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550" r:id="rId2"/>
    <p:sldId id="582" r:id="rId3"/>
    <p:sldId id="551" r:id="rId4"/>
    <p:sldId id="583" r:id="rId5"/>
    <p:sldId id="584" r:id="rId6"/>
    <p:sldId id="585" r:id="rId7"/>
    <p:sldId id="586" r:id="rId8"/>
    <p:sldId id="587" r:id="rId9"/>
    <p:sldId id="588" r:id="rId10"/>
    <p:sldId id="589" r:id="rId11"/>
    <p:sldId id="590" r:id="rId12"/>
    <p:sldId id="591" r:id="rId13"/>
    <p:sldId id="592" r:id="rId14"/>
    <p:sldId id="593" r:id="rId15"/>
    <p:sldId id="5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5" autoAdjust="0"/>
  </p:normalViewPr>
  <p:slideViewPr>
    <p:cSldViewPr>
      <p:cViewPr varScale="1">
        <p:scale>
          <a:sx n="52" d="100"/>
          <a:sy n="52" d="100"/>
        </p:scale>
        <p:origin x="18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3ED9-7442-4110-85C8-39E72E3878C4}" type="datetimeFigureOut">
              <a:rPr lang="en-US" smtClean="0"/>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E79A3-5688-40D1-B9EE-B72CC9EBF16F}" type="slidenum">
              <a:rPr lang="en-US" smtClean="0"/>
              <a:pPr/>
              <a:t>‹#›</a:t>
            </a:fld>
            <a:endParaRPr lang="en-US"/>
          </a:p>
        </p:txBody>
      </p:sp>
    </p:spTree>
    <p:extLst>
      <p:ext uri="{BB962C8B-B14F-4D97-AF65-F5344CB8AC3E}">
        <p14:creationId xmlns:p14="http://schemas.microsoft.com/office/powerpoint/2010/main" val="201407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1" kern="1200" dirty="0" smtClean="0">
                <a:solidFill>
                  <a:schemeClr val="tx1"/>
                </a:solidFill>
                <a:latin typeface="+mn-lt"/>
                <a:ea typeface="+mn-ea"/>
                <a:cs typeface="+mn-cs"/>
              </a:rPr>
              <a:t>package </a:t>
            </a:r>
            <a:r>
              <a:rPr lang="en-US" sz="1200" b="1" kern="1200" dirty="0" err="1" smtClean="0">
                <a:solidFill>
                  <a:schemeClr val="tx1"/>
                </a:solidFill>
                <a:latin typeface="+mn-lt"/>
                <a:ea typeface="+mn-ea"/>
                <a:cs typeface="+mn-cs"/>
              </a:rPr>
              <a:t>com.webdriver.explicitwait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java.util.concurrent.TimeUnit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org.junit.After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org.junit.Before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org.junit.Test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org.openqa.selenium.By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org.openqa.selenium.WebDriver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org.openqa.selenium.WebElement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org.openqa.selenium.firefox.FirefoxDriver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org.openqa.selenium.support.ui.ExpectedConditions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org.openqa.selenium.support.ui.WebDriverWait</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/*Import above packages prior to the script creation. </a:t>
            </a:r>
          </a:p>
          <a:p>
            <a:r>
              <a:rPr lang="en-US" sz="1200" kern="1200" dirty="0" smtClean="0">
                <a:solidFill>
                  <a:schemeClr val="tx1"/>
                </a:solidFill>
                <a:latin typeface="+mn-lt"/>
                <a:ea typeface="+mn-ea"/>
                <a:cs typeface="+mn-cs"/>
              </a:rPr>
              <a:t> * The packages refer to the Select class which </a:t>
            </a:r>
          </a:p>
          <a:p>
            <a:r>
              <a:rPr lang="en-US" sz="1200" kern="1200" dirty="0" smtClean="0">
                <a:solidFill>
                  <a:schemeClr val="tx1"/>
                </a:solidFill>
                <a:latin typeface="+mn-lt"/>
                <a:ea typeface="+mn-ea"/>
                <a:cs typeface="+mn-cs"/>
              </a:rPr>
              <a:t> * is required to handle the </a:t>
            </a:r>
            <a:r>
              <a:rPr lang="en-US" sz="1200" u="sng" kern="1200" dirty="0" smtClean="0">
                <a:solidFill>
                  <a:schemeClr val="tx1"/>
                </a:solidFill>
                <a:latin typeface="+mn-lt"/>
                <a:ea typeface="+mn-ea"/>
                <a:cs typeface="+mn-cs"/>
              </a:rPr>
              <a:t>dropdown</a:t>
            </a:r>
          </a:p>
          <a:p>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@author </a:t>
            </a:r>
            <a:r>
              <a:rPr lang="en-US" sz="1200" b="1" u="sng" kern="1200" dirty="0" smtClean="0">
                <a:solidFill>
                  <a:schemeClr val="tx1"/>
                </a:solidFill>
                <a:latin typeface="+mn-lt"/>
                <a:ea typeface="+mn-ea"/>
                <a:cs typeface="+mn-cs"/>
              </a:rPr>
              <a:t>Smita B Kumar</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public class </a:t>
            </a:r>
            <a:r>
              <a:rPr lang="en-US" sz="1200" b="1" kern="1200" dirty="0" err="1" smtClean="0">
                <a:solidFill>
                  <a:schemeClr val="tx1"/>
                </a:solidFill>
                <a:latin typeface="+mn-lt"/>
                <a:ea typeface="+mn-ea"/>
                <a:cs typeface="+mn-cs"/>
              </a:rPr>
              <a:t>WaitDemonstration</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created reference variable for WebDriver</a:t>
            </a:r>
          </a:p>
          <a:p>
            <a:r>
              <a:rPr lang="en-US" sz="1200" kern="1200" dirty="0" smtClean="0">
                <a:solidFill>
                  <a:schemeClr val="tx1"/>
                </a:solidFill>
                <a:latin typeface="+mn-lt"/>
                <a:ea typeface="+mn-ea"/>
                <a:cs typeface="+mn-cs"/>
              </a:rPr>
              <a:t>WebDriver driver;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@Before</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setUp</a:t>
            </a:r>
            <a:r>
              <a:rPr lang="en-US" sz="1200" b="1" kern="1200" dirty="0" smtClean="0">
                <a:solidFill>
                  <a:schemeClr val="tx1"/>
                </a:solidFill>
                <a:latin typeface="+mn-lt"/>
                <a:ea typeface="+mn-ea"/>
                <a:cs typeface="+mn-cs"/>
              </a:rPr>
              <a:t>() throws </a:t>
            </a:r>
            <a:r>
              <a:rPr lang="en-US" sz="1200" b="1" kern="1200" dirty="0" err="1" smtClean="0">
                <a:solidFill>
                  <a:schemeClr val="tx1"/>
                </a:solidFill>
                <a:latin typeface="+mn-lt"/>
                <a:ea typeface="+mn-ea"/>
                <a:cs typeface="+mn-cs"/>
              </a:rPr>
              <a:t>InterruptedException</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objects and variables instantiation</a:t>
            </a:r>
          </a:p>
          <a:p>
            <a:r>
              <a:rPr lang="en-US" sz="1200" kern="1200" dirty="0" err="1" smtClean="0">
                <a:solidFill>
                  <a:schemeClr val="tx1"/>
                </a:solidFill>
                <a:latin typeface="+mn-lt"/>
                <a:ea typeface="+mn-ea"/>
                <a:cs typeface="+mn-cs"/>
              </a:rPr>
              <a:t>System.</a:t>
            </a:r>
            <a:r>
              <a:rPr lang="en-US" sz="1200" i="1" kern="1200" dirty="0" err="1" smtClean="0">
                <a:solidFill>
                  <a:schemeClr val="tx1"/>
                </a:solidFill>
                <a:latin typeface="+mn-lt"/>
                <a:ea typeface="+mn-ea"/>
                <a:cs typeface="+mn-cs"/>
              </a:rPr>
              <a:t>setProperty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webdriver.gecko.driver</a:t>
            </a:r>
            <a:r>
              <a:rPr lang="en-US" sz="1200" i="1" kern="1200" dirty="0" smtClean="0">
                <a:solidFill>
                  <a:schemeClr val="tx1"/>
                </a:solidFill>
                <a:latin typeface="+mn-lt"/>
                <a:ea typeface="+mn-ea"/>
                <a:cs typeface="+mn-cs"/>
              </a:rPr>
              <a:t>", "D:\\Selenium\\Software\\geckodriver-v0.13.0-win64\\geckodriver.exe");</a:t>
            </a:r>
          </a:p>
          <a:p>
            <a:r>
              <a:rPr lang="en-US" sz="1200" kern="1200" dirty="0" smtClean="0">
                <a:solidFill>
                  <a:schemeClr val="tx1"/>
                </a:solidFill>
                <a:latin typeface="+mn-lt"/>
                <a:ea typeface="+mn-ea"/>
                <a:cs typeface="+mn-cs"/>
              </a:rPr>
              <a:t>// initializing driver variable using </a:t>
            </a:r>
            <a:r>
              <a:rPr lang="en-US" sz="1200" kern="1200" dirty="0" err="1" smtClean="0">
                <a:solidFill>
                  <a:schemeClr val="tx1"/>
                </a:solidFill>
                <a:latin typeface="+mn-lt"/>
                <a:ea typeface="+mn-ea"/>
                <a:cs typeface="+mn-cs"/>
              </a:rPr>
              <a:t>FirefoxDriver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driver=</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FirefoxDriver</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launching gmail.com on the browser</a:t>
            </a:r>
          </a:p>
          <a:p>
            <a:r>
              <a:rPr lang="en-US" sz="1200" kern="1200" dirty="0" err="1" smtClean="0">
                <a:solidFill>
                  <a:schemeClr val="tx1"/>
                </a:solidFill>
                <a:latin typeface="+mn-lt"/>
                <a:ea typeface="+mn-ea"/>
                <a:cs typeface="+mn-cs"/>
              </a:rPr>
              <a:t>driver.get</a:t>
            </a:r>
            <a:r>
              <a:rPr lang="en-US" sz="1200" kern="1200" dirty="0" smtClean="0">
                <a:solidFill>
                  <a:schemeClr val="tx1"/>
                </a:solidFill>
                <a:latin typeface="+mn-lt"/>
                <a:ea typeface="+mn-ea"/>
                <a:cs typeface="+mn-cs"/>
              </a:rPr>
              <a:t>("https://gmail.com");</a:t>
            </a:r>
          </a:p>
          <a:p>
            <a:r>
              <a:rPr lang="en-US" sz="1200" kern="1200" dirty="0" smtClean="0">
                <a:solidFill>
                  <a:schemeClr val="tx1"/>
                </a:solidFill>
                <a:latin typeface="+mn-lt"/>
                <a:ea typeface="+mn-ea"/>
                <a:cs typeface="+mn-cs"/>
              </a:rPr>
              <a:t>// maximized the browser window</a:t>
            </a:r>
          </a:p>
          <a:p>
            <a:r>
              <a:rPr lang="en-US" sz="1200" kern="1200" dirty="0" err="1" smtClean="0">
                <a:solidFill>
                  <a:schemeClr val="tx1"/>
                </a:solidFill>
                <a:latin typeface="+mn-lt"/>
                <a:ea typeface="+mn-ea"/>
                <a:cs typeface="+mn-cs"/>
              </a:rPr>
              <a:t>driver.manage</a:t>
            </a:r>
            <a:r>
              <a:rPr lang="en-US" sz="1200" kern="1200" dirty="0" smtClean="0">
                <a:solidFill>
                  <a:schemeClr val="tx1"/>
                </a:solidFill>
                <a:latin typeface="+mn-lt"/>
                <a:ea typeface="+mn-ea"/>
                <a:cs typeface="+mn-cs"/>
              </a:rPr>
              <a:t>().window().maximize();</a:t>
            </a:r>
          </a:p>
          <a:p>
            <a:r>
              <a:rPr lang="en-US" sz="1200" kern="1200" dirty="0" err="1" smtClean="0">
                <a:solidFill>
                  <a:schemeClr val="tx1"/>
                </a:solidFill>
                <a:latin typeface="+mn-lt"/>
                <a:ea typeface="+mn-ea"/>
                <a:cs typeface="+mn-cs"/>
              </a:rPr>
              <a:t>driver.manage</a:t>
            </a:r>
            <a:r>
              <a:rPr lang="en-US" sz="1200" kern="1200" dirty="0" smtClean="0">
                <a:solidFill>
                  <a:schemeClr val="tx1"/>
                </a:solidFill>
                <a:latin typeface="+mn-lt"/>
                <a:ea typeface="+mn-ea"/>
                <a:cs typeface="+mn-cs"/>
              </a:rPr>
              <a:t>().timeouts().</a:t>
            </a:r>
            <a:r>
              <a:rPr lang="en-US" sz="1200" kern="1200" dirty="0" err="1" smtClean="0">
                <a:solidFill>
                  <a:schemeClr val="tx1"/>
                </a:solidFill>
                <a:latin typeface="+mn-lt"/>
                <a:ea typeface="+mn-ea"/>
                <a:cs typeface="+mn-cs"/>
              </a:rPr>
              <a:t>implicitlyWait</a:t>
            </a:r>
            <a:r>
              <a:rPr lang="en-US" sz="1200" kern="1200" dirty="0" smtClean="0">
                <a:solidFill>
                  <a:schemeClr val="tx1"/>
                </a:solidFill>
                <a:latin typeface="+mn-lt"/>
                <a:ea typeface="+mn-ea"/>
                <a:cs typeface="+mn-cs"/>
              </a:rPr>
              <a:t>(10, </a:t>
            </a:r>
            <a:r>
              <a:rPr lang="en-US" sz="1200" kern="1200" dirty="0" err="1" smtClean="0">
                <a:solidFill>
                  <a:schemeClr val="tx1"/>
                </a:solidFill>
                <a:latin typeface="+mn-lt"/>
                <a:ea typeface="+mn-ea"/>
                <a:cs typeface="+mn-cs"/>
              </a:rPr>
              <a:t>TimeUnit.</a:t>
            </a:r>
            <a:r>
              <a:rPr lang="en-US" sz="1200" b="1" i="1" kern="1200" dirty="0" err="1" smtClean="0">
                <a:solidFill>
                  <a:schemeClr val="tx1"/>
                </a:solidFill>
                <a:latin typeface="+mn-lt"/>
                <a:ea typeface="+mn-ea"/>
                <a:cs typeface="+mn-cs"/>
              </a:rPr>
              <a:t>SECONDS</a:t>
            </a:r>
            <a:r>
              <a:rPr lang="en-US" sz="1200" b="1"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@Test</a:t>
            </a:r>
          </a:p>
          <a:p>
            <a:r>
              <a:rPr lang="en-US" sz="1200" b="1" kern="1200" dirty="0" smtClean="0">
                <a:solidFill>
                  <a:schemeClr val="tx1"/>
                </a:solidFill>
                <a:latin typeface="+mn-lt"/>
                <a:ea typeface="+mn-ea"/>
                <a:cs typeface="+mn-cs"/>
              </a:rPr>
              <a:t>public void test() throws </a:t>
            </a:r>
            <a:r>
              <a:rPr lang="en-US" sz="1200" b="1" kern="1200" dirty="0" err="1" smtClean="0">
                <a:solidFill>
                  <a:schemeClr val="tx1"/>
                </a:solidFill>
                <a:latin typeface="+mn-lt"/>
                <a:ea typeface="+mn-ea"/>
                <a:cs typeface="+mn-cs"/>
              </a:rPr>
              <a:t>InterruptedException</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saving the GUI element reference into a "</a:t>
            </a:r>
            <a:r>
              <a:rPr lang="en-US" sz="1200" u="sng" kern="1200" dirty="0" smtClean="0">
                <a:solidFill>
                  <a:schemeClr val="tx1"/>
                </a:solidFill>
                <a:latin typeface="+mn-lt"/>
                <a:ea typeface="+mn-ea"/>
                <a:cs typeface="+mn-cs"/>
              </a:rPr>
              <a:t>username" variable of </a:t>
            </a:r>
            <a:r>
              <a:rPr lang="en-US" sz="1200" u="sng" kern="1200" dirty="0" err="1" smtClean="0">
                <a:solidFill>
                  <a:schemeClr val="tx1"/>
                </a:solidFill>
                <a:latin typeface="+mn-lt"/>
                <a:ea typeface="+mn-ea"/>
                <a:cs typeface="+mn-cs"/>
              </a:rPr>
              <a:t>WebElement</a:t>
            </a:r>
            <a:r>
              <a:rPr lang="en-US" sz="1200" u="sng" kern="1200" dirty="0" smtClean="0">
                <a:solidFill>
                  <a:schemeClr val="tx1"/>
                </a:solidFill>
                <a:latin typeface="+mn-lt"/>
                <a:ea typeface="+mn-ea"/>
                <a:cs typeface="+mn-cs"/>
              </a:rPr>
              <a:t> type</a:t>
            </a:r>
          </a:p>
          <a:p>
            <a:r>
              <a:rPr lang="en-US" sz="1200" kern="1200" dirty="0" err="1" smtClean="0">
                <a:solidFill>
                  <a:schemeClr val="tx1"/>
                </a:solidFill>
                <a:latin typeface="+mn-lt"/>
                <a:ea typeface="+mn-ea"/>
                <a:cs typeface="+mn-cs"/>
              </a:rPr>
              <a:t>WebElement</a:t>
            </a:r>
            <a:r>
              <a:rPr lang="en-US" sz="1200" kern="1200" dirty="0" smtClean="0">
                <a:solidFill>
                  <a:schemeClr val="tx1"/>
                </a:solidFill>
                <a:latin typeface="+mn-lt"/>
                <a:ea typeface="+mn-ea"/>
                <a:cs typeface="+mn-cs"/>
              </a:rPr>
              <a:t> username = </a:t>
            </a:r>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(By.</a:t>
            </a:r>
            <a:r>
              <a:rPr lang="en-US" sz="1200" i="1" kern="1200" dirty="0" smtClean="0">
                <a:solidFill>
                  <a:schemeClr val="tx1"/>
                </a:solidFill>
                <a:latin typeface="+mn-lt"/>
                <a:ea typeface="+mn-ea"/>
                <a:cs typeface="+mn-cs"/>
              </a:rPr>
              <a:t>id("Email"));</a:t>
            </a:r>
          </a:p>
          <a:p>
            <a:r>
              <a:rPr lang="en-US" sz="1200" kern="1200" dirty="0" smtClean="0">
                <a:solidFill>
                  <a:schemeClr val="tx1"/>
                </a:solidFill>
                <a:latin typeface="+mn-lt"/>
                <a:ea typeface="+mn-ea"/>
                <a:cs typeface="+mn-cs"/>
              </a:rPr>
              <a:t>// entering </a:t>
            </a:r>
            <a:r>
              <a:rPr lang="en-US" sz="1200" u="sng" kern="1200" dirty="0" smtClean="0">
                <a:solidFill>
                  <a:schemeClr val="tx1"/>
                </a:solidFill>
                <a:latin typeface="+mn-lt"/>
                <a:ea typeface="+mn-ea"/>
                <a:cs typeface="+mn-cs"/>
              </a:rPr>
              <a:t>username</a:t>
            </a:r>
          </a:p>
          <a:p>
            <a:r>
              <a:rPr lang="en-US" sz="1200" kern="1200" dirty="0" err="1" smtClean="0">
                <a:solidFill>
                  <a:schemeClr val="tx1"/>
                </a:solidFill>
                <a:latin typeface="+mn-lt"/>
                <a:ea typeface="+mn-ea"/>
                <a:cs typeface="+mn-cs"/>
              </a:rPr>
              <a:t>username.sendKeys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smitabrijesh</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entering password</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(By.</a:t>
            </a:r>
            <a:r>
              <a:rPr lang="en-US" sz="1200" i="1" kern="1200" dirty="0" smtClean="0">
                <a:solidFill>
                  <a:schemeClr val="tx1"/>
                </a:solidFill>
                <a:latin typeface="+mn-lt"/>
                <a:ea typeface="+mn-ea"/>
                <a:cs typeface="+mn-cs"/>
              </a:rPr>
              <a:t>id("</a:t>
            </a:r>
            <a:r>
              <a:rPr lang="en-US" sz="1200" i="1" kern="1200" dirty="0" err="1" smtClean="0">
                <a:solidFill>
                  <a:schemeClr val="tx1"/>
                </a:solidFill>
                <a:latin typeface="+mn-lt"/>
                <a:ea typeface="+mn-ea"/>
                <a:cs typeface="+mn-cs"/>
              </a:rPr>
              <a:t>Passwd</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sendKeys</a:t>
            </a:r>
            <a:r>
              <a:rPr lang="en-US" sz="1200" i="1" kern="1200" dirty="0" smtClean="0">
                <a:solidFill>
                  <a:schemeClr val="tx1"/>
                </a:solidFill>
                <a:latin typeface="+mn-lt"/>
                <a:ea typeface="+mn-ea"/>
                <a:cs typeface="+mn-cs"/>
              </a:rPr>
              <a:t>("password");</a:t>
            </a:r>
          </a:p>
          <a:p>
            <a:r>
              <a:rPr lang="en-US" sz="1200" kern="1200" dirty="0" smtClean="0">
                <a:solidFill>
                  <a:schemeClr val="tx1"/>
                </a:solidFill>
                <a:latin typeface="+mn-lt"/>
                <a:ea typeface="+mn-ea"/>
                <a:cs typeface="+mn-cs"/>
              </a:rPr>
              <a:t>// clicking </a:t>
            </a:r>
            <a:r>
              <a:rPr lang="en-US" sz="1200" u="sng" kern="1200" dirty="0" err="1" smtClean="0">
                <a:solidFill>
                  <a:schemeClr val="tx1"/>
                </a:solidFill>
                <a:latin typeface="+mn-lt"/>
                <a:ea typeface="+mn-ea"/>
                <a:cs typeface="+mn-cs"/>
              </a:rPr>
              <a:t>signin</a:t>
            </a:r>
            <a:r>
              <a:rPr lang="en-US" sz="1200" u="sng" kern="1200" dirty="0" smtClean="0">
                <a:solidFill>
                  <a:schemeClr val="tx1"/>
                </a:solidFill>
                <a:latin typeface="+mn-lt"/>
                <a:ea typeface="+mn-ea"/>
                <a:cs typeface="+mn-cs"/>
              </a:rPr>
              <a:t> button</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(By.</a:t>
            </a:r>
            <a:r>
              <a:rPr lang="en-US" sz="1200" i="1" kern="1200" dirty="0" smtClean="0">
                <a:solidFill>
                  <a:schemeClr val="tx1"/>
                </a:solidFill>
                <a:latin typeface="+mn-lt"/>
                <a:ea typeface="+mn-ea"/>
                <a:cs typeface="+mn-cs"/>
              </a:rPr>
              <a:t>id("</a:t>
            </a:r>
            <a:r>
              <a:rPr lang="en-US" sz="1200" i="1" kern="1200" dirty="0" err="1" smtClean="0">
                <a:solidFill>
                  <a:schemeClr val="tx1"/>
                </a:solidFill>
                <a:latin typeface="+mn-lt"/>
                <a:ea typeface="+mn-ea"/>
                <a:cs typeface="+mn-cs"/>
              </a:rPr>
              <a:t>signIn</a:t>
            </a:r>
            <a:r>
              <a:rPr lang="en-US" sz="1200" i="1" kern="1200" dirty="0" smtClean="0">
                <a:solidFill>
                  <a:schemeClr val="tx1"/>
                </a:solidFill>
                <a:latin typeface="+mn-lt"/>
                <a:ea typeface="+mn-ea"/>
                <a:cs typeface="+mn-cs"/>
              </a:rPr>
              <a:t>")).click();</a:t>
            </a:r>
          </a:p>
          <a:p>
            <a:r>
              <a:rPr lang="en-US" sz="1200" kern="1200" dirty="0" smtClean="0">
                <a:solidFill>
                  <a:schemeClr val="tx1"/>
                </a:solidFill>
                <a:latin typeface="+mn-lt"/>
                <a:ea typeface="+mn-ea"/>
                <a:cs typeface="+mn-cs"/>
              </a:rPr>
              <a:t>// explicit wait - to wait for the compose button to be click-able</a:t>
            </a:r>
          </a:p>
          <a:p>
            <a:r>
              <a:rPr lang="en-US" sz="1200" kern="1200" dirty="0" err="1" smtClean="0">
                <a:solidFill>
                  <a:schemeClr val="tx1"/>
                </a:solidFill>
                <a:latin typeface="+mn-lt"/>
                <a:ea typeface="+mn-ea"/>
                <a:cs typeface="+mn-cs"/>
              </a:rPr>
              <a:t>WebDriverWait</a:t>
            </a:r>
            <a:r>
              <a:rPr lang="en-US" sz="1200" kern="1200" dirty="0" smtClean="0">
                <a:solidFill>
                  <a:schemeClr val="tx1"/>
                </a:solidFill>
                <a:latin typeface="+mn-lt"/>
                <a:ea typeface="+mn-ea"/>
                <a:cs typeface="+mn-cs"/>
              </a:rPr>
              <a:t> wait =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WebDriverWait</a:t>
            </a:r>
            <a:r>
              <a:rPr lang="en-US" sz="1200" b="1" kern="1200" dirty="0" smtClean="0">
                <a:solidFill>
                  <a:schemeClr val="tx1"/>
                </a:solidFill>
                <a:latin typeface="+mn-lt"/>
                <a:ea typeface="+mn-ea"/>
                <a:cs typeface="+mn-cs"/>
              </a:rPr>
              <a:t>(driver,30);</a:t>
            </a:r>
          </a:p>
          <a:p>
            <a:r>
              <a:rPr lang="en-US" sz="1200" kern="1200" dirty="0" err="1" smtClean="0">
                <a:solidFill>
                  <a:schemeClr val="tx1"/>
                </a:solidFill>
                <a:latin typeface="+mn-lt"/>
                <a:ea typeface="+mn-ea"/>
                <a:cs typeface="+mn-cs"/>
              </a:rPr>
              <a:t>wait.until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ExpectedConditions.</a:t>
            </a:r>
            <a:r>
              <a:rPr lang="en-US" sz="1200" i="1" kern="1200" dirty="0" err="1" smtClean="0">
                <a:solidFill>
                  <a:schemeClr val="tx1"/>
                </a:solidFill>
                <a:latin typeface="+mn-lt"/>
                <a:ea typeface="+mn-ea"/>
                <a:cs typeface="+mn-cs"/>
              </a:rPr>
              <a:t>visibilityOfElementLocated</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By.xpath</a:t>
            </a:r>
            <a:r>
              <a:rPr lang="en-US" sz="1200" i="1" kern="1200" dirty="0" smtClean="0">
                <a:solidFill>
                  <a:schemeClr val="tx1"/>
                </a:solidFill>
                <a:latin typeface="+mn-lt"/>
                <a:ea typeface="+mn-ea"/>
                <a:cs typeface="+mn-cs"/>
              </a:rPr>
              <a:t>("//div[contains(text(),'COMPOSE')]")));</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("//div[contains(text(),'COMPOSE')]")).click();</a:t>
            </a:r>
          </a:p>
          <a:p>
            <a:r>
              <a:rPr lang="en-US" sz="1200" kern="1200" dirty="0" smtClean="0">
                <a:solidFill>
                  <a:schemeClr val="tx1"/>
                </a:solidFill>
                <a:latin typeface="+mn-lt"/>
                <a:ea typeface="+mn-ea"/>
                <a:cs typeface="+mn-cs"/>
              </a:rPr>
              <a:t>/*We create a reference variable “wait” for </a:t>
            </a: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WebDriverWait</a:t>
            </a:r>
            <a:r>
              <a:rPr lang="en-US" sz="1200" kern="1200" dirty="0" smtClean="0">
                <a:solidFill>
                  <a:schemeClr val="tx1"/>
                </a:solidFill>
                <a:latin typeface="+mn-lt"/>
                <a:ea typeface="+mn-ea"/>
                <a:cs typeface="+mn-cs"/>
              </a:rPr>
              <a:t> class and instantiate it using WebDriver</a:t>
            </a:r>
          </a:p>
          <a:p>
            <a:r>
              <a:rPr lang="en-US" sz="1200" kern="1200" dirty="0" smtClean="0">
                <a:solidFill>
                  <a:schemeClr val="tx1"/>
                </a:solidFill>
                <a:latin typeface="+mn-lt"/>
                <a:ea typeface="+mn-ea"/>
                <a:cs typeface="+mn-cs"/>
              </a:rPr>
              <a:t> * instance and maximum wait time for the execution</a:t>
            </a:r>
          </a:p>
          <a:p>
            <a:r>
              <a:rPr lang="en-US" sz="1200" kern="1200" dirty="0" smtClean="0">
                <a:solidFill>
                  <a:schemeClr val="tx1"/>
                </a:solidFill>
                <a:latin typeface="+mn-lt"/>
                <a:ea typeface="+mn-ea"/>
                <a:cs typeface="+mn-cs"/>
              </a:rPr>
              <a:t> * to </a:t>
            </a:r>
            <a:r>
              <a:rPr lang="en-US" sz="1200" u="sng" kern="1200" dirty="0" smtClean="0">
                <a:solidFill>
                  <a:schemeClr val="tx1"/>
                </a:solidFill>
                <a:latin typeface="+mn-lt"/>
                <a:ea typeface="+mn-ea"/>
                <a:cs typeface="+mn-cs"/>
              </a:rPr>
              <a:t>layoff. The maximum wait time quoted is </a:t>
            </a:r>
          </a:p>
          <a:p>
            <a:r>
              <a:rPr lang="en-US" sz="1200" kern="1200" dirty="0" smtClean="0">
                <a:solidFill>
                  <a:schemeClr val="tx1"/>
                </a:solidFill>
                <a:latin typeface="+mn-lt"/>
                <a:ea typeface="+mn-ea"/>
                <a:cs typeface="+mn-cs"/>
              </a:rPr>
              <a:t> * measured in “seconds”.</a:t>
            </a:r>
          </a:p>
          <a:p>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@After</a:t>
            </a:r>
          </a:p>
          <a:p>
            <a:r>
              <a:rPr lang="en-US" sz="1200" b="1" kern="1200" dirty="0" smtClean="0">
                <a:solidFill>
                  <a:schemeClr val="tx1"/>
                </a:solidFill>
                <a:latin typeface="+mn-lt"/>
                <a:ea typeface="+mn-ea"/>
                <a:cs typeface="+mn-cs"/>
              </a:rPr>
              <a:t>public void teardown() {</a:t>
            </a:r>
          </a:p>
          <a:p>
            <a:r>
              <a:rPr lang="en-US" sz="1200" kern="1200" dirty="0" smtClean="0">
                <a:solidFill>
                  <a:schemeClr val="tx1"/>
                </a:solidFill>
                <a:latin typeface="+mn-lt"/>
                <a:ea typeface="+mn-ea"/>
                <a:cs typeface="+mn-cs"/>
              </a:rPr>
              <a:t>// closes all the browser windows opened by web driver</a:t>
            </a:r>
          </a:p>
          <a:p>
            <a:r>
              <a:rPr lang="en-US" sz="1200" kern="1200" dirty="0" err="1" smtClean="0">
                <a:solidFill>
                  <a:schemeClr val="tx1"/>
                </a:solidFill>
                <a:latin typeface="+mn-lt"/>
                <a:ea typeface="+mn-ea"/>
                <a:cs typeface="+mn-cs"/>
              </a:rPr>
              <a:t>driver.quit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0E79A3-5688-40D1-B9EE-B72CC9EBF16F}" type="slidenum">
              <a:rPr lang="en-US" smtClean="0"/>
              <a:pPr/>
              <a:t>7</a:t>
            </a:fld>
            <a:endParaRPr lang="en-US"/>
          </a:p>
        </p:txBody>
      </p:sp>
    </p:spTree>
    <p:extLst>
      <p:ext uri="{BB962C8B-B14F-4D97-AF65-F5344CB8AC3E}">
        <p14:creationId xmlns:p14="http://schemas.microsoft.com/office/powerpoint/2010/main" val="315566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kern="1200" dirty="0" smtClean="0">
                <a:solidFill>
                  <a:schemeClr val="tx1"/>
                </a:solidFill>
                <a:latin typeface="+mn-lt"/>
                <a:ea typeface="+mn-ea"/>
                <a:cs typeface="+mn-cs"/>
              </a:rPr>
              <a:t>package </a:t>
            </a:r>
            <a:r>
              <a:rPr lang="en-US" sz="1200" b="1" kern="1200" dirty="0" err="1" smtClean="0">
                <a:solidFill>
                  <a:schemeClr val="tx1"/>
                </a:solidFill>
                <a:latin typeface="+mn-lt"/>
                <a:ea typeface="+mn-ea"/>
                <a:cs typeface="+mn-cs"/>
              </a:rPr>
              <a:t>com.webdriver.explicitwait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java.util.concurrent.TimeUnit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org.junit.After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org.junit.Before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org.junit.Test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org.openqa.selenium.By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org.openqa.selenium.WebDriver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org.openqa.selenium.WebElement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org.openqa.selenium.firefox.FirefoxDriver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org.openqa.selenium.support.ui.ExpectedConditions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org.openqa.selenium.support.ui.WebDriverWait</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/*Import above packages prior to the script creation. </a:t>
            </a:r>
          </a:p>
          <a:p>
            <a:r>
              <a:rPr lang="en-US" sz="1200" kern="1200" dirty="0" smtClean="0">
                <a:solidFill>
                  <a:schemeClr val="tx1"/>
                </a:solidFill>
                <a:latin typeface="+mn-lt"/>
                <a:ea typeface="+mn-ea"/>
                <a:cs typeface="+mn-cs"/>
              </a:rPr>
              <a:t> * The packages refer to the Select class which </a:t>
            </a:r>
          </a:p>
          <a:p>
            <a:r>
              <a:rPr lang="en-US" sz="1200" kern="1200" dirty="0" smtClean="0">
                <a:solidFill>
                  <a:schemeClr val="tx1"/>
                </a:solidFill>
                <a:latin typeface="+mn-lt"/>
                <a:ea typeface="+mn-ea"/>
                <a:cs typeface="+mn-cs"/>
              </a:rPr>
              <a:t> * is required to handle the </a:t>
            </a:r>
            <a:r>
              <a:rPr lang="en-US" sz="1200" u="sng" kern="1200" dirty="0" smtClean="0">
                <a:solidFill>
                  <a:schemeClr val="tx1"/>
                </a:solidFill>
                <a:latin typeface="+mn-lt"/>
                <a:ea typeface="+mn-ea"/>
                <a:cs typeface="+mn-cs"/>
              </a:rPr>
              <a:t>dropdown</a:t>
            </a:r>
          </a:p>
          <a:p>
            <a:r>
              <a:rPr lang="en-US" sz="1200" kern="1200" dirty="0" smtClean="0">
                <a:solidFill>
                  <a:schemeClr val="tx1"/>
                </a:solidFill>
                <a:latin typeface="+mn-lt"/>
                <a:ea typeface="+mn-ea"/>
                <a:cs typeface="+mn-cs"/>
              </a:rPr>
              <a:t> *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public class </a:t>
            </a:r>
            <a:r>
              <a:rPr lang="en-US" sz="1200" b="1" kern="1200" dirty="0" err="1" smtClean="0">
                <a:solidFill>
                  <a:schemeClr val="tx1"/>
                </a:solidFill>
                <a:latin typeface="+mn-lt"/>
                <a:ea typeface="+mn-ea"/>
                <a:cs typeface="+mn-cs"/>
              </a:rPr>
              <a:t>WaitDemonstration</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created reference variable for WebDriver</a:t>
            </a:r>
          </a:p>
          <a:p>
            <a:r>
              <a:rPr lang="en-US" sz="1200" kern="1200" dirty="0" smtClean="0">
                <a:solidFill>
                  <a:schemeClr val="tx1"/>
                </a:solidFill>
                <a:latin typeface="+mn-lt"/>
                <a:ea typeface="+mn-ea"/>
                <a:cs typeface="+mn-cs"/>
              </a:rPr>
              <a:t>WebDriver driver;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@Before</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setUp</a:t>
            </a:r>
            <a:r>
              <a:rPr lang="en-US" sz="1200" b="1" kern="1200" dirty="0" smtClean="0">
                <a:solidFill>
                  <a:schemeClr val="tx1"/>
                </a:solidFill>
                <a:latin typeface="+mn-lt"/>
                <a:ea typeface="+mn-ea"/>
                <a:cs typeface="+mn-cs"/>
              </a:rPr>
              <a:t>() throws </a:t>
            </a:r>
            <a:r>
              <a:rPr lang="en-US" sz="1200" b="1" kern="1200" dirty="0" err="1" smtClean="0">
                <a:solidFill>
                  <a:schemeClr val="tx1"/>
                </a:solidFill>
                <a:latin typeface="+mn-lt"/>
                <a:ea typeface="+mn-ea"/>
                <a:cs typeface="+mn-cs"/>
              </a:rPr>
              <a:t>InterruptedException</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objects and variables instantiation</a:t>
            </a:r>
          </a:p>
          <a:p>
            <a:r>
              <a:rPr lang="en-US" sz="1200" kern="1200" dirty="0" err="1" smtClean="0">
                <a:solidFill>
                  <a:schemeClr val="tx1"/>
                </a:solidFill>
                <a:latin typeface="+mn-lt"/>
                <a:ea typeface="+mn-ea"/>
                <a:cs typeface="+mn-cs"/>
              </a:rPr>
              <a:t>System.</a:t>
            </a:r>
            <a:r>
              <a:rPr lang="en-US" sz="1200" i="1" kern="1200" dirty="0" err="1" smtClean="0">
                <a:solidFill>
                  <a:schemeClr val="tx1"/>
                </a:solidFill>
                <a:latin typeface="+mn-lt"/>
                <a:ea typeface="+mn-ea"/>
                <a:cs typeface="+mn-cs"/>
              </a:rPr>
              <a:t>setProperty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webdriver.gecko.driver</a:t>
            </a:r>
            <a:r>
              <a:rPr lang="en-US" sz="1200" i="1" kern="1200" dirty="0" smtClean="0">
                <a:solidFill>
                  <a:schemeClr val="tx1"/>
                </a:solidFill>
                <a:latin typeface="+mn-lt"/>
                <a:ea typeface="+mn-ea"/>
                <a:cs typeface="+mn-cs"/>
              </a:rPr>
              <a:t>", "D:\\Selenium\\Software\\geckodriver-v0.13.0-win64\\geckodriver.exe");</a:t>
            </a:r>
          </a:p>
          <a:p>
            <a:r>
              <a:rPr lang="en-US" sz="1200" kern="1200" dirty="0" smtClean="0">
                <a:solidFill>
                  <a:schemeClr val="tx1"/>
                </a:solidFill>
                <a:latin typeface="+mn-lt"/>
                <a:ea typeface="+mn-ea"/>
                <a:cs typeface="+mn-cs"/>
              </a:rPr>
              <a:t>// initializing driver variable using </a:t>
            </a:r>
            <a:r>
              <a:rPr lang="en-US" sz="1200" kern="1200" dirty="0" err="1" smtClean="0">
                <a:solidFill>
                  <a:schemeClr val="tx1"/>
                </a:solidFill>
                <a:latin typeface="+mn-lt"/>
                <a:ea typeface="+mn-ea"/>
                <a:cs typeface="+mn-cs"/>
              </a:rPr>
              <a:t>FirefoxDriver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driver=</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FirefoxDriver</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launching gmail.com on the browser</a:t>
            </a:r>
          </a:p>
          <a:p>
            <a:r>
              <a:rPr lang="en-US" sz="1200" kern="1200" dirty="0" err="1" smtClean="0">
                <a:solidFill>
                  <a:schemeClr val="tx1"/>
                </a:solidFill>
                <a:latin typeface="+mn-lt"/>
                <a:ea typeface="+mn-ea"/>
                <a:cs typeface="+mn-cs"/>
              </a:rPr>
              <a:t>driver.get</a:t>
            </a:r>
            <a:r>
              <a:rPr lang="en-US" sz="1200" kern="1200" dirty="0" smtClean="0">
                <a:solidFill>
                  <a:schemeClr val="tx1"/>
                </a:solidFill>
                <a:latin typeface="+mn-lt"/>
                <a:ea typeface="+mn-ea"/>
                <a:cs typeface="+mn-cs"/>
              </a:rPr>
              <a:t>("https://gmail.com");</a:t>
            </a:r>
          </a:p>
          <a:p>
            <a:r>
              <a:rPr lang="en-US" sz="1200" kern="1200" dirty="0" smtClean="0">
                <a:solidFill>
                  <a:schemeClr val="tx1"/>
                </a:solidFill>
                <a:latin typeface="+mn-lt"/>
                <a:ea typeface="+mn-ea"/>
                <a:cs typeface="+mn-cs"/>
              </a:rPr>
              <a:t>// maximized the browser window</a:t>
            </a:r>
          </a:p>
          <a:p>
            <a:r>
              <a:rPr lang="en-US" sz="1200" kern="1200" dirty="0" err="1" smtClean="0">
                <a:solidFill>
                  <a:schemeClr val="tx1"/>
                </a:solidFill>
                <a:latin typeface="+mn-lt"/>
                <a:ea typeface="+mn-ea"/>
                <a:cs typeface="+mn-cs"/>
              </a:rPr>
              <a:t>driver.manage</a:t>
            </a:r>
            <a:r>
              <a:rPr lang="en-US" sz="1200" kern="1200" dirty="0" smtClean="0">
                <a:solidFill>
                  <a:schemeClr val="tx1"/>
                </a:solidFill>
                <a:latin typeface="+mn-lt"/>
                <a:ea typeface="+mn-ea"/>
                <a:cs typeface="+mn-cs"/>
              </a:rPr>
              <a:t>().window().maximize();</a:t>
            </a:r>
          </a:p>
          <a:p>
            <a:r>
              <a:rPr lang="en-US" sz="1200" kern="1200" dirty="0" err="1" smtClean="0">
                <a:solidFill>
                  <a:schemeClr val="tx1"/>
                </a:solidFill>
                <a:latin typeface="+mn-lt"/>
                <a:ea typeface="+mn-ea"/>
                <a:cs typeface="+mn-cs"/>
              </a:rPr>
              <a:t>driver.manage</a:t>
            </a:r>
            <a:r>
              <a:rPr lang="en-US" sz="1200" kern="1200" dirty="0" smtClean="0">
                <a:solidFill>
                  <a:schemeClr val="tx1"/>
                </a:solidFill>
                <a:latin typeface="+mn-lt"/>
                <a:ea typeface="+mn-ea"/>
                <a:cs typeface="+mn-cs"/>
              </a:rPr>
              <a:t>().timeouts().</a:t>
            </a:r>
            <a:r>
              <a:rPr lang="en-US" sz="1200" kern="1200" dirty="0" err="1" smtClean="0">
                <a:solidFill>
                  <a:schemeClr val="tx1"/>
                </a:solidFill>
                <a:latin typeface="+mn-lt"/>
                <a:ea typeface="+mn-ea"/>
                <a:cs typeface="+mn-cs"/>
              </a:rPr>
              <a:t>implicitlyWait</a:t>
            </a:r>
            <a:r>
              <a:rPr lang="en-US" sz="1200" kern="1200" dirty="0" smtClean="0">
                <a:solidFill>
                  <a:schemeClr val="tx1"/>
                </a:solidFill>
                <a:latin typeface="+mn-lt"/>
                <a:ea typeface="+mn-ea"/>
                <a:cs typeface="+mn-cs"/>
              </a:rPr>
              <a:t>(10, </a:t>
            </a:r>
            <a:r>
              <a:rPr lang="en-US" sz="1200" kern="1200" dirty="0" err="1" smtClean="0">
                <a:solidFill>
                  <a:schemeClr val="tx1"/>
                </a:solidFill>
                <a:latin typeface="+mn-lt"/>
                <a:ea typeface="+mn-ea"/>
                <a:cs typeface="+mn-cs"/>
              </a:rPr>
              <a:t>TimeUnit.</a:t>
            </a:r>
            <a:r>
              <a:rPr lang="en-US" sz="1200" b="1" i="1" kern="1200" dirty="0" err="1" smtClean="0">
                <a:solidFill>
                  <a:schemeClr val="tx1"/>
                </a:solidFill>
                <a:latin typeface="+mn-lt"/>
                <a:ea typeface="+mn-ea"/>
                <a:cs typeface="+mn-cs"/>
              </a:rPr>
              <a:t>SECONDS</a:t>
            </a:r>
            <a:r>
              <a:rPr lang="en-US" sz="1200" b="1"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@Test</a:t>
            </a:r>
          </a:p>
          <a:p>
            <a:r>
              <a:rPr lang="en-US" sz="1200" b="1" kern="1200" dirty="0" smtClean="0">
                <a:solidFill>
                  <a:schemeClr val="tx1"/>
                </a:solidFill>
                <a:latin typeface="+mn-lt"/>
                <a:ea typeface="+mn-ea"/>
                <a:cs typeface="+mn-cs"/>
              </a:rPr>
              <a:t>public void test() throws </a:t>
            </a:r>
            <a:r>
              <a:rPr lang="en-US" sz="1200" b="1" kern="1200" dirty="0" err="1" smtClean="0">
                <a:solidFill>
                  <a:schemeClr val="tx1"/>
                </a:solidFill>
                <a:latin typeface="+mn-lt"/>
                <a:ea typeface="+mn-ea"/>
                <a:cs typeface="+mn-cs"/>
              </a:rPr>
              <a:t>InterruptedException</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saving the GUI element reference into a "</a:t>
            </a:r>
            <a:r>
              <a:rPr lang="en-US" sz="1200" u="sng" kern="1200" dirty="0" smtClean="0">
                <a:solidFill>
                  <a:schemeClr val="tx1"/>
                </a:solidFill>
                <a:latin typeface="+mn-lt"/>
                <a:ea typeface="+mn-ea"/>
                <a:cs typeface="+mn-cs"/>
              </a:rPr>
              <a:t>username" variable of </a:t>
            </a:r>
            <a:r>
              <a:rPr lang="en-US" sz="1200" u="sng" kern="1200" dirty="0" err="1" smtClean="0">
                <a:solidFill>
                  <a:schemeClr val="tx1"/>
                </a:solidFill>
                <a:latin typeface="+mn-lt"/>
                <a:ea typeface="+mn-ea"/>
                <a:cs typeface="+mn-cs"/>
              </a:rPr>
              <a:t>WebElement</a:t>
            </a:r>
            <a:r>
              <a:rPr lang="en-US" sz="1200" u="sng" kern="1200" dirty="0" smtClean="0">
                <a:solidFill>
                  <a:schemeClr val="tx1"/>
                </a:solidFill>
                <a:latin typeface="+mn-lt"/>
                <a:ea typeface="+mn-ea"/>
                <a:cs typeface="+mn-cs"/>
              </a:rPr>
              <a:t> type</a:t>
            </a:r>
          </a:p>
          <a:p>
            <a:r>
              <a:rPr lang="en-US" sz="1200" kern="1200" dirty="0" err="1" smtClean="0">
                <a:solidFill>
                  <a:schemeClr val="tx1"/>
                </a:solidFill>
                <a:latin typeface="+mn-lt"/>
                <a:ea typeface="+mn-ea"/>
                <a:cs typeface="+mn-cs"/>
              </a:rPr>
              <a:t>WebElement</a:t>
            </a:r>
            <a:r>
              <a:rPr lang="en-US" sz="1200" kern="1200" dirty="0" smtClean="0">
                <a:solidFill>
                  <a:schemeClr val="tx1"/>
                </a:solidFill>
                <a:latin typeface="+mn-lt"/>
                <a:ea typeface="+mn-ea"/>
                <a:cs typeface="+mn-cs"/>
              </a:rPr>
              <a:t> username = </a:t>
            </a:r>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(By.</a:t>
            </a:r>
            <a:r>
              <a:rPr lang="en-US" sz="1200" i="1" kern="1200" dirty="0" smtClean="0">
                <a:solidFill>
                  <a:schemeClr val="tx1"/>
                </a:solidFill>
                <a:latin typeface="+mn-lt"/>
                <a:ea typeface="+mn-ea"/>
                <a:cs typeface="+mn-cs"/>
              </a:rPr>
              <a:t>id("Email"));</a:t>
            </a:r>
          </a:p>
          <a:p>
            <a:r>
              <a:rPr lang="en-US" sz="1200" kern="1200" dirty="0" smtClean="0">
                <a:solidFill>
                  <a:schemeClr val="tx1"/>
                </a:solidFill>
                <a:latin typeface="+mn-lt"/>
                <a:ea typeface="+mn-ea"/>
                <a:cs typeface="+mn-cs"/>
              </a:rPr>
              <a:t>// entering </a:t>
            </a:r>
            <a:r>
              <a:rPr lang="en-US" sz="1200" u="sng" kern="1200" dirty="0" smtClean="0">
                <a:solidFill>
                  <a:schemeClr val="tx1"/>
                </a:solidFill>
                <a:latin typeface="+mn-lt"/>
                <a:ea typeface="+mn-ea"/>
                <a:cs typeface="+mn-cs"/>
              </a:rPr>
              <a:t>username</a:t>
            </a:r>
          </a:p>
          <a:p>
            <a:r>
              <a:rPr lang="en-US" sz="1200" kern="1200" dirty="0" err="1" smtClean="0">
                <a:solidFill>
                  <a:schemeClr val="tx1"/>
                </a:solidFill>
                <a:latin typeface="+mn-lt"/>
                <a:ea typeface="+mn-ea"/>
                <a:cs typeface="+mn-cs"/>
              </a:rPr>
              <a:t>username.sendKeys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smitabrijesh</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entering password</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(By.</a:t>
            </a:r>
            <a:r>
              <a:rPr lang="en-US" sz="1200" i="1" kern="1200" dirty="0" smtClean="0">
                <a:solidFill>
                  <a:schemeClr val="tx1"/>
                </a:solidFill>
                <a:latin typeface="+mn-lt"/>
                <a:ea typeface="+mn-ea"/>
                <a:cs typeface="+mn-cs"/>
              </a:rPr>
              <a:t>id("</a:t>
            </a:r>
            <a:r>
              <a:rPr lang="en-US" sz="1200" i="1" kern="1200" dirty="0" err="1" smtClean="0">
                <a:solidFill>
                  <a:schemeClr val="tx1"/>
                </a:solidFill>
                <a:latin typeface="+mn-lt"/>
                <a:ea typeface="+mn-ea"/>
                <a:cs typeface="+mn-cs"/>
              </a:rPr>
              <a:t>Passwd</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sendKeys</a:t>
            </a:r>
            <a:r>
              <a:rPr lang="en-US" sz="1200" i="1" kern="1200" dirty="0" smtClean="0">
                <a:solidFill>
                  <a:schemeClr val="tx1"/>
                </a:solidFill>
                <a:latin typeface="+mn-lt"/>
                <a:ea typeface="+mn-ea"/>
                <a:cs typeface="+mn-cs"/>
              </a:rPr>
              <a:t>("password");</a:t>
            </a:r>
          </a:p>
          <a:p>
            <a:r>
              <a:rPr lang="en-US" sz="1200" kern="1200" dirty="0" smtClean="0">
                <a:solidFill>
                  <a:schemeClr val="tx1"/>
                </a:solidFill>
                <a:latin typeface="+mn-lt"/>
                <a:ea typeface="+mn-ea"/>
                <a:cs typeface="+mn-cs"/>
              </a:rPr>
              <a:t>// clicking </a:t>
            </a:r>
            <a:r>
              <a:rPr lang="en-US" sz="1200" u="sng" kern="1200" dirty="0" err="1" smtClean="0">
                <a:solidFill>
                  <a:schemeClr val="tx1"/>
                </a:solidFill>
                <a:latin typeface="+mn-lt"/>
                <a:ea typeface="+mn-ea"/>
                <a:cs typeface="+mn-cs"/>
              </a:rPr>
              <a:t>signin</a:t>
            </a:r>
            <a:r>
              <a:rPr lang="en-US" sz="1200" u="sng" kern="1200" dirty="0" smtClean="0">
                <a:solidFill>
                  <a:schemeClr val="tx1"/>
                </a:solidFill>
                <a:latin typeface="+mn-lt"/>
                <a:ea typeface="+mn-ea"/>
                <a:cs typeface="+mn-cs"/>
              </a:rPr>
              <a:t> button</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(By.</a:t>
            </a:r>
            <a:r>
              <a:rPr lang="en-US" sz="1200" i="1" kern="1200" dirty="0" smtClean="0">
                <a:solidFill>
                  <a:schemeClr val="tx1"/>
                </a:solidFill>
                <a:latin typeface="+mn-lt"/>
                <a:ea typeface="+mn-ea"/>
                <a:cs typeface="+mn-cs"/>
              </a:rPr>
              <a:t>id("</a:t>
            </a:r>
            <a:r>
              <a:rPr lang="en-US" sz="1200" i="1" kern="1200" dirty="0" err="1" smtClean="0">
                <a:solidFill>
                  <a:schemeClr val="tx1"/>
                </a:solidFill>
                <a:latin typeface="+mn-lt"/>
                <a:ea typeface="+mn-ea"/>
                <a:cs typeface="+mn-cs"/>
              </a:rPr>
              <a:t>signIn</a:t>
            </a:r>
            <a:r>
              <a:rPr lang="en-US" sz="1200" i="1" kern="1200" dirty="0" smtClean="0">
                <a:solidFill>
                  <a:schemeClr val="tx1"/>
                </a:solidFill>
                <a:latin typeface="+mn-lt"/>
                <a:ea typeface="+mn-ea"/>
                <a:cs typeface="+mn-cs"/>
              </a:rPr>
              <a:t>")).click();</a:t>
            </a:r>
          </a:p>
          <a:p>
            <a:r>
              <a:rPr lang="en-US" sz="1200" kern="1200" dirty="0" smtClean="0">
                <a:solidFill>
                  <a:schemeClr val="tx1"/>
                </a:solidFill>
                <a:latin typeface="+mn-lt"/>
                <a:ea typeface="+mn-ea"/>
                <a:cs typeface="+mn-cs"/>
              </a:rPr>
              <a:t>// explicit wait - to wait for the compose button to be click-able</a:t>
            </a:r>
          </a:p>
          <a:p>
            <a:r>
              <a:rPr lang="en-US" sz="1200" kern="1200" dirty="0" err="1" smtClean="0">
                <a:solidFill>
                  <a:schemeClr val="tx1"/>
                </a:solidFill>
                <a:latin typeface="+mn-lt"/>
                <a:ea typeface="+mn-ea"/>
                <a:cs typeface="+mn-cs"/>
              </a:rPr>
              <a:t>WebDriverWait</a:t>
            </a:r>
            <a:r>
              <a:rPr lang="en-US" sz="1200" kern="1200" dirty="0" smtClean="0">
                <a:solidFill>
                  <a:schemeClr val="tx1"/>
                </a:solidFill>
                <a:latin typeface="+mn-lt"/>
                <a:ea typeface="+mn-ea"/>
                <a:cs typeface="+mn-cs"/>
              </a:rPr>
              <a:t> wait =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WebDriverWait</a:t>
            </a:r>
            <a:r>
              <a:rPr lang="en-US" sz="1200" b="1" kern="1200" dirty="0" smtClean="0">
                <a:solidFill>
                  <a:schemeClr val="tx1"/>
                </a:solidFill>
                <a:latin typeface="+mn-lt"/>
                <a:ea typeface="+mn-ea"/>
                <a:cs typeface="+mn-cs"/>
              </a:rPr>
              <a:t>(driver,30);</a:t>
            </a:r>
          </a:p>
          <a:p>
            <a:r>
              <a:rPr lang="en-US" sz="1200" kern="1200" dirty="0" err="1" smtClean="0">
                <a:solidFill>
                  <a:schemeClr val="tx1"/>
                </a:solidFill>
                <a:latin typeface="+mn-lt"/>
                <a:ea typeface="+mn-ea"/>
                <a:cs typeface="+mn-cs"/>
              </a:rPr>
              <a:t>wait.until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ExpectedConditions.</a:t>
            </a:r>
            <a:r>
              <a:rPr lang="en-US" sz="1200" i="1" kern="1200" dirty="0" err="1" smtClean="0">
                <a:solidFill>
                  <a:schemeClr val="tx1"/>
                </a:solidFill>
                <a:latin typeface="+mn-lt"/>
                <a:ea typeface="+mn-ea"/>
                <a:cs typeface="+mn-cs"/>
              </a:rPr>
              <a:t>visibilityOfElementLocated</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By.xpath</a:t>
            </a:r>
            <a:r>
              <a:rPr lang="en-US" sz="1200" i="1" kern="1200" dirty="0" smtClean="0">
                <a:solidFill>
                  <a:schemeClr val="tx1"/>
                </a:solidFill>
                <a:latin typeface="+mn-lt"/>
                <a:ea typeface="+mn-ea"/>
                <a:cs typeface="+mn-cs"/>
              </a:rPr>
              <a:t>("//div[contains(text(),'COMPOSE')]")));</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("//div[contains(text(),'COMPOSE')]")).click();</a:t>
            </a:r>
          </a:p>
          <a:p>
            <a:r>
              <a:rPr lang="en-US" sz="1200" kern="1200" dirty="0" smtClean="0">
                <a:solidFill>
                  <a:schemeClr val="tx1"/>
                </a:solidFill>
                <a:latin typeface="+mn-lt"/>
                <a:ea typeface="+mn-ea"/>
                <a:cs typeface="+mn-cs"/>
              </a:rPr>
              <a:t>/*We create a reference variable “wait” for </a:t>
            </a: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WebDriverWait</a:t>
            </a:r>
            <a:r>
              <a:rPr lang="en-US" sz="1200" kern="1200" dirty="0" smtClean="0">
                <a:solidFill>
                  <a:schemeClr val="tx1"/>
                </a:solidFill>
                <a:latin typeface="+mn-lt"/>
                <a:ea typeface="+mn-ea"/>
                <a:cs typeface="+mn-cs"/>
              </a:rPr>
              <a:t> class and instantiate it using WebDriver</a:t>
            </a:r>
          </a:p>
          <a:p>
            <a:r>
              <a:rPr lang="en-US" sz="1200" kern="1200" dirty="0" smtClean="0">
                <a:solidFill>
                  <a:schemeClr val="tx1"/>
                </a:solidFill>
                <a:latin typeface="+mn-lt"/>
                <a:ea typeface="+mn-ea"/>
                <a:cs typeface="+mn-cs"/>
              </a:rPr>
              <a:t> * instance and maximum wait time for the execution</a:t>
            </a:r>
          </a:p>
          <a:p>
            <a:r>
              <a:rPr lang="en-US" sz="1200" kern="1200" dirty="0" smtClean="0">
                <a:solidFill>
                  <a:schemeClr val="tx1"/>
                </a:solidFill>
                <a:latin typeface="+mn-lt"/>
                <a:ea typeface="+mn-ea"/>
                <a:cs typeface="+mn-cs"/>
              </a:rPr>
              <a:t> * to </a:t>
            </a:r>
            <a:r>
              <a:rPr lang="en-US" sz="1200" u="sng" kern="1200" dirty="0" smtClean="0">
                <a:solidFill>
                  <a:schemeClr val="tx1"/>
                </a:solidFill>
                <a:latin typeface="+mn-lt"/>
                <a:ea typeface="+mn-ea"/>
                <a:cs typeface="+mn-cs"/>
              </a:rPr>
              <a:t>layoff. The maximum wait time quoted is </a:t>
            </a:r>
          </a:p>
          <a:p>
            <a:r>
              <a:rPr lang="en-US" sz="1200" kern="1200" dirty="0" smtClean="0">
                <a:solidFill>
                  <a:schemeClr val="tx1"/>
                </a:solidFill>
                <a:latin typeface="+mn-lt"/>
                <a:ea typeface="+mn-ea"/>
                <a:cs typeface="+mn-cs"/>
              </a:rPr>
              <a:t> * measured in “seconds”.</a:t>
            </a:r>
          </a:p>
          <a:p>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@After</a:t>
            </a:r>
          </a:p>
          <a:p>
            <a:r>
              <a:rPr lang="en-US" sz="1200" b="1" kern="1200" dirty="0" smtClean="0">
                <a:solidFill>
                  <a:schemeClr val="tx1"/>
                </a:solidFill>
                <a:latin typeface="+mn-lt"/>
                <a:ea typeface="+mn-ea"/>
                <a:cs typeface="+mn-cs"/>
              </a:rPr>
              <a:t>public void teardown() {</a:t>
            </a:r>
          </a:p>
          <a:p>
            <a:r>
              <a:rPr lang="en-US" sz="1200" kern="1200" dirty="0" smtClean="0">
                <a:solidFill>
                  <a:schemeClr val="tx1"/>
                </a:solidFill>
                <a:latin typeface="+mn-lt"/>
                <a:ea typeface="+mn-ea"/>
                <a:cs typeface="+mn-cs"/>
              </a:rPr>
              <a:t>// closes all the browser windows opened by web driver</a:t>
            </a:r>
          </a:p>
          <a:p>
            <a:r>
              <a:rPr lang="en-US" sz="1200" kern="1200" dirty="0" err="1" smtClean="0">
                <a:solidFill>
                  <a:schemeClr val="tx1"/>
                </a:solidFill>
                <a:latin typeface="+mn-lt"/>
                <a:ea typeface="+mn-ea"/>
                <a:cs typeface="+mn-cs"/>
              </a:rPr>
              <a:t>driver.quit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0E79A3-5688-40D1-B9EE-B72CC9EBF16F}" type="slidenum">
              <a:rPr lang="en-US" smtClean="0"/>
              <a:pPr/>
              <a:t>8</a:t>
            </a:fld>
            <a:endParaRPr lang="en-US"/>
          </a:p>
        </p:txBody>
      </p:sp>
    </p:spTree>
    <p:extLst>
      <p:ext uri="{BB962C8B-B14F-4D97-AF65-F5344CB8AC3E}">
        <p14:creationId xmlns:p14="http://schemas.microsoft.com/office/powerpoint/2010/main" val="565475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0E79A3-5688-40D1-B9EE-B72CC9EBF16F}" type="slidenum">
              <a:rPr lang="en-US" smtClean="0"/>
              <a:pPr/>
              <a:t>9</a:t>
            </a:fld>
            <a:endParaRPr lang="en-US"/>
          </a:p>
        </p:txBody>
      </p:sp>
    </p:spTree>
    <p:extLst>
      <p:ext uri="{BB962C8B-B14F-4D97-AF65-F5344CB8AC3E}">
        <p14:creationId xmlns:p14="http://schemas.microsoft.com/office/powerpoint/2010/main" val="424913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0E79A3-5688-40D1-B9EE-B72CC9EBF16F}" type="slidenum">
              <a:rPr lang="en-US" smtClean="0"/>
              <a:pPr/>
              <a:t>10</a:t>
            </a:fld>
            <a:endParaRPr lang="en-US"/>
          </a:p>
        </p:txBody>
      </p:sp>
    </p:spTree>
    <p:extLst>
      <p:ext uri="{BB962C8B-B14F-4D97-AF65-F5344CB8AC3E}">
        <p14:creationId xmlns:p14="http://schemas.microsoft.com/office/powerpoint/2010/main" val="284800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0E79A3-5688-40D1-B9EE-B72CC9EBF16F}" type="slidenum">
              <a:rPr lang="en-US" smtClean="0"/>
              <a:pPr/>
              <a:t>11</a:t>
            </a:fld>
            <a:endParaRPr lang="en-US"/>
          </a:p>
        </p:txBody>
      </p:sp>
    </p:spTree>
    <p:extLst>
      <p:ext uri="{BB962C8B-B14F-4D97-AF65-F5344CB8AC3E}">
        <p14:creationId xmlns:p14="http://schemas.microsoft.com/office/powerpoint/2010/main" val="379526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0E79A3-5688-40D1-B9EE-B72CC9EBF16F}" type="slidenum">
              <a:rPr lang="en-US" smtClean="0"/>
              <a:pPr/>
              <a:t>12</a:t>
            </a:fld>
            <a:endParaRPr lang="en-US"/>
          </a:p>
        </p:txBody>
      </p:sp>
    </p:spTree>
    <p:extLst>
      <p:ext uri="{BB962C8B-B14F-4D97-AF65-F5344CB8AC3E}">
        <p14:creationId xmlns:p14="http://schemas.microsoft.com/office/powerpoint/2010/main" val="1150751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0E79A3-5688-40D1-B9EE-B72CC9EBF16F}" type="slidenum">
              <a:rPr lang="en-US" smtClean="0"/>
              <a:pPr/>
              <a:t>13</a:t>
            </a:fld>
            <a:endParaRPr lang="en-US"/>
          </a:p>
        </p:txBody>
      </p:sp>
    </p:spTree>
    <p:extLst>
      <p:ext uri="{BB962C8B-B14F-4D97-AF65-F5344CB8AC3E}">
        <p14:creationId xmlns:p14="http://schemas.microsoft.com/office/powerpoint/2010/main" val="1257299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34705"/>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28600" y="3352800"/>
            <a:ext cx="86868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 y="228600"/>
            <a:ext cx="8686800" cy="3124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581400"/>
            <a:ext cx="7772400" cy="1470025"/>
          </a:xfrm>
        </p:spPr>
        <p:txBody>
          <a:bodyPr/>
          <a:lstStyle>
            <a:lvl1pPr algn="ctr">
              <a:defRPr>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447800" y="5105400"/>
            <a:ext cx="6400800" cy="5334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8.png"/>
          <p:cNvPicPr>
            <a:picLocks noChangeAspect="1"/>
          </p:cNvPicPr>
          <p:nvPr userDrawn="1"/>
        </p:nvPicPr>
        <p:blipFill>
          <a:blip r:embed="rId2" cstate="print"/>
          <a:stretch>
            <a:fillRect/>
          </a:stretch>
        </p:blipFill>
        <p:spPr>
          <a:xfrm>
            <a:off x="2590800" y="1524000"/>
            <a:ext cx="3846584" cy="65227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81000" y="381000"/>
            <a:ext cx="2286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077200" cy="792162"/>
          </a:xfrm>
        </p:spPr>
        <p:txBody>
          <a:bodyPr>
            <a:normAutofit/>
          </a:bodyPr>
          <a:lstStyle>
            <a:lvl1pPr algn="l">
              <a:defRPr sz="280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lvl1pPr>
              <a:buFont typeface="Webdings" pitchFamily="18" charset="2"/>
              <a:buChar cha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1800">
                <a:solidFill>
                  <a:schemeClr val="bg1"/>
                </a:solidFill>
                <a:latin typeface="Arial" pitchFamily="34" charset="0"/>
                <a:cs typeface="Arial" pitchFamily="34" charset="0"/>
              </a:defRPr>
            </a:lvl4pPr>
            <a:lvl5pPr>
              <a:defRPr sz="1800">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cxnSp>
        <p:nvCxnSpPr>
          <p:cNvPr id="9" name="Straight Connector 8"/>
          <p:cNvCxnSpPr/>
          <p:nvPr/>
        </p:nvCxnSpPr>
        <p:spPr>
          <a:xfrm rot="16200000" flipH="1">
            <a:off x="4591050" y="-3118597"/>
            <a:ext cx="1588" cy="81915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6553200" y="6356350"/>
            <a:ext cx="2133600" cy="365125"/>
          </a:xfrm>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600" y="228600"/>
            <a:ext cx="86868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4406900"/>
            <a:ext cx="7772400" cy="1362075"/>
          </a:xfrm>
        </p:spPr>
        <p:txBody>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1"/>
            <a:ext cx="77724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pic>
        <p:nvPicPr>
          <p:cNvPr id="7" name="Picture 6" descr="8.png"/>
          <p:cNvPicPr>
            <a:picLocks noChangeAspect="1"/>
          </p:cNvPicPr>
          <p:nvPr userDrawn="1"/>
        </p:nvPicPr>
        <p:blipFill>
          <a:blip r:embed="rId2" cstate="print"/>
          <a:stretch>
            <a:fillRect/>
          </a:stretch>
        </p:blipFill>
        <p:spPr>
          <a:xfrm>
            <a:off x="2590800" y="1524000"/>
            <a:ext cx="3846584" cy="652273"/>
          </a:xfrm>
          <a:prstGeom prst="rect">
            <a:avLst/>
          </a:prstGeom>
        </p:spPr>
      </p:pic>
    </p:spTree>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lvl1pPr algn="l">
              <a:defRPr sz="3600"/>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4"/>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381000"/>
            <a:ext cx="8229600" cy="609600"/>
          </a:xfrm>
        </p:spPr>
        <p:txBody>
          <a:bodyPr>
            <a:no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27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82762"/>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52800" y="1066800"/>
            <a:ext cx="53340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descr="Untitled-1.jpg"/>
          <p:cNvPicPr>
            <a:picLocks noChangeAspect="1"/>
          </p:cNvPicPr>
          <p:nvPr/>
        </p:nvPicPr>
        <p:blipFill>
          <a:blip r:embed="rId13" cstate="print"/>
          <a:srcRect l="15920" t="19955" r="18408"/>
          <a:stretch>
            <a:fillRect/>
          </a:stretch>
        </p:blipFill>
        <p:spPr>
          <a:xfrm>
            <a:off x="3733800" y="3114675"/>
            <a:ext cx="5029200" cy="3362325"/>
          </a:xfrm>
          <a:prstGeom prst="rect">
            <a:avLst/>
          </a:prstGeom>
        </p:spPr>
      </p:pic>
      <p:sp>
        <p:nvSpPr>
          <p:cNvPr id="9" name="Rectangle 8"/>
          <p:cNvSpPr/>
          <p:nvPr/>
        </p:nvSpPr>
        <p:spPr>
          <a:xfrm>
            <a:off x="228600" y="228600"/>
            <a:ext cx="8686800" cy="6400800"/>
          </a:xfrm>
          <a:prstGeom prst="rect">
            <a:avLst/>
          </a:prstGeom>
          <a:solidFill>
            <a:srgbClr val="0070C0">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timing>
    <p:tnLst>
      <p:par>
        <p:cTn id="1" dur="indefinite" restart="never" nodeType="tmRoot"/>
      </p:par>
    </p:tnLst>
  </p:timing>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nSpc>
                <a:spcPts val="1715"/>
              </a:lnSpc>
              <a:spcBef>
                <a:spcPts val="2400"/>
              </a:spcBef>
              <a:spcAft>
                <a:spcPts val="0"/>
              </a:spcAft>
              <a:tabLst>
                <a:tab pos="457200" algn="l"/>
              </a:tabLst>
            </a:pPr>
            <a:r>
              <a:rPr lang="en-US" kern="0" dirty="0" smtClean="0"/>
              <a:t>Day </a:t>
            </a:r>
            <a:r>
              <a:rPr lang="en-US" kern="0" dirty="0" smtClean="0"/>
              <a:t>2 </a:t>
            </a:r>
            <a:r>
              <a:rPr lang="en-US" kern="0" dirty="0" smtClean="0"/>
              <a:t>- Module </a:t>
            </a:r>
            <a:r>
              <a:rPr lang="en-US" kern="0" dirty="0" smtClean="0"/>
              <a:t>5: </a:t>
            </a:r>
            <a:r>
              <a:rPr lang="en-US" b="1" dirty="0"/>
              <a:t>Practical Use of Different </a:t>
            </a:r>
            <a:r>
              <a:rPr lang="en-US" b="1" dirty="0" smtClean="0"/>
              <a:t/>
            </a:r>
            <a:br>
              <a:rPr lang="en-US" b="1" dirty="0" smtClean="0"/>
            </a:br>
            <a:r>
              <a:rPr lang="en-US" b="1" dirty="0"/>
              <a:t/>
            </a:r>
            <a:br>
              <a:rPr lang="en-US" b="1" dirty="0"/>
            </a:br>
            <a:r>
              <a:rPr lang="en-US" b="1" dirty="0" smtClean="0"/>
              <a:t>types </a:t>
            </a:r>
            <a:r>
              <a:rPr lang="en-US" b="1" dirty="0"/>
              <a:t>of Selenium WebDriver Waits</a:t>
            </a:r>
            <a:r>
              <a:rPr lang="en-US" dirty="0"/>
              <a:t/>
            </a:r>
            <a:br>
              <a:rPr lang="en-US" dirty="0"/>
            </a:br>
            <a:r>
              <a:rPr lang="en-US" dirty="0"/>
              <a:t/>
            </a:r>
            <a:br>
              <a:rPr lang="en-US" dirty="0"/>
            </a:br>
            <a:r>
              <a:rPr lang="en-US" kern="0" dirty="0"/>
              <a:t> </a:t>
            </a:r>
            <a:endParaRPr lang="en-US" sz="36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a:bodyPr>
          <a:lstStyle/>
          <a:p>
            <a:r>
              <a:rPr lang="en-US" dirty="0" smtClean="0"/>
              <a:t>Smita B Kumar</a:t>
            </a:r>
            <a:endParaRPr lang="en-US" dirty="0"/>
          </a:p>
        </p:txBody>
      </p:sp>
    </p:spTree>
    <p:extLst>
      <p:ext uri="{BB962C8B-B14F-4D97-AF65-F5344CB8AC3E}">
        <p14:creationId xmlns:p14="http://schemas.microsoft.com/office/powerpoint/2010/main" val="34963410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Expected </a:t>
            </a:r>
            <a:r>
              <a:rPr lang="en-US" dirty="0" smtClean="0"/>
              <a:t>Conditions</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10</a:t>
            </a:fld>
            <a:endParaRPr lang="en-US"/>
          </a:p>
        </p:txBody>
      </p:sp>
      <p:sp>
        <p:nvSpPr>
          <p:cNvPr id="6" name="Content Placeholder 5"/>
          <p:cNvSpPr>
            <a:spLocks noGrp="1"/>
          </p:cNvSpPr>
          <p:nvPr>
            <p:ph idx="1"/>
          </p:nvPr>
        </p:nvSpPr>
        <p:spPr>
          <a:xfrm>
            <a:off x="457200" y="1295400"/>
            <a:ext cx="8114522" cy="5305356"/>
          </a:xfrm>
        </p:spPr>
        <p:txBody>
          <a:bodyPr>
            <a:noAutofit/>
          </a:bodyPr>
          <a:lstStyle/>
          <a:p>
            <a:r>
              <a:rPr lang="en-US" sz="1800" dirty="0" err="1"/>
              <a:t>ExpectedConditions</a:t>
            </a:r>
            <a:r>
              <a:rPr lang="en-US" sz="1800" dirty="0"/>
              <a:t> class provides a great help to deal with scenarios where we have to ascertain for a condition to occur before executing the actual test step.</a:t>
            </a:r>
          </a:p>
          <a:p>
            <a:r>
              <a:rPr lang="en-US" sz="1800" dirty="0" err="1"/>
              <a:t>ExpectedConditions</a:t>
            </a:r>
            <a:r>
              <a:rPr lang="en-US" sz="1800" dirty="0"/>
              <a:t> class comes with a wide range of expected conditions that can be accessed with the help of the </a:t>
            </a:r>
            <a:r>
              <a:rPr lang="en-US" sz="1800" dirty="0" err="1"/>
              <a:t>WebDriverWait</a:t>
            </a:r>
            <a:r>
              <a:rPr lang="en-US" sz="1800" dirty="0"/>
              <a:t> reference variable and until() method</a:t>
            </a:r>
            <a:r>
              <a:rPr lang="en-US" sz="1800" dirty="0" smtClean="0"/>
              <a:t>.</a:t>
            </a:r>
          </a:p>
          <a:p>
            <a:pPr marL="0" indent="0">
              <a:buNone/>
            </a:pPr>
            <a:r>
              <a:rPr lang="en-US" sz="1800" b="1" u="sng" dirty="0"/>
              <a:t>Let us discuss a few of them at length:</a:t>
            </a:r>
            <a:endParaRPr lang="en-US" sz="1800" dirty="0"/>
          </a:p>
          <a:p>
            <a:pPr marL="0" indent="0">
              <a:buNone/>
            </a:pPr>
            <a:r>
              <a:rPr lang="en-US" sz="1800" b="1" dirty="0"/>
              <a:t>#1) </a:t>
            </a:r>
            <a:r>
              <a:rPr lang="en-US" sz="1800" b="1" dirty="0" err="1"/>
              <a:t>elementToBeClickable</a:t>
            </a:r>
            <a:r>
              <a:rPr lang="en-US" sz="1800" b="1" dirty="0"/>
              <a:t>()</a:t>
            </a:r>
            <a:r>
              <a:rPr lang="en-US" sz="1800" dirty="0"/>
              <a:t> – The expected condition waits for an element to be clickable i.e. it should be present/displayed/visible on the screen as well as enabled.</a:t>
            </a:r>
          </a:p>
          <a:p>
            <a:pPr marL="0" indent="0">
              <a:buNone/>
            </a:pPr>
            <a:r>
              <a:rPr lang="en-US" sz="1800" b="1" dirty="0"/>
              <a:t>Sample Code</a:t>
            </a:r>
            <a:r>
              <a:rPr lang="en-US" sz="1800" dirty="0"/>
              <a:t/>
            </a:r>
            <a:br>
              <a:rPr lang="en-US" sz="1800" dirty="0"/>
            </a:br>
            <a:r>
              <a:rPr lang="en-US" sz="1800" i="1" dirty="0" err="1"/>
              <a:t>wait.until</a:t>
            </a:r>
            <a:r>
              <a:rPr lang="en-US" sz="1800" i="1" dirty="0"/>
              <a:t>(</a:t>
            </a:r>
            <a:r>
              <a:rPr lang="en-US" sz="1800" i="1" dirty="0" err="1"/>
              <a:t>ExpectedConditions.elementToBeClickable</a:t>
            </a:r>
            <a:r>
              <a:rPr lang="en-US" sz="1800" i="1" dirty="0"/>
              <a:t>(</a:t>
            </a:r>
            <a:r>
              <a:rPr lang="en-US" sz="1800" i="1" dirty="0" err="1"/>
              <a:t>By.xpath</a:t>
            </a:r>
            <a:r>
              <a:rPr lang="en-US" sz="1800" i="1" dirty="0"/>
              <a:t>(“//div[contains(text(),’COMPOSE’)]”)));</a:t>
            </a:r>
            <a:endParaRPr lang="en-US" sz="1800" dirty="0"/>
          </a:p>
          <a:p>
            <a:pPr marL="0" indent="0">
              <a:buNone/>
            </a:pPr>
            <a:r>
              <a:rPr lang="en-US" sz="1800" b="1" dirty="0"/>
              <a:t>#2) </a:t>
            </a:r>
            <a:r>
              <a:rPr lang="en-US" sz="1800" b="1" dirty="0" err="1"/>
              <a:t>textToBePresentInElement</a:t>
            </a:r>
            <a:r>
              <a:rPr lang="en-US" sz="1800" b="1" dirty="0"/>
              <a:t>() – </a:t>
            </a:r>
            <a:r>
              <a:rPr lang="en-US" sz="1800" dirty="0"/>
              <a:t>The expected condition waits for an element having a certain string pattern.</a:t>
            </a:r>
          </a:p>
          <a:p>
            <a:pPr marL="0" indent="0">
              <a:buNone/>
            </a:pPr>
            <a:r>
              <a:rPr lang="en-US" sz="1800" b="1" dirty="0"/>
              <a:t>Sample Code</a:t>
            </a:r>
            <a:r>
              <a:rPr lang="en-US" sz="1800" dirty="0"/>
              <a:t/>
            </a:r>
            <a:br>
              <a:rPr lang="en-US" sz="1800" dirty="0"/>
            </a:br>
            <a:r>
              <a:rPr lang="en-US" sz="1800" i="1" dirty="0" err="1"/>
              <a:t>wait.until</a:t>
            </a:r>
            <a:r>
              <a:rPr lang="en-US" sz="1800" i="1" dirty="0"/>
              <a:t>(</a:t>
            </a:r>
            <a:r>
              <a:rPr lang="en-US" sz="1800" i="1" dirty="0" err="1"/>
              <a:t>ExpectedConditions.textToBePresentInElement</a:t>
            </a:r>
            <a:r>
              <a:rPr lang="en-US" sz="1800" i="1" dirty="0"/>
              <a:t>(</a:t>
            </a:r>
            <a:r>
              <a:rPr lang="en-US" sz="1800" i="1" dirty="0" err="1"/>
              <a:t>By.xpath</a:t>
            </a:r>
            <a:r>
              <a:rPr lang="en-US" sz="1800" i="1" dirty="0"/>
              <a:t>(“//div[@id= ‘</a:t>
            </a:r>
            <a:r>
              <a:rPr lang="en-US" sz="1800" i="1" dirty="0" err="1"/>
              <a:t>forgotPass</a:t>
            </a:r>
            <a:r>
              <a:rPr lang="en-US" sz="1800" i="1" dirty="0"/>
              <a:t>'”), “text to be found</a:t>
            </a:r>
            <a:r>
              <a:rPr lang="en-US" sz="1800" i="1" dirty="0" smtClean="0"/>
              <a:t>”));</a:t>
            </a:r>
            <a:endParaRPr lang="en-US" sz="1800" dirty="0"/>
          </a:p>
        </p:txBody>
      </p:sp>
    </p:spTree>
    <p:extLst>
      <p:ext uri="{BB962C8B-B14F-4D97-AF65-F5344CB8AC3E}">
        <p14:creationId xmlns:p14="http://schemas.microsoft.com/office/powerpoint/2010/main" val="253448478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Expected </a:t>
            </a:r>
            <a:r>
              <a:rPr lang="en-US" dirty="0" smtClean="0"/>
              <a:t>Conditions</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11</a:t>
            </a:fld>
            <a:endParaRPr lang="en-US"/>
          </a:p>
        </p:txBody>
      </p:sp>
      <p:sp>
        <p:nvSpPr>
          <p:cNvPr id="6" name="Content Placeholder 5"/>
          <p:cNvSpPr>
            <a:spLocks noGrp="1"/>
          </p:cNvSpPr>
          <p:nvPr>
            <p:ph idx="1"/>
          </p:nvPr>
        </p:nvSpPr>
        <p:spPr>
          <a:xfrm>
            <a:off x="457200" y="1295400"/>
            <a:ext cx="8114522" cy="5305356"/>
          </a:xfrm>
        </p:spPr>
        <p:txBody>
          <a:bodyPr>
            <a:noAutofit/>
          </a:bodyPr>
          <a:lstStyle/>
          <a:p>
            <a:pPr marL="0" indent="0">
              <a:buNone/>
            </a:pPr>
            <a:r>
              <a:rPr lang="en-US" sz="2000" b="1" dirty="0" smtClean="0"/>
              <a:t>#</a:t>
            </a:r>
            <a:r>
              <a:rPr lang="en-US" sz="2000" b="1" dirty="0"/>
              <a:t>3) </a:t>
            </a:r>
            <a:r>
              <a:rPr lang="en-US" sz="2000" b="1" dirty="0" err="1"/>
              <a:t>alertIsPresent</a:t>
            </a:r>
            <a:r>
              <a:rPr lang="en-US" sz="2000" b="1" dirty="0"/>
              <a:t>()-</a:t>
            </a:r>
            <a:r>
              <a:rPr lang="en-US" sz="2000" dirty="0"/>
              <a:t> The expected condition waits for an alert box to appear.</a:t>
            </a:r>
          </a:p>
          <a:p>
            <a:pPr marL="0" indent="0">
              <a:buNone/>
            </a:pPr>
            <a:r>
              <a:rPr lang="en-US" sz="2000" b="1" dirty="0"/>
              <a:t>Sample Code</a:t>
            </a:r>
            <a:r>
              <a:rPr lang="en-US" sz="2000" dirty="0"/>
              <a:t/>
            </a:r>
            <a:br>
              <a:rPr lang="en-US" sz="2000" dirty="0"/>
            </a:br>
            <a:r>
              <a:rPr lang="en-US" sz="2000" i="1" dirty="0" err="1"/>
              <a:t>wait.until</a:t>
            </a:r>
            <a:r>
              <a:rPr lang="en-US" sz="2000" i="1" dirty="0"/>
              <a:t>(</a:t>
            </a:r>
            <a:r>
              <a:rPr lang="en-US" sz="2000" i="1" dirty="0" err="1"/>
              <a:t>ExpectedConditions.alertIsPresent</a:t>
            </a:r>
            <a:r>
              <a:rPr lang="en-US" sz="2000" i="1" dirty="0"/>
              <a:t>()) !=null);</a:t>
            </a:r>
            <a:endParaRPr lang="en-US" sz="2000" dirty="0"/>
          </a:p>
          <a:p>
            <a:pPr marL="0" indent="0">
              <a:buNone/>
            </a:pPr>
            <a:r>
              <a:rPr lang="en-US" sz="2000" b="1" dirty="0"/>
              <a:t>#4) </a:t>
            </a:r>
            <a:r>
              <a:rPr lang="en-US" sz="2000" b="1" dirty="0" err="1"/>
              <a:t>titleIs</a:t>
            </a:r>
            <a:r>
              <a:rPr lang="en-US" sz="2000" b="1" dirty="0"/>
              <a:t>()</a:t>
            </a:r>
            <a:r>
              <a:rPr lang="en-US" sz="2000" dirty="0"/>
              <a:t> – The expected condition waits for a page with a specific title.</a:t>
            </a:r>
          </a:p>
          <a:p>
            <a:pPr marL="0" indent="0">
              <a:buNone/>
            </a:pPr>
            <a:r>
              <a:rPr lang="en-US" sz="2000" b="1" dirty="0"/>
              <a:t>Sample Code</a:t>
            </a:r>
            <a:r>
              <a:rPr lang="en-US" sz="2000" dirty="0"/>
              <a:t/>
            </a:r>
            <a:br>
              <a:rPr lang="en-US" sz="2000" dirty="0"/>
            </a:br>
            <a:r>
              <a:rPr lang="en-US" sz="2000" i="1" dirty="0" err="1"/>
              <a:t>wait.until</a:t>
            </a:r>
            <a:r>
              <a:rPr lang="en-US" sz="2000" i="1" dirty="0"/>
              <a:t>(</a:t>
            </a:r>
            <a:r>
              <a:rPr lang="en-US" sz="2000" i="1" dirty="0" err="1"/>
              <a:t>ExpectedConditions.titleIs</a:t>
            </a:r>
            <a:r>
              <a:rPr lang="en-US" sz="2000" i="1" dirty="0"/>
              <a:t>(“</a:t>
            </a:r>
            <a:r>
              <a:rPr lang="en-US" sz="2000" i="1" dirty="0" err="1"/>
              <a:t>gmail</a:t>
            </a:r>
            <a:r>
              <a:rPr lang="en-US" sz="2000" i="1" dirty="0"/>
              <a:t>”));</a:t>
            </a:r>
            <a:endParaRPr lang="en-US" sz="2000" dirty="0"/>
          </a:p>
          <a:p>
            <a:pPr marL="0" indent="0">
              <a:buNone/>
            </a:pPr>
            <a:r>
              <a:rPr lang="en-US" sz="2000" b="1" dirty="0"/>
              <a:t>#5) </a:t>
            </a:r>
            <a:r>
              <a:rPr lang="en-US" sz="2000" b="1" dirty="0" err="1"/>
              <a:t>frameToBeAvailableAndSwitchToIt</a:t>
            </a:r>
            <a:r>
              <a:rPr lang="en-US" sz="2000" b="1" dirty="0"/>
              <a:t>()</a:t>
            </a:r>
            <a:r>
              <a:rPr lang="en-US" sz="2000" dirty="0"/>
              <a:t> – The expected condition waits for a frame to be available and then as soon as the frame is available, the control switches to it automatically.</a:t>
            </a:r>
          </a:p>
          <a:p>
            <a:pPr marL="0" indent="0">
              <a:buNone/>
            </a:pPr>
            <a:r>
              <a:rPr lang="en-US" sz="2000" b="1" dirty="0"/>
              <a:t>Sample Code</a:t>
            </a:r>
            <a:r>
              <a:rPr lang="en-US" sz="2000" dirty="0"/>
              <a:t/>
            </a:r>
            <a:br>
              <a:rPr lang="en-US" sz="2000" dirty="0"/>
            </a:br>
            <a:r>
              <a:rPr lang="en-US" sz="2000" i="1" dirty="0" err="1"/>
              <a:t>wait.until</a:t>
            </a:r>
            <a:r>
              <a:rPr lang="en-US" sz="2000" i="1" dirty="0"/>
              <a:t>(</a:t>
            </a:r>
            <a:r>
              <a:rPr lang="en-US" sz="2000" i="1" dirty="0" err="1"/>
              <a:t>ExpectedConditions.frameToBeAvailableAndSwitchToIt</a:t>
            </a:r>
            <a:r>
              <a:rPr lang="en-US" sz="2000" i="1" dirty="0"/>
              <a:t>(By.id(“</a:t>
            </a:r>
            <a:r>
              <a:rPr lang="en-US" sz="2000" i="1" dirty="0" err="1"/>
              <a:t>newframe</a:t>
            </a:r>
            <a:r>
              <a:rPr lang="en-US" sz="2000" i="1" dirty="0"/>
              <a:t>”)));</a:t>
            </a:r>
            <a:endParaRPr lang="en-US" sz="2000" dirty="0"/>
          </a:p>
          <a:p>
            <a:pPr marL="0" indent="0">
              <a:buNone/>
            </a:pPr>
            <a:endParaRPr lang="en-US" sz="2000" dirty="0"/>
          </a:p>
        </p:txBody>
      </p:sp>
    </p:spTree>
    <p:extLst>
      <p:ext uri="{BB962C8B-B14F-4D97-AF65-F5344CB8AC3E}">
        <p14:creationId xmlns:p14="http://schemas.microsoft.com/office/powerpoint/2010/main" val="305089549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Navigation Using WebDriver</a:t>
            </a:r>
            <a:endParaRPr lang="en-US" b="1"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12</a:t>
            </a:fld>
            <a:endParaRPr lang="en-US"/>
          </a:p>
        </p:txBody>
      </p:sp>
      <p:sp>
        <p:nvSpPr>
          <p:cNvPr id="6" name="Content Placeholder 5"/>
          <p:cNvSpPr>
            <a:spLocks noGrp="1"/>
          </p:cNvSpPr>
          <p:nvPr>
            <p:ph idx="1"/>
          </p:nvPr>
        </p:nvSpPr>
        <p:spPr>
          <a:xfrm>
            <a:off x="457200" y="1295400"/>
            <a:ext cx="8114522" cy="5305356"/>
          </a:xfrm>
        </p:spPr>
        <p:txBody>
          <a:bodyPr>
            <a:noAutofit/>
          </a:bodyPr>
          <a:lstStyle/>
          <a:p>
            <a:pPr marL="0" indent="0">
              <a:buNone/>
            </a:pPr>
            <a:r>
              <a:rPr lang="en-US" sz="2000" dirty="0"/>
              <a:t>There is a very common user action where the user clicks on the back and forward buttons of the web browser back n forth to navigate to the different web pages visited in the current session on the browser’s history. Thus to simulate such actions performed by the users, WebDriver introduces Navigate commands.</a:t>
            </a:r>
          </a:p>
          <a:p>
            <a:pPr marL="0" indent="0">
              <a:buNone/>
            </a:pPr>
            <a:r>
              <a:rPr lang="en-US" sz="2000" b="1" u="sng" dirty="0"/>
              <a:t>Let us examine these commands in detail:</a:t>
            </a:r>
            <a:endParaRPr lang="en-US" sz="2000" dirty="0"/>
          </a:p>
          <a:p>
            <a:pPr marL="0" indent="0">
              <a:buNone/>
            </a:pPr>
            <a:r>
              <a:rPr lang="en-US" sz="2000" b="1" dirty="0"/>
              <a:t>#1) navigate().back()</a:t>
            </a:r>
            <a:r>
              <a:rPr lang="en-US" sz="2000" dirty="0"/>
              <a:t/>
            </a:r>
            <a:br>
              <a:rPr lang="en-US" sz="2000" dirty="0"/>
            </a:br>
            <a:r>
              <a:rPr lang="en-US" sz="2000" dirty="0"/>
              <a:t>This command lets the user to navigate to the previous web page.</a:t>
            </a:r>
          </a:p>
          <a:p>
            <a:pPr marL="0" indent="0">
              <a:buNone/>
            </a:pPr>
            <a:r>
              <a:rPr lang="en-US" sz="2000" b="1" dirty="0"/>
              <a:t>Sample code:</a:t>
            </a:r>
            <a:r>
              <a:rPr lang="en-US" sz="2000" dirty="0"/>
              <a:t/>
            </a:r>
            <a:br>
              <a:rPr lang="en-US" sz="2000" dirty="0"/>
            </a:br>
            <a:r>
              <a:rPr lang="en-US" sz="2000" i="1" dirty="0" err="1"/>
              <a:t>driver.navigate</a:t>
            </a:r>
            <a:r>
              <a:rPr lang="en-US" sz="2000" i="1" dirty="0"/>
              <a:t>().back();</a:t>
            </a:r>
            <a:r>
              <a:rPr lang="en-US" sz="2000" dirty="0"/>
              <a:t/>
            </a:r>
            <a:br>
              <a:rPr lang="en-US" sz="2000" dirty="0"/>
            </a:br>
            <a:r>
              <a:rPr lang="en-US" sz="2000" dirty="0"/>
              <a:t>The above command requires no parameters and takes back the user to the previous webpage in the web browser’s history.</a:t>
            </a:r>
          </a:p>
          <a:p>
            <a:pPr marL="0" indent="0">
              <a:buNone/>
            </a:pPr>
            <a:r>
              <a:rPr lang="en-US" sz="2000" b="1" dirty="0"/>
              <a:t>#2) navigate().forward()</a:t>
            </a:r>
            <a:r>
              <a:rPr lang="en-US" sz="2000" dirty="0"/>
              <a:t/>
            </a:r>
            <a:br>
              <a:rPr lang="en-US" sz="2000" dirty="0"/>
            </a:br>
            <a:r>
              <a:rPr lang="en-US" sz="2000" dirty="0"/>
              <a:t>This command lets the user to navigate to the next web page with reference to the browser’s history.</a:t>
            </a:r>
          </a:p>
          <a:p>
            <a:pPr marL="0" indent="0">
              <a:buNone/>
            </a:pPr>
            <a:endParaRPr lang="en-US" sz="2000" dirty="0"/>
          </a:p>
        </p:txBody>
      </p:sp>
    </p:spTree>
    <p:extLst>
      <p:ext uri="{BB962C8B-B14F-4D97-AF65-F5344CB8AC3E}">
        <p14:creationId xmlns:p14="http://schemas.microsoft.com/office/powerpoint/2010/main" val="206191436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Navigation Using WebDriver</a:t>
            </a:r>
            <a:endParaRPr lang="en-US" b="1"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13</a:t>
            </a:fld>
            <a:endParaRPr lang="en-US"/>
          </a:p>
        </p:txBody>
      </p:sp>
      <p:sp>
        <p:nvSpPr>
          <p:cNvPr id="6" name="Content Placeholder 5"/>
          <p:cNvSpPr>
            <a:spLocks noGrp="1"/>
          </p:cNvSpPr>
          <p:nvPr>
            <p:ph idx="1"/>
          </p:nvPr>
        </p:nvSpPr>
        <p:spPr>
          <a:xfrm>
            <a:off x="381000" y="1019892"/>
            <a:ext cx="8114522" cy="5305356"/>
          </a:xfrm>
        </p:spPr>
        <p:txBody>
          <a:bodyPr>
            <a:noAutofit/>
          </a:bodyPr>
          <a:lstStyle/>
          <a:p>
            <a:pPr marL="0" indent="0">
              <a:buNone/>
            </a:pPr>
            <a:r>
              <a:rPr lang="en-US" sz="1900" b="1" dirty="0"/>
              <a:t>Sample code:</a:t>
            </a:r>
            <a:r>
              <a:rPr lang="en-US" sz="1900" dirty="0"/>
              <a:t/>
            </a:r>
            <a:br>
              <a:rPr lang="en-US" sz="1900" dirty="0"/>
            </a:br>
            <a:r>
              <a:rPr lang="en-US" sz="1900" i="1" dirty="0" err="1"/>
              <a:t>driver.navigate</a:t>
            </a:r>
            <a:r>
              <a:rPr lang="en-US" sz="1900" i="1" dirty="0"/>
              <a:t>().forward();</a:t>
            </a:r>
            <a:r>
              <a:rPr lang="en-US" sz="1900" dirty="0"/>
              <a:t/>
            </a:r>
            <a:br>
              <a:rPr lang="en-US" sz="1900" dirty="0"/>
            </a:br>
            <a:r>
              <a:rPr lang="en-US" sz="1900" dirty="0"/>
              <a:t>The above command requires no parameters and takes forward the user to the next webpage in the web browser’s history.</a:t>
            </a:r>
          </a:p>
          <a:p>
            <a:pPr marL="0" indent="0">
              <a:buNone/>
            </a:pPr>
            <a:r>
              <a:rPr lang="en-US" sz="1900" b="1" dirty="0"/>
              <a:t>#3) navigate().refresh()</a:t>
            </a:r>
            <a:r>
              <a:rPr lang="en-US" sz="1900" dirty="0"/>
              <a:t/>
            </a:r>
            <a:br>
              <a:rPr lang="en-US" sz="1900" dirty="0"/>
            </a:br>
            <a:r>
              <a:rPr lang="en-US" sz="1900" dirty="0"/>
              <a:t>This command lets the user to refresh the current web page there by reloading all the web elements.</a:t>
            </a:r>
          </a:p>
          <a:p>
            <a:pPr marL="0" indent="0">
              <a:buNone/>
            </a:pPr>
            <a:r>
              <a:rPr lang="en-US" sz="1900" b="1" dirty="0"/>
              <a:t>Sample code:</a:t>
            </a:r>
            <a:r>
              <a:rPr lang="en-US" sz="1900" dirty="0"/>
              <a:t/>
            </a:r>
            <a:br>
              <a:rPr lang="en-US" sz="1900" dirty="0"/>
            </a:br>
            <a:r>
              <a:rPr lang="en-US" sz="1900" i="1" dirty="0" err="1"/>
              <a:t>driver.navigate</a:t>
            </a:r>
            <a:r>
              <a:rPr lang="en-US" sz="1900" i="1" dirty="0"/>
              <a:t>().refresh();</a:t>
            </a:r>
            <a:r>
              <a:rPr lang="en-US" sz="1900" dirty="0"/>
              <a:t/>
            </a:r>
            <a:br>
              <a:rPr lang="en-US" sz="1900" dirty="0"/>
            </a:br>
            <a:r>
              <a:rPr lang="en-US" sz="1900" dirty="0"/>
              <a:t>The above command requires no parameters and reloads the web page.</a:t>
            </a:r>
          </a:p>
          <a:p>
            <a:pPr marL="0" indent="0">
              <a:buNone/>
            </a:pPr>
            <a:r>
              <a:rPr lang="en-US" sz="1900" b="1" dirty="0"/>
              <a:t>#4) navigate().to()</a:t>
            </a:r>
            <a:r>
              <a:rPr lang="en-US" sz="1900" dirty="0"/>
              <a:t/>
            </a:r>
            <a:br>
              <a:rPr lang="en-US" sz="1900" dirty="0"/>
            </a:br>
            <a:r>
              <a:rPr lang="en-US" sz="1900" dirty="0"/>
              <a:t>This command lets the user to launch a new web browser window and navigate to the specified URL.</a:t>
            </a:r>
          </a:p>
          <a:p>
            <a:pPr marL="0" indent="0">
              <a:buNone/>
            </a:pPr>
            <a:r>
              <a:rPr lang="en-US" sz="1900" b="1" dirty="0"/>
              <a:t>Sample code:</a:t>
            </a:r>
            <a:r>
              <a:rPr lang="en-US" sz="1900" dirty="0"/>
              <a:t/>
            </a:r>
            <a:br>
              <a:rPr lang="en-US" sz="1900" dirty="0"/>
            </a:br>
            <a:r>
              <a:rPr lang="en-US" sz="1900" i="1" dirty="0" err="1"/>
              <a:t>driver.navigate</a:t>
            </a:r>
            <a:r>
              <a:rPr lang="en-US" sz="1900" i="1" dirty="0"/>
              <a:t>().to(“http://google.com”);</a:t>
            </a:r>
            <a:r>
              <a:rPr lang="en-US" sz="1900" dirty="0"/>
              <a:t/>
            </a:r>
            <a:br>
              <a:rPr lang="en-US" sz="1900" dirty="0"/>
            </a:br>
            <a:r>
              <a:rPr lang="en-US" sz="1900" dirty="0"/>
              <a:t>The above command requires a web URL as a parameter and then it opens the specified URL on a freshly launched web browser.</a:t>
            </a:r>
            <a:endParaRPr lang="en-US" sz="1900" dirty="0"/>
          </a:p>
        </p:txBody>
      </p:sp>
    </p:spTree>
    <p:extLst>
      <p:ext uri="{BB962C8B-B14F-4D97-AF65-F5344CB8AC3E}">
        <p14:creationId xmlns:p14="http://schemas.microsoft.com/office/powerpoint/2010/main" val="2513240006"/>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a:xfrm>
            <a:off x="304800" y="1066800"/>
            <a:ext cx="8229600" cy="5181600"/>
          </a:xfrm>
        </p:spPr>
        <p:txBody>
          <a:bodyPr>
            <a:noAutofit/>
          </a:bodyPr>
          <a:lstStyle/>
          <a:p>
            <a:r>
              <a:rPr lang="en-US" sz="2000" dirty="0"/>
              <a:t>In this module, we tried to make you acquainted with the WebDriver’s waits. We discussed and exercised both the explicit and the implicit waits. At the same time, we also discussed about the different navigate commands.</a:t>
            </a:r>
            <a:endParaRPr lang="en-US" sz="4000" dirty="0"/>
          </a:p>
          <a:p>
            <a:r>
              <a:rPr lang="en-US" sz="2000" b="1" dirty="0"/>
              <a:t>Here are the cruxes of this article:</a:t>
            </a:r>
            <a:endParaRPr lang="en-US" sz="4000" dirty="0"/>
          </a:p>
          <a:p>
            <a:pPr lvl="0"/>
            <a:r>
              <a:rPr lang="en-US" sz="2000" dirty="0"/>
              <a:t>WebDriver enables the user to choose amongst the available waits to handle situations where the execution flow may require a sleep for few seconds in order to load the web elements or to meet a specific condition. There are two types of waits available in WebDriver.</a:t>
            </a:r>
            <a:endParaRPr lang="en-US" sz="3600" dirty="0"/>
          </a:p>
          <a:p>
            <a:pPr lvl="1"/>
            <a:r>
              <a:rPr lang="en-US" sz="1800" dirty="0"/>
              <a:t>Implicit Wait</a:t>
            </a:r>
            <a:endParaRPr lang="en-US" sz="3200" dirty="0"/>
          </a:p>
          <a:p>
            <a:pPr lvl="1"/>
            <a:r>
              <a:rPr lang="en-US" sz="1800" dirty="0"/>
              <a:t>Explicit Wait</a:t>
            </a:r>
            <a:endParaRPr lang="en-US" sz="3200" dirty="0"/>
          </a:p>
          <a:p>
            <a:pPr lvl="0"/>
            <a:r>
              <a:rPr lang="en-US" sz="2000" b="1" dirty="0"/>
              <a:t>Implicit waits</a:t>
            </a:r>
            <a:r>
              <a:rPr lang="en-US" sz="2000" dirty="0"/>
              <a:t> are used to provide a default waiting time between each consecutive test step/command across the entire test script. Thus, subsequent test step would only execute when the specified amount of time have elapsed after executing the previous test step/command</a:t>
            </a:r>
            <a:r>
              <a:rPr lang="en-US" sz="2000" dirty="0" smtClean="0"/>
              <a:t>.</a:t>
            </a:r>
            <a:endParaRPr lang="en-US" sz="3600" dirty="0"/>
          </a:p>
        </p:txBody>
      </p:sp>
    </p:spTree>
    <p:extLst>
      <p:ext uri="{BB962C8B-B14F-4D97-AF65-F5344CB8AC3E}">
        <p14:creationId xmlns:p14="http://schemas.microsoft.com/office/powerpoint/2010/main" val="209452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a:xfrm>
            <a:off x="304800" y="1066800"/>
            <a:ext cx="8229600" cy="5181600"/>
          </a:xfrm>
        </p:spPr>
        <p:txBody>
          <a:bodyPr>
            <a:noAutofit/>
          </a:bodyPr>
          <a:lstStyle/>
          <a:p>
            <a:pPr lvl="0"/>
            <a:r>
              <a:rPr lang="en-US" sz="2000" b="1" smtClean="0"/>
              <a:t>Explicit </a:t>
            </a:r>
            <a:r>
              <a:rPr lang="en-US" sz="2000" b="1" dirty="0"/>
              <a:t>waits</a:t>
            </a:r>
            <a:r>
              <a:rPr lang="en-US" sz="2000" dirty="0"/>
              <a:t> are used to halt the execution till the time a particular condition is met or the maximum time has elapsed. Unlike Implicit waits, Explicit waits are applied for a particular instance only.</a:t>
            </a:r>
            <a:endParaRPr lang="en-US" sz="3600" dirty="0"/>
          </a:p>
          <a:p>
            <a:pPr lvl="0"/>
            <a:r>
              <a:rPr lang="en-US" sz="2000" dirty="0"/>
              <a:t>WebDriver introduces classes like </a:t>
            </a:r>
            <a:r>
              <a:rPr lang="en-US" sz="2000" dirty="0" err="1"/>
              <a:t>WebDriverWait</a:t>
            </a:r>
            <a:r>
              <a:rPr lang="en-US" sz="2000" dirty="0"/>
              <a:t> and </a:t>
            </a:r>
            <a:r>
              <a:rPr lang="en-US" sz="2000" dirty="0" err="1"/>
              <a:t>ExpectedConditions</a:t>
            </a:r>
            <a:r>
              <a:rPr lang="en-US" sz="2000" dirty="0"/>
              <a:t> to enforce Explicit waits</a:t>
            </a:r>
            <a:endParaRPr lang="en-US" sz="3600" dirty="0"/>
          </a:p>
          <a:p>
            <a:pPr lvl="0"/>
            <a:r>
              <a:rPr lang="en-US" sz="2000" b="1" dirty="0" err="1"/>
              <a:t>ExpectedConditions</a:t>
            </a:r>
            <a:r>
              <a:rPr lang="en-US" sz="2000" dirty="0"/>
              <a:t> class provides a great help to deal with scenarios where we have to ascertain for a condition to occur before executing the actual test step.</a:t>
            </a:r>
            <a:endParaRPr lang="en-US" sz="3600" dirty="0"/>
          </a:p>
          <a:p>
            <a:pPr lvl="0"/>
            <a:r>
              <a:rPr lang="en-US" sz="2000" dirty="0" err="1"/>
              <a:t>ExpectedConditions</a:t>
            </a:r>
            <a:r>
              <a:rPr lang="en-US" sz="2000" dirty="0"/>
              <a:t> class comes with a wide range of expected conditions that can be accessed with the help of the </a:t>
            </a:r>
            <a:r>
              <a:rPr lang="en-US" sz="2000" dirty="0" err="1"/>
              <a:t>WebDriverWait</a:t>
            </a:r>
            <a:r>
              <a:rPr lang="en-US" sz="2000" dirty="0"/>
              <a:t> reference variable and until() method.</a:t>
            </a:r>
            <a:endParaRPr lang="en-US" sz="3600" dirty="0"/>
          </a:p>
          <a:p>
            <a:pPr lvl="0"/>
            <a:r>
              <a:rPr lang="en-US" sz="2000" b="1" dirty="0"/>
              <a:t>Navigate() methods</a:t>
            </a:r>
            <a:r>
              <a:rPr lang="en-US" sz="2000" dirty="0"/>
              <a:t>/commands are used to simulate the user behavior while navigating between various web pages back and forth.</a:t>
            </a:r>
            <a:endParaRPr lang="en-US" sz="3600" dirty="0"/>
          </a:p>
        </p:txBody>
      </p:sp>
    </p:spTree>
    <p:extLst>
      <p:ext uri="{BB962C8B-B14F-4D97-AF65-F5344CB8AC3E}">
        <p14:creationId xmlns:p14="http://schemas.microsoft.com/office/powerpoint/2010/main" val="48115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2 </a:t>
            </a:r>
            <a:r>
              <a:rPr lang="en-US" dirty="0" smtClean="0"/>
              <a:t>– Module </a:t>
            </a:r>
            <a:r>
              <a:rPr lang="en-US" dirty="0" smtClean="0"/>
              <a:t>5 </a:t>
            </a:r>
            <a:r>
              <a:rPr lang="en-US" dirty="0" smtClean="0"/>
              <a:t>- Agenda</a:t>
            </a:r>
            <a:endParaRPr lang="en-US" dirty="0"/>
          </a:p>
        </p:txBody>
      </p:sp>
      <p:sp>
        <p:nvSpPr>
          <p:cNvPr id="4" name="Content Placeholder 3"/>
          <p:cNvSpPr>
            <a:spLocks noGrp="1"/>
          </p:cNvSpPr>
          <p:nvPr>
            <p:ph idx="1"/>
          </p:nvPr>
        </p:nvSpPr>
        <p:spPr/>
        <p:txBody>
          <a:bodyPr/>
          <a:lstStyle/>
          <a:p>
            <a:pPr lvl="0"/>
            <a:endParaRPr lang="en-US" dirty="0" smtClean="0"/>
          </a:p>
          <a:p>
            <a:pPr>
              <a:buClr>
                <a:srgbClr val="808080"/>
              </a:buClr>
              <a:buSzPts val="1000"/>
              <a:tabLst>
                <a:tab pos="914400" algn="l"/>
              </a:tabLst>
            </a:pPr>
            <a:r>
              <a:rPr lang="en-IN" dirty="0" smtClean="0"/>
              <a:t>WebDriver </a:t>
            </a:r>
            <a:r>
              <a:rPr lang="en-IN" dirty="0"/>
              <a:t>Implicit Wait</a:t>
            </a:r>
            <a:endParaRPr lang="en-US" dirty="0"/>
          </a:p>
          <a:p>
            <a:pPr>
              <a:buClr>
                <a:srgbClr val="808080"/>
              </a:buClr>
              <a:buSzPts val="1000"/>
              <a:tabLst>
                <a:tab pos="914400" algn="l"/>
              </a:tabLst>
            </a:pPr>
            <a:r>
              <a:rPr lang="en-IN" dirty="0"/>
              <a:t>WebDriver Explicit Wait</a:t>
            </a:r>
            <a:endParaRPr lang="en-US" dirty="0"/>
          </a:p>
          <a:p>
            <a:pPr>
              <a:buClr>
                <a:srgbClr val="808080"/>
              </a:buClr>
              <a:buSzPts val="1000"/>
              <a:tabLst>
                <a:tab pos="914400" algn="l"/>
              </a:tabLst>
            </a:pPr>
            <a:r>
              <a:rPr lang="en-IN" dirty="0"/>
              <a:t>Expected Condition</a:t>
            </a:r>
            <a:endParaRPr lang="en-US" dirty="0"/>
          </a:p>
          <a:p>
            <a:pPr>
              <a:buClr>
                <a:srgbClr val="808080"/>
              </a:buClr>
              <a:buSzPts val="1000"/>
              <a:tabLst>
                <a:tab pos="914400" algn="l"/>
              </a:tabLst>
            </a:pPr>
            <a:r>
              <a:rPr lang="en-IN" dirty="0"/>
              <a:t>Navigation Using WebDriver</a:t>
            </a:r>
            <a:endParaRPr lang="en-US" dirty="0"/>
          </a:p>
          <a:p>
            <a:pPr>
              <a:buClr>
                <a:srgbClr val="808080"/>
              </a:buClr>
              <a:buSzPts val="1000"/>
              <a:tabLst>
                <a:tab pos="914400" algn="l"/>
              </a:tabLst>
            </a:pPr>
            <a:r>
              <a:rPr lang="en-IN" dirty="0"/>
              <a:t>Exercise on Selenium WebDriver</a:t>
            </a:r>
            <a:endParaRPr lang="en-US" dirty="0"/>
          </a:p>
          <a:p>
            <a:pPr lvl="1">
              <a:spcAft>
                <a:spcPts val="0"/>
              </a:spcAft>
              <a:buClr>
                <a:srgbClr val="808080"/>
              </a:buClr>
              <a:buSzPts val="1000"/>
              <a:buFont typeface="Wingdings 2" panose="05020102010507070707" pitchFamily="18" charset="2"/>
              <a:buChar char=""/>
              <a:tabLst>
                <a:tab pos="914400" algn="l"/>
              </a:tabLst>
            </a:pPr>
            <a:endParaRPr lang="en-US" sz="3200" b="1" dirty="0">
              <a:solidFill>
                <a:srgbClr val="333399"/>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CA7D8A6-1136-4C38-ADB5-83A54ED516A9}" type="slidenum">
              <a:rPr lang="en-US" smtClean="0"/>
              <a:pPr/>
              <a:t>2</a:t>
            </a:fld>
            <a:endParaRPr lang="en-US"/>
          </a:p>
        </p:txBody>
      </p:sp>
    </p:spTree>
    <p:extLst>
      <p:ext uri="{BB962C8B-B14F-4D97-AF65-F5344CB8AC3E}">
        <p14:creationId xmlns:p14="http://schemas.microsoft.com/office/powerpoint/2010/main" val="182855761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WebDriver wait Overview</a:t>
            </a:r>
            <a:endParaRPr lang="en-US" dirty="0"/>
          </a:p>
        </p:txBody>
      </p:sp>
      <p:sp>
        <p:nvSpPr>
          <p:cNvPr id="4" name="Content Placeholder 3"/>
          <p:cNvSpPr>
            <a:spLocks noGrp="1"/>
          </p:cNvSpPr>
          <p:nvPr>
            <p:ph idx="1"/>
          </p:nvPr>
        </p:nvSpPr>
        <p:spPr/>
        <p:txBody>
          <a:bodyPr>
            <a:normAutofit fontScale="70000" lnSpcReduction="20000"/>
          </a:bodyPr>
          <a:lstStyle/>
          <a:p>
            <a:r>
              <a:rPr lang="en-US" dirty="0"/>
              <a:t>W</a:t>
            </a:r>
            <a:r>
              <a:rPr lang="en-US" dirty="0" smtClean="0"/>
              <a:t>e </a:t>
            </a:r>
            <a:r>
              <a:rPr lang="en-US" dirty="0"/>
              <a:t>will </a:t>
            </a:r>
            <a:r>
              <a:rPr lang="en-US" dirty="0" smtClean="0"/>
              <a:t>now discuss </a:t>
            </a:r>
            <a:r>
              <a:rPr lang="en-US" dirty="0"/>
              <a:t>about </a:t>
            </a:r>
            <a:r>
              <a:rPr lang="en-US" b="1" dirty="0"/>
              <a:t>different types of waits provided by the WebDriver</a:t>
            </a:r>
            <a:r>
              <a:rPr lang="en-US" dirty="0"/>
              <a:t>. We will also discuss about v</a:t>
            </a:r>
            <a:r>
              <a:rPr lang="en-US" b="1" dirty="0"/>
              <a:t>arious types of navigation options</a:t>
            </a:r>
            <a:r>
              <a:rPr lang="en-US" dirty="0"/>
              <a:t> available in WebDriver.</a:t>
            </a:r>
            <a:endParaRPr lang="en-US" sz="4800" dirty="0"/>
          </a:p>
          <a:p>
            <a:r>
              <a:rPr lang="en-US" dirty="0"/>
              <a:t>Waits help the user to troubleshoot issues while re-directing to different web pages by refreshing the entire web page and re-loading the new web elements. At times there can be Ajax calls as well. Thus, a time lag can be seen while reloading the web pages and reflecting the web elements.</a:t>
            </a:r>
            <a:endParaRPr lang="en-US" sz="4800" dirty="0"/>
          </a:p>
          <a:p>
            <a:r>
              <a:rPr lang="en-US" dirty="0"/>
              <a:t>Users are often found navigating through various web pages back and forth. Thus, navigate() commands/methods provided by the WebDriver helps the user to simulate the real time scenarios by navigating between the web pages with reference to the web browser’s history.</a:t>
            </a:r>
            <a:endParaRPr lang="en-US" sz="4800" dirty="0"/>
          </a:p>
          <a:p>
            <a:r>
              <a:rPr lang="en-US" b="1" dirty="0"/>
              <a:t>WebDriver equips the user with two genesis of waits in order to handle the recurring page load</a:t>
            </a:r>
            <a:r>
              <a:rPr lang="en-US" dirty="0"/>
              <a:t>s, web element loads, appearance of windows, pop ups and error messages and reflection of web elements on the web page.</a:t>
            </a:r>
            <a:endParaRPr lang="en-US" sz="4800" dirty="0"/>
          </a:p>
          <a:p>
            <a:pPr lvl="1"/>
            <a:r>
              <a:rPr lang="en-US" dirty="0"/>
              <a:t>Implicit Wait</a:t>
            </a:r>
            <a:endParaRPr lang="en-US" sz="4000" dirty="0"/>
          </a:p>
          <a:p>
            <a:pPr lvl="1"/>
            <a:r>
              <a:rPr lang="en-US" dirty="0"/>
              <a:t>Explicit </a:t>
            </a:r>
            <a:r>
              <a:rPr lang="en-US" dirty="0" smtClean="0"/>
              <a:t>Wait</a:t>
            </a:r>
            <a:endParaRPr lang="en-US" sz="40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3</a:t>
            </a:fld>
            <a:endParaRPr lang="en-US"/>
          </a:p>
        </p:txBody>
      </p:sp>
    </p:spTree>
    <p:extLst>
      <p:ext uri="{BB962C8B-B14F-4D97-AF65-F5344CB8AC3E}">
        <p14:creationId xmlns:p14="http://schemas.microsoft.com/office/powerpoint/2010/main" val="80950669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rgbClr val="808080"/>
              </a:buClr>
              <a:buSzPts val="1000"/>
              <a:tabLst>
                <a:tab pos="914400" algn="l"/>
              </a:tabLst>
            </a:pPr>
            <a:r>
              <a:rPr lang="en-IN" dirty="0"/>
              <a:t>WebDriver Implicit Wait</a:t>
            </a:r>
            <a:endParaRPr lang="en-US" dirty="0"/>
          </a:p>
        </p:txBody>
      </p:sp>
      <p:sp>
        <p:nvSpPr>
          <p:cNvPr id="4" name="Content Placeholder 3"/>
          <p:cNvSpPr>
            <a:spLocks noGrp="1"/>
          </p:cNvSpPr>
          <p:nvPr>
            <p:ph idx="1"/>
          </p:nvPr>
        </p:nvSpPr>
        <p:spPr/>
        <p:txBody>
          <a:bodyPr>
            <a:normAutofit fontScale="77500" lnSpcReduction="20000"/>
          </a:bodyPr>
          <a:lstStyle/>
          <a:p>
            <a:r>
              <a:rPr lang="en-US" dirty="0"/>
              <a:t>Implicit waits are used to provide a default waiting time (say 30 seconds) between each consecutive test step/command across the entire test script. Thus, subsequent test step would only execute when the 30 seconds have elapsed after executing the previous test step/command.</a:t>
            </a:r>
          </a:p>
          <a:p>
            <a:r>
              <a:rPr lang="en-US" b="1" dirty="0"/>
              <a:t>Key Notes</a:t>
            </a:r>
            <a:endParaRPr lang="en-US" dirty="0"/>
          </a:p>
          <a:p>
            <a:pPr lvl="1"/>
            <a:r>
              <a:rPr lang="en-US" dirty="0"/>
              <a:t>Implicit wait is a single line of a code and can be declared in the setup method of the test script.</a:t>
            </a:r>
          </a:p>
          <a:p>
            <a:pPr lvl="1"/>
            <a:r>
              <a:rPr lang="en-US" dirty="0"/>
              <a:t>When compared to Explicit wait, Implicit wait is transparent and uncomplicated. The syntax and approach is simpler than explicit wait.</a:t>
            </a:r>
          </a:p>
          <a:p>
            <a:pPr lvl="1"/>
            <a:r>
              <a:rPr lang="en-US" dirty="0"/>
              <a:t>Being easy and simple to apply, implicit wait introduces a few drawbacks as well. It gives rise to the test script execution time as each of the command would be ceased to wait for a stipulated amount of time before resuming the execution.</a:t>
            </a:r>
          </a:p>
          <a:p>
            <a:pPr lvl="1"/>
            <a:r>
              <a:rPr lang="en-US" dirty="0"/>
              <a:t>Thus, in order to trouble shoot this issue, WebDriver introduces Explicit waits where we can explicitly apply waits whenever the situation arises instead of forcefully waiting while executing each of the test step.</a:t>
            </a:r>
          </a:p>
        </p:txBody>
      </p:sp>
      <p:sp>
        <p:nvSpPr>
          <p:cNvPr id="3" name="Slide Number Placeholder 2"/>
          <p:cNvSpPr>
            <a:spLocks noGrp="1"/>
          </p:cNvSpPr>
          <p:nvPr>
            <p:ph type="sldNum" sz="quarter" idx="12"/>
          </p:nvPr>
        </p:nvSpPr>
        <p:spPr/>
        <p:txBody>
          <a:bodyPr/>
          <a:lstStyle/>
          <a:p>
            <a:fld id="{3CA7D8A6-1136-4C38-ADB5-83A54ED516A9}" type="slidenum">
              <a:rPr lang="en-US" smtClean="0"/>
              <a:pPr/>
              <a:t>4</a:t>
            </a:fld>
            <a:endParaRPr lang="en-US"/>
          </a:p>
        </p:txBody>
      </p:sp>
    </p:spTree>
    <p:extLst>
      <p:ext uri="{BB962C8B-B14F-4D97-AF65-F5344CB8AC3E}">
        <p14:creationId xmlns:p14="http://schemas.microsoft.com/office/powerpoint/2010/main" val="340076845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rgbClr val="808080"/>
              </a:buClr>
              <a:buSzPts val="1000"/>
              <a:tabLst>
                <a:tab pos="914400" algn="l"/>
              </a:tabLst>
            </a:pPr>
            <a:r>
              <a:rPr lang="en-IN" dirty="0"/>
              <a:t>WebDriver Implicit Wait</a:t>
            </a:r>
            <a:endParaRPr lang="en-US" dirty="0"/>
          </a:p>
        </p:txBody>
      </p:sp>
      <p:sp>
        <p:nvSpPr>
          <p:cNvPr id="4" name="Content Placeholder 3"/>
          <p:cNvSpPr>
            <a:spLocks noGrp="1"/>
          </p:cNvSpPr>
          <p:nvPr>
            <p:ph idx="1"/>
          </p:nvPr>
        </p:nvSpPr>
        <p:spPr>
          <a:xfrm>
            <a:off x="304800" y="1219200"/>
            <a:ext cx="8839200" cy="5181600"/>
          </a:xfrm>
        </p:spPr>
        <p:txBody>
          <a:bodyPr>
            <a:normAutofit fontScale="92500" lnSpcReduction="20000"/>
          </a:bodyPr>
          <a:lstStyle/>
          <a:p>
            <a:r>
              <a:rPr lang="en-US" b="1" dirty="0"/>
              <a:t>Import Statements</a:t>
            </a:r>
            <a:endParaRPr lang="en-US" dirty="0"/>
          </a:p>
          <a:p>
            <a:pPr lvl="1"/>
            <a:r>
              <a:rPr lang="en-US" b="1" i="1" dirty="0"/>
              <a:t>import</a:t>
            </a:r>
            <a:r>
              <a:rPr lang="en-US" dirty="0"/>
              <a:t> </a:t>
            </a:r>
            <a:r>
              <a:rPr lang="en-US" i="1" dirty="0" err="1"/>
              <a:t>java.util.concurrent.TimeUnit</a:t>
            </a:r>
            <a:r>
              <a:rPr lang="en-US" dirty="0"/>
              <a:t> – To be able to access and apply implicit wait in our test scripts, we are bound to import this package into our test script.</a:t>
            </a:r>
          </a:p>
          <a:p>
            <a:r>
              <a:rPr lang="en-US" b="1" dirty="0"/>
              <a:t>Syntax</a:t>
            </a:r>
            <a:r>
              <a:rPr lang="en-US" dirty="0"/>
              <a:t/>
            </a:r>
            <a:br>
              <a:rPr lang="en-US" dirty="0"/>
            </a:br>
            <a:r>
              <a:rPr lang="en-US" sz="2400" i="1" dirty="0" err="1" smtClean="0"/>
              <a:t>drv.manage</a:t>
            </a:r>
            <a:r>
              <a:rPr lang="en-US" sz="2400" i="1" dirty="0" smtClean="0"/>
              <a:t>().timeouts().</a:t>
            </a:r>
            <a:r>
              <a:rPr lang="en-US" sz="2400" i="1" dirty="0" err="1" smtClean="0"/>
              <a:t>implicitlyWait</a:t>
            </a:r>
            <a:r>
              <a:rPr lang="en-US" sz="2400" i="1" dirty="0" smtClean="0"/>
              <a:t>(10,TimeUnit.SECONDS);</a:t>
            </a:r>
            <a:endParaRPr lang="en-US" dirty="0"/>
          </a:p>
          <a:p>
            <a:pPr lvl="1"/>
            <a:r>
              <a:rPr lang="en-US" dirty="0"/>
              <a:t>Include the above line of code into your test script soon after instantiation of WebDriver instance variable. Thus, this is all what is required to set an implicit wait into your test script.</a:t>
            </a:r>
          </a:p>
          <a:p>
            <a:r>
              <a:rPr lang="en-US" b="1" dirty="0"/>
              <a:t>Code Walkthrough</a:t>
            </a:r>
            <a:endParaRPr lang="en-US" dirty="0"/>
          </a:p>
          <a:p>
            <a:pPr lvl="1"/>
            <a:r>
              <a:rPr lang="en-US" dirty="0"/>
              <a:t>The implicit wait mandates to pass two values as parameters. The first argument indicates the time in the numeric digits that the system needs to wait. The second argument indicates the time measurement scale. Thus, in the above code, we have mentioned the “30” seconds as default wait time and the time unit has been set to “seconds”.</a:t>
            </a:r>
          </a:p>
        </p:txBody>
      </p:sp>
      <p:sp>
        <p:nvSpPr>
          <p:cNvPr id="3" name="Slide Number Placeholder 2"/>
          <p:cNvSpPr>
            <a:spLocks noGrp="1"/>
          </p:cNvSpPr>
          <p:nvPr>
            <p:ph type="sldNum" sz="quarter" idx="12"/>
          </p:nvPr>
        </p:nvSpPr>
        <p:spPr/>
        <p:txBody>
          <a:bodyPr/>
          <a:lstStyle/>
          <a:p>
            <a:fld id="{3CA7D8A6-1136-4C38-ADB5-83A54ED516A9}" type="slidenum">
              <a:rPr lang="en-US" smtClean="0"/>
              <a:pPr/>
              <a:t>5</a:t>
            </a:fld>
            <a:endParaRPr lang="en-US"/>
          </a:p>
        </p:txBody>
      </p:sp>
    </p:spTree>
    <p:extLst>
      <p:ext uri="{BB962C8B-B14F-4D97-AF65-F5344CB8AC3E}">
        <p14:creationId xmlns:p14="http://schemas.microsoft.com/office/powerpoint/2010/main" val="237565619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WebDriver Explicit Wait</a:t>
            </a:r>
            <a:endParaRPr lang="en-US" b="1" dirty="0"/>
          </a:p>
        </p:txBody>
      </p:sp>
      <p:sp>
        <p:nvSpPr>
          <p:cNvPr id="4" name="Content Placeholder 3"/>
          <p:cNvSpPr>
            <a:spLocks noGrp="1"/>
          </p:cNvSpPr>
          <p:nvPr>
            <p:ph idx="1"/>
          </p:nvPr>
        </p:nvSpPr>
        <p:spPr>
          <a:xfrm>
            <a:off x="304800" y="1219200"/>
            <a:ext cx="8839200" cy="5181600"/>
          </a:xfrm>
        </p:spPr>
        <p:txBody>
          <a:bodyPr>
            <a:normAutofit fontScale="77500" lnSpcReduction="20000"/>
          </a:bodyPr>
          <a:lstStyle/>
          <a:p>
            <a:r>
              <a:rPr lang="en-US" dirty="0"/>
              <a:t>Explicit waits are used to halt the execution till the time a particular condition is met or the maximum time has elapsed. Unlike Implicit waits, Explicit waits are applied for a particular instance only.</a:t>
            </a:r>
          </a:p>
          <a:p>
            <a:r>
              <a:rPr lang="en-US" dirty="0"/>
              <a:t>WebDriver introduces classes like </a:t>
            </a:r>
            <a:r>
              <a:rPr lang="en-US" dirty="0" err="1"/>
              <a:t>WebDriverWait</a:t>
            </a:r>
            <a:r>
              <a:rPr lang="en-US" dirty="0"/>
              <a:t> and </a:t>
            </a:r>
            <a:r>
              <a:rPr lang="en-US" dirty="0" err="1"/>
              <a:t>ExpectedConditions</a:t>
            </a:r>
            <a:r>
              <a:rPr lang="en-US" dirty="0"/>
              <a:t> to enforce Explicit waits into the test scripts. In the ambit of this discussion, we will use “gmail.com” as a specimen.</a:t>
            </a:r>
          </a:p>
          <a:p>
            <a:r>
              <a:rPr lang="en-US" b="1" dirty="0"/>
              <a:t>Scenario to be automated</a:t>
            </a:r>
            <a:endParaRPr lang="en-US" dirty="0"/>
          </a:p>
          <a:p>
            <a:pPr lvl="1"/>
            <a:r>
              <a:rPr lang="en-US" dirty="0"/>
              <a:t>Launch the web browser and open the “gmail.com”</a:t>
            </a:r>
          </a:p>
          <a:p>
            <a:pPr lvl="1"/>
            <a:r>
              <a:rPr lang="en-US" dirty="0"/>
              <a:t>Enter a valid username</a:t>
            </a:r>
          </a:p>
          <a:p>
            <a:pPr lvl="1"/>
            <a:r>
              <a:rPr lang="en-US" dirty="0"/>
              <a:t>Enter a valid password</a:t>
            </a:r>
          </a:p>
          <a:p>
            <a:pPr lvl="1"/>
            <a:r>
              <a:rPr lang="en-US" dirty="0"/>
              <a:t>Click on the sign in button</a:t>
            </a:r>
          </a:p>
          <a:p>
            <a:pPr lvl="1"/>
            <a:r>
              <a:rPr lang="en-US" dirty="0"/>
              <a:t>Wait for Compose button to be visible after page load</a:t>
            </a:r>
          </a:p>
          <a:p>
            <a:r>
              <a:rPr lang="en-US" b="1" dirty="0"/>
              <a:t>WebDriver Code using Explicit wait</a:t>
            </a:r>
            <a:endParaRPr lang="en-US" dirty="0"/>
          </a:p>
          <a:p>
            <a:r>
              <a:rPr lang="en-US" dirty="0"/>
              <a:t>Please take a note that for script creation, we would be using </a:t>
            </a:r>
            <a:r>
              <a:rPr lang="en-US" dirty="0"/>
              <a:t>“05Module5_WebDriver_Waits” </a:t>
            </a:r>
            <a:r>
              <a:rPr lang="en-US" dirty="0"/>
              <a:t>project </a:t>
            </a:r>
            <a:r>
              <a:rPr lang="en-US" dirty="0" smtClean="0"/>
              <a:t>created.</a:t>
            </a:r>
            <a:endParaRPr lang="en-US" dirty="0"/>
          </a:p>
          <a:p>
            <a:pPr lvl="1"/>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6</a:t>
            </a:fld>
            <a:endParaRPr lang="en-US"/>
          </a:p>
        </p:txBody>
      </p:sp>
    </p:spTree>
    <p:extLst>
      <p:ext uri="{BB962C8B-B14F-4D97-AF65-F5344CB8AC3E}">
        <p14:creationId xmlns:p14="http://schemas.microsoft.com/office/powerpoint/2010/main" val="40787472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WebDriver </a:t>
            </a:r>
            <a:r>
              <a:rPr lang="en-US" dirty="0" smtClean="0"/>
              <a:t>Wait </a:t>
            </a:r>
            <a:r>
              <a:rPr lang="en-US" dirty="0"/>
              <a:t>Demonstration</a:t>
            </a:r>
            <a:endParaRPr lang="en-US" b="1" dirty="0"/>
          </a:p>
        </p:txBody>
      </p:sp>
      <p:sp>
        <p:nvSpPr>
          <p:cNvPr id="4" name="Content Placeholder 3"/>
          <p:cNvSpPr>
            <a:spLocks noGrp="1"/>
          </p:cNvSpPr>
          <p:nvPr>
            <p:ph idx="1"/>
          </p:nvPr>
        </p:nvSpPr>
        <p:spPr>
          <a:xfrm>
            <a:off x="304800" y="1219200"/>
            <a:ext cx="8839200" cy="5181600"/>
          </a:xfrm>
        </p:spPr>
        <p:txBody>
          <a:bodyPr>
            <a:normAutofit/>
          </a:bodyPr>
          <a:lstStyle/>
          <a:p>
            <a:r>
              <a:rPr lang="en-US" b="1" dirty="0"/>
              <a:t>Step 1</a:t>
            </a:r>
            <a:r>
              <a:rPr lang="en-US" dirty="0"/>
              <a:t>: Create a new java class named as “</a:t>
            </a:r>
            <a:r>
              <a:rPr lang="en-US" dirty="0" err="1" smtClean="0"/>
              <a:t>WaitDemonstration</a:t>
            </a:r>
            <a:r>
              <a:rPr lang="en-US" dirty="0"/>
              <a:t>” under the </a:t>
            </a:r>
            <a:r>
              <a:rPr lang="en-US" dirty="0"/>
              <a:t>“05Module5_WebDriver_Waits” </a:t>
            </a:r>
            <a:r>
              <a:rPr lang="en-US" dirty="0"/>
              <a:t>project.</a:t>
            </a:r>
          </a:p>
          <a:p>
            <a:r>
              <a:rPr lang="en-US" b="1" dirty="0"/>
              <a:t>Step 2</a:t>
            </a:r>
            <a:r>
              <a:rPr lang="en-US" dirty="0"/>
              <a:t>: Copy and paste the below code in the “</a:t>
            </a:r>
            <a:r>
              <a:rPr lang="en-US" dirty="0" smtClean="0"/>
              <a:t>WaitDemonstration.java</a:t>
            </a:r>
            <a:r>
              <a:rPr lang="en-US" dirty="0"/>
              <a:t>” class.</a:t>
            </a:r>
          </a:p>
          <a:p>
            <a:r>
              <a:rPr lang="en-US" dirty="0"/>
              <a:t>Below is the test script that is equivalent to the above mentioned scenario.</a:t>
            </a:r>
          </a:p>
          <a:p>
            <a:pPr lvl="1"/>
            <a:r>
              <a:rPr lang="en-IN" dirty="0" smtClean="0"/>
              <a:t>Check out the code in Module5 project (also in this slide notes)</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7</a:t>
            </a:fld>
            <a:endParaRPr lang="en-US"/>
          </a:p>
        </p:txBody>
      </p:sp>
    </p:spTree>
    <p:extLst>
      <p:ext uri="{BB962C8B-B14F-4D97-AF65-F5344CB8AC3E}">
        <p14:creationId xmlns:p14="http://schemas.microsoft.com/office/powerpoint/2010/main" val="214620250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WebDriver Explicit Wait</a:t>
            </a:r>
            <a:endParaRPr lang="en-US" b="1" dirty="0"/>
          </a:p>
        </p:txBody>
      </p:sp>
      <p:sp>
        <p:nvSpPr>
          <p:cNvPr id="4" name="Content Placeholder 3"/>
          <p:cNvSpPr>
            <a:spLocks noGrp="1"/>
          </p:cNvSpPr>
          <p:nvPr>
            <p:ph idx="1"/>
          </p:nvPr>
        </p:nvSpPr>
        <p:spPr>
          <a:xfrm>
            <a:off x="304800" y="1219200"/>
            <a:ext cx="8839200" cy="5181600"/>
          </a:xfrm>
        </p:spPr>
        <p:txBody>
          <a:bodyPr>
            <a:normAutofit fontScale="92500"/>
          </a:bodyPr>
          <a:lstStyle/>
          <a:p>
            <a:r>
              <a:rPr lang="en-US" b="1" dirty="0"/>
              <a:t>Import Statements</a:t>
            </a:r>
            <a:endParaRPr lang="en-US" dirty="0"/>
          </a:p>
          <a:p>
            <a:pPr lvl="1"/>
            <a:r>
              <a:rPr lang="en-US" b="1" i="1" dirty="0"/>
              <a:t>import</a:t>
            </a:r>
            <a:r>
              <a:rPr lang="en-US" b="1" dirty="0"/>
              <a:t> </a:t>
            </a:r>
            <a:r>
              <a:rPr lang="en-US" i="1" dirty="0" err="1"/>
              <a:t>org.openqa.selenium.support.ui.ExpectedConditions</a:t>
            </a:r>
            <a:endParaRPr lang="en-US" dirty="0"/>
          </a:p>
          <a:p>
            <a:pPr lvl="1"/>
            <a:r>
              <a:rPr lang="en-US" b="1" i="1" dirty="0"/>
              <a:t>import</a:t>
            </a:r>
            <a:r>
              <a:rPr lang="en-US" b="1" dirty="0"/>
              <a:t> </a:t>
            </a:r>
            <a:r>
              <a:rPr lang="en-US" i="1" dirty="0" err="1"/>
              <a:t>org.openqa.selenium.support.ui.WebDriverWait</a:t>
            </a:r>
            <a:endParaRPr lang="en-US" dirty="0"/>
          </a:p>
          <a:p>
            <a:pPr marL="400050" lvl="1" indent="0">
              <a:buNone/>
            </a:pPr>
            <a:r>
              <a:rPr lang="en-US" dirty="0"/>
              <a:t>Import above packages prior to the script creation. The packages refer to the Select class which is required to handle the dropdown.</a:t>
            </a:r>
          </a:p>
          <a:p>
            <a:r>
              <a:rPr lang="en-US" b="1" dirty="0"/>
              <a:t>Object Instantiation for </a:t>
            </a:r>
            <a:r>
              <a:rPr lang="en-US" b="1" dirty="0" err="1"/>
              <a:t>WebDriverWait</a:t>
            </a:r>
            <a:r>
              <a:rPr lang="en-US" b="1" dirty="0"/>
              <a:t> class</a:t>
            </a:r>
            <a:endParaRPr lang="en-US" dirty="0"/>
          </a:p>
          <a:p>
            <a:pPr lvl="1"/>
            <a:r>
              <a:rPr lang="en-US" i="1" dirty="0" err="1" smtClean="0"/>
              <a:t>WebDriverWait</a:t>
            </a:r>
            <a:r>
              <a:rPr lang="en-US" i="1" dirty="0" smtClean="0"/>
              <a:t> </a:t>
            </a:r>
            <a:r>
              <a:rPr lang="en-US" i="1" dirty="0"/>
              <a:t>wait =</a:t>
            </a:r>
            <a:r>
              <a:rPr lang="en-US" dirty="0"/>
              <a:t> </a:t>
            </a:r>
            <a:r>
              <a:rPr lang="en-US" b="1" i="1" dirty="0"/>
              <a:t>new</a:t>
            </a:r>
            <a:r>
              <a:rPr lang="en-US" dirty="0"/>
              <a:t> </a:t>
            </a:r>
            <a:r>
              <a:rPr lang="en-US" i="1" dirty="0" err="1" smtClean="0"/>
              <a:t>WebDriverWait</a:t>
            </a:r>
            <a:r>
              <a:rPr lang="en-US" i="1" dirty="0" smtClean="0"/>
              <a:t>(driver,30</a:t>
            </a:r>
            <a:r>
              <a:rPr lang="en-US" i="1" dirty="0"/>
              <a:t>);</a:t>
            </a:r>
            <a:endParaRPr lang="en-US" dirty="0"/>
          </a:p>
          <a:p>
            <a:pPr lvl="1"/>
            <a:r>
              <a:rPr lang="en-US" dirty="0"/>
              <a:t>We create a reference variable “wait” for </a:t>
            </a:r>
            <a:r>
              <a:rPr lang="en-US" dirty="0" err="1"/>
              <a:t>WebDriverWait</a:t>
            </a:r>
            <a:r>
              <a:rPr lang="en-US" dirty="0"/>
              <a:t> class and instantiate it using WebDriver instance and maximum wait time for the execution to layoff. The maximum wait time quoted is measured in “seconds”.</a:t>
            </a:r>
          </a:p>
          <a:p>
            <a:pPr lvl="1"/>
            <a:r>
              <a:rPr lang="en-US" dirty="0"/>
              <a:t>The WebDriver instantiation was discussed in the initial modules of WebDriver.</a:t>
            </a:r>
          </a:p>
        </p:txBody>
      </p:sp>
      <p:sp>
        <p:nvSpPr>
          <p:cNvPr id="3" name="Slide Number Placeholder 2"/>
          <p:cNvSpPr>
            <a:spLocks noGrp="1"/>
          </p:cNvSpPr>
          <p:nvPr>
            <p:ph type="sldNum" sz="quarter" idx="12"/>
          </p:nvPr>
        </p:nvSpPr>
        <p:spPr/>
        <p:txBody>
          <a:bodyPr/>
          <a:lstStyle/>
          <a:p>
            <a:fld id="{3CA7D8A6-1136-4C38-ADB5-83A54ED516A9}" type="slidenum">
              <a:rPr lang="en-US" smtClean="0"/>
              <a:pPr/>
              <a:t>8</a:t>
            </a:fld>
            <a:endParaRPr lang="en-US"/>
          </a:p>
        </p:txBody>
      </p:sp>
    </p:spTree>
    <p:extLst>
      <p:ext uri="{BB962C8B-B14F-4D97-AF65-F5344CB8AC3E}">
        <p14:creationId xmlns:p14="http://schemas.microsoft.com/office/powerpoint/2010/main" val="210035073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Expected </a:t>
            </a:r>
            <a:r>
              <a:rPr lang="en-US" dirty="0" smtClean="0"/>
              <a:t>Condition</a:t>
            </a:r>
            <a:endParaRPr lang="en-US" b="1"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9</a:t>
            </a:fld>
            <a:endParaRPr lang="en-US"/>
          </a:p>
        </p:txBody>
      </p:sp>
      <p:sp>
        <p:nvSpPr>
          <p:cNvPr id="5" name="Rectangle 1"/>
          <p:cNvSpPr>
            <a:spLocks noChangeArrowheads="1"/>
          </p:cNvSpPr>
          <p:nvPr/>
        </p:nvSpPr>
        <p:spPr bwMode="auto">
          <a:xfrm>
            <a:off x="494522" y="1099457"/>
            <a:ext cx="7772400" cy="1585049"/>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wait.until</a:t>
            </a:r>
            <a:r>
              <a:rPr kumimoji="0" lang="en-US" altLang="en-US" sz="2000" b="0" i="1" u="none" strike="noStrike" cap="none" normalizeH="0" baseline="0" dirty="0"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1" u="none" strike="noStrike" cap="none" normalizeH="0" baseline="0" dirty="0" err="1"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ExpectedConditions.visibilityOfElementLocated</a:t>
            </a:r>
            <a:r>
              <a:rPr kumimoji="0" lang="en-US" altLang="en-US" sz="2000" b="0" i="1" u="none" strike="noStrike" cap="none" normalizeH="0" baseline="0" dirty="0"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1" u="none" strike="noStrike" cap="none" normalizeH="0" baseline="0" dirty="0" err="1"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By.xpath</a:t>
            </a:r>
            <a:r>
              <a:rPr kumimoji="0" lang="en-US" altLang="en-US" sz="2000" b="0" i="1" u="none" strike="noStrike" cap="none" normalizeH="0" baseline="0" dirty="0"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("//div[contains(text(),'COMPOSE')]")));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err="1"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drv.findElement</a:t>
            </a:r>
            <a:r>
              <a:rPr kumimoji="0" lang="en-US" altLang="en-US" sz="2000" b="0" i="1" u="none" strike="noStrike" cap="none" normalizeH="0" baseline="0" dirty="0"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2000" b="0" i="1" u="none" strike="noStrike" cap="none" normalizeH="0" baseline="0" dirty="0" err="1"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By.xpath</a:t>
            </a:r>
            <a:r>
              <a:rPr kumimoji="0" lang="en-US" altLang="en-US" sz="2000" b="0" i="1" u="none" strike="noStrike" cap="none" normalizeH="0" baseline="0" dirty="0" smtClean="0">
                <a:ln>
                  <a:noFill/>
                </a:ln>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("//div[contains(text(),'COMPOSE')]")).click();</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idx="1"/>
          </p:nvPr>
        </p:nvSpPr>
        <p:spPr>
          <a:xfrm>
            <a:off x="494522" y="2911406"/>
            <a:ext cx="8077200" cy="3689350"/>
          </a:xfrm>
        </p:spPr>
        <p:txBody>
          <a:bodyPr>
            <a:noAutofit/>
          </a:bodyPr>
          <a:lstStyle/>
          <a:p>
            <a:r>
              <a:rPr lang="en-US" sz="2000" dirty="0"/>
              <a:t>The above command waits for a stipulated amount of time or an expected condition to occur whichever occurs or elapses first.</a:t>
            </a:r>
          </a:p>
          <a:p>
            <a:r>
              <a:rPr lang="en-US" sz="2000" dirty="0"/>
              <a:t>Thus to be able to do this, we use the “wait” reference variable of </a:t>
            </a:r>
            <a:r>
              <a:rPr lang="en-US" sz="2000" dirty="0" err="1"/>
              <a:t>WebDriverWait</a:t>
            </a:r>
            <a:r>
              <a:rPr lang="en-US" sz="2000" dirty="0"/>
              <a:t> class created in the previous step with </a:t>
            </a:r>
            <a:r>
              <a:rPr lang="en-US" sz="2000" dirty="0" err="1"/>
              <a:t>ExpectedConditions</a:t>
            </a:r>
            <a:r>
              <a:rPr lang="en-US" sz="2000" dirty="0"/>
              <a:t> class and an actual condition which is expected to occur. Therefore, as soon as the expected condition occurs, the program control would move to the next execution step instead of forcefully waiting for the entire 30 seconds.</a:t>
            </a:r>
          </a:p>
          <a:p>
            <a:r>
              <a:rPr lang="en-US" sz="2000" dirty="0"/>
              <a:t>In our specimen, we wait for the “compose” button to be present and loaded as a part of home page load and thus, then we move forward with calling the click command on the “compose” button.</a:t>
            </a:r>
          </a:p>
          <a:p>
            <a:endParaRPr lang="en-US" sz="2000" dirty="0"/>
          </a:p>
        </p:txBody>
      </p:sp>
    </p:spTree>
    <p:extLst>
      <p:ext uri="{BB962C8B-B14F-4D97-AF65-F5344CB8AC3E}">
        <p14:creationId xmlns:p14="http://schemas.microsoft.com/office/powerpoint/2010/main" val="398359974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OWS-ppt</Template>
  <TotalTime>2479</TotalTime>
  <Words>1506</Words>
  <Application>Microsoft Office PowerPoint</Application>
  <PresentationFormat>On-screen Show (4:3)</PresentationFormat>
  <Paragraphs>272</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Courier New</vt:lpstr>
      <vt:lpstr>Times New Roman</vt:lpstr>
      <vt:lpstr>Verdana</vt:lpstr>
      <vt:lpstr>Webdings</vt:lpstr>
      <vt:lpstr>Wingdings 2</vt:lpstr>
      <vt:lpstr>Custom Design</vt:lpstr>
      <vt:lpstr>Day 2 - Module 5: Practical Use of Different   types of Selenium WebDriver Waits   </vt:lpstr>
      <vt:lpstr>Day 2 – Module 5 - Agenda</vt:lpstr>
      <vt:lpstr>WebDriver wait Overview</vt:lpstr>
      <vt:lpstr>WebDriver Implicit Wait</vt:lpstr>
      <vt:lpstr>WebDriver Implicit Wait</vt:lpstr>
      <vt:lpstr>WebDriver Explicit Wait</vt:lpstr>
      <vt:lpstr>WebDriver Wait Demonstration</vt:lpstr>
      <vt:lpstr>WebDriver Explicit Wait</vt:lpstr>
      <vt:lpstr>Expected Condition</vt:lpstr>
      <vt:lpstr>Types of Expected Conditions</vt:lpstr>
      <vt:lpstr>Types of Expected Conditions</vt:lpstr>
      <vt:lpstr>Navigation Using WebDriver</vt:lpstr>
      <vt:lpstr>Navigation Using WebDriver</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Correia</dc:creator>
  <cp:lastModifiedBy>Smita B Kumar</cp:lastModifiedBy>
  <cp:revision>577</cp:revision>
  <dcterms:created xsi:type="dcterms:W3CDTF">2006-08-16T00:00:00Z</dcterms:created>
  <dcterms:modified xsi:type="dcterms:W3CDTF">2017-06-07T15:23:01Z</dcterms:modified>
</cp:coreProperties>
</file>