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550" r:id="rId2"/>
    <p:sldId id="582" r:id="rId3"/>
    <p:sldId id="583" r:id="rId4"/>
    <p:sldId id="584" r:id="rId5"/>
    <p:sldId id="585" r:id="rId6"/>
    <p:sldId id="586" r:id="rId7"/>
    <p:sldId id="587" r:id="rId8"/>
    <p:sldId id="588" r:id="rId9"/>
    <p:sldId id="589" r:id="rId10"/>
    <p:sldId id="590" r:id="rId11"/>
    <p:sldId id="591" r:id="rId12"/>
    <p:sldId id="592" r:id="rId13"/>
    <p:sldId id="593" r:id="rId14"/>
    <p:sldId id="581" r:id="rId15"/>
    <p:sldId id="594" r:id="rId16"/>
    <p:sldId id="5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5" autoAdjust="0"/>
  </p:normalViewPr>
  <p:slideViewPr>
    <p:cSldViewPr>
      <p:cViewPr varScale="1">
        <p:scale>
          <a:sx n="52" d="100"/>
          <a:sy n="52" d="100"/>
        </p:scale>
        <p:origin x="18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201407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dirty="0" smtClean="0">
                <a:solidFill>
                  <a:schemeClr val="tx1"/>
                </a:solidFill>
                <a:effectLst/>
                <a:latin typeface="+mn-lt"/>
                <a:ea typeface="+mn-ea"/>
                <a:cs typeface="+mn-cs"/>
              </a:rPr>
              <a:t>&lt;!DOCTYPE html&gt;&lt;/pre&gt;</a:t>
            </a:r>
            <a:r>
              <a:rPr lang="en-US" dirty="0" smtClean="0"/>
              <a:t> </a:t>
            </a:r>
            <a:r>
              <a:rPr lang="en-US" sz="1200" b="0" i="0" u="none" strike="noStrike" kern="1200" dirty="0" smtClean="0">
                <a:solidFill>
                  <a:schemeClr val="tx1"/>
                </a:solidFill>
                <a:effectLst/>
                <a:latin typeface="+mn-lt"/>
                <a:ea typeface="+mn-ea"/>
                <a:cs typeface="+mn-cs"/>
              </a:rPr>
              <a:t>&lt;html&gt;</a:t>
            </a:r>
            <a:r>
              <a:rPr lang="en-US" dirty="0" smtClean="0"/>
              <a:t> </a:t>
            </a:r>
            <a:r>
              <a:rPr lang="en-US" sz="1200" b="0" i="0" u="none" strike="noStrike" kern="1200" dirty="0" smtClean="0">
                <a:solidFill>
                  <a:schemeClr val="tx1"/>
                </a:solidFill>
                <a:effectLst/>
                <a:latin typeface="+mn-lt"/>
                <a:ea typeface="+mn-ea"/>
                <a:cs typeface="+mn-cs"/>
              </a:rPr>
              <a:t>&lt;head&gt;&lt;title&gt; Testing Select Class &lt;/title&gt;</a:t>
            </a:r>
            <a:r>
              <a:rPr lang="en-US" dirty="0" smtClean="0"/>
              <a:t> </a:t>
            </a:r>
            <a:r>
              <a:rPr lang="en-US" sz="1200" b="0" i="0" u="none" strike="noStrike" kern="1200" dirty="0" smtClean="0">
                <a:solidFill>
                  <a:schemeClr val="tx1"/>
                </a:solidFill>
                <a:effectLst/>
                <a:latin typeface="+mn-lt"/>
                <a:ea typeface="+mn-ea"/>
                <a:cs typeface="+mn-cs"/>
              </a:rPr>
              <a:t>&lt;body&gt;</a:t>
            </a:r>
            <a:r>
              <a:rPr lang="en-US" dirty="0" smtClean="0"/>
              <a:t> </a:t>
            </a:r>
            <a:r>
              <a:rPr lang="en-US" sz="1200" b="0" i="0" u="none" strike="noStrike" kern="1200" dirty="0" smtClean="0">
                <a:solidFill>
                  <a:schemeClr val="tx1"/>
                </a:solidFill>
                <a:effectLst/>
                <a:latin typeface="+mn-lt"/>
                <a:ea typeface="+mn-ea"/>
                <a:cs typeface="+mn-cs"/>
              </a:rPr>
              <a:t>&lt;div id="header"&gt;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ul</a:t>
            </a:r>
            <a:r>
              <a:rPr lang="en-US" sz="1200" b="0" i="0" u="none" strike="noStrike" kern="1200" dirty="0" smtClean="0">
                <a:solidFill>
                  <a:schemeClr val="tx1"/>
                </a:solidFill>
                <a:effectLst/>
                <a:latin typeface="+mn-lt"/>
                <a:ea typeface="+mn-ea"/>
                <a:cs typeface="+mn-cs"/>
              </a:rPr>
              <a:t> id="</a:t>
            </a:r>
            <a:r>
              <a:rPr lang="en-US" sz="1200" b="0" i="0" u="none" strike="noStrike" kern="1200" dirty="0" err="1" smtClean="0">
                <a:solidFill>
                  <a:schemeClr val="tx1"/>
                </a:solidFill>
                <a:effectLst/>
                <a:latin typeface="+mn-lt"/>
                <a:ea typeface="+mn-ea"/>
                <a:cs typeface="+mn-cs"/>
              </a:rPr>
              <a:t>linkTabs</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&lt;li&gt;</a:t>
            </a:r>
            <a:r>
              <a:rPr lang="en-US" dirty="0" smtClean="0"/>
              <a:t> </a:t>
            </a:r>
            <a:r>
              <a:rPr lang="en-US" sz="1200" b="0" i="0" u="none" strike="noStrike" kern="1200" dirty="0" smtClean="0">
                <a:solidFill>
                  <a:schemeClr val="tx1"/>
                </a:solidFill>
                <a:effectLst/>
                <a:latin typeface="+mn-lt"/>
                <a:ea typeface="+mn-ea"/>
                <a:cs typeface="+mn-cs"/>
              </a:rPr>
              <a:t>&lt;a </a:t>
            </a:r>
            <a:r>
              <a:rPr lang="en-US" sz="1200" b="0" i="0" u="none" strike="noStrike" kern="1200" dirty="0" err="1" smtClean="0">
                <a:solidFill>
                  <a:schemeClr val="tx1"/>
                </a:solidFill>
                <a:effectLst/>
                <a:latin typeface="+mn-lt"/>
                <a:ea typeface="+mn-ea"/>
                <a:cs typeface="+mn-cs"/>
              </a:rPr>
              <a:t>href</a:t>
            </a:r>
            <a:r>
              <a:rPr lang="en-US" sz="1200" b="0" i="0" u="none" strike="noStrike" kern="1200" dirty="0" smtClean="0">
                <a:solidFill>
                  <a:schemeClr val="tx1"/>
                </a:solidFill>
                <a:effectLst/>
                <a:latin typeface="+mn-lt"/>
                <a:ea typeface="+mn-ea"/>
                <a:cs typeface="+mn-cs"/>
              </a:rPr>
              <a:t>="https://www.google.com/"&gt;Google&lt;/a&gt;</a:t>
            </a:r>
            <a:r>
              <a:rPr lang="en-US" dirty="0" smtClean="0"/>
              <a:t> </a:t>
            </a:r>
            <a:r>
              <a:rPr lang="en-US" sz="1200" b="0" i="0" u="none" strike="noStrike" kern="1200" dirty="0" smtClean="0">
                <a:solidFill>
                  <a:schemeClr val="tx1"/>
                </a:solidFill>
                <a:effectLst/>
                <a:latin typeface="+mn-lt"/>
                <a:ea typeface="+mn-ea"/>
                <a:cs typeface="+mn-cs"/>
              </a:rPr>
              <a:t>&lt;/li&gt;</a:t>
            </a:r>
            <a:r>
              <a:rPr lang="en-US" dirty="0" smtClean="0"/>
              <a:t> </a:t>
            </a:r>
            <a:r>
              <a:rPr lang="en-US" sz="1200" b="0" i="0" u="none" strike="noStrike" kern="1200" dirty="0" smtClean="0">
                <a:solidFill>
                  <a:schemeClr val="tx1"/>
                </a:solidFill>
                <a:effectLst/>
                <a:latin typeface="+mn-lt"/>
                <a:ea typeface="+mn-ea"/>
                <a:cs typeface="+mn-cs"/>
              </a:rPr>
              <a:t>&lt;li&gt;</a:t>
            </a:r>
            <a:r>
              <a:rPr lang="en-US" dirty="0" smtClean="0"/>
              <a:t> </a:t>
            </a:r>
            <a:r>
              <a:rPr lang="en-US" sz="1200" b="0" i="0" u="none" strike="noStrike" kern="1200" dirty="0" smtClean="0">
                <a:solidFill>
                  <a:schemeClr val="tx1"/>
                </a:solidFill>
                <a:effectLst/>
                <a:latin typeface="+mn-lt"/>
                <a:ea typeface="+mn-ea"/>
                <a:cs typeface="+mn-cs"/>
              </a:rPr>
              <a:t>&lt;a </a:t>
            </a:r>
            <a:r>
              <a:rPr lang="en-US" sz="1200" b="0" i="0" u="none" strike="noStrike" kern="1200" dirty="0" err="1" smtClean="0">
                <a:solidFill>
                  <a:schemeClr val="tx1"/>
                </a:solidFill>
                <a:effectLst/>
                <a:latin typeface="+mn-lt"/>
                <a:ea typeface="+mn-ea"/>
                <a:cs typeface="+mn-cs"/>
              </a:rPr>
              <a:t>href</a:t>
            </a:r>
            <a:r>
              <a:rPr lang="en-US" sz="1200" b="0" i="0" u="none" strike="noStrike" kern="1200" dirty="0" smtClean="0">
                <a:solidFill>
                  <a:schemeClr val="tx1"/>
                </a:solidFill>
                <a:effectLst/>
                <a:latin typeface="+mn-lt"/>
                <a:ea typeface="+mn-ea"/>
                <a:cs typeface="+mn-cs"/>
              </a:rPr>
              <a:t>="http://abodeqa.wordpress.com/"&gt;</a:t>
            </a:r>
            <a:r>
              <a:rPr lang="en-US" sz="1200" b="0" i="0" u="none" strike="noStrike" kern="1200" dirty="0" err="1" smtClean="0">
                <a:solidFill>
                  <a:schemeClr val="tx1"/>
                </a:solidFill>
                <a:effectLst/>
                <a:latin typeface="+mn-lt"/>
                <a:ea typeface="+mn-ea"/>
                <a:cs typeface="+mn-cs"/>
              </a:rPr>
              <a:t>abodeQA</a:t>
            </a:r>
            <a:r>
              <a:rPr lang="en-US" sz="1200" b="0" i="0" u="none" strike="noStrike" kern="1200" dirty="0" smtClean="0">
                <a:solidFill>
                  <a:schemeClr val="tx1"/>
                </a:solidFill>
                <a:effectLst/>
                <a:latin typeface="+mn-lt"/>
                <a:ea typeface="+mn-ea"/>
                <a:cs typeface="+mn-cs"/>
              </a:rPr>
              <a:t>&lt;/a&gt;</a:t>
            </a:r>
            <a:r>
              <a:rPr lang="en-US" dirty="0" smtClean="0"/>
              <a:t> </a:t>
            </a:r>
            <a:r>
              <a:rPr lang="en-US" sz="1200" b="0" i="0" u="none" strike="noStrike" kern="1200" dirty="0" smtClean="0">
                <a:solidFill>
                  <a:schemeClr val="tx1"/>
                </a:solidFill>
                <a:effectLst/>
                <a:latin typeface="+mn-lt"/>
                <a:ea typeface="+mn-ea"/>
                <a:cs typeface="+mn-cs"/>
              </a:rPr>
              <a:t>&lt;/li&gt;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ul</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&lt;div class="</a:t>
            </a:r>
            <a:r>
              <a:rPr lang="en-US" sz="1200" b="0" i="0" u="none" strike="noStrike" kern="1200" dirty="0" err="1" smtClean="0">
                <a:solidFill>
                  <a:schemeClr val="tx1"/>
                </a:solidFill>
                <a:effectLst/>
                <a:latin typeface="+mn-lt"/>
                <a:ea typeface="+mn-ea"/>
                <a:cs typeface="+mn-cs"/>
              </a:rPr>
              <a:t>header_spacer</a:t>
            </a:r>
            <a:r>
              <a:rPr lang="en-US" sz="1200" b="0" i="0" u="none" strike="noStrike" kern="1200" dirty="0" smtClean="0">
                <a:solidFill>
                  <a:schemeClr val="tx1"/>
                </a:solidFill>
                <a:effectLst/>
                <a:latin typeface="+mn-lt"/>
                <a:ea typeface="+mn-ea"/>
                <a:cs typeface="+mn-cs"/>
              </a:rPr>
              <a:t>"&gt;&lt;/div&gt;</a:t>
            </a:r>
            <a:r>
              <a:rPr lang="en-US" dirty="0" smtClean="0"/>
              <a:t> </a:t>
            </a:r>
            <a:r>
              <a:rPr lang="en-US" sz="1200" b="0" i="0" u="none" strike="noStrike" kern="1200" dirty="0" smtClean="0">
                <a:solidFill>
                  <a:schemeClr val="tx1"/>
                </a:solidFill>
                <a:effectLst/>
                <a:latin typeface="+mn-lt"/>
                <a:ea typeface="+mn-ea"/>
                <a:cs typeface="+mn-cs"/>
              </a:rPr>
              <a:t>&lt;div id="container"&gt;</a:t>
            </a:r>
            <a:r>
              <a:rPr lang="en-US" dirty="0" smtClean="0"/>
              <a:t> </a:t>
            </a:r>
            <a:r>
              <a:rPr lang="en-US" sz="1200" b="0" i="0" u="none" strike="noStrike" kern="1200" dirty="0" smtClean="0">
                <a:solidFill>
                  <a:schemeClr val="tx1"/>
                </a:solidFill>
                <a:effectLst/>
                <a:latin typeface="+mn-lt"/>
                <a:ea typeface="+mn-ea"/>
                <a:cs typeface="+mn-cs"/>
              </a:rPr>
              <a:t>&lt;div id="content" style="padding-left: 185px;"&gt;</a:t>
            </a:r>
            <a:r>
              <a:rPr lang="en-US" dirty="0" smtClean="0"/>
              <a:t> </a:t>
            </a:r>
            <a:r>
              <a:rPr lang="en-US" sz="1200" b="0" i="0" u="none" strike="noStrike" kern="1200" dirty="0" smtClean="0">
                <a:solidFill>
                  <a:schemeClr val="tx1"/>
                </a:solidFill>
                <a:effectLst/>
                <a:latin typeface="+mn-lt"/>
                <a:ea typeface="+mn-ea"/>
                <a:cs typeface="+mn-cs"/>
              </a:rPr>
              <a:t>&lt;table id="</a:t>
            </a:r>
            <a:r>
              <a:rPr lang="en-US" sz="1200" b="0" i="0" u="none" strike="noStrike" kern="1200" dirty="0" err="1" smtClean="0">
                <a:solidFill>
                  <a:schemeClr val="tx1"/>
                </a:solidFill>
                <a:effectLst/>
                <a:latin typeface="+mn-lt"/>
                <a:ea typeface="+mn-ea"/>
                <a:cs typeface="+mn-cs"/>
              </a:rPr>
              <a:t>selectTable</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tbody</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tr</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&lt;select id="</a:t>
            </a:r>
            <a:r>
              <a:rPr lang="en-US" sz="1200" b="0" i="0" u="none" strike="noStrike" kern="1200" dirty="0" err="1" smtClean="0">
                <a:solidFill>
                  <a:schemeClr val="tx1"/>
                </a:solidFill>
                <a:effectLst/>
                <a:latin typeface="+mn-lt"/>
                <a:ea typeface="+mn-ea"/>
                <a:cs typeface="+mn-cs"/>
              </a:rPr>
              <a:t>SelectID_One</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redvalue</a:t>
            </a:r>
            <a:r>
              <a:rPr lang="en-US" sz="1200" b="0" i="0" u="none" strike="noStrike" kern="1200" dirty="0" smtClean="0">
                <a:solidFill>
                  <a:schemeClr val="tx1"/>
                </a:solidFill>
                <a:effectLst/>
                <a:latin typeface="+mn-lt"/>
                <a:ea typeface="+mn-ea"/>
                <a:cs typeface="+mn-cs"/>
              </a:rPr>
              <a:t>"&gt;Red&lt;/option&gt;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greenvalue</a:t>
            </a:r>
            <a:r>
              <a:rPr lang="en-US" sz="1200" b="0" i="0" u="none" strike="noStrike" kern="1200" dirty="0" smtClean="0">
                <a:solidFill>
                  <a:schemeClr val="tx1"/>
                </a:solidFill>
                <a:effectLst/>
                <a:latin typeface="+mn-lt"/>
                <a:ea typeface="+mn-ea"/>
                <a:cs typeface="+mn-cs"/>
              </a:rPr>
              <a:t>"&gt;Green&lt;/option&gt;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yellowvalue</a:t>
            </a:r>
            <a:r>
              <a:rPr lang="en-US" sz="1200" b="0" i="0" u="none" strike="noStrike" kern="1200" dirty="0" smtClean="0">
                <a:solidFill>
                  <a:schemeClr val="tx1"/>
                </a:solidFill>
                <a:effectLst/>
                <a:latin typeface="+mn-lt"/>
                <a:ea typeface="+mn-ea"/>
                <a:cs typeface="+mn-cs"/>
              </a:rPr>
              <a:t>"&gt;Yellow&lt;/option&gt;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greyvalue</a:t>
            </a:r>
            <a:r>
              <a:rPr lang="en-US" sz="1200" b="0" i="0" u="none" strike="noStrike" kern="1200" dirty="0" smtClean="0">
                <a:solidFill>
                  <a:schemeClr val="tx1"/>
                </a:solidFill>
                <a:effectLst/>
                <a:latin typeface="+mn-lt"/>
                <a:ea typeface="+mn-ea"/>
                <a:cs typeface="+mn-cs"/>
              </a:rPr>
              <a:t>"&gt;Grey&lt;/option&gt;</a:t>
            </a:r>
            <a:r>
              <a:rPr lang="en-US" dirty="0" smtClean="0"/>
              <a:t> </a:t>
            </a:r>
            <a:r>
              <a:rPr lang="en-US" sz="1200" b="0" i="0" u="none" strike="noStrike" kern="1200" dirty="0" smtClean="0">
                <a:solidFill>
                  <a:schemeClr val="tx1"/>
                </a:solidFill>
                <a:effectLst/>
                <a:latin typeface="+mn-lt"/>
                <a:ea typeface="+mn-ea"/>
                <a:cs typeface="+mn-cs"/>
              </a:rPr>
              <a:t>&lt;/select&gt;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&lt;select id="</a:t>
            </a:r>
            <a:r>
              <a:rPr lang="en-US" sz="1200" b="0" i="0" u="none" strike="noStrike" kern="1200" dirty="0" err="1" smtClean="0">
                <a:solidFill>
                  <a:schemeClr val="tx1"/>
                </a:solidFill>
                <a:effectLst/>
                <a:latin typeface="+mn-lt"/>
                <a:ea typeface="+mn-ea"/>
                <a:cs typeface="+mn-cs"/>
              </a:rPr>
              <a:t>SelectID_Two</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applevalue</a:t>
            </a:r>
            <a:r>
              <a:rPr lang="en-US" sz="1200" b="0" i="0" u="none" strike="noStrike" kern="1200" dirty="0" smtClean="0">
                <a:solidFill>
                  <a:schemeClr val="tx1"/>
                </a:solidFill>
                <a:effectLst/>
                <a:latin typeface="+mn-lt"/>
                <a:ea typeface="+mn-ea"/>
                <a:cs typeface="+mn-cs"/>
              </a:rPr>
              <a:t>"&gt;Apple&lt;/option&gt;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orangevalue</a:t>
            </a:r>
            <a:r>
              <a:rPr lang="en-US" sz="1200" b="0" i="0" u="none" strike="noStrike" kern="1200" dirty="0" smtClean="0">
                <a:solidFill>
                  <a:schemeClr val="tx1"/>
                </a:solidFill>
                <a:effectLst/>
                <a:latin typeface="+mn-lt"/>
                <a:ea typeface="+mn-ea"/>
                <a:cs typeface="+mn-cs"/>
              </a:rPr>
              <a:t>"&gt;Orange&lt;/option&gt;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mangovalue</a:t>
            </a:r>
            <a:r>
              <a:rPr lang="en-US" sz="1200" b="0" i="0" u="none" strike="noStrike" kern="1200" dirty="0" smtClean="0">
                <a:solidFill>
                  <a:schemeClr val="tx1"/>
                </a:solidFill>
                <a:effectLst/>
                <a:latin typeface="+mn-lt"/>
                <a:ea typeface="+mn-ea"/>
                <a:cs typeface="+mn-cs"/>
              </a:rPr>
              <a:t>"&gt;Mango&lt;/option&gt;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limevalue</a:t>
            </a:r>
            <a:r>
              <a:rPr lang="en-US" sz="1200" b="0" i="0" u="none" strike="noStrike" kern="1200" dirty="0" smtClean="0">
                <a:solidFill>
                  <a:schemeClr val="tx1"/>
                </a:solidFill>
                <a:effectLst/>
                <a:latin typeface="+mn-lt"/>
                <a:ea typeface="+mn-ea"/>
                <a:cs typeface="+mn-cs"/>
              </a:rPr>
              <a:t>"&gt;Lime&lt;/option&gt;</a:t>
            </a:r>
            <a:r>
              <a:rPr lang="en-US" dirty="0" smtClean="0"/>
              <a:t> </a:t>
            </a:r>
            <a:r>
              <a:rPr lang="en-US" sz="1200" b="0" i="0" u="none" strike="noStrike" kern="1200" dirty="0" smtClean="0">
                <a:solidFill>
                  <a:schemeClr val="tx1"/>
                </a:solidFill>
                <a:effectLst/>
                <a:latin typeface="+mn-lt"/>
                <a:ea typeface="+mn-ea"/>
                <a:cs typeface="+mn-cs"/>
              </a:rPr>
              <a:t>&lt;/select&gt;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&lt;select id="</a:t>
            </a:r>
            <a:r>
              <a:rPr lang="en-US" sz="1200" b="0" i="0" u="none" strike="noStrike" kern="1200" dirty="0" err="1" smtClean="0">
                <a:solidFill>
                  <a:schemeClr val="tx1"/>
                </a:solidFill>
                <a:effectLst/>
                <a:latin typeface="+mn-lt"/>
                <a:ea typeface="+mn-ea"/>
                <a:cs typeface="+mn-cs"/>
              </a:rPr>
              <a:t>SelectID_Three</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selectValue</a:t>
            </a:r>
            <a:r>
              <a:rPr lang="en-US" sz="1200" b="0" i="0" u="none" strike="noStrike" kern="1200" dirty="0" smtClean="0">
                <a:solidFill>
                  <a:schemeClr val="tx1"/>
                </a:solidFill>
                <a:effectLst/>
                <a:latin typeface="+mn-lt"/>
                <a:ea typeface="+mn-ea"/>
                <a:cs typeface="+mn-cs"/>
              </a:rPr>
              <a:t>"&gt;Select&lt;/option&gt;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elephantvalue</a:t>
            </a:r>
            <a:r>
              <a:rPr lang="en-US" sz="1200" b="0" i="0" u="none" strike="noStrike" kern="1200" dirty="0" smtClean="0">
                <a:solidFill>
                  <a:schemeClr val="tx1"/>
                </a:solidFill>
                <a:effectLst/>
                <a:latin typeface="+mn-lt"/>
                <a:ea typeface="+mn-ea"/>
                <a:cs typeface="+mn-cs"/>
              </a:rPr>
              <a:t>"&gt;Elephant&lt;/option&gt;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mousevalue</a:t>
            </a:r>
            <a:r>
              <a:rPr lang="en-US" sz="1200" b="0" i="0" u="none" strike="noStrike" kern="1200" dirty="0" smtClean="0">
                <a:solidFill>
                  <a:schemeClr val="tx1"/>
                </a:solidFill>
                <a:effectLst/>
                <a:latin typeface="+mn-lt"/>
                <a:ea typeface="+mn-ea"/>
                <a:cs typeface="+mn-cs"/>
              </a:rPr>
              <a:t>"&gt;Mouse&lt;/option&gt;</a:t>
            </a:r>
            <a:r>
              <a:rPr lang="en-US" dirty="0" smtClean="0"/>
              <a:t> </a:t>
            </a:r>
            <a:r>
              <a:rPr lang="en-US" sz="1200" b="0" i="0" u="none" strike="noStrike" kern="1200" dirty="0" smtClean="0">
                <a:solidFill>
                  <a:schemeClr val="tx1"/>
                </a:solidFill>
                <a:effectLst/>
                <a:latin typeface="+mn-lt"/>
                <a:ea typeface="+mn-ea"/>
                <a:cs typeface="+mn-cs"/>
              </a:rPr>
              <a:t>&lt;option value="</a:t>
            </a:r>
            <a:r>
              <a:rPr lang="en-US" sz="1200" b="0" i="0" u="none" strike="noStrike" kern="1200" dirty="0" err="1" smtClean="0">
                <a:solidFill>
                  <a:schemeClr val="tx1"/>
                </a:solidFill>
                <a:effectLst/>
                <a:latin typeface="+mn-lt"/>
                <a:ea typeface="+mn-ea"/>
                <a:cs typeface="+mn-cs"/>
              </a:rPr>
              <a:t>dogvalue</a:t>
            </a:r>
            <a:r>
              <a:rPr lang="en-US" sz="1200" b="0" i="0" u="none" strike="noStrike" kern="1200" dirty="0" smtClean="0">
                <a:solidFill>
                  <a:schemeClr val="tx1"/>
                </a:solidFill>
                <a:effectLst/>
                <a:latin typeface="+mn-lt"/>
                <a:ea typeface="+mn-ea"/>
                <a:cs typeface="+mn-cs"/>
              </a:rPr>
              <a:t>"&gt;Dog&lt;/option&gt;</a:t>
            </a:r>
            <a:r>
              <a:rPr lang="en-US" dirty="0" smtClean="0"/>
              <a:t> </a:t>
            </a:r>
            <a:r>
              <a:rPr lang="en-US" sz="1200" b="0" i="0" u="none" strike="noStrike" kern="1200" dirty="0" smtClean="0">
                <a:solidFill>
                  <a:schemeClr val="tx1"/>
                </a:solidFill>
                <a:effectLst/>
                <a:latin typeface="+mn-lt"/>
                <a:ea typeface="+mn-ea"/>
                <a:cs typeface="+mn-cs"/>
              </a:rPr>
              <a:t>&lt;/select&gt;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tr</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tr</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&lt;!DOCTYPE html&gt;</a:t>
            </a:r>
            <a:r>
              <a:rPr lang="en-US" dirty="0" smtClean="0"/>
              <a:t> </a:t>
            </a:r>
            <a:r>
              <a:rPr lang="en-US" sz="1200" b="0" i="0" u="none" strike="noStrike" kern="1200" dirty="0" smtClean="0">
                <a:solidFill>
                  <a:schemeClr val="tx1"/>
                </a:solidFill>
                <a:effectLst/>
                <a:latin typeface="+mn-lt"/>
                <a:ea typeface="+mn-ea"/>
                <a:cs typeface="+mn-cs"/>
              </a:rPr>
              <a:t>&lt;html&gt;</a:t>
            </a:r>
            <a:r>
              <a:rPr lang="en-US" dirty="0" smtClean="0"/>
              <a:t> </a:t>
            </a:r>
            <a:r>
              <a:rPr lang="en-US" sz="1200" b="0" i="0" u="none" strike="noStrike" kern="1200" dirty="0" smtClean="0">
                <a:solidFill>
                  <a:schemeClr val="tx1"/>
                </a:solidFill>
                <a:effectLst/>
                <a:latin typeface="+mn-lt"/>
                <a:ea typeface="+mn-ea"/>
                <a:cs typeface="+mn-cs"/>
              </a:rPr>
              <a:t>&lt;body&gt;</a:t>
            </a:r>
            <a:r>
              <a:rPr lang="en-US" dirty="0" smtClean="0"/>
              <a:t> </a:t>
            </a:r>
            <a:r>
              <a:rPr lang="en-US" sz="1200" b="0" i="0" u="none" strike="noStrike" kern="1200" dirty="0" smtClean="0">
                <a:solidFill>
                  <a:schemeClr val="tx1"/>
                </a:solidFill>
                <a:effectLst/>
                <a:latin typeface="+mn-lt"/>
                <a:ea typeface="+mn-ea"/>
                <a:cs typeface="+mn-cs"/>
              </a:rPr>
              <a:t>&lt;p&gt;Click the button to display a confirm box.&lt;/p&gt;</a:t>
            </a:r>
            <a:r>
              <a:rPr lang="en-US" dirty="0" smtClean="0"/>
              <a:t> </a:t>
            </a:r>
            <a:r>
              <a:rPr lang="en-US" sz="1200" b="0" i="0" u="none" strike="noStrike" kern="1200" dirty="0" smtClean="0">
                <a:solidFill>
                  <a:schemeClr val="tx1"/>
                </a:solidFill>
                <a:effectLst/>
                <a:latin typeface="+mn-lt"/>
                <a:ea typeface="+mn-ea"/>
                <a:cs typeface="+mn-cs"/>
              </a:rPr>
              <a:t>&lt;button </a:t>
            </a:r>
            <a:r>
              <a:rPr lang="en-US" sz="1200" b="0" i="0" u="none" strike="noStrike" kern="1200" dirty="0" err="1" smtClean="0">
                <a:solidFill>
                  <a:schemeClr val="tx1"/>
                </a:solidFill>
                <a:effectLst/>
                <a:latin typeface="+mn-lt"/>
                <a:ea typeface="+mn-ea"/>
                <a:cs typeface="+mn-cs"/>
              </a:rPr>
              <a:t>onclick</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myFunction</a:t>
            </a:r>
            <a:r>
              <a:rPr lang="en-US" sz="1200" b="0" i="0" u="none" strike="noStrike" kern="1200" dirty="0" smtClean="0">
                <a:solidFill>
                  <a:schemeClr val="tx1"/>
                </a:solidFill>
                <a:effectLst/>
                <a:latin typeface="+mn-lt"/>
                <a:ea typeface="+mn-ea"/>
                <a:cs typeface="+mn-cs"/>
              </a:rPr>
              <a:t>()"&gt;Try it&lt;/button&gt;</a:t>
            </a:r>
            <a:r>
              <a:rPr lang="en-US" dirty="0" smtClean="0"/>
              <a:t> </a:t>
            </a:r>
            <a:r>
              <a:rPr lang="en-US" sz="1200" b="0" i="0" u="none" strike="noStrike" kern="1200" dirty="0" smtClean="0">
                <a:solidFill>
                  <a:schemeClr val="tx1"/>
                </a:solidFill>
                <a:effectLst/>
                <a:latin typeface="+mn-lt"/>
                <a:ea typeface="+mn-ea"/>
                <a:cs typeface="+mn-cs"/>
              </a:rPr>
              <a:t>&lt;script&gt;</a:t>
            </a:r>
            <a:r>
              <a:rPr lang="en-US" dirty="0" smtClean="0"/>
              <a:t> </a:t>
            </a:r>
            <a:r>
              <a:rPr lang="en-US" sz="1200" b="0" i="0" u="none" strike="noStrike" kern="1200" dirty="0" smtClean="0">
                <a:solidFill>
                  <a:schemeClr val="tx1"/>
                </a:solidFill>
                <a:effectLst/>
                <a:latin typeface="+mn-lt"/>
                <a:ea typeface="+mn-ea"/>
                <a:cs typeface="+mn-cs"/>
              </a:rPr>
              <a:t>function </a:t>
            </a:r>
            <a:r>
              <a:rPr lang="en-US" sz="1200" b="0" i="0" u="none" strike="noStrike" kern="1200" dirty="0" err="1" smtClean="0">
                <a:solidFill>
                  <a:schemeClr val="tx1"/>
                </a:solidFill>
                <a:effectLst/>
                <a:latin typeface="+mn-lt"/>
                <a:ea typeface="+mn-ea"/>
                <a:cs typeface="+mn-cs"/>
              </a:rPr>
              <a:t>myFunction</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smtClean="0">
                <a:solidFill>
                  <a:schemeClr val="tx1"/>
                </a:solidFill>
                <a:effectLst/>
                <a:latin typeface="+mn-lt"/>
                <a:ea typeface="+mn-ea"/>
                <a:cs typeface="+mn-cs"/>
              </a:rPr>
              <a:t>confirm("Press a button!");</a:t>
            </a:r>
            <a:r>
              <a:rPr lang="en-US" dirty="0" smtClean="0"/>
              <a:t> </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smtClean="0">
                <a:solidFill>
                  <a:schemeClr val="tx1"/>
                </a:solidFill>
                <a:effectLst/>
                <a:latin typeface="+mn-lt"/>
                <a:ea typeface="+mn-ea"/>
                <a:cs typeface="+mn-cs"/>
              </a:rPr>
              <a:t>&lt;/script&gt;</a:t>
            </a:r>
            <a:r>
              <a:rPr lang="en-US" dirty="0" smtClean="0"/>
              <a:t> </a:t>
            </a:r>
            <a:r>
              <a:rPr lang="en-US" sz="1200" b="0" i="0" u="none" strike="noStrike" kern="1200" dirty="0" smtClean="0">
                <a:solidFill>
                  <a:schemeClr val="tx1"/>
                </a:solidFill>
                <a:effectLst/>
                <a:latin typeface="+mn-lt"/>
                <a:ea typeface="+mn-ea"/>
                <a:cs typeface="+mn-cs"/>
              </a:rPr>
              <a:t>&lt;/body&gt;</a:t>
            </a:r>
            <a:r>
              <a:rPr lang="en-US" dirty="0" smtClean="0"/>
              <a:t> </a:t>
            </a:r>
            <a:r>
              <a:rPr lang="en-US" sz="1200" b="0" i="0" u="none" strike="noStrike" kern="1200" dirty="0" smtClean="0">
                <a:solidFill>
                  <a:schemeClr val="tx1"/>
                </a:solidFill>
                <a:effectLst/>
                <a:latin typeface="+mn-lt"/>
                <a:ea typeface="+mn-ea"/>
                <a:cs typeface="+mn-cs"/>
              </a:rPr>
              <a:t>&lt;/html&gt;</a:t>
            </a:r>
            <a:r>
              <a:rPr lang="en-US" dirty="0" smtClean="0"/>
              <a:t> </a:t>
            </a:r>
            <a:r>
              <a:rPr lang="en-US" sz="1200" b="0" i="0" u="none" strike="noStrike" kern="1200" dirty="0" smtClean="0">
                <a:solidFill>
                  <a:schemeClr val="tx1"/>
                </a:solidFill>
                <a:effectLst/>
                <a:latin typeface="+mn-lt"/>
                <a:ea typeface="+mn-ea"/>
                <a:cs typeface="+mn-cs"/>
              </a:rPr>
              <a:t>&lt;/td&gt;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tr</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a:t>
            </a:r>
            <a:r>
              <a:rPr lang="en-US" sz="1200" b="0" i="0" u="none" strike="noStrike" kern="1200" dirty="0" err="1" smtClean="0">
                <a:solidFill>
                  <a:schemeClr val="tx1"/>
                </a:solidFill>
                <a:effectLst/>
                <a:latin typeface="+mn-lt"/>
                <a:ea typeface="+mn-ea"/>
                <a:cs typeface="+mn-cs"/>
              </a:rPr>
              <a:t>tbody</a:t>
            </a:r>
            <a:r>
              <a:rPr lang="en-US" sz="1200" b="0" i="0" u="none" strike="noStrike" kern="1200" dirty="0" smtClean="0">
                <a:solidFill>
                  <a:schemeClr val="tx1"/>
                </a:solidFill>
                <a:effectLst/>
                <a:latin typeface="+mn-lt"/>
                <a:ea typeface="+mn-ea"/>
                <a:cs typeface="+mn-cs"/>
              </a:rPr>
              <a:t>&gt;</a:t>
            </a:r>
            <a:r>
              <a:rPr lang="en-US" dirty="0" smtClean="0"/>
              <a:t> </a:t>
            </a:r>
            <a:r>
              <a:rPr lang="en-US" sz="1200" b="0" i="0" u="none" strike="noStrike" kern="1200" dirty="0" smtClean="0">
                <a:solidFill>
                  <a:schemeClr val="tx1"/>
                </a:solidFill>
                <a:effectLst/>
                <a:latin typeface="+mn-lt"/>
                <a:ea typeface="+mn-ea"/>
                <a:cs typeface="+mn-cs"/>
              </a:rPr>
              <a:t>&lt;/table&gt;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&lt;/div&gt;</a:t>
            </a:r>
            <a:r>
              <a:rPr lang="en-US" dirty="0" smtClean="0"/>
              <a:t> </a:t>
            </a:r>
            <a:r>
              <a:rPr lang="en-US" sz="1200" b="0" i="0" u="none" strike="noStrike" kern="1200" dirty="0" smtClean="0">
                <a:solidFill>
                  <a:schemeClr val="tx1"/>
                </a:solidFill>
                <a:effectLst/>
                <a:latin typeface="+mn-lt"/>
                <a:ea typeface="+mn-ea"/>
                <a:cs typeface="+mn-cs"/>
              </a:rPr>
              <a:t>&lt;/body&gt;</a:t>
            </a:r>
            <a:r>
              <a:rPr lang="en-US" dirty="0" smtClean="0"/>
              <a:t> </a:t>
            </a:r>
            <a:r>
              <a:rPr lang="en-US" sz="1200" b="0" i="0" u="none" strike="noStrike" kern="1200" dirty="0" smtClean="0">
                <a:solidFill>
                  <a:schemeClr val="tx1"/>
                </a:solidFill>
                <a:effectLst/>
                <a:latin typeface="+mn-lt"/>
                <a:ea typeface="+mn-ea"/>
                <a:cs typeface="+mn-cs"/>
              </a:rPr>
              <a:t>&lt;/html&gt;</a:t>
            </a:r>
            <a:r>
              <a:rPr lang="en-US" dirty="0" smtClean="0"/>
              <a:t> </a:t>
            </a:r>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7</a:t>
            </a:fld>
            <a:endParaRPr lang="en-US"/>
          </a:p>
        </p:txBody>
      </p:sp>
    </p:spTree>
    <p:extLst>
      <p:ext uri="{BB962C8B-B14F-4D97-AF65-F5344CB8AC3E}">
        <p14:creationId xmlns:p14="http://schemas.microsoft.com/office/powerpoint/2010/main" val="37809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com.webdriver.explicitwait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org.junit.After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org.junit.Before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org.junit.Test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org.openqa.selenium.Alert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org.openqa.selenium.By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org.openqa.selenium.firefox.FirefoxDriver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org.openqa.selenium.support.ui.ExpectedConditions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org.openqa.selenium.support.ui.WebDriverWait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a:t>
            </a:r>
            <a:r>
              <a:rPr lang="en-US" sz="1200" b="1" kern="1200" dirty="0" err="1" smtClean="0">
                <a:solidFill>
                  <a:schemeClr val="tx1"/>
                </a:solidFill>
                <a:latin typeface="+mn-lt"/>
                <a:ea typeface="+mn-ea"/>
                <a:cs typeface="+mn-cs"/>
              </a:rPr>
              <a:t>DemoWebAlert</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WebDriver driver;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Constructor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public </a:t>
            </a:r>
            <a:r>
              <a:rPr lang="en-US" sz="1200" b="1" kern="1200" dirty="0" err="1" smtClean="0">
                <a:solidFill>
                  <a:schemeClr val="tx1"/>
                </a:solidFill>
                <a:latin typeface="+mn-lt"/>
                <a:ea typeface="+mn-ea"/>
                <a:cs typeface="+mn-cs"/>
              </a:rPr>
              <a:t>DemoWebAlert</a:t>
            </a:r>
            <a:r>
              <a:rPr lang="en-US" sz="1200" b="1" kern="1200" dirty="0" smtClean="0">
                <a:solidFill>
                  <a:schemeClr val="tx1"/>
                </a:solidFill>
                <a:latin typeface="+mn-lt"/>
                <a:ea typeface="+mn-ea"/>
                <a:cs typeface="+mn-cs"/>
              </a:rPr>
              <a: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Set up browser settings and open the application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@Before</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setUp</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setProperty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webdriver.gecko.driver</a:t>
            </a:r>
            <a:r>
              <a:rPr lang="en-US" sz="1200" i="1" kern="1200" dirty="0" smtClean="0">
                <a:solidFill>
                  <a:schemeClr val="tx1"/>
                </a:solidFill>
                <a:latin typeface="+mn-lt"/>
                <a:ea typeface="+mn-ea"/>
                <a:cs typeface="+mn-cs"/>
              </a:rPr>
              <a:t>", "D:\\Selenium\\Software\\geckodriver-v0.13.0-win64\\geckodriver.exe");</a:t>
            </a:r>
          </a:p>
          <a:p>
            <a:r>
              <a:rPr lang="en-US" sz="1200" kern="1200" dirty="0" smtClean="0">
                <a:solidFill>
                  <a:schemeClr val="tx1"/>
                </a:solidFill>
                <a:latin typeface="+mn-lt"/>
                <a:ea typeface="+mn-ea"/>
                <a:cs typeface="+mn-cs"/>
              </a:rPr>
              <a:t>driver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FirefoxDriver</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().window().maximize();</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Test to check Select functionality</a:t>
            </a:r>
          </a:p>
          <a:p>
            <a:r>
              <a:rPr lang="en-US" sz="120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@throws </a:t>
            </a:r>
            <a:r>
              <a:rPr lang="en-US" sz="1200" b="1" kern="1200" dirty="0" err="1" smtClean="0">
                <a:solidFill>
                  <a:schemeClr val="tx1"/>
                </a:solidFill>
                <a:latin typeface="+mn-lt"/>
                <a:ea typeface="+mn-ea"/>
                <a:cs typeface="+mn-cs"/>
              </a:rPr>
              <a:t>InterruptedException</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@Test</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testWebAlert</a:t>
            </a:r>
            <a:r>
              <a:rPr lang="en-US" sz="1200" b="1" kern="1200" dirty="0" smtClean="0">
                <a:solidFill>
                  <a:schemeClr val="tx1"/>
                </a:solidFill>
                <a:latin typeface="+mn-lt"/>
                <a:ea typeface="+mn-ea"/>
                <a:cs typeface="+mn-cs"/>
              </a:rPr>
              <a: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driver.get</a:t>
            </a:r>
            <a:r>
              <a:rPr lang="en-US" sz="1200" kern="1200" dirty="0" smtClean="0">
                <a:solidFill>
                  <a:schemeClr val="tx1"/>
                </a:solidFill>
                <a:latin typeface="+mn-lt"/>
                <a:ea typeface="+mn-ea"/>
                <a:cs typeface="+mn-cs"/>
              </a:rPr>
              <a:t>("file:///D:/Selenium/SeleniumWS/06Module6_Handle_Alert_popUp/DemoWebAlert.html");</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("DemoWebAlert.html file opened in </a:t>
            </a:r>
            <a:r>
              <a:rPr lang="en-US" sz="1200" b="1" i="1" kern="1200" dirty="0" err="1" smtClean="0">
                <a:solidFill>
                  <a:schemeClr val="tx1"/>
                </a:solidFill>
                <a:latin typeface="+mn-lt"/>
                <a:ea typeface="+mn-ea"/>
                <a:cs typeface="+mn-cs"/>
              </a:rPr>
              <a:t>firefox</a:t>
            </a:r>
            <a:r>
              <a:rPr lang="en-US" sz="1200" b="1" i="1" kern="1200" dirty="0" smtClean="0">
                <a:solidFill>
                  <a:schemeClr val="tx1"/>
                </a:solidFill>
                <a:latin typeface="+mn-lt"/>
                <a:ea typeface="+mn-ea"/>
                <a:cs typeface="+mn-cs"/>
              </a:rPr>
              <a:t> browser");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wait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WebDriverWait</a:t>
            </a:r>
            <a:r>
              <a:rPr lang="en-US" sz="1200" b="1" kern="1200" dirty="0" smtClean="0">
                <a:solidFill>
                  <a:schemeClr val="tx1"/>
                </a:solidFill>
                <a:latin typeface="+mn-lt"/>
                <a:ea typeface="+mn-ea"/>
                <a:cs typeface="+mn-cs"/>
              </a:rPr>
              <a:t>(driver, 10);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clicking on try it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it')]")).click();</a:t>
            </a:r>
          </a:p>
          <a:p>
            <a:r>
              <a:rPr lang="en-US" sz="1200" kern="1200" dirty="0" err="1" smtClean="0">
                <a:solidFill>
                  <a:schemeClr val="tx1"/>
                </a:solidFill>
                <a:latin typeface="+mn-lt"/>
                <a:ea typeface="+mn-ea"/>
                <a:cs typeface="+mn-cs"/>
              </a:rPr>
              <a:t>wait.until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ExpectedConditions.</a:t>
            </a:r>
            <a:r>
              <a:rPr lang="en-US" sz="1200" i="1" kern="1200" dirty="0" err="1" smtClean="0">
                <a:solidFill>
                  <a:schemeClr val="tx1"/>
                </a:solidFill>
                <a:latin typeface="+mn-lt"/>
                <a:ea typeface="+mn-ea"/>
                <a:cs typeface="+mn-cs"/>
              </a:rPr>
              <a:t>visibilityOfElementLocated</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 accepting </a:t>
            </a:r>
            <a:r>
              <a:rPr lang="en-US" sz="1200" u="sng" kern="1200" dirty="0" err="1" smtClean="0">
                <a:solidFill>
                  <a:schemeClr val="tx1"/>
                </a:solidFill>
                <a:latin typeface="+mn-lt"/>
                <a:ea typeface="+mn-ea"/>
                <a:cs typeface="+mn-cs"/>
              </a:rPr>
              <a:t>javascript</a:t>
            </a:r>
            <a:r>
              <a:rPr lang="en-US" sz="1200" u="sng" kern="1200" dirty="0" smtClean="0">
                <a:solidFill>
                  <a:schemeClr val="tx1"/>
                </a:solidFill>
                <a:latin typeface="+mn-lt"/>
                <a:ea typeface="+mn-ea"/>
                <a:cs typeface="+mn-cs"/>
              </a:rPr>
              <a:t> alert</a:t>
            </a:r>
          </a:p>
          <a:p>
            <a:r>
              <a:rPr lang="en-US" sz="1200" kern="1200" dirty="0" smtClean="0">
                <a:solidFill>
                  <a:schemeClr val="tx1"/>
                </a:solidFill>
                <a:latin typeface="+mn-lt"/>
                <a:ea typeface="+mn-ea"/>
                <a:cs typeface="+mn-cs"/>
              </a:rPr>
              <a:t>Alert </a:t>
            </a:r>
            <a:r>
              <a:rPr lang="en-US" sz="1200" kern="1200" dirty="0" err="1" smtClean="0">
                <a:solidFill>
                  <a:schemeClr val="tx1"/>
                </a:solidFill>
                <a:latin typeface="+mn-lt"/>
                <a:ea typeface="+mn-ea"/>
                <a:cs typeface="+mn-cs"/>
              </a:rPr>
              <a:t>alert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a:t>
            </a:r>
          </a:p>
          <a:p>
            <a:r>
              <a:rPr lang="en-US" sz="1200" kern="1200" dirty="0" err="1" smtClean="0">
                <a:solidFill>
                  <a:schemeClr val="tx1"/>
                </a:solidFill>
                <a:latin typeface="+mn-lt"/>
                <a:ea typeface="+mn-ea"/>
                <a:cs typeface="+mn-cs"/>
              </a:rPr>
              <a:t>alert.accept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clicking on try it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.click();</a:t>
            </a:r>
          </a:p>
          <a:p>
            <a:r>
              <a:rPr lang="en-US" sz="1200" kern="1200" dirty="0" smtClean="0">
                <a:solidFill>
                  <a:schemeClr val="tx1"/>
                </a:solidFill>
                <a:latin typeface="+mn-lt"/>
                <a:ea typeface="+mn-ea"/>
                <a:cs typeface="+mn-cs"/>
              </a:rPr>
              <a:t>// accepting </a:t>
            </a:r>
            <a:r>
              <a:rPr lang="en-US" sz="1200" u="sng" kern="1200" dirty="0" err="1" smtClean="0">
                <a:solidFill>
                  <a:schemeClr val="tx1"/>
                </a:solidFill>
                <a:latin typeface="+mn-lt"/>
                <a:ea typeface="+mn-ea"/>
                <a:cs typeface="+mn-cs"/>
              </a:rPr>
              <a:t>javascript</a:t>
            </a:r>
            <a:r>
              <a:rPr lang="en-US" sz="1200" u="sng" kern="1200" dirty="0" smtClean="0">
                <a:solidFill>
                  <a:schemeClr val="tx1"/>
                </a:solidFill>
                <a:latin typeface="+mn-lt"/>
                <a:ea typeface="+mn-ea"/>
                <a:cs typeface="+mn-cs"/>
              </a:rPr>
              <a:t> alert</a:t>
            </a:r>
          </a:p>
          <a:p>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().alert().dismiss();</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.click();</a:t>
            </a:r>
          </a:p>
          <a:p>
            <a:r>
              <a:rPr lang="en-US" sz="1200" kern="1200" dirty="0" err="1" smtClean="0">
                <a:solidFill>
                  <a:schemeClr val="tx1"/>
                </a:solidFill>
                <a:latin typeface="+mn-lt"/>
                <a:ea typeface="+mn-ea"/>
                <a:cs typeface="+mn-cs"/>
              </a:rPr>
              <a:t>Thread.</a:t>
            </a:r>
            <a:r>
              <a:rPr lang="en-US" sz="1200" i="1" kern="1200" dirty="0" err="1" smtClean="0">
                <a:solidFill>
                  <a:schemeClr val="tx1"/>
                </a:solidFill>
                <a:latin typeface="+mn-lt"/>
                <a:ea typeface="+mn-ea"/>
                <a:cs typeface="+mn-cs"/>
              </a:rPr>
              <a:t>sleep</a:t>
            </a:r>
            <a:r>
              <a:rPr lang="en-US" sz="1200" i="1" kern="1200" dirty="0" smtClean="0">
                <a:solidFill>
                  <a:schemeClr val="tx1"/>
                </a:solidFill>
                <a:latin typeface="+mn-lt"/>
                <a:ea typeface="+mn-ea"/>
                <a:cs typeface="+mn-cs"/>
              </a:rPr>
              <a:t>(5000);</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driver.switchTo</a:t>
            </a:r>
            <a:r>
              <a:rPr lang="en-US" sz="1200" b="1" i="1" kern="1200" dirty="0" smtClean="0">
                <a:solidFill>
                  <a:schemeClr val="tx1"/>
                </a:solidFill>
                <a:latin typeface="+mn-lt"/>
                <a:ea typeface="+mn-ea"/>
                <a:cs typeface="+mn-cs"/>
              </a:rPr>
              <a:t>().alert().</a:t>
            </a:r>
            <a:r>
              <a:rPr lang="en-US" sz="1200" b="1" i="1" kern="1200" dirty="0" err="1" smtClean="0">
                <a:solidFill>
                  <a:schemeClr val="tx1"/>
                </a:solidFill>
                <a:latin typeface="+mn-lt"/>
                <a:ea typeface="+mn-ea"/>
                <a:cs typeface="+mn-cs"/>
              </a:rPr>
              <a:t>getText</a:t>
            </a:r>
            <a:r>
              <a:rPr lang="en-US" sz="1200" b="1" i="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().alert().accept();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Tear down the setup after test completes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@After</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tearDown</a:t>
            </a:r>
            <a:r>
              <a:rPr lang="en-US" sz="1200" b="1" kern="1200" dirty="0" smtClean="0">
                <a:solidFill>
                  <a:schemeClr val="tx1"/>
                </a:solidFill>
                <a:latin typeface="+mn-lt"/>
                <a:ea typeface="+mn-ea"/>
                <a:cs typeface="+mn-cs"/>
              </a:rPr>
              <a:t>() {             </a:t>
            </a:r>
          </a:p>
          <a:p>
            <a:r>
              <a:rPr lang="en-US" sz="1200" kern="1200" dirty="0" err="1" smtClean="0">
                <a:solidFill>
                  <a:schemeClr val="tx1"/>
                </a:solidFill>
                <a:latin typeface="+mn-lt"/>
                <a:ea typeface="+mn-ea"/>
                <a:cs typeface="+mn-cs"/>
              </a:rPr>
              <a:t>driver.quit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8</a:t>
            </a:fld>
            <a:endParaRPr lang="en-US"/>
          </a:p>
        </p:txBody>
      </p:sp>
    </p:spTree>
    <p:extLst>
      <p:ext uri="{BB962C8B-B14F-4D97-AF65-F5344CB8AC3E}">
        <p14:creationId xmlns:p14="http://schemas.microsoft.com/office/powerpoint/2010/main" val="274128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kern="1200" dirty="0" smtClean="0">
                <a:solidFill>
                  <a:schemeClr val="tx1"/>
                </a:solidFill>
                <a:latin typeface="+mn-lt"/>
                <a:ea typeface="+mn-ea"/>
                <a:cs typeface="+mn-cs"/>
              </a:rPr>
              <a:t>package </a:t>
            </a:r>
            <a:r>
              <a:rPr lang="en-US" sz="1200" b="1" kern="1200" dirty="0" err="1" smtClean="0">
                <a:solidFill>
                  <a:schemeClr val="tx1"/>
                </a:solidFill>
                <a:latin typeface="+mn-lt"/>
                <a:ea typeface="+mn-ea"/>
                <a:cs typeface="+mn-cs"/>
              </a:rPr>
              <a:t>com.webdriver.explicitwait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org.junit.After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org.junit.Before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org.junit.Test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org.openqa.selenium.Alert</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org.openqa.selenium.By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org.openqa.selenium.WebDriver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org.openqa.selenium.firefox.FirefoxDriver</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org.openqa.selenium.support.ui.ExpectedConditions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import </a:t>
            </a:r>
            <a:r>
              <a:rPr lang="en-US" sz="1200" b="1" kern="1200" dirty="0" err="1" smtClean="0">
                <a:solidFill>
                  <a:schemeClr val="tx1"/>
                </a:solidFill>
                <a:latin typeface="+mn-lt"/>
                <a:ea typeface="+mn-ea"/>
                <a:cs typeface="+mn-cs"/>
              </a:rPr>
              <a:t>org.openqa.selenium.support.ui.WebDriverWait</a:t>
            </a:r>
            <a:r>
              <a:rPr lang="en-US" sz="1200" b="1"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public class </a:t>
            </a:r>
            <a:r>
              <a:rPr lang="en-US" sz="1200" b="1" kern="1200" dirty="0" err="1" smtClean="0">
                <a:solidFill>
                  <a:schemeClr val="tx1"/>
                </a:solidFill>
                <a:latin typeface="+mn-lt"/>
                <a:ea typeface="+mn-ea"/>
                <a:cs typeface="+mn-cs"/>
              </a:rPr>
              <a:t>DemoWebAlert</a:t>
            </a:r>
            <a:r>
              <a:rPr lang="en-US" sz="1200" b="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WebDriver driver;</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Constructor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public </a:t>
            </a:r>
            <a:r>
              <a:rPr lang="en-US" sz="1200" b="1" kern="1200" dirty="0" err="1" smtClean="0">
                <a:solidFill>
                  <a:schemeClr val="tx1"/>
                </a:solidFill>
                <a:latin typeface="+mn-lt"/>
                <a:ea typeface="+mn-ea"/>
                <a:cs typeface="+mn-cs"/>
              </a:rPr>
              <a:t>DemoWebAlert</a:t>
            </a:r>
            <a:r>
              <a:rPr lang="en-US" sz="1200" b="1" kern="1200" dirty="0" smtClean="0">
                <a:solidFill>
                  <a:schemeClr val="tx1"/>
                </a:solidFill>
                <a:latin typeface="+mn-lt"/>
                <a:ea typeface="+mn-ea"/>
                <a:cs typeface="+mn-cs"/>
              </a:rPr>
              <a: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Set up browser settings and open the application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@Before</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setUp</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System.</a:t>
            </a:r>
            <a:r>
              <a:rPr lang="en-US" sz="1200" i="1" kern="1200" dirty="0" err="1" smtClean="0">
                <a:solidFill>
                  <a:schemeClr val="tx1"/>
                </a:solidFill>
                <a:latin typeface="+mn-lt"/>
                <a:ea typeface="+mn-ea"/>
                <a:cs typeface="+mn-cs"/>
              </a:rPr>
              <a:t>setProperty</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webdriver.gecko.driver</a:t>
            </a:r>
            <a:r>
              <a:rPr lang="en-US" sz="1200" i="1" kern="1200" dirty="0" smtClean="0">
                <a:solidFill>
                  <a:schemeClr val="tx1"/>
                </a:solidFill>
                <a:latin typeface="+mn-lt"/>
                <a:ea typeface="+mn-ea"/>
                <a:cs typeface="+mn-cs"/>
              </a:rPr>
              <a:t>", "D:\\Selenium\\Software\\geckodriver-v0.13.0-win64\\geckodriver.exe");</a:t>
            </a:r>
          </a:p>
          <a:p>
            <a:r>
              <a:rPr lang="en-US" sz="1200" kern="1200" dirty="0" smtClean="0">
                <a:solidFill>
                  <a:schemeClr val="tx1"/>
                </a:solidFill>
                <a:latin typeface="+mn-lt"/>
                <a:ea typeface="+mn-ea"/>
                <a:cs typeface="+mn-cs"/>
              </a:rPr>
              <a:t>driver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FirefoxDriver</a:t>
            </a:r>
            <a:r>
              <a:rPr lang="en-US" sz="1200" b="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driver.manage</a:t>
            </a:r>
            <a:r>
              <a:rPr lang="en-US" sz="1200" kern="1200" dirty="0" smtClean="0">
                <a:solidFill>
                  <a:schemeClr val="tx1"/>
                </a:solidFill>
                <a:latin typeface="+mn-lt"/>
                <a:ea typeface="+mn-ea"/>
                <a:cs typeface="+mn-cs"/>
              </a:rPr>
              <a:t>().window().maximize();</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Test to check Select functionality</a:t>
            </a:r>
          </a:p>
          <a:p>
            <a:r>
              <a:rPr lang="en-US" sz="1200" kern="1200" dirty="0" smtClean="0">
                <a:solidFill>
                  <a:schemeClr val="tx1"/>
                </a:solidFill>
                <a:latin typeface="+mn-lt"/>
                <a:ea typeface="+mn-ea"/>
                <a:cs typeface="+mn-cs"/>
              </a:rPr>
              <a:t> * </a:t>
            </a:r>
            <a:r>
              <a:rPr lang="en-US" sz="1200" b="1" kern="1200" dirty="0" smtClean="0">
                <a:solidFill>
                  <a:schemeClr val="tx1"/>
                </a:solidFill>
                <a:latin typeface="+mn-lt"/>
                <a:ea typeface="+mn-ea"/>
                <a:cs typeface="+mn-cs"/>
              </a:rPr>
              <a:t>@throws </a:t>
            </a:r>
            <a:r>
              <a:rPr lang="en-US" sz="1200" b="1" kern="1200" dirty="0" err="1" smtClean="0">
                <a:solidFill>
                  <a:schemeClr val="tx1"/>
                </a:solidFill>
                <a:latin typeface="+mn-lt"/>
                <a:ea typeface="+mn-ea"/>
                <a:cs typeface="+mn-cs"/>
              </a:rPr>
              <a:t>InterruptedException</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@Test</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testWebAlert</a:t>
            </a:r>
            <a:r>
              <a:rPr lang="en-US" sz="1200" b="1" kern="1200" dirty="0" smtClean="0">
                <a:solidFill>
                  <a:schemeClr val="tx1"/>
                </a:solidFill>
                <a:latin typeface="+mn-lt"/>
                <a:ea typeface="+mn-ea"/>
                <a:cs typeface="+mn-cs"/>
              </a:rPr>
              <a:t>() throws </a:t>
            </a:r>
            <a:r>
              <a:rPr lang="en-US" sz="1200" b="1" kern="1200" dirty="0" err="1" smtClean="0">
                <a:solidFill>
                  <a:schemeClr val="tx1"/>
                </a:solidFill>
                <a:latin typeface="+mn-lt"/>
                <a:ea typeface="+mn-ea"/>
                <a:cs typeface="+mn-cs"/>
              </a:rPr>
              <a:t>InterruptedException</a:t>
            </a:r>
            <a:r>
              <a:rPr lang="en-US" sz="1200" b="1"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driver.get</a:t>
            </a:r>
            <a:r>
              <a:rPr lang="en-US" sz="1200" kern="1200" dirty="0" smtClean="0">
                <a:solidFill>
                  <a:schemeClr val="tx1"/>
                </a:solidFill>
                <a:latin typeface="+mn-lt"/>
                <a:ea typeface="+mn-ea"/>
                <a:cs typeface="+mn-cs"/>
              </a:rPr>
              <a:t>("file:///D:/Selenium/SeleniumWS/06Module6_Handle_Alert_popUp/DemoWebAlert.html");</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("DemoWebAlert.html file opened in </a:t>
            </a:r>
            <a:r>
              <a:rPr lang="en-US" sz="1200" b="1" i="1" kern="1200" dirty="0" err="1" smtClean="0">
                <a:solidFill>
                  <a:schemeClr val="tx1"/>
                </a:solidFill>
                <a:latin typeface="+mn-lt"/>
                <a:ea typeface="+mn-ea"/>
                <a:cs typeface="+mn-cs"/>
              </a:rPr>
              <a:t>firefox</a:t>
            </a:r>
            <a:r>
              <a:rPr lang="en-US" sz="1200" b="1" i="1" kern="1200" dirty="0" smtClean="0">
                <a:solidFill>
                  <a:schemeClr val="tx1"/>
                </a:solidFill>
                <a:latin typeface="+mn-lt"/>
                <a:ea typeface="+mn-ea"/>
                <a:cs typeface="+mn-cs"/>
              </a:rPr>
              <a:t> browser");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WebDriverWait</a:t>
            </a:r>
            <a:r>
              <a:rPr lang="en-US" sz="1200" kern="1200" dirty="0" smtClean="0">
                <a:solidFill>
                  <a:schemeClr val="tx1"/>
                </a:solidFill>
                <a:latin typeface="+mn-lt"/>
                <a:ea typeface="+mn-ea"/>
                <a:cs typeface="+mn-cs"/>
              </a:rPr>
              <a:t> wait = </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WebDriverWait</a:t>
            </a:r>
            <a:r>
              <a:rPr lang="en-US" sz="1200" b="1" kern="1200" dirty="0" smtClean="0">
                <a:solidFill>
                  <a:schemeClr val="tx1"/>
                </a:solidFill>
                <a:latin typeface="+mn-lt"/>
                <a:ea typeface="+mn-ea"/>
                <a:cs typeface="+mn-cs"/>
              </a:rPr>
              <a:t>(driver, 10);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clicking on try it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it')]")).click();</a:t>
            </a:r>
          </a:p>
          <a:p>
            <a:r>
              <a:rPr lang="en-US" sz="1200" kern="1200" dirty="0" err="1" smtClean="0">
                <a:solidFill>
                  <a:schemeClr val="tx1"/>
                </a:solidFill>
                <a:latin typeface="+mn-lt"/>
                <a:ea typeface="+mn-ea"/>
                <a:cs typeface="+mn-cs"/>
              </a:rPr>
              <a:t>wait.until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ExpectedConditions.</a:t>
            </a:r>
            <a:r>
              <a:rPr lang="en-US" sz="1200" i="1" kern="1200" dirty="0" err="1" smtClean="0">
                <a:solidFill>
                  <a:schemeClr val="tx1"/>
                </a:solidFill>
                <a:latin typeface="+mn-lt"/>
                <a:ea typeface="+mn-ea"/>
                <a:cs typeface="+mn-cs"/>
              </a:rPr>
              <a:t>visibilityOfElementLocated</a:t>
            </a:r>
            <a:r>
              <a:rPr lang="en-US" sz="1200" i="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 accepting </a:t>
            </a:r>
            <a:r>
              <a:rPr lang="en-US" sz="1200" u="sng" kern="1200" dirty="0" err="1" smtClean="0">
                <a:solidFill>
                  <a:schemeClr val="tx1"/>
                </a:solidFill>
                <a:latin typeface="+mn-lt"/>
                <a:ea typeface="+mn-ea"/>
                <a:cs typeface="+mn-cs"/>
              </a:rPr>
              <a:t>javascript</a:t>
            </a:r>
            <a:r>
              <a:rPr lang="en-US" sz="1200" u="sng" kern="1200" dirty="0" smtClean="0">
                <a:solidFill>
                  <a:schemeClr val="tx1"/>
                </a:solidFill>
                <a:latin typeface="+mn-lt"/>
                <a:ea typeface="+mn-ea"/>
                <a:cs typeface="+mn-cs"/>
              </a:rPr>
              <a:t> alert</a:t>
            </a:r>
          </a:p>
          <a:p>
            <a:r>
              <a:rPr lang="en-US" sz="1200" kern="1200" dirty="0" smtClean="0">
                <a:solidFill>
                  <a:schemeClr val="tx1"/>
                </a:solidFill>
                <a:latin typeface="+mn-lt"/>
                <a:ea typeface="+mn-ea"/>
                <a:cs typeface="+mn-cs"/>
              </a:rPr>
              <a:t>Alert </a:t>
            </a:r>
            <a:r>
              <a:rPr lang="en-US" sz="1200" kern="1200" dirty="0" err="1" smtClean="0">
                <a:solidFill>
                  <a:schemeClr val="tx1"/>
                </a:solidFill>
                <a:latin typeface="+mn-lt"/>
                <a:ea typeface="+mn-ea"/>
                <a:cs typeface="+mn-cs"/>
              </a:rPr>
              <a:t>alert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a:t>
            </a:r>
          </a:p>
          <a:p>
            <a:r>
              <a:rPr lang="en-US" sz="1200" kern="1200" dirty="0" err="1" smtClean="0">
                <a:solidFill>
                  <a:schemeClr val="tx1"/>
                </a:solidFill>
                <a:latin typeface="+mn-lt"/>
                <a:ea typeface="+mn-ea"/>
                <a:cs typeface="+mn-cs"/>
              </a:rPr>
              <a:t>alert.accept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clicking on try it button</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.click();</a:t>
            </a:r>
          </a:p>
          <a:p>
            <a:r>
              <a:rPr lang="en-US" sz="1200" kern="1200" dirty="0" smtClean="0">
                <a:solidFill>
                  <a:schemeClr val="tx1"/>
                </a:solidFill>
                <a:latin typeface="+mn-lt"/>
                <a:ea typeface="+mn-ea"/>
                <a:cs typeface="+mn-cs"/>
              </a:rPr>
              <a:t>// accepting </a:t>
            </a:r>
            <a:r>
              <a:rPr lang="en-US" sz="1200" u="sng" kern="1200" dirty="0" err="1" smtClean="0">
                <a:solidFill>
                  <a:schemeClr val="tx1"/>
                </a:solidFill>
                <a:latin typeface="+mn-lt"/>
                <a:ea typeface="+mn-ea"/>
                <a:cs typeface="+mn-cs"/>
              </a:rPr>
              <a:t>javascript</a:t>
            </a:r>
            <a:r>
              <a:rPr lang="en-US" sz="1200" u="sng" kern="1200" dirty="0" smtClean="0">
                <a:solidFill>
                  <a:schemeClr val="tx1"/>
                </a:solidFill>
                <a:latin typeface="+mn-lt"/>
                <a:ea typeface="+mn-ea"/>
                <a:cs typeface="+mn-cs"/>
              </a:rPr>
              <a:t> alert</a:t>
            </a:r>
          </a:p>
          <a:p>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().alert().dismiss();</a:t>
            </a:r>
          </a:p>
          <a:p>
            <a:r>
              <a:rPr lang="en-US" sz="1200" kern="1200" dirty="0" err="1" smtClean="0">
                <a:solidFill>
                  <a:schemeClr val="tx1"/>
                </a:solidFill>
                <a:latin typeface="+mn-lt"/>
                <a:ea typeface="+mn-ea"/>
                <a:cs typeface="+mn-cs"/>
              </a:rPr>
              <a:t>driver.findElement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("//button[contains(text(),'Try it')]"))</a:t>
            </a:r>
          </a:p>
          <a:p>
            <a:r>
              <a:rPr lang="en-US" sz="1200" kern="1200" dirty="0" smtClean="0">
                <a:solidFill>
                  <a:schemeClr val="tx1"/>
                </a:solidFill>
                <a:latin typeface="+mn-lt"/>
                <a:ea typeface="+mn-ea"/>
                <a:cs typeface="+mn-cs"/>
              </a:rPr>
              <a:t>.click();</a:t>
            </a:r>
          </a:p>
          <a:p>
            <a:r>
              <a:rPr lang="en-US" sz="1200" kern="1200" dirty="0" err="1" smtClean="0">
                <a:solidFill>
                  <a:schemeClr val="tx1"/>
                </a:solidFill>
                <a:latin typeface="+mn-lt"/>
                <a:ea typeface="+mn-ea"/>
                <a:cs typeface="+mn-cs"/>
              </a:rPr>
              <a:t>Thread.</a:t>
            </a:r>
            <a:r>
              <a:rPr lang="en-US" sz="1200" i="1" kern="1200" dirty="0" err="1" smtClean="0">
                <a:solidFill>
                  <a:schemeClr val="tx1"/>
                </a:solidFill>
                <a:latin typeface="+mn-lt"/>
                <a:ea typeface="+mn-ea"/>
                <a:cs typeface="+mn-cs"/>
              </a:rPr>
              <a:t>sleep</a:t>
            </a:r>
            <a:r>
              <a:rPr lang="en-US" sz="1200" i="1" kern="1200" dirty="0" smtClean="0">
                <a:solidFill>
                  <a:schemeClr val="tx1"/>
                </a:solidFill>
                <a:latin typeface="+mn-lt"/>
                <a:ea typeface="+mn-ea"/>
                <a:cs typeface="+mn-cs"/>
              </a:rPr>
              <a:t>(5000);</a:t>
            </a:r>
          </a:p>
          <a:p>
            <a:r>
              <a:rPr lang="en-US" sz="1200" kern="1200" dirty="0" err="1" smtClean="0">
                <a:solidFill>
                  <a:schemeClr val="tx1"/>
                </a:solidFill>
                <a:latin typeface="+mn-lt"/>
                <a:ea typeface="+mn-ea"/>
                <a:cs typeface="+mn-cs"/>
              </a:rPr>
              <a:t>System.</a:t>
            </a:r>
            <a:r>
              <a:rPr lang="en-US" sz="1200" b="1" i="1" kern="1200" dirty="0" err="1" smtClean="0">
                <a:solidFill>
                  <a:schemeClr val="tx1"/>
                </a:solidFill>
                <a:latin typeface="+mn-lt"/>
                <a:ea typeface="+mn-ea"/>
                <a:cs typeface="+mn-cs"/>
              </a:rPr>
              <a:t>out.println</a:t>
            </a:r>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driver.switchTo</a:t>
            </a:r>
            <a:r>
              <a:rPr lang="en-US" sz="1200" b="1" i="1" kern="1200" dirty="0" smtClean="0">
                <a:solidFill>
                  <a:schemeClr val="tx1"/>
                </a:solidFill>
                <a:latin typeface="+mn-lt"/>
                <a:ea typeface="+mn-ea"/>
                <a:cs typeface="+mn-cs"/>
              </a:rPr>
              <a:t>().alert().</a:t>
            </a:r>
            <a:r>
              <a:rPr lang="en-US" sz="1200" b="1" i="1" kern="1200" dirty="0" err="1" smtClean="0">
                <a:solidFill>
                  <a:schemeClr val="tx1"/>
                </a:solidFill>
                <a:latin typeface="+mn-lt"/>
                <a:ea typeface="+mn-ea"/>
                <a:cs typeface="+mn-cs"/>
              </a:rPr>
              <a:t>getText</a:t>
            </a:r>
            <a:r>
              <a:rPr lang="en-US" sz="1200" b="1" i="1"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driver.switchTo</a:t>
            </a:r>
            <a:r>
              <a:rPr lang="en-US" sz="1200" kern="1200" dirty="0" smtClean="0">
                <a:solidFill>
                  <a:schemeClr val="tx1"/>
                </a:solidFill>
                <a:latin typeface="+mn-lt"/>
                <a:ea typeface="+mn-ea"/>
                <a:cs typeface="+mn-cs"/>
              </a:rPr>
              <a:t>().alert().accept();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Tear down the setup after test completes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@After</a:t>
            </a:r>
          </a:p>
          <a:p>
            <a:r>
              <a:rPr lang="en-US" sz="1200" b="1" kern="1200" dirty="0" smtClean="0">
                <a:solidFill>
                  <a:schemeClr val="tx1"/>
                </a:solidFill>
                <a:latin typeface="+mn-lt"/>
                <a:ea typeface="+mn-ea"/>
                <a:cs typeface="+mn-cs"/>
              </a:rPr>
              <a:t>public void </a:t>
            </a:r>
            <a:r>
              <a:rPr lang="en-US" sz="1200" b="1" kern="1200" dirty="0" err="1" smtClean="0">
                <a:solidFill>
                  <a:schemeClr val="tx1"/>
                </a:solidFill>
                <a:latin typeface="+mn-lt"/>
                <a:ea typeface="+mn-ea"/>
                <a:cs typeface="+mn-cs"/>
              </a:rPr>
              <a:t>tearDown</a:t>
            </a:r>
            <a:r>
              <a:rPr lang="en-US" sz="1200" b="1" kern="1200" dirty="0" smtClean="0">
                <a:solidFill>
                  <a:schemeClr val="tx1"/>
                </a:solidFill>
                <a:latin typeface="+mn-lt"/>
                <a:ea typeface="+mn-ea"/>
                <a:cs typeface="+mn-cs"/>
              </a:rPr>
              <a:t>() {             </a:t>
            </a:r>
          </a:p>
          <a:p>
            <a:r>
              <a:rPr lang="en-US" sz="1200" kern="1200" dirty="0" err="1" smtClean="0">
                <a:solidFill>
                  <a:schemeClr val="tx1"/>
                </a:solidFill>
                <a:latin typeface="+mn-lt"/>
                <a:ea typeface="+mn-ea"/>
                <a:cs typeface="+mn-cs"/>
              </a:rPr>
              <a:t>driver.quit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9</a:t>
            </a:fld>
            <a:endParaRPr lang="en-US"/>
          </a:p>
        </p:txBody>
      </p:sp>
    </p:spTree>
    <p:extLst>
      <p:ext uri="{BB962C8B-B14F-4D97-AF65-F5344CB8AC3E}">
        <p14:creationId xmlns:p14="http://schemas.microsoft.com/office/powerpoint/2010/main" val="926056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4705"/>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6/8/2017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3"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timing>
    <p:tnLst>
      <p:par>
        <p:cTn id="1" dur="indefinite" restart="never" nodeType="tmRoot"/>
      </p:par>
    </p:tnLst>
  </p:timing>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cdn2.softwaretestinghelp.com/wp-content/qa/uploads/2014/11/webdriver-alerts-3.jp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1/webdriver-alerts-1.jp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dn.softwaretestinghelp.com/wp-content/qa/uploads/2014/11/webdriver-alerts-2.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3581400"/>
            <a:ext cx="8305800" cy="1470025"/>
          </a:xfrm>
        </p:spPr>
        <p:txBody>
          <a:bodyPr/>
          <a:lstStyle/>
          <a:p>
            <a:pPr>
              <a:lnSpc>
                <a:spcPts val="1715"/>
              </a:lnSpc>
              <a:spcBef>
                <a:spcPts val="2400"/>
              </a:spcBef>
              <a:spcAft>
                <a:spcPts val="0"/>
              </a:spcAft>
              <a:tabLst>
                <a:tab pos="457200" algn="l"/>
              </a:tabLst>
            </a:pPr>
            <a:r>
              <a:rPr lang="en-US" sz="3200" kern="0" dirty="0" smtClean="0"/>
              <a:t>Day 2 - Module 6: </a:t>
            </a:r>
            <a:r>
              <a:rPr lang="en-US" sz="3200" b="1" dirty="0"/>
              <a:t>Handle Alerts/Popups </a:t>
            </a: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smtClean="0"/>
              <a:t>in Selenium </a:t>
            </a:r>
            <a:r>
              <a:rPr lang="en-US" sz="3200" b="1" dirty="0"/>
              <a:t>WebDriver</a:t>
            </a:r>
            <a:r>
              <a:rPr lang="en-US" sz="3200" dirty="0"/>
              <a:t/>
            </a:r>
            <a:br>
              <a:rPr lang="en-US" sz="3200" dirty="0"/>
            </a:br>
            <a:r>
              <a:rPr lang="en-US" sz="3200" dirty="0"/>
              <a:t/>
            </a:r>
            <a:br>
              <a:rPr lang="en-US" sz="3200" dirty="0"/>
            </a:br>
            <a:r>
              <a:rPr lang="en-US" sz="3200" kern="0" dirty="0"/>
              <a:t> </a:t>
            </a:r>
            <a:endParaRPr lang="en-US" sz="40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US" dirty="0" smtClean="0"/>
              <a:t>Smita B Kumar</a:t>
            </a:r>
            <a:endParaRPr lang="en-US" dirty="0"/>
          </a:p>
        </p:txBody>
      </p:sp>
    </p:spTree>
    <p:extLst>
      <p:ext uri="{BB962C8B-B14F-4D97-AF65-F5344CB8AC3E}">
        <p14:creationId xmlns:p14="http://schemas.microsoft.com/office/powerpoint/2010/main" val="34963410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Window Based Pop </a:t>
            </a:r>
            <a:r>
              <a:rPr lang="en-US" b="1" dirty="0" smtClean="0"/>
              <a:t>Ups</a:t>
            </a:r>
            <a:endParaRPr lang="en-US" dirty="0"/>
          </a:p>
        </p:txBody>
      </p:sp>
      <p:pic>
        <p:nvPicPr>
          <p:cNvPr id="6" name="Picture 5" descr="webdriver alerts 3">
            <a:hlinkClick r:id="rId2"/>
          </p:cNvPr>
          <p:cNvPicPr/>
          <p:nvPr/>
        </p:nvPicPr>
        <p:blipFill>
          <a:blip r:embed="rId3" cstate="print"/>
          <a:srcRect/>
          <a:stretch>
            <a:fillRect/>
          </a:stretch>
        </p:blipFill>
        <p:spPr bwMode="auto">
          <a:xfrm>
            <a:off x="381000" y="1066800"/>
            <a:ext cx="8381999" cy="5334000"/>
          </a:xfrm>
          <a:prstGeom prst="rect">
            <a:avLst/>
          </a:prstGeom>
          <a:noFill/>
          <a:ln w="9525">
            <a:noFill/>
            <a:miter lim="800000"/>
            <a:headEnd/>
            <a:tailEnd/>
          </a:ln>
        </p:spPr>
      </p:pic>
    </p:spTree>
    <p:extLst>
      <p:ext uri="{BB962C8B-B14F-4D97-AF65-F5344CB8AC3E}">
        <p14:creationId xmlns:p14="http://schemas.microsoft.com/office/powerpoint/2010/main" val="196488495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Window Based Pop </a:t>
            </a:r>
            <a:r>
              <a:rPr lang="en-US" b="1" dirty="0" smtClean="0"/>
              <a:t>Ups</a:t>
            </a:r>
            <a:endParaRPr lang="en-US" dirty="0"/>
          </a:p>
        </p:txBody>
      </p:sp>
      <p:sp>
        <p:nvSpPr>
          <p:cNvPr id="5" name="Content Placeholder 2"/>
          <p:cNvSpPr>
            <a:spLocks noGrp="1"/>
          </p:cNvSpPr>
          <p:nvPr>
            <p:ph idx="1"/>
          </p:nvPr>
        </p:nvSpPr>
        <p:spPr>
          <a:xfrm>
            <a:off x="304800" y="1066800"/>
            <a:ext cx="8229600" cy="5181600"/>
          </a:xfrm>
        </p:spPr>
        <p:txBody>
          <a:bodyPr>
            <a:noAutofit/>
          </a:bodyPr>
          <a:lstStyle/>
          <a:p>
            <a:r>
              <a:rPr lang="en-US" sz="2000" dirty="0"/>
              <a:t>At times while automating, we get some scenarios, where we need to handle pop ups generated by windows like a print pop up or a browsing window while uploading a file.</a:t>
            </a:r>
          </a:p>
          <a:p>
            <a:r>
              <a:rPr lang="en-US" sz="2000" dirty="0"/>
              <a:t>Handling these pop-ups have always been a little tricky as we know Selenium is an automation testing tool which supports only web application testing, that means, it doesn’t support windows based applications and window alert is one of them. However Selenium alone can’t help the situation but along with some third party intervention, this problem can be overcome.</a:t>
            </a:r>
          </a:p>
          <a:p>
            <a:r>
              <a:rPr lang="en-US" sz="2000" dirty="0"/>
              <a:t>There are several third party tools available for handling window based pop-ups along with the selenium.</a:t>
            </a:r>
          </a:p>
          <a:p>
            <a:r>
              <a:rPr lang="en-US" sz="2000" b="1" dirty="0"/>
              <a:t>So now let’s handle a window based pop up using Robot class.</a:t>
            </a:r>
            <a:endParaRPr lang="en-US" sz="2000" dirty="0"/>
          </a:p>
          <a:p>
            <a:r>
              <a:rPr lang="en-US" sz="2000" dirty="0"/>
              <a:t>Robot class is a java based utility which emulates the keyboard and mouse actions.</a:t>
            </a:r>
          </a:p>
          <a:p>
            <a:r>
              <a:rPr lang="en-US" sz="2000" dirty="0"/>
              <a:t>Before moving ahead, let us take a moment to have a look at the application under test (AUT).</a:t>
            </a:r>
          </a:p>
        </p:txBody>
      </p:sp>
    </p:spTree>
    <p:extLst>
      <p:ext uri="{BB962C8B-B14F-4D97-AF65-F5344CB8AC3E}">
        <p14:creationId xmlns:p14="http://schemas.microsoft.com/office/powerpoint/2010/main" val="110590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Window Based Pop </a:t>
            </a:r>
            <a:r>
              <a:rPr lang="en-US" b="1" dirty="0" smtClean="0"/>
              <a:t>Ups</a:t>
            </a:r>
            <a:endParaRPr lang="en-US" dirty="0"/>
          </a:p>
        </p:txBody>
      </p:sp>
      <p:sp>
        <p:nvSpPr>
          <p:cNvPr id="5" name="Content Placeholder 2"/>
          <p:cNvSpPr>
            <a:spLocks noGrp="1"/>
          </p:cNvSpPr>
          <p:nvPr>
            <p:ph idx="1"/>
          </p:nvPr>
        </p:nvSpPr>
        <p:spPr>
          <a:xfrm>
            <a:off x="304800" y="1066800"/>
            <a:ext cx="8229600" cy="5181600"/>
          </a:xfrm>
        </p:spPr>
        <p:txBody>
          <a:bodyPr>
            <a:noAutofit/>
          </a:bodyPr>
          <a:lstStyle/>
          <a:p>
            <a:pPr marL="0" indent="0">
              <a:buNone/>
            </a:pPr>
            <a:r>
              <a:rPr lang="en-US" b="1" u="sng" dirty="0"/>
              <a:t>Explanation of Application under Test</a:t>
            </a:r>
            <a:endParaRPr lang="en-US" dirty="0"/>
          </a:p>
          <a:p>
            <a:pPr marL="0" indent="0">
              <a:buNone/>
            </a:pPr>
            <a:r>
              <a:rPr lang="en-US" dirty="0"/>
              <a:t>As an application under test, we would be using “gmail.com”. I believe the application doesn’t require any more introductions.</a:t>
            </a:r>
          </a:p>
          <a:p>
            <a:pPr marL="0" indent="0">
              <a:buNone/>
            </a:pPr>
            <a:r>
              <a:rPr lang="en-US" b="1" dirty="0"/>
              <a:t>Scenario to be automated</a:t>
            </a:r>
            <a:endParaRPr lang="en-US" dirty="0"/>
          </a:p>
          <a:p>
            <a:pPr marL="685800" lvl="1"/>
            <a:r>
              <a:rPr lang="en-US" sz="2000" dirty="0"/>
              <a:t>Launch the web browser and open the application – “gmail.com”</a:t>
            </a:r>
          </a:p>
          <a:p>
            <a:pPr marL="685800" lvl="1"/>
            <a:r>
              <a:rPr lang="en-US" sz="2000" dirty="0"/>
              <a:t>Enter valid username and password</a:t>
            </a:r>
          </a:p>
          <a:p>
            <a:pPr marL="685800" lvl="1"/>
            <a:r>
              <a:rPr lang="en-US" sz="2000" dirty="0"/>
              <a:t>Click on the sign in button</a:t>
            </a:r>
          </a:p>
          <a:p>
            <a:pPr marL="685800" lvl="1"/>
            <a:r>
              <a:rPr lang="en-US" sz="2000" dirty="0"/>
              <a:t>Click on the a compose button</a:t>
            </a:r>
          </a:p>
          <a:p>
            <a:pPr marL="685800" lvl="1"/>
            <a:r>
              <a:rPr lang="en-US" sz="2000" dirty="0"/>
              <a:t>Click on the attach icon</a:t>
            </a:r>
          </a:p>
          <a:p>
            <a:pPr marL="685800" lvl="1"/>
            <a:r>
              <a:rPr lang="en-US" sz="2000" dirty="0"/>
              <a:t>Select the files </a:t>
            </a:r>
            <a:r>
              <a:rPr lang="en-US" sz="2000" dirty="0" smtClean="0"/>
              <a:t>to</a:t>
            </a:r>
          </a:p>
          <a:p>
            <a:pPr marL="685800" lvl="1"/>
            <a:r>
              <a:rPr lang="en-US" sz="2000" dirty="0" smtClean="0"/>
              <a:t> be uploaded with the window based pop up.</a:t>
            </a:r>
          </a:p>
          <a:p>
            <a:pPr marL="685800" lvl="1"/>
            <a:endParaRPr lang="en-US" sz="2000" dirty="0"/>
          </a:p>
        </p:txBody>
      </p:sp>
    </p:spTree>
    <p:extLst>
      <p:ext uri="{BB962C8B-B14F-4D97-AF65-F5344CB8AC3E}">
        <p14:creationId xmlns:p14="http://schemas.microsoft.com/office/powerpoint/2010/main" val="81367950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Window Based Pop </a:t>
            </a:r>
            <a:r>
              <a:rPr lang="en-US" b="1" dirty="0" smtClean="0"/>
              <a:t>Ups</a:t>
            </a:r>
            <a:endParaRPr lang="en-US" dirty="0"/>
          </a:p>
        </p:txBody>
      </p:sp>
      <p:sp>
        <p:nvSpPr>
          <p:cNvPr id="5" name="Content Placeholder 2"/>
          <p:cNvSpPr>
            <a:spLocks noGrp="1"/>
          </p:cNvSpPr>
          <p:nvPr>
            <p:ph idx="1"/>
          </p:nvPr>
        </p:nvSpPr>
        <p:spPr>
          <a:xfrm>
            <a:off x="304800" y="1066800"/>
            <a:ext cx="8229600" cy="5181600"/>
          </a:xfrm>
        </p:spPr>
        <p:txBody>
          <a:bodyPr>
            <a:noAutofit/>
          </a:bodyPr>
          <a:lstStyle/>
          <a:p>
            <a:pPr marL="0" indent="0">
              <a:buNone/>
            </a:pPr>
            <a:r>
              <a:rPr lang="en-US" b="1" u="sng" dirty="0"/>
              <a:t>WebDriver Code using Robot Class</a:t>
            </a:r>
            <a:endParaRPr lang="en-US" dirty="0"/>
          </a:p>
          <a:p>
            <a:pPr marL="0" indent="0">
              <a:buNone/>
            </a:pPr>
            <a:r>
              <a:rPr lang="en-US" dirty="0"/>
              <a:t>Please take a note that for script creation, we would be using </a:t>
            </a:r>
            <a:r>
              <a:rPr lang="en-US" dirty="0"/>
              <a:t>“06Module6_Handle_Alert_popUp” </a:t>
            </a:r>
            <a:r>
              <a:rPr lang="en-US" dirty="0"/>
              <a:t>project created </a:t>
            </a:r>
            <a:r>
              <a:rPr lang="en-US" dirty="0" smtClean="0"/>
              <a:t>in eclipse.</a:t>
            </a:r>
            <a:endParaRPr lang="en-US" dirty="0"/>
          </a:p>
          <a:p>
            <a:pPr marL="0" indent="0">
              <a:buNone/>
            </a:pPr>
            <a:r>
              <a:rPr lang="en-US" b="1" dirty="0"/>
              <a:t>Step 1</a:t>
            </a:r>
            <a:r>
              <a:rPr lang="en-US" dirty="0"/>
              <a:t>: Create a new java class named as “</a:t>
            </a:r>
            <a:r>
              <a:rPr lang="en-US" dirty="0" err="1"/>
              <a:t>DemoWindowAlert</a:t>
            </a:r>
            <a:r>
              <a:rPr lang="en-US" dirty="0"/>
              <a:t>” under the </a:t>
            </a:r>
            <a:r>
              <a:rPr lang="en-US" dirty="0"/>
              <a:t>“06Module6_Handle_Alert_popUp” </a:t>
            </a:r>
            <a:r>
              <a:rPr lang="en-US" dirty="0"/>
              <a:t>project.</a:t>
            </a:r>
            <a:br>
              <a:rPr lang="en-US" dirty="0"/>
            </a:br>
            <a:r>
              <a:rPr lang="en-US" b="1" dirty="0"/>
              <a:t>Step 2</a:t>
            </a:r>
            <a:r>
              <a:rPr lang="en-US" dirty="0"/>
              <a:t>: Copy and paste the below code in the “DemoWindowAlert.java” class.</a:t>
            </a:r>
          </a:p>
          <a:p>
            <a:pPr marL="0" indent="0">
              <a:buNone/>
            </a:pPr>
            <a:r>
              <a:rPr lang="en-US" dirty="0"/>
              <a:t>Below is the test script that is equivalent to the above mentioned scenario.</a:t>
            </a:r>
          </a:p>
          <a:p>
            <a:pPr marL="400050" lvl="1" indent="0">
              <a:buNone/>
            </a:pPr>
            <a:endParaRPr lang="en-US" sz="2000" dirty="0"/>
          </a:p>
        </p:txBody>
      </p:sp>
    </p:spTree>
    <p:extLst>
      <p:ext uri="{BB962C8B-B14F-4D97-AF65-F5344CB8AC3E}">
        <p14:creationId xmlns:p14="http://schemas.microsoft.com/office/powerpoint/2010/main" val="178171864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r>
              <a:rPr lang="en-US" sz="2700" dirty="0"/>
              <a:t>In this Module, we tried to make you acquainted with the WebDriver’s Alert class that is used to handle web based pop ups. We also briefed you about the Robot class that can be used to populate the value in the window based alert with the help of </a:t>
            </a:r>
            <a:r>
              <a:rPr lang="en-US" sz="2700" dirty="0" err="1"/>
              <a:t>keyPress</a:t>
            </a:r>
            <a:r>
              <a:rPr lang="en-US" sz="2700" dirty="0"/>
              <a:t> and </a:t>
            </a:r>
            <a:r>
              <a:rPr lang="en-US" sz="2700" dirty="0" err="1"/>
              <a:t>keyRelease</a:t>
            </a:r>
            <a:r>
              <a:rPr lang="en-US" sz="2700" dirty="0"/>
              <a:t> events.</a:t>
            </a:r>
          </a:p>
          <a:p>
            <a:r>
              <a:rPr lang="en-US" sz="2700" b="1" dirty="0"/>
              <a:t>Article summary:</a:t>
            </a:r>
            <a:endParaRPr lang="en-US" sz="2700" dirty="0"/>
          </a:p>
          <a:p>
            <a:pPr lvl="0"/>
            <a:r>
              <a:rPr lang="en-US" sz="2700" dirty="0"/>
              <a:t>Alerts are a small box that appears on the display screen to give you some kind of information or to warn you about a potentially damaging operation or it may even ask you for the permissions for the operation.</a:t>
            </a:r>
          </a:p>
          <a:p>
            <a:pPr lvl="0"/>
            <a:endParaRPr lang="en-US" sz="2700" dirty="0"/>
          </a:p>
        </p:txBody>
      </p:sp>
    </p:spTree>
    <p:extLst>
      <p:ext uri="{BB962C8B-B14F-4D97-AF65-F5344CB8AC3E}">
        <p14:creationId xmlns:p14="http://schemas.microsoft.com/office/powerpoint/2010/main" val="48115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pPr lvl="0"/>
            <a:r>
              <a:rPr lang="en-US" sz="2000" b="1" dirty="0"/>
              <a:t>There are popularly two types of alerts</a:t>
            </a:r>
            <a:r>
              <a:rPr lang="en-US" sz="2000" dirty="0"/>
              <a:t>–</a:t>
            </a:r>
            <a:endParaRPr lang="en-US" sz="3600" dirty="0"/>
          </a:p>
          <a:p>
            <a:pPr lvl="1"/>
            <a:r>
              <a:rPr lang="en-US" sz="1800" dirty="0"/>
              <a:t>Windows based alert pop ups</a:t>
            </a:r>
            <a:endParaRPr lang="en-US" sz="3200" dirty="0"/>
          </a:p>
          <a:p>
            <a:pPr lvl="1"/>
            <a:r>
              <a:rPr lang="en-US" sz="1800" dirty="0"/>
              <a:t>Web based alert pop ups</a:t>
            </a:r>
            <a:endParaRPr lang="en-US" sz="3200" dirty="0"/>
          </a:p>
          <a:p>
            <a:pPr lvl="0"/>
            <a:r>
              <a:rPr lang="en-US" sz="2000" dirty="0"/>
              <a:t>Prior to the actual scripting, we need to import a package to be able to create a WebDriver script for handling a dropdown and making the Select class accessible.</a:t>
            </a:r>
            <a:endParaRPr lang="en-US" sz="3600" dirty="0"/>
          </a:p>
          <a:p>
            <a:pPr lvl="0"/>
            <a:r>
              <a:rPr lang="en-US" sz="2000" dirty="0"/>
              <a:t>WebDriver offers the users with a very efficient way to handle these pop ups using Alert interface.</a:t>
            </a:r>
            <a:endParaRPr lang="en-US" sz="3600" dirty="0"/>
          </a:p>
          <a:p>
            <a:pPr lvl="0"/>
            <a:r>
              <a:rPr lang="en-US" sz="2000" i="1" dirty="0"/>
              <a:t>void dismiss()</a:t>
            </a:r>
            <a:r>
              <a:rPr lang="en-US" sz="2000" dirty="0"/>
              <a:t> – The </a:t>
            </a:r>
            <a:r>
              <a:rPr lang="en-US" sz="2000" i="1" dirty="0"/>
              <a:t>dismiss()</a:t>
            </a:r>
            <a:r>
              <a:rPr lang="en-US" sz="2000" dirty="0"/>
              <a:t> method clicks on the “Cancel” button as soon as the pop up window appears.</a:t>
            </a:r>
            <a:endParaRPr lang="en-US" sz="3600" dirty="0"/>
          </a:p>
          <a:p>
            <a:pPr lvl="0"/>
            <a:r>
              <a:rPr lang="en-US" sz="2000" i="1" dirty="0"/>
              <a:t>void accept()</a:t>
            </a:r>
            <a:r>
              <a:rPr lang="en-US" sz="2000" dirty="0"/>
              <a:t> – The </a:t>
            </a:r>
            <a:r>
              <a:rPr lang="en-US" sz="2000" i="1" dirty="0"/>
              <a:t>accept()</a:t>
            </a:r>
            <a:r>
              <a:rPr lang="en-US" sz="2000" dirty="0"/>
              <a:t> method clicks on the “Ok” button as soon as the pop up window appears.</a:t>
            </a:r>
            <a:endParaRPr lang="en-US" sz="3600" dirty="0"/>
          </a:p>
          <a:p>
            <a:pPr lvl="0"/>
            <a:r>
              <a:rPr lang="en-US" sz="2000" dirty="0"/>
              <a:t>String </a:t>
            </a:r>
            <a:r>
              <a:rPr lang="en-US" sz="2000" i="1" dirty="0" err="1"/>
              <a:t>getText</a:t>
            </a:r>
            <a:r>
              <a:rPr lang="en-US" sz="2000" i="1" dirty="0"/>
              <a:t>() </a:t>
            </a:r>
            <a:r>
              <a:rPr lang="en-US" sz="2000" dirty="0"/>
              <a:t>– The </a:t>
            </a:r>
            <a:r>
              <a:rPr lang="en-US" sz="2000" i="1" dirty="0" err="1"/>
              <a:t>getText</a:t>
            </a:r>
            <a:r>
              <a:rPr lang="en-US" sz="2000" i="1" dirty="0"/>
              <a:t>()</a:t>
            </a:r>
            <a:r>
              <a:rPr lang="en-US" sz="2000" dirty="0"/>
              <a:t> method returns the text displayed on the alert box.</a:t>
            </a:r>
            <a:endParaRPr lang="en-US" sz="3600" dirty="0"/>
          </a:p>
          <a:p>
            <a:pPr lvl="0"/>
            <a:r>
              <a:rPr lang="en-US" sz="2000" i="1" dirty="0"/>
              <a:t>void </a:t>
            </a:r>
            <a:r>
              <a:rPr lang="en-US" sz="2000" i="1" dirty="0" err="1"/>
              <a:t>sendKeys</a:t>
            </a:r>
            <a:r>
              <a:rPr lang="en-US" sz="2000" i="1" dirty="0"/>
              <a:t>(String </a:t>
            </a:r>
            <a:r>
              <a:rPr lang="en-US" sz="2000" i="1" dirty="0" err="1"/>
              <a:t>stringToSend</a:t>
            </a:r>
            <a:r>
              <a:rPr lang="en-US" sz="2000" i="1" dirty="0"/>
              <a:t>)</a:t>
            </a:r>
            <a:r>
              <a:rPr lang="en-US" sz="2000" dirty="0"/>
              <a:t> – The </a:t>
            </a:r>
            <a:r>
              <a:rPr lang="en-US" sz="2000" i="1" dirty="0" err="1"/>
              <a:t>sendKeys</a:t>
            </a:r>
            <a:r>
              <a:rPr lang="en-US" sz="2000" i="1" dirty="0"/>
              <a:t>()</a:t>
            </a:r>
            <a:r>
              <a:rPr lang="en-US" sz="2000" dirty="0"/>
              <a:t> method enters the specified string pattern into the alert box</a:t>
            </a:r>
            <a:r>
              <a:rPr lang="en-US" sz="2000" dirty="0" smtClean="0"/>
              <a:t>.</a:t>
            </a:r>
            <a:endParaRPr lang="en-US" sz="3600" dirty="0"/>
          </a:p>
        </p:txBody>
      </p:sp>
    </p:spTree>
    <p:extLst>
      <p:ext uri="{BB962C8B-B14F-4D97-AF65-F5344CB8AC3E}">
        <p14:creationId xmlns:p14="http://schemas.microsoft.com/office/powerpoint/2010/main" val="160800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a:xfrm>
            <a:off x="304800" y="1066800"/>
            <a:ext cx="8229600" cy="5181600"/>
          </a:xfrm>
        </p:spPr>
        <p:txBody>
          <a:bodyPr>
            <a:noAutofit/>
          </a:bodyPr>
          <a:lstStyle/>
          <a:p>
            <a:pPr lvl="0"/>
            <a:r>
              <a:rPr lang="en-US" sz="2000" b="1" dirty="0"/>
              <a:t>Handling window based pop-ups</a:t>
            </a:r>
            <a:r>
              <a:rPr lang="en-US" sz="2000" dirty="0"/>
              <a:t> have always been a little tricky as we know Selenium is an automation testing tool which supports only web application testing, that means, it doesn’t support windows based applications and window alert is one of them.</a:t>
            </a:r>
            <a:endParaRPr lang="en-US" sz="3600" dirty="0"/>
          </a:p>
          <a:p>
            <a:pPr lvl="0"/>
            <a:r>
              <a:rPr lang="en-US" sz="2000" b="1" dirty="0"/>
              <a:t>Robot class</a:t>
            </a:r>
            <a:r>
              <a:rPr lang="en-US" sz="2000" dirty="0"/>
              <a:t> is a java based utility which emulates the keyboard and mouse actions and can be effectively used to handling window based pop up with the help of keyboard events.</a:t>
            </a:r>
            <a:endParaRPr lang="en-US" sz="3600" dirty="0"/>
          </a:p>
          <a:p>
            <a:pPr lvl="0"/>
            <a:r>
              <a:rPr lang="en-US" sz="2000" dirty="0"/>
              <a:t>The </a:t>
            </a:r>
            <a:r>
              <a:rPr lang="en-US" sz="2000" dirty="0" err="1"/>
              <a:t>keyPress</a:t>
            </a:r>
            <a:r>
              <a:rPr lang="en-US" sz="2000" dirty="0"/>
              <a:t> and </a:t>
            </a:r>
            <a:r>
              <a:rPr lang="en-US" sz="2000" dirty="0" err="1"/>
              <a:t>keyRelease</a:t>
            </a:r>
            <a:r>
              <a:rPr lang="en-US" sz="2000" dirty="0"/>
              <a:t> methods simulate the user pressing and releasing a certain key on the keyboard respectively.</a:t>
            </a:r>
            <a:endParaRPr lang="en-US" sz="3600" dirty="0"/>
          </a:p>
          <a:p>
            <a:endParaRPr lang="en-US" sz="2000" dirty="0"/>
          </a:p>
        </p:txBody>
      </p:sp>
    </p:spTree>
    <p:extLst>
      <p:ext uri="{BB962C8B-B14F-4D97-AF65-F5344CB8AC3E}">
        <p14:creationId xmlns:p14="http://schemas.microsoft.com/office/powerpoint/2010/main" val="5475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 Module 6 - Agenda</a:t>
            </a:r>
            <a:endParaRPr lang="en-US" dirty="0"/>
          </a:p>
        </p:txBody>
      </p:sp>
      <p:sp>
        <p:nvSpPr>
          <p:cNvPr id="4" name="Content Placeholder 3"/>
          <p:cNvSpPr>
            <a:spLocks noGrp="1"/>
          </p:cNvSpPr>
          <p:nvPr>
            <p:ph idx="1"/>
          </p:nvPr>
        </p:nvSpPr>
        <p:spPr/>
        <p:txBody>
          <a:bodyPr>
            <a:normAutofit/>
          </a:bodyPr>
          <a:lstStyle/>
          <a:p>
            <a:pPr lvl="1">
              <a:spcAft>
                <a:spcPts val="0"/>
              </a:spcAft>
              <a:buClr>
                <a:srgbClr val="808080"/>
              </a:buClr>
              <a:buSzPts val="1000"/>
              <a:buFont typeface="Wingdings 2" panose="05020102010507070707" pitchFamily="18" charset="2"/>
              <a:buChar char=""/>
              <a:tabLst>
                <a:tab pos="914400" algn="l"/>
              </a:tabLst>
            </a:pPr>
            <a:r>
              <a:rPr lang="en-IN" sz="3200" dirty="0" smtClean="0"/>
              <a:t>Types </a:t>
            </a:r>
            <a:r>
              <a:rPr lang="en-IN" sz="3200" dirty="0"/>
              <a:t>of alerts</a:t>
            </a:r>
            <a:endParaRPr lang="en-US" dirty="0"/>
          </a:p>
          <a:p>
            <a:pPr lvl="2">
              <a:spcAft>
                <a:spcPts val="0"/>
              </a:spcAft>
              <a:buFont typeface="+mj-lt"/>
              <a:buAutoNum type="arabicPeriod"/>
            </a:pPr>
            <a:r>
              <a:rPr lang="en-IN" sz="2400" dirty="0"/>
              <a:t>Windows based alert pop ups</a:t>
            </a:r>
            <a:endParaRPr lang="en-US" sz="1400" dirty="0"/>
          </a:p>
          <a:p>
            <a:pPr lvl="2">
              <a:spcAft>
                <a:spcPts val="0"/>
              </a:spcAft>
              <a:buFont typeface="+mj-lt"/>
              <a:buAutoNum type="arabicPeriod"/>
            </a:pPr>
            <a:r>
              <a:rPr lang="en-IN" sz="2400" dirty="0"/>
              <a:t>Web based alert pop ups</a:t>
            </a:r>
            <a:endParaRPr lang="en-US" sz="1400" dirty="0"/>
          </a:p>
          <a:p>
            <a:pPr lvl="1">
              <a:spcAft>
                <a:spcPts val="0"/>
              </a:spcAft>
              <a:buClr>
                <a:srgbClr val="808080"/>
              </a:buClr>
              <a:buSzPts val="1000"/>
              <a:buFont typeface="Wingdings 2" panose="05020102010507070707" pitchFamily="18" charset="2"/>
              <a:buChar char=""/>
              <a:tabLst>
                <a:tab pos="914400" algn="l"/>
              </a:tabLst>
            </a:pPr>
            <a:r>
              <a:rPr lang="en-IN" sz="3200" dirty="0"/>
              <a:t>WebDriver Code using Select Class</a:t>
            </a:r>
            <a:endParaRPr lang="en-US" dirty="0"/>
          </a:p>
          <a:p>
            <a:pPr lvl="1">
              <a:spcAft>
                <a:spcPts val="0"/>
              </a:spcAft>
              <a:buClr>
                <a:srgbClr val="808080"/>
              </a:buClr>
              <a:buSzPts val="1000"/>
              <a:buFont typeface="Wingdings 2" panose="05020102010507070707" pitchFamily="18" charset="2"/>
              <a:buChar char=""/>
              <a:tabLst>
                <a:tab pos="914400" algn="l"/>
              </a:tabLst>
            </a:pPr>
            <a:r>
              <a:rPr lang="en-IN" sz="3200" dirty="0"/>
              <a:t>WebDriver Code using Robot Class</a:t>
            </a:r>
            <a:endParaRPr lang="en-US" dirty="0"/>
          </a:p>
          <a:p>
            <a:pPr lvl="1">
              <a:spcAft>
                <a:spcPts val="0"/>
              </a:spcAft>
              <a:buClr>
                <a:srgbClr val="808080"/>
              </a:buClr>
              <a:buSzPts val="1000"/>
              <a:buFont typeface="Wingdings 2" panose="05020102010507070707" pitchFamily="18" charset="2"/>
              <a:buChar char=""/>
              <a:tabLst>
                <a:tab pos="914400" algn="l"/>
              </a:tabLst>
            </a:pPr>
            <a:r>
              <a:rPr lang="en-IN" sz="3200" dirty="0"/>
              <a:t>Exercise on Selenium WebDriver</a:t>
            </a:r>
            <a:endParaRPr lang="en-US" b="1" dirty="0">
              <a:solidFill>
                <a:srgbClr val="333399"/>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CA7D8A6-1136-4C38-ADB5-83A54ED516A9}" type="slidenum">
              <a:rPr lang="en-US" smtClean="0"/>
              <a:pPr/>
              <a:t>2</a:t>
            </a:fld>
            <a:endParaRPr lang="en-US"/>
          </a:p>
        </p:txBody>
      </p:sp>
    </p:spTree>
    <p:extLst>
      <p:ext uri="{BB962C8B-B14F-4D97-AF65-F5344CB8AC3E}">
        <p14:creationId xmlns:p14="http://schemas.microsoft.com/office/powerpoint/2010/main" val="182855761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b="1" dirty="0"/>
              <a:t>There are two types of alerts that we would be focusing on majorly</a:t>
            </a:r>
            <a:r>
              <a:rPr lang="en-US" dirty="0"/>
              <a:t>:</a:t>
            </a:r>
            <a:endParaRPr lang="en-US" sz="4800" dirty="0"/>
          </a:p>
          <a:p>
            <a:pPr lvl="1"/>
            <a:r>
              <a:rPr lang="en-US" dirty="0"/>
              <a:t>Windows based alert pop ups</a:t>
            </a:r>
            <a:endParaRPr lang="en-US" sz="4000" dirty="0"/>
          </a:p>
          <a:p>
            <a:pPr lvl="1"/>
            <a:r>
              <a:rPr lang="en-US" dirty="0"/>
              <a:t>Web based alert pop ups</a:t>
            </a:r>
            <a:endParaRPr lang="en-US" sz="4000" dirty="0"/>
          </a:p>
          <a:p>
            <a:pPr marL="0" indent="0">
              <a:buNone/>
            </a:pPr>
            <a:r>
              <a:rPr lang="en-US" i="1" dirty="0"/>
              <a:t>As we know that handling windows based pop ups is beyond WebDriver’s capabilities, thus we would exercise some third party utilities to handle window pop ups.</a:t>
            </a:r>
            <a:endParaRPr lang="en-US" sz="4800" dirty="0"/>
          </a:p>
          <a:p>
            <a:pPr marL="0" indent="0">
              <a:buNone/>
            </a:pPr>
            <a:r>
              <a:rPr lang="en-US" dirty="0"/>
              <a:t>Handling pop up is one of the most challenging piece of work to automate while testing web applications. Owing to the diversity in types of pop ups complexes the situation even more.</a:t>
            </a:r>
            <a:endParaRPr lang="en-US" sz="4800" dirty="0"/>
          </a:p>
          <a:p>
            <a:pPr marL="457200" lvl="1" indent="0">
              <a:spcAft>
                <a:spcPts val="0"/>
              </a:spcAft>
              <a:buClr>
                <a:srgbClr val="808080"/>
              </a:buClr>
              <a:buSzPts val="1000"/>
              <a:buNone/>
              <a:tabLst>
                <a:tab pos="914400" algn="l"/>
              </a:tabLst>
            </a:pPr>
            <a:endParaRPr lang="en-US" b="1" dirty="0">
              <a:solidFill>
                <a:srgbClr val="333399"/>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CA7D8A6-1136-4C38-ADB5-83A54ED516A9}" type="slidenum">
              <a:rPr lang="en-US" smtClean="0"/>
              <a:pPr/>
              <a:t>3</a:t>
            </a:fld>
            <a:endParaRPr lang="en-US"/>
          </a:p>
        </p:txBody>
      </p:sp>
    </p:spTree>
    <p:extLst>
      <p:ext uri="{BB962C8B-B14F-4D97-AF65-F5344CB8AC3E}">
        <p14:creationId xmlns:p14="http://schemas.microsoft.com/office/powerpoint/2010/main" val="318580976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idx="1"/>
          </p:nvPr>
        </p:nvSpPr>
        <p:spPr/>
        <p:txBody>
          <a:bodyPr>
            <a:normAutofit fontScale="85000" lnSpcReduction="10000"/>
          </a:bodyPr>
          <a:lstStyle/>
          <a:p>
            <a:pPr marL="0" indent="0">
              <a:buNone/>
            </a:pPr>
            <a:r>
              <a:rPr lang="en-US" b="1" dirty="0"/>
              <a:t>What is Alert box/ Pop up box/ confirmation Box/ Prompt/ Authentication Box?</a:t>
            </a:r>
            <a:endParaRPr lang="en-US" sz="4800" dirty="0"/>
          </a:p>
          <a:p>
            <a:pPr marL="0" indent="0">
              <a:buNone/>
            </a:pPr>
            <a:r>
              <a:rPr lang="en-US" dirty="0"/>
              <a:t>It is nothing but a small box that appears on the display screen to give you some kind of information or to warn you about a potentially damaging operation or it may even ask you for the permissions for the operation.</a:t>
            </a:r>
            <a:endParaRPr lang="en-US" sz="4800" dirty="0"/>
          </a:p>
          <a:p>
            <a:pPr marL="0" indent="0">
              <a:buNone/>
            </a:pPr>
            <a:r>
              <a:rPr lang="en-US" b="1" dirty="0"/>
              <a:t>Example:</a:t>
            </a:r>
            <a:r>
              <a:rPr lang="en-US" dirty="0"/>
              <a:t> Let us consider a real life example for a better understanding; Let us assume that we uploaded a photograph on any of these popular social networking sites. Later on, </a:t>
            </a:r>
            <a:r>
              <a:rPr lang="en-US" dirty="0" err="1"/>
              <a:t>i</a:t>
            </a:r>
            <a:r>
              <a:rPr lang="en-US" dirty="0"/>
              <a:t> wish to delete the uploaded photograph. So in order to delete, </a:t>
            </a:r>
            <a:r>
              <a:rPr lang="en-US" dirty="0" err="1"/>
              <a:t>i</a:t>
            </a:r>
            <a:r>
              <a:rPr lang="en-US" dirty="0"/>
              <a:t> clicked on the delete button. As soon as I click on the delete button, the system warns me against my action, prompting – Do you really want to delete the file? So now we have an option to either accept this alert or reject it.</a:t>
            </a:r>
            <a:endParaRPr lang="en-US" sz="4800" dirty="0"/>
          </a:p>
          <a:p>
            <a:pPr marL="457200" lvl="1" indent="0">
              <a:spcAft>
                <a:spcPts val="0"/>
              </a:spcAft>
              <a:buClr>
                <a:srgbClr val="808080"/>
              </a:buClr>
              <a:buSzPts val="1000"/>
              <a:buNone/>
              <a:tabLst>
                <a:tab pos="914400" algn="l"/>
              </a:tabLst>
            </a:pPr>
            <a:endParaRPr lang="en-US" b="1" dirty="0">
              <a:solidFill>
                <a:srgbClr val="333399"/>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CA7D8A6-1136-4C38-ADB5-83A54ED516A9}" type="slidenum">
              <a:rPr lang="en-US" smtClean="0"/>
              <a:pPr/>
              <a:t>4</a:t>
            </a:fld>
            <a:endParaRPr lang="en-US"/>
          </a:p>
        </p:txBody>
      </p:sp>
    </p:spTree>
    <p:extLst>
      <p:ext uri="{BB962C8B-B14F-4D97-AF65-F5344CB8AC3E}">
        <p14:creationId xmlns:p14="http://schemas.microsoft.com/office/powerpoint/2010/main" val="418480419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Based </a:t>
            </a:r>
            <a:r>
              <a:rPr lang="en-US" dirty="0" smtClean="0"/>
              <a:t>Popups</a:t>
            </a:r>
            <a:endParaRPr lang="en-US" dirty="0"/>
          </a:p>
        </p:txBody>
      </p:sp>
      <p:sp>
        <p:nvSpPr>
          <p:cNvPr id="4" name="Content Placeholder 3"/>
          <p:cNvSpPr>
            <a:spLocks noGrp="1"/>
          </p:cNvSpPr>
          <p:nvPr>
            <p:ph idx="1"/>
          </p:nvPr>
        </p:nvSpPr>
        <p:spPr>
          <a:xfrm>
            <a:off x="457200" y="1371601"/>
            <a:ext cx="8229600" cy="5029200"/>
          </a:xfrm>
        </p:spPr>
        <p:txBody>
          <a:bodyPr>
            <a:normAutofit fontScale="77500" lnSpcReduction="20000"/>
          </a:bodyPr>
          <a:lstStyle/>
          <a:p>
            <a:pPr marL="0" indent="0">
              <a:buNone/>
            </a:pPr>
            <a:r>
              <a:rPr lang="en-US" dirty="0"/>
              <a:t>Let us see how do we handle them </a:t>
            </a:r>
            <a:endParaRPr lang="en-US" dirty="0" smtClean="0"/>
          </a:p>
          <a:p>
            <a:pPr marL="0" indent="0">
              <a:buNone/>
            </a:pPr>
            <a:r>
              <a:rPr lang="en-US" dirty="0" smtClean="0"/>
              <a:t>using </a:t>
            </a:r>
            <a:r>
              <a:rPr lang="en-US" dirty="0"/>
              <a:t>WebDriver.</a:t>
            </a:r>
          </a:p>
          <a:p>
            <a:pPr marL="0" indent="0">
              <a:buNone/>
            </a:pPr>
            <a:r>
              <a:rPr lang="en-US" b="1" dirty="0"/>
              <a:t>Handling web based pop-up box</a:t>
            </a:r>
            <a:endParaRPr lang="en-US" dirty="0"/>
          </a:p>
          <a:p>
            <a:pPr marL="0" indent="0">
              <a:buNone/>
            </a:pPr>
            <a:r>
              <a:rPr lang="en-US" dirty="0"/>
              <a:t>WebDriver offers the users with a very </a:t>
            </a:r>
            <a:endParaRPr lang="en-US" dirty="0" smtClean="0"/>
          </a:p>
          <a:p>
            <a:pPr marL="0" indent="0">
              <a:buNone/>
            </a:pPr>
            <a:r>
              <a:rPr lang="en-US" dirty="0" smtClean="0"/>
              <a:t>efficient </a:t>
            </a:r>
            <a:r>
              <a:rPr lang="en-US" dirty="0"/>
              <a:t>way to handle these pop ups using Alert interface.</a:t>
            </a:r>
          </a:p>
          <a:p>
            <a:pPr marL="0" indent="0">
              <a:buNone/>
            </a:pPr>
            <a:r>
              <a:rPr lang="en-US" b="1" dirty="0"/>
              <a:t>There are the four methods that we would be using along with the Alert interface.</a:t>
            </a:r>
            <a:endParaRPr lang="en-US" dirty="0"/>
          </a:p>
          <a:p>
            <a:pPr marL="0" indent="0">
              <a:buNone/>
            </a:pPr>
            <a:r>
              <a:rPr lang="en-US" b="1" dirty="0"/>
              <a:t>1) </a:t>
            </a:r>
            <a:r>
              <a:rPr lang="en-US" b="1" i="1" dirty="0"/>
              <a:t>void dismiss()</a:t>
            </a:r>
            <a:r>
              <a:rPr lang="en-US" dirty="0"/>
              <a:t> – The dismiss() method clicks on the “Cancel” button as soon as the pop up window appears.</a:t>
            </a:r>
            <a:br>
              <a:rPr lang="en-US" dirty="0"/>
            </a:br>
            <a:r>
              <a:rPr lang="en-US" b="1" dirty="0"/>
              <a:t>2) </a:t>
            </a:r>
            <a:r>
              <a:rPr lang="en-US" b="1" i="1" dirty="0"/>
              <a:t>void accept()</a:t>
            </a:r>
            <a:r>
              <a:rPr lang="en-US" dirty="0"/>
              <a:t> – The accept() method clicks on the “Ok” button as soon as the pop up window appears.</a:t>
            </a:r>
            <a:br>
              <a:rPr lang="en-US" dirty="0"/>
            </a:br>
            <a:r>
              <a:rPr lang="en-US" b="1" dirty="0"/>
              <a:t>3) </a:t>
            </a:r>
            <a:r>
              <a:rPr lang="en-US" b="1" i="1" dirty="0"/>
              <a:t>String </a:t>
            </a:r>
            <a:r>
              <a:rPr lang="en-US" b="1" i="1" dirty="0" err="1"/>
              <a:t>getText</a:t>
            </a:r>
            <a:r>
              <a:rPr lang="en-US" b="1" i="1" dirty="0"/>
              <a:t>()</a:t>
            </a:r>
            <a:r>
              <a:rPr lang="en-US" dirty="0"/>
              <a:t> – The </a:t>
            </a:r>
            <a:r>
              <a:rPr lang="en-US" dirty="0" err="1"/>
              <a:t>getText</a:t>
            </a:r>
            <a:r>
              <a:rPr lang="en-US" dirty="0"/>
              <a:t>() method returns the text displayed on the alert box.</a:t>
            </a:r>
            <a:br>
              <a:rPr lang="en-US" dirty="0"/>
            </a:br>
            <a:r>
              <a:rPr lang="en-US" b="1" dirty="0"/>
              <a:t>4) </a:t>
            </a:r>
            <a:r>
              <a:rPr lang="en-US" b="1" i="1" dirty="0"/>
              <a:t>void </a:t>
            </a:r>
            <a:r>
              <a:rPr lang="en-US" b="1" i="1" dirty="0" err="1"/>
              <a:t>sendKeys</a:t>
            </a:r>
            <a:r>
              <a:rPr lang="en-US" b="1" i="1" dirty="0"/>
              <a:t>(String </a:t>
            </a:r>
            <a:r>
              <a:rPr lang="en-US" b="1" i="1" dirty="0" err="1"/>
              <a:t>stringToSend</a:t>
            </a:r>
            <a:r>
              <a:rPr lang="en-US" b="1" i="1" dirty="0"/>
              <a:t>)</a:t>
            </a:r>
            <a:r>
              <a:rPr lang="en-US" dirty="0"/>
              <a:t> – The </a:t>
            </a:r>
            <a:r>
              <a:rPr lang="en-US" dirty="0" err="1"/>
              <a:t>sendKeys</a:t>
            </a:r>
            <a:r>
              <a:rPr lang="en-US" dirty="0"/>
              <a:t>() method enters the specified string pattern into the alert box.</a:t>
            </a:r>
          </a:p>
          <a:p>
            <a:pPr marL="0" indent="0">
              <a:buNone/>
            </a:pPr>
            <a:r>
              <a:rPr lang="en-US" i="1" dirty="0"/>
              <a:t>Let us move ahead and look at the actual implementation.</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5</a:t>
            </a:fld>
            <a:endParaRPr lang="en-US"/>
          </a:p>
        </p:txBody>
      </p:sp>
      <p:pic>
        <p:nvPicPr>
          <p:cNvPr id="5" name="Picture 4" descr="webdriver alerts 1">
            <a:hlinkClick r:id="rId2"/>
          </p:cNvPr>
          <p:cNvPicPr/>
          <p:nvPr/>
        </p:nvPicPr>
        <p:blipFill>
          <a:blip r:embed="rId3" cstate="print"/>
          <a:srcRect/>
          <a:stretch>
            <a:fillRect/>
          </a:stretch>
        </p:blipFill>
        <p:spPr bwMode="auto">
          <a:xfrm>
            <a:off x="5410200" y="1050927"/>
            <a:ext cx="3352800" cy="1547649"/>
          </a:xfrm>
          <a:prstGeom prst="rect">
            <a:avLst/>
          </a:prstGeom>
          <a:noFill/>
          <a:ln w="9525">
            <a:noFill/>
            <a:miter lim="800000"/>
            <a:headEnd/>
            <a:tailEnd/>
          </a:ln>
        </p:spPr>
      </p:pic>
    </p:spTree>
    <p:extLst>
      <p:ext uri="{BB962C8B-B14F-4D97-AF65-F5344CB8AC3E}">
        <p14:creationId xmlns:p14="http://schemas.microsoft.com/office/powerpoint/2010/main" val="256153834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Based </a:t>
            </a:r>
            <a:r>
              <a:rPr lang="en-US" dirty="0" smtClean="0"/>
              <a:t>Popups</a:t>
            </a:r>
            <a:endParaRPr lang="en-US" dirty="0"/>
          </a:p>
        </p:txBody>
      </p:sp>
      <p:sp>
        <p:nvSpPr>
          <p:cNvPr id="4" name="Content Placeholder 3"/>
          <p:cNvSpPr>
            <a:spLocks noGrp="1"/>
          </p:cNvSpPr>
          <p:nvPr>
            <p:ph idx="1"/>
          </p:nvPr>
        </p:nvSpPr>
        <p:spPr>
          <a:xfrm>
            <a:off x="457200" y="1371601"/>
            <a:ext cx="8229600" cy="5029200"/>
          </a:xfrm>
        </p:spPr>
        <p:txBody>
          <a:bodyPr>
            <a:normAutofit fontScale="77500" lnSpcReduction="20000"/>
          </a:bodyPr>
          <a:lstStyle/>
          <a:p>
            <a:r>
              <a:rPr lang="en-US" b="1" u="sng" dirty="0"/>
              <a:t>Explanation of Application under Test</a:t>
            </a:r>
            <a:endParaRPr lang="en-US" dirty="0"/>
          </a:p>
          <a:p>
            <a:r>
              <a:rPr lang="en-US" dirty="0"/>
              <a:t>We have designed a web page in a way to include a few fundamental types of web elements. This is the same application we introduced while discussing Select class earlier in this series.</a:t>
            </a:r>
          </a:p>
          <a:p>
            <a:pPr lvl="0"/>
            <a:r>
              <a:rPr lang="en-US" b="1" dirty="0"/>
              <a:t>Hyperlink</a:t>
            </a:r>
            <a:r>
              <a:rPr lang="en-US" dirty="0"/>
              <a:t>: The two hyperlinks namely “Google” and “</a:t>
            </a:r>
            <a:r>
              <a:rPr lang="en-US" dirty="0" err="1"/>
              <a:t>abodeQA</a:t>
            </a:r>
            <a:r>
              <a:rPr lang="en-US" dirty="0"/>
              <a:t>” have been provided that re-directs the user to “http://www.google.com/” and “http://www.abodeqa.com/” respectively on the click event.</a:t>
            </a:r>
          </a:p>
          <a:p>
            <a:pPr lvl="0"/>
            <a:r>
              <a:rPr lang="en-US" b="1" dirty="0"/>
              <a:t>Dropdown</a:t>
            </a:r>
            <a:r>
              <a:rPr lang="en-US" dirty="0"/>
              <a:t>: The three hyperlinks have been created for selecting colors, fruits and animals with a value set to default.</a:t>
            </a:r>
          </a:p>
          <a:p>
            <a:pPr lvl="0"/>
            <a:r>
              <a:rPr lang="en-US" b="1" dirty="0"/>
              <a:t>Button</a:t>
            </a:r>
            <a:r>
              <a:rPr lang="en-US" dirty="0"/>
              <a:t>: A “try it” button has been created to show up the pop up box having OK and Cancel buttons upon click event.</a:t>
            </a:r>
          </a:p>
        </p:txBody>
      </p:sp>
      <p:sp>
        <p:nvSpPr>
          <p:cNvPr id="3" name="Slide Number Placeholder 2"/>
          <p:cNvSpPr>
            <a:spLocks noGrp="1"/>
          </p:cNvSpPr>
          <p:nvPr>
            <p:ph type="sldNum" sz="quarter" idx="12"/>
          </p:nvPr>
        </p:nvSpPr>
        <p:spPr/>
        <p:txBody>
          <a:bodyPr/>
          <a:lstStyle/>
          <a:p>
            <a:fld id="{3CA7D8A6-1136-4C38-ADB5-83A54ED516A9}" type="slidenum">
              <a:rPr lang="en-US" smtClean="0"/>
              <a:pPr/>
              <a:t>6</a:t>
            </a:fld>
            <a:endParaRPr lang="en-US"/>
          </a:p>
        </p:txBody>
      </p:sp>
    </p:spTree>
    <p:extLst>
      <p:ext uri="{BB962C8B-B14F-4D97-AF65-F5344CB8AC3E}">
        <p14:creationId xmlns:p14="http://schemas.microsoft.com/office/powerpoint/2010/main" val="137981929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Based </a:t>
            </a:r>
            <a:r>
              <a:rPr lang="en-US" dirty="0" smtClean="0"/>
              <a:t>Popups</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sp>
        <p:nvSpPr>
          <p:cNvPr id="5" name="Content Placeholder 4"/>
          <p:cNvSpPr>
            <a:spLocks noGrp="1"/>
          </p:cNvSpPr>
          <p:nvPr>
            <p:ph idx="1"/>
          </p:nvPr>
        </p:nvSpPr>
        <p:spPr>
          <a:xfrm>
            <a:off x="609600" y="4953000"/>
            <a:ext cx="8077200" cy="1447800"/>
          </a:xfrm>
        </p:spPr>
        <p:txBody>
          <a:bodyPr/>
          <a:lstStyle/>
          <a:p>
            <a:endParaRPr lang="en-US" dirty="0"/>
          </a:p>
        </p:txBody>
      </p:sp>
      <p:pic>
        <p:nvPicPr>
          <p:cNvPr id="6" name="Picture 5" descr="webdriver alerts 2">
            <a:hlinkClick r:id="rId3"/>
          </p:cNvPr>
          <p:cNvPicPr/>
          <p:nvPr/>
        </p:nvPicPr>
        <p:blipFill>
          <a:blip r:embed="rId4" cstate="print"/>
          <a:srcRect/>
          <a:stretch>
            <a:fillRect/>
          </a:stretch>
        </p:blipFill>
        <p:spPr bwMode="auto">
          <a:xfrm>
            <a:off x="381000" y="1066800"/>
            <a:ext cx="8382000" cy="3886200"/>
          </a:xfrm>
          <a:prstGeom prst="rect">
            <a:avLst/>
          </a:prstGeom>
          <a:noFill/>
          <a:ln w="9525">
            <a:noFill/>
            <a:miter lim="800000"/>
            <a:headEnd/>
            <a:tailEnd/>
          </a:ln>
        </p:spPr>
      </p:pic>
    </p:spTree>
    <p:extLst>
      <p:ext uri="{BB962C8B-B14F-4D97-AF65-F5344CB8AC3E}">
        <p14:creationId xmlns:p14="http://schemas.microsoft.com/office/powerpoint/2010/main" val="182549129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Based </a:t>
            </a:r>
            <a:r>
              <a:rPr lang="en-US" dirty="0" smtClean="0"/>
              <a:t>Popups</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8</a:t>
            </a:fld>
            <a:endParaRPr lang="en-US"/>
          </a:p>
        </p:txBody>
      </p:sp>
      <p:sp>
        <p:nvSpPr>
          <p:cNvPr id="5" name="Content Placeholder 4"/>
          <p:cNvSpPr>
            <a:spLocks noGrp="1"/>
          </p:cNvSpPr>
          <p:nvPr>
            <p:ph idx="1"/>
          </p:nvPr>
        </p:nvSpPr>
        <p:spPr>
          <a:xfrm>
            <a:off x="609600" y="1066800"/>
            <a:ext cx="8077200" cy="5334000"/>
          </a:xfrm>
        </p:spPr>
        <p:txBody>
          <a:bodyPr>
            <a:normAutofit fontScale="92500" lnSpcReduction="10000"/>
          </a:bodyPr>
          <a:lstStyle/>
          <a:p>
            <a:pPr marL="0" indent="0">
              <a:buNone/>
            </a:pPr>
            <a:r>
              <a:rPr lang="en-US" b="1" dirty="0" smtClean="0"/>
              <a:t>Scenario to be automated</a:t>
            </a:r>
          </a:p>
          <a:p>
            <a:pPr lvl="1"/>
            <a:r>
              <a:rPr lang="en-US" dirty="0"/>
              <a:t>Launch the web browser and open the webpage</a:t>
            </a:r>
          </a:p>
          <a:p>
            <a:pPr lvl="1"/>
            <a:r>
              <a:rPr lang="en-US" dirty="0"/>
              <a:t>Click on the “Try it” button</a:t>
            </a:r>
          </a:p>
          <a:p>
            <a:pPr lvl="1"/>
            <a:r>
              <a:rPr lang="en-US" dirty="0"/>
              <a:t>Accept the alert</a:t>
            </a:r>
          </a:p>
          <a:p>
            <a:pPr lvl="1"/>
            <a:r>
              <a:rPr lang="en-US" dirty="0"/>
              <a:t>Click on the “Try it” button again</a:t>
            </a:r>
          </a:p>
          <a:p>
            <a:pPr lvl="1"/>
            <a:r>
              <a:rPr lang="en-US" dirty="0"/>
              <a:t>Reject the alert</a:t>
            </a:r>
          </a:p>
          <a:p>
            <a:pPr marL="0" indent="0">
              <a:buNone/>
            </a:pPr>
            <a:r>
              <a:rPr lang="en-US" b="1" u="sng" dirty="0"/>
              <a:t>WebDriver Code using Select Class</a:t>
            </a:r>
            <a:endParaRPr lang="en-US" dirty="0"/>
          </a:p>
          <a:p>
            <a:pPr marL="0" indent="0">
              <a:buNone/>
            </a:pPr>
            <a:r>
              <a:rPr lang="en-US" dirty="0"/>
              <a:t>Please take a note that for script creation, we would be using </a:t>
            </a:r>
            <a:r>
              <a:rPr lang="en-US" dirty="0"/>
              <a:t>“06Module6_Handle_Alert_popUp” </a:t>
            </a:r>
            <a:r>
              <a:rPr lang="en-US" dirty="0"/>
              <a:t>project created in </a:t>
            </a:r>
            <a:r>
              <a:rPr lang="en-US" dirty="0" smtClean="0"/>
              <a:t>eclipse.</a:t>
            </a:r>
            <a:endParaRPr lang="en-US" dirty="0"/>
          </a:p>
          <a:p>
            <a:pPr marL="400050" lvl="1" indent="0">
              <a:buNone/>
            </a:pPr>
            <a:r>
              <a:rPr lang="en-US" b="1" dirty="0"/>
              <a:t>Step 1</a:t>
            </a:r>
            <a:r>
              <a:rPr lang="en-US" dirty="0"/>
              <a:t>: Create a new java class named as “</a:t>
            </a:r>
            <a:r>
              <a:rPr lang="en-US" dirty="0" err="1"/>
              <a:t>DemoWebAlert</a:t>
            </a:r>
            <a:r>
              <a:rPr lang="en-US" dirty="0"/>
              <a:t>” under the </a:t>
            </a:r>
            <a:r>
              <a:rPr lang="en-US" dirty="0"/>
              <a:t>“06Module6_Handle_Alert_popUp” </a:t>
            </a:r>
            <a:r>
              <a:rPr lang="en-US" dirty="0"/>
              <a:t>project.</a:t>
            </a:r>
            <a:br>
              <a:rPr lang="en-US" dirty="0"/>
            </a:br>
            <a:r>
              <a:rPr lang="en-US" b="1" dirty="0"/>
              <a:t>Step 2</a:t>
            </a:r>
            <a:r>
              <a:rPr lang="en-US" dirty="0"/>
              <a:t>: Copy and paste the below code in the “DemoWebAlert.java” class.</a:t>
            </a:r>
          </a:p>
          <a:p>
            <a:pPr marL="0" indent="0">
              <a:buNone/>
            </a:pPr>
            <a:endParaRPr lang="en-US" dirty="0"/>
          </a:p>
        </p:txBody>
      </p:sp>
    </p:spTree>
    <p:extLst>
      <p:ext uri="{BB962C8B-B14F-4D97-AF65-F5344CB8AC3E}">
        <p14:creationId xmlns:p14="http://schemas.microsoft.com/office/powerpoint/2010/main" val="34592854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a:t>
            </a:r>
            <a:r>
              <a:rPr lang="en-US" dirty="0" err="1" smtClean="0"/>
              <a:t>WalkThrough</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9</a:t>
            </a:fld>
            <a:endParaRPr lang="en-US"/>
          </a:p>
        </p:txBody>
      </p:sp>
      <p:sp>
        <p:nvSpPr>
          <p:cNvPr id="5" name="Content Placeholder 4"/>
          <p:cNvSpPr>
            <a:spLocks noGrp="1"/>
          </p:cNvSpPr>
          <p:nvPr>
            <p:ph idx="1"/>
          </p:nvPr>
        </p:nvSpPr>
        <p:spPr>
          <a:xfrm>
            <a:off x="609600" y="1066800"/>
            <a:ext cx="8077200" cy="5334000"/>
          </a:xfrm>
        </p:spPr>
        <p:txBody>
          <a:bodyPr>
            <a:normAutofit fontScale="70000" lnSpcReduction="20000"/>
          </a:bodyPr>
          <a:lstStyle/>
          <a:p>
            <a:pPr marL="0" indent="0">
              <a:buNone/>
            </a:pPr>
            <a:r>
              <a:rPr lang="en-US" b="1" dirty="0"/>
              <a:t>Import Statements</a:t>
            </a:r>
            <a:endParaRPr lang="en-US" dirty="0"/>
          </a:p>
          <a:p>
            <a:pPr marL="0" indent="0">
              <a:buNone/>
            </a:pPr>
            <a:r>
              <a:rPr lang="en-US" b="1" i="1" dirty="0"/>
              <a:t>Import </a:t>
            </a:r>
            <a:r>
              <a:rPr lang="en-US" b="1" i="1" dirty="0" err="1"/>
              <a:t>org.openqa.selenium.Alert</a:t>
            </a:r>
            <a:r>
              <a:rPr lang="en-US" dirty="0"/>
              <a:t> – Import this package prior to the script creation The package references to the Alert class which is required to handle the web based alerts in WebDriver.</a:t>
            </a:r>
          </a:p>
          <a:p>
            <a:pPr marL="0" indent="0">
              <a:buNone/>
            </a:pPr>
            <a:r>
              <a:rPr lang="en-US" b="1" dirty="0"/>
              <a:t>Object Creation for Alert class</a:t>
            </a:r>
            <a:r>
              <a:rPr lang="en-US" dirty="0"/>
              <a:t/>
            </a:r>
            <a:br>
              <a:rPr lang="en-US" dirty="0"/>
            </a:br>
            <a:r>
              <a:rPr lang="en-US" i="1" dirty="0"/>
              <a:t>Alert </a:t>
            </a:r>
            <a:r>
              <a:rPr lang="en-US" i="1" dirty="0" err="1"/>
              <a:t>alert</a:t>
            </a:r>
            <a:r>
              <a:rPr lang="en-US" i="1" dirty="0"/>
              <a:t> = </a:t>
            </a:r>
            <a:r>
              <a:rPr lang="en-US" i="1" dirty="0" err="1"/>
              <a:t>driver.switchTo</a:t>
            </a:r>
            <a:r>
              <a:rPr lang="en-US" i="1" dirty="0"/>
              <a:t>().alert();</a:t>
            </a:r>
            <a:endParaRPr lang="en-US" dirty="0"/>
          </a:p>
          <a:p>
            <a:pPr marL="0" indent="0">
              <a:buNone/>
            </a:pPr>
            <a:r>
              <a:rPr lang="en-US" dirty="0"/>
              <a:t>We create a reference variable for Alert class and references it to the alert.</a:t>
            </a:r>
          </a:p>
          <a:p>
            <a:pPr marL="0" indent="0">
              <a:buNone/>
            </a:pPr>
            <a:r>
              <a:rPr lang="en-US" b="1" dirty="0"/>
              <a:t>Switch to Alert</a:t>
            </a:r>
            <a:r>
              <a:rPr lang="en-US" dirty="0"/>
              <a:t/>
            </a:r>
            <a:br>
              <a:rPr lang="en-US" dirty="0"/>
            </a:br>
            <a:r>
              <a:rPr lang="en-US" i="1" dirty="0" err="1"/>
              <a:t>Driver.switchTo</a:t>
            </a:r>
            <a:r>
              <a:rPr lang="en-US" i="1" dirty="0"/>
              <a:t>().alert();</a:t>
            </a:r>
            <a:r>
              <a:rPr lang="en-US" dirty="0"/>
              <a:t/>
            </a:r>
            <a:br>
              <a:rPr lang="en-US" dirty="0"/>
            </a:br>
            <a:r>
              <a:rPr lang="en-US" dirty="0"/>
              <a:t>The above command is used to switch the control to the recently generated pop up window.</a:t>
            </a:r>
          </a:p>
          <a:p>
            <a:pPr marL="0" indent="0">
              <a:buNone/>
            </a:pPr>
            <a:r>
              <a:rPr lang="en-US" b="1" dirty="0"/>
              <a:t>Accept the Alert</a:t>
            </a:r>
            <a:r>
              <a:rPr lang="en-US" dirty="0"/>
              <a:t/>
            </a:r>
            <a:br>
              <a:rPr lang="en-US" dirty="0"/>
            </a:br>
            <a:r>
              <a:rPr lang="en-US" i="1" dirty="0" err="1"/>
              <a:t>alert.accept</a:t>
            </a:r>
            <a:r>
              <a:rPr lang="en-US" i="1" dirty="0"/>
              <a:t>();</a:t>
            </a:r>
            <a:r>
              <a:rPr lang="en-US" dirty="0"/>
              <a:t/>
            </a:r>
            <a:br>
              <a:rPr lang="en-US" dirty="0"/>
            </a:br>
            <a:r>
              <a:rPr lang="en-US" dirty="0"/>
              <a:t>The above command accepts the alert thereby clicking on the Ok button.</a:t>
            </a:r>
          </a:p>
          <a:p>
            <a:pPr marL="0" indent="0">
              <a:buNone/>
            </a:pPr>
            <a:r>
              <a:rPr lang="en-US" b="1" dirty="0"/>
              <a:t>Reject the Alert</a:t>
            </a:r>
            <a:r>
              <a:rPr lang="en-US" dirty="0"/>
              <a:t/>
            </a:r>
            <a:br>
              <a:rPr lang="en-US" dirty="0"/>
            </a:br>
            <a:r>
              <a:rPr lang="en-US" i="1" dirty="0" err="1"/>
              <a:t>alert.dismiss</a:t>
            </a:r>
            <a:r>
              <a:rPr lang="en-US" i="1" dirty="0"/>
              <a:t>();</a:t>
            </a:r>
            <a:r>
              <a:rPr lang="en-US" dirty="0"/>
              <a:t/>
            </a:r>
            <a:br>
              <a:rPr lang="en-US" dirty="0"/>
            </a:br>
            <a:r>
              <a:rPr lang="en-US" dirty="0"/>
              <a:t>The above command closes the alert thereby clicking on the Cancel button and hence the operation should not proceed.</a:t>
            </a:r>
          </a:p>
        </p:txBody>
      </p:sp>
    </p:spTree>
    <p:extLst>
      <p:ext uri="{BB962C8B-B14F-4D97-AF65-F5344CB8AC3E}">
        <p14:creationId xmlns:p14="http://schemas.microsoft.com/office/powerpoint/2010/main" val="526170915"/>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2575</TotalTime>
  <Words>1106</Words>
  <Application>Microsoft Office PowerPoint</Application>
  <PresentationFormat>On-screen Show (4:3)</PresentationFormat>
  <Paragraphs>243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Times New Roman</vt:lpstr>
      <vt:lpstr>Verdana</vt:lpstr>
      <vt:lpstr>Webdings</vt:lpstr>
      <vt:lpstr>Wingdings 2</vt:lpstr>
      <vt:lpstr>Custom Design</vt:lpstr>
      <vt:lpstr>Day 2 - Module 6: Handle Alerts/Popups    in Selenium WebDriver   </vt:lpstr>
      <vt:lpstr>Day 2 – Module 6 - Agenda</vt:lpstr>
      <vt:lpstr>Overview</vt:lpstr>
      <vt:lpstr>Overview</vt:lpstr>
      <vt:lpstr>Web Based Popups</vt:lpstr>
      <vt:lpstr>Web Based Popups</vt:lpstr>
      <vt:lpstr>Web Based Popups</vt:lpstr>
      <vt:lpstr>Web Based Popups</vt:lpstr>
      <vt:lpstr>Code WalkThrough</vt:lpstr>
      <vt:lpstr>Window Based Pop Ups</vt:lpstr>
      <vt:lpstr>Window Based Pop Ups</vt:lpstr>
      <vt:lpstr>Window Based Pop Ups</vt:lpstr>
      <vt:lpstr>Window Based Pop Ups</vt:lpstr>
      <vt:lpstr>Conclusion</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589</cp:revision>
  <dcterms:created xsi:type="dcterms:W3CDTF">2006-08-16T00:00:00Z</dcterms:created>
  <dcterms:modified xsi:type="dcterms:W3CDTF">2017-06-08T07:40:34Z</dcterms:modified>
</cp:coreProperties>
</file>