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532" r:id="rId3"/>
    <p:sldId id="534" r:id="rId4"/>
    <p:sldId id="535" r:id="rId5"/>
    <p:sldId id="539" r:id="rId6"/>
    <p:sldId id="540" r:id="rId7"/>
    <p:sldId id="533" r:id="rId8"/>
    <p:sldId id="536" r:id="rId9"/>
    <p:sldId id="542" r:id="rId10"/>
    <p:sldId id="543" r:id="rId11"/>
    <p:sldId id="544" r:id="rId12"/>
    <p:sldId id="545" r:id="rId13"/>
    <p:sldId id="546" r:id="rId14"/>
    <p:sldId id="54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27" autoAdjust="0"/>
  </p:normalViewPr>
  <p:slideViewPr>
    <p:cSldViewPr>
      <p:cViewPr varScale="1">
        <p:scale>
          <a:sx n="63" d="100"/>
          <a:sy n="63" d="100"/>
        </p:scale>
        <p:origin x="1512"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613ED9-7442-4110-85C8-39E72E3878C4}" type="datetimeFigureOut">
              <a:rPr lang="en-US" smtClean="0"/>
              <a:pPr/>
              <a:t>6/7/2017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0E79A3-5688-40D1-B9EE-B72CC9EBF16F}" type="slidenum">
              <a:rPr lang="en-US" smtClean="0"/>
              <a:pPr/>
              <a:t>‹#›</a:t>
            </a:fld>
            <a:endParaRPr lang="en-US"/>
          </a:p>
        </p:txBody>
      </p:sp>
    </p:spTree>
    <p:extLst>
      <p:ext uri="{BB962C8B-B14F-4D97-AF65-F5344CB8AC3E}">
        <p14:creationId xmlns:p14="http://schemas.microsoft.com/office/powerpoint/2010/main" val="3105336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docs.spring.io/spring/docs/current/spring-framework-reference/html/beans.html"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docs.spring.io/spring/docs/current/javadoc-api/org/springframework/context/ApplicationContext.html" TargetMode="External"/><Relationship Id="rId4" Type="http://schemas.openxmlformats.org/officeDocument/2006/relationships/hyperlink" Target="http://docs.spring.io/spring/docs/current/javadoc-api/org/springframework/beans/factory/BeanFactory.html"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docs.spring.io/spring/docs/current/javadoc-api/org/springframework/context/support/ClassPathXmlApplicationContext.html"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spring.io/tools/sts" TargetMode="External"/><Relationship Id="rId5" Type="http://schemas.openxmlformats.org/officeDocument/2006/relationships/hyperlink" Target="http://docs.spring.io/spring/docs/current/spring-framework-reference/html/beans.html" TargetMode="External"/><Relationship Id="rId4" Type="http://schemas.openxmlformats.org/officeDocument/2006/relationships/hyperlink" Target="http://docs.spring.io/spring/docs/current/javadoc-api/org/springframework/context/support/FileSystemXmlApplicationContext.html"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docs.spring.io/spring/docs/current/spring-framework-reference/html/beans.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journaldev.com/2461/spring-ioc-container-and-spring-bean-example-tutorial"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www.journaldev.com/2623/spring-bean-autowire-by-name-type-constructor-autowired-and-qualifier-annotations-example" TargetMode="External"/><Relationship Id="rId4" Type="http://schemas.openxmlformats.org/officeDocument/2006/relationships/hyperlink" Target="http://www.journaldev.com/2410/spring-dependency-injection-example-with-annotations-and-xml-configuration"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8098" name="Rectangle 10"/>
          <p:cNvSpPr>
            <a:spLocks noGrp="1" noChangeArrowheads="1"/>
          </p:cNvSpPr>
          <p:nvPr>
            <p:ph type="sldNum" sz="quarter"/>
          </p:nvPr>
        </p:nvSpPr>
        <p:spPr>
          <a:noFill/>
        </p:spPr>
        <p:txBody>
          <a:bodyPr/>
          <a:lstStyle/>
          <a:p>
            <a:fld id="{E41CBB41-0167-4A45-B3C4-D3C8C45B45B1}" type="slidenum">
              <a:rPr lang="en-GB" smtClean="0">
                <a:cs typeface="Arial Unicode MS" pitchFamily="34" charset="-128"/>
              </a:rPr>
              <a:pPr/>
              <a:t>3</a:t>
            </a:fld>
            <a:endParaRPr lang="en-GB" smtClean="0">
              <a:cs typeface="Arial Unicode MS" pitchFamily="34" charset="-128"/>
            </a:endParaRPr>
          </a:p>
        </p:txBody>
      </p:sp>
      <p:sp>
        <p:nvSpPr>
          <p:cNvPr id="388099" name="Text Box 1"/>
          <p:cNvSpPr txBox="1">
            <a:spLocks noChangeArrowheads="1"/>
          </p:cNvSpPr>
          <p:nvPr/>
        </p:nvSpPr>
        <p:spPr bwMode="auto">
          <a:xfrm>
            <a:off x="3885166" y="8638772"/>
            <a:ext cx="2294793" cy="269767"/>
          </a:xfrm>
          <a:prstGeom prst="rect">
            <a:avLst/>
          </a:prstGeom>
          <a:noFill/>
          <a:ln w="9525">
            <a:noFill/>
            <a:round/>
            <a:headEnd/>
            <a:tailEnd/>
          </a:ln>
        </p:spPr>
        <p:txBody>
          <a:bodyPr lIns="91385" tIns="45869" rIns="91385" bIns="45869" anchor="b"/>
          <a:lstStyle/>
          <a:p>
            <a:pPr algn="r">
              <a:tabLst>
                <a:tab pos="0" algn="l"/>
                <a:tab pos="448102" algn="l"/>
                <a:tab pos="896203" algn="l"/>
                <a:tab pos="1344305" algn="l"/>
                <a:tab pos="1792407" algn="l"/>
                <a:tab pos="2240509" algn="l"/>
                <a:tab pos="2688610" algn="l"/>
                <a:tab pos="3136712" algn="l"/>
                <a:tab pos="3584814" algn="l"/>
                <a:tab pos="4032915" algn="l"/>
                <a:tab pos="4481017" algn="l"/>
                <a:tab pos="4929119" algn="l"/>
                <a:tab pos="5377221" algn="l"/>
                <a:tab pos="5825322" algn="l"/>
                <a:tab pos="6273424" algn="l"/>
                <a:tab pos="6721526" algn="l"/>
                <a:tab pos="7169628" algn="l"/>
                <a:tab pos="7617729" algn="l"/>
                <a:tab pos="8065831" algn="l"/>
                <a:tab pos="8513933" algn="l"/>
                <a:tab pos="8962034" algn="l"/>
              </a:tabLst>
            </a:pPr>
            <a:fld id="{919AC83F-ECBB-4624-8CD4-C170B1812FA4}" type="slidenum">
              <a:rPr lang="en-GB" sz="1200">
                <a:solidFill>
                  <a:srgbClr val="000000"/>
                </a:solidFill>
                <a:latin typeface="Times New Roman" pitchFamily="18" charset="0"/>
              </a:rPr>
              <a:pPr algn="r">
                <a:tabLst>
                  <a:tab pos="0" algn="l"/>
                  <a:tab pos="448102" algn="l"/>
                  <a:tab pos="896203" algn="l"/>
                  <a:tab pos="1344305" algn="l"/>
                  <a:tab pos="1792407" algn="l"/>
                  <a:tab pos="2240509" algn="l"/>
                  <a:tab pos="2688610" algn="l"/>
                  <a:tab pos="3136712" algn="l"/>
                  <a:tab pos="3584814" algn="l"/>
                  <a:tab pos="4032915" algn="l"/>
                  <a:tab pos="4481017" algn="l"/>
                  <a:tab pos="4929119" algn="l"/>
                  <a:tab pos="5377221" algn="l"/>
                  <a:tab pos="5825322" algn="l"/>
                  <a:tab pos="6273424" algn="l"/>
                  <a:tab pos="6721526" algn="l"/>
                  <a:tab pos="7169628" algn="l"/>
                  <a:tab pos="7617729" algn="l"/>
                  <a:tab pos="8065831" algn="l"/>
                  <a:tab pos="8513933" algn="l"/>
                  <a:tab pos="8962034" algn="l"/>
                </a:tabLst>
              </a:pPr>
              <a:t>3</a:t>
            </a:fld>
            <a:endParaRPr lang="en-GB" sz="1200" dirty="0">
              <a:solidFill>
                <a:srgbClr val="000000"/>
              </a:solidFill>
              <a:latin typeface="Times New Roman" pitchFamily="18" charset="0"/>
            </a:endParaRPr>
          </a:p>
        </p:txBody>
      </p:sp>
      <p:sp>
        <p:nvSpPr>
          <p:cNvPr id="388100" name="Text Box 2"/>
          <p:cNvSpPr txBox="1">
            <a:spLocks noChangeArrowheads="1"/>
          </p:cNvSpPr>
          <p:nvPr/>
        </p:nvSpPr>
        <p:spPr bwMode="auto">
          <a:xfrm>
            <a:off x="3885166" y="8638772"/>
            <a:ext cx="2294793" cy="269767"/>
          </a:xfrm>
          <a:prstGeom prst="rect">
            <a:avLst/>
          </a:prstGeom>
          <a:noFill/>
          <a:ln w="9525">
            <a:noFill/>
            <a:round/>
            <a:headEnd/>
            <a:tailEnd/>
          </a:ln>
        </p:spPr>
        <p:txBody>
          <a:bodyPr lIns="91385" tIns="45869" rIns="91385" bIns="45869" anchor="b"/>
          <a:lstStyle/>
          <a:p>
            <a:pPr algn="r">
              <a:tabLst>
                <a:tab pos="0" algn="l"/>
                <a:tab pos="448102" algn="l"/>
                <a:tab pos="896203" algn="l"/>
                <a:tab pos="1344305" algn="l"/>
                <a:tab pos="1792407" algn="l"/>
                <a:tab pos="2240509" algn="l"/>
                <a:tab pos="2688610" algn="l"/>
                <a:tab pos="3136712" algn="l"/>
                <a:tab pos="3584814" algn="l"/>
                <a:tab pos="4032915" algn="l"/>
                <a:tab pos="4481017" algn="l"/>
                <a:tab pos="4929119" algn="l"/>
                <a:tab pos="5377221" algn="l"/>
                <a:tab pos="5825322" algn="l"/>
                <a:tab pos="6273424" algn="l"/>
                <a:tab pos="6721526" algn="l"/>
                <a:tab pos="7169628" algn="l"/>
                <a:tab pos="7617729" algn="l"/>
                <a:tab pos="8065831" algn="l"/>
                <a:tab pos="8513933" algn="l"/>
                <a:tab pos="8962034" algn="l"/>
              </a:tabLst>
            </a:pPr>
            <a:fld id="{1FE28FFE-6D0C-4A59-AAE4-542FAE99B478}" type="slidenum">
              <a:rPr lang="en-GB" sz="1200">
                <a:solidFill>
                  <a:srgbClr val="000000"/>
                </a:solidFill>
                <a:latin typeface="Times New Roman" pitchFamily="18" charset="0"/>
              </a:rPr>
              <a:pPr algn="r">
                <a:tabLst>
                  <a:tab pos="0" algn="l"/>
                  <a:tab pos="448102" algn="l"/>
                  <a:tab pos="896203" algn="l"/>
                  <a:tab pos="1344305" algn="l"/>
                  <a:tab pos="1792407" algn="l"/>
                  <a:tab pos="2240509" algn="l"/>
                  <a:tab pos="2688610" algn="l"/>
                  <a:tab pos="3136712" algn="l"/>
                  <a:tab pos="3584814" algn="l"/>
                  <a:tab pos="4032915" algn="l"/>
                  <a:tab pos="4481017" algn="l"/>
                  <a:tab pos="4929119" algn="l"/>
                  <a:tab pos="5377221" algn="l"/>
                  <a:tab pos="5825322" algn="l"/>
                  <a:tab pos="6273424" algn="l"/>
                  <a:tab pos="6721526" algn="l"/>
                  <a:tab pos="7169628" algn="l"/>
                  <a:tab pos="7617729" algn="l"/>
                  <a:tab pos="8065831" algn="l"/>
                  <a:tab pos="8513933" algn="l"/>
                  <a:tab pos="8962034" algn="l"/>
                </a:tabLst>
              </a:pPr>
              <a:t>3</a:t>
            </a:fld>
            <a:endParaRPr lang="en-GB" sz="1200" dirty="0">
              <a:solidFill>
                <a:srgbClr val="000000"/>
              </a:solidFill>
              <a:latin typeface="Times New Roman" pitchFamily="18" charset="0"/>
            </a:endParaRPr>
          </a:p>
        </p:txBody>
      </p:sp>
      <p:sp>
        <p:nvSpPr>
          <p:cNvPr id="388101" name="Text Box 3"/>
          <p:cNvSpPr txBox="1">
            <a:spLocks noChangeArrowheads="1"/>
          </p:cNvSpPr>
          <p:nvPr/>
        </p:nvSpPr>
        <p:spPr bwMode="auto">
          <a:xfrm>
            <a:off x="1154379" y="686113"/>
            <a:ext cx="4549243" cy="3429000"/>
          </a:xfrm>
          <a:prstGeom prst="rect">
            <a:avLst/>
          </a:prstGeom>
          <a:solidFill>
            <a:srgbClr val="FFFFFF"/>
          </a:solidFill>
          <a:ln w="9360">
            <a:solidFill>
              <a:srgbClr val="000000"/>
            </a:solidFill>
            <a:miter lim="800000"/>
            <a:headEnd/>
            <a:tailEnd/>
          </a:ln>
        </p:spPr>
        <p:txBody>
          <a:bodyPr wrap="none" lIns="89620" tIns="44810" rIns="89620" bIns="44810" anchor="ctr"/>
          <a:lstStyle/>
          <a:p>
            <a:endParaRPr lang="en-US"/>
          </a:p>
        </p:txBody>
      </p:sp>
      <p:sp>
        <p:nvSpPr>
          <p:cNvPr id="388102" name="Rectangle 4"/>
          <p:cNvSpPr>
            <a:spLocks noGrp="1" noChangeArrowheads="1"/>
          </p:cNvSpPr>
          <p:nvPr>
            <p:ph type="body"/>
          </p:nvPr>
        </p:nvSpPr>
        <p:spPr>
          <a:xfrm>
            <a:off x="685800" y="4342777"/>
            <a:ext cx="5481746" cy="4113553"/>
          </a:xfrm>
          <a:noFill/>
          <a:ln/>
        </p:spPr>
        <p:txBody>
          <a:bodyPr wrap="none" anchor="ctr"/>
          <a:lstStyle/>
          <a:p>
            <a:endParaRPr lang="en-US" smtClean="0"/>
          </a:p>
        </p:txBody>
      </p:sp>
      <p:sp>
        <p:nvSpPr>
          <p:cNvPr id="388103" name="Rectangle 5"/>
          <p:cNvSpPr>
            <a:spLocks noGrp="1" noRot="1" noChangeAspect="1" noChangeArrowheads="1" noTextEdit="1"/>
          </p:cNvSpPr>
          <p:nvPr>
            <p:ph type="sldImg" idx="1"/>
          </p:nvPr>
        </p:nvSpPr>
        <p:spPr>
          <a:xfrm>
            <a:off x="1141413" y="685800"/>
            <a:ext cx="4570412" cy="3429000"/>
          </a:xfrm>
          <a:ln/>
        </p:spPr>
      </p:sp>
    </p:spTree>
    <p:extLst>
      <p:ext uri="{BB962C8B-B14F-4D97-AF65-F5344CB8AC3E}">
        <p14:creationId xmlns:p14="http://schemas.microsoft.com/office/powerpoint/2010/main" val="3653486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 sample bean implementing above interfaces would look like this:</a:t>
            </a:r>
          </a:p>
          <a:p>
            <a:pPr rtl="0" fontAlgn="base"/>
            <a:r>
              <a:rPr lang="en-US" sz="1200" b="0" i="0" kern="1200" dirty="0" smtClean="0">
                <a:solidFill>
                  <a:schemeClr val="tx1"/>
                </a:solidFill>
                <a:latin typeface="+mn-lt"/>
                <a:ea typeface="+mn-ea"/>
                <a:cs typeface="+mn-cs"/>
              </a:rPr>
              <a:t>package </a:t>
            </a:r>
            <a:r>
              <a:rPr lang="en-US" sz="1200" b="0" i="0" kern="1200" dirty="0" err="1" smtClean="0">
                <a:solidFill>
                  <a:schemeClr val="tx1"/>
                </a:solidFill>
                <a:latin typeface="+mn-lt"/>
                <a:ea typeface="+mn-ea"/>
                <a:cs typeface="+mn-cs"/>
              </a:rPr>
              <a:t>com.spring.ioc.task</a:t>
            </a:r>
            <a:r>
              <a:rPr lang="en-US" sz="1200" b="0" i="0" kern="1200" dirty="0" smtClean="0">
                <a:solidFill>
                  <a:schemeClr val="tx1"/>
                </a:solidFill>
                <a:latin typeface="+mn-lt"/>
                <a:ea typeface="+mn-ea"/>
                <a:cs typeface="+mn-cs"/>
              </a:rPr>
              <a:t>;</a:t>
            </a:r>
          </a:p>
          <a:p>
            <a:pPr rtl="0" fontAlgn="base"/>
            <a:r>
              <a:rPr lang="en-US" sz="1200" b="0" i="0" kern="1200" dirty="0" smtClean="0">
                <a:solidFill>
                  <a:schemeClr val="tx1"/>
                </a:solidFill>
                <a:latin typeface="+mn-lt"/>
                <a:ea typeface="+mn-ea"/>
                <a:cs typeface="+mn-cs"/>
              </a:rPr>
              <a:t> </a:t>
            </a:r>
          </a:p>
          <a:p>
            <a:pPr rtl="0" fontAlgn="base"/>
            <a:r>
              <a:rPr lang="en-US" sz="1200" b="0" i="0" kern="1200" dirty="0" smtClean="0">
                <a:solidFill>
                  <a:schemeClr val="tx1"/>
                </a:solidFill>
                <a:latin typeface="+mn-lt"/>
                <a:ea typeface="+mn-ea"/>
                <a:cs typeface="+mn-cs"/>
              </a:rPr>
              <a:t>import </a:t>
            </a:r>
            <a:r>
              <a:rPr lang="en-US" sz="1200" b="0" i="0" kern="1200" dirty="0" err="1" smtClean="0">
                <a:solidFill>
                  <a:schemeClr val="tx1"/>
                </a:solidFill>
                <a:latin typeface="+mn-lt"/>
                <a:ea typeface="+mn-ea"/>
                <a:cs typeface="+mn-cs"/>
              </a:rPr>
              <a:t>org.springframework.beans.factory.DisposableBean</a:t>
            </a:r>
            <a:r>
              <a:rPr lang="en-US" sz="1200" b="0" i="0" kern="1200" dirty="0" smtClean="0">
                <a:solidFill>
                  <a:schemeClr val="tx1"/>
                </a:solidFill>
                <a:latin typeface="+mn-lt"/>
                <a:ea typeface="+mn-ea"/>
                <a:cs typeface="+mn-cs"/>
              </a:rPr>
              <a:t>;</a:t>
            </a:r>
          </a:p>
          <a:p>
            <a:pPr rtl="0" fontAlgn="base"/>
            <a:r>
              <a:rPr lang="en-US" sz="1200" b="0" i="0" kern="1200" dirty="0" smtClean="0">
                <a:solidFill>
                  <a:schemeClr val="tx1"/>
                </a:solidFill>
                <a:latin typeface="+mn-lt"/>
                <a:ea typeface="+mn-ea"/>
                <a:cs typeface="+mn-cs"/>
              </a:rPr>
              <a:t>import org.springframework.beans.factory.InitializingBean;</a:t>
            </a:r>
          </a:p>
          <a:p>
            <a:pPr rtl="0" fontAlgn="base"/>
            <a:r>
              <a:rPr lang="en-US" sz="1200" b="0" i="0" kern="1200" dirty="0" smtClean="0">
                <a:solidFill>
                  <a:schemeClr val="tx1"/>
                </a:solidFill>
                <a:latin typeface="+mn-lt"/>
                <a:ea typeface="+mn-ea"/>
                <a:cs typeface="+mn-cs"/>
              </a:rPr>
              <a:t> </a:t>
            </a:r>
          </a:p>
          <a:p>
            <a:pPr rtl="0" fontAlgn="base"/>
            <a:r>
              <a:rPr lang="en-US" sz="1200" b="0" i="0" kern="1200" dirty="0" smtClean="0">
                <a:solidFill>
                  <a:schemeClr val="tx1"/>
                </a:solidFill>
                <a:latin typeface="+mn-lt"/>
                <a:ea typeface="+mn-ea"/>
                <a:cs typeface="+mn-cs"/>
              </a:rPr>
              <a:t>public class </a:t>
            </a:r>
            <a:r>
              <a:rPr lang="en-US" sz="1200" b="0" i="0" kern="1200" dirty="0" err="1" smtClean="0">
                <a:solidFill>
                  <a:schemeClr val="tx1"/>
                </a:solidFill>
                <a:latin typeface="+mn-lt"/>
                <a:ea typeface="+mn-ea"/>
                <a:cs typeface="+mn-cs"/>
              </a:rPr>
              <a:t>DemoBeanTypeOne</a:t>
            </a:r>
            <a:r>
              <a:rPr lang="en-US" sz="1200" b="0" i="0" kern="1200" dirty="0" smtClean="0">
                <a:solidFill>
                  <a:schemeClr val="tx1"/>
                </a:solidFill>
                <a:latin typeface="+mn-lt"/>
                <a:ea typeface="+mn-ea"/>
                <a:cs typeface="+mn-cs"/>
              </a:rPr>
              <a:t> implements </a:t>
            </a:r>
            <a:r>
              <a:rPr lang="en-US" sz="1200" b="0" i="0" kern="1200" dirty="0" err="1" smtClean="0">
                <a:solidFill>
                  <a:schemeClr val="tx1"/>
                </a:solidFill>
                <a:latin typeface="+mn-lt"/>
                <a:ea typeface="+mn-ea"/>
                <a:cs typeface="+mn-cs"/>
              </a:rPr>
              <a:t>InitializingBean</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DisposableBean</a:t>
            </a:r>
            <a:endParaRPr lang="en-US" sz="1200" b="0" i="0" kern="1200" dirty="0" smtClean="0">
              <a:solidFill>
                <a:schemeClr val="tx1"/>
              </a:solidFill>
              <a:latin typeface="+mn-lt"/>
              <a:ea typeface="+mn-ea"/>
              <a:cs typeface="+mn-cs"/>
            </a:endParaRPr>
          </a:p>
          <a:p>
            <a:pPr rtl="0" fontAlgn="base"/>
            <a:r>
              <a:rPr lang="en-US" sz="1200" b="0" i="0" kern="1200" dirty="0" smtClean="0">
                <a:solidFill>
                  <a:schemeClr val="tx1"/>
                </a:solidFill>
                <a:latin typeface="+mn-lt"/>
                <a:ea typeface="+mn-ea"/>
                <a:cs typeface="+mn-cs"/>
              </a:rPr>
              <a:t>{</a:t>
            </a:r>
          </a:p>
          <a:p>
            <a:pPr rtl="0" fontAlgn="base"/>
            <a:r>
              <a:rPr lang="en-US" sz="1200" b="0" i="0" kern="1200" dirty="0" smtClean="0">
                <a:solidFill>
                  <a:schemeClr val="tx1"/>
                </a:solidFill>
                <a:latin typeface="+mn-lt"/>
                <a:ea typeface="+mn-ea"/>
                <a:cs typeface="+mn-cs"/>
              </a:rPr>
              <a:t>    //Other bean attributes and methods</a:t>
            </a:r>
          </a:p>
          <a:p>
            <a:pPr rtl="0" fontAlgn="base"/>
            <a:r>
              <a:rPr lang="en-US" sz="1200" b="0" i="0" kern="1200" dirty="0" smtClean="0">
                <a:solidFill>
                  <a:schemeClr val="tx1"/>
                </a:solidFill>
                <a:latin typeface="+mn-lt"/>
                <a:ea typeface="+mn-ea"/>
                <a:cs typeface="+mn-cs"/>
              </a:rPr>
              <a:t>     </a:t>
            </a:r>
          </a:p>
          <a:p>
            <a:pPr rtl="0" fontAlgn="base"/>
            <a:r>
              <a:rPr lang="en-US" sz="1200" b="0" i="0" kern="1200" dirty="0" smtClean="0">
                <a:solidFill>
                  <a:schemeClr val="tx1"/>
                </a:solidFill>
                <a:latin typeface="+mn-lt"/>
                <a:ea typeface="+mn-ea"/>
                <a:cs typeface="+mn-cs"/>
              </a:rPr>
              <a:t>    @Override</a:t>
            </a:r>
          </a:p>
          <a:p>
            <a:pPr rtl="0" fontAlgn="base"/>
            <a:r>
              <a:rPr lang="en-US" sz="1200" b="0" i="0" kern="1200" dirty="0" smtClean="0">
                <a:solidFill>
                  <a:schemeClr val="tx1"/>
                </a:solidFill>
                <a:latin typeface="+mn-lt"/>
                <a:ea typeface="+mn-ea"/>
                <a:cs typeface="+mn-cs"/>
              </a:rPr>
              <a:t>    public void </a:t>
            </a:r>
            <a:r>
              <a:rPr lang="en-US" sz="1200" b="0" i="0" kern="1200" dirty="0" err="1" smtClean="0">
                <a:solidFill>
                  <a:schemeClr val="tx1"/>
                </a:solidFill>
                <a:latin typeface="+mn-lt"/>
                <a:ea typeface="+mn-ea"/>
                <a:cs typeface="+mn-cs"/>
              </a:rPr>
              <a:t>afterPropertiesSet</a:t>
            </a:r>
            <a:r>
              <a:rPr lang="en-US" sz="1200" b="0" i="0" kern="1200" dirty="0" smtClean="0">
                <a:solidFill>
                  <a:schemeClr val="tx1"/>
                </a:solidFill>
                <a:latin typeface="+mn-lt"/>
                <a:ea typeface="+mn-ea"/>
                <a:cs typeface="+mn-cs"/>
              </a:rPr>
              <a:t>() throws Exception</a:t>
            </a:r>
          </a:p>
          <a:p>
            <a:pPr rtl="0" fontAlgn="base"/>
            <a:r>
              <a:rPr lang="en-US" sz="1200" b="0" i="0" kern="1200" dirty="0" smtClean="0">
                <a:solidFill>
                  <a:schemeClr val="tx1"/>
                </a:solidFill>
                <a:latin typeface="+mn-lt"/>
                <a:ea typeface="+mn-ea"/>
                <a:cs typeface="+mn-cs"/>
              </a:rPr>
              <a:t>    {</a:t>
            </a:r>
          </a:p>
          <a:p>
            <a:pPr rtl="0" fontAlgn="base"/>
            <a:r>
              <a:rPr lang="en-US" sz="1200" b="0" i="0" kern="1200" dirty="0" smtClean="0">
                <a:solidFill>
                  <a:schemeClr val="tx1"/>
                </a:solidFill>
                <a:latin typeface="+mn-lt"/>
                <a:ea typeface="+mn-ea"/>
                <a:cs typeface="+mn-cs"/>
              </a:rPr>
              <a:t>        //Bean initialization code</a:t>
            </a:r>
          </a:p>
          <a:p>
            <a:pPr rtl="0" fontAlgn="base"/>
            <a:r>
              <a:rPr lang="en-US" sz="1200" b="0" i="0" kern="1200" dirty="0" smtClean="0">
                <a:solidFill>
                  <a:schemeClr val="tx1"/>
                </a:solidFill>
                <a:latin typeface="+mn-lt"/>
                <a:ea typeface="+mn-ea"/>
                <a:cs typeface="+mn-cs"/>
              </a:rPr>
              <a:t>    }</a:t>
            </a:r>
          </a:p>
          <a:p>
            <a:pPr rtl="0" fontAlgn="base"/>
            <a:r>
              <a:rPr lang="en-US" sz="1200" b="0" i="0" kern="1200" dirty="0" smtClean="0">
                <a:solidFill>
                  <a:schemeClr val="tx1"/>
                </a:solidFill>
                <a:latin typeface="+mn-lt"/>
                <a:ea typeface="+mn-ea"/>
                <a:cs typeface="+mn-cs"/>
              </a:rPr>
              <a:t>     </a:t>
            </a:r>
          </a:p>
          <a:p>
            <a:pPr rtl="0" fontAlgn="base"/>
            <a:r>
              <a:rPr lang="en-US" sz="1200" b="0" i="0" kern="1200" dirty="0" smtClean="0">
                <a:solidFill>
                  <a:schemeClr val="tx1"/>
                </a:solidFill>
                <a:latin typeface="+mn-lt"/>
                <a:ea typeface="+mn-ea"/>
                <a:cs typeface="+mn-cs"/>
              </a:rPr>
              <a:t>    @Override</a:t>
            </a:r>
          </a:p>
          <a:p>
            <a:pPr rtl="0" fontAlgn="base"/>
            <a:r>
              <a:rPr lang="en-US" sz="1200" b="0" i="0" kern="1200" dirty="0" smtClean="0">
                <a:solidFill>
                  <a:schemeClr val="tx1"/>
                </a:solidFill>
                <a:latin typeface="+mn-lt"/>
                <a:ea typeface="+mn-ea"/>
                <a:cs typeface="+mn-cs"/>
              </a:rPr>
              <a:t>    public void destroy() throws Exception</a:t>
            </a:r>
          </a:p>
          <a:p>
            <a:pPr rtl="0" fontAlgn="base"/>
            <a:r>
              <a:rPr lang="en-US" sz="1200" b="0" i="0" kern="1200" dirty="0" smtClean="0">
                <a:solidFill>
                  <a:schemeClr val="tx1"/>
                </a:solidFill>
                <a:latin typeface="+mn-lt"/>
                <a:ea typeface="+mn-ea"/>
                <a:cs typeface="+mn-cs"/>
              </a:rPr>
              <a:t>    {</a:t>
            </a:r>
          </a:p>
          <a:p>
            <a:pPr rtl="0" fontAlgn="base"/>
            <a:r>
              <a:rPr lang="en-US" sz="1200" b="0" i="0" kern="1200" dirty="0" smtClean="0">
                <a:solidFill>
                  <a:schemeClr val="tx1"/>
                </a:solidFill>
                <a:latin typeface="+mn-lt"/>
                <a:ea typeface="+mn-ea"/>
                <a:cs typeface="+mn-cs"/>
              </a:rPr>
              <a:t>        //Bean destruction code</a:t>
            </a:r>
          </a:p>
          <a:p>
            <a:pPr rtl="0" fontAlgn="base"/>
            <a:r>
              <a:rPr lang="en-US" sz="1200" b="0" i="0" kern="1200" dirty="0" smtClean="0">
                <a:solidFill>
                  <a:schemeClr val="tx1"/>
                </a:solidFill>
                <a:latin typeface="+mn-lt"/>
                <a:ea typeface="+mn-ea"/>
                <a:cs typeface="+mn-cs"/>
              </a:rPr>
              <a:t>    }</a:t>
            </a:r>
          </a:p>
          <a:p>
            <a:pPr rtl="0" fontAlgn="base"/>
            <a:r>
              <a:rPr lang="en-US" sz="1200" b="0" i="0" kern="1200" dirty="0" smtClean="0">
                <a:solidFill>
                  <a:schemeClr val="tx1"/>
                </a:solidFill>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540E79A3-5688-40D1-B9EE-B72CC9EBF16F}" type="slidenum">
              <a:rPr lang="en-US" smtClean="0"/>
              <a:pPr/>
              <a:t>12</a:t>
            </a:fld>
            <a:endParaRPr lang="en-US"/>
          </a:p>
        </p:txBody>
      </p:sp>
    </p:spTree>
    <p:extLst>
      <p:ext uri="{BB962C8B-B14F-4D97-AF65-F5344CB8AC3E}">
        <p14:creationId xmlns:p14="http://schemas.microsoft.com/office/powerpoint/2010/main" val="1815998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i="0" kern="1200" dirty="0" smtClean="0">
                <a:solidFill>
                  <a:schemeClr val="tx1"/>
                </a:solidFill>
                <a:latin typeface="+mn-lt"/>
                <a:ea typeface="+mn-ea"/>
                <a:cs typeface="+mn-cs"/>
              </a:rPr>
              <a:t>The </a:t>
            </a:r>
            <a:r>
              <a:rPr lang="en-US" sz="1200" b="0" i="1" kern="1200" dirty="0" smtClean="0">
                <a:solidFill>
                  <a:schemeClr val="tx1"/>
                </a:solidFill>
                <a:latin typeface="+mn-lt"/>
                <a:ea typeface="+mn-ea"/>
                <a:cs typeface="+mn-cs"/>
              </a:rPr>
              <a:t>org.springframework.beans.factory.InitializingBean</a:t>
            </a:r>
            <a:r>
              <a:rPr lang="en-US" sz="1200" b="0" i="0" kern="1200" dirty="0" smtClean="0">
                <a:solidFill>
                  <a:schemeClr val="tx1"/>
                </a:solidFill>
                <a:latin typeface="+mn-lt"/>
                <a:ea typeface="+mn-ea"/>
                <a:cs typeface="+mn-cs"/>
              </a:rPr>
              <a:t> interface specifies a single method:</a:t>
            </a:r>
          </a:p>
          <a:p>
            <a:r>
              <a:rPr lang="en-US" sz="1200" kern="1200" dirty="0" smtClean="0">
                <a:solidFill>
                  <a:schemeClr val="tx1"/>
                </a:solidFill>
                <a:latin typeface="+mn-lt"/>
                <a:ea typeface="+mn-ea"/>
                <a:cs typeface="+mn-cs"/>
              </a:rPr>
              <a:t>void</a:t>
            </a:r>
            <a:r>
              <a:rPr lang="en-US" dirty="0" smtClean="0"/>
              <a:t> </a:t>
            </a:r>
            <a:r>
              <a:rPr lang="en-US" dirty="0" err="1" smtClean="0"/>
              <a:t>afterPropertiesSet</a:t>
            </a:r>
            <a:r>
              <a:rPr lang="en-US" sz="1200" kern="1200" dirty="0" smtClean="0">
                <a:solidFill>
                  <a:schemeClr val="tx1"/>
                </a:solidFill>
                <a:latin typeface="+mn-lt"/>
                <a:ea typeface="+mn-ea"/>
                <a:cs typeface="+mn-cs"/>
              </a:rPr>
              <a:t>()</a:t>
            </a:r>
            <a:r>
              <a:rPr lang="en-US" dirty="0" smtClean="0"/>
              <a:t> </a:t>
            </a:r>
            <a:r>
              <a:rPr lang="en-US" sz="1200" kern="1200" dirty="0" smtClean="0">
                <a:solidFill>
                  <a:schemeClr val="tx1"/>
                </a:solidFill>
                <a:latin typeface="+mn-lt"/>
                <a:ea typeface="+mn-ea"/>
                <a:cs typeface="+mn-cs"/>
              </a:rPr>
              <a:t>throws</a:t>
            </a:r>
            <a:r>
              <a:rPr lang="en-US" dirty="0" smtClean="0"/>
              <a:t> </a:t>
            </a:r>
            <a:r>
              <a:rPr lang="en-US" sz="1200" kern="1200" dirty="0" err="1" smtClean="0">
                <a:solidFill>
                  <a:schemeClr val="tx1"/>
                </a:solidFill>
                <a:latin typeface="+mn-lt"/>
                <a:ea typeface="+mn-ea"/>
                <a:cs typeface="+mn-cs"/>
              </a:rPr>
              <a:t>Exception;</a:t>
            </a:r>
            <a:r>
              <a:rPr lang="en-US" sz="1200" b="0" i="0" kern="1200" dirty="0" err="1" smtClean="0">
                <a:solidFill>
                  <a:schemeClr val="tx1"/>
                </a:solidFill>
                <a:latin typeface="+mn-lt"/>
                <a:ea typeface="+mn-ea"/>
                <a:cs typeface="+mn-cs"/>
              </a:rPr>
              <a:t>So</a:t>
            </a:r>
            <a:r>
              <a:rPr lang="en-US" sz="1200" b="0" i="0" kern="1200" dirty="0" smtClean="0">
                <a:solidFill>
                  <a:schemeClr val="tx1"/>
                </a:solidFill>
                <a:latin typeface="+mn-lt"/>
                <a:ea typeface="+mn-ea"/>
                <a:cs typeface="+mn-cs"/>
              </a:rPr>
              <a:t> you can simply implement above interface and initialization work can be done inside </a:t>
            </a:r>
            <a:r>
              <a:rPr lang="en-US" sz="1200" b="0" i="0" kern="1200" dirty="0" err="1" smtClean="0">
                <a:solidFill>
                  <a:schemeClr val="tx1"/>
                </a:solidFill>
                <a:latin typeface="+mn-lt"/>
                <a:ea typeface="+mn-ea"/>
                <a:cs typeface="+mn-cs"/>
              </a:rPr>
              <a:t>afterPropertiesSet</a:t>
            </a:r>
            <a:r>
              <a:rPr lang="en-US" sz="1200" b="0" i="0" kern="1200" dirty="0" smtClean="0">
                <a:solidFill>
                  <a:schemeClr val="tx1"/>
                </a:solidFill>
                <a:latin typeface="+mn-lt"/>
                <a:ea typeface="+mn-ea"/>
                <a:cs typeface="+mn-cs"/>
              </a:rPr>
              <a:t>() method as follows:</a:t>
            </a:r>
          </a:p>
          <a:p>
            <a:r>
              <a:rPr lang="en-US" sz="1200" kern="1200" dirty="0" smtClean="0">
                <a:solidFill>
                  <a:schemeClr val="tx1"/>
                </a:solidFill>
                <a:latin typeface="+mn-lt"/>
                <a:ea typeface="+mn-ea"/>
                <a:cs typeface="+mn-cs"/>
              </a:rPr>
              <a:t>public</a:t>
            </a:r>
            <a:r>
              <a:rPr lang="en-US" dirty="0" smtClean="0"/>
              <a:t> </a:t>
            </a:r>
            <a:r>
              <a:rPr lang="en-US" sz="1200" kern="1200" dirty="0" smtClean="0">
                <a:solidFill>
                  <a:schemeClr val="tx1"/>
                </a:solidFill>
                <a:latin typeface="+mn-lt"/>
                <a:ea typeface="+mn-ea"/>
                <a:cs typeface="+mn-cs"/>
              </a:rPr>
              <a:t>class</a:t>
            </a:r>
            <a:r>
              <a:rPr lang="en-US" dirty="0" smtClean="0"/>
              <a:t> </a:t>
            </a:r>
            <a:r>
              <a:rPr lang="en-US" sz="1200" kern="1200" dirty="0" err="1" smtClean="0">
                <a:solidFill>
                  <a:schemeClr val="tx1"/>
                </a:solidFill>
                <a:latin typeface="+mn-lt"/>
                <a:ea typeface="+mn-ea"/>
                <a:cs typeface="+mn-cs"/>
              </a:rPr>
              <a:t>ExampleBean</a:t>
            </a:r>
            <a:r>
              <a:rPr lang="en-US" dirty="0" smtClean="0"/>
              <a:t> </a:t>
            </a:r>
            <a:r>
              <a:rPr lang="en-US" sz="1200" kern="1200" dirty="0" smtClean="0">
                <a:solidFill>
                  <a:schemeClr val="tx1"/>
                </a:solidFill>
                <a:latin typeface="+mn-lt"/>
                <a:ea typeface="+mn-ea"/>
                <a:cs typeface="+mn-cs"/>
              </a:rPr>
              <a:t>implements</a:t>
            </a:r>
            <a:r>
              <a:rPr lang="en-US" dirty="0" smtClean="0"/>
              <a:t> </a:t>
            </a:r>
            <a:r>
              <a:rPr lang="en-US" sz="1200" kern="1200" dirty="0" err="1" smtClean="0">
                <a:solidFill>
                  <a:schemeClr val="tx1"/>
                </a:solidFill>
                <a:latin typeface="+mn-lt"/>
                <a:ea typeface="+mn-ea"/>
                <a:cs typeface="+mn-cs"/>
              </a:rPr>
              <a:t>InitializingBean</a:t>
            </a:r>
            <a:r>
              <a:rPr lang="en-US" dirty="0" smtClean="0"/>
              <a:t> </a:t>
            </a:r>
            <a:r>
              <a:rPr lang="en-US" sz="1200" kern="1200" dirty="0" smtClean="0">
                <a:solidFill>
                  <a:schemeClr val="tx1"/>
                </a:solidFill>
                <a:latin typeface="+mn-lt"/>
                <a:ea typeface="+mn-ea"/>
                <a:cs typeface="+mn-cs"/>
              </a:rPr>
              <a:t>{</a:t>
            </a:r>
            <a:r>
              <a:rPr lang="en-US" dirty="0" smtClean="0"/>
              <a:t> </a:t>
            </a:r>
            <a:r>
              <a:rPr lang="en-US" sz="1200" kern="1200" dirty="0" smtClean="0">
                <a:solidFill>
                  <a:schemeClr val="tx1"/>
                </a:solidFill>
                <a:latin typeface="+mn-lt"/>
                <a:ea typeface="+mn-ea"/>
                <a:cs typeface="+mn-cs"/>
              </a:rPr>
              <a:t>public</a:t>
            </a:r>
            <a:r>
              <a:rPr lang="en-US" dirty="0" smtClean="0"/>
              <a:t> </a:t>
            </a:r>
            <a:r>
              <a:rPr lang="en-US" sz="1200" kern="1200" dirty="0" smtClean="0">
                <a:solidFill>
                  <a:schemeClr val="tx1"/>
                </a:solidFill>
                <a:latin typeface="+mn-lt"/>
                <a:ea typeface="+mn-ea"/>
                <a:cs typeface="+mn-cs"/>
              </a:rPr>
              <a:t>void</a:t>
            </a:r>
            <a:r>
              <a:rPr lang="en-US" dirty="0" smtClean="0"/>
              <a:t> </a:t>
            </a:r>
            <a:r>
              <a:rPr lang="en-US" dirty="0" err="1" smtClean="0"/>
              <a:t>afterPropertiesSet</a:t>
            </a:r>
            <a:r>
              <a:rPr lang="en-US" sz="1200" kern="1200" dirty="0" smtClean="0">
                <a:solidFill>
                  <a:schemeClr val="tx1"/>
                </a:solidFill>
                <a:latin typeface="+mn-lt"/>
                <a:ea typeface="+mn-ea"/>
                <a:cs typeface="+mn-cs"/>
              </a:rPr>
              <a:t>()</a:t>
            </a:r>
            <a:r>
              <a:rPr lang="en-US" dirty="0" smtClean="0"/>
              <a:t> </a:t>
            </a:r>
            <a:r>
              <a:rPr lang="en-US" sz="1200" kern="1200" dirty="0" smtClean="0">
                <a:solidFill>
                  <a:schemeClr val="tx1"/>
                </a:solidFill>
                <a:latin typeface="+mn-lt"/>
                <a:ea typeface="+mn-ea"/>
                <a:cs typeface="+mn-cs"/>
              </a:rPr>
              <a:t>{</a:t>
            </a:r>
            <a:r>
              <a:rPr lang="en-US" dirty="0" smtClean="0"/>
              <a:t> </a:t>
            </a:r>
            <a:r>
              <a:rPr lang="en-US" sz="1200" kern="1200" dirty="0" smtClean="0">
                <a:solidFill>
                  <a:schemeClr val="tx1"/>
                </a:solidFill>
                <a:latin typeface="+mn-lt"/>
                <a:ea typeface="+mn-ea"/>
                <a:cs typeface="+mn-cs"/>
              </a:rPr>
              <a:t>// do some initialization work</a:t>
            </a:r>
            <a:r>
              <a:rPr lang="en-US" dirty="0" smtClean="0"/>
              <a:t> </a:t>
            </a:r>
            <a:r>
              <a:rPr lang="en-US" sz="1200" kern="1200" dirty="0" smtClean="0">
                <a:solidFill>
                  <a:schemeClr val="tx1"/>
                </a:solidFill>
                <a:latin typeface="+mn-lt"/>
                <a:ea typeface="+mn-ea"/>
                <a:cs typeface="+mn-cs"/>
              </a:rPr>
              <a:t>}</a:t>
            </a:r>
            <a:r>
              <a:rPr lang="en-US" dirty="0" smtClean="0"/>
              <a:t> </a:t>
            </a:r>
            <a:r>
              <a:rPr lang="en-US" sz="120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In the case of XML-based configuration metadata, you can use the </a:t>
            </a:r>
            <a:r>
              <a:rPr lang="en-US" sz="1200" b="1" i="0" kern="1200" dirty="0" smtClean="0">
                <a:solidFill>
                  <a:schemeClr val="tx1"/>
                </a:solidFill>
                <a:latin typeface="+mn-lt"/>
                <a:ea typeface="+mn-ea"/>
                <a:cs typeface="+mn-cs"/>
              </a:rPr>
              <a:t>init-method</a:t>
            </a:r>
            <a:r>
              <a:rPr lang="en-US" sz="1200" b="0" i="0" kern="1200" dirty="0" smtClean="0">
                <a:solidFill>
                  <a:schemeClr val="tx1"/>
                </a:solidFill>
                <a:latin typeface="+mn-lt"/>
                <a:ea typeface="+mn-ea"/>
                <a:cs typeface="+mn-cs"/>
              </a:rPr>
              <a:t> attribute to specify the name of the method that has a void no-argument signature. For example:</a:t>
            </a:r>
          </a:p>
          <a:p>
            <a:r>
              <a:rPr lang="en-US" sz="1200" kern="1200" dirty="0" smtClean="0">
                <a:solidFill>
                  <a:schemeClr val="tx1"/>
                </a:solidFill>
                <a:latin typeface="+mn-lt"/>
                <a:ea typeface="+mn-ea"/>
                <a:cs typeface="+mn-cs"/>
              </a:rPr>
              <a:t>&lt;bean</a:t>
            </a:r>
            <a:r>
              <a:rPr lang="en-US" dirty="0" smtClean="0"/>
              <a:t> </a:t>
            </a:r>
            <a:r>
              <a:rPr lang="en-US" sz="1200" kern="1200" dirty="0" smtClean="0">
                <a:solidFill>
                  <a:schemeClr val="tx1"/>
                </a:solidFill>
                <a:latin typeface="+mn-lt"/>
                <a:ea typeface="+mn-ea"/>
                <a:cs typeface="+mn-cs"/>
              </a:rPr>
              <a:t>id="</a:t>
            </a:r>
            <a:r>
              <a:rPr lang="en-US" sz="1200" kern="1200" dirty="0" err="1" smtClean="0">
                <a:solidFill>
                  <a:schemeClr val="tx1"/>
                </a:solidFill>
                <a:latin typeface="+mn-lt"/>
                <a:ea typeface="+mn-ea"/>
                <a:cs typeface="+mn-cs"/>
              </a:rPr>
              <a:t>exampleBean</a:t>
            </a:r>
            <a:r>
              <a:rPr lang="en-US" sz="1200" kern="1200" dirty="0" smtClean="0">
                <a:solidFill>
                  <a:schemeClr val="tx1"/>
                </a:solidFill>
                <a:latin typeface="+mn-lt"/>
                <a:ea typeface="+mn-ea"/>
                <a:cs typeface="+mn-cs"/>
              </a:rPr>
              <a:t>"</a:t>
            </a:r>
            <a:r>
              <a:rPr lang="en-US" dirty="0" smtClean="0"/>
              <a:t> </a:t>
            </a:r>
            <a:r>
              <a:rPr lang="en-US" sz="1200" kern="1200" dirty="0" smtClean="0">
                <a:solidFill>
                  <a:schemeClr val="tx1"/>
                </a:solidFill>
                <a:latin typeface="+mn-lt"/>
                <a:ea typeface="+mn-ea"/>
                <a:cs typeface="+mn-cs"/>
              </a:rPr>
              <a:t>class="</a:t>
            </a:r>
            <a:r>
              <a:rPr lang="en-US" sz="1200" kern="1200" dirty="0" err="1" smtClean="0">
                <a:solidFill>
                  <a:schemeClr val="tx1"/>
                </a:solidFill>
                <a:latin typeface="+mn-lt"/>
                <a:ea typeface="+mn-ea"/>
                <a:cs typeface="+mn-cs"/>
              </a:rPr>
              <a:t>examples.ExampleBean</a:t>
            </a:r>
            <a:r>
              <a:rPr lang="en-US" sz="1200" kern="1200" dirty="0" smtClean="0">
                <a:solidFill>
                  <a:schemeClr val="tx1"/>
                </a:solidFill>
                <a:latin typeface="+mn-lt"/>
                <a:ea typeface="+mn-ea"/>
                <a:cs typeface="+mn-cs"/>
              </a:rPr>
              <a:t>"</a:t>
            </a:r>
            <a:r>
              <a:rPr lang="en-US" dirty="0" smtClean="0"/>
              <a:t> </a:t>
            </a:r>
            <a:r>
              <a:rPr lang="en-US" sz="1200" kern="1200" dirty="0" smtClean="0">
                <a:solidFill>
                  <a:schemeClr val="tx1"/>
                </a:solidFill>
                <a:latin typeface="+mn-lt"/>
                <a:ea typeface="+mn-ea"/>
                <a:cs typeface="+mn-cs"/>
              </a:rPr>
              <a:t>init-method="init"/&gt;</a:t>
            </a:r>
            <a:r>
              <a:rPr lang="en-US" sz="1200" b="0" i="0" kern="1200" dirty="0" smtClean="0">
                <a:solidFill>
                  <a:schemeClr val="tx1"/>
                </a:solidFill>
                <a:latin typeface="+mn-lt"/>
                <a:ea typeface="+mn-ea"/>
                <a:cs typeface="+mn-cs"/>
              </a:rPr>
              <a:t>Following is the class definition:</a:t>
            </a:r>
          </a:p>
          <a:p>
            <a:r>
              <a:rPr lang="en-US" sz="1200" kern="1200" dirty="0" smtClean="0">
                <a:solidFill>
                  <a:schemeClr val="tx1"/>
                </a:solidFill>
                <a:latin typeface="+mn-lt"/>
                <a:ea typeface="+mn-ea"/>
                <a:cs typeface="+mn-cs"/>
              </a:rPr>
              <a:t>public</a:t>
            </a:r>
            <a:r>
              <a:rPr lang="en-US" dirty="0" smtClean="0"/>
              <a:t> </a:t>
            </a:r>
            <a:r>
              <a:rPr lang="en-US" sz="1200" kern="1200" dirty="0" smtClean="0">
                <a:solidFill>
                  <a:schemeClr val="tx1"/>
                </a:solidFill>
                <a:latin typeface="+mn-lt"/>
                <a:ea typeface="+mn-ea"/>
                <a:cs typeface="+mn-cs"/>
              </a:rPr>
              <a:t>class</a:t>
            </a:r>
            <a:r>
              <a:rPr lang="en-US" dirty="0" smtClean="0"/>
              <a:t> </a:t>
            </a:r>
            <a:r>
              <a:rPr lang="en-US" sz="1200" kern="1200" dirty="0" err="1" smtClean="0">
                <a:solidFill>
                  <a:schemeClr val="tx1"/>
                </a:solidFill>
                <a:latin typeface="+mn-lt"/>
                <a:ea typeface="+mn-ea"/>
                <a:cs typeface="+mn-cs"/>
              </a:rPr>
              <a:t>ExampleBean</a:t>
            </a:r>
            <a:r>
              <a:rPr lang="en-US" dirty="0" smtClean="0"/>
              <a:t> </a:t>
            </a:r>
            <a:r>
              <a:rPr lang="en-US" sz="1200" kern="1200" dirty="0" smtClean="0">
                <a:solidFill>
                  <a:schemeClr val="tx1"/>
                </a:solidFill>
                <a:latin typeface="+mn-lt"/>
                <a:ea typeface="+mn-ea"/>
                <a:cs typeface="+mn-cs"/>
              </a:rPr>
              <a:t>{</a:t>
            </a:r>
            <a:r>
              <a:rPr lang="en-US" dirty="0" smtClean="0"/>
              <a:t> </a:t>
            </a:r>
            <a:r>
              <a:rPr lang="en-US" sz="1200" kern="1200" dirty="0" smtClean="0">
                <a:solidFill>
                  <a:schemeClr val="tx1"/>
                </a:solidFill>
                <a:latin typeface="+mn-lt"/>
                <a:ea typeface="+mn-ea"/>
                <a:cs typeface="+mn-cs"/>
              </a:rPr>
              <a:t>public</a:t>
            </a:r>
            <a:r>
              <a:rPr lang="en-US" dirty="0" smtClean="0"/>
              <a:t> </a:t>
            </a:r>
            <a:r>
              <a:rPr lang="en-US" sz="1200" kern="1200" dirty="0" smtClean="0">
                <a:solidFill>
                  <a:schemeClr val="tx1"/>
                </a:solidFill>
                <a:latin typeface="+mn-lt"/>
                <a:ea typeface="+mn-ea"/>
                <a:cs typeface="+mn-cs"/>
              </a:rPr>
              <a:t>void</a:t>
            </a:r>
            <a:r>
              <a:rPr lang="en-US" dirty="0" smtClean="0"/>
              <a:t> init</a:t>
            </a:r>
            <a:r>
              <a:rPr lang="en-US" sz="1200" kern="1200" dirty="0" smtClean="0">
                <a:solidFill>
                  <a:schemeClr val="tx1"/>
                </a:solidFill>
                <a:latin typeface="+mn-lt"/>
                <a:ea typeface="+mn-ea"/>
                <a:cs typeface="+mn-cs"/>
              </a:rPr>
              <a:t>()</a:t>
            </a:r>
            <a:r>
              <a:rPr lang="en-US" dirty="0" smtClean="0"/>
              <a:t> </a:t>
            </a:r>
            <a:r>
              <a:rPr lang="en-US" sz="1200" kern="1200" dirty="0" smtClean="0">
                <a:solidFill>
                  <a:schemeClr val="tx1"/>
                </a:solidFill>
                <a:latin typeface="+mn-lt"/>
                <a:ea typeface="+mn-ea"/>
                <a:cs typeface="+mn-cs"/>
              </a:rPr>
              <a:t>{</a:t>
            </a:r>
            <a:r>
              <a:rPr lang="en-US" dirty="0" smtClean="0"/>
              <a:t> </a:t>
            </a:r>
            <a:r>
              <a:rPr lang="en-US" sz="1200" kern="1200" dirty="0" smtClean="0">
                <a:solidFill>
                  <a:schemeClr val="tx1"/>
                </a:solidFill>
                <a:latin typeface="+mn-lt"/>
                <a:ea typeface="+mn-ea"/>
                <a:cs typeface="+mn-cs"/>
              </a:rPr>
              <a:t>// do some initialization work</a:t>
            </a:r>
            <a:r>
              <a:rPr lang="en-US" dirty="0" smtClean="0"/>
              <a:t> </a:t>
            </a:r>
            <a:r>
              <a:rPr lang="en-US" sz="1200" kern="1200" dirty="0" smtClean="0">
                <a:solidFill>
                  <a:schemeClr val="tx1"/>
                </a:solidFill>
                <a:latin typeface="+mn-lt"/>
                <a:ea typeface="+mn-ea"/>
                <a:cs typeface="+mn-cs"/>
              </a:rPr>
              <a:t>}</a:t>
            </a:r>
            <a:r>
              <a:rPr lang="en-US" dirty="0" smtClean="0"/>
              <a:t> </a:t>
            </a:r>
            <a:r>
              <a:rPr lang="en-US" sz="1200" kern="1200" dirty="0" smtClean="0">
                <a:solidFill>
                  <a:schemeClr val="tx1"/>
                </a:solidFill>
                <a:latin typeface="+mn-lt"/>
                <a:ea typeface="+mn-ea"/>
                <a:cs typeface="+mn-cs"/>
              </a:rPr>
              <a:t>}</a:t>
            </a:r>
            <a:r>
              <a:rPr lang="en-US" sz="1200" b="0" i="0" kern="1200" dirty="0" smtClean="0">
                <a:solidFill>
                  <a:schemeClr val="tx1"/>
                </a:solidFill>
                <a:effectLst/>
                <a:latin typeface="+mn-lt"/>
                <a:ea typeface="+mn-ea"/>
                <a:cs typeface="+mn-cs"/>
              </a:rPr>
              <a:t>Destruction callbacks</a:t>
            </a:r>
          </a:p>
          <a:p>
            <a:r>
              <a:rPr lang="en-US" sz="1200" b="0" i="0" kern="1200" dirty="0" smtClean="0">
                <a:solidFill>
                  <a:schemeClr val="tx1"/>
                </a:solidFill>
                <a:latin typeface="+mn-lt"/>
                <a:ea typeface="+mn-ea"/>
                <a:cs typeface="+mn-cs"/>
              </a:rPr>
              <a:t>The </a:t>
            </a:r>
            <a:r>
              <a:rPr lang="en-US" sz="1200" b="0" i="1" kern="1200" dirty="0" err="1" smtClean="0">
                <a:solidFill>
                  <a:schemeClr val="tx1"/>
                </a:solidFill>
                <a:latin typeface="+mn-lt"/>
                <a:ea typeface="+mn-ea"/>
                <a:cs typeface="+mn-cs"/>
              </a:rPr>
              <a:t>org.springframework.beans.factory.DisposableBean</a:t>
            </a:r>
            <a:r>
              <a:rPr lang="en-US" sz="1200" b="0" i="0" kern="1200" dirty="0" smtClean="0">
                <a:solidFill>
                  <a:schemeClr val="tx1"/>
                </a:solidFill>
                <a:latin typeface="+mn-lt"/>
                <a:ea typeface="+mn-ea"/>
                <a:cs typeface="+mn-cs"/>
              </a:rPr>
              <a:t> interface specifies a single method:</a:t>
            </a:r>
          </a:p>
          <a:p>
            <a:r>
              <a:rPr lang="en-US" sz="1200" kern="1200" dirty="0" smtClean="0">
                <a:solidFill>
                  <a:schemeClr val="tx1"/>
                </a:solidFill>
                <a:latin typeface="+mn-lt"/>
                <a:ea typeface="+mn-ea"/>
                <a:cs typeface="+mn-cs"/>
              </a:rPr>
              <a:t>void</a:t>
            </a:r>
            <a:r>
              <a:rPr lang="en-US" dirty="0" smtClean="0"/>
              <a:t> destroy</a:t>
            </a:r>
            <a:r>
              <a:rPr lang="en-US" sz="1200" kern="1200" dirty="0" smtClean="0">
                <a:solidFill>
                  <a:schemeClr val="tx1"/>
                </a:solidFill>
                <a:latin typeface="+mn-lt"/>
                <a:ea typeface="+mn-ea"/>
                <a:cs typeface="+mn-cs"/>
              </a:rPr>
              <a:t>()</a:t>
            </a:r>
            <a:r>
              <a:rPr lang="en-US" dirty="0" smtClean="0"/>
              <a:t> </a:t>
            </a:r>
            <a:r>
              <a:rPr lang="en-US" sz="1200" kern="1200" dirty="0" smtClean="0">
                <a:solidFill>
                  <a:schemeClr val="tx1"/>
                </a:solidFill>
                <a:latin typeface="+mn-lt"/>
                <a:ea typeface="+mn-ea"/>
                <a:cs typeface="+mn-cs"/>
              </a:rPr>
              <a:t>throws</a:t>
            </a:r>
            <a:r>
              <a:rPr lang="en-US" dirty="0" smtClean="0"/>
              <a:t> </a:t>
            </a:r>
            <a:r>
              <a:rPr lang="en-US" sz="1200" kern="1200" dirty="0" err="1" smtClean="0">
                <a:solidFill>
                  <a:schemeClr val="tx1"/>
                </a:solidFill>
                <a:latin typeface="+mn-lt"/>
                <a:ea typeface="+mn-ea"/>
                <a:cs typeface="+mn-cs"/>
              </a:rPr>
              <a:t>Exception;</a:t>
            </a:r>
            <a:r>
              <a:rPr lang="en-US" sz="1200" b="0" i="0" kern="1200" dirty="0" err="1" smtClean="0">
                <a:solidFill>
                  <a:schemeClr val="tx1"/>
                </a:solidFill>
                <a:latin typeface="+mn-lt"/>
                <a:ea typeface="+mn-ea"/>
                <a:cs typeface="+mn-cs"/>
              </a:rPr>
              <a:t>So</a:t>
            </a:r>
            <a:r>
              <a:rPr lang="en-US" sz="1200" b="0" i="0" kern="1200" dirty="0" smtClean="0">
                <a:solidFill>
                  <a:schemeClr val="tx1"/>
                </a:solidFill>
                <a:latin typeface="+mn-lt"/>
                <a:ea typeface="+mn-ea"/>
                <a:cs typeface="+mn-cs"/>
              </a:rPr>
              <a:t> you can simply implement above interface and finalization work can be done inside destroy() method as follows:</a:t>
            </a:r>
          </a:p>
          <a:p>
            <a:r>
              <a:rPr lang="en-US" sz="1200" kern="1200" dirty="0" smtClean="0">
                <a:solidFill>
                  <a:schemeClr val="tx1"/>
                </a:solidFill>
                <a:latin typeface="+mn-lt"/>
                <a:ea typeface="+mn-ea"/>
                <a:cs typeface="+mn-cs"/>
              </a:rPr>
              <a:t>public</a:t>
            </a:r>
            <a:r>
              <a:rPr lang="en-US" dirty="0" smtClean="0"/>
              <a:t> </a:t>
            </a:r>
            <a:r>
              <a:rPr lang="en-US" sz="1200" kern="1200" dirty="0" smtClean="0">
                <a:solidFill>
                  <a:schemeClr val="tx1"/>
                </a:solidFill>
                <a:latin typeface="+mn-lt"/>
                <a:ea typeface="+mn-ea"/>
                <a:cs typeface="+mn-cs"/>
              </a:rPr>
              <a:t>class</a:t>
            </a:r>
            <a:r>
              <a:rPr lang="en-US" dirty="0" smtClean="0"/>
              <a:t> </a:t>
            </a:r>
            <a:r>
              <a:rPr lang="en-US" sz="1200" kern="1200" dirty="0" err="1" smtClean="0">
                <a:solidFill>
                  <a:schemeClr val="tx1"/>
                </a:solidFill>
                <a:latin typeface="+mn-lt"/>
                <a:ea typeface="+mn-ea"/>
                <a:cs typeface="+mn-cs"/>
              </a:rPr>
              <a:t>ExampleBean</a:t>
            </a:r>
            <a:r>
              <a:rPr lang="en-US" dirty="0" smtClean="0"/>
              <a:t> </a:t>
            </a:r>
            <a:r>
              <a:rPr lang="en-US" sz="1200" kern="1200" dirty="0" smtClean="0">
                <a:solidFill>
                  <a:schemeClr val="tx1"/>
                </a:solidFill>
                <a:latin typeface="+mn-lt"/>
                <a:ea typeface="+mn-ea"/>
                <a:cs typeface="+mn-cs"/>
              </a:rPr>
              <a:t>implements</a:t>
            </a:r>
            <a:r>
              <a:rPr lang="en-US" dirty="0" smtClean="0"/>
              <a:t> </a:t>
            </a:r>
            <a:r>
              <a:rPr lang="en-US" sz="1200" kern="1200" dirty="0" err="1" smtClean="0">
                <a:solidFill>
                  <a:schemeClr val="tx1"/>
                </a:solidFill>
                <a:latin typeface="+mn-lt"/>
                <a:ea typeface="+mn-ea"/>
                <a:cs typeface="+mn-cs"/>
              </a:rPr>
              <a:t>DisposableBean</a:t>
            </a:r>
            <a:r>
              <a:rPr lang="en-US" dirty="0" smtClean="0"/>
              <a:t> </a:t>
            </a:r>
            <a:r>
              <a:rPr lang="en-US" sz="1200" kern="1200" dirty="0" smtClean="0">
                <a:solidFill>
                  <a:schemeClr val="tx1"/>
                </a:solidFill>
                <a:latin typeface="+mn-lt"/>
                <a:ea typeface="+mn-ea"/>
                <a:cs typeface="+mn-cs"/>
              </a:rPr>
              <a:t>{</a:t>
            </a:r>
            <a:r>
              <a:rPr lang="en-US" dirty="0" smtClean="0"/>
              <a:t> </a:t>
            </a:r>
            <a:r>
              <a:rPr lang="en-US" sz="1200" kern="1200" dirty="0" smtClean="0">
                <a:solidFill>
                  <a:schemeClr val="tx1"/>
                </a:solidFill>
                <a:latin typeface="+mn-lt"/>
                <a:ea typeface="+mn-ea"/>
                <a:cs typeface="+mn-cs"/>
              </a:rPr>
              <a:t>public</a:t>
            </a:r>
            <a:r>
              <a:rPr lang="en-US" dirty="0" smtClean="0"/>
              <a:t> </a:t>
            </a:r>
            <a:r>
              <a:rPr lang="en-US" sz="1200" kern="1200" dirty="0" smtClean="0">
                <a:solidFill>
                  <a:schemeClr val="tx1"/>
                </a:solidFill>
                <a:latin typeface="+mn-lt"/>
                <a:ea typeface="+mn-ea"/>
                <a:cs typeface="+mn-cs"/>
              </a:rPr>
              <a:t>void</a:t>
            </a:r>
            <a:r>
              <a:rPr lang="en-US" dirty="0" smtClean="0"/>
              <a:t> destroy</a:t>
            </a:r>
            <a:r>
              <a:rPr lang="en-US" sz="1200" kern="1200" dirty="0" smtClean="0">
                <a:solidFill>
                  <a:schemeClr val="tx1"/>
                </a:solidFill>
                <a:latin typeface="+mn-lt"/>
                <a:ea typeface="+mn-ea"/>
                <a:cs typeface="+mn-cs"/>
              </a:rPr>
              <a:t>()</a:t>
            </a:r>
            <a:r>
              <a:rPr lang="en-US" dirty="0" smtClean="0"/>
              <a:t> </a:t>
            </a:r>
            <a:r>
              <a:rPr lang="en-US" sz="1200" kern="1200" dirty="0" smtClean="0">
                <a:solidFill>
                  <a:schemeClr val="tx1"/>
                </a:solidFill>
                <a:latin typeface="+mn-lt"/>
                <a:ea typeface="+mn-ea"/>
                <a:cs typeface="+mn-cs"/>
              </a:rPr>
              <a:t>{</a:t>
            </a:r>
            <a:r>
              <a:rPr lang="en-US" dirty="0" smtClean="0"/>
              <a:t> </a:t>
            </a:r>
            <a:r>
              <a:rPr lang="en-US" sz="1200" kern="1200" dirty="0" smtClean="0">
                <a:solidFill>
                  <a:schemeClr val="tx1"/>
                </a:solidFill>
                <a:latin typeface="+mn-lt"/>
                <a:ea typeface="+mn-ea"/>
                <a:cs typeface="+mn-cs"/>
              </a:rPr>
              <a:t>// do some destruction work</a:t>
            </a:r>
            <a:r>
              <a:rPr lang="en-US" dirty="0" smtClean="0"/>
              <a:t> </a:t>
            </a:r>
            <a:r>
              <a:rPr lang="en-US" sz="1200" kern="1200" dirty="0" smtClean="0">
                <a:solidFill>
                  <a:schemeClr val="tx1"/>
                </a:solidFill>
                <a:latin typeface="+mn-lt"/>
                <a:ea typeface="+mn-ea"/>
                <a:cs typeface="+mn-cs"/>
              </a:rPr>
              <a:t>}</a:t>
            </a:r>
            <a:r>
              <a:rPr lang="en-US" dirty="0" smtClean="0"/>
              <a:t> </a:t>
            </a:r>
            <a:r>
              <a:rPr lang="en-US" sz="120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In the case of XML-based configuration metadata, you can use the </a:t>
            </a:r>
            <a:r>
              <a:rPr lang="en-US" sz="1200" b="1" i="0" kern="1200" dirty="0" smtClean="0">
                <a:solidFill>
                  <a:schemeClr val="tx1"/>
                </a:solidFill>
                <a:latin typeface="+mn-lt"/>
                <a:ea typeface="+mn-ea"/>
                <a:cs typeface="+mn-cs"/>
              </a:rPr>
              <a:t>destroy-</a:t>
            </a:r>
            <a:r>
              <a:rPr lang="en-US" sz="1200" b="1" i="0" kern="1200" dirty="0" err="1" smtClean="0">
                <a:solidFill>
                  <a:schemeClr val="tx1"/>
                </a:solidFill>
                <a:latin typeface="+mn-lt"/>
                <a:ea typeface="+mn-ea"/>
                <a:cs typeface="+mn-cs"/>
              </a:rPr>
              <a:t>method</a:t>
            </a:r>
            <a:r>
              <a:rPr lang="en-US" sz="1200" b="0" i="0" kern="1200" dirty="0" err="1" smtClean="0">
                <a:solidFill>
                  <a:schemeClr val="tx1"/>
                </a:solidFill>
                <a:latin typeface="+mn-lt"/>
                <a:ea typeface="+mn-ea"/>
                <a:cs typeface="+mn-cs"/>
              </a:rPr>
              <a:t>attribute</a:t>
            </a:r>
            <a:r>
              <a:rPr lang="en-US" sz="1200" b="0" i="0" kern="1200" dirty="0" smtClean="0">
                <a:solidFill>
                  <a:schemeClr val="tx1"/>
                </a:solidFill>
                <a:latin typeface="+mn-lt"/>
                <a:ea typeface="+mn-ea"/>
                <a:cs typeface="+mn-cs"/>
              </a:rPr>
              <a:t> to specify the name of the method that has a void no-argument signature. For example:</a:t>
            </a:r>
          </a:p>
          <a:p>
            <a:r>
              <a:rPr lang="en-US" sz="1200" kern="1200" dirty="0" smtClean="0">
                <a:solidFill>
                  <a:schemeClr val="tx1"/>
                </a:solidFill>
                <a:latin typeface="+mn-lt"/>
                <a:ea typeface="+mn-ea"/>
                <a:cs typeface="+mn-cs"/>
              </a:rPr>
              <a:t>&lt;bean</a:t>
            </a:r>
            <a:r>
              <a:rPr lang="en-US" dirty="0" smtClean="0"/>
              <a:t> </a:t>
            </a:r>
            <a:r>
              <a:rPr lang="en-US" sz="1200" kern="1200" dirty="0" smtClean="0">
                <a:solidFill>
                  <a:schemeClr val="tx1"/>
                </a:solidFill>
                <a:latin typeface="+mn-lt"/>
                <a:ea typeface="+mn-ea"/>
                <a:cs typeface="+mn-cs"/>
              </a:rPr>
              <a:t>id="</a:t>
            </a:r>
            <a:r>
              <a:rPr lang="en-US" sz="1200" kern="1200" dirty="0" err="1" smtClean="0">
                <a:solidFill>
                  <a:schemeClr val="tx1"/>
                </a:solidFill>
                <a:latin typeface="+mn-lt"/>
                <a:ea typeface="+mn-ea"/>
                <a:cs typeface="+mn-cs"/>
              </a:rPr>
              <a:t>exampleBean</a:t>
            </a:r>
            <a:r>
              <a:rPr lang="en-US" sz="1200" kern="1200" dirty="0" smtClean="0">
                <a:solidFill>
                  <a:schemeClr val="tx1"/>
                </a:solidFill>
                <a:latin typeface="+mn-lt"/>
                <a:ea typeface="+mn-ea"/>
                <a:cs typeface="+mn-cs"/>
              </a:rPr>
              <a:t>"</a:t>
            </a:r>
            <a:r>
              <a:rPr lang="en-US" dirty="0" smtClean="0"/>
              <a:t> </a:t>
            </a:r>
            <a:r>
              <a:rPr lang="en-US" sz="1200" kern="1200" dirty="0" smtClean="0">
                <a:solidFill>
                  <a:schemeClr val="tx1"/>
                </a:solidFill>
                <a:latin typeface="+mn-lt"/>
                <a:ea typeface="+mn-ea"/>
                <a:cs typeface="+mn-cs"/>
              </a:rPr>
              <a:t>class="</a:t>
            </a:r>
            <a:r>
              <a:rPr lang="en-US" sz="1200" kern="1200" dirty="0" err="1" smtClean="0">
                <a:solidFill>
                  <a:schemeClr val="tx1"/>
                </a:solidFill>
                <a:latin typeface="+mn-lt"/>
                <a:ea typeface="+mn-ea"/>
                <a:cs typeface="+mn-cs"/>
              </a:rPr>
              <a:t>examples.ExampleBean</a:t>
            </a:r>
            <a:r>
              <a:rPr lang="en-US" sz="1200" kern="1200" dirty="0" smtClean="0">
                <a:solidFill>
                  <a:schemeClr val="tx1"/>
                </a:solidFill>
                <a:latin typeface="+mn-lt"/>
                <a:ea typeface="+mn-ea"/>
                <a:cs typeface="+mn-cs"/>
              </a:rPr>
              <a:t>"</a:t>
            </a:r>
            <a:r>
              <a:rPr lang="en-US" dirty="0" smtClean="0"/>
              <a:t> </a:t>
            </a:r>
            <a:r>
              <a:rPr lang="en-US" sz="1200" kern="1200" dirty="0" smtClean="0">
                <a:solidFill>
                  <a:schemeClr val="tx1"/>
                </a:solidFill>
                <a:latin typeface="+mn-lt"/>
                <a:ea typeface="+mn-ea"/>
                <a:cs typeface="+mn-cs"/>
              </a:rPr>
              <a:t>destroy-method="destroy"/&gt;</a:t>
            </a:r>
            <a:r>
              <a:rPr lang="en-US" sz="1200" b="0" i="0" kern="1200" dirty="0" smtClean="0">
                <a:solidFill>
                  <a:schemeClr val="tx1"/>
                </a:solidFill>
                <a:latin typeface="+mn-lt"/>
                <a:ea typeface="+mn-ea"/>
                <a:cs typeface="+mn-cs"/>
              </a:rPr>
              <a:t>Following is the class definition:</a:t>
            </a:r>
          </a:p>
          <a:p>
            <a:r>
              <a:rPr lang="en-US" sz="1200" kern="1200" dirty="0" smtClean="0">
                <a:solidFill>
                  <a:schemeClr val="tx1"/>
                </a:solidFill>
                <a:latin typeface="+mn-lt"/>
                <a:ea typeface="+mn-ea"/>
                <a:cs typeface="+mn-cs"/>
              </a:rPr>
              <a:t>public</a:t>
            </a:r>
            <a:r>
              <a:rPr lang="en-US" dirty="0" smtClean="0"/>
              <a:t> </a:t>
            </a:r>
            <a:r>
              <a:rPr lang="en-US" sz="1200" kern="1200" dirty="0" smtClean="0">
                <a:solidFill>
                  <a:schemeClr val="tx1"/>
                </a:solidFill>
                <a:latin typeface="+mn-lt"/>
                <a:ea typeface="+mn-ea"/>
                <a:cs typeface="+mn-cs"/>
              </a:rPr>
              <a:t>class</a:t>
            </a:r>
            <a:r>
              <a:rPr lang="en-US" dirty="0" smtClean="0"/>
              <a:t> </a:t>
            </a:r>
            <a:r>
              <a:rPr lang="en-US" sz="1200" kern="1200" dirty="0" err="1" smtClean="0">
                <a:solidFill>
                  <a:schemeClr val="tx1"/>
                </a:solidFill>
                <a:latin typeface="+mn-lt"/>
                <a:ea typeface="+mn-ea"/>
                <a:cs typeface="+mn-cs"/>
              </a:rPr>
              <a:t>ExampleBean</a:t>
            </a:r>
            <a:r>
              <a:rPr lang="en-US" dirty="0" smtClean="0"/>
              <a:t> </a:t>
            </a:r>
            <a:r>
              <a:rPr lang="en-US" sz="1200" kern="1200" dirty="0" smtClean="0">
                <a:solidFill>
                  <a:schemeClr val="tx1"/>
                </a:solidFill>
                <a:latin typeface="+mn-lt"/>
                <a:ea typeface="+mn-ea"/>
                <a:cs typeface="+mn-cs"/>
              </a:rPr>
              <a:t>{</a:t>
            </a:r>
            <a:r>
              <a:rPr lang="en-US" dirty="0" smtClean="0"/>
              <a:t> </a:t>
            </a:r>
            <a:r>
              <a:rPr lang="en-US" sz="1200" kern="1200" dirty="0" smtClean="0">
                <a:solidFill>
                  <a:schemeClr val="tx1"/>
                </a:solidFill>
                <a:latin typeface="+mn-lt"/>
                <a:ea typeface="+mn-ea"/>
                <a:cs typeface="+mn-cs"/>
              </a:rPr>
              <a:t>public</a:t>
            </a:r>
            <a:r>
              <a:rPr lang="en-US" dirty="0" smtClean="0"/>
              <a:t> </a:t>
            </a:r>
            <a:r>
              <a:rPr lang="en-US" sz="1200" kern="1200" dirty="0" smtClean="0">
                <a:solidFill>
                  <a:schemeClr val="tx1"/>
                </a:solidFill>
                <a:latin typeface="+mn-lt"/>
                <a:ea typeface="+mn-ea"/>
                <a:cs typeface="+mn-cs"/>
              </a:rPr>
              <a:t>void</a:t>
            </a:r>
            <a:r>
              <a:rPr lang="en-US" dirty="0" smtClean="0"/>
              <a:t> destroy</a:t>
            </a:r>
            <a:r>
              <a:rPr lang="en-US" sz="1200" kern="1200" dirty="0" smtClean="0">
                <a:solidFill>
                  <a:schemeClr val="tx1"/>
                </a:solidFill>
                <a:latin typeface="+mn-lt"/>
                <a:ea typeface="+mn-ea"/>
                <a:cs typeface="+mn-cs"/>
              </a:rPr>
              <a:t>()</a:t>
            </a:r>
            <a:r>
              <a:rPr lang="en-US" dirty="0" smtClean="0"/>
              <a:t> </a:t>
            </a:r>
            <a:r>
              <a:rPr lang="en-US" sz="1200" kern="1200" dirty="0" smtClean="0">
                <a:solidFill>
                  <a:schemeClr val="tx1"/>
                </a:solidFill>
                <a:latin typeface="+mn-lt"/>
                <a:ea typeface="+mn-ea"/>
                <a:cs typeface="+mn-cs"/>
              </a:rPr>
              <a:t>{</a:t>
            </a:r>
            <a:r>
              <a:rPr lang="en-US" dirty="0" smtClean="0"/>
              <a:t> </a:t>
            </a:r>
            <a:r>
              <a:rPr lang="en-US" sz="1200" kern="1200" dirty="0" smtClean="0">
                <a:solidFill>
                  <a:schemeClr val="tx1"/>
                </a:solidFill>
                <a:latin typeface="+mn-lt"/>
                <a:ea typeface="+mn-ea"/>
                <a:cs typeface="+mn-cs"/>
              </a:rPr>
              <a:t>// do some destruction work</a:t>
            </a:r>
            <a:r>
              <a:rPr lang="en-US" dirty="0" smtClean="0"/>
              <a:t> </a:t>
            </a:r>
            <a:r>
              <a:rPr lang="en-US" sz="1200" kern="1200" dirty="0" smtClean="0">
                <a:solidFill>
                  <a:schemeClr val="tx1"/>
                </a:solidFill>
                <a:latin typeface="+mn-lt"/>
                <a:ea typeface="+mn-ea"/>
                <a:cs typeface="+mn-cs"/>
              </a:rPr>
              <a:t>}</a:t>
            </a:r>
            <a:r>
              <a:rPr lang="en-US" dirty="0" smtClean="0"/>
              <a:t> </a:t>
            </a:r>
            <a:r>
              <a:rPr lang="en-US" sz="120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If you are using Spring's </a:t>
            </a:r>
            <a:r>
              <a:rPr lang="en-US" sz="1200" b="0" i="0" kern="1200" dirty="0" err="1" smtClean="0">
                <a:solidFill>
                  <a:schemeClr val="tx1"/>
                </a:solidFill>
                <a:latin typeface="+mn-lt"/>
                <a:ea typeface="+mn-ea"/>
                <a:cs typeface="+mn-cs"/>
              </a:rPr>
              <a:t>IoC</a:t>
            </a:r>
            <a:r>
              <a:rPr lang="en-US" sz="1200" b="0" i="0" kern="1200" dirty="0" smtClean="0">
                <a:solidFill>
                  <a:schemeClr val="tx1"/>
                </a:solidFill>
                <a:latin typeface="+mn-lt"/>
                <a:ea typeface="+mn-ea"/>
                <a:cs typeface="+mn-cs"/>
              </a:rPr>
              <a:t> container in a non-web application environment; for example, in a rich client desktop environment; you register a shutdown hook with the JVM. Doing so ensures a graceful shutdown and calls the relevant destroy methods on your singleton beans so that all resources are released.</a:t>
            </a:r>
          </a:p>
          <a:p>
            <a:r>
              <a:rPr lang="en-US" sz="1200" b="0" i="0" kern="1200" dirty="0" smtClean="0">
                <a:solidFill>
                  <a:schemeClr val="tx1"/>
                </a:solidFill>
                <a:latin typeface="+mn-lt"/>
                <a:ea typeface="+mn-ea"/>
                <a:cs typeface="+mn-cs"/>
              </a:rPr>
              <a:t>It is recommended that you do not use the </a:t>
            </a:r>
            <a:r>
              <a:rPr lang="en-US" sz="1200" b="0" i="0" kern="1200" dirty="0" err="1" smtClean="0">
                <a:solidFill>
                  <a:schemeClr val="tx1"/>
                </a:solidFill>
                <a:latin typeface="+mn-lt"/>
                <a:ea typeface="+mn-ea"/>
                <a:cs typeface="+mn-cs"/>
              </a:rPr>
              <a:t>InitializingBean</a:t>
            </a:r>
            <a:r>
              <a:rPr lang="en-US" sz="1200" b="0" i="0" kern="1200" dirty="0" smtClean="0">
                <a:solidFill>
                  <a:schemeClr val="tx1"/>
                </a:solidFill>
                <a:latin typeface="+mn-lt"/>
                <a:ea typeface="+mn-ea"/>
                <a:cs typeface="+mn-cs"/>
              </a:rPr>
              <a:t> or </a:t>
            </a:r>
            <a:r>
              <a:rPr lang="en-US" sz="1200" b="0" i="0" kern="1200" dirty="0" err="1" smtClean="0">
                <a:solidFill>
                  <a:schemeClr val="tx1"/>
                </a:solidFill>
                <a:latin typeface="+mn-lt"/>
                <a:ea typeface="+mn-ea"/>
                <a:cs typeface="+mn-cs"/>
              </a:rPr>
              <a:t>DisposableBean</a:t>
            </a:r>
            <a:r>
              <a:rPr lang="en-US" sz="1200" b="0" i="0" kern="1200" dirty="0" smtClean="0">
                <a:solidFill>
                  <a:schemeClr val="tx1"/>
                </a:solidFill>
                <a:latin typeface="+mn-lt"/>
                <a:ea typeface="+mn-ea"/>
                <a:cs typeface="+mn-cs"/>
              </a:rPr>
              <a:t> callbacks, because XML configuration gives much flexibility in terms of naming your method.</a:t>
            </a:r>
          </a:p>
          <a:p>
            <a:endParaRPr lang="en-US" dirty="0"/>
          </a:p>
        </p:txBody>
      </p:sp>
      <p:sp>
        <p:nvSpPr>
          <p:cNvPr id="4" name="Slide Number Placeholder 3"/>
          <p:cNvSpPr>
            <a:spLocks noGrp="1"/>
          </p:cNvSpPr>
          <p:nvPr>
            <p:ph type="sldNum" sz="quarter" idx="10"/>
          </p:nvPr>
        </p:nvSpPr>
        <p:spPr/>
        <p:txBody>
          <a:bodyPr/>
          <a:lstStyle/>
          <a:p>
            <a:fld id="{540E79A3-5688-40D1-B9EE-B72CC9EBF16F}" type="slidenum">
              <a:rPr lang="en-US" smtClean="0"/>
              <a:pPr/>
              <a:t>13</a:t>
            </a:fld>
            <a:endParaRPr lang="en-US"/>
          </a:p>
        </p:txBody>
      </p:sp>
    </p:spTree>
    <p:extLst>
      <p:ext uri="{BB962C8B-B14F-4D97-AF65-F5344CB8AC3E}">
        <p14:creationId xmlns:p14="http://schemas.microsoft.com/office/powerpoint/2010/main" val="1106760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Default initialization and destroy methods:</a:t>
            </a:r>
          </a:p>
          <a:p>
            <a:r>
              <a:rPr lang="en-US" sz="1200" b="0" i="0" kern="1200" dirty="0" smtClean="0">
                <a:solidFill>
                  <a:schemeClr val="tx1"/>
                </a:solidFill>
                <a:latin typeface="+mn-lt"/>
                <a:ea typeface="+mn-ea"/>
                <a:cs typeface="+mn-cs"/>
              </a:rPr>
              <a:t>If you have too many beans having initialization and or destroy methods with the same name, you don't need to declare </a:t>
            </a:r>
            <a:r>
              <a:rPr lang="en-US" sz="1200" b="1" i="0" kern="1200" dirty="0" smtClean="0">
                <a:solidFill>
                  <a:schemeClr val="tx1"/>
                </a:solidFill>
                <a:latin typeface="+mn-lt"/>
                <a:ea typeface="+mn-ea"/>
                <a:cs typeface="+mn-cs"/>
              </a:rPr>
              <a:t>init-method</a:t>
            </a:r>
            <a:r>
              <a:rPr lang="en-US" sz="1200" b="0" i="0" kern="1200" dirty="0" smtClean="0">
                <a:solidFill>
                  <a:schemeClr val="tx1"/>
                </a:solidFill>
                <a:latin typeface="+mn-lt"/>
                <a:ea typeface="+mn-ea"/>
                <a:cs typeface="+mn-cs"/>
              </a:rPr>
              <a:t> and </a:t>
            </a:r>
            <a:r>
              <a:rPr lang="en-US" sz="1200" b="1" i="0" kern="1200" dirty="0" smtClean="0">
                <a:solidFill>
                  <a:schemeClr val="tx1"/>
                </a:solidFill>
                <a:latin typeface="+mn-lt"/>
                <a:ea typeface="+mn-ea"/>
                <a:cs typeface="+mn-cs"/>
              </a:rPr>
              <a:t>destroy-method</a:t>
            </a:r>
            <a:r>
              <a:rPr lang="en-US" sz="1200" b="0" i="0" kern="1200" dirty="0" smtClean="0">
                <a:solidFill>
                  <a:schemeClr val="tx1"/>
                </a:solidFill>
                <a:latin typeface="+mn-lt"/>
                <a:ea typeface="+mn-ea"/>
                <a:cs typeface="+mn-cs"/>
              </a:rPr>
              <a:t> on each individual bean. Instead framework provides the flexibility to configure such situation using </a:t>
            </a:r>
            <a:r>
              <a:rPr lang="en-US" sz="1200" b="1" i="0" kern="1200" dirty="0" smtClean="0">
                <a:solidFill>
                  <a:schemeClr val="tx1"/>
                </a:solidFill>
                <a:latin typeface="+mn-lt"/>
                <a:ea typeface="+mn-ea"/>
                <a:cs typeface="+mn-cs"/>
              </a:rPr>
              <a:t>default-init-method</a:t>
            </a:r>
            <a:r>
              <a:rPr lang="en-US" sz="1200" b="0" i="0" kern="1200" dirty="0" smtClean="0">
                <a:solidFill>
                  <a:schemeClr val="tx1"/>
                </a:solidFill>
                <a:latin typeface="+mn-lt"/>
                <a:ea typeface="+mn-ea"/>
                <a:cs typeface="+mn-cs"/>
              </a:rPr>
              <a:t> and </a:t>
            </a:r>
            <a:r>
              <a:rPr lang="en-US" sz="1200" b="1" i="0" kern="1200" dirty="0" smtClean="0">
                <a:solidFill>
                  <a:schemeClr val="tx1"/>
                </a:solidFill>
                <a:latin typeface="+mn-lt"/>
                <a:ea typeface="+mn-ea"/>
                <a:cs typeface="+mn-cs"/>
              </a:rPr>
              <a:t>default-destroy-method</a:t>
            </a:r>
            <a:r>
              <a:rPr lang="en-US" sz="1200" b="0" i="0" kern="1200" dirty="0" smtClean="0">
                <a:solidFill>
                  <a:schemeClr val="tx1"/>
                </a:solidFill>
                <a:latin typeface="+mn-lt"/>
                <a:ea typeface="+mn-ea"/>
                <a:cs typeface="+mn-cs"/>
              </a:rPr>
              <a:t> attributes on the &lt;beans&gt; element as follows:</a:t>
            </a:r>
          </a:p>
          <a:p>
            <a:r>
              <a:rPr lang="en-US" sz="1200" kern="1200" dirty="0" smtClean="0">
                <a:solidFill>
                  <a:schemeClr val="tx1"/>
                </a:solidFill>
                <a:latin typeface="+mn-lt"/>
                <a:ea typeface="+mn-ea"/>
                <a:cs typeface="+mn-cs"/>
              </a:rPr>
              <a:t>&lt;beans</a:t>
            </a:r>
            <a:r>
              <a:rPr lang="en-US" dirty="0" smtClean="0"/>
              <a:t> </a:t>
            </a:r>
            <a:r>
              <a:rPr lang="en-US" sz="1200" kern="1200" dirty="0" err="1" smtClean="0">
                <a:solidFill>
                  <a:schemeClr val="tx1"/>
                </a:solidFill>
                <a:latin typeface="+mn-lt"/>
                <a:ea typeface="+mn-ea"/>
                <a:cs typeface="+mn-cs"/>
              </a:rPr>
              <a:t>xmlns</a:t>
            </a:r>
            <a:r>
              <a:rPr lang="en-US" sz="1200" kern="1200" dirty="0" smtClean="0">
                <a:solidFill>
                  <a:schemeClr val="tx1"/>
                </a:solidFill>
                <a:latin typeface="+mn-lt"/>
                <a:ea typeface="+mn-ea"/>
                <a:cs typeface="+mn-cs"/>
              </a:rPr>
              <a:t>="http://www.springframework.org/schema/beans"</a:t>
            </a:r>
            <a:r>
              <a:rPr lang="en-US" dirty="0" smtClean="0"/>
              <a:t> </a:t>
            </a:r>
            <a:r>
              <a:rPr lang="en-US" sz="1200" kern="1200" dirty="0" err="1" smtClean="0">
                <a:solidFill>
                  <a:schemeClr val="tx1"/>
                </a:solidFill>
                <a:latin typeface="+mn-lt"/>
                <a:ea typeface="+mn-ea"/>
                <a:cs typeface="+mn-cs"/>
              </a:rPr>
              <a:t>xmlns:xsi</a:t>
            </a:r>
            <a:r>
              <a:rPr lang="en-US" sz="1200" kern="1200" dirty="0" smtClean="0">
                <a:solidFill>
                  <a:schemeClr val="tx1"/>
                </a:solidFill>
                <a:latin typeface="+mn-lt"/>
                <a:ea typeface="+mn-ea"/>
                <a:cs typeface="+mn-cs"/>
              </a:rPr>
              <a:t>="http://www.w3.org/2001/XMLSchema-instance"</a:t>
            </a:r>
            <a:r>
              <a:rPr lang="en-US" dirty="0" smtClean="0"/>
              <a:t> </a:t>
            </a:r>
            <a:r>
              <a:rPr lang="en-US" sz="1200" kern="1200" dirty="0" err="1" smtClean="0">
                <a:solidFill>
                  <a:schemeClr val="tx1"/>
                </a:solidFill>
                <a:latin typeface="+mn-lt"/>
                <a:ea typeface="+mn-ea"/>
                <a:cs typeface="+mn-cs"/>
              </a:rPr>
              <a:t>xsi:schemaLocation</a:t>
            </a:r>
            <a:r>
              <a:rPr lang="en-US" sz="1200" kern="1200" smtClean="0">
                <a:solidFill>
                  <a:schemeClr val="tx1"/>
                </a:solidFill>
                <a:latin typeface="+mn-lt"/>
                <a:ea typeface="+mn-ea"/>
                <a:cs typeface="+mn-cs"/>
              </a:rPr>
              <a:t>="http://www.springframework.org/schema/beans http://www.springframework.org/schema/beans/spring-beans-3.0.xsd"</a:t>
            </a:r>
            <a:r>
              <a:rPr lang="en-US" smtClean="0"/>
              <a:t> </a:t>
            </a:r>
            <a:r>
              <a:rPr lang="en-US" sz="1200" kern="1200" smtClean="0">
                <a:solidFill>
                  <a:schemeClr val="tx1"/>
                </a:solidFill>
                <a:latin typeface="+mn-lt"/>
                <a:ea typeface="+mn-ea"/>
                <a:cs typeface="+mn-cs"/>
              </a:rPr>
              <a:t>default-init-method="init"</a:t>
            </a:r>
            <a:r>
              <a:rPr lang="en-US" smtClean="0"/>
              <a:t> </a:t>
            </a:r>
            <a:r>
              <a:rPr lang="en-US" sz="1200" kern="1200" smtClean="0">
                <a:solidFill>
                  <a:schemeClr val="tx1"/>
                </a:solidFill>
                <a:latin typeface="+mn-lt"/>
                <a:ea typeface="+mn-ea"/>
                <a:cs typeface="+mn-cs"/>
              </a:rPr>
              <a:t>default-destroy-method="destroy"&gt;</a:t>
            </a:r>
            <a:r>
              <a:rPr lang="en-US" smtClean="0"/>
              <a:t> </a:t>
            </a:r>
            <a:r>
              <a:rPr lang="en-US" sz="1200" kern="1200" smtClean="0">
                <a:solidFill>
                  <a:schemeClr val="tx1"/>
                </a:solidFill>
                <a:latin typeface="+mn-lt"/>
                <a:ea typeface="+mn-ea"/>
                <a:cs typeface="+mn-cs"/>
              </a:rPr>
              <a:t>&lt;bean</a:t>
            </a:r>
            <a:r>
              <a:rPr lang="en-US" smtClean="0"/>
              <a:t> </a:t>
            </a:r>
            <a:r>
              <a:rPr lang="en-US" sz="1200" kern="1200" smtClean="0">
                <a:solidFill>
                  <a:schemeClr val="tx1"/>
                </a:solidFill>
                <a:latin typeface="+mn-lt"/>
                <a:ea typeface="+mn-ea"/>
                <a:cs typeface="+mn-cs"/>
              </a:rPr>
              <a:t>id="..."</a:t>
            </a:r>
            <a:r>
              <a:rPr lang="en-US" smtClean="0"/>
              <a:t> </a:t>
            </a:r>
            <a:r>
              <a:rPr lang="en-US" sz="1200" kern="1200" smtClean="0">
                <a:solidFill>
                  <a:schemeClr val="tx1"/>
                </a:solidFill>
                <a:latin typeface="+mn-lt"/>
                <a:ea typeface="+mn-ea"/>
                <a:cs typeface="+mn-cs"/>
              </a:rPr>
              <a:t>class="..."&gt;</a:t>
            </a:r>
            <a:r>
              <a:rPr lang="en-US" smtClean="0"/>
              <a:t> </a:t>
            </a:r>
            <a:r>
              <a:rPr lang="en-US" sz="1200" kern="1200" smtClean="0">
                <a:solidFill>
                  <a:schemeClr val="tx1"/>
                </a:solidFill>
                <a:latin typeface="+mn-lt"/>
                <a:ea typeface="+mn-ea"/>
                <a:cs typeface="+mn-cs"/>
              </a:rPr>
              <a:t>&lt;!-- collaborators and configuration for this bean go here --&gt;</a:t>
            </a:r>
            <a:r>
              <a:rPr lang="en-US" smtClean="0"/>
              <a:t> </a:t>
            </a:r>
            <a:r>
              <a:rPr lang="en-US" sz="1200" kern="1200" smtClean="0">
                <a:solidFill>
                  <a:schemeClr val="tx1"/>
                </a:solidFill>
                <a:latin typeface="+mn-lt"/>
                <a:ea typeface="+mn-ea"/>
                <a:cs typeface="+mn-cs"/>
              </a:rPr>
              <a:t>&lt;/bean&gt;</a:t>
            </a:r>
            <a:r>
              <a:rPr lang="en-US" smtClean="0"/>
              <a:t> </a:t>
            </a:r>
            <a:r>
              <a:rPr lang="en-US" sz="1200" kern="1200" smtClean="0">
                <a:solidFill>
                  <a:schemeClr val="tx1"/>
                </a:solidFill>
                <a:latin typeface="+mn-lt"/>
                <a:ea typeface="+mn-ea"/>
                <a:cs typeface="+mn-cs"/>
              </a:rPr>
              <a:t>&lt;/beans&gt;</a:t>
            </a:r>
            <a:endParaRPr lang="en-US"/>
          </a:p>
        </p:txBody>
      </p:sp>
      <p:sp>
        <p:nvSpPr>
          <p:cNvPr id="4" name="Slide Number Placeholder 3"/>
          <p:cNvSpPr>
            <a:spLocks noGrp="1"/>
          </p:cNvSpPr>
          <p:nvPr>
            <p:ph type="sldNum" sz="quarter" idx="10"/>
          </p:nvPr>
        </p:nvSpPr>
        <p:spPr/>
        <p:txBody>
          <a:bodyPr/>
          <a:lstStyle/>
          <a:p>
            <a:fld id="{540E79A3-5688-40D1-B9EE-B72CC9EBF16F}" type="slidenum">
              <a:rPr lang="en-US" smtClean="0"/>
              <a:pPr/>
              <a:t>14</a:t>
            </a:fld>
            <a:endParaRPr lang="en-US"/>
          </a:p>
        </p:txBody>
      </p:sp>
    </p:spTree>
    <p:extLst>
      <p:ext uri="{BB962C8B-B14F-4D97-AF65-F5344CB8AC3E}">
        <p14:creationId xmlns:p14="http://schemas.microsoft.com/office/powerpoint/2010/main" val="3679569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22" name="Rectangle 10"/>
          <p:cNvSpPr>
            <a:spLocks noGrp="1" noChangeArrowheads="1"/>
          </p:cNvSpPr>
          <p:nvPr>
            <p:ph type="sldNum" sz="quarter"/>
          </p:nvPr>
        </p:nvSpPr>
        <p:spPr>
          <a:noFill/>
        </p:spPr>
        <p:txBody>
          <a:bodyPr/>
          <a:lstStyle/>
          <a:p>
            <a:fld id="{8EF065D5-E696-4794-9733-C73AC2D6F9CC}" type="slidenum">
              <a:rPr lang="en-GB" smtClean="0">
                <a:cs typeface="Arial Unicode MS" pitchFamily="34" charset="-128"/>
              </a:rPr>
              <a:pPr/>
              <a:t>4</a:t>
            </a:fld>
            <a:endParaRPr lang="en-GB" smtClean="0">
              <a:cs typeface="Arial Unicode MS" pitchFamily="34" charset="-128"/>
            </a:endParaRPr>
          </a:p>
        </p:txBody>
      </p:sp>
      <p:sp>
        <p:nvSpPr>
          <p:cNvPr id="389123" name="Text Box 1"/>
          <p:cNvSpPr txBox="1">
            <a:spLocks noChangeArrowheads="1"/>
          </p:cNvSpPr>
          <p:nvPr/>
        </p:nvSpPr>
        <p:spPr bwMode="auto">
          <a:xfrm>
            <a:off x="3885166" y="8638772"/>
            <a:ext cx="2294793" cy="269767"/>
          </a:xfrm>
          <a:prstGeom prst="rect">
            <a:avLst/>
          </a:prstGeom>
          <a:noFill/>
          <a:ln w="9525">
            <a:noFill/>
            <a:round/>
            <a:headEnd/>
            <a:tailEnd/>
          </a:ln>
        </p:spPr>
        <p:txBody>
          <a:bodyPr lIns="91385" tIns="45869" rIns="91385" bIns="45869" anchor="b"/>
          <a:lstStyle/>
          <a:p>
            <a:pPr algn="r">
              <a:tabLst>
                <a:tab pos="0" algn="l"/>
                <a:tab pos="448102" algn="l"/>
                <a:tab pos="896203" algn="l"/>
                <a:tab pos="1344305" algn="l"/>
                <a:tab pos="1792407" algn="l"/>
                <a:tab pos="2240509" algn="l"/>
                <a:tab pos="2688610" algn="l"/>
                <a:tab pos="3136712" algn="l"/>
                <a:tab pos="3584814" algn="l"/>
                <a:tab pos="4032915" algn="l"/>
                <a:tab pos="4481017" algn="l"/>
                <a:tab pos="4929119" algn="l"/>
                <a:tab pos="5377221" algn="l"/>
                <a:tab pos="5825322" algn="l"/>
                <a:tab pos="6273424" algn="l"/>
                <a:tab pos="6721526" algn="l"/>
                <a:tab pos="7169628" algn="l"/>
                <a:tab pos="7617729" algn="l"/>
                <a:tab pos="8065831" algn="l"/>
                <a:tab pos="8513933" algn="l"/>
                <a:tab pos="8962034" algn="l"/>
              </a:tabLst>
            </a:pPr>
            <a:fld id="{F8EB2208-1834-48E9-926A-29A72271565B}" type="slidenum">
              <a:rPr lang="en-GB" sz="1200">
                <a:solidFill>
                  <a:srgbClr val="000000"/>
                </a:solidFill>
                <a:latin typeface="Times New Roman" pitchFamily="18" charset="0"/>
              </a:rPr>
              <a:pPr algn="r">
                <a:tabLst>
                  <a:tab pos="0" algn="l"/>
                  <a:tab pos="448102" algn="l"/>
                  <a:tab pos="896203" algn="l"/>
                  <a:tab pos="1344305" algn="l"/>
                  <a:tab pos="1792407" algn="l"/>
                  <a:tab pos="2240509" algn="l"/>
                  <a:tab pos="2688610" algn="l"/>
                  <a:tab pos="3136712" algn="l"/>
                  <a:tab pos="3584814" algn="l"/>
                  <a:tab pos="4032915" algn="l"/>
                  <a:tab pos="4481017" algn="l"/>
                  <a:tab pos="4929119" algn="l"/>
                  <a:tab pos="5377221" algn="l"/>
                  <a:tab pos="5825322" algn="l"/>
                  <a:tab pos="6273424" algn="l"/>
                  <a:tab pos="6721526" algn="l"/>
                  <a:tab pos="7169628" algn="l"/>
                  <a:tab pos="7617729" algn="l"/>
                  <a:tab pos="8065831" algn="l"/>
                  <a:tab pos="8513933" algn="l"/>
                  <a:tab pos="8962034" algn="l"/>
                </a:tabLst>
              </a:pPr>
              <a:t>4</a:t>
            </a:fld>
            <a:endParaRPr lang="en-GB" sz="1200" dirty="0">
              <a:solidFill>
                <a:srgbClr val="000000"/>
              </a:solidFill>
              <a:latin typeface="Times New Roman" pitchFamily="18" charset="0"/>
            </a:endParaRPr>
          </a:p>
        </p:txBody>
      </p:sp>
      <p:sp>
        <p:nvSpPr>
          <p:cNvPr id="389124" name="Text Box 2"/>
          <p:cNvSpPr txBox="1">
            <a:spLocks noChangeArrowheads="1"/>
          </p:cNvSpPr>
          <p:nvPr/>
        </p:nvSpPr>
        <p:spPr bwMode="auto">
          <a:xfrm>
            <a:off x="3885166" y="8638772"/>
            <a:ext cx="2294793" cy="269767"/>
          </a:xfrm>
          <a:prstGeom prst="rect">
            <a:avLst/>
          </a:prstGeom>
          <a:noFill/>
          <a:ln w="9525">
            <a:noFill/>
            <a:round/>
            <a:headEnd/>
            <a:tailEnd/>
          </a:ln>
        </p:spPr>
        <p:txBody>
          <a:bodyPr lIns="91385" tIns="45869" rIns="91385" bIns="45869" anchor="b"/>
          <a:lstStyle/>
          <a:p>
            <a:pPr algn="r">
              <a:tabLst>
                <a:tab pos="0" algn="l"/>
                <a:tab pos="448102" algn="l"/>
                <a:tab pos="896203" algn="l"/>
                <a:tab pos="1344305" algn="l"/>
                <a:tab pos="1792407" algn="l"/>
                <a:tab pos="2240509" algn="l"/>
                <a:tab pos="2688610" algn="l"/>
                <a:tab pos="3136712" algn="l"/>
                <a:tab pos="3584814" algn="l"/>
                <a:tab pos="4032915" algn="l"/>
                <a:tab pos="4481017" algn="l"/>
                <a:tab pos="4929119" algn="l"/>
                <a:tab pos="5377221" algn="l"/>
                <a:tab pos="5825322" algn="l"/>
                <a:tab pos="6273424" algn="l"/>
                <a:tab pos="6721526" algn="l"/>
                <a:tab pos="7169628" algn="l"/>
                <a:tab pos="7617729" algn="l"/>
                <a:tab pos="8065831" algn="l"/>
                <a:tab pos="8513933" algn="l"/>
                <a:tab pos="8962034" algn="l"/>
              </a:tabLst>
            </a:pPr>
            <a:fld id="{21068BB2-1237-40F7-BBB5-D79464E57557}" type="slidenum">
              <a:rPr lang="en-GB" sz="1200">
                <a:solidFill>
                  <a:srgbClr val="000000"/>
                </a:solidFill>
                <a:latin typeface="Times New Roman" pitchFamily="18" charset="0"/>
              </a:rPr>
              <a:pPr algn="r">
                <a:tabLst>
                  <a:tab pos="0" algn="l"/>
                  <a:tab pos="448102" algn="l"/>
                  <a:tab pos="896203" algn="l"/>
                  <a:tab pos="1344305" algn="l"/>
                  <a:tab pos="1792407" algn="l"/>
                  <a:tab pos="2240509" algn="l"/>
                  <a:tab pos="2688610" algn="l"/>
                  <a:tab pos="3136712" algn="l"/>
                  <a:tab pos="3584814" algn="l"/>
                  <a:tab pos="4032915" algn="l"/>
                  <a:tab pos="4481017" algn="l"/>
                  <a:tab pos="4929119" algn="l"/>
                  <a:tab pos="5377221" algn="l"/>
                  <a:tab pos="5825322" algn="l"/>
                  <a:tab pos="6273424" algn="l"/>
                  <a:tab pos="6721526" algn="l"/>
                  <a:tab pos="7169628" algn="l"/>
                  <a:tab pos="7617729" algn="l"/>
                  <a:tab pos="8065831" algn="l"/>
                  <a:tab pos="8513933" algn="l"/>
                  <a:tab pos="8962034" algn="l"/>
                </a:tabLst>
              </a:pPr>
              <a:t>4</a:t>
            </a:fld>
            <a:endParaRPr lang="en-GB" sz="1200" dirty="0">
              <a:solidFill>
                <a:srgbClr val="000000"/>
              </a:solidFill>
              <a:latin typeface="Times New Roman" pitchFamily="18" charset="0"/>
            </a:endParaRPr>
          </a:p>
        </p:txBody>
      </p:sp>
      <p:sp>
        <p:nvSpPr>
          <p:cNvPr id="389125" name="Text Box 3"/>
          <p:cNvSpPr>
            <a:spLocks noGrp="1" noChangeArrowheads="1"/>
          </p:cNvSpPr>
          <p:nvPr>
            <p:ph type="body"/>
          </p:nvPr>
        </p:nvSpPr>
        <p:spPr>
          <a:xfrm>
            <a:off x="685800" y="4342777"/>
            <a:ext cx="5481746" cy="4113553"/>
          </a:xfrm>
          <a:noFill/>
          <a:ln/>
        </p:spPr>
        <p:txBody>
          <a:bodyPr lIns="0" tIns="0" rIns="0" bIns="0"/>
          <a:lstStyle/>
          <a:p>
            <a:r>
              <a:rPr lang="en-US" dirty="0" smtClean="0"/>
              <a:t>DI is at the heart of the Spring Framework</a:t>
            </a:r>
          </a:p>
          <a:p>
            <a:endParaRPr lang="en-US" dirty="0" smtClean="0"/>
          </a:p>
          <a:p>
            <a:r>
              <a:rPr lang="en-US" dirty="0" smtClean="0"/>
              <a:t>Originally, dependency injection was commonly referred to by another name: </a:t>
            </a:r>
            <a:r>
              <a:rPr lang="en-US" b="1" dirty="0" smtClean="0"/>
              <a:t>Inversion Of Control.</a:t>
            </a:r>
          </a:p>
          <a:p>
            <a:endParaRPr lang="en-US" dirty="0" smtClean="0"/>
          </a:p>
          <a:p>
            <a:r>
              <a:rPr lang="en-US" dirty="0" smtClean="0"/>
              <a:t>Traditionally, each object is responsible for obtaining its own references to the objects it collaborates with (its dependencies). This can lead to highly coupled and hard-to-test code.</a:t>
            </a:r>
          </a:p>
          <a:p>
            <a:endParaRPr lang="en-US" dirty="0" smtClean="0"/>
          </a:p>
          <a:p>
            <a:r>
              <a:rPr lang="en-US" dirty="0" smtClean="0"/>
              <a:t>When applying DI, objects are given their dependencies at creation time by some external entity that coordinates each object in the system. In other words, dependencies are injected into objects. So, DI means an inversion of responsibility with regard to how an object obtains references to collaborating objects</a:t>
            </a:r>
          </a:p>
          <a:p>
            <a:r>
              <a:rPr lang="en-US" sz="1200" b="0" i="0" kern="1200" dirty="0" smtClean="0">
                <a:solidFill>
                  <a:schemeClr val="tx1"/>
                </a:solidFill>
                <a:latin typeface="+mn-lt"/>
                <a:ea typeface="+mn-ea"/>
                <a:cs typeface="+mn-cs"/>
              </a:rPr>
              <a:t>This chapter covers the Spring Framework implementation of the Inversion of Control (</a:t>
            </a:r>
            <a:r>
              <a:rPr lang="en-US" sz="1200" b="0" i="0" kern="1200" dirty="0" err="1" smtClean="0">
                <a:solidFill>
                  <a:schemeClr val="tx1"/>
                </a:solidFill>
                <a:latin typeface="+mn-lt"/>
                <a:ea typeface="+mn-ea"/>
                <a:cs typeface="+mn-cs"/>
              </a:rPr>
              <a:t>IoC</a:t>
            </a:r>
            <a:r>
              <a:rPr lang="en-US" sz="1200" b="0" i="0" kern="1200" dirty="0" smtClean="0">
                <a:solidFill>
                  <a:schemeClr val="tx1"/>
                </a:solidFill>
                <a:latin typeface="+mn-lt"/>
                <a:ea typeface="+mn-ea"/>
                <a:cs typeface="+mn-cs"/>
              </a:rPr>
              <a:t>) </a:t>
            </a:r>
            <a:r>
              <a:rPr lang="en-US" sz="1200" b="0" i="0" u="none" strike="noStrike" kern="1200" baseline="30000" dirty="0" smtClean="0">
                <a:solidFill>
                  <a:schemeClr val="tx1"/>
                </a:solidFill>
                <a:latin typeface="+mn-lt"/>
                <a:ea typeface="+mn-ea"/>
                <a:cs typeface="+mn-cs"/>
                <a:hlinkClick r:id="rId3"/>
              </a:rPr>
              <a:t>[1]</a:t>
            </a:r>
            <a:r>
              <a:rPr lang="en-US" sz="1200" b="0" i="0" kern="1200" dirty="0" smtClean="0">
                <a:solidFill>
                  <a:schemeClr val="tx1"/>
                </a:solidFill>
                <a:latin typeface="+mn-lt"/>
                <a:ea typeface="+mn-ea"/>
                <a:cs typeface="+mn-cs"/>
              </a:rPr>
              <a:t> principle. </a:t>
            </a:r>
            <a:r>
              <a:rPr lang="en-US" sz="1200" b="0" i="0" kern="1200" dirty="0" err="1" smtClean="0">
                <a:solidFill>
                  <a:schemeClr val="tx1"/>
                </a:solidFill>
                <a:latin typeface="+mn-lt"/>
                <a:ea typeface="+mn-ea"/>
                <a:cs typeface="+mn-cs"/>
              </a:rPr>
              <a:t>IoC</a:t>
            </a:r>
            <a:r>
              <a:rPr lang="en-US" sz="1200" b="0" i="0" kern="1200" dirty="0" smtClean="0">
                <a:solidFill>
                  <a:schemeClr val="tx1"/>
                </a:solidFill>
                <a:latin typeface="+mn-lt"/>
                <a:ea typeface="+mn-ea"/>
                <a:cs typeface="+mn-cs"/>
              </a:rPr>
              <a:t> is also known as </a:t>
            </a:r>
            <a:r>
              <a:rPr lang="en-US" sz="1200" b="0" i="1" kern="1200" dirty="0" smtClean="0">
                <a:solidFill>
                  <a:schemeClr val="tx1"/>
                </a:solidFill>
                <a:latin typeface="+mn-lt"/>
                <a:ea typeface="+mn-ea"/>
                <a:cs typeface="+mn-cs"/>
              </a:rPr>
              <a:t>dependency injection</a:t>
            </a:r>
            <a:r>
              <a:rPr lang="en-US" sz="1200" b="0" i="0" kern="1200" dirty="0" smtClean="0">
                <a:solidFill>
                  <a:schemeClr val="tx1"/>
                </a:solidFill>
                <a:latin typeface="+mn-lt"/>
                <a:ea typeface="+mn-ea"/>
                <a:cs typeface="+mn-cs"/>
              </a:rPr>
              <a:t> (DI). It is a process whereby objects define their dependencies, that is, the other objects they work with, only through constructor arguments, arguments to a factory method, or properties that are set on the object instance after it is constructed or returned from a factory method. The container then </a:t>
            </a:r>
            <a:r>
              <a:rPr lang="en-US" sz="1200" b="0" i="1" kern="1200" dirty="0" smtClean="0">
                <a:solidFill>
                  <a:schemeClr val="tx1"/>
                </a:solidFill>
                <a:latin typeface="+mn-lt"/>
                <a:ea typeface="+mn-ea"/>
                <a:cs typeface="+mn-cs"/>
              </a:rPr>
              <a:t>injects</a:t>
            </a:r>
            <a:r>
              <a:rPr lang="en-US" sz="1200" b="0" i="0" kern="1200" dirty="0" smtClean="0">
                <a:solidFill>
                  <a:schemeClr val="tx1"/>
                </a:solidFill>
                <a:latin typeface="+mn-lt"/>
                <a:ea typeface="+mn-ea"/>
                <a:cs typeface="+mn-cs"/>
              </a:rPr>
              <a:t> those dependencies when it creates the bean. This process is fundamentally the inverse, hence the name </a:t>
            </a:r>
            <a:r>
              <a:rPr lang="en-US" sz="1200" b="0" i="1" kern="1200" dirty="0" smtClean="0">
                <a:solidFill>
                  <a:schemeClr val="tx1"/>
                </a:solidFill>
                <a:latin typeface="+mn-lt"/>
                <a:ea typeface="+mn-ea"/>
                <a:cs typeface="+mn-cs"/>
              </a:rPr>
              <a:t>Inversion of Control</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IoC</a:t>
            </a:r>
            <a:r>
              <a:rPr lang="en-US" sz="1200" b="0" i="0" kern="1200" dirty="0" smtClean="0">
                <a:solidFill>
                  <a:schemeClr val="tx1"/>
                </a:solidFill>
                <a:latin typeface="+mn-lt"/>
                <a:ea typeface="+mn-ea"/>
                <a:cs typeface="+mn-cs"/>
              </a:rPr>
              <a:t>), of the bean itself controlling the instantiation or location of its dependencies by using direct construction of classes, or a mechanism such as the </a:t>
            </a:r>
            <a:r>
              <a:rPr lang="en-US" sz="1200" b="0" i="1" kern="1200" dirty="0" smtClean="0">
                <a:solidFill>
                  <a:schemeClr val="tx1"/>
                </a:solidFill>
                <a:latin typeface="+mn-lt"/>
                <a:ea typeface="+mn-ea"/>
                <a:cs typeface="+mn-cs"/>
              </a:rPr>
              <a:t>Service Locator</a:t>
            </a:r>
            <a:r>
              <a:rPr lang="en-US" sz="1200" b="0" i="0" kern="1200" dirty="0" smtClean="0">
                <a:solidFill>
                  <a:schemeClr val="tx1"/>
                </a:solidFill>
                <a:latin typeface="+mn-lt"/>
                <a:ea typeface="+mn-ea"/>
                <a:cs typeface="+mn-cs"/>
              </a:rPr>
              <a:t> pattern.</a:t>
            </a:r>
          </a:p>
          <a:p>
            <a:r>
              <a:rPr lang="en-US" sz="1200" b="0" i="0" kern="1200" dirty="0" smtClean="0">
                <a:solidFill>
                  <a:schemeClr val="tx1"/>
                </a:solidFill>
                <a:latin typeface="+mn-lt"/>
                <a:ea typeface="+mn-ea"/>
                <a:cs typeface="+mn-cs"/>
              </a:rPr>
              <a:t>The </a:t>
            </a:r>
            <a:r>
              <a:rPr lang="en-US" sz="1200" b="0" i="0" kern="1200" dirty="0" err="1" smtClean="0">
                <a:solidFill>
                  <a:schemeClr val="tx1"/>
                </a:solidFill>
                <a:latin typeface="+mn-lt"/>
                <a:ea typeface="+mn-ea"/>
                <a:cs typeface="+mn-cs"/>
              </a:rPr>
              <a:t>org.springframework.beans</a:t>
            </a:r>
            <a:r>
              <a:rPr lang="en-US" sz="1200" b="0" i="0" kern="1200" dirty="0" smtClean="0">
                <a:solidFill>
                  <a:schemeClr val="tx1"/>
                </a:solidFill>
                <a:latin typeface="+mn-lt"/>
                <a:ea typeface="+mn-ea"/>
                <a:cs typeface="+mn-cs"/>
              </a:rPr>
              <a:t> and </a:t>
            </a:r>
            <a:r>
              <a:rPr lang="en-US" sz="1200" b="0" i="0" kern="1200" dirty="0" err="1" smtClean="0">
                <a:solidFill>
                  <a:schemeClr val="tx1"/>
                </a:solidFill>
                <a:latin typeface="+mn-lt"/>
                <a:ea typeface="+mn-ea"/>
                <a:cs typeface="+mn-cs"/>
              </a:rPr>
              <a:t>org.springframework.context</a:t>
            </a:r>
            <a:r>
              <a:rPr lang="en-US" sz="1200" b="0" i="0" kern="1200" dirty="0" smtClean="0">
                <a:solidFill>
                  <a:schemeClr val="tx1"/>
                </a:solidFill>
                <a:latin typeface="+mn-lt"/>
                <a:ea typeface="+mn-ea"/>
                <a:cs typeface="+mn-cs"/>
              </a:rPr>
              <a:t> packages are the basis for Spring Framework’s </a:t>
            </a:r>
            <a:r>
              <a:rPr lang="en-US" sz="1200" b="0" i="0" kern="1200" dirty="0" err="1" smtClean="0">
                <a:solidFill>
                  <a:schemeClr val="tx1"/>
                </a:solidFill>
                <a:latin typeface="+mn-lt"/>
                <a:ea typeface="+mn-ea"/>
                <a:cs typeface="+mn-cs"/>
              </a:rPr>
              <a:t>IoC</a:t>
            </a:r>
            <a:r>
              <a:rPr lang="en-US" sz="1200" b="0" i="0" kern="1200" dirty="0" smtClean="0">
                <a:solidFill>
                  <a:schemeClr val="tx1"/>
                </a:solidFill>
                <a:latin typeface="+mn-lt"/>
                <a:ea typeface="+mn-ea"/>
                <a:cs typeface="+mn-cs"/>
              </a:rPr>
              <a:t> container. The </a:t>
            </a:r>
            <a:r>
              <a:rPr lang="en-US" sz="1200" b="0" i="0" u="none" strike="noStrike" kern="1200" dirty="0" err="1" smtClean="0">
                <a:solidFill>
                  <a:schemeClr val="tx1"/>
                </a:solidFill>
                <a:latin typeface="+mn-lt"/>
                <a:ea typeface="+mn-ea"/>
                <a:cs typeface="+mn-cs"/>
                <a:hlinkClick r:id="rId4"/>
              </a:rPr>
              <a:t>BeanFactory</a:t>
            </a:r>
            <a:r>
              <a:rPr lang="en-US" sz="1200" b="0" i="0" kern="1200" dirty="0" smtClean="0">
                <a:solidFill>
                  <a:schemeClr val="tx1"/>
                </a:solidFill>
                <a:latin typeface="+mn-lt"/>
                <a:ea typeface="+mn-ea"/>
                <a:cs typeface="+mn-cs"/>
              </a:rPr>
              <a:t> interface provides an advanced configuration mechanism capable of managing any type of object. </a:t>
            </a:r>
            <a:r>
              <a:rPr lang="en-US" sz="1200" b="0" i="0" u="none" strike="noStrike" kern="1200" dirty="0" err="1" smtClean="0">
                <a:solidFill>
                  <a:schemeClr val="tx1"/>
                </a:solidFill>
                <a:latin typeface="+mn-lt"/>
                <a:ea typeface="+mn-ea"/>
                <a:cs typeface="+mn-cs"/>
                <a:hlinkClick r:id="rId5"/>
              </a:rPr>
              <a:t>ApplicationContext</a:t>
            </a:r>
            <a:r>
              <a:rPr lang="en-US" sz="1200" b="0" i="0" kern="1200" dirty="0" smtClean="0">
                <a:solidFill>
                  <a:schemeClr val="tx1"/>
                </a:solidFill>
                <a:latin typeface="+mn-lt"/>
                <a:ea typeface="+mn-ea"/>
                <a:cs typeface="+mn-cs"/>
              </a:rPr>
              <a:t> is a sub-interface of </a:t>
            </a:r>
            <a:r>
              <a:rPr lang="en-US" sz="1200" b="0" i="0" kern="1200" dirty="0" err="1" smtClean="0">
                <a:solidFill>
                  <a:schemeClr val="tx1"/>
                </a:solidFill>
                <a:latin typeface="+mn-lt"/>
                <a:ea typeface="+mn-ea"/>
                <a:cs typeface="+mn-cs"/>
              </a:rPr>
              <a:t>BeanFactory</a:t>
            </a:r>
            <a:r>
              <a:rPr lang="en-US" sz="1200" b="0" i="0" kern="1200" dirty="0" smtClean="0">
                <a:solidFill>
                  <a:schemeClr val="tx1"/>
                </a:solidFill>
                <a:latin typeface="+mn-lt"/>
                <a:ea typeface="+mn-ea"/>
                <a:cs typeface="+mn-cs"/>
              </a:rPr>
              <a:t>. It adds easier integration with Spring’s AOP features; message resource handling (for use in internationalization), event publication; and application-layer specific contexts such as </a:t>
            </a:r>
            <a:r>
              <a:rPr lang="en-US" sz="1200" b="0" i="0" kern="1200" dirty="0" err="1" smtClean="0">
                <a:solidFill>
                  <a:schemeClr val="tx1"/>
                </a:solidFill>
                <a:latin typeface="+mn-lt"/>
                <a:ea typeface="+mn-ea"/>
                <a:cs typeface="+mn-cs"/>
              </a:rPr>
              <a:t>theWebApplicationContext</a:t>
            </a:r>
            <a:r>
              <a:rPr lang="en-US" sz="1200" b="0" i="0" kern="1200" dirty="0" smtClean="0">
                <a:solidFill>
                  <a:schemeClr val="tx1"/>
                </a:solidFill>
                <a:latin typeface="+mn-lt"/>
                <a:ea typeface="+mn-ea"/>
                <a:cs typeface="+mn-cs"/>
              </a:rPr>
              <a:t> for use in web applications.</a:t>
            </a:r>
          </a:p>
          <a:p>
            <a:r>
              <a:rPr lang="en-US" sz="1200" b="0" i="0" kern="1200" dirty="0" smtClean="0">
                <a:solidFill>
                  <a:schemeClr val="tx1"/>
                </a:solidFill>
                <a:latin typeface="+mn-lt"/>
                <a:ea typeface="+mn-ea"/>
                <a:cs typeface="+mn-cs"/>
              </a:rPr>
              <a:t>In short, the </a:t>
            </a:r>
            <a:r>
              <a:rPr lang="en-US" sz="1200" b="0" i="0" kern="1200" dirty="0" err="1" smtClean="0">
                <a:solidFill>
                  <a:schemeClr val="tx1"/>
                </a:solidFill>
                <a:latin typeface="+mn-lt"/>
                <a:ea typeface="+mn-ea"/>
                <a:cs typeface="+mn-cs"/>
              </a:rPr>
              <a:t>BeanFactory</a:t>
            </a:r>
            <a:r>
              <a:rPr lang="en-US" sz="1200" b="0" i="0" kern="1200" dirty="0" smtClean="0">
                <a:solidFill>
                  <a:schemeClr val="tx1"/>
                </a:solidFill>
                <a:latin typeface="+mn-lt"/>
                <a:ea typeface="+mn-ea"/>
                <a:cs typeface="+mn-cs"/>
              </a:rPr>
              <a:t> provides the configuration framework and basic functionality, and the </a:t>
            </a:r>
            <a:r>
              <a:rPr lang="en-US" sz="1200" b="0" i="0" kern="1200" dirty="0" err="1" smtClean="0">
                <a:solidFill>
                  <a:schemeClr val="tx1"/>
                </a:solidFill>
                <a:latin typeface="+mn-lt"/>
                <a:ea typeface="+mn-ea"/>
                <a:cs typeface="+mn-cs"/>
              </a:rPr>
              <a:t>ApplicationContext</a:t>
            </a:r>
            <a:r>
              <a:rPr lang="en-US" sz="1200" b="0" i="0" kern="1200" dirty="0" smtClean="0">
                <a:solidFill>
                  <a:schemeClr val="tx1"/>
                </a:solidFill>
                <a:latin typeface="+mn-lt"/>
                <a:ea typeface="+mn-ea"/>
                <a:cs typeface="+mn-cs"/>
              </a:rPr>
              <a:t> adds more enterprise-specific functionality. </a:t>
            </a:r>
            <a:r>
              <a:rPr lang="en-US" sz="1200" b="0" i="0" kern="1200" dirty="0" err="1" smtClean="0">
                <a:solidFill>
                  <a:schemeClr val="tx1"/>
                </a:solidFill>
                <a:latin typeface="+mn-lt"/>
                <a:ea typeface="+mn-ea"/>
                <a:cs typeface="+mn-cs"/>
              </a:rPr>
              <a:t>TheApplicationContext</a:t>
            </a:r>
            <a:r>
              <a:rPr lang="en-US" sz="1200" b="0" i="0" kern="1200" dirty="0" smtClean="0">
                <a:solidFill>
                  <a:schemeClr val="tx1"/>
                </a:solidFill>
                <a:latin typeface="+mn-lt"/>
                <a:ea typeface="+mn-ea"/>
                <a:cs typeface="+mn-cs"/>
              </a:rPr>
              <a:t> is a complete superset of the </a:t>
            </a:r>
            <a:r>
              <a:rPr lang="en-US" sz="1200" b="0" i="0" kern="1200" dirty="0" err="1" smtClean="0">
                <a:solidFill>
                  <a:schemeClr val="tx1"/>
                </a:solidFill>
                <a:latin typeface="+mn-lt"/>
                <a:ea typeface="+mn-ea"/>
                <a:cs typeface="+mn-cs"/>
              </a:rPr>
              <a:t>BeanFactory</a:t>
            </a:r>
            <a:r>
              <a:rPr lang="en-US" sz="1200" b="0" i="0" kern="1200" dirty="0" smtClean="0">
                <a:solidFill>
                  <a:schemeClr val="tx1"/>
                </a:solidFill>
                <a:latin typeface="+mn-lt"/>
                <a:ea typeface="+mn-ea"/>
                <a:cs typeface="+mn-cs"/>
              </a:rPr>
              <a:t>, and is used exclusively in this chapter in descriptions of Spring’s </a:t>
            </a:r>
            <a:r>
              <a:rPr lang="en-US" sz="1200" b="0" i="0" kern="1200" dirty="0" err="1" smtClean="0">
                <a:solidFill>
                  <a:schemeClr val="tx1"/>
                </a:solidFill>
                <a:latin typeface="+mn-lt"/>
                <a:ea typeface="+mn-ea"/>
                <a:cs typeface="+mn-cs"/>
              </a:rPr>
              <a:t>IoC</a:t>
            </a:r>
            <a:r>
              <a:rPr lang="en-US" sz="1200" b="0" i="0" kern="1200" dirty="0" smtClean="0">
                <a:solidFill>
                  <a:schemeClr val="tx1"/>
                </a:solidFill>
                <a:latin typeface="+mn-lt"/>
                <a:ea typeface="+mn-ea"/>
                <a:cs typeface="+mn-cs"/>
              </a:rPr>
              <a:t> container. For more information on using the </a:t>
            </a:r>
            <a:r>
              <a:rPr lang="en-US" sz="1200" b="0" i="0" kern="1200" dirty="0" err="1" smtClean="0">
                <a:solidFill>
                  <a:schemeClr val="tx1"/>
                </a:solidFill>
                <a:latin typeface="+mn-lt"/>
                <a:ea typeface="+mn-ea"/>
                <a:cs typeface="+mn-cs"/>
              </a:rPr>
              <a:t>BeanFactory</a:t>
            </a:r>
            <a:r>
              <a:rPr lang="en-US" sz="1200" b="0" i="0" kern="1200" dirty="0" smtClean="0">
                <a:solidFill>
                  <a:schemeClr val="tx1"/>
                </a:solidFill>
                <a:latin typeface="+mn-lt"/>
                <a:ea typeface="+mn-ea"/>
                <a:cs typeface="+mn-cs"/>
              </a:rPr>
              <a:t> instead of the </a:t>
            </a:r>
            <a:r>
              <a:rPr lang="en-US" sz="1200" b="0" i="0" kern="1200" dirty="0" err="1" smtClean="0">
                <a:solidFill>
                  <a:schemeClr val="tx1"/>
                </a:solidFill>
                <a:latin typeface="+mn-lt"/>
                <a:ea typeface="+mn-ea"/>
                <a:cs typeface="+mn-cs"/>
              </a:rPr>
              <a:t>ApplicationContext</a:t>
            </a:r>
            <a:r>
              <a:rPr lang="en-US" sz="1200" b="0" i="0" kern="1200" dirty="0" smtClean="0">
                <a:solidFill>
                  <a:schemeClr val="tx1"/>
                </a:solidFill>
                <a:latin typeface="+mn-lt"/>
                <a:ea typeface="+mn-ea"/>
                <a:cs typeface="+mn-cs"/>
              </a:rPr>
              <a:t>, refer to </a:t>
            </a:r>
            <a:r>
              <a:rPr lang="en-US" sz="1200" b="0" i="0" u="none" strike="noStrike" kern="1200" dirty="0" smtClean="0">
                <a:solidFill>
                  <a:schemeClr val="tx1"/>
                </a:solidFill>
                <a:latin typeface="+mn-lt"/>
                <a:ea typeface="+mn-ea"/>
                <a:cs typeface="+mn-cs"/>
                <a:hlinkClick r:id="rId3" tooltip="5.16 The BeanFactory"/>
              </a:rPr>
              <a:t>Section 5.16, “The </a:t>
            </a:r>
            <a:r>
              <a:rPr lang="en-US" sz="1200" b="0" i="0" u="none" strike="noStrike" kern="1200" dirty="0" err="1" smtClean="0">
                <a:solidFill>
                  <a:schemeClr val="tx1"/>
                </a:solidFill>
                <a:latin typeface="+mn-lt"/>
                <a:ea typeface="+mn-ea"/>
                <a:cs typeface="+mn-cs"/>
                <a:hlinkClick r:id="rId3" tooltip="5.16 The BeanFactory"/>
              </a:rPr>
              <a:t>BeanFactory</a:t>
            </a:r>
            <a:r>
              <a:rPr lang="en-US" sz="1200" b="0" i="0" u="none" strike="noStrike" kern="1200" dirty="0" smtClean="0">
                <a:solidFill>
                  <a:schemeClr val="tx1"/>
                </a:solidFill>
                <a:latin typeface="+mn-lt"/>
                <a:ea typeface="+mn-ea"/>
                <a:cs typeface="+mn-cs"/>
                <a:hlinkClick r:id="rId3" tooltip="5.16 The BeanFactory"/>
              </a:rPr>
              <a:t>”</a:t>
            </a:r>
            <a:r>
              <a:rPr lang="en-US" sz="1200" b="0" i="0" kern="1200" dirty="0" smtClean="0">
                <a:solidFill>
                  <a:schemeClr val="tx1"/>
                </a:solidFill>
                <a:latin typeface="+mn-lt"/>
                <a:ea typeface="+mn-ea"/>
                <a:cs typeface="+mn-cs"/>
              </a:rPr>
              <a:t>.</a:t>
            </a:r>
          </a:p>
          <a:p>
            <a:r>
              <a:rPr lang="en-US" sz="1200" b="0" i="0" kern="1200" dirty="0" smtClean="0">
                <a:solidFill>
                  <a:schemeClr val="tx1"/>
                </a:solidFill>
                <a:latin typeface="+mn-lt"/>
                <a:ea typeface="+mn-ea"/>
                <a:cs typeface="+mn-cs"/>
              </a:rPr>
              <a:t>In Spring, the objects that form the backbone of your application and that are managed by the Spring </a:t>
            </a:r>
            <a:r>
              <a:rPr lang="en-US" sz="1200" b="0" i="0" kern="1200" dirty="0" err="1" smtClean="0">
                <a:solidFill>
                  <a:schemeClr val="tx1"/>
                </a:solidFill>
                <a:latin typeface="+mn-lt"/>
                <a:ea typeface="+mn-ea"/>
                <a:cs typeface="+mn-cs"/>
              </a:rPr>
              <a:t>IoC</a:t>
            </a:r>
            <a:r>
              <a:rPr lang="en-US" sz="1200" b="0" i="0" kern="1200" dirty="0" smtClean="0">
                <a:solidFill>
                  <a:schemeClr val="tx1"/>
                </a:solidFill>
                <a:latin typeface="+mn-lt"/>
                <a:ea typeface="+mn-ea"/>
                <a:cs typeface="+mn-cs"/>
              </a:rPr>
              <a:t> </a:t>
            </a:r>
            <a:r>
              <a:rPr lang="en-US" sz="1200" b="0" i="1" kern="1200" dirty="0" smtClean="0">
                <a:solidFill>
                  <a:schemeClr val="tx1"/>
                </a:solidFill>
                <a:latin typeface="+mn-lt"/>
                <a:ea typeface="+mn-ea"/>
                <a:cs typeface="+mn-cs"/>
              </a:rPr>
              <a:t>container</a:t>
            </a:r>
            <a:r>
              <a:rPr lang="en-US" sz="1200" b="0" i="0" kern="1200" dirty="0" smtClean="0">
                <a:solidFill>
                  <a:schemeClr val="tx1"/>
                </a:solidFill>
                <a:latin typeface="+mn-lt"/>
                <a:ea typeface="+mn-ea"/>
                <a:cs typeface="+mn-cs"/>
              </a:rPr>
              <a:t> are called </a:t>
            </a:r>
            <a:r>
              <a:rPr lang="en-US" sz="1200" b="0" i="1" kern="1200" dirty="0" smtClean="0">
                <a:solidFill>
                  <a:schemeClr val="tx1"/>
                </a:solidFill>
                <a:latin typeface="+mn-lt"/>
                <a:ea typeface="+mn-ea"/>
                <a:cs typeface="+mn-cs"/>
              </a:rPr>
              <a:t>beans</a:t>
            </a:r>
            <a:r>
              <a:rPr lang="en-US" sz="1200" b="0" i="0" kern="1200" dirty="0" smtClean="0">
                <a:solidFill>
                  <a:schemeClr val="tx1"/>
                </a:solidFill>
                <a:latin typeface="+mn-lt"/>
                <a:ea typeface="+mn-ea"/>
                <a:cs typeface="+mn-cs"/>
              </a:rPr>
              <a:t>. A bean is an object that is instantiated, assembled, and otherwise managed by a Spring </a:t>
            </a:r>
            <a:r>
              <a:rPr lang="en-US" sz="1200" b="0" i="0" kern="1200" dirty="0" err="1" smtClean="0">
                <a:solidFill>
                  <a:schemeClr val="tx1"/>
                </a:solidFill>
                <a:latin typeface="+mn-lt"/>
                <a:ea typeface="+mn-ea"/>
                <a:cs typeface="+mn-cs"/>
              </a:rPr>
              <a:t>IoC</a:t>
            </a:r>
            <a:r>
              <a:rPr lang="en-US" sz="1200" b="0" i="0" kern="1200" dirty="0" smtClean="0">
                <a:solidFill>
                  <a:schemeClr val="tx1"/>
                </a:solidFill>
                <a:latin typeface="+mn-lt"/>
                <a:ea typeface="+mn-ea"/>
                <a:cs typeface="+mn-cs"/>
              </a:rPr>
              <a:t> container. Otherwise, a bean is simply one of many objects in your application. Beans, and </a:t>
            </a:r>
            <a:r>
              <a:rPr lang="en-US" sz="1200" b="0" i="0" kern="1200" dirty="0" err="1" smtClean="0">
                <a:solidFill>
                  <a:schemeClr val="tx1"/>
                </a:solidFill>
                <a:latin typeface="+mn-lt"/>
                <a:ea typeface="+mn-ea"/>
                <a:cs typeface="+mn-cs"/>
              </a:rPr>
              <a:t>the</a:t>
            </a:r>
            <a:r>
              <a:rPr lang="en-US" sz="1200" b="0" i="1" kern="1200" dirty="0" err="1" smtClean="0">
                <a:solidFill>
                  <a:schemeClr val="tx1"/>
                </a:solidFill>
                <a:latin typeface="+mn-lt"/>
                <a:ea typeface="+mn-ea"/>
                <a:cs typeface="+mn-cs"/>
              </a:rPr>
              <a:t>dependencies</a:t>
            </a:r>
            <a:r>
              <a:rPr lang="en-US" sz="1200" b="0" i="0" kern="1200" dirty="0" smtClean="0">
                <a:solidFill>
                  <a:schemeClr val="tx1"/>
                </a:solidFill>
                <a:latin typeface="+mn-lt"/>
                <a:ea typeface="+mn-ea"/>
                <a:cs typeface="+mn-cs"/>
              </a:rPr>
              <a:t> among them, are reflected in the </a:t>
            </a:r>
            <a:r>
              <a:rPr lang="en-US" sz="1200" b="0" i="1" kern="1200" dirty="0" smtClean="0">
                <a:solidFill>
                  <a:schemeClr val="tx1"/>
                </a:solidFill>
                <a:latin typeface="+mn-lt"/>
                <a:ea typeface="+mn-ea"/>
                <a:cs typeface="+mn-cs"/>
              </a:rPr>
              <a:t>configuration metadata</a:t>
            </a:r>
            <a:r>
              <a:rPr lang="en-US" sz="1200" b="0" i="0" kern="1200" dirty="0" smtClean="0">
                <a:solidFill>
                  <a:schemeClr val="tx1"/>
                </a:solidFill>
                <a:latin typeface="+mn-lt"/>
                <a:ea typeface="+mn-ea"/>
                <a:cs typeface="+mn-cs"/>
              </a:rPr>
              <a:t> used by a container.</a:t>
            </a:r>
            <a:endParaRPr lang="en-US" sz="1200" b="0" i="0" kern="1200" dirty="0">
              <a:solidFill>
                <a:schemeClr val="tx1"/>
              </a:solidFill>
              <a:latin typeface="+mn-lt"/>
              <a:ea typeface="+mn-ea"/>
              <a:cs typeface="+mn-cs"/>
            </a:endParaRPr>
          </a:p>
        </p:txBody>
      </p:sp>
      <p:sp>
        <p:nvSpPr>
          <p:cNvPr id="389126" name="Rectangle 4"/>
          <p:cNvSpPr>
            <a:spLocks noGrp="1" noRot="1" noChangeAspect="1" noChangeArrowheads="1" noTextEdit="1"/>
          </p:cNvSpPr>
          <p:nvPr>
            <p:ph type="sldImg" idx="1"/>
          </p:nvPr>
        </p:nvSpPr>
        <p:spPr>
          <a:xfrm>
            <a:off x="1141413" y="685800"/>
            <a:ext cx="4570412" cy="3429000"/>
          </a:xfrm>
          <a:ln/>
        </p:spPr>
      </p:sp>
    </p:spTree>
    <p:extLst>
      <p:ext uri="{BB962C8B-B14F-4D97-AF65-F5344CB8AC3E}">
        <p14:creationId xmlns:p14="http://schemas.microsoft.com/office/powerpoint/2010/main" val="2965552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kern="1200" dirty="0" smtClean="0">
                <a:solidFill>
                  <a:schemeClr val="tx1"/>
                </a:solidFill>
                <a:latin typeface="+mn-lt"/>
                <a:ea typeface="+mn-ea"/>
                <a:cs typeface="+mn-cs"/>
              </a:rPr>
              <a:t>The interface </a:t>
            </a:r>
            <a:r>
              <a:rPr lang="en-US" sz="1200" b="0" i="0" kern="1200" dirty="0" err="1" smtClean="0">
                <a:solidFill>
                  <a:schemeClr val="tx1"/>
                </a:solidFill>
                <a:latin typeface="+mn-lt"/>
                <a:ea typeface="+mn-ea"/>
                <a:cs typeface="+mn-cs"/>
              </a:rPr>
              <a:t>org.springframework.context.ApplicationContext</a:t>
            </a:r>
            <a:r>
              <a:rPr lang="en-US" sz="1200" b="0" i="0" kern="1200" dirty="0" smtClean="0">
                <a:solidFill>
                  <a:schemeClr val="tx1"/>
                </a:solidFill>
                <a:latin typeface="+mn-lt"/>
                <a:ea typeface="+mn-ea"/>
                <a:cs typeface="+mn-cs"/>
              </a:rPr>
              <a:t> represents the Spring </a:t>
            </a:r>
            <a:r>
              <a:rPr lang="en-US" sz="1200" b="0" i="0" kern="1200" dirty="0" err="1" smtClean="0">
                <a:solidFill>
                  <a:schemeClr val="tx1"/>
                </a:solidFill>
                <a:latin typeface="+mn-lt"/>
                <a:ea typeface="+mn-ea"/>
                <a:cs typeface="+mn-cs"/>
              </a:rPr>
              <a:t>IoC</a:t>
            </a:r>
            <a:r>
              <a:rPr lang="en-US" sz="1200" b="0" i="0" kern="1200" dirty="0" smtClean="0">
                <a:solidFill>
                  <a:schemeClr val="tx1"/>
                </a:solidFill>
                <a:latin typeface="+mn-lt"/>
                <a:ea typeface="+mn-ea"/>
                <a:cs typeface="+mn-cs"/>
              </a:rPr>
              <a:t> container and is responsible for instantiating, configuring, and assembling the aforementioned beans. The container gets its instructions on what objects to instantiate, configure, and assemble by reading configuration metadata. The configuration metadata is represented in XML, Java annotations, or Java code. It allows you to express the objects that compose your application and the rich interdependencies between such objects.</a:t>
            </a:r>
          </a:p>
          <a:p>
            <a:r>
              <a:rPr lang="en-US" sz="1200" b="0" i="0" kern="1200" dirty="0" smtClean="0">
                <a:solidFill>
                  <a:schemeClr val="tx1"/>
                </a:solidFill>
                <a:latin typeface="+mn-lt"/>
                <a:ea typeface="+mn-ea"/>
                <a:cs typeface="+mn-cs"/>
              </a:rPr>
              <a:t>Several implementations of the </a:t>
            </a:r>
            <a:r>
              <a:rPr lang="en-US" sz="1200" b="0" i="0" kern="1200" dirty="0" err="1" smtClean="0">
                <a:solidFill>
                  <a:schemeClr val="tx1"/>
                </a:solidFill>
                <a:latin typeface="+mn-lt"/>
                <a:ea typeface="+mn-ea"/>
                <a:cs typeface="+mn-cs"/>
              </a:rPr>
              <a:t>ApplicationContext</a:t>
            </a:r>
            <a:r>
              <a:rPr lang="en-US" sz="1200" b="0" i="0" kern="1200" dirty="0" smtClean="0">
                <a:solidFill>
                  <a:schemeClr val="tx1"/>
                </a:solidFill>
                <a:latin typeface="+mn-lt"/>
                <a:ea typeface="+mn-ea"/>
                <a:cs typeface="+mn-cs"/>
              </a:rPr>
              <a:t> interface are supplied out-of-the-box with Spring. In standalone applications it is common to create an instance </a:t>
            </a:r>
            <a:r>
              <a:rPr lang="en-US" sz="1200" b="0" i="0" kern="1200" dirty="0" err="1" smtClean="0">
                <a:solidFill>
                  <a:schemeClr val="tx1"/>
                </a:solidFill>
                <a:latin typeface="+mn-lt"/>
                <a:ea typeface="+mn-ea"/>
                <a:cs typeface="+mn-cs"/>
              </a:rPr>
              <a:t>of</a:t>
            </a:r>
            <a:r>
              <a:rPr lang="en-US" sz="1200" b="0" i="0" u="none" strike="noStrike" kern="1200" dirty="0" err="1" smtClean="0">
                <a:solidFill>
                  <a:schemeClr val="tx1"/>
                </a:solidFill>
                <a:latin typeface="+mn-lt"/>
                <a:ea typeface="+mn-ea"/>
                <a:cs typeface="+mn-cs"/>
                <a:hlinkClick r:id="rId3"/>
              </a:rPr>
              <a:t>ClassPathXmlApplicationContext</a:t>
            </a:r>
            <a:r>
              <a:rPr lang="en-US" sz="1200" b="0" i="0" kern="1200" dirty="0" smtClean="0">
                <a:solidFill>
                  <a:schemeClr val="tx1"/>
                </a:solidFill>
                <a:latin typeface="+mn-lt"/>
                <a:ea typeface="+mn-ea"/>
                <a:cs typeface="+mn-cs"/>
              </a:rPr>
              <a:t> or </a:t>
            </a:r>
            <a:r>
              <a:rPr lang="en-US" sz="1200" b="0" i="0" u="none" strike="noStrike" kern="1200" dirty="0" err="1" smtClean="0">
                <a:solidFill>
                  <a:schemeClr val="tx1"/>
                </a:solidFill>
                <a:latin typeface="+mn-lt"/>
                <a:ea typeface="+mn-ea"/>
                <a:cs typeface="+mn-cs"/>
                <a:hlinkClick r:id="rId4"/>
              </a:rPr>
              <a:t>FileSystemXmlApplicationContext</a:t>
            </a:r>
            <a:r>
              <a:rPr lang="en-US" sz="1200" b="0" i="0" kern="1200" dirty="0" smtClean="0">
                <a:solidFill>
                  <a:schemeClr val="tx1"/>
                </a:solidFill>
                <a:latin typeface="+mn-lt"/>
                <a:ea typeface="+mn-ea"/>
                <a:cs typeface="+mn-cs"/>
              </a:rPr>
              <a:t>. While XML has been the traditional format for defining configuration metadata you can instruct the container to use Java annotations or code as the metadata format by providing a small amount of XML configuration to declaratively enable support for these additional metadata formats.</a:t>
            </a:r>
          </a:p>
          <a:p>
            <a:r>
              <a:rPr lang="en-US" sz="1200" b="0" i="0" kern="1200" dirty="0" smtClean="0">
                <a:solidFill>
                  <a:schemeClr val="tx1"/>
                </a:solidFill>
                <a:latin typeface="+mn-lt"/>
                <a:ea typeface="+mn-ea"/>
                <a:cs typeface="+mn-cs"/>
              </a:rPr>
              <a:t>In most application scenarios, explicit user code is not required to instantiate one or more instances of a Spring </a:t>
            </a:r>
            <a:r>
              <a:rPr lang="en-US" sz="1200" b="0" i="0" kern="1200" dirty="0" err="1" smtClean="0">
                <a:solidFill>
                  <a:schemeClr val="tx1"/>
                </a:solidFill>
                <a:latin typeface="+mn-lt"/>
                <a:ea typeface="+mn-ea"/>
                <a:cs typeface="+mn-cs"/>
              </a:rPr>
              <a:t>IoC</a:t>
            </a:r>
            <a:r>
              <a:rPr lang="en-US" sz="1200" b="0" i="0" kern="1200" dirty="0" smtClean="0">
                <a:solidFill>
                  <a:schemeClr val="tx1"/>
                </a:solidFill>
                <a:latin typeface="+mn-lt"/>
                <a:ea typeface="+mn-ea"/>
                <a:cs typeface="+mn-cs"/>
              </a:rPr>
              <a:t> container. For example, in a web application scenario, a simple eight (or so) lines of boilerplate web descriptor XML in the web.xml file of the application will typically suffice (see </a:t>
            </a:r>
            <a:r>
              <a:rPr lang="en-US" sz="1200" b="0" i="0" u="none" strike="noStrike" kern="1200" dirty="0" smtClean="0">
                <a:solidFill>
                  <a:schemeClr val="tx1"/>
                </a:solidFill>
                <a:latin typeface="+mn-lt"/>
                <a:ea typeface="+mn-ea"/>
                <a:cs typeface="+mn-cs"/>
                <a:hlinkClick r:id="rId5" tooltip="5.15.4 Convenient ApplicationContext instantiation for web applications"/>
              </a:rPr>
              <a:t>Section 5.15.4, “Convenient </a:t>
            </a:r>
            <a:r>
              <a:rPr lang="en-US" sz="1200" b="0" i="0" u="none" strike="noStrike" kern="1200" dirty="0" err="1" smtClean="0">
                <a:solidFill>
                  <a:schemeClr val="tx1"/>
                </a:solidFill>
                <a:latin typeface="+mn-lt"/>
                <a:ea typeface="+mn-ea"/>
                <a:cs typeface="+mn-cs"/>
                <a:hlinkClick r:id="rId5" tooltip="5.15.4 Convenient ApplicationContext instantiation for web applications"/>
              </a:rPr>
              <a:t>ApplicationContext</a:t>
            </a:r>
            <a:r>
              <a:rPr lang="en-US" sz="1200" b="0" i="0" u="none" strike="noStrike" kern="1200" dirty="0" smtClean="0">
                <a:solidFill>
                  <a:schemeClr val="tx1"/>
                </a:solidFill>
                <a:latin typeface="+mn-lt"/>
                <a:ea typeface="+mn-ea"/>
                <a:cs typeface="+mn-cs"/>
                <a:hlinkClick r:id="rId5" tooltip="5.15.4 Convenient ApplicationContext instantiation for web applications"/>
              </a:rPr>
              <a:t> instantiation for web applications”</a:t>
            </a:r>
            <a:r>
              <a:rPr lang="en-US" sz="1200" b="0" i="0" kern="1200" dirty="0" smtClean="0">
                <a:solidFill>
                  <a:schemeClr val="tx1"/>
                </a:solidFill>
                <a:latin typeface="+mn-lt"/>
                <a:ea typeface="+mn-ea"/>
                <a:cs typeface="+mn-cs"/>
              </a:rPr>
              <a:t>). If you are using the </a:t>
            </a:r>
            <a:r>
              <a:rPr lang="en-US" sz="1200" b="0" i="0" u="none" strike="noStrike" kern="1200" dirty="0" smtClean="0">
                <a:solidFill>
                  <a:schemeClr val="tx1"/>
                </a:solidFill>
                <a:latin typeface="+mn-lt"/>
                <a:ea typeface="+mn-ea"/>
                <a:cs typeface="+mn-cs"/>
                <a:hlinkClick r:id="rId6"/>
              </a:rPr>
              <a:t>Spring Tool Suite</a:t>
            </a:r>
            <a:r>
              <a:rPr lang="en-US" sz="1200" b="0" i="0" kern="1200" dirty="0" smtClean="0">
                <a:solidFill>
                  <a:schemeClr val="tx1"/>
                </a:solidFill>
                <a:latin typeface="+mn-lt"/>
                <a:ea typeface="+mn-ea"/>
                <a:cs typeface="+mn-cs"/>
              </a:rPr>
              <a:t> Eclipse-powered development environment this boilerplate configuration can be easily created with few mouse clicks or keystrokes.</a:t>
            </a:r>
          </a:p>
          <a:p>
            <a:r>
              <a:rPr lang="en-US" sz="1200" b="0" i="0" kern="1200" dirty="0" smtClean="0">
                <a:solidFill>
                  <a:schemeClr val="tx1"/>
                </a:solidFill>
                <a:latin typeface="+mn-lt"/>
                <a:ea typeface="+mn-ea"/>
                <a:cs typeface="+mn-cs"/>
              </a:rPr>
              <a:t>The following diagram is a high-level view of how Spring works. Your application classes are combined with configuration metadata so that after </a:t>
            </a:r>
            <a:r>
              <a:rPr lang="en-US" sz="1200" b="0" i="0" kern="1200" dirty="0" err="1" smtClean="0">
                <a:solidFill>
                  <a:schemeClr val="tx1"/>
                </a:solidFill>
                <a:latin typeface="+mn-lt"/>
                <a:ea typeface="+mn-ea"/>
                <a:cs typeface="+mn-cs"/>
              </a:rPr>
              <a:t>theApplicationContext</a:t>
            </a:r>
            <a:r>
              <a:rPr lang="en-US" sz="1200" b="0" i="0" kern="1200" dirty="0" smtClean="0">
                <a:solidFill>
                  <a:schemeClr val="tx1"/>
                </a:solidFill>
                <a:latin typeface="+mn-lt"/>
                <a:ea typeface="+mn-ea"/>
                <a:cs typeface="+mn-cs"/>
              </a:rPr>
              <a:t> is created and initialized, you have a fully configured and executable system or application.</a:t>
            </a:r>
          </a:p>
          <a:p>
            <a:endParaRPr lang="en-US" dirty="0"/>
          </a:p>
        </p:txBody>
      </p:sp>
      <p:sp>
        <p:nvSpPr>
          <p:cNvPr id="4" name="Slide Number Placeholder 3"/>
          <p:cNvSpPr>
            <a:spLocks noGrp="1"/>
          </p:cNvSpPr>
          <p:nvPr>
            <p:ph type="sldNum" sz="quarter" idx="10"/>
          </p:nvPr>
        </p:nvSpPr>
        <p:spPr/>
        <p:txBody>
          <a:bodyPr/>
          <a:lstStyle/>
          <a:p>
            <a:fld id="{540E79A3-5688-40D1-B9EE-B72CC9EBF16F}" type="slidenum">
              <a:rPr lang="en-US" smtClean="0"/>
              <a:pPr/>
              <a:t>5</a:t>
            </a:fld>
            <a:endParaRPr lang="en-US"/>
          </a:p>
        </p:txBody>
      </p:sp>
    </p:spTree>
    <p:extLst>
      <p:ext uri="{BB962C8B-B14F-4D97-AF65-F5344CB8AC3E}">
        <p14:creationId xmlns:p14="http://schemas.microsoft.com/office/powerpoint/2010/main" val="3022193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0" i="0" kern="1200" dirty="0" smtClean="0">
                <a:solidFill>
                  <a:schemeClr val="tx1"/>
                </a:solidFill>
                <a:latin typeface="+mn-lt"/>
                <a:ea typeface="+mn-ea"/>
                <a:cs typeface="+mn-cs"/>
              </a:rPr>
              <a:t>In addition to bean definitions that contain information on how to create a specific bean, the </a:t>
            </a:r>
            <a:r>
              <a:rPr lang="en-US" dirty="0" err="1" smtClean="0"/>
              <a:t>ApplicationContext</a:t>
            </a:r>
            <a:r>
              <a:rPr lang="en-US" sz="1200" b="0" i="0" kern="1200" dirty="0" smtClean="0">
                <a:solidFill>
                  <a:schemeClr val="tx1"/>
                </a:solidFill>
                <a:latin typeface="+mn-lt"/>
                <a:ea typeface="+mn-ea"/>
                <a:cs typeface="+mn-cs"/>
              </a:rPr>
              <a:t> implementations also permit the registration of existing objects that are created outside the container, by users. This is done by accessing the </a:t>
            </a:r>
            <a:r>
              <a:rPr lang="en-US" sz="1200" b="0" i="0" kern="1200" dirty="0" err="1" smtClean="0">
                <a:solidFill>
                  <a:schemeClr val="tx1"/>
                </a:solidFill>
                <a:latin typeface="+mn-lt"/>
                <a:ea typeface="+mn-ea"/>
                <a:cs typeface="+mn-cs"/>
              </a:rPr>
              <a:t>ApplicationContext’s</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BeanFactory</a:t>
            </a:r>
            <a:r>
              <a:rPr lang="en-US" sz="1200" b="0" i="0" kern="1200" dirty="0" smtClean="0">
                <a:solidFill>
                  <a:schemeClr val="tx1"/>
                </a:solidFill>
                <a:latin typeface="+mn-lt"/>
                <a:ea typeface="+mn-ea"/>
                <a:cs typeface="+mn-cs"/>
              </a:rPr>
              <a:t> via the method </a:t>
            </a:r>
            <a:r>
              <a:rPr lang="en-US" dirty="0" err="1" smtClean="0"/>
              <a:t>getBeanFactory</a:t>
            </a:r>
            <a:r>
              <a:rPr lang="en-US" dirty="0" smtClean="0"/>
              <a:t>()</a:t>
            </a:r>
            <a:r>
              <a:rPr lang="en-US" sz="1200" b="0" i="0" kern="1200" dirty="0" smtClean="0">
                <a:solidFill>
                  <a:schemeClr val="tx1"/>
                </a:solidFill>
                <a:latin typeface="+mn-lt"/>
                <a:ea typeface="+mn-ea"/>
                <a:cs typeface="+mn-cs"/>
              </a:rPr>
              <a:t>which returns the </a:t>
            </a:r>
            <a:r>
              <a:rPr lang="en-US" sz="1200" b="0" i="0" kern="1200" dirty="0" err="1" smtClean="0">
                <a:solidFill>
                  <a:schemeClr val="tx1"/>
                </a:solidFill>
                <a:latin typeface="+mn-lt"/>
                <a:ea typeface="+mn-ea"/>
                <a:cs typeface="+mn-cs"/>
              </a:rPr>
              <a:t>BeanFactory</a:t>
            </a:r>
            <a:r>
              <a:rPr lang="en-US" sz="1200" b="0" i="0" kern="1200" dirty="0" smtClean="0">
                <a:solidFill>
                  <a:schemeClr val="tx1"/>
                </a:solidFill>
                <a:latin typeface="+mn-lt"/>
                <a:ea typeface="+mn-ea"/>
                <a:cs typeface="+mn-cs"/>
              </a:rPr>
              <a:t> implementation </a:t>
            </a:r>
            <a:r>
              <a:rPr lang="en-US" dirty="0" err="1" smtClean="0"/>
              <a:t>DefaultListableBeanFactory</a:t>
            </a:r>
            <a:r>
              <a:rPr lang="en-US" sz="1200" b="0" i="0" kern="1200" dirty="0" smtClean="0">
                <a:solidFill>
                  <a:schemeClr val="tx1"/>
                </a:solidFill>
                <a:latin typeface="+mn-lt"/>
                <a:ea typeface="+mn-ea"/>
                <a:cs typeface="+mn-cs"/>
              </a:rPr>
              <a:t>. </a:t>
            </a:r>
            <a:r>
              <a:rPr lang="en-US" dirty="0" err="1" smtClean="0"/>
              <a:t>DefaultListableBeanFactory</a:t>
            </a:r>
            <a:r>
              <a:rPr lang="en-US" sz="1200" b="0" i="0" kern="1200" dirty="0" smtClean="0">
                <a:solidFill>
                  <a:schemeClr val="tx1"/>
                </a:solidFill>
                <a:latin typeface="+mn-lt"/>
                <a:ea typeface="+mn-ea"/>
                <a:cs typeface="+mn-cs"/>
              </a:rPr>
              <a:t> supports this registration through the </a:t>
            </a:r>
            <a:r>
              <a:rPr lang="en-US" sz="1200" b="0" i="0" kern="1200" dirty="0" err="1" smtClean="0">
                <a:solidFill>
                  <a:schemeClr val="tx1"/>
                </a:solidFill>
                <a:latin typeface="+mn-lt"/>
                <a:ea typeface="+mn-ea"/>
                <a:cs typeface="+mn-cs"/>
              </a:rPr>
              <a:t>methods</a:t>
            </a:r>
            <a:r>
              <a:rPr lang="en-US" dirty="0" err="1" smtClean="0"/>
              <a:t>registerSingleton</a:t>
            </a:r>
            <a:r>
              <a:rPr lang="en-US" dirty="0" smtClean="0"/>
              <a:t>(..)</a:t>
            </a:r>
            <a:r>
              <a:rPr lang="en-US" sz="1200" b="0" i="0" kern="1200" dirty="0" smtClean="0">
                <a:solidFill>
                  <a:schemeClr val="tx1"/>
                </a:solidFill>
                <a:latin typeface="+mn-lt"/>
                <a:ea typeface="+mn-ea"/>
                <a:cs typeface="+mn-cs"/>
              </a:rPr>
              <a:t> and </a:t>
            </a:r>
            <a:r>
              <a:rPr lang="en-US" dirty="0" err="1" smtClean="0"/>
              <a:t>registerBeanDefinition</a:t>
            </a:r>
            <a:r>
              <a:rPr lang="en-US" dirty="0" smtClean="0"/>
              <a:t>(..)</a:t>
            </a:r>
            <a:r>
              <a:rPr lang="en-US" sz="1200" b="0" i="0" kern="1200" dirty="0" smtClean="0">
                <a:solidFill>
                  <a:schemeClr val="tx1"/>
                </a:solidFill>
                <a:latin typeface="+mn-lt"/>
                <a:ea typeface="+mn-ea"/>
                <a:cs typeface="+mn-cs"/>
              </a:rPr>
              <a:t>. However, typical applications work solely with beans defined through metadata bean definitions.</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This metadata translates to a set of properties that make up each bean definition.</a:t>
            </a:r>
          </a:p>
          <a:p>
            <a:r>
              <a:rPr lang="en-US" sz="1200" b="1" i="0" kern="1200" dirty="0" smtClean="0">
                <a:solidFill>
                  <a:schemeClr val="tx1"/>
                </a:solidFill>
                <a:latin typeface="+mn-lt"/>
                <a:ea typeface="+mn-ea"/>
                <a:cs typeface="+mn-cs"/>
              </a:rPr>
              <a:t>Table 5.1. The bean definition</a:t>
            </a:r>
            <a:endParaRPr lang="en-US" sz="1200" b="0" i="0" kern="1200" dirty="0" smtClean="0">
              <a:solidFill>
                <a:schemeClr val="tx1"/>
              </a:solidFill>
              <a:latin typeface="+mn-lt"/>
              <a:ea typeface="+mn-ea"/>
              <a:cs typeface="+mn-cs"/>
            </a:endParaRPr>
          </a:p>
          <a:p>
            <a:r>
              <a:rPr lang="en-US" sz="1200" b="0" i="0" kern="1200" dirty="0" err="1" smtClean="0">
                <a:solidFill>
                  <a:schemeClr val="tx1"/>
                </a:solidFill>
                <a:latin typeface="+mn-lt"/>
                <a:ea typeface="+mn-ea"/>
                <a:cs typeface="+mn-cs"/>
              </a:rPr>
              <a:t>PropertyExplained</a:t>
            </a:r>
            <a:r>
              <a:rPr lang="en-US" sz="1200" b="0" i="0" kern="1200" dirty="0" smtClean="0">
                <a:solidFill>
                  <a:schemeClr val="tx1"/>
                </a:solidFill>
                <a:latin typeface="+mn-lt"/>
                <a:ea typeface="+mn-ea"/>
                <a:cs typeface="+mn-cs"/>
              </a:rPr>
              <a:t> in…class</a:t>
            </a:r>
          </a:p>
          <a:p>
            <a:r>
              <a:rPr lang="en-US" sz="1200" b="0" i="0" u="none" strike="noStrike" kern="1200" dirty="0" smtClean="0">
                <a:solidFill>
                  <a:schemeClr val="tx1"/>
                </a:solidFill>
                <a:latin typeface="+mn-lt"/>
                <a:ea typeface="+mn-ea"/>
                <a:cs typeface="+mn-cs"/>
                <a:hlinkClick r:id="rId3" tooltip="5.3.2 Instantiating beans"/>
              </a:rPr>
              <a:t>Section 5.3.2, “Instantiating beans”</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name</a:t>
            </a:r>
          </a:p>
          <a:p>
            <a:r>
              <a:rPr lang="en-US" sz="1200" b="0" i="0" u="none" strike="noStrike" kern="1200" dirty="0" smtClean="0">
                <a:solidFill>
                  <a:schemeClr val="tx1"/>
                </a:solidFill>
                <a:latin typeface="+mn-lt"/>
                <a:ea typeface="+mn-ea"/>
                <a:cs typeface="+mn-cs"/>
                <a:hlinkClick r:id="rId3" tooltip="5.3.1 Naming beans"/>
              </a:rPr>
              <a:t>Section 5.3.1, “Naming beans”</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scope</a:t>
            </a:r>
          </a:p>
          <a:p>
            <a:r>
              <a:rPr lang="en-US" sz="1200" b="0" i="0" u="none" strike="noStrike" kern="1200" dirty="0" smtClean="0">
                <a:solidFill>
                  <a:schemeClr val="tx1"/>
                </a:solidFill>
                <a:latin typeface="+mn-lt"/>
                <a:ea typeface="+mn-ea"/>
                <a:cs typeface="+mn-cs"/>
                <a:hlinkClick r:id="rId3" tooltip="5.5 Bean scopes"/>
              </a:rPr>
              <a:t>Section 5.5, “Bean scopes”</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constructor arguments</a:t>
            </a:r>
          </a:p>
          <a:p>
            <a:r>
              <a:rPr lang="en-US" sz="1200" b="0" i="0" u="none" strike="noStrike" kern="1200" dirty="0" smtClean="0">
                <a:solidFill>
                  <a:schemeClr val="tx1"/>
                </a:solidFill>
                <a:latin typeface="+mn-lt"/>
                <a:ea typeface="+mn-ea"/>
                <a:cs typeface="+mn-cs"/>
                <a:hlinkClick r:id="rId3" tooltip="5.4.1 Dependency injection"/>
              </a:rPr>
              <a:t>Section 5.4.1, “Dependency injection”</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properties</a:t>
            </a:r>
          </a:p>
          <a:p>
            <a:r>
              <a:rPr lang="en-US" sz="1200" b="0" i="0" u="none" strike="noStrike" kern="1200" dirty="0" smtClean="0">
                <a:solidFill>
                  <a:schemeClr val="tx1"/>
                </a:solidFill>
                <a:latin typeface="+mn-lt"/>
                <a:ea typeface="+mn-ea"/>
                <a:cs typeface="+mn-cs"/>
                <a:hlinkClick r:id="rId3" tooltip="5.4.1 Dependency injection"/>
              </a:rPr>
              <a:t>Section 5.4.1, “Dependency injection”</a:t>
            </a:r>
            <a:endParaRPr lang="en-US" sz="1200" b="0" i="0" kern="1200" dirty="0" smtClean="0">
              <a:solidFill>
                <a:schemeClr val="tx1"/>
              </a:solidFill>
              <a:latin typeface="+mn-lt"/>
              <a:ea typeface="+mn-ea"/>
              <a:cs typeface="+mn-cs"/>
            </a:endParaRPr>
          </a:p>
          <a:p>
            <a:r>
              <a:rPr lang="en-US" sz="1200" b="0" i="0" kern="1200" dirty="0" err="1" smtClean="0">
                <a:solidFill>
                  <a:schemeClr val="tx1"/>
                </a:solidFill>
                <a:latin typeface="+mn-lt"/>
                <a:ea typeface="+mn-ea"/>
                <a:cs typeface="+mn-cs"/>
              </a:rPr>
              <a:t>autowiring</a:t>
            </a:r>
            <a:r>
              <a:rPr lang="en-US" sz="1200" b="0" i="0" kern="1200" dirty="0" smtClean="0">
                <a:solidFill>
                  <a:schemeClr val="tx1"/>
                </a:solidFill>
                <a:latin typeface="+mn-lt"/>
                <a:ea typeface="+mn-ea"/>
                <a:cs typeface="+mn-cs"/>
              </a:rPr>
              <a:t> mode</a:t>
            </a:r>
          </a:p>
          <a:p>
            <a:r>
              <a:rPr lang="en-US" sz="1200" b="0" i="0" u="none" strike="noStrike" kern="1200" dirty="0" smtClean="0">
                <a:solidFill>
                  <a:schemeClr val="tx1"/>
                </a:solidFill>
                <a:latin typeface="+mn-lt"/>
                <a:ea typeface="+mn-ea"/>
                <a:cs typeface="+mn-cs"/>
                <a:hlinkClick r:id="rId3" tooltip="5.4.5 Autowiring collaborators"/>
              </a:rPr>
              <a:t>Section 5.4.5, “</a:t>
            </a:r>
            <a:r>
              <a:rPr lang="en-US" sz="1200" b="0" i="0" u="none" strike="noStrike" kern="1200" dirty="0" err="1" smtClean="0">
                <a:solidFill>
                  <a:schemeClr val="tx1"/>
                </a:solidFill>
                <a:latin typeface="+mn-lt"/>
                <a:ea typeface="+mn-ea"/>
                <a:cs typeface="+mn-cs"/>
                <a:hlinkClick r:id="rId3" tooltip="5.4.5 Autowiring collaborators"/>
              </a:rPr>
              <a:t>Autowiring</a:t>
            </a:r>
            <a:r>
              <a:rPr lang="en-US" sz="1200" b="0" i="0" u="none" strike="noStrike" kern="1200" dirty="0" smtClean="0">
                <a:solidFill>
                  <a:schemeClr val="tx1"/>
                </a:solidFill>
                <a:latin typeface="+mn-lt"/>
                <a:ea typeface="+mn-ea"/>
                <a:cs typeface="+mn-cs"/>
                <a:hlinkClick r:id="rId3" tooltip="5.4.5 Autowiring collaborators"/>
              </a:rPr>
              <a:t> collaborators”</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lazy-initialization mode</a:t>
            </a:r>
          </a:p>
          <a:p>
            <a:r>
              <a:rPr lang="en-US" sz="1200" b="0" i="0" u="none" strike="noStrike" kern="1200" dirty="0" smtClean="0">
                <a:solidFill>
                  <a:schemeClr val="tx1"/>
                </a:solidFill>
                <a:latin typeface="+mn-lt"/>
                <a:ea typeface="+mn-ea"/>
                <a:cs typeface="+mn-cs"/>
                <a:hlinkClick r:id="rId3" tooltip="5.4.4 Lazy-initialized beans"/>
              </a:rPr>
              <a:t>Section 5.4.4, “Lazy-initialized beans”</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initialization method</a:t>
            </a:r>
          </a:p>
          <a:p>
            <a:r>
              <a:rPr lang="en-US" sz="1200" b="0" i="0" u="none" strike="noStrike" kern="1200" dirty="0" smtClean="0">
                <a:solidFill>
                  <a:schemeClr val="tx1"/>
                </a:solidFill>
                <a:latin typeface="+mn-lt"/>
                <a:ea typeface="+mn-ea"/>
                <a:cs typeface="+mn-cs"/>
                <a:hlinkClick r:id="rId3" tooltip="Initialization callbacks"/>
              </a:rPr>
              <a:t>the section called “Initialization callbacks”</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destruction method</a:t>
            </a:r>
          </a:p>
          <a:p>
            <a:r>
              <a:rPr lang="en-US" sz="1200" b="0" i="0" u="none" strike="noStrike" kern="1200" dirty="0" smtClean="0">
                <a:solidFill>
                  <a:schemeClr val="tx1"/>
                </a:solidFill>
                <a:latin typeface="+mn-lt"/>
                <a:ea typeface="+mn-ea"/>
                <a:cs typeface="+mn-cs"/>
                <a:hlinkClick r:id="rId3" tooltip="Destruction callbacks"/>
              </a:rPr>
              <a:t>the section called “Destruction callbacks”</a:t>
            </a:r>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40E79A3-5688-40D1-B9EE-B72CC9EBF16F}" type="slidenum">
              <a:rPr lang="en-US" smtClean="0"/>
              <a:pPr/>
              <a:t>6</a:t>
            </a:fld>
            <a:endParaRPr lang="en-US"/>
          </a:p>
        </p:txBody>
      </p:sp>
    </p:spTree>
    <p:extLst>
      <p:ext uri="{BB962C8B-B14F-4D97-AF65-F5344CB8AC3E}">
        <p14:creationId xmlns:p14="http://schemas.microsoft.com/office/powerpoint/2010/main" val="3546112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B5EC18-20B7-4C2C-A298-9CADFAACD2F0}" type="slidenum">
              <a:rPr lang="en-US"/>
              <a:pPr/>
              <a:t>7</a:t>
            </a:fld>
            <a:endParaRPr lang="en-US"/>
          </a:p>
        </p:txBody>
      </p:sp>
      <p:sp>
        <p:nvSpPr>
          <p:cNvPr id="2014210" name="Rectangle 2"/>
          <p:cNvSpPr>
            <a:spLocks noGrp="1" noRot="1" noChangeAspect="1" noChangeArrowheads="1" noTextEdit="1"/>
          </p:cNvSpPr>
          <p:nvPr>
            <p:ph type="sldImg"/>
          </p:nvPr>
        </p:nvSpPr>
        <p:spPr>
          <a:xfrm>
            <a:off x="1143000" y="693738"/>
            <a:ext cx="4572000" cy="3429000"/>
          </a:xfrm>
          <a:ln/>
        </p:spPr>
      </p:sp>
      <p:sp>
        <p:nvSpPr>
          <p:cNvPr id="201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18364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B5EC18-20B7-4C2C-A298-9CADFAACD2F0}" type="slidenum">
              <a:rPr lang="en-US"/>
              <a:pPr/>
              <a:t>8</a:t>
            </a:fld>
            <a:endParaRPr lang="en-US"/>
          </a:p>
        </p:txBody>
      </p:sp>
      <p:sp>
        <p:nvSpPr>
          <p:cNvPr id="2014210" name="Rectangle 2"/>
          <p:cNvSpPr>
            <a:spLocks noGrp="1" noRot="1" noChangeAspect="1" noChangeArrowheads="1" noTextEdit="1"/>
          </p:cNvSpPr>
          <p:nvPr>
            <p:ph type="sldImg"/>
          </p:nvPr>
        </p:nvSpPr>
        <p:spPr>
          <a:xfrm>
            <a:off x="1143000" y="693738"/>
            <a:ext cx="4572000" cy="3429000"/>
          </a:xfrm>
          <a:ln/>
        </p:spPr>
      </p:sp>
      <p:sp>
        <p:nvSpPr>
          <p:cNvPr id="201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67737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22" name="Rectangle 10"/>
          <p:cNvSpPr>
            <a:spLocks noGrp="1" noChangeArrowheads="1"/>
          </p:cNvSpPr>
          <p:nvPr>
            <p:ph type="sldNum" sz="quarter"/>
          </p:nvPr>
        </p:nvSpPr>
        <p:spPr>
          <a:noFill/>
        </p:spPr>
        <p:txBody>
          <a:bodyPr/>
          <a:lstStyle/>
          <a:p>
            <a:fld id="{8EF065D5-E696-4794-9733-C73AC2D6F9CC}" type="slidenum">
              <a:rPr lang="en-GB" smtClean="0">
                <a:cs typeface="Arial Unicode MS" pitchFamily="34" charset="-128"/>
              </a:rPr>
              <a:pPr/>
              <a:t>9</a:t>
            </a:fld>
            <a:endParaRPr lang="en-GB" smtClean="0">
              <a:cs typeface="Arial Unicode MS" pitchFamily="34" charset="-128"/>
            </a:endParaRPr>
          </a:p>
        </p:txBody>
      </p:sp>
      <p:sp>
        <p:nvSpPr>
          <p:cNvPr id="389123" name="Text Box 1"/>
          <p:cNvSpPr txBox="1">
            <a:spLocks noChangeArrowheads="1"/>
          </p:cNvSpPr>
          <p:nvPr/>
        </p:nvSpPr>
        <p:spPr bwMode="auto">
          <a:xfrm>
            <a:off x="3885166" y="8638772"/>
            <a:ext cx="2294793" cy="269767"/>
          </a:xfrm>
          <a:prstGeom prst="rect">
            <a:avLst/>
          </a:prstGeom>
          <a:noFill/>
          <a:ln w="9525">
            <a:noFill/>
            <a:round/>
            <a:headEnd/>
            <a:tailEnd/>
          </a:ln>
        </p:spPr>
        <p:txBody>
          <a:bodyPr lIns="91385" tIns="45869" rIns="91385" bIns="45869" anchor="b"/>
          <a:lstStyle/>
          <a:p>
            <a:pPr algn="r">
              <a:tabLst>
                <a:tab pos="0" algn="l"/>
                <a:tab pos="448102" algn="l"/>
                <a:tab pos="896203" algn="l"/>
                <a:tab pos="1344305" algn="l"/>
                <a:tab pos="1792407" algn="l"/>
                <a:tab pos="2240509" algn="l"/>
                <a:tab pos="2688610" algn="l"/>
                <a:tab pos="3136712" algn="l"/>
                <a:tab pos="3584814" algn="l"/>
                <a:tab pos="4032915" algn="l"/>
                <a:tab pos="4481017" algn="l"/>
                <a:tab pos="4929119" algn="l"/>
                <a:tab pos="5377221" algn="l"/>
                <a:tab pos="5825322" algn="l"/>
                <a:tab pos="6273424" algn="l"/>
                <a:tab pos="6721526" algn="l"/>
                <a:tab pos="7169628" algn="l"/>
                <a:tab pos="7617729" algn="l"/>
                <a:tab pos="8065831" algn="l"/>
                <a:tab pos="8513933" algn="l"/>
                <a:tab pos="8962034" algn="l"/>
              </a:tabLst>
            </a:pPr>
            <a:fld id="{F8EB2208-1834-48E9-926A-29A72271565B}" type="slidenum">
              <a:rPr lang="en-GB" sz="1200">
                <a:solidFill>
                  <a:srgbClr val="000000"/>
                </a:solidFill>
                <a:latin typeface="Times New Roman" pitchFamily="18" charset="0"/>
              </a:rPr>
              <a:pPr algn="r">
                <a:tabLst>
                  <a:tab pos="0" algn="l"/>
                  <a:tab pos="448102" algn="l"/>
                  <a:tab pos="896203" algn="l"/>
                  <a:tab pos="1344305" algn="l"/>
                  <a:tab pos="1792407" algn="l"/>
                  <a:tab pos="2240509" algn="l"/>
                  <a:tab pos="2688610" algn="l"/>
                  <a:tab pos="3136712" algn="l"/>
                  <a:tab pos="3584814" algn="l"/>
                  <a:tab pos="4032915" algn="l"/>
                  <a:tab pos="4481017" algn="l"/>
                  <a:tab pos="4929119" algn="l"/>
                  <a:tab pos="5377221" algn="l"/>
                  <a:tab pos="5825322" algn="l"/>
                  <a:tab pos="6273424" algn="l"/>
                  <a:tab pos="6721526" algn="l"/>
                  <a:tab pos="7169628" algn="l"/>
                  <a:tab pos="7617729" algn="l"/>
                  <a:tab pos="8065831" algn="l"/>
                  <a:tab pos="8513933" algn="l"/>
                  <a:tab pos="8962034" algn="l"/>
                </a:tabLst>
              </a:pPr>
              <a:t>9</a:t>
            </a:fld>
            <a:endParaRPr lang="en-GB" sz="1200" dirty="0">
              <a:solidFill>
                <a:srgbClr val="000000"/>
              </a:solidFill>
              <a:latin typeface="Times New Roman" pitchFamily="18" charset="0"/>
            </a:endParaRPr>
          </a:p>
        </p:txBody>
      </p:sp>
      <p:sp>
        <p:nvSpPr>
          <p:cNvPr id="389124" name="Text Box 2"/>
          <p:cNvSpPr txBox="1">
            <a:spLocks noChangeArrowheads="1"/>
          </p:cNvSpPr>
          <p:nvPr/>
        </p:nvSpPr>
        <p:spPr bwMode="auto">
          <a:xfrm>
            <a:off x="3885166" y="8638772"/>
            <a:ext cx="2294793" cy="269767"/>
          </a:xfrm>
          <a:prstGeom prst="rect">
            <a:avLst/>
          </a:prstGeom>
          <a:noFill/>
          <a:ln w="9525">
            <a:noFill/>
            <a:round/>
            <a:headEnd/>
            <a:tailEnd/>
          </a:ln>
        </p:spPr>
        <p:txBody>
          <a:bodyPr lIns="91385" tIns="45869" rIns="91385" bIns="45869" anchor="b"/>
          <a:lstStyle/>
          <a:p>
            <a:pPr algn="r">
              <a:tabLst>
                <a:tab pos="0" algn="l"/>
                <a:tab pos="448102" algn="l"/>
                <a:tab pos="896203" algn="l"/>
                <a:tab pos="1344305" algn="l"/>
                <a:tab pos="1792407" algn="l"/>
                <a:tab pos="2240509" algn="l"/>
                <a:tab pos="2688610" algn="l"/>
                <a:tab pos="3136712" algn="l"/>
                <a:tab pos="3584814" algn="l"/>
                <a:tab pos="4032915" algn="l"/>
                <a:tab pos="4481017" algn="l"/>
                <a:tab pos="4929119" algn="l"/>
                <a:tab pos="5377221" algn="l"/>
                <a:tab pos="5825322" algn="l"/>
                <a:tab pos="6273424" algn="l"/>
                <a:tab pos="6721526" algn="l"/>
                <a:tab pos="7169628" algn="l"/>
                <a:tab pos="7617729" algn="l"/>
                <a:tab pos="8065831" algn="l"/>
                <a:tab pos="8513933" algn="l"/>
                <a:tab pos="8962034" algn="l"/>
              </a:tabLst>
            </a:pPr>
            <a:fld id="{21068BB2-1237-40F7-BBB5-D79464E57557}" type="slidenum">
              <a:rPr lang="en-GB" sz="1200">
                <a:solidFill>
                  <a:srgbClr val="000000"/>
                </a:solidFill>
                <a:latin typeface="Times New Roman" pitchFamily="18" charset="0"/>
              </a:rPr>
              <a:pPr algn="r">
                <a:tabLst>
                  <a:tab pos="0" algn="l"/>
                  <a:tab pos="448102" algn="l"/>
                  <a:tab pos="896203" algn="l"/>
                  <a:tab pos="1344305" algn="l"/>
                  <a:tab pos="1792407" algn="l"/>
                  <a:tab pos="2240509" algn="l"/>
                  <a:tab pos="2688610" algn="l"/>
                  <a:tab pos="3136712" algn="l"/>
                  <a:tab pos="3584814" algn="l"/>
                  <a:tab pos="4032915" algn="l"/>
                  <a:tab pos="4481017" algn="l"/>
                  <a:tab pos="4929119" algn="l"/>
                  <a:tab pos="5377221" algn="l"/>
                  <a:tab pos="5825322" algn="l"/>
                  <a:tab pos="6273424" algn="l"/>
                  <a:tab pos="6721526" algn="l"/>
                  <a:tab pos="7169628" algn="l"/>
                  <a:tab pos="7617729" algn="l"/>
                  <a:tab pos="8065831" algn="l"/>
                  <a:tab pos="8513933" algn="l"/>
                  <a:tab pos="8962034" algn="l"/>
                </a:tabLst>
              </a:pPr>
              <a:t>9</a:t>
            </a:fld>
            <a:endParaRPr lang="en-GB" sz="1200" dirty="0">
              <a:solidFill>
                <a:srgbClr val="000000"/>
              </a:solidFill>
              <a:latin typeface="Times New Roman" pitchFamily="18" charset="0"/>
            </a:endParaRPr>
          </a:p>
        </p:txBody>
      </p:sp>
      <p:sp>
        <p:nvSpPr>
          <p:cNvPr id="389125" name="Text Box 3"/>
          <p:cNvSpPr>
            <a:spLocks noGrp="1" noChangeArrowheads="1"/>
          </p:cNvSpPr>
          <p:nvPr>
            <p:ph type="body"/>
          </p:nvPr>
        </p:nvSpPr>
        <p:spPr>
          <a:xfrm>
            <a:off x="685800" y="4342777"/>
            <a:ext cx="5481746" cy="4113553"/>
          </a:xfrm>
          <a:noFill/>
          <a:ln/>
        </p:spPr>
        <p:txBody>
          <a:bodyPr lIns="0" tIns="0" rIns="0" bIns="0"/>
          <a:lstStyle/>
          <a:p>
            <a:pPr algn="just">
              <a:lnSpc>
                <a:spcPct val="95000"/>
              </a:lnSpc>
              <a:spcBef>
                <a:spcPts val="441"/>
              </a:spcBef>
              <a:tabLst>
                <a:tab pos="0" algn="l"/>
                <a:tab pos="448102" algn="l"/>
                <a:tab pos="896203" algn="l"/>
                <a:tab pos="1344305" algn="l"/>
                <a:tab pos="1792407" algn="l"/>
                <a:tab pos="2240509" algn="l"/>
                <a:tab pos="2688610" algn="l"/>
                <a:tab pos="3136712" algn="l"/>
                <a:tab pos="3584814" algn="l"/>
                <a:tab pos="4032915" algn="l"/>
                <a:tab pos="4481017" algn="l"/>
                <a:tab pos="4929119" algn="l"/>
                <a:tab pos="5377221" algn="l"/>
                <a:tab pos="5825322" algn="l"/>
                <a:tab pos="6273424" algn="l"/>
                <a:tab pos="6721526" algn="l"/>
                <a:tab pos="7169628" algn="l"/>
                <a:tab pos="7617729" algn="l"/>
                <a:tab pos="8065831" algn="l"/>
                <a:tab pos="8513933" algn="l"/>
                <a:tab pos="8962034" algn="l"/>
              </a:tabLst>
            </a:pPr>
            <a:endParaRPr lang="en-GB" sz="1000" dirty="0" smtClean="0">
              <a:ea typeface="Lucida Sans Unicode" pitchFamily="34" charset="0"/>
              <a:cs typeface="Lucida Sans Unicode" pitchFamily="34" charset="0"/>
            </a:endParaRPr>
          </a:p>
        </p:txBody>
      </p:sp>
      <p:sp>
        <p:nvSpPr>
          <p:cNvPr id="389126" name="Rectangle 4"/>
          <p:cNvSpPr>
            <a:spLocks noGrp="1" noRot="1" noChangeAspect="1" noChangeArrowheads="1" noTextEdit="1"/>
          </p:cNvSpPr>
          <p:nvPr>
            <p:ph type="sldImg" idx="1"/>
          </p:nvPr>
        </p:nvSpPr>
        <p:spPr>
          <a:xfrm>
            <a:off x="1141413" y="685800"/>
            <a:ext cx="4570412" cy="3429000"/>
          </a:xfrm>
          <a:ln/>
        </p:spPr>
      </p:sp>
    </p:spTree>
    <p:extLst>
      <p:ext uri="{BB962C8B-B14F-4D97-AF65-F5344CB8AC3E}">
        <p14:creationId xmlns:p14="http://schemas.microsoft.com/office/powerpoint/2010/main" val="1782364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22" name="Rectangle 10"/>
          <p:cNvSpPr>
            <a:spLocks noGrp="1" noChangeArrowheads="1"/>
          </p:cNvSpPr>
          <p:nvPr>
            <p:ph type="sldNum" sz="quarter"/>
          </p:nvPr>
        </p:nvSpPr>
        <p:spPr>
          <a:noFill/>
        </p:spPr>
        <p:txBody>
          <a:bodyPr/>
          <a:lstStyle/>
          <a:p>
            <a:fld id="{8EF065D5-E696-4794-9733-C73AC2D6F9CC}" type="slidenum">
              <a:rPr lang="en-GB" smtClean="0">
                <a:cs typeface="Arial Unicode MS" pitchFamily="34" charset="-128"/>
              </a:rPr>
              <a:pPr/>
              <a:t>10</a:t>
            </a:fld>
            <a:endParaRPr lang="en-GB" smtClean="0">
              <a:cs typeface="Arial Unicode MS" pitchFamily="34" charset="-128"/>
            </a:endParaRPr>
          </a:p>
        </p:txBody>
      </p:sp>
      <p:sp>
        <p:nvSpPr>
          <p:cNvPr id="389123" name="Text Box 1"/>
          <p:cNvSpPr txBox="1">
            <a:spLocks noChangeArrowheads="1"/>
          </p:cNvSpPr>
          <p:nvPr/>
        </p:nvSpPr>
        <p:spPr bwMode="auto">
          <a:xfrm>
            <a:off x="3885166" y="8638772"/>
            <a:ext cx="2294793" cy="269767"/>
          </a:xfrm>
          <a:prstGeom prst="rect">
            <a:avLst/>
          </a:prstGeom>
          <a:noFill/>
          <a:ln w="9525">
            <a:noFill/>
            <a:round/>
            <a:headEnd/>
            <a:tailEnd/>
          </a:ln>
        </p:spPr>
        <p:txBody>
          <a:bodyPr lIns="91385" tIns="45869" rIns="91385" bIns="45869" anchor="b"/>
          <a:lstStyle/>
          <a:p>
            <a:pPr algn="r">
              <a:tabLst>
                <a:tab pos="0" algn="l"/>
                <a:tab pos="448102" algn="l"/>
                <a:tab pos="896203" algn="l"/>
                <a:tab pos="1344305" algn="l"/>
                <a:tab pos="1792407" algn="l"/>
                <a:tab pos="2240509" algn="l"/>
                <a:tab pos="2688610" algn="l"/>
                <a:tab pos="3136712" algn="l"/>
                <a:tab pos="3584814" algn="l"/>
                <a:tab pos="4032915" algn="l"/>
                <a:tab pos="4481017" algn="l"/>
                <a:tab pos="4929119" algn="l"/>
                <a:tab pos="5377221" algn="l"/>
                <a:tab pos="5825322" algn="l"/>
                <a:tab pos="6273424" algn="l"/>
                <a:tab pos="6721526" algn="l"/>
                <a:tab pos="7169628" algn="l"/>
                <a:tab pos="7617729" algn="l"/>
                <a:tab pos="8065831" algn="l"/>
                <a:tab pos="8513933" algn="l"/>
                <a:tab pos="8962034" algn="l"/>
              </a:tabLst>
            </a:pPr>
            <a:fld id="{F8EB2208-1834-48E9-926A-29A72271565B}" type="slidenum">
              <a:rPr lang="en-GB" sz="1200">
                <a:solidFill>
                  <a:srgbClr val="000000"/>
                </a:solidFill>
                <a:latin typeface="Times New Roman" pitchFamily="18" charset="0"/>
              </a:rPr>
              <a:pPr algn="r">
                <a:tabLst>
                  <a:tab pos="0" algn="l"/>
                  <a:tab pos="448102" algn="l"/>
                  <a:tab pos="896203" algn="l"/>
                  <a:tab pos="1344305" algn="l"/>
                  <a:tab pos="1792407" algn="l"/>
                  <a:tab pos="2240509" algn="l"/>
                  <a:tab pos="2688610" algn="l"/>
                  <a:tab pos="3136712" algn="l"/>
                  <a:tab pos="3584814" algn="l"/>
                  <a:tab pos="4032915" algn="l"/>
                  <a:tab pos="4481017" algn="l"/>
                  <a:tab pos="4929119" algn="l"/>
                  <a:tab pos="5377221" algn="l"/>
                  <a:tab pos="5825322" algn="l"/>
                  <a:tab pos="6273424" algn="l"/>
                  <a:tab pos="6721526" algn="l"/>
                  <a:tab pos="7169628" algn="l"/>
                  <a:tab pos="7617729" algn="l"/>
                  <a:tab pos="8065831" algn="l"/>
                  <a:tab pos="8513933" algn="l"/>
                  <a:tab pos="8962034" algn="l"/>
                </a:tabLst>
              </a:pPr>
              <a:t>10</a:t>
            </a:fld>
            <a:endParaRPr lang="en-GB" sz="1200" dirty="0">
              <a:solidFill>
                <a:srgbClr val="000000"/>
              </a:solidFill>
              <a:latin typeface="Times New Roman" pitchFamily="18" charset="0"/>
            </a:endParaRPr>
          </a:p>
        </p:txBody>
      </p:sp>
      <p:sp>
        <p:nvSpPr>
          <p:cNvPr id="389124" name="Text Box 2"/>
          <p:cNvSpPr txBox="1">
            <a:spLocks noChangeArrowheads="1"/>
          </p:cNvSpPr>
          <p:nvPr/>
        </p:nvSpPr>
        <p:spPr bwMode="auto">
          <a:xfrm>
            <a:off x="3885166" y="8638772"/>
            <a:ext cx="2294793" cy="269767"/>
          </a:xfrm>
          <a:prstGeom prst="rect">
            <a:avLst/>
          </a:prstGeom>
          <a:noFill/>
          <a:ln w="9525">
            <a:noFill/>
            <a:round/>
            <a:headEnd/>
            <a:tailEnd/>
          </a:ln>
        </p:spPr>
        <p:txBody>
          <a:bodyPr lIns="91385" tIns="45869" rIns="91385" bIns="45869" anchor="b"/>
          <a:lstStyle/>
          <a:p>
            <a:pPr algn="r">
              <a:tabLst>
                <a:tab pos="0" algn="l"/>
                <a:tab pos="448102" algn="l"/>
                <a:tab pos="896203" algn="l"/>
                <a:tab pos="1344305" algn="l"/>
                <a:tab pos="1792407" algn="l"/>
                <a:tab pos="2240509" algn="l"/>
                <a:tab pos="2688610" algn="l"/>
                <a:tab pos="3136712" algn="l"/>
                <a:tab pos="3584814" algn="l"/>
                <a:tab pos="4032915" algn="l"/>
                <a:tab pos="4481017" algn="l"/>
                <a:tab pos="4929119" algn="l"/>
                <a:tab pos="5377221" algn="l"/>
                <a:tab pos="5825322" algn="l"/>
                <a:tab pos="6273424" algn="l"/>
                <a:tab pos="6721526" algn="l"/>
                <a:tab pos="7169628" algn="l"/>
                <a:tab pos="7617729" algn="l"/>
                <a:tab pos="8065831" algn="l"/>
                <a:tab pos="8513933" algn="l"/>
                <a:tab pos="8962034" algn="l"/>
              </a:tabLst>
            </a:pPr>
            <a:fld id="{21068BB2-1237-40F7-BBB5-D79464E57557}" type="slidenum">
              <a:rPr lang="en-GB" sz="1200">
                <a:solidFill>
                  <a:srgbClr val="000000"/>
                </a:solidFill>
                <a:latin typeface="Times New Roman" pitchFamily="18" charset="0"/>
              </a:rPr>
              <a:pPr algn="r">
                <a:tabLst>
                  <a:tab pos="0" algn="l"/>
                  <a:tab pos="448102" algn="l"/>
                  <a:tab pos="896203" algn="l"/>
                  <a:tab pos="1344305" algn="l"/>
                  <a:tab pos="1792407" algn="l"/>
                  <a:tab pos="2240509" algn="l"/>
                  <a:tab pos="2688610" algn="l"/>
                  <a:tab pos="3136712" algn="l"/>
                  <a:tab pos="3584814" algn="l"/>
                  <a:tab pos="4032915" algn="l"/>
                  <a:tab pos="4481017" algn="l"/>
                  <a:tab pos="4929119" algn="l"/>
                  <a:tab pos="5377221" algn="l"/>
                  <a:tab pos="5825322" algn="l"/>
                  <a:tab pos="6273424" algn="l"/>
                  <a:tab pos="6721526" algn="l"/>
                  <a:tab pos="7169628" algn="l"/>
                  <a:tab pos="7617729" algn="l"/>
                  <a:tab pos="8065831" algn="l"/>
                  <a:tab pos="8513933" algn="l"/>
                  <a:tab pos="8962034" algn="l"/>
                </a:tabLst>
              </a:pPr>
              <a:t>10</a:t>
            </a:fld>
            <a:endParaRPr lang="en-GB" sz="1200" dirty="0">
              <a:solidFill>
                <a:srgbClr val="000000"/>
              </a:solidFill>
              <a:latin typeface="Times New Roman" pitchFamily="18" charset="0"/>
            </a:endParaRPr>
          </a:p>
        </p:txBody>
      </p:sp>
      <p:sp>
        <p:nvSpPr>
          <p:cNvPr id="389125" name="Text Box 3"/>
          <p:cNvSpPr>
            <a:spLocks noGrp="1" noChangeArrowheads="1"/>
          </p:cNvSpPr>
          <p:nvPr>
            <p:ph type="body"/>
          </p:nvPr>
        </p:nvSpPr>
        <p:spPr>
          <a:xfrm>
            <a:off x="685800" y="4342777"/>
            <a:ext cx="5481746" cy="4113553"/>
          </a:xfrm>
          <a:noFill/>
          <a:ln/>
        </p:spPr>
        <p:txBody>
          <a:bodyPr lIns="0" tIns="0" rIns="0" bIns="0"/>
          <a:lstStyle/>
          <a:p>
            <a:pPr fontAlgn="base"/>
            <a:r>
              <a:rPr lang="en-US" sz="1200" b="0" i="0" u="none" strike="noStrike" kern="1200" dirty="0" smtClean="0">
                <a:solidFill>
                  <a:schemeClr val="tx1"/>
                </a:solidFill>
                <a:latin typeface="+mn-lt"/>
                <a:ea typeface="+mn-ea"/>
                <a:cs typeface="+mn-cs"/>
                <a:hlinkClick r:id="rId3" tooltip="Spring IoC Container and Spring Bean Example Tutorial"/>
              </a:rPr>
              <a:t>Spring Beans</a:t>
            </a:r>
            <a:r>
              <a:rPr lang="en-US" sz="1200" b="0" i="0" kern="1200" dirty="0" smtClean="0">
                <a:solidFill>
                  <a:schemeClr val="tx1"/>
                </a:solidFill>
                <a:latin typeface="+mn-lt"/>
                <a:ea typeface="+mn-ea"/>
                <a:cs typeface="+mn-cs"/>
              </a:rPr>
              <a:t> are the most important part of any Spring application. Spring </a:t>
            </a:r>
            <a:r>
              <a:rPr lang="en-US" sz="1200" b="1" i="0" kern="1200" dirty="0" err="1" smtClean="0">
                <a:solidFill>
                  <a:schemeClr val="tx1"/>
                </a:solidFill>
                <a:latin typeface="+mn-lt"/>
                <a:ea typeface="+mn-ea"/>
                <a:cs typeface="+mn-cs"/>
              </a:rPr>
              <a:t>ApplicationContext</a:t>
            </a:r>
            <a:r>
              <a:rPr lang="en-US" sz="1200" b="0" i="0" kern="1200" dirty="0" smtClean="0">
                <a:solidFill>
                  <a:schemeClr val="tx1"/>
                </a:solidFill>
                <a:latin typeface="+mn-lt"/>
                <a:ea typeface="+mn-ea"/>
                <a:cs typeface="+mn-cs"/>
              </a:rPr>
              <a:t> is responsible to initialize the Spring Beans defined in spring bean configuration file.</a:t>
            </a:r>
          </a:p>
          <a:p>
            <a:pPr fontAlgn="base"/>
            <a:r>
              <a:rPr lang="en-US" sz="1200" b="0" i="0" kern="1200" dirty="0" smtClean="0">
                <a:solidFill>
                  <a:schemeClr val="tx1"/>
                </a:solidFill>
                <a:latin typeface="+mn-lt"/>
                <a:ea typeface="+mn-ea"/>
                <a:cs typeface="+mn-cs"/>
              </a:rPr>
              <a:t>Spring Context is also responsible for </a:t>
            </a:r>
            <a:r>
              <a:rPr lang="en-US" sz="1200" b="0" i="0" u="none" strike="noStrike" kern="1200" dirty="0" smtClean="0">
                <a:solidFill>
                  <a:schemeClr val="tx1"/>
                </a:solidFill>
                <a:latin typeface="+mn-lt"/>
                <a:ea typeface="+mn-ea"/>
                <a:cs typeface="+mn-cs"/>
                <a:hlinkClick r:id="rId4" tooltip="Spring Dependency Injection Example with Annotations and XML Configuration"/>
              </a:rPr>
              <a:t>injection dependencies</a:t>
            </a:r>
            <a:r>
              <a:rPr lang="en-US" sz="1200" b="0" i="0" kern="1200" dirty="0" smtClean="0">
                <a:solidFill>
                  <a:schemeClr val="tx1"/>
                </a:solidFill>
                <a:latin typeface="+mn-lt"/>
                <a:ea typeface="+mn-ea"/>
                <a:cs typeface="+mn-cs"/>
              </a:rPr>
              <a:t> in the bean, either through setter/constructor methods or by </a:t>
            </a:r>
            <a:r>
              <a:rPr lang="en-US" sz="1200" b="0" i="0" u="none" strike="noStrike" kern="1200" dirty="0" smtClean="0">
                <a:solidFill>
                  <a:schemeClr val="tx1"/>
                </a:solidFill>
                <a:latin typeface="+mn-lt"/>
                <a:ea typeface="+mn-ea"/>
                <a:cs typeface="+mn-cs"/>
                <a:hlinkClick r:id="rId5" tooltip="Spring bean autowire by name, type, constructor, Autowired and Qualifier annotations example"/>
              </a:rPr>
              <a:t>spring </a:t>
            </a:r>
            <a:r>
              <a:rPr lang="en-US" sz="1200" b="0" i="0" u="none" strike="noStrike" kern="1200" dirty="0" err="1" smtClean="0">
                <a:solidFill>
                  <a:schemeClr val="tx1"/>
                </a:solidFill>
                <a:latin typeface="+mn-lt"/>
                <a:ea typeface="+mn-ea"/>
                <a:cs typeface="+mn-cs"/>
                <a:hlinkClick r:id="rId5" tooltip="Spring bean autowire by name, type, constructor, Autowired and Qualifier annotations example"/>
              </a:rPr>
              <a:t>autowiring</a:t>
            </a:r>
            <a:r>
              <a:rPr lang="en-US" sz="1200" b="0" i="0" kern="1200" dirty="0" smtClean="0">
                <a:solidFill>
                  <a:schemeClr val="tx1"/>
                </a:solidFill>
                <a:latin typeface="+mn-lt"/>
                <a:ea typeface="+mn-ea"/>
                <a:cs typeface="+mn-cs"/>
              </a:rPr>
              <a:t>.</a:t>
            </a:r>
          </a:p>
          <a:p>
            <a:pPr fontAlgn="base"/>
            <a:r>
              <a:rPr lang="en-US" sz="1200" b="0" i="0" kern="1200" dirty="0" smtClean="0">
                <a:solidFill>
                  <a:schemeClr val="tx1"/>
                </a:solidFill>
                <a:latin typeface="+mn-lt"/>
                <a:ea typeface="+mn-ea"/>
                <a:cs typeface="+mn-cs"/>
              </a:rPr>
              <a:t>Sometimes we want to initialize resources in the bean classes, for example creating database connections or validating third party services at the time of initialization before any client request. Spring framework provide different ways through which we can provide post-initialization and pre-destroy methods in a spring bean.</a:t>
            </a:r>
          </a:p>
          <a:p>
            <a:pPr fontAlgn="base"/>
            <a:r>
              <a:rPr lang="en-US" sz="1200" b="0" i="0" kern="1200" dirty="0" smtClean="0">
                <a:solidFill>
                  <a:schemeClr val="tx1"/>
                </a:solidFill>
                <a:latin typeface="+mn-lt"/>
                <a:ea typeface="+mn-ea"/>
                <a:cs typeface="+mn-cs"/>
              </a:rPr>
              <a:t>By implementing </a:t>
            </a:r>
            <a:r>
              <a:rPr lang="en-US" sz="1200" b="1" i="0" kern="1200" dirty="0" err="1" smtClean="0">
                <a:solidFill>
                  <a:schemeClr val="tx1"/>
                </a:solidFill>
                <a:latin typeface="+mn-lt"/>
                <a:ea typeface="+mn-ea"/>
                <a:cs typeface="+mn-cs"/>
              </a:rPr>
              <a:t>InitializingBean</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DisposableBean</a:t>
            </a:r>
            <a:r>
              <a:rPr lang="en-US" sz="1200" b="0" i="0" kern="1200" dirty="0" smtClean="0">
                <a:solidFill>
                  <a:schemeClr val="tx1"/>
                </a:solidFill>
                <a:latin typeface="+mn-lt"/>
                <a:ea typeface="+mn-ea"/>
                <a:cs typeface="+mn-cs"/>
              </a:rPr>
              <a:t> interfaces – Both these interfaces declare a single method where we can initialize/close resources in the bean. For post-initialization, we can implement </a:t>
            </a:r>
            <a:r>
              <a:rPr lang="en-US" sz="1200" b="0" i="0" kern="1200" dirty="0" err="1" smtClean="0">
                <a:solidFill>
                  <a:schemeClr val="tx1"/>
                </a:solidFill>
                <a:latin typeface="+mn-lt"/>
                <a:ea typeface="+mn-ea"/>
                <a:cs typeface="+mn-cs"/>
              </a:rPr>
              <a:t>InitializingBean</a:t>
            </a:r>
            <a:r>
              <a:rPr lang="en-US" sz="1200" b="0" i="0" kern="1200" dirty="0" smtClean="0">
                <a:solidFill>
                  <a:schemeClr val="tx1"/>
                </a:solidFill>
                <a:latin typeface="+mn-lt"/>
                <a:ea typeface="+mn-ea"/>
                <a:cs typeface="+mn-cs"/>
              </a:rPr>
              <a:t> interface and provide implementation of </a:t>
            </a:r>
            <a:r>
              <a:rPr lang="en-US" sz="1200" b="0" i="0" kern="1200" dirty="0" err="1" smtClean="0">
                <a:solidFill>
                  <a:schemeClr val="tx1"/>
                </a:solidFill>
                <a:latin typeface="+mn-lt"/>
                <a:ea typeface="+mn-ea"/>
                <a:cs typeface="+mn-cs"/>
              </a:rPr>
              <a:t>afterPropertiesSet</a:t>
            </a:r>
            <a:r>
              <a:rPr lang="en-US" sz="1200" b="0" i="0" kern="1200" dirty="0" smtClean="0">
                <a:solidFill>
                  <a:schemeClr val="tx1"/>
                </a:solidFill>
                <a:latin typeface="+mn-lt"/>
                <a:ea typeface="+mn-ea"/>
                <a:cs typeface="+mn-cs"/>
              </a:rPr>
              <a:t>() method. For pre-destroy, we can implement </a:t>
            </a:r>
            <a:r>
              <a:rPr lang="en-US" sz="1200" b="0" i="0" kern="1200" dirty="0" err="1" smtClean="0">
                <a:solidFill>
                  <a:schemeClr val="tx1"/>
                </a:solidFill>
                <a:latin typeface="+mn-lt"/>
                <a:ea typeface="+mn-ea"/>
                <a:cs typeface="+mn-cs"/>
              </a:rPr>
              <a:t>DisposableBean</a:t>
            </a:r>
            <a:r>
              <a:rPr lang="en-US" sz="1200" b="0" i="0" kern="1200" dirty="0" smtClean="0">
                <a:solidFill>
                  <a:schemeClr val="tx1"/>
                </a:solidFill>
                <a:latin typeface="+mn-lt"/>
                <a:ea typeface="+mn-ea"/>
                <a:cs typeface="+mn-cs"/>
              </a:rPr>
              <a:t> interface and provide implementation of destroy()method. These methods are the callback methods and similar to </a:t>
            </a:r>
            <a:r>
              <a:rPr lang="en-US" sz="1200" b="0" i="0" kern="1200" dirty="0" err="1" smtClean="0">
                <a:solidFill>
                  <a:schemeClr val="tx1"/>
                </a:solidFill>
                <a:latin typeface="+mn-lt"/>
                <a:ea typeface="+mn-ea"/>
                <a:cs typeface="+mn-cs"/>
              </a:rPr>
              <a:t>servlet</a:t>
            </a:r>
            <a:r>
              <a:rPr lang="en-US" sz="1200" b="0" i="0" kern="1200" dirty="0" smtClean="0">
                <a:solidFill>
                  <a:schemeClr val="tx1"/>
                </a:solidFill>
                <a:latin typeface="+mn-lt"/>
                <a:ea typeface="+mn-ea"/>
                <a:cs typeface="+mn-cs"/>
              </a:rPr>
              <a:t> listener </a:t>
            </a:r>
            <a:r>
              <a:rPr lang="en-US" sz="1200" b="0" i="0" kern="1200" dirty="0" err="1" smtClean="0">
                <a:solidFill>
                  <a:schemeClr val="tx1"/>
                </a:solidFill>
                <a:latin typeface="+mn-lt"/>
                <a:ea typeface="+mn-ea"/>
                <a:cs typeface="+mn-cs"/>
              </a:rPr>
              <a:t>implementations.This</a:t>
            </a:r>
            <a:r>
              <a:rPr lang="en-US" sz="1200" b="0" i="0" kern="1200" dirty="0" smtClean="0">
                <a:solidFill>
                  <a:schemeClr val="tx1"/>
                </a:solidFill>
                <a:latin typeface="+mn-lt"/>
                <a:ea typeface="+mn-ea"/>
                <a:cs typeface="+mn-cs"/>
              </a:rPr>
              <a:t> approach is simple to use but it’s not recommended because it will create tight coupling with the Spring framework in our bean implementations.</a:t>
            </a:r>
          </a:p>
          <a:p>
            <a:pPr fontAlgn="base"/>
            <a:r>
              <a:rPr lang="en-US" sz="1200" b="0" i="0" kern="1200" dirty="0" smtClean="0">
                <a:solidFill>
                  <a:schemeClr val="tx1"/>
                </a:solidFill>
                <a:latin typeface="+mn-lt"/>
                <a:ea typeface="+mn-ea"/>
                <a:cs typeface="+mn-cs"/>
              </a:rPr>
              <a:t>Providing </a:t>
            </a:r>
            <a:r>
              <a:rPr lang="en-US" sz="1200" b="1" i="0" kern="1200" dirty="0" smtClean="0">
                <a:solidFill>
                  <a:schemeClr val="tx1"/>
                </a:solidFill>
                <a:latin typeface="+mn-lt"/>
                <a:ea typeface="+mn-ea"/>
                <a:cs typeface="+mn-cs"/>
              </a:rPr>
              <a:t>init-method</a:t>
            </a:r>
            <a:r>
              <a:rPr lang="en-US" sz="1200" b="0" i="0" kern="1200" dirty="0" smtClean="0">
                <a:solidFill>
                  <a:schemeClr val="tx1"/>
                </a:solidFill>
                <a:latin typeface="+mn-lt"/>
                <a:ea typeface="+mn-ea"/>
                <a:cs typeface="+mn-cs"/>
              </a:rPr>
              <a:t> and </a:t>
            </a:r>
            <a:r>
              <a:rPr lang="en-US" sz="1200" b="1" i="0" kern="1200" dirty="0" smtClean="0">
                <a:solidFill>
                  <a:schemeClr val="tx1"/>
                </a:solidFill>
                <a:latin typeface="+mn-lt"/>
                <a:ea typeface="+mn-ea"/>
                <a:cs typeface="+mn-cs"/>
              </a:rPr>
              <a:t>destroy-method</a:t>
            </a:r>
            <a:r>
              <a:rPr lang="en-US" sz="1200" b="0" i="0" kern="1200" dirty="0" smtClean="0">
                <a:solidFill>
                  <a:schemeClr val="tx1"/>
                </a:solidFill>
                <a:latin typeface="+mn-lt"/>
                <a:ea typeface="+mn-ea"/>
                <a:cs typeface="+mn-cs"/>
              </a:rPr>
              <a:t> attribute values for the bean in the spring bean configuration file. This is the recommended approach because of no direct dependency to spring framework and we can create our own methods.</a:t>
            </a:r>
          </a:p>
          <a:p>
            <a:pPr fontAlgn="base"/>
            <a:r>
              <a:rPr lang="en-US" sz="1200" b="0" i="0" kern="1200" dirty="0" smtClean="0">
                <a:solidFill>
                  <a:schemeClr val="tx1"/>
                </a:solidFill>
                <a:latin typeface="+mn-lt"/>
                <a:ea typeface="+mn-ea"/>
                <a:cs typeface="+mn-cs"/>
              </a:rPr>
              <a:t>Note that both </a:t>
            </a:r>
            <a:r>
              <a:rPr lang="en-US" sz="1200" b="0" i="1" kern="1200" dirty="0" smtClean="0">
                <a:solidFill>
                  <a:schemeClr val="tx1"/>
                </a:solidFill>
                <a:latin typeface="+mn-lt"/>
                <a:ea typeface="+mn-ea"/>
                <a:cs typeface="+mn-cs"/>
              </a:rPr>
              <a:t>post-init</a:t>
            </a:r>
            <a:r>
              <a:rPr lang="en-US" sz="1200" b="0" i="0" kern="1200" dirty="0" smtClean="0">
                <a:solidFill>
                  <a:schemeClr val="tx1"/>
                </a:solidFill>
                <a:latin typeface="+mn-lt"/>
                <a:ea typeface="+mn-ea"/>
                <a:cs typeface="+mn-cs"/>
              </a:rPr>
              <a:t> and </a:t>
            </a:r>
            <a:r>
              <a:rPr lang="en-US" sz="1200" b="0" i="1" kern="1200" dirty="0" smtClean="0">
                <a:solidFill>
                  <a:schemeClr val="tx1"/>
                </a:solidFill>
                <a:latin typeface="+mn-lt"/>
                <a:ea typeface="+mn-ea"/>
                <a:cs typeface="+mn-cs"/>
              </a:rPr>
              <a:t>pre-destroy</a:t>
            </a:r>
            <a:r>
              <a:rPr lang="en-US" sz="1200" b="0" i="0" kern="1200" dirty="0" smtClean="0">
                <a:solidFill>
                  <a:schemeClr val="tx1"/>
                </a:solidFill>
                <a:latin typeface="+mn-lt"/>
                <a:ea typeface="+mn-ea"/>
                <a:cs typeface="+mn-cs"/>
              </a:rPr>
              <a:t> methods should have no arguments but they can throw Exceptions. We would also require to get the bean instance from the spring application context for these methods invocation.</a:t>
            </a:r>
            <a:endParaRPr lang="en-US" sz="1200" b="0" i="0" kern="1200" dirty="0">
              <a:solidFill>
                <a:schemeClr val="tx1"/>
              </a:solidFill>
              <a:latin typeface="+mn-lt"/>
              <a:ea typeface="+mn-ea"/>
              <a:cs typeface="+mn-cs"/>
            </a:endParaRPr>
          </a:p>
        </p:txBody>
      </p:sp>
      <p:sp>
        <p:nvSpPr>
          <p:cNvPr id="389126" name="Rectangle 4"/>
          <p:cNvSpPr>
            <a:spLocks noGrp="1" noRot="1" noChangeAspect="1" noChangeArrowheads="1" noTextEdit="1"/>
          </p:cNvSpPr>
          <p:nvPr>
            <p:ph type="sldImg" idx="1"/>
          </p:nvPr>
        </p:nvSpPr>
        <p:spPr>
          <a:xfrm>
            <a:off x="1141413" y="685800"/>
            <a:ext cx="4570412" cy="3429000"/>
          </a:xfrm>
          <a:ln/>
        </p:spPr>
      </p:sp>
    </p:spTree>
    <p:extLst>
      <p:ext uri="{BB962C8B-B14F-4D97-AF65-F5344CB8AC3E}">
        <p14:creationId xmlns:p14="http://schemas.microsoft.com/office/powerpoint/2010/main" val="340729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Lets Learn  about them one by one</a:t>
            </a:r>
            <a:endParaRPr lang="en-US" dirty="0"/>
          </a:p>
        </p:txBody>
      </p:sp>
      <p:sp>
        <p:nvSpPr>
          <p:cNvPr id="4" name="Slide Number Placeholder 3"/>
          <p:cNvSpPr>
            <a:spLocks noGrp="1"/>
          </p:cNvSpPr>
          <p:nvPr>
            <p:ph type="sldNum" sz="quarter" idx="10"/>
          </p:nvPr>
        </p:nvSpPr>
        <p:spPr/>
        <p:txBody>
          <a:bodyPr/>
          <a:lstStyle/>
          <a:p>
            <a:fld id="{540E79A3-5688-40D1-B9EE-B72CC9EBF16F}" type="slidenum">
              <a:rPr lang="en-US" smtClean="0"/>
              <a:pPr/>
              <a:t>11</a:t>
            </a:fld>
            <a:endParaRPr lang="en-US"/>
          </a:p>
        </p:txBody>
      </p:sp>
    </p:spTree>
    <p:extLst>
      <p:ext uri="{BB962C8B-B14F-4D97-AF65-F5344CB8AC3E}">
        <p14:creationId xmlns:p14="http://schemas.microsoft.com/office/powerpoint/2010/main" val="34362717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228600" y="3352800"/>
            <a:ext cx="8686800" cy="327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228600" y="228600"/>
            <a:ext cx="8686800" cy="3124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ctrTitle"/>
          </p:nvPr>
        </p:nvSpPr>
        <p:spPr>
          <a:xfrm>
            <a:off x="762000" y="3581400"/>
            <a:ext cx="7772400" cy="1470025"/>
          </a:xfrm>
        </p:spPr>
        <p:txBody>
          <a:bodyPr/>
          <a:lstStyle>
            <a:lvl1pPr algn="ctr">
              <a:defRPr>
                <a:solidFill>
                  <a:srgbClr val="0070C0"/>
                </a:solidFill>
                <a:latin typeface="Arial" pitchFamily="34" charset="0"/>
                <a:cs typeface="Arial"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447800" y="5105400"/>
            <a:ext cx="6400800" cy="533400"/>
          </a:xfrm>
        </p:spPr>
        <p:txBody>
          <a:bodyPr/>
          <a:lstStyle>
            <a:lvl1pPr marL="0" indent="0" algn="ctr">
              <a:buNone/>
              <a:defRPr>
                <a:solidFill>
                  <a:schemeClr val="tx1">
                    <a:lumMod val="75000"/>
                    <a:lumOff val="2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3"/>
          <p:cNvSpPr>
            <a:spLocks noGrp="1"/>
          </p:cNvSpPr>
          <p:nvPr>
            <p:ph type="dt" sz="half" idx="10"/>
          </p:nvPr>
        </p:nvSpPr>
        <p:spPr/>
        <p:txBody>
          <a:bodyPr/>
          <a:lstStyle>
            <a:lvl1pPr>
              <a:defRPr/>
            </a:lvl1pPr>
          </a:lstStyle>
          <a:p>
            <a:fld id="{1D8BD707-D9CF-40AE-B4C6-C98DA3205C09}" type="datetimeFigureOut">
              <a:rPr lang="en-US" smtClean="0"/>
              <a:pPr/>
              <a:t>6/7/2017</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pic>
        <p:nvPicPr>
          <p:cNvPr id="9" name="Picture 8" descr="8.png"/>
          <p:cNvPicPr>
            <a:picLocks noChangeAspect="1"/>
          </p:cNvPicPr>
          <p:nvPr userDrawn="1"/>
        </p:nvPicPr>
        <p:blipFill>
          <a:blip r:embed="rId2" cstate="print"/>
          <a:stretch>
            <a:fillRect/>
          </a:stretch>
        </p:blipFill>
        <p:spPr>
          <a:xfrm>
            <a:off x="2590800" y="1524000"/>
            <a:ext cx="3846584" cy="652273"/>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6/7/2017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8382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533400" y="1143000"/>
            <a:ext cx="39624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143000"/>
            <a:ext cx="39624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381000" y="381000"/>
            <a:ext cx="2286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381000" y="381000"/>
            <a:ext cx="228600" cy="6096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609600" y="274638"/>
            <a:ext cx="8077200" cy="792162"/>
          </a:xfrm>
        </p:spPr>
        <p:txBody>
          <a:bodyPr>
            <a:normAutofit/>
          </a:bodyPr>
          <a:lstStyle>
            <a:lvl1pPr algn="l">
              <a:defRPr sz="2800">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19200"/>
            <a:ext cx="8229600" cy="5257800"/>
          </a:xfrm>
        </p:spPr>
        <p:txBody>
          <a:bodyPr>
            <a:normAutofit/>
          </a:bodyPr>
          <a:lstStyle>
            <a:lvl1pPr>
              <a:buFont typeface="Webdings" pitchFamily="18" charset="2"/>
              <a:buChar char=""/>
              <a:defRPr sz="2800">
                <a:solidFill>
                  <a:schemeClr val="bg1"/>
                </a:solidFill>
                <a:latin typeface="Arial" pitchFamily="34" charset="0"/>
                <a:cs typeface="Arial" pitchFamily="34" charset="0"/>
              </a:defRPr>
            </a:lvl1pPr>
            <a:lvl2pPr>
              <a:defRPr sz="2400">
                <a:solidFill>
                  <a:schemeClr val="bg1"/>
                </a:solidFill>
                <a:latin typeface="Arial" pitchFamily="34" charset="0"/>
                <a:cs typeface="Arial" pitchFamily="34" charset="0"/>
              </a:defRPr>
            </a:lvl2pPr>
            <a:lvl3pPr>
              <a:defRPr sz="2000">
                <a:solidFill>
                  <a:schemeClr val="bg1"/>
                </a:solidFill>
                <a:latin typeface="Arial" pitchFamily="34" charset="0"/>
                <a:cs typeface="Arial" pitchFamily="34" charset="0"/>
              </a:defRPr>
            </a:lvl3pPr>
            <a:lvl4pPr>
              <a:defRPr sz="1800">
                <a:solidFill>
                  <a:schemeClr val="bg1"/>
                </a:solidFill>
                <a:latin typeface="Arial" pitchFamily="34" charset="0"/>
                <a:cs typeface="Arial" pitchFamily="34" charset="0"/>
              </a:defRPr>
            </a:lvl4pPr>
            <a:lvl5pPr>
              <a:defRPr sz="1800">
                <a:solidFill>
                  <a:schemeClr val="bg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3"/>
          <p:cNvSpPr>
            <a:spLocks noGrp="1"/>
          </p:cNvSpPr>
          <p:nvPr>
            <p:ph type="dt" sz="half" idx="10"/>
          </p:nvPr>
        </p:nvSpPr>
        <p:spPr/>
        <p:txBody>
          <a:bodyPr/>
          <a:lstStyle>
            <a:lvl1pPr>
              <a:defRPr/>
            </a:lvl1pPr>
          </a:lstStyle>
          <a:p>
            <a:fld id="{1D8BD707-D9CF-40AE-B4C6-C98DA3205C09}" type="datetimeFigureOut">
              <a:rPr lang="en-US" smtClean="0"/>
              <a:pPr/>
              <a:t>6/7/2017</a:t>
            </a:fld>
            <a:endParaRPr lang="en-US"/>
          </a:p>
        </p:txBody>
      </p:sp>
      <p:sp>
        <p:nvSpPr>
          <p:cNvPr id="7" name="Footer Placeholder 4"/>
          <p:cNvSpPr>
            <a:spLocks noGrp="1"/>
          </p:cNvSpPr>
          <p:nvPr>
            <p:ph type="ftr" sz="quarter" idx="11"/>
          </p:nvPr>
        </p:nvSpPr>
        <p:spPr/>
        <p:txBody>
          <a:bodyPr/>
          <a:lstStyle>
            <a:lvl1pPr>
              <a:defRPr/>
            </a:lvl1pPr>
          </a:lstStyle>
          <a:p>
            <a:endParaRPr lang="en-US"/>
          </a:p>
        </p:txBody>
      </p:sp>
      <p:cxnSp>
        <p:nvCxnSpPr>
          <p:cNvPr id="9" name="Straight Connector 8"/>
          <p:cNvCxnSpPr/>
          <p:nvPr/>
        </p:nvCxnSpPr>
        <p:spPr>
          <a:xfrm rot="16200000" flipH="1">
            <a:off x="4591050" y="-3118597"/>
            <a:ext cx="1588" cy="819150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12"/>
          </p:nvPr>
        </p:nvSpPr>
        <p:spPr>
          <a:xfrm>
            <a:off x="6553200" y="6356350"/>
            <a:ext cx="2133600" cy="365125"/>
          </a:xfrm>
        </p:spPr>
        <p:txBody>
          <a:bodyPr/>
          <a:lstStyle>
            <a:lvl1pPr>
              <a:defRPr/>
            </a:lvl1pPr>
          </a:lstStyle>
          <a:p>
            <a:fld id="{B6F15528-21DE-4FAA-801E-634DDDAF4B2B}" type="slidenum">
              <a:rPr lang="en-US" smtClean="0"/>
              <a:pPr/>
              <a:t>‹#›</a:t>
            </a:fld>
            <a:endParaRPr lang="en-US"/>
          </a:p>
        </p:txBody>
      </p:sp>
    </p:spTree>
  </p:cSld>
  <p:clrMapOvr>
    <a:masterClrMapping/>
  </p:clrMapOvr>
  <p:transition spd="slow"/>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304800" y="304800"/>
            <a:ext cx="20574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6" name="Picture 9" descr="Google_Scholar_logo.png"/>
          <p:cNvPicPr>
            <a:picLocks noChangeAspect="1"/>
          </p:cNvPicPr>
          <p:nvPr/>
        </p:nvPicPr>
        <p:blipFill>
          <a:blip r:embed="rId2" cstate="print"/>
          <a:srcRect/>
          <a:stretch>
            <a:fillRect/>
          </a:stretch>
        </p:blipFill>
        <p:spPr bwMode="auto">
          <a:xfrm>
            <a:off x="400050" y="381000"/>
            <a:ext cx="1885950" cy="685800"/>
          </a:xfrm>
          <a:prstGeom prst="rect">
            <a:avLst/>
          </a:prstGeom>
          <a:noFill/>
          <a:ln w="9525">
            <a:noFill/>
            <a:miter lim="800000"/>
            <a:headEnd/>
            <a:tailEnd/>
          </a:ln>
        </p:spPr>
      </p:pic>
      <p:sp>
        <p:nvSpPr>
          <p:cNvPr id="7" name="Rectangle 6"/>
          <p:cNvSpPr/>
          <p:nvPr/>
        </p:nvSpPr>
        <p:spPr>
          <a:xfrm>
            <a:off x="228600" y="228600"/>
            <a:ext cx="8686800" cy="640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381000" y="381000"/>
            <a:ext cx="2286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609600" y="274638"/>
            <a:ext cx="8153400" cy="792162"/>
          </a:xfrm>
        </p:spPr>
        <p:txBody>
          <a:bodyPr>
            <a:normAutofit/>
          </a:bodyPr>
          <a:lstStyle>
            <a:lvl1pPr algn="l">
              <a:defRPr sz="3600">
                <a:solidFill>
                  <a:srgbClr val="0070C0"/>
                </a:solidFill>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19200"/>
            <a:ext cx="8229600" cy="5181600"/>
          </a:xfrm>
        </p:spPr>
        <p:txBody>
          <a:bodyPr>
            <a:normAutofit/>
          </a:bodyPr>
          <a:lstStyle>
            <a:lvl1pPr>
              <a:buFont typeface="Webdings" pitchFamily="18" charset="2"/>
              <a:buChar char="a"/>
              <a:defRPr sz="2800">
                <a:solidFill>
                  <a:schemeClr val="tx1"/>
                </a:solidFill>
                <a:latin typeface="Arial" pitchFamily="34" charset="0"/>
                <a:cs typeface="Arial" pitchFamily="34" charset="0"/>
              </a:defRPr>
            </a:lvl1pPr>
            <a:lvl2pPr>
              <a:defRPr sz="2400">
                <a:solidFill>
                  <a:schemeClr val="tx1"/>
                </a:solidFill>
                <a:latin typeface="Arial" pitchFamily="34" charset="0"/>
                <a:cs typeface="Arial" pitchFamily="34" charset="0"/>
              </a:defRPr>
            </a:lvl2pPr>
            <a:lvl3pPr>
              <a:defRPr sz="20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3"/>
          <p:cNvSpPr>
            <a:spLocks noGrp="1"/>
          </p:cNvSpPr>
          <p:nvPr>
            <p:ph type="dt" sz="half" idx="10"/>
          </p:nvPr>
        </p:nvSpPr>
        <p:spPr/>
        <p:txBody>
          <a:bodyPr/>
          <a:lstStyle>
            <a:lvl1pPr>
              <a:defRPr/>
            </a:lvl1pPr>
          </a:lstStyle>
          <a:p>
            <a:fld id="{1D8BD707-D9CF-40AE-B4C6-C98DA3205C09}" type="datetimeFigureOut">
              <a:rPr lang="en-US" smtClean="0"/>
              <a:pPr/>
              <a:t>6/7/2017</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
        <p:nvSpPr>
          <p:cNvPr id="14" name="Rectangle 13"/>
          <p:cNvSpPr/>
          <p:nvPr/>
        </p:nvSpPr>
        <p:spPr>
          <a:xfrm>
            <a:off x="381000" y="381000"/>
            <a:ext cx="2286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5" name="Straight Connector 14"/>
          <p:cNvCxnSpPr/>
          <p:nvPr/>
        </p:nvCxnSpPr>
        <p:spPr>
          <a:xfrm rot="16200000" flipH="1">
            <a:off x="4591050" y="-3118597"/>
            <a:ext cx="1588" cy="819150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pic>
        <p:nvPicPr>
          <p:cNvPr id="16" name="Picture 15" descr="Untitled-1.jpg"/>
          <p:cNvPicPr>
            <a:picLocks noChangeAspect="1"/>
          </p:cNvPicPr>
          <p:nvPr/>
        </p:nvPicPr>
        <p:blipFill>
          <a:blip r:embed="rId3" cstate="print"/>
          <a:srcRect l="15920" t="19955" r="18408"/>
          <a:stretch>
            <a:fillRect/>
          </a:stretch>
        </p:blipFill>
        <p:spPr>
          <a:xfrm>
            <a:off x="3733800" y="3114675"/>
            <a:ext cx="5029200" cy="3362325"/>
          </a:xfrm>
          <a:prstGeom prst="rect">
            <a:avLst/>
          </a:prstGeom>
        </p:spPr>
      </p:pic>
      <p:sp>
        <p:nvSpPr>
          <p:cNvPr id="17" name="Rectangle 16"/>
          <p:cNvSpPr/>
          <p:nvPr/>
        </p:nvSpPr>
        <p:spPr>
          <a:xfrm>
            <a:off x="3200400" y="2743200"/>
            <a:ext cx="5638800" cy="3810000"/>
          </a:xfrm>
          <a:prstGeom prst="rect">
            <a:avLst/>
          </a:prstGeom>
          <a:solidFill>
            <a:srgbClr val="FFFFFF">
              <a:alpha val="7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228600" y="228600"/>
            <a:ext cx="8686800" cy="3124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722313" y="4406900"/>
            <a:ext cx="7772400" cy="1362075"/>
          </a:xfrm>
        </p:spPr>
        <p:txBody>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2590801"/>
            <a:ext cx="7772400" cy="685800"/>
          </a:xfrm>
        </p:spPr>
        <p:txBody>
          <a:bodyPr anchor="ctr"/>
          <a:lstStyle>
            <a:lvl1pPr marL="0" indent="0" algn="ctr">
              <a:buNone/>
              <a:defRPr sz="32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6/7/2017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pic>
        <p:nvPicPr>
          <p:cNvPr id="7" name="Picture 6" descr="8.png"/>
          <p:cNvPicPr>
            <a:picLocks noChangeAspect="1"/>
          </p:cNvPicPr>
          <p:nvPr userDrawn="1"/>
        </p:nvPicPr>
        <p:blipFill>
          <a:blip r:embed="rId2" cstate="print"/>
          <a:stretch>
            <a:fillRect/>
          </a:stretch>
        </p:blipFill>
        <p:spPr>
          <a:xfrm>
            <a:off x="2590800" y="1524000"/>
            <a:ext cx="3846584" cy="652273"/>
          </a:xfrm>
          <a:prstGeom prst="rect">
            <a:avLst/>
          </a:prstGeom>
        </p:spPr>
      </p:pic>
    </p:spTree>
  </p:cSld>
  <p:clrMapOvr>
    <a:masterClrMapping/>
  </p:clrMapOvr>
  <p:transition spd="slow"/>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rmAutofit/>
          </a:bodyPr>
          <a:lstStyle>
            <a:lvl1pPr algn="l">
              <a:defRPr sz="3600"/>
            </a:lvl1p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4"/>
          <p:cNvSpPr>
            <a:spLocks noGrp="1"/>
          </p:cNvSpPr>
          <p:nvPr>
            <p:ph type="dt" sz="half" idx="10"/>
          </p:nvPr>
        </p:nvSpPr>
        <p:spPr/>
        <p:txBody>
          <a:bodyPr/>
          <a:lstStyle>
            <a:lvl1pPr>
              <a:defRPr/>
            </a:lvl1pPr>
          </a:lstStyle>
          <a:p>
            <a:fld id="{1D8BD707-D9CF-40AE-B4C6-C98DA3205C09}" type="datetimeFigureOut">
              <a:rPr lang="en-US" smtClean="0"/>
              <a:pPr/>
              <a:t>6/7/2017</a:t>
            </a:fld>
            <a:endParaRPr lang="en-US"/>
          </a:p>
        </p:txBody>
      </p:sp>
      <p:sp>
        <p:nvSpPr>
          <p:cNvPr id="8" name="Footer Placeholder 5"/>
          <p:cNvSpPr>
            <a:spLocks noGrp="1"/>
          </p:cNvSpPr>
          <p:nvPr>
            <p:ph type="ftr" sz="quarter" idx="11"/>
          </p:nvPr>
        </p:nvSpPr>
        <p:spPr/>
        <p:txBody>
          <a:bodyPr/>
          <a:lstStyle>
            <a:lvl1pPr>
              <a:defRPr/>
            </a:lvl1pPr>
          </a:lstStyle>
          <a:p>
            <a:endParaRPr lang="en-US"/>
          </a:p>
        </p:txBody>
      </p:sp>
      <p:sp>
        <p:nvSpPr>
          <p:cNvPr id="9"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spd="slow"/>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381000" y="381000"/>
            <a:ext cx="228600" cy="609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457200" y="381000"/>
            <a:ext cx="8229600" cy="609600"/>
          </a:xfrm>
        </p:spPr>
        <p:txBody>
          <a:bodyPr>
            <a:no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782762"/>
            <a:ext cx="4040188" cy="4618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430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782762"/>
            <a:ext cx="4041775" cy="4618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6"/>
          <p:cNvSpPr>
            <a:spLocks noGrp="1"/>
          </p:cNvSpPr>
          <p:nvPr>
            <p:ph type="dt" sz="half" idx="10"/>
          </p:nvPr>
        </p:nvSpPr>
        <p:spPr/>
        <p:txBody>
          <a:bodyPr/>
          <a:lstStyle>
            <a:lvl1pPr>
              <a:defRPr/>
            </a:lvl1pPr>
          </a:lstStyle>
          <a:p>
            <a:fld id="{1D8BD707-D9CF-40AE-B4C6-C98DA3205C09}" type="datetimeFigureOut">
              <a:rPr lang="en-US" smtClean="0"/>
              <a:pPr/>
              <a:t>6/7/2017</a:t>
            </a:fld>
            <a:endParaRPr lang="en-US"/>
          </a:p>
        </p:txBody>
      </p:sp>
      <p:sp>
        <p:nvSpPr>
          <p:cNvPr id="10" name="Footer Placeholder 7"/>
          <p:cNvSpPr>
            <a:spLocks noGrp="1"/>
          </p:cNvSpPr>
          <p:nvPr>
            <p:ph type="ftr" sz="quarter" idx="11"/>
          </p:nvPr>
        </p:nvSpPr>
        <p:spPr/>
        <p:txBody>
          <a:bodyPr/>
          <a:lstStyle>
            <a:lvl1pPr>
              <a:defRPr/>
            </a:lvl1pPr>
          </a:lstStyle>
          <a:p>
            <a:endParaRPr lang="en-US"/>
          </a:p>
        </p:txBody>
      </p:sp>
      <p:sp>
        <p:nvSpPr>
          <p:cNvPr id="11" name="Slide Number Placeholder 8"/>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spd="slow"/>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52800" y="1066800"/>
            <a:ext cx="53340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6/7/2017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spd="slow"/>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6/7/2017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spd="slow"/>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D8BD707-D9CF-40AE-B4C6-C98DA3205C09}" type="datetimeFigureOut">
              <a:rPr lang="en-US" smtClean="0"/>
              <a:pPr/>
              <a:t>6/7/2017</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cSld>
  <p:clrMapOvr>
    <a:masterClrMapping/>
  </p:clrMapOvr>
  <p:transition spd="slow"/>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2746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457200" y="10668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8" name="Picture 7" descr="Untitled-1.jpg"/>
          <p:cNvPicPr>
            <a:picLocks noChangeAspect="1"/>
          </p:cNvPicPr>
          <p:nvPr/>
        </p:nvPicPr>
        <p:blipFill>
          <a:blip r:embed="rId14" cstate="print"/>
          <a:srcRect l="15920" t="19955" r="18408"/>
          <a:stretch>
            <a:fillRect/>
          </a:stretch>
        </p:blipFill>
        <p:spPr>
          <a:xfrm>
            <a:off x="3733800" y="3114675"/>
            <a:ext cx="5029200" cy="3362325"/>
          </a:xfrm>
          <a:prstGeom prst="rect">
            <a:avLst/>
          </a:prstGeom>
        </p:spPr>
      </p:pic>
      <p:sp>
        <p:nvSpPr>
          <p:cNvPr id="9" name="Rectangle 8"/>
          <p:cNvSpPr/>
          <p:nvPr/>
        </p:nvSpPr>
        <p:spPr>
          <a:xfrm>
            <a:off x="228600" y="228600"/>
            <a:ext cx="8686800" cy="6400800"/>
          </a:xfrm>
          <a:prstGeom prst="rect">
            <a:avLst/>
          </a:prstGeom>
          <a:solidFill>
            <a:srgbClr val="0070C0">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p:timing>
    <p:tnLst>
      <p:par>
        <p:cTn id="1" dur="indefinite" restart="never" nodeType="tmRoot"/>
      </p:par>
    </p:tnLst>
  </p:timing>
  <p:txStyles>
    <p:titleStyle>
      <a:lvl1pPr algn="l" rtl="0" eaLnBrk="1" fontAlgn="base" hangingPunct="1">
        <a:spcBef>
          <a:spcPct val="0"/>
        </a:spcBef>
        <a:spcAft>
          <a:spcPct val="0"/>
        </a:spcAft>
        <a:defRPr sz="2800" kern="12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Calibri" pitchFamily="34" charset="0"/>
        </a:defRPr>
      </a:lvl2pPr>
      <a:lvl3pPr algn="l" rtl="0" eaLnBrk="1" fontAlgn="base" hangingPunct="1">
        <a:spcBef>
          <a:spcPct val="0"/>
        </a:spcBef>
        <a:spcAft>
          <a:spcPct val="0"/>
        </a:spcAft>
        <a:defRPr sz="2800">
          <a:solidFill>
            <a:schemeClr val="bg1"/>
          </a:solidFill>
          <a:latin typeface="Calibri" pitchFamily="34" charset="0"/>
        </a:defRPr>
      </a:lvl3pPr>
      <a:lvl4pPr algn="l" rtl="0" eaLnBrk="1" fontAlgn="base" hangingPunct="1">
        <a:spcBef>
          <a:spcPct val="0"/>
        </a:spcBef>
        <a:spcAft>
          <a:spcPct val="0"/>
        </a:spcAft>
        <a:defRPr sz="2800">
          <a:solidFill>
            <a:schemeClr val="bg1"/>
          </a:solidFill>
          <a:latin typeface="Calibri" pitchFamily="34" charset="0"/>
        </a:defRPr>
      </a:lvl4pPr>
      <a:lvl5pPr algn="l" rtl="0" eaLnBrk="1" fontAlgn="base" hangingPunct="1">
        <a:spcBef>
          <a:spcPct val="0"/>
        </a:spcBef>
        <a:spcAft>
          <a:spcPct val="0"/>
        </a:spcAft>
        <a:defRPr sz="2800">
          <a:solidFill>
            <a:schemeClr val="bg1"/>
          </a:solidFill>
          <a:latin typeface="Calibri" pitchFamily="34" charset="0"/>
        </a:defRPr>
      </a:lvl5pPr>
      <a:lvl6pPr marL="457200" algn="ctr" rtl="0" eaLnBrk="1" fontAlgn="base" hangingPunct="1">
        <a:spcBef>
          <a:spcPct val="0"/>
        </a:spcBef>
        <a:spcAft>
          <a:spcPct val="0"/>
        </a:spcAft>
        <a:defRPr sz="4400">
          <a:solidFill>
            <a:schemeClr val="bg1"/>
          </a:solidFill>
          <a:latin typeface="Calibri" pitchFamily="34" charset="0"/>
        </a:defRPr>
      </a:lvl6pPr>
      <a:lvl7pPr marL="914400" algn="ctr" rtl="0" eaLnBrk="1" fontAlgn="base" hangingPunct="1">
        <a:spcBef>
          <a:spcPct val="0"/>
        </a:spcBef>
        <a:spcAft>
          <a:spcPct val="0"/>
        </a:spcAft>
        <a:defRPr sz="4400">
          <a:solidFill>
            <a:schemeClr val="bg1"/>
          </a:solidFill>
          <a:latin typeface="Calibri" pitchFamily="34" charset="0"/>
        </a:defRPr>
      </a:lvl7pPr>
      <a:lvl8pPr marL="1371600" algn="ctr" rtl="0" eaLnBrk="1" fontAlgn="base" hangingPunct="1">
        <a:spcBef>
          <a:spcPct val="0"/>
        </a:spcBef>
        <a:spcAft>
          <a:spcPct val="0"/>
        </a:spcAft>
        <a:defRPr sz="4400">
          <a:solidFill>
            <a:schemeClr val="bg1"/>
          </a:solidFill>
          <a:latin typeface="Calibri" pitchFamily="34" charset="0"/>
        </a:defRPr>
      </a:lvl8pPr>
      <a:lvl9pPr marL="1828800" algn="ctr" rtl="0" eaLnBrk="1" fontAlgn="base" hangingPunct="1">
        <a:spcBef>
          <a:spcPct val="0"/>
        </a:spcBef>
        <a:spcAft>
          <a:spcPct val="0"/>
        </a:spcAft>
        <a:defRPr sz="4400">
          <a:solidFill>
            <a:schemeClr val="bg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2800" kern="1200">
          <a:solidFill>
            <a:schemeClr val="bg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400" kern="1200">
          <a:solidFill>
            <a:schemeClr val="bg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tatic.springsource.org/spring/docs/3.0.x/javadoc-api/org/springframework/beans/factory/InitializingBean.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tatic.springsource.org/spring/docs/1.2.9/api/org/springframework/beans/factory/DisposableBean.html"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Spring 4 Enhancements and Integration</a:t>
            </a:r>
            <a:br>
              <a:rPr lang="en-US" dirty="0" smtClean="0"/>
            </a:br>
            <a:endParaRPr lang="en-US" dirty="0"/>
          </a:p>
        </p:txBody>
      </p:sp>
      <p:sp>
        <p:nvSpPr>
          <p:cNvPr id="4" name="Subtitle 3"/>
          <p:cNvSpPr>
            <a:spLocks noGrp="1"/>
          </p:cNvSpPr>
          <p:nvPr>
            <p:ph type="subTitle" idx="1"/>
          </p:nvPr>
        </p:nvSpPr>
        <p:spPr/>
        <p:txBody>
          <a:bodyPr/>
          <a:lstStyle/>
          <a:p>
            <a:r>
              <a:rPr lang="en-IN" dirty="0" smtClean="0"/>
              <a:t>By Smita B. Kumar</a:t>
            </a:r>
            <a:endParaRPr lang="en-US" dirty="0"/>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
          <p:cNvSpPr txBox="1">
            <a:spLocks noChangeArrowheads="1"/>
          </p:cNvSpPr>
          <p:nvPr/>
        </p:nvSpPr>
        <p:spPr bwMode="auto">
          <a:xfrm>
            <a:off x="-2971800" y="0"/>
            <a:ext cx="8686800" cy="838200"/>
          </a:xfrm>
          <a:prstGeom prst="rect">
            <a:avLst/>
          </a:prstGeom>
          <a:noFill/>
          <a:ln w="9525">
            <a:noFill/>
            <a:round/>
            <a:headEnd/>
            <a:tailEnd/>
          </a:ln>
        </p:spPr>
        <p:txBody>
          <a:bodyPr lIns="90000" tIns="46800" rIns="90000" bIns="46800" anchor="ctr"/>
          <a:lstStyle/>
          <a:p>
            <a:pPr algn="l">
              <a:lnSpc>
                <a:spcPct val="100000"/>
              </a:lnSpc>
              <a:buFont typeface="Tahom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a:solidFill>
                <a:srgbClr val="000000"/>
              </a:solidFill>
              <a:latin typeface="Tahoma" pitchFamily="34" charset="0"/>
            </a:endParaRPr>
          </a:p>
        </p:txBody>
      </p:sp>
      <p:sp>
        <p:nvSpPr>
          <p:cNvPr id="39939" name="Text Box 2"/>
          <p:cNvSpPr txBox="1">
            <a:spLocks noChangeArrowheads="1"/>
          </p:cNvSpPr>
          <p:nvPr/>
        </p:nvSpPr>
        <p:spPr bwMode="auto">
          <a:xfrm>
            <a:off x="-2286000" y="1219200"/>
            <a:ext cx="8458200" cy="5257800"/>
          </a:xfrm>
          <a:prstGeom prst="rect">
            <a:avLst/>
          </a:prstGeom>
          <a:noFill/>
          <a:ln w="9525">
            <a:noFill/>
            <a:round/>
            <a:headEnd/>
            <a:tailEnd/>
          </a:ln>
        </p:spPr>
        <p:txBody>
          <a:bodyPr lIns="90000" tIns="46800" rIns="90000" bIns="46800"/>
          <a:lstStyle/>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z="2600">
              <a:solidFill>
                <a:srgbClr val="000000"/>
              </a:solidFill>
              <a:latin typeface="Times New Roman" pitchFamily="18" charset="0"/>
            </a:endParaRPr>
          </a:p>
        </p:txBody>
      </p:sp>
      <p:sp>
        <p:nvSpPr>
          <p:cNvPr id="4" name="Title 3"/>
          <p:cNvSpPr>
            <a:spLocks noGrp="1"/>
          </p:cNvSpPr>
          <p:nvPr>
            <p:ph type="title"/>
          </p:nvPr>
        </p:nvSpPr>
        <p:spPr>
          <a:xfrm>
            <a:off x="609600" y="274638"/>
            <a:ext cx="8534400" cy="792162"/>
          </a:xfrm>
        </p:spPr>
        <p:txBody>
          <a:bodyPr>
            <a:noAutofit/>
          </a:bodyPr>
          <a:lstStyle/>
          <a:p>
            <a:pPr lvl="1"/>
            <a:r>
              <a:rPr lang="en-GB" b="1" dirty="0" smtClean="0"/>
              <a:t>Bean Life Cycle </a:t>
            </a:r>
            <a:r>
              <a:rPr lang="en-GB" b="1" dirty="0" err="1" smtClean="0"/>
              <a:t>Callbacks</a:t>
            </a:r>
            <a:r>
              <a:rPr lang="en-GB" b="1" dirty="0" smtClean="0"/>
              <a:t>- </a:t>
            </a:r>
            <a:r>
              <a:rPr lang="en-GB" b="1" dirty="0" err="1" smtClean="0"/>
              <a:t>initMethod</a:t>
            </a:r>
            <a:r>
              <a:rPr lang="en-GB" b="1" dirty="0" smtClean="0"/>
              <a:t> &amp; Interfaces</a:t>
            </a:r>
          </a:p>
        </p:txBody>
      </p:sp>
      <p:sp>
        <p:nvSpPr>
          <p:cNvPr id="5" name="Content Placeholder 4"/>
          <p:cNvSpPr>
            <a:spLocks noGrp="1"/>
          </p:cNvSpPr>
          <p:nvPr>
            <p:ph sz="quarter" idx="1"/>
          </p:nvPr>
        </p:nvSpPr>
        <p:spPr>
          <a:xfrm>
            <a:off x="304800" y="1219200"/>
            <a:ext cx="8504238" cy="4572000"/>
          </a:xfrm>
        </p:spPr>
        <p:txBody>
          <a:bodyPr>
            <a:normAutofit fontScale="85000" lnSpcReduction="20000"/>
          </a:bodyPr>
          <a:lstStyle/>
          <a:p>
            <a:r>
              <a:rPr lang="en-US" dirty="0" smtClean="0"/>
              <a:t>Spring bean factory is responsible for managing the life cycle of beans created through spring container. </a:t>
            </a:r>
          </a:p>
          <a:p>
            <a:pPr>
              <a:buNone/>
            </a:pPr>
            <a:endParaRPr lang="en-US" dirty="0" smtClean="0"/>
          </a:p>
          <a:p>
            <a:r>
              <a:rPr lang="en-US" dirty="0" smtClean="0"/>
              <a:t>The life cycle of beans consist of </a:t>
            </a:r>
            <a:r>
              <a:rPr lang="en-US" b="1" dirty="0" smtClean="0"/>
              <a:t>call back methods</a:t>
            </a:r>
            <a:r>
              <a:rPr lang="en-US" dirty="0" smtClean="0"/>
              <a:t> which can be categorized broadly in two groups:</a:t>
            </a:r>
          </a:p>
          <a:p>
            <a:pPr lvl="1">
              <a:buFont typeface="Wingdings" pitchFamily="2" charset="2"/>
              <a:buChar char="Ø"/>
            </a:pPr>
            <a:r>
              <a:rPr lang="en-US" dirty="0" smtClean="0"/>
              <a:t>Post initialization call back methods</a:t>
            </a:r>
          </a:p>
          <a:p>
            <a:pPr lvl="1">
              <a:buFont typeface="Wingdings" pitchFamily="2" charset="2"/>
              <a:buChar char="Ø"/>
            </a:pPr>
            <a:r>
              <a:rPr lang="en-US" dirty="0" smtClean="0"/>
              <a:t>Pre destruction call back methods</a:t>
            </a:r>
          </a:p>
          <a:p>
            <a:pPr lvl="1">
              <a:buNone/>
            </a:pPr>
            <a:endParaRPr lang="en-US" dirty="0" smtClean="0"/>
          </a:p>
          <a:p>
            <a:r>
              <a:rPr lang="en-US" dirty="0" smtClean="0"/>
              <a:t>Spring framework provides following </a:t>
            </a:r>
            <a:r>
              <a:rPr lang="en-US" b="1" dirty="0" smtClean="0"/>
              <a:t>4 ways for controlling life cycle events</a:t>
            </a:r>
            <a:r>
              <a:rPr lang="en-US" dirty="0" smtClean="0"/>
              <a:t> of bean:</a:t>
            </a:r>
          </a:p>
          <a:p>
            <a:pPr marL="914400" lvl="1" indent="-514350">
              <a:buFont typeface="+mj-lt"/>
              <a:buAutoNum type="arabicPeriod"/>
            </a:pPr>
            <a:r>
              <a:rPr lang="en-US" dirty="0" err="1" smtClean="0"/>
              <a:t>InitializingBean</a:t>
            </a:r>
            <a:r>
              <a:rPr lang="en-US" dirty="0" smtClean="0"/>
              <a:t> and </a:t>
            </a:r>
            <a:r>
              <a:rPr lang="en-US" dirty="0" err="1" smtClean="0"/>
              <a:t>DisposableBean</a:t>
            </a:r>
            <a:r>
              <a:rPr lang="en-US" dirty="0" smtClean="0"/>
              <a:t> callback interfaces</a:t>
            </a:r>
          </a:p>
          <a:p>
            <a:pPr marL="914400" lvl="1" indent="-514350">
              <a:buFont typeface="+mj-lt"/>
              <a:buAutoNum type="arabicPeriod"/>
            </a:pPr>
            <a:r>
              <a:rPr lang="en-US" dirty="0" smtClean="0"/>
              <a:t>Other Aware interfaces for specific behavior</a:t>
            </a:r>
          </a:p>
          <a:p>
            <a:pPr marL="914400" lvl="1" indent="-514350">
              <a:buFont typeface="+mj-lt"/>
              <a:buAutoNum type="arabicPeriod"/>
            </a:pPr>
            <a:r>
              <a:rPr lang="en-US" dirty="0" smtClean="0"/>
              <a:t>custom init() and destroy() methods in bean configuration file</a:t>
            </a:r>
          </a:p>
          <a:p>
            <a:pPr marL="914400" lvl="1" indent="-514350">
              <a:buFont typeface="+mj-lt"/>
              <a:buAutoNum type="arabicPeriod"/>
            </a:pPr>
            <a:r>
              <a:rPr lang="en-US" dirty="0" smtClean="0"/>
              <a:t>@</a:t>
            </a:r>
            <a:r>
              <a:rPr lang="en-US" dirty="0" err="1" smtClean="0"/>
              <a:t>PostConstruct</a:t>
            </a:r>
            <a:r>
              <a:rPr lang="en-US" dirty="0" smtClean="0"/>
              <a:t> and @</a:t>
            </a:r>
            <a:r>
              <a:rPr lang="en-US" dirty="0" err="1" smtClean="0"/>
              <a:t>PreDestroy</a:t>
            </a:r>
            <a:r>
              <a:rPr lang="en-US" dirty="0" smtClean="0"/>
              <a:t> annotations</a:t>
            </a:r>
          </a:p>
          <a:p>
            <a:pPr>
              <a:buFont typeface="Wingdings" pitchFamily="2" charset="2"/>
              <a:buChar char="Ø"/>
            </a:pPr>
            <a:endParaRPr lang="en-US" dirty="0" smtClean="0"/>
          </a:p>
          <a:p>
            <a:pPr marL="1143000" lvl="2" eaLnBrk="1" fontAlgn="auto" hangingPunct="1">
              <a:spcBef>
                <a:spcPts val="600"/>
              </a:spcBef>
              <a:spcAft>
                <a:spcPts val="0"/>
              </a:spcAft>
              <a:buClr>
                <a:schemeClr val="accent3"/>
              </a:buClr>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600" dirty="0" smtClean="0">
              <a:solidFill>
                <a:srgbClr val="000000"/>
              </a:solidFill>
              <a:latin typeface="Times New Roman" pitchFamily="18" charset="0"/>
            </a:endParaRPr>
          </a:p>
          <a:p>
            <a:pPr marL="736600" lvl="1" indent="-279400" eaLnBrk="1" fontAlgn="auto" hangingPunct="1">
              <a:spcBef>
                <a:spcPts val="500"/>
              </a:spcBef>
              <a:spcAft>
                <a:spcPts val="0"/>
              </a:spcAft>
              <a:buFont typeface="Wingdings"/>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600" dirty="0" smtClean="0">
              <a:solidFill>
                <a:srgbClr val="000000"/>
              </a:solidFill>
              <a:latin typeface="Times New Roman" pitchFamily="18" charset="0"/>
            </a:endParaRPr>
          </a:p>
          <a:p>
            <a:pPr marL="274320" indent="-274320" eaLnBrk="1" fontAlgn="auto" hangingPunct="1">
              <a:spcAft>
                <a:spcPts val="0"/>
              </a:spcAft>
              <a:buFont typeface="Wingdings 2"/>
              <a:buChar char=""/>
              <a:defRPr/>
            </a:pPr>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Spring Bean Life Cycle</a:t>
            </a:r>
            <a:endParaRPr lang="en-US" b="1" dirty="0"/>
          </a:p>
        </p:txBody>
      </p:sp>
      <p:pic>
        <p:nvPicPr>
          <p:cNvPr id="4" name="Content Placeholder 3" descr="Spring-bean-life-cycle.png"/>
          <p:cNvPicPr>
            <a:picLocks noGrp="1" noChangeAspect="1"/>
          </p:cNvPicPr>
          <p:nvPr>
            <p:ph idx="1"/>
          </p:nvPr>
        </p:nvPicPr>
        <p:blipFill>
          <a:blip r:embed="rId3" cstate="print"/>
          <a:stretch>
            <a:fillRect/>
          </a:stretch>
        </p:blipFill>
        <p:spPr>
          <a:xfrm>
            <a:off x="533400" y="1118860"/>
            <a:ext cx="8229600" cy="5053340"/>
          </a:xfrm>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686800" cy="792162"/>
          </a:xfrm>
        </p:spPr>
        <p:txBody>
          <a:bodyPr>
            <a:noAutofit/>
          </a:bodyPr>
          <a:lstStyle/>
          <a:p>
            <a:r>
              <a:rPr lang="en-US" sz="2400" b="1" dirty="0" err="1" smtClean="0"/>
              <a:t>InitializingBean</a:t>
            </a:r>
            <a:r>
              <a:rPr lang="en-US" sz="2400" b="1" dirty="0" smtClean="0"/>
              <a:t> &amp; </a:t>
            </a:r>
            <a:r>
              <a:rPr lang="en-US" sz="2400" b="1" dirty="0" err="1" smtClean="0"/>
              <a:t>DisposableBean</a:t>
            </a:r>
            <a:r>
              <a:rPr lang="en-US" sz="2400" b="1" dirty="0" smtClean="0"/>
              <a:t> callback interfaces</a:t>
            </a:r>
            <a:endParaRPr lang="en-US" sz="2400" dirty="0"/>
          </a:p>
        </p:txBody>
      </p:sp>
      <p:sp>
        <p:nvSpPr>
          <p:cNvPr id="3" name="Content Placeholder 2"/>
          <p:cNvSpPr>
            <a:spLocks noGrp="1"/>
          </p:cNvSpPr>
          <p:nvPr>
            <p:ph idx="1"/>
          </p:nvPr>
        </p:nvSpPr>
        <p:spPr/>
        <p:txBody>
          <a:bodyPr>
            <a:normAutofit fontScale="85000" lnSpcReduction="20000"/>
          </a:bodyPr>
          <a:lstStyle/>
          <a:p>
            <a:r>
              <a:rPr lang="en-US" dirty="0" smtClean="0"/>
              <a:t>The</a:t>
            </a:r>
            <a:r>
              <a:rPr lang="en-US" dirty="0" smtClean="0">
                <a:solidFill>
                  <a:srgbClr val="FFFF00"/>
                </a:solidFill>
                <a:hlinkClick r:id="rId3" tooltip="InitializingBean"/>
              </a:rPr>
              <a:t> org.springframework.beans.factory.InitializingBean</a:t>
            </a:r>
            <a:r>
              <a:rPr lang="en-US" dirty="0" smtClean="0">
                <a:solidFill>
                  <a:srgbClr val="FFFF00"/>
                </a:solidFill>
              </a:rPr>
              <a:t> </a:t>
            </a:r>
            <a:r>
              <a:rPr lang="en-US" dirty="0" smtClean="0"/>
              <a:t>interface allows a bean to perform initialization work after all necessary properties on the bean have been set by the container. </a:t>
            </a:r>
          </a:p>
          <a:p>
            <a:r>
              <a:rPr lang="en-US" dirty="0" smtClean="0"/>
              <a:t>The </a:t>
            </a:r>
            <a:r>
              <a:rPr lang="en-US" dirty="0" err="1" smtClean="0"/>
              <a:t>InitializingBean</a:t>
            </a:r>
            <a:r>
              <a:rPr lang="en-US" dirty="0" smtClean="0"/>
              <a:t> interface specifies a single method:</a:t>
            </a:r>
          </a:p>
          <a:p>
            <a:pPr lvl="1"/>
            <a:r>
              <a:rPr lang="en-US" dirty="0" smtClean="0"/>
              <a:t>void </a:t>
            </a:r>
            <a:r>
              <a:rPr lang="en-US" dirty="0" err="1" smtClean="0"/>
              <a:t>afterPropertiesSet</a:t>
            </a:r>
            <a:r>
              <a:rPr lang="en-US" dirty="0" smtClean="0"/>
              <a:t>() throws Exception;</a:t>
            </a:r>
          </a:p>
          <a:p>
            <a:r>
              <a:rPr lang="en-US" dirty="0" smtClean="0"/>
              <a:t>This is not a </a:t>
            </a:r>
            <a:r>
              <a:rPr lang="en-US" dirty="0" err="1" smtClean="0"/>
              <a:t>preferrable</a:t>
            </a:r>
            <a:r>
              <a:rPr lang="en-US" dirty="0" smtClean="0"/>
              <a:t> way to initialize the bean because it tightly couple your bean class with spring container. A better approach is to use “init-method” attribute in bean definition in applicationContext.xml file.</a:t>
            </a:r>
          </a:p>
          <a:p>
            <a:r>
              <a:rPr lang="en-US" dirty="0" smtClean="0"/>
              <a:t>Similarly, implementing the </a:t>
            </a:r>
            <a:r>
              <a:rPr lang="en-US" dirty="0" err="1" smtClean="0">
                <a:solidFill>
                  <a:srgbClr val="92D050"/>
                </a:solidFill>
                <a:hlinkClick r:id="rId4" tooltip="DisposableBean"/>
              </a:rPr>
              <a:t>org.springframework.beans.factory.DisposableBean</a:t>
            </a:r>
            <a:r>
              <a:rPr lang="en-US" dirty="0" smtClean="0">
                <a:solidFill>
                  <a:srgbClr val="FFFF00"/>
                </a:solidFill>
              </a:rPr>
              <a:t> </a:t>
            </a:r>
            <a:r>
              <a:rPr lang="en-US" dirty="0" smtClean="0"/>
              <a:t> interface allows a bean to get a callback when the container containing it is destroyed. </a:t>
            </a:r>
          </a:p>
          <a:p>
            <a:r>
              <a:rPr lang="en-US" dirty="0" smtClean="0"/>
              <a:t>The </a:t>
            </a:r>
            <a:r>
              <a:rPr lang="en-US" dirty="0" err="1" smtClean="0"/>
              <a:t>DisposableBean</a:t>
            </a:r>
            <a:r>
              <a:rPr lang="en-US" dirty="0" smtClean="0"/>
              <a:t> interface specifies a single method:</a:t>
            </a:r>
          </a:p>
          <a:p>
            <a:pPr lvl="1"/>
            <a:r>
              <a:rPr lang="en-US" dirty="0" smtClean="0"/>
              <a:t>void destroy() throws Exception;</a:t>
            </a:r>
            <a:endParaRPr lang="en-US" dirty="0"/>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Sample Code</a:t>
            </a:r>
            <a:endParaRPr lang="en-US" dirty="0"/>
          </a:p>
        </p:txBody>
      </p:sp>
      <p:sp>
        <p:nvSpPr>
          <p:cNvPr id="4" name="TextBox 3"/>
          <p:cNvSpPr txBox="1"/>
          <p:nvPr/>
        </p:nvSpPr>
        <p:spPr>
          <a:xfrm>
            <a:off x="381000" y="1066800"/>
            <a:ext cx="8153400" cy="535531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fontAlgn="base"/>
            <a:r>
              <a:rPr lang="en-US" dirty="0" smtClean="0">
                <a:solidFill>
                  <a:schemeClr val="tx1"/>
                </a:solidFill>
              </a:rPr>
              <a:t>package </a:t>
            </a:r>
            <a:r>
              <a:rPr lang="en-US" dirty="0" err="1" smtClean="0">
                <a:solidFill>
                  <a:schemeClr val="tx1"/>
                </a:solidFill>
              </a:rPr>
              <a:t>com.spring.ioc.task</a:t>
            </a:r>
            <a:r>
              <a:rPr lang="en-US" dirty="0" smtClean="0">
                <a:solidFill>
                  <a:schemeClr val="tx1"/>
                </a:solidFill>
              </a:rPr>
              <a:t>; </a:t>
            </a:r>
          </a:p>
          <a:p>
            <a:pPr fontAlgn="base"/>
            <a:r>
              <a:rPr lang="en-US" dirty="0" smtClean="0">
                <a:solidFill>
                  <a:schemeClr val="tx1"/>
                </a:solidFill>
              </a:rPr>
              <a:t>import </a:t>
            </a:r>
            <a:r>
              <a:rPr lang="en-US" dirty="0" err="1" smtClean="0">
                <a:solidFill>
                  <a:schemeClr val="tx1"/>
                </a:solidFill>
              </a:rPr>
              <a:t>org.springframework.beans.factory.DisposableBean</a:t>
            </a:r>
            <a:r>
              <a:rPr lang="en-US" dirty="0" smtClean="0">
                <a:solidFill>
                  <a:schemeClr val="tx1"/>
                </a:solidFill>
              </a:rPr>
              <a:t>;</a:t>
            </a:r>
          </a:p>
          <a:p>
            <a:pPr fontAlgn="base"/>
            <a:r>
              <a:rPr lang="en-US" dirty="0" smtClean="0">
                <a:solidFill>
                  <a:schemeClr val="tx1"/>
                </a:solidFill>
              </a:rPr>
              <a:t>import org.springframework.beans.factory.InitializingBean;</a:t>
            </a:r>
          </a:p>
          <a:p>
            <a:pPr fontAlgn="base"/>
            <a:r>
              <a:rPr lang="en-US" dirty="0" smtClean="0">
                <a:solidFill>
                  <a:schemeClr val="tx1"/>
                </a:solidFill>
              </a:rPr>
              <a:t> </a:t>
            </a:r>
          </a:p>
          <a:p>
            <a:pPr fontAlgn="base"/>
            <a:r>
              <a:rPr lang="en-US" dirty="0" smtClean="0">
                <a:solidFill>
                  <a:schemeClr val="tx1"/>
                </a:solidFill>
              </a:rPr>
              <a:t>public class </a:t>
            </a:r>
            <a:r>
              <a:rPr lang="en-US" dirty="0" err="1" smtClean="0">
                <a:solidFill>
                  <a:schemeClr val="tx1"/>
                </a:solidFill>
              </a:rPr>
              <a:t>DemoBeanTypeOne</a:t>
            </a:r>
            <a:r>
              <a:rPr lang="en-US" dirty="0" smtClean="0">
                <a:solidFill>
                  <a:schemeClr val="tx1"/>
                </a:solidFill>
              </a:rPr>
              <a:t> implements </a:t>
            </a:r>
            <a:r>
              <a:rPr lang="en-US" dirty="0" err="1" smtClean="0">
                <a:solidFill>
                  <a:schemeClr val="tx1"/>
                </a:solidFill>
              </a:rPr>
              <a:t>InitializingBean</a:t>
            </a:r>
            <a:r>
              <a:rPr lang="en-US" dirty="0" smtClean="0">
                <a:solidFill>
                  <a:schemeClr val="tx1"/>
                </a:solidFill>
              </a:rPr>
              <a:t>, </a:t>
            </a:r>
            <a:r>
              <a:rPr lang="en-US" dirty="0" err="1" smtClean="0">
                <a:solidFill>
                  <a:schemeClr val="tx1"/>
                </a:solidFill>
              </a:rPr>
              <a:t>DisposableBean</a:t>
            </a:r>
            <a:endParaRPr lang="en-US" dirty="0" smtClean="0">
              <a:solidFill>
                <a:schemeClr val="tx1"/>
              </a:solidFill>
            </a:endParaRPr>
          </a:p>
          <a:p>
            <a:pPr fontAlgn="base"/>
            <a:r>
              <a:rPr lang="en-US" dirty="0" smtClean="0">
                <a:solidFill>
                  <a:schemeClr val="tx1"/>
                </a:solidFill>
              </a:rPr>
              <a:t>{</a:t>
            </a:r>
          </a:p>
          <a:p>
            <a:pPr fontAlgn="base"/>
            <a:r>
              <a:rPr lang="en-US" dirty="0" smtClean="0">
                <a:solidFill>
                  <a:schemeClr val="tx1"/>
                </a:solidFill>
              </a:rPr>
              <a:t>    //Other bean attributes and methods     </a:t>
            </a:r>
          </a:p>
          <a:p>
            <a:pPr fontAlgn="base"/>
            <a:r>
              <a:rPr lang="en-US" dirty="0" smtClean="0">
                <a:solidFill>
                  <a:schemeClr val="tx1"/>
                </a:solidFill>
              </a:rPr>
              <a:t>    @Override</a:t>
            </a:r>
          </a:p>
          <a:p>
            <a:pPr fontAlgn="base"/>
            <a:r>
              <a:rPr lang="en-US" dirty="0" smtClean="0">
                <a:solidFill>
                  <a:schemeClr val="tx1"/>
                </a:solidFill>
              </a:rPr>
              <a:t>    public void </a:t>
            </a:r>
            <a:r>
              <a:rPr lang="en-US" dirty="0" err="1" smtClean="0">
                <a:solidFill>
                  <a:schemeClr val="tx1"/>
                </a:solidFill>
              </a:rPr>
              <a:t>afterPropertiesSet</a:t>
            </a:r>
            <a:r>
              <a:rPr lang="en-US" dirty="0" smtClean="0">
                <a:solidFill>
                  <a:schemeClr val="tx1"/>
                </a:solidFill>
              </a:rPr>
              <a:t>() throws Exception</a:t>
            </a:r>
          </a:p>
          <a:p>
            <a:pPr fontAlgn="base"/>
            <a:r>
              <a:rPr lang="en-US" dirty="0" smtClean="0">
                <a:solidFill>
                  <a:schemeClr val="tx1"/>
                </a:solidFill>
              </a:rPr>
              <a:t>    {</a:t>
            </a:r>
          </a:p>
          <a:p>
            <a:pPr fontAlgn="base"/>
            <a:r>
              <a:rPr lang="en-US" dirty="0" smtClean="0">
                <a:solidFill>
                  <a:schemeClr val="tx1"/>
                </a:solidFill>
              </a:rPr>
              <a:t>        //Bean initialization code</a:t>
            </a:r>
          </a:p>
          <a:p>
            <a:pPr fontAlgn="base"/>
            <a:r>
              <a:rPr lang="en-US" dirty="0" smtClean="0">
                <a:solidFill>
                  <a:schemeClr val="tx1"/>
                </a:solidFill>
              </a:rPr>
              <a:t>    }     </a:t>
            </a:r>
          </a:p>
          <a:p>
            <a:pPr fontAlgn="base"/>
            <a:r>
              <a:rPr lang="en-US" dirty="0" smtClean="0">
                <a:solidFill>
                  <a:schemeClr val="tx1"/>
                </a:solidFill>
              </a:rPr>
              <a:t>    @Override</a:t>
            </a:r>
          </a:p>
          <a:p>
            <a:pPr fontAlgn="base"/>
            <a:r>
              <a:rPr lang="en-US" dirty="0" smtClean="0">
                <a:solidFill>
                  <a:schemeClr val="tx1"/>
                </a:solidFill>
              </a:rPr>
              <a:t>    public void destroy() throws Exception</a:t>
            </a:r>
          </a:p>
          <a:p>
            <a:pPr fontAlgn="base"/>
            <a:r>
              <a:rPr lang="en-US" dirty="0" smtClean="0">
                <a:solidFill>
                  <a:schemeClr val="tx1"/>
                </a:solidFill>
              </a:rPr>
              <a:t>    {</a:t>
            </a:r>
          </a:p>
          <a:p>
            <a:pPr fontAlgn="base"/>
            <a:r>
              <a:rPr lang="en-US" dirty="0" smtClean="0">
                <a:solidFill>
                  <a:schemeClr val="tx1"/>
                </a:solidFill>
              </a:rPr>
              <a:t>        //Bean destruction code</a:t>
            </a:r>
          </a:p>
          <a:p>
            <a:pPr fontAlgn="base"/>
            <a:r>
              <a:rPr lang="en-US" dirty="0" smtClean="0">
                <a:solidFill>
                  <a:schemeClr val="tx1"/>
                </a:solidFill>
              </a:rPr>
              <a:t>    }</a:t>
            </a:r>
          </a:p>
          <a:p>
            <a:pPr fontAlgn="base"/>
            <a:r>
              <a:rPr lang="en-US" dirty="0" smtClean="0">
                <a:solidFill>
                  <a:schemeClr val="tx1"/>
                </a:solidFill>
              </a:rPr>
              <a:t>}</a:t>
            </a:r>
          </a:p>
          <a:p>
            <a:endParaRPr lang="en-US" dirty="0">
              <a:solidFill>
                <a:schemeClr val="tx1"/>
              </a:solidFill>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Custom init() and destroy() methods</a:t>
            </a:r>
            <a:endParaRPr lang="en-US" dirty="0"/>
          </a:p>
        </p:txBody>
      </p:sp>
      <p:sp>
        <p:nvSpPr>
          <p:cNvPr id="3" name="Content Placeholder 2"/>
          <p:cNvSpPr>
            <a:spLocks noGrp="1"/>
          </p:cNvSpPr>
          <p:nvPr>
            <p:ph idx="1"/>
          </p:nvPr>
        </p:nvSpPr>
        <p:spPr>
          <a:xfrm>
            <a:off x="457200" y="990600"/>
            <a:ext cx="8229600" cy="5486400"/>
          </a:xfrm>
        </p:spPr>
        <p:txBody>
          <a:bodyPr>
            <a:noAutofit/>
          </a:bodyPr>
          <a:lstStyle/>
          <a:p>
            <a:pPr>
              <a:buFont typeface="Wingdings" pitchFamily="2" charset="2"/>
              <a:buChar char="ü"/>
            </a:pPr>
            <a:r>
              <a:rPr lang="en-US" sz="2000" dirty="0" smtClean="0"/>
              <a:t>The default init and destroy methods in bean configuration file can be defined in two ways:</a:t>
            </a:r>
          </a:p>
          <a:p>
            <a:pPr lvl="1">
              <a:buFont typeface="Wingdings" pitchFamily="2" charset="2"/>
              <a:buChar char="ü"/>
            </a:pPr>
            <a:r>
              <a:rPr lang="en-US" sz="1600" dirty="0" smtClean="0"/>
              <a:t>Bean local definition applicable to a single bean</a:t>
            </a:r>
          </a:p>
          <a:p>
            <a:pPr lvl="1">
              <a:buNone/>
            </a:pPr>
            <a:r>
              <a:rPr lang="en-US" sz="1600" dirty="0" smtClean="0"/>
              <a:t>	Global definition applicable to all beans defined in beans context</a:t>
            </a:r>
          </a:p>
          <a:p>
            <a:pPr lvl="1">
              <a:buNone/>
            </a:pPr>
            <a:r>
              <a:rPr lang="en-US" sz="1600" dirty="0" smtClean="0"/>
              <a:t>	Local definition is given as below.</a:t>
            </a:r>
          </a:p>
          <a:p>
            <a:pPr lvl="1">
              <a:buNone/>
            </a:pPr>
            <a:endParaRPr lang="en-IN" sz="1600" dirty="0" smtClean="0"/>
          </a:p>
          <a:p>
            <a:pPr lvl="1">
              <a:buNone/>
            </a:pPr>
            <a:endParaRPr lang="en-IN" sz="1600" dirty="0" smtClean="0"/>
          </a:p>
          <a:p>
            <a:pPr lvl="1">
              <a:buNone/>
            </a:pPr>
            <a:endParaRPr lang="en-IN" sz="1600" dirty="0" smtClean="0"/>
          </a:p>
          <a:p>
            <a:pPr lvl="1">
              <a:buNone/>
            </a:pPr>
            <a:endParaRPr lang="en-IN" sz="1600" dirty="0" smtClean="0"/>
          </a:p>
          <a:p>
            <a:pPr lvl="1">
              <a:buFont typeface="Wingdings" pitchFamily="2" charset="2"/>
              <a:buChar char="ü"/>
            </a:pPr>
            <a:r>
              <a:rPr lang="en-US" sz="1600" dirty="0" smtClean="0"/>
              <a:t>Where as global definition is given as below. These methods will be invoked for all bean definitions given under tag. They are useful when you have a pattern of defining common method names such as init() and destroy() for all your beans consistently. This feature helps you in not mentioning the init and destroy method names for all beans independently.</a:t>
            </a:r>
          </a:p>
          <a:p>
            <a:pPr>
              <a:buNone/>
            </a:pPr>
            <a:endParaRPr lang="en-US" sz="2000" dirty="0"/>
          </a:p>
        </p:txBody>
      </p:sp>
      <p:sp>
        <p:nvSpPr>
          <p:cNvPr id="4" name="TextBox 3"/>
          <p:cNvSpPr txBox="1"/>
          <p:nvPr/>
        </p:nvSpPr>
        <p:spPr>
          <a:xfrm>
            <a:off x="457200" y="2590801"/>
            <a:ext cx="8458200"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buNone/>
            </a:pPr>
            <a:r>
              <a:rPr lang="en-US" dirty="0" smtClean="0"/>
              <a:t>&lt;beans&gt;</a:t>
            </a:r>
          </a:p>
          <a:p>
            <a:pPr>
              <a:buNone/>
            </a:pPr>
            <a:r>
              <a:rPr lang="en-US" dirty="0" smtClean="0"/>
              <a:t>    &lt;bean id="</a:t>
            </a:r>
            <a:r>
              <a:rPr lang="en-US" dirty="0" err="1" smtClean="0"/>
              <a:t>demoBean</a:t>
            </a:r>
            <a:r>
              <a:rPr lang="en-US" dirty="0" smtClean="0"/>
              <a:t>" class="</a:t>
            </a:r>
            <a:r>
              <a:rPr lang="en-US" dirty="0" err="1" smtClean="0"/>
              <a:t>com.howtodoinjava.task.DemoBean</a:t>
            </a:r>
            <a:r>
              <a:rPr lang="en-US" dirty="0" smtClean="0"/>
              <a:t>"  </a:t>
            </a:r>
          </a:p>
          <a:p>
            <a:pPr>
              <a:buNone/>
            </a:pPr>
            <a:r>
              <a:rPr lang="en-US" dirty="0" smtClean="0"/>
              <a:t>init-method="</a:t>
            </a:r>
            <a:r>
              <a:rPr lang="en-US" dirty="0" err="1" smtClean="0"/>
              <a:t>customInit</a:t>
            </a:r>
            <a:r>
              <a:rPr lang="en-US" dirty="0" smtClean="0"/>
              <a:t>“ destroy-method="</a:t>
            </a:r>
            <a:r>
              <a:rPr lang="en-US" dirty="0" err="1" smtClean="0"/>
              <a:t>customDestroy</a:t>
            </a:r>
            <a:r>
              <a:rPr lang="en-US" dirty="0" smtClean="0"/>
              <a:t>"&gt;&lt;/bean&gt;&lt;/beans&gt;</a:t>
            </a:r>
          </a:p>
        </p:txBody>
      </p:sp>
      <p:sp>
        <p:nvSpPr>
          <p:cNvPr id="5" name="TextBox 4"/>
          <p:cNvSpPr txBox="1"/>
          <p:nvPr/>
        </p:nvSpPr>
        <p:spPr>
          <a:xfrm>
            <a:off x="533400" y="5257800"/>
            <a:ext cx="8305800" cy="120032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buNone/>
            </a:pPr>
            <a:r>
              <a:rPr lang="en-US" dirty="0" smtClean="0"/>
              <a:t>&lt;beans default-init-method="</a:t>
            </a:r>
            <a:r>
              <a:rPr lang="en-US" dirty="0" err="1" smtClean="0"/>
              <a:t>customInit</a:t>
            </a:r>
            <a:r>
              <a:rPr lang="en-US" dirty="0" smtClean="0"/>
              <a:t>" default-destroy-method="</a:t>
            </a:r>
            <a:r>
              <a:rPr lang="en-US" dirty="0" err="1" smtClean="0"/>
              <a:t>customDestroy</a:t>
            </a:r>
            <a:r>
              <a:rPr lang="en-US" dirty="0" smtClean="0"/>
              <a:t>"&gt;       </a:t>
            </a:r>
          </a:p>
          <a:p>
            <a:pPr>
              <a:buNone/>
            </a:pPr>
            <a:r>
              <a:rPr lang="en-US" dirty="0" smtClean="0"/>
              <a:t>        &lt;bean id="</a:t>
            </a:r>
            <a:r>
              <a:rPr lang="en-US" dirty="0" err="1" smtClean="0"/>
              <a:t>demoBean</a:t>
            </a:r>
            <a:r>
              <a:rPr lang="en-US" dirty="0" smtClean="0"/>
              <a:t>"  class="</a:t>
            </a:r>
            <a:r>
              <a:rPr lang="en-US" dirty="0" err="1" smtClean="0"/>
              <a:t>com.howtodoinjava.task.DemoBean</a:t>
            </a:r>
            <a:r>
              <a:rPr lang="en-US" dirty="0" smtClean="0"/>
              <a:t>"&gt;&lt;/bean&gt;</a:t>
            </a:r>
          </a:p>
          <a:p>
            <a:pPr>
              <a:buNone/>
            </a:pPr>
            <a:r>
              <a:rPr lang="en-US" dirty="0" smtClean="0"/>
              <a:t>&lt;/beans&gt;</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457200" y="838197"/>
          <a:ext cx="8153400" cy="5638802"/>
        </p:xfrm>
        <a:graphic>
          <a:graphicData uri="http://schemas.openxmlformats.org/drawingml/2006/table">
            <a:tbl>
              <a:tblPr>
                <a:tableStyleId>{073A0DAA-6AF3-43AB-8588-CEC1D06C72B9}</a:tableStyleId>
              </a:tblPr>
              <a:tblGrid>
                <a:gridCol w="1132416"/>
                <a:gridCol w="6411384"/>
                <a:gridCol w="609600"/>
              </a:tblGrid>
              <a:tr h="510525">
                <a:tc>
                  <a:txBody>
                    <a:bodyPr/>
                    <a:lstStyle/>
                    <a:p>
                      <a:pPr algn="l" rtl="0" fontAlgn="ctr"/>
                      <a:r>
                        <a:rPr lang="en-US" sz="1600" b="1" i="1" u="none" strike="noStrike" dirty="0"/>
                        <a:t>Module  </a:t>
                      </a:r>
                      <a:endParaRPr lang="en-US" sz="1600" b="1" i="1" u="none" strike="noStrike" dirty="0">
                        <a:solidFill>
                          <a:srgbClr val="FFFFFF"/>
                        </a:solidFill>
                        <a:latin typeface="Times New Roman"/>
                      </a:endParaRPr>
                    </a:p>
                  </a:txBody>
                  <a:tcPr marL="85725" marR="9525" marT="9525" marB="0" anchor="ctr" anchorCtr="1">
                    <a:solidFill>
                      <a:schemeClr val="bg1">
                        <a:lumMod val="65000"/>
                      </a:schemeClr>
                    </a:solidFill>
                  </a:tcPr>
                </a:tc>
                <a:tc>
                  <a:txBody>
                    <a:bodyPr/>
                    <a:lstStyle/>
                    <a:p>
                      <a:pPr algn="l" rtl="0" fontAlgn="ctr"/>
                      <a:r>
                        <a:rPr lang="en-US" sz="1600" b="1" i="1" u="none" strike="noStrike" dirty="0"/>
                        <a:t>Topic </a:t>
                      </a:r>
                      <a:endParaRPr lang="en-US" sz="1600" b="1" i="1" u="none" strike="noStrike" dirty="0">
                        <a:solidFill>
                          <a:srgbClr val="FFFFFF"/>
                        </a:solidFill>
                        <a:latin typeface="Times New Roman"/>
                      </a:endParaRPr>
                    </a:p>
                  </a:txBody>
                  <a:tcPr marL="85725" marR="9525" marT="9525" marB="0" anchor="ctr">
                    <a:solidFill>
                      <a:schemeClr val="bg1">
                        <a:lumMod val="65000"/>
                      </a:schemeClr>
                    </a:solidFill>
                  </a:tcPr>
                </a:tc>
                <a:tc>
                  <a:txBody>
                    <a:bodyPr/>
                    <a:lstStyle/>
                    <a:p>
                      <a:pPr algn="l" rtl="0" fontAlgn="ctr"/>
                      <a:r>
                        <a:rPr lang="en-US" sz="1600" b="1" i="1" u="none" strike="noStrike" dirty="0"/>
                        <a:t>Page no </a:t>
                      </a:r>
                      <a:endParaRPr lang="en-US" sz="1600" b="1" i="1" u="none" strike="noStrike" dirty="0">
                        <a:solidFill>
                          <a:srgbClr val="FFFFFF"/>
                        </a:solidFill>
                        <a:latin typeface="Times New Roman"/>
                      </a:endParaRPr>
                    </a:p>
                  </a:txBody>
                  <a:tcPr marL="85725" marR="9525" marT="9525" marB="0" anchor="ctr" anchorCtr="1">
                    <a:solidFill>
                      <a:schemeClr val="bg1">
                        <a:lumMod val="65000"/>
                      </a:schemeClr>
                    </a:solidFill>
                  </a:tcPr>
                </a:tc>
              </a:tr>
              <a:tr h="571941">
                <a:tc>
                  <a:txBody>
                    <a:bodyPr/>
                    <a:lstStyle/>
                    <a:p>
                      <a:pPr algn="l" rtl="0" fontAlgn="b"/>
                      <a:r>
                        <a:rPr lang="en-US" sz="1600" i="0" u="none" strike="noStrike" dirty="0"/>
                        <a:t>Module 1 </a:t>
                      </a:r>
                      <a:endParaRPr lang="en-US" sz="1600" b="0" i="0" u="none" strike="noStrike" dirty="0">
                        <a:solidFill>
                          <a:srgbClr val="000000"/>
                        </a:solidFill>
                        <a:latin typeface="Times New Roman"/>
                      </a:endParaRPr>
                    </a:p>
                  </a:txBody>
                  <a:tcPr marL="9525" marR="9525" marT="9525" marB="0" anchor="ctr" anchorCtr="1"/>
                </a:tc>
                <a:tc>
                  <a:txBody>
                    <a:bodyPr/>
                    <a:lstStyle/>
                    <a:p>
                      <a:pPr algn="l" rtl="0" fontAlgn="ctr"/>
                      <a:r>
                        <a:rPr lang="en-US" sz="1800" b="1" kern="1200" dirty="0" smtClean="0">
                          <a:solidFill>
                            <a:schemeClr val="dk1"/>
                          </a:solidFill>
                          <a:latin typeface="+mn-lt"/>
                          <a:ea typeface="+mn-ea"/>
                          <a:cs typeface="+mn-cs"/>
                        </a:rPr>
                        <a:t>Bean life cycle and container callback hooks</a:t>
                      </a:r>
                      <a:endParaRPr lang="en-US" sz="1600" b="0" i="1" u="none" strike="noStrike" dirty="0">
                        <a:solidFill>
                          <a:srgbClr val="000000"/>
                        </a:solidFill>
                        <a:latin typeface="Times New Roman"/>
                      </a:endParaRPr>
                    </a:p>
                  </a:txBody>
                  <a:tcPr marL="85725" marR="9525" marT="9525" marB="0" anchor="ctr"/>
                </a:tc>
                <a:tc>
                  <a:txBody>
                    <a:bodyPr/>
                    <a:lstStyle/>
                    <a:p>
                      <a:pPr algn="l" rtl="0" fontAlgn="ctr"/>
                      <a:r>
                        <a:rPr lang="en-IN" sz="1600" b="0" i="0" u="none" strike="noStrike" dirty="0" smtClean="0">
                          <a:solidFill>
                            <a:srgbClr val="000000"/>
                          </a:solidFill>
                          <a:latin typeface="Times New Roman"/>
                        </a:rPr>
                        <a:t>3</a:t>
                      </a:r>
                      <a:endParaRPr lang="en-US" sz="1600" b="0" i="0" u="none" strike="noStrike" dirty="0">
                        <a:solidFill>
                          <a:srgbClr val="000000"/>
                        </a:solidFill>
                        <a:latin typeface="Times New Roman"/>
                      </a:endParaRPr>
                    </a:p>
                  </a:txBody>
                  <a:tcPr marL="85725" marR="9525" marT="9525" marB="0" anchor="ctr" anchorCtr="1"/>
                </a:tc>
              </a:tr>
              <a:tr h="1124690">
                <a:tc>
                  <a:txBody>
                    <a:bodyPr/>
                    <a:lstStyle/>
                    <a:p>
                      <a:pPr algn="l" rtl="0" fontAlgn="b"/>
                      <a:r>
                        <a:rPr lang="en-US" sz="1600" i="0" u="none" strike="noStrike" dirty="0"/>
                        <a:t>Module 2 </a:t>
                      </a:r>
                      <a:endParaRPr lang="en-US" sz="1600" b="0" i="0" u="none" strike="noStrike" dirty="0">
                        <a:solidFill>
                          <a:srgbClr val="000000"/>
                        </a:solidFill>
                        <a:latin typeface="Times New Roman"/>
                      </a:endParaRPr>
                    </a:p>
                  </a:txBody>
                  <a:tcPr marL="9525" marR="9525" marT="9525" marB="0" anchor="ctr" anchorCtr="1"/>
                </a:tc>
                <a:tc>
                  <a:txBody>
                    <a:bodyPr/>
                    <a:lstStyle/>
                    <a:p>
                      <a:pPr algn="l" rtl="0" fontAlgn="ctr"/>
                      <a:r>
                        <a:rPr lang="en-US" sz="1800" kern="1200" dirty="0" smtClean="0">
                          <a:solidFill>
                            <a:schemeClr val="dk1"/>
                          </a:solidFill>
                          <a:latin typeface="+mn-lt"/>
                          <a:ea typeface="+mn-ea"/>
                          <a:cs typeface="+mn-cs"/>
                        </a:rPr>
                        <a:t>Programmatic bean creation using Factory, Parameterized Factory </a:t>
                      </a:r>
                      <a:endParaRPr lang="en-US" sz="1600" b="0" i="1" u="none" strike="noStrike" dirty="0">
                        <a:solidFill>
                          <a:srgbClr val="000000"/>
                        </a:solidFill>
                        <a:latin typeface="Times New Roman"/>
                      </a:endParaRPr>
                    </a:p>
                  </a:txBody>
                  <a:tcPr marL="85725" marR="9525" marT="9525" marB="0" anchor="ctr"/>
                </a:tc>
                <a:tc>
                  <a:txBody>
                    <a:bodyPr/>
                    <a:lstStyle/>
                    <a:p>
                      <a:pPr algn="l" rtl="0" fontAlgn="ctr"/>
                      <a:endParaRPr lang="en-US" sz="1600" b="0" i="0" u="none" strike="noStrike" dirty="0">
                        <a:solidFill>
                          <a:srgbClr val="000000"/>
                        </a:solidFill>
                        <a:latin typeface="Times New Roman"/>
                      </a:endParaRPr>
                    </a:p>
                  </a:txBody>
                  <a:tcPr marL="85725" marR="9525" marT="9525" marB="0" anchor="ctr" anchorCtr="1"/>
                </a:tc>
              </a:tr>
              <a:tr h="571941">
                <a:tc>
                  <a:txBody>
                    <a:bodyPr/>
                    <a:lstStyle/>
                    <a:p>
                      <a:pPr algn="l" rtl="0" fontAlgn="b"/>
                      <a:r>
                        <a:rPr lang="en-US" sz="1600" i="0" u="none" strike="noStrike" dirty="0"/>
                        <a:t>Module 3</a:t>
                      </a:r>
                      <a:endParaRPr lang="en-US" sz="1600" b="0" i="0" u="none" strike="noStrike" dirty="0">
                        <a:solidFill>
                          <a:srgbClr val="000000"/>
                        </a:solidFill>
                        <a:latin typeface="Times New Roman"/>
                      </a:endParaRPr>
                    </a:p>
                  </a:txBody>
                  <a:tcPr marL="9525" marR="9525" marT="9525" marB="0" anchor="ctr" anchorCtr="1"/>
                </a:tc>
                <a:tc>
                  <a:txBody>
                    <a:bodyPr/>
                    <a:lstStyle/>
                    <a:p>
                      <a:pPr algn="l" rtl="0" fontAlgn="ctr"/>
                      <a:r>
                        <a:rPr lang="en-US" sz="1800" b="1" kern="1200" dirty="0" smtClean="0">
                          <a:solidFill>
                            <a:schemeClr val="dk1"/>
                          </a:solidFill>
                          <a:latin typeface="+mn-lt"/>
                          <a:ea typeface="+mn-ea"/>
                          <a:cs typeface="+mn-cs"/>
                        </a:rPr>
                        <a:t>More on Spring IOC</a:t>
                      </a:r>
                      <a:endParaRPr lang="en-US" sz="1600" b="0" i="1" u="none" strike="noStrike" dirty="0">
                        <a:solidFill>
                          <a:srgbClr val="000000"/>
                        </a:solidFill>
                        <a:latin typeface="Times New Roman"/>
                      </a:endParaRPr>
                    </a:p>
                  </a:txBody>
                  <a:tcPr marL="85725" marR="9525" marT="9525" marB="0" anchor="ctr"/>
                </a:tc>
                <a:tc>
                  <a:txBody>
                    <a:bodyPr/>
                    <a:lstStyle/>
                    <a:p>
                      <a:pPr algn="l" rtl="0" fontAlgn="ctr"/>
                      <a:endParaRPr lang="en-US" sz="1600" b="0" i="0" u="none" strike="noStrike" dirty="0">
                        <a:solidFill>
                          <a:srgbClr val="000000"/>
                        </a:solidFill>
                        <a:latin typeface="Times New Roman"/>
                      </a:endParaRPr>
                    </a:p>
                  </a:txBody>
                  <a:tcPr marL="85725" marR="9525" marT="9525" marB="0" anchor="ctr" anchorCtr="1"/>
                </a:tc>
              </a:tr>
              <a:tr h="571941">
                <a:tc>
                  <a:txBody>
                    <a:bodyPr/>
                    <a:lstStyle/>
                    <a:p>
                      <a:pPr algn="l" rtl="0" fontAlgn="b"/>
                      <a:r>
                        <a:rPr lang="en-US" sz="1600" i="0" u="none" strike="noStrike" dirty="0"/>
                        <a:t>Module 4</a:t>
                      </a:r>
                      <a:endParaRPr lang="en-US" sz="1600" b="0" i="0" u="none" strike="noStrike" dirty="0">
                        <a:solidFill>
                          <a:srgbClr val="000000"/>
                        </a:solidFill>
                        <a:latin typeface="Times New Roman"/>
                      </a:endParaRPr>
                    </a:p>
                  </a:txBody>
                  <a:tcPr marL="9525" marR="9525" marT="9525" marB="0" anchor="ctr" anchorCtr="1"/>
                </a:tc>
                <a:tc>
                  <a:txBody>
                    <a:bodyPr/>
                    <a:lstStyle/>
                    <a:p>
                      <a:pPr algn="l" rtl="0" fontAlgn="ctr"/>
                      <a:r>
                        <a:rPr lang="en-US" sz="1800" kern="1200" dirty="0" smtClean="0">
                          <a:solidFill>
                            <a:schemeClr val="dk1"/>
                          </a:solidFill>
                          <a:latin typeface="+mn-lt"/>
                          <a:ea typeface="+mn-ea"/>
                          <a:cs typeface="+mn-cs"/>
                        </a:rPr>
                        <a:t>Cache support in Spring</a:t>
                      </a:r>
                      <a:endParaRPr lang="en-US" sz="1600" b="0" i="1" u="none" strike="noStrike" dirty="0">
                        <a:solidFill>
                          <a:srgbClr val="000000"/>
                        </a:solidFill>
                        <a:latin typeface="Times New Roman"/>
                      </a:endParaRPr>
                    </a:p>
                  </a:txBody>
                  <a:tcPr marL="85725" marR="9525" marT="9525" marB="0" anchor="ctr"/>
                </a:tc>
                <a:tc>
                  <a:txBody>
                    <a:bodyPr/>
                    <a:lstStyle/>
                    <a:p>
                      <a:pPr algn="l" rtl="0" fontAlgn="ctr"/>
                      <a:endParaRPr lang="en-US" sz="1600" b="0" i="0" u="none" strike="noStrike" dirty="0">
                        <a:solidFill>
                          <a:srgbClr val="000000"/>
                        </a:solidFill>
                        <a:latin typeface="Times New Roman"/>
                      </a:endParaRPr>
                    </a:p>
                  </a:txBody>
                  <a:tcPr marL="85725" marR="9525" marT="9525" marB="0" anchor="ctr" anchorCtr="1"/>
                </a:tc>
              </a:tr>
              <a:tr h="571941">
                <a:tc>
                  <a:txBody>
                    <a:bodyPr/>
                    <a:lstStyle/>
                    <a:p>
                      <a:pPr algn="l" rtl="0" fontAlgn="b"/>
                      <a:r>
                        <a:rPr lang="en-US" sz="1600" i="0" u="none" strike="noStrike" dirty="0"/>
                        <a:t>Module 5</a:t>
                      </a:r>
                      <a:endParaRPr lang="en-US" sz="1600" b="0" i="0" u="none" strike="noStrike" dirty="0">
                        <a:solidFill>
                          <a:srgbClr val="000000"/>
                        </a:solidFill>
                        <a:latin typeface="Times New Roman"/>
                      </a:endParaRPr>
                    </a:p>
                  </a:txBody>
                  <a:tcPr marL="9525" marR="9525" marT="9525" marB="0" anchor="ctr" anchorCtr="1"/>
                </a:tc>
                <a:tc>
                  <a:txBody>
                    <a:bodyPr/>
                    <a:lstStyle/>
                    <a:p>
                      <a:pPr algn="l" rtl="0" fontAlgn="ctr"/>
                      <a:r>
                        <a:rPr lang="en-US" sz="1800" kern="1200" dirty="0" smtClean="0">
                          <a:solidFill>
                            <a:schemeClr val="dk1"/>
                          </a:solidFill>
                          <a:latin typeface="+mn-lt"/>
                          <a:ea typeface="+mn-ea"/>
                          <a:cs typeface="+mn-cs"/>
                        </a:rPr>
                        <a:t>Unit Testing support in Spring</a:t>
                      </a:r>
                      <a:endParaRPr lang="en-US" sz="1600" b="0" i="1" u="none" strike="noStrike" dirty="0">
                        <a:solidFill>
                          <a:srgbClr val="000000"/>
                        </a:solidFill>
                        <a:latin typeface="Times New Roman"/>
                      </a:endParaRPr>
                    </a:p>
                  </a:txBody>
                  <a:tcPr marL="85725" marR="9525" marT="9525" marB="0" anchor="ctr"/>
                </a:tc>
                <a:tc>
                  <a:txBody>
                    <a:bodyPr/>
                    <a:lstStyle/>
                    <a:p>
                      <a:pPr algn="l" rtl="0" fontAlgn="ctr"/>
                      <a:endParaRPr lang="en-US" sz="1600" b="0" i="0" u="none" strike="noStrike" dirty="0">
                        <a:solidFill>
                          <a:srgbClr val="000000"/>
                        </a:solidFill>
                        <a:latin typeface="Times New Roman"/>
                      </a:endParaRPr>
                    </a:p>
                  </a:txBody>
                  <a:tcPr marL="85725" marR="9525" marT="9525" marB="0" anchor="ctr" anchorCtr="1"/>
                </a:tc>
              </a:tr>
              <a:tr h="571941">
                <a:tc>
                  <a:txBody>
                    <a:bodyPr/>
                    <a:lstStyle/>
                    <a:p>
                      <a:pPr algn="l" rtl="0" fontAlgn="b"/>
                      <a:r>
                        <a:rPr lang="en-US" sz="1600" i="0" u="none" strike="noStrike" dirty="0"/>
                        <a:t>Module 6</a:t>
                      </a:r>
                      <a:endParaRPr lang="en-US" sz="1600" b="0" i="0" u="none" strike="noStrike" dirty="0">
                        <a:solidFill>
                          <a:srgbClr val="000000"/>
                        </a:solidFill>
                        <a:latin typeface="Times New Roman"/>
                      </a:endParaRPr>
                    </a:p>
                  </a:txBody>
                  <a:tcPr marL="9525" marR="9525" marT="9525" marB="0" anchor="ctr" anchorCtr="1"/>
                </a:tc>
                <a:tc>
                  <a:txBody>
                    <a:bodyPr/>
                    <a:lstStyle/>
                    <a:p>
                      <a:pPr algn="l" rtl="0" fontAlgn="ctr"/>
                      <a:r>
                        <a:rPr lang="en-US" sz="1800" kern="1200" dirty="0" smtClean="0">
                          <a:solidFill>
                            <a:schemeClr val="dk1"/>
                          </a:solidFill>
                          <a:latin typeface="+mn-lt"/>
                          <a:ea typeface="+mn-ea"/>
                          <a:cs typeface="+mn-cs"/>
                        </a:rPr>
                        <a:t>Spring 4 enhancements</a:t>
                      </a:r>
                      <a:endParaRPr lang="en-US" sz="1600" b="0" i="1" u="none" strike="noStrike" dirty="0">
                        <a:solidFill>
                          <a:srgbClr val="000000"/>
                        </a:solidFill>
                        <a:latin typeface="Times New Roman"/>
                      </a:endParaRPr>
                    </a:p>
                  </a:txBody>
                  <a:tcPr marL="85725" marR="9525" marT="9525" marB="0" anchor="ctr"/>
                </a:tc>
                <a:tc>
                  <a:txBody>
                    <a:bodyPr/>
                    <a:lstStyle/>
                    <a:p>
                      <a:pPr algn="l" rtl="0" fontAlgn="ctr"/>
                      <a:endParaRPr lang="en-US" sz="1600" b="0" i="0" u="none" strike="noStrike" dirty="0">
                        <a:solidFill>
                          <a:srgbClr val="000000"/>
                        </a:solidFill>
                        <a:latin typeface="Times New Roman"/>
                      </a:endParaRPr>
                    </a:p>
                  </a:txBody>
                  <a:tcPr marL="85725" marR="9525" marT="9525" marB="0" anchor="ctr" anchorCtr="1"/>
                </a:tc>
              </a:tr>
              <a:tr h="571941">
                <a:tc>
                  <a:txBody>
                    <a:bodyPr/>
                    <a:lstStyle/>
                    <a:p>
                      <a:pPr algn="l" rtl="0" fontAlgn="b"/>
                      <a:r>
                        <a:rPr lang="en-US" sz="1600" i="0" u="none" strike="noStrike" dirty="0"/>
                        <a:t>Module 7</a:t>
                      </a:r>
                      <a:endParaRPr lang="en-US" sz="1600" b="0" i="0" u="none" strike="noStrike" dirty="0">
                        <a:solidFill>
                          <a:srgbClr val="000000"/>
                        </a:solidFill>
                        <a:latin typeface="Times New Roman"/>
                      </a:endParaRPr>
                    </a:p>
                  </a:txBody>
                  <a:tcPr marL="9525" marR="9525" marT="9525" marB="0" anchor="ctr" anchorCtr="1"/>
                </a:tc>
                <a:tc>
                  <a:txBody>
                    <a:bodyPr/>
                    <a:lstStyle/>
                    <a:p>
                      <a:pPr algn="l" rtl="0" fontAlgn="ctr"/>
                      <a:r>
                        <a:rPr lang="en-US" sz="1800" kern="1200" dirty="0" smtClean="0">
                          <a:solidFill>
                            <a:schemeClr val="dk1"/>
                          </a:solidFill>
                          <a:latin typeface="+mn-lt"/>
                          <a:ea typeface="+mn-ea"/>
                          <a:cs typeface="+mn-cs"/>
                        </a:rPr>
                        <a:t>Spring Integration</a:t>
                      </a:r>
                      <a:endParaRPr lang="en-US" sz="1600" b="0" i="1" u="none" strike="noStrike" dirty="0">
                        <a:solidFill>
                          <a:srgbClr val="000000"/>
                        </a:solidFill>
                        <a:latin typeface="Times New Roman"/>
                      </a:endParaRPr>
                    </a:p>
                  </a:txBody>
                  <a:tcPr marL="85725" marR="9525" marT="9525" marB="0" anchor="ctr"/>
                </a:tc>
                <a:tc>
                  <a:txBody>
                    <a:bodyPr/>
                    <a:lstStyle/>
                    <a:p>
                      <a:pPr algn="l" rtl="0" fontAlgn="ctr"/>
                      <a:endParaRPr lang="en-US" sz="1600" b="0" i="0" u="none" strike="noStrike" dirty="0">
                        <a:solidFill>
                          <a:srgbClr val="000000"/>
                        </a:solidFill>
                        <a:latin typeface="Times New Roman"/>
                      </a:endParaRPr>
                    </a:p>
                  </a:txBody>
                  <a:tcPr marL="85725" marR="9525" marT="9525" marB="0" anchor="ctr" anchorCtr="1"/>
                </a:tc>
              </a:tr>
              <a:tr h="571941">
                <a:tc>
                  <a:txBody>
                    <a:bodyPr/>
                    <a:lstStyle/>
                    <a:p>
                      <a:pPr algn="l" rtl="0" fontAlgn="b"/>
                      <a:r>
                        <a:rPr lang="en-US" sz="1600" i="0" u="none" strike="noStrike" dirty="0"/>
                        <a:t>Module 8</a:t>
                      </a:r>
                      <a:endParaRPr lang="en-US" sz="1600" b="0" i="0" u="none" strike="noStrike" dirty="0">
                        <a:solidFill>
                          <a:srgbClr val="000000"/>
                        </a:solidFill>
                        <a:latin typeface="Times New Roman"/>
                      </a:endParaRPr>
                    </a:p>
                  </a:txBody>
                  <a:tcPr marL="9525" marR="9525" marT="9525" marB="0" anchor="ctr" anchorCtr="1"/>
                </a:tc>
                <a:tc>
                  <a:txBody>
                    <a:bodyPr/>
                    <a:lstStyle/>
                    <a:p>
                      <a:pPr algn="l" rtl="0" fontAlgn="ctr"/>
                      <a:r>
                        <a:rPr lang="en-US" sz="1800" kern="1200" dirty="0" smtClean="0">
                          <a:solidFill>
                            <a:schemeClr val="dk1"/>
                          </a:solidFill>
                          <a:latin typeface="+mn-lt"/>
                          <a:ea typeface="+mn-ea"/>
                          <a:cs typeface="+mn-cs"/>
                        </a:rPr>
                        <a:t>Introduction to some of the Spring Modules</a:t>
                      </a:r>
                      <a:endParaRPr lang="en-US" sz="1600" b="0" i="1" u="none" strike="noStrike" dirty="0">
                        <a:solidFill>
                          <a:srgbClr val="000000"/>
                        </a:solidFill>
                        <a:latin typeface="Times New Roman"/>
                      </a:endParaRPr>
                    </a:p>
                  </a:txBody>
                  <a:tcPr marL="85725" marR="9525" marT="9525" marB="0" anchor="ctr"/>
                </a:tc>
                <a:tc>
                  <a:txBody>
                    <a:bodyPr/>
                    <a:lstStyle/>
                    <a:p>
                      <a:pPr algn="l" rtl="0" fontAlgn="ctr"/>
                      <a:endParaRPr lang="en-US" sz="1600" b="0" i="0" u="none" strike="noStrike" dirty="0">
                        <a:solidFill>
                          <a:srgbClr val="000000"/>
                        </a:solidFill>
                        <a:latin typeface="Times New Roman"/>
                      </a:endParaRPr>
                    </a:p>
                  </a:txBody>
                  <a:tcPr marL="85725" marR="9525" marT="9525" marB="0" anchor="ctr" anchorCtr="1"/>
                </a:tc>
              </a:tr>
            </a:tbl>
          </a:graphicData>
        </a:graphic>
      </p:graphicFrame>
      <p:sp>
        <p:nvSpPr>
          <p:cNvPr id="4180" name="Text Box 1"/>
          <p:cNvSpPr txBox="1">
            <a:spLocks noChangeArrowheads="1"/>
          </p:cNvSpPr>
          <p:nvPr/>
        </p:nvSpPr>
        <p:spPr bwMode="auto">
          <a:xfrm>
            <a:off x="228600" y="76200"/>
            <a:ext cx="7769225" cy="685800"/>
          </a:xfrm>
          <a:prstGeom prst="rect">
            <a:avLst/>
          </a:prstGeom>
          <a:noFill/>
          <a:ln w="9525">
            <a:noFill/>
            <a:round/>
            <a:headEnd/>
            <a:tailEnd/>
          </a:ln>
        </p:spPr>
        <p:txBody>
          <a:bodyPr lIns="90000" tIns="46800" rIns="90000" bIns="46800" anchor="ctr"/>
          <a:lstStyle/>
          <a:p>
            <a:pPr>
              <a:buClr>
                <a:srgbClr val="000000"/>
              </a:buClr>
              <a:buSzPct val="100000"/>
              <a:buFont typeface="Tahom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200">
                <a:solidFill>
                  <a:srgbClr val="000000"/>
                </a:solidFill>
                <a:latin typeface="Tahoma" pitchFamily="34" charset="0"/>
              </a:rPr>
              <a:t>Table of Contents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p:cNvSpPr txBox="1">
            <a:spLocks noChangeArrowheads="1"/>
          </p:cNvSpPr>
          <p:nvPr/>
        </p:nvSpPr>
        <p:spPr bwMode="auto">
          <a:xfrm>
            <a:off x="-2743200" y="0"/>
            <a:ext cx="8686800" cy="838200"/>
          </a:xfrm>
          <a:prstGeom prst="rect">
            <a:avLst/>
          </a:prstGeom>
          <a:noFill/>
          <a:ln w="9525">
            <a:noFill/>
            <a:round/>
            <a:headEnd/>
            <a:tailEnd/>
          </a:ln>
        </p:spPr>
        <p:txBody>
          <a:bodyPr lIns="90000" tIns="46800" rIns="90000" bIns="46800" anchor="ctr"/>
          <a:lstStyle/>
          <a:p>
            <a:pPr algn="l">
              <a:lnSpc>
                <a:spcPct val="100000"/>
              </a:lnSpc>
              <a:buFont typeface="Tahom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a:solidFill>
                <a:srgbClr val="000000"/>
              </a:solidFill>
              <a:latin typeface="Tahoma" pitchFamily="34" charset="0"/>
            </a:endParaRPr>
          </a:p>
        </p:txBody>
      </p:sp>
      <p:sp>
        <p:nvSpPr>
          <p:cNvPr id="38915" name="Text Box 2"/>
          <p:cNvSpPr txBox="1">
            <a:spLocks noChangeArrowheads="1"/>
          </p:cNvSpPr>
          <p:nvPr/>
        </p:nvSpPr>
        <p:spPr bwMode="auto">
          <a:xfrm>
            <a:off x="533400" y="1143000"/>
            <a:ext cx="8077200" cy="5259388"/>
          </a:xfrm>
          <a:prstGeom prst="rect">
            <a:avLst/>
          </a:prstGeom>
          <a:noFill/>
          <a:ln w="9525">
            <a:noFill/>
            <a:round/>
            <a:headEnd/>
            <a:tailEnd/>
          </a:ln>
        </p:spPr>
        <p:txBody>
          <a:bodyPr lIns="90000" tIns="46800" rIns="90000" bIns="46800"/>
          <a:lstStyle/>
          <a:p>
            <a:pPr marL="336550" indent="-336550" algn="l">
              <a:lnSpc>
                <a:spcPct val="100000"/>
              </a:lnSpc>
              <a:spcBef>
                <a:spcPts val="600"/>
              </a:spcBef>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z="2200">
              <a:solidFill>
                <a:srgbClr val="000000"/>
              </a:solidFill>
              <a:latin typeface="Times New Roman" pitchFamily="18" charset="0"/>
            </a:endParaRPr>
          </a:p>
        </p:txBody>
      </p:sp>
      <p:sp>
        <p:nvSpPr>
          <p:cNvPr id="4" name="Title 3"/>
          <p:cNvSpPr>
            <a:spLocks noGrp="1"/>
          </p:cNvSpPr>
          <p:nvPr>
            <p:ph type="title"/>
          </p:nvPr>
        </p:nvSpPr>
        <p:spPr/>
        <p:txBody>
          <a:bodyPr>
            <a:normAutofit/>
          </a:bodyPr>
          <a:lstStyle/>
          <a:p>
            <a:pPr eaLnBrk="1" fontAlgn="auto" hangingPunct="1">
              <a:spcAft>
                <a:spcPts val="0"/>
              </a:spcAft>
              <a:defRPr/>
            </a:pPr>
            <a:r>
              <a:rPr lang="en-US" sz="3200" b="1" dirty="0" smtClean="0">
                <a:latin typeface="+mj-lt"/>
              </a:rPr>
              <a:t>Getting Started</a:t>
            </a:r>
            <a:endParaRPr lang="en-US" sz="3200" b="1" dirty="0">
              <a:latin typeface="+mj-lt"/>
            </a:endParaRPr>
          </a:p>
        </p:txBody>
      </p:sp>
      <p:sp>
        <p:nvSpPr>
          <p:cNvPr id="38917" name="Content Placeholder 4"/>
          <p:cNvSpPr>
            <a:spLocks noGrp="1"/>
          </p:cNvSpPr>
          <p:nvPr>
            <p:ph sz="quarter" idx="1"/>
          </p:nvPr>
        </p:nvSpPr>
        <p:spPr>
          <a:xfrm>
            <a:off x="301625" y="1527175"/>
            <a:ext cx="8504238" cy="4572000"/>
          </a:xfrm>
        </p:spPr>
        <p:txBody>
          <a:bodyPr>
            <a:normAutofit fontScale="92500" lnSpcReduction="10000"/>
          </a:bodyPr>
          <a:lstStyle/>
          <a:p>
            <a:r>
              <a:rPr lang="en-US" b="1" dirty="0" smtClean="0"/>
              <a:t>Introduction to the Spring </a:t>
            </a:r>
            <a:r>
              <a:rPr lang="en-US" b="1" dirty="0" err="1" smtClean="0"/>
              <a:t>IoC</a:t>
            </a:r>
            <a:r>
              <a:rPr lang="en-US" b="1" dirty="0" smtClean="0"/>
              <a:t> container and beans</a:t>
            </a:r>
          </a:p>
          <a:p>
            <a:r>
              <a:rPr lang="en-US" b="1" dirty="0" smtClean="0"/>
              <a:t>Container Overview</a:t>
            </a:r>
          </a:p>
          <a:p>
            <a:r>
              <a:rPr lang="en-IN" b="1" dirty="0" smtClean="0"/>
              <a:t>Bean Overview</a:t>
            </a:r>
          </a:p>
          <a:p>
            <a:r>
              <a:rPr lang="en-IN" b="1" dirty="0" smtClean="0"/>
              <a:t>Module 1</a:t>
            </a:r>
          </a:p>
          <a:p>
            <a:r>
              <a:rPr lang="en-IN" b="1" dirty="0" smtClean="0"/>
              <a:t>Module 2</a:t>
            </a:r>
          </a:p>
          <a:p>
            <a:r>
              <a:rPr lang="en-IN" b="1" dirty="0" smtClean="0"/>
              <a:t>Module 3</a:t>
            </a:r>
          </a:p>
          <a:p>
            <a:r>
              <a:rPr lang="en-IN" b="1" dirty="0" smtClean="0"/>
              <a:t>Module 4</a:t>
            </a:r>
          </a:p>
          <a:p>
            <a:r>
              <a:rPr lang="en-IN" b="1" dirty="0" smtClean="0"/>
              <a:t>Module 5</a:t>
            </a:r>
          </a:p>
          <a:p>
            <a:r>
              <a:rPr lang="en-IN" b="1" dirty="0" smtClean="0"/>
              <a:t>Module 6</a:t>
            </a:r>
            <a:endParaRPr lang="en-US" b="1" dirty="0" smtClean="0"/>
          </a:p>
          <a:p>
            <a:endParaRPr lang="en-US" b="1" dirty="0" smtClean="0"/>
          </a:p>
          <a:p>
            <a:pPr lvl="1" eaLnBrk="1" hangingPunct="1"/>
            <a:endParaRPr lang="en-US" dirty="0" smtClean="0"/>
          </a:p>
          <a:p>
            <a:pPr eaLnBrk="1" hangingPunct="1"/>
            <a:endParaRPr lang="en-US"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
          <p:cNvSpPr txBox="1">
            <a:spLocks noChangeArrowheads="1"/>
          </p:cNvSpPr>
          <p:nvPr/>
        </p:nvSpPr>
        <p:spPr bwMode="auto">
          <a:xfrm>
            <a:off x="-2971800" y="0"/>
            <a:ext cx="8686800" cy="838200"/>
          </a:xfrm>
          <a:prstGeom prst="rect">
            <a:avLst/>
          </a:prstGeom>
          <a:noFill/>
          <a:ln w="9525">
            <a:noFill/>
            <a:round/>
            <a:headEnd/>
            <a:tailEnd/>
          </a:ln>
        </p:spPr>
        <p:txBody>
          <a:bodyPr lIns="90000" tIns="46800" rIns="90000" bIns="46800" anchor="ctr"/>
          <a:lstStyle/>
          <a:p>
            <a:pPr algn="l">
              <a:lnSpc>
                <a:spcPct val="100000"/>
              </a:lnSpc>
              <a:buFont typeface="Tahom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a:solidFill>
                <a:srgbClr val="000000"/>
              </a:solidFill>
              <a:latin typeface="Tahoma" pitchFamily="34" charset="0"/>
            </a:endParaRPr>
          </a:p>
        </p:txBody>
      </p:sp>
      <p:sp>
        <p:nvSpPr>
          <p:cNvPr id="39939" name="Text Box 2"/>
          <p:cNvSpPr txBox="1">
            <a:spLocks noChangeArrowheads="1"/>
          </p:cNvSpPr>
          <p:nvPr/>
        </p:nvSpPr>
        <p:spPr bwMode="auto">
          <a:xfrm>
            <a:off x="-2286000" y="1219200"/>
            <a:ext cx="8458200" cy="5257800"/>
          </a:xfrm>
          <a:prstGeom prst="rect">
            <a:avLst/>
          </a:prstGeom>
          <a:noFill/>
          <a:ln w="9525">
            <a:noFill/>
            <a:round/>
            <a:headEnd/>
            <a:tailEnd/>
          </a:ln>
        </p:spPr>
        <p:txBody>
          <a:bodyPr lIns="90000" tIns="46800" rIns="90000" bIns="46800"/>
          <a:lstStyle/>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z="2600">
              <a:solidFill>
                <a:srgbClr val="000000"/>
              </a:solidFill>
              <a:latin typeface="Times New Roman" pitchFamily="18" charset="0"/>
            </a:endParaRPr>
          </a:p>
        </p:txBody>
      </p:sp>
      <p:sp>
        <p:nvSpPr>
          <p:cNvPr id="4" name="Title 3"/>
          <p:cNvSpPr>
            <a:spLocks noGrp="1"/>
          </p:cNvSpPr>
          <p:nvPr>
            <p:ph type="title"/>
          </p:nvPr>
        </p:nvSpPr>
        <p:spPr/>
        <p:txBody>
          <a:bodyPr>
            <a:normAutofit/>
          </a:bodyPr>
          <a:lstStyle/>
          <a:p>
            <a:pPr eaLnBrk="1" fontAlgn="auto" hangingPunct="1">
              <a:spcAft>
                <a:spcPts val="0"/>
              </a:spcAft>
              <a:tabLst>
                <a:tab pos="5597525" algn="l"/>
              </a:tabLst>
              <a:defRPr/>
            </a:pPr>
            <a:r>
              <a:rPr lang="en-US" sz="3200" b="1" dirty="0" smtClean="0">
                <a:latin typeface="+mj-lt"/>
              </a:rPr>
              <a:t>Introduction</a:t>
            </a:r>
            <a:r>
              <a:rPr lang="en-US" b="1" dirty="0" smtClean="0"/>
              <a:t> to Spring IOC</a:t>
            </a:r>
            <a:endParaRPr lang="en-US" b="1" dirty="0"/>
          </a:p>
        </p:txBody>
      </p:sp>
      <p:sp>
        <p:nvSpPr>
          <p:cNvPr id="5" name="Content Placeholder 4"/>
          <p:cNvSpPr>
            <a:spLocks noGrp="1"/>
          </p:cNvSpPr>
          <p:nvPr>
            <p:ph sz="quarter" idx="1"/>
          </p:nvPr>
        </p:nvSpPr>
        <p:spPr>
          <a:xfrm>
            <a:off x="304800" y="1219200"/>
            <a:ext cx="8504238" cy="4572000"/>
          </a:xfrm>
        </p:spPr>
        <p:txBody>
          <a:bodyPr>
            <a:normAutofit fontScale="85000" lnSpcReduction="20000"/>
          </a:bodyPr>
          <a:lstStyle/>
          <a:p>
            <a:pPr marL="336550" indent="-336550" fontAlgn="auto">
              <a:spcBef>
                <a:spcPts val="600"/>
              </a:spcBef>
              <a:spcAft>
                <a:spcPts val="0"/>
              </a:spcAft>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dirty="0" err="1" smtClean="0"/>
              <a:t>IoC</a:t>
            </a:r>
            <a:r>
              <a:rPr lang="en-US" dirty="0" smtClean="0"/>
              <a:t> is also known as </a:t>
            </a:r>
            <a:r>
              <a:rPr lang="en-US" i="1" dirty="0" smtClean="0"/>
              <a:t>dependency injection</a:t>
            </a:r>
            <a:r>
              <a:rPr lang="en-US" dirty="0" smtClean="0"/>
              <a:t> (DI). </a:t>
            </a:r>
          </a:p>
          <a:p>
            <a:pPr marL="336550" indent="-336550" fontAlgn="auto">
              <a:spcBef>
                <a:spcPts val="600"/>
              </a:spcBef>
              <a:spcAft>
                <a:spcPts val="0"/>
              </a:spcAft>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dirty="0" smtClean="0"/>
              <a:t>It is a process whereby objects define their dependencies, that is, the other objects they work with, only through constructor arguments, arguments to a factory method, or properties that are set on the object instance after it is constructed or returned from a factory method. </a:t>
            </a:r>
          </a:p>
          <a:p>
            <a:pPr marL="336550" indent="-336550" fontAlgn="auto">
              <a:spcBef>
                <a:spcPts val="600"/>
              </a:spcBef>
              <a:spcAft>
                <a:spcPts val="0"/>
              </a:spcAft>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dirty="0" smtClean="0"/>
              <a:t>The container then </a:t>
            </a:r>
            <a:r>
              <a:rPr lang="en-US" i="1" dirty="0" smtClean="0"/>
              <a:t>injects</a:t>
            </a:r>
            <a:r>
              <a:rPr lang="en-US" dirty="0" smtClean="0"/>
              <a:t> those dependencies when it creates the bean.</a:t>
            </a:r>
          </a:p>
          <a:p>
            <a:pPr marL="336550" indent="-336550" fontAlgn="auto">
              <a:spcBef>
                <a:spcPts val="600"/>
              </a:spcBef>
              <a:spcAft>
                <a:spcPts val="0"/>
              </a:spcAft>
              <a:buFont typeface="Times New Roman" pitchFamily="18"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US" dirty="0" smtClean="0"/>
              <a:t> This process is fundamentally the inverse, hence the name </a:t>
            </a:r>
            <a:r>
              <a:rPr lang="en-US" i="1" dirty="0" smtClean="0"/>
              <a:t>Inversion of Control</a:t>
            </a:r>
            <a:r>
              <a:rPr lang="en-US" dirty="0" smtClean="0"/>
              <a:t> (</a:t>
            </a:r>
            <a:r>
              <a:rPr lang="en-US" dirty="0" err="1" smtClean="0"/>
              <a:t>IoC</a:t>
            </a:r>
            <a:r>
              <a:rPr lang="en-US" dirty="0" smtClean="0"/>
              <a:t>), of the bean itself controlling the instantiation or location of its dependencies by using direct construction of classes, or a mechanism such as the </a:t>
            </a:r>
            <a:r>
              <a:rPr lang="en-US" i="1" dirty="0" smtClean="0"/>
              <a:t>Service Locator</a:t>
            </a:r>
            <a:r>
              <a:rPr lang="en-US" dirty="0" smtClean="0"/>
              <a:t> pattern.</a:t>
            </a:r>
            <a:endParaRPr lang="en-GB" dirty="0" smtClean="0">
              <a:solidFill>
                <a:srgbClr val="000000"/>
              </a:solidFill>
              <a:latin typeface="Times New Roman" pitchFamily="18" charset="0"/>
            </a:endParaRPr>
          </a:p>
          <a:p>
            <a:pPr marL="1143000" lvl="2" eaLnBrk="1" fontAlgn="auto" hangingPunct="1">
              <a:spcBef>
                <a:spcPts val="600"/>
              </a:spcBef>
              <a:spcAft>
                <a:spcPts val="0"/>
              </a:spcAft>
              <a:buClr>
                <a:schemeClr val="accent3"/>
              </a:buClr>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600" dirty="0" smtClean="0">
              <a:solidFill>
                <a:srgbClr val="000000"/>
              </a:solidFill>
              <a:latin typeface="Times New Roman" pitchFamily="18" charset="0"/>
            </a:endParaRPr>
          </a:p>
          <a:p>
            <a:pPr marL="736600" lvl="1" indent="-279400" eaLnBrk="1" fontAlgn="auto" hangingPunct="1">
              <a:spcBef>
                <a:spcPts val="500"/>
              </a:spcBef>
              <a:spcAft>
                <a:spcPts val="0"/>
              </a:spcAft>
              <a:buFont typeface="Wingdings"/>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600" dirty="0" smtClean="0">
              <a:solidFill>
                <a:srgbClr val="000000"/>
              </a:solidFill>
              <a:latin typeface="Times New Roman" pitchFamily="18" charset="0"/>
            </a:endParaRPr>
          </a:p>
          <a:p>
            <a:pPr marL="274320" indent="-274320" eaLnBrk="1" fontAlgn="auto" hangingPunct="1">
              <a:spcAft>
                <a:spcPts val="0"/>
              </a:spcAft>
              <a:buFont typeface="Wingdings 2"/>
              <a:buChar char=""/>
              <a:defRPr/>
            </a:pPr>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Spring </a:t>
            </a:r>
            <a:r>
              <a:rPr lang="en-US" b="1" dirty="0" err="1" smtClean="0"/>
              <a:t>IoC</a:t>
            </a:r>
            <a:r>
              <a:rPr lang="en-US" b="1" dirty="0" smtClean="0"/>
              <a:t> container</a:t>
            </a:r>
            <a:endParaRPr lang="en-US" dirty="0"/>
          </a:p>
        </p:txBody>
      </p:sp>
      <p:pic>
        <p:nvPicPr>
          <p:cNvPr id="4" name="Content Placeholder 3" descr="container-magic.png"/>
          <p:cNvPicPr>
            <a:picLocks noGrp="1" noChangeAspect="1"/>
          </p:cNvPicPr>
          <p:nvPr>
            <p:ph idx="1"/>
          </p:nvPr>
        </p:nvPicPr>
        <p:blipFill>
          <a:blip r:embed="rId3" cstate="print"/>
          <a:stretch>
            <a:fillRect/>
          </a:stretch>
        </p:blipFill>
        <p:spPr>
          <a:xfrm>
            <a:off x="533656" y="1447799"/>
            <a:ext cx="8000743" cy="4755461"/>
          </a:xfrm>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Bean overview</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Spring </a:t>
            </a:r>
            <a:r>
              <a:rPr lang="en-US" dirty="0" err="1" smtClean="0"/>
              <a:t>IoC</a:t>
            </a:r>
            <a:r>
              <a:rPr lang="en-US" dirty="0" smtClean="0"/>
              <a:t> container manages one or more </a:t>
            </a:r>
            <a:r>
              <a:rPr lang="en-US" i="1" dirty="0" smtClean="0"/>
              <a:t>beans</a:t>
            </a:r>
            <a:r>
              <a:rPr lang="en-US" dirty="0" smtClean="0"/>
              <a:t>. These beans are created with the configuration metadata that you supply to the container, for example, in the form of XML &lt;bean/&gt; definitions.</a:t>
            </a:r>
          </a:p>
          <a:p>
            <a:r>
              <a:rPr lang="en-US" dirty="0" smtClean="0"/>
              <a:t>Within the container itself, these bean definitions are represented as </a:t>
            </a:r>
            <a:r>
              <a:rPr lang="en-US" dirty="0" err="1" smtClean="0"/>
              <a:t>BeanDefinition</a:t>
            </a:r>
            <a:r>
              <a:rPr lang="en-US" dirty="0" smtClean="0"/>
              <a:t> objects, which contain (among other information) the following metadata:</a:t>
            </a:r>
          </a:p>
          <a:p>
            <a:r>
              <a:rPr lang="en-US" i="1" dirty="0" smtClean="0"/>
              <a:t>A package-qualified class name:</a:t>
            </a:r>
            <a:r>
              <a:rPr lang="en-US" dirty="0" smtClean="0"/>
              <a:t> typically the actual implementation class of the bean being defined.</a:t>
            </a:r>
          </a:p>
          <a:p>
            <a:r>
              <a:rPr lang="en-US" dirty="0" smtClean="0"/>
              <a:t>Bean behavioral configuration elements, which state how the bean should behave in the container (scope, lifecycle callbacks, and so forth).</a:t>
            </a:r>
          </a:p>
          <a:p>
            <a:r>
              <a:rPr lang="en-US" dirty="0" smtClean="0"/>
              <a:t>References to other beans that are needed for the bean to do its work; these references are also called </a:t>
            </a:r>
            <a:r>
              <a:rPr lang="en-US" i="1" dirty="0" smtClean="0"/>
              <a:t>collaborators</a:t>
            </a:r>
            <a:r>
              <a:rPr lang="en-US" dirty="0" smtClean="0"/>
              <a:t> or </a:t>
            </a:r>
            <a:r>
              <a:rPr lang="en-US" i="1" dirty="0" smtClean="0"/>
              <a:t>dependencies</a:t>
            </a:r>
            <a:r>
              <a:rPr lang="en-US" dirty="0" smtClean="0"/>
              <a:t>.</a:t>
            </a:r>
          </a:p>
          <a:p>
            <a:r>
              <a:rPr lang="en-US" dirty="0" smtClean="0"/>
              <a:t>Other configuration settings to set in the newly created object, for example, the number of connections to use in a bean that manages a connection pool, or the size limit of the pool.</a:t>
            </a:r>
          </a:p>
          <a:p>
            <a:endParaRPr lang="en-US" dirty="0"/>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3186" name="Rectangle 2"/>
          <p:cNvSpPr>
            <a:spLocks noGrp="1" noChangeArrowheads="1"/>
          </p:cNvSpPr>
          <p:nvPr>
            <p:ph type="title"/>
          </p:nvPr>
        </p:nvSpPr>
        <p:spPr>
          <a:xfrm>
            <a:off x="1676400" y="2286000"/>
            <a:ext cx="5638800" cy="1828800"/>
          </a:xfrm>
        </p:spPr>
        <p:txBody>
          <a:bodyPr/>
          <a:lstStyle/>
          <a:p>
            <a:pPr algn="ctr"/>
            <a:r>
              <a:rPr lang="en-US" sz="3600" b="1" dirty="0" smtClean="0"/>
              <a:t/>
            </a:r>
            <a:br>
              <a:rPr lang="en-US" sz="3600" b="1" dirty="0" smtClean="0"/>
            </a:br>
            <a:r>
              <a:rPr lang="en-US" sz="3600" b="1" u="sng" dirty="0" smtClean="0"/>
              <a:t>Module 1</a:t>
            </a:r>
            <a:r>
              <a:rPr lang="en-US" sz="3600" b="1" dirty="0" smtClean="0"/>
              <a:t/>
            </a:r>
            <a:br>
              <a:rPr lang="en-US" sz="3600" b="1" dirty="0" smtClean="0"/>
            </a:br>
            <a:r>
              <a:rPr lang="en-US" sz="3600" b="1" dirty="0" smtClean="0"/>
              <a:t/>
            </a:r>
            <a:br>
              <a:rPr lang="en-US" sz="3600" b="1" dirty="0" smtClean="0"/>
            </a:br>
            <a:r>
              <a:rPr lang="en-US" sz="3600" b="1" dirty="0" smtClean="0"/>
              <a:t>Bean life cycle and container callback hooks</a:t>
            </a:r>
            <a:r>
              <a:rPr lang="en-US" sz="3600" i="1" dirty="0" smtClean="0">
                <a:solidFill>
                  <a:srgbClr val="000000"/>
                </a:solidFill>
                <a:latin typeface="Times New Roman"/>
              </a:rPr>
              <a:t/>
            </a:r>
            <a:br>
              <a:rPr lang="en-US" sz="3600" i="1" dirty="0" smtClean="0">
                <a:solidFill>
                  <a:srgbClr val="000000"/>
                </a:solidFill>
                <a:latin typeface="Times New Roman"/>
              </a:rPr>
            </a:br>
            <a:endParaRPr lang="en-US" sz="3600" b="1" dirty="0"/>
          </a:p>
        </p:txBody>
      </p:sp>
      <p:sp>
        <p:nvSpPr>
          <p:cNvPr id="2013187" name="Rectangle 3"/>
          <p:cNvSpPr>
            <a:spLocks noGrp="1" noChangeArrowheads="1"/>
          </p:cNvSpPr>
          <p:nvPr>
            <p:ph type="body" sz="half" idx="1"/>
          </p:nvPr>
        </p:nvSpPr>
        <p:spPr>
          <a:xfrm>
            <a:off x="1295400" y="1371600"/>
            <a:ext cx="6400800" cy="1219200"/>
          </a:xfrm>
        </p:spPr>
        <p:txBody>
          <a:bodyPr/>
          <a:lstStyle/>
          <a:p>
            <a:pPr marL="0" indent="0">
              <a:lnSpc>
                <a:spcPct val="80000"/>
              </a:lnSpc>
              <a:buFontTx/>
              <a:buNone/>
            </a:pPr>
            <a:endParaRPr lang="en-US" sz="1400" dirty="0"/>
          </a:p>
          <a:p>
            <a:pPr marL="0" indent="0">
              <a:lnSpc>
                <a:spcPct val="80000"/>
              </a:lnSpc>
              <a:buFontTx/>
              <a:buNone/>
            </a:pPr>
            <a:endParaRPr lang="en-US" sz="1400" dirty="0"/>
          </a:p>
          <a:p>
            <a:pPr marL="0" indent="0">
              <a:lnSpc>
                <a:spcPct val="80000"/>
              </a:lnSpc>
              <a:buFontTx/>
              <a:buNone/>
            </a:pPr>
            <a:endParaRPr lang="en-US" sz="1400" dirty="0"/>
          </a:p>
          <a:p>
            <a:pPr marL="0" indent="0">
              <a:lnSpc>
                <a:spcPct val="80000"/>
              </a:lnSpc>
              <a:buFontTx/>
              <a:buNone/>
            </a:pPr>
            <a:endParaRPr lang="en-US" sz="1400" dirty="0"/>
          </a:p>
          <a:p>
            <a:pPr marL="0" indent="0">
              <a:lnSpc>
                <a:spcPct val="80000"/>
              </a:lnSpc>
              <a:buFontTx/>
              <a:buNone/>
            </a:pPr>
            <a:endParaRPr lang="en-US" sz="1400" dirty="0"/>
          </a:p>
          <a:p>
            <a:pPr marL="0" indent="0">
              <a:lnSpc>
                <a:spcPct val="80000"/>
              </a:lnSpc>
              <a:buFontTx/>
              <a:buNone/>
            </a:pPr>
            <a:endParaRPr lang="en-US" sz="1400" dirty="0"/>
          </a:p>
        </p:txBody>
      </p:sp>
      <p:sp>
        <p:nvSpPr>
          <p:cNvPr id="2013188" name="Text Box 4"/>
          <p:cNvSpPr txBox="1">
            <a:spLocks noChangeArrowheads="1"/>
          </p:cNvSpPr>
          <p:nvPr/>
        </p:nvSpPr>
        <p:spPr bwMode="auto">
          <a:xfrm>
            <a:off x="304800" y="1219200"/>
            <a:ext cx="8458200" cy="2246769"/>
          </a:xfrm>
          <a:prstGeom prst="rect">
            <a:avLst/>
          </a:prstGeom>
          <a:noFill/>
          <a:ln w="9525">
            <a:noFill/>
            <a:miter lim="800000"/>
            <a:headEnd/>
            <a:tailEnd/>
          </a:ln>
          <a:effectLst/>
        </p:spPr>
        <p:txBody>
          <a:bodyPr wrap="square">
            <a:spAutoFit/>
          </a:bodyPr>
          <a:lstStyle/>
          <a:p>
            <a:pPr>
              <a:spcBef>
                <a:spcPct val="50000"/>
              </a:spcBef>
            </a:pPr>
            <a:r>
              <a:rPr lang="en-US" sz="2400" dirty="0">
                <a:solidFill>
                  <a:schemeClr val="bg1"/>
                </a:solidFill>
              </a:rPr>
              <a:t>  </a:t>
            </a:r>
            <a:endParaRPr lang="en-US" sz="2400" dirty="0" smtClean="0">
              <a:solidFill>
                <a:schemeClr val="bg1"/>
              </a:solidFill>
            </a:endParaRPr>
          </a:p>
          <a:p>
            <a:pPr lvl="1">
              <a:buFont typeface="Wingdings" pitchFamily="2" charset="2"/>
              <a:buChar char="Ø"/>
            </a:pPr>
            <a:endParaRPr lang="en-US" sz="3200" b="1" dirty="0" smtClean="0">
              <a:solidFill>
                <a:schemeClr val="bg1"/>
              </a:solidFill>
            </a:endParaRPr>
          </a:p>
          <a:p>
            <a:pPr lvl="1">
              <a:lnSpc>
                <a:spcPct val="60000"/>
              </a:lnSpc>
              <a:spcBef>
                <a:spcPct val="50000"/>
              </a:spcBef>
              <a:buFont typeface="Wingdings" pitchFamily="2" charset="2"/>
              <a:buChar char="Ø"/>
            </a:pPr>
            <a:endParaRPr lang="en-US" sz="2400" dirty="0" smtClean="0">
              <a:solidFill>
                <a:schemeClr val="bg1"/>
              </a:solidFill>
            </a:endParaRPr>
          </a:p>
          <a:p>
            <a:pPr lvl="1">
              <a:lnSpc>
                <a:spcPct val="60000"/>
              </a:lnSpc>
              <a:spcBef>
                <a:spcPct val="50000"/>
              </a:spcBef>
              <a:buFont typeface="Wingdings" pitchFamily="2" charset="2"/>
              <a:buNone/>
            </a:pPr>
            <a:r>
              <a:rPr lang="en-US" dirty="0" smtClean="0">
                <a:solidFill>
                  <a:schemeClr val="bg1"/>
                </a:solidFill>
              </a:rPr>
              <a:t> </a:t>
            </a:r>
            <a:endParaRPr lang="en-US" dirty="0">
              <a:solidFill>
                <a:schemeClr val="bg1"/>
              </a:solidFill>
            </a:endParaRPr>
          </a:p>
          <a:p>
            <a:pPr lvl="1">
              <a:lnSpc>
                <a:spcPct val="60000"/>
              </a:lnSpc>
              <a:spcBef>
                <a:spcPct val="50000"/>
              </a:spcBef>
              <a:buFont typeface="Wingdings" pitchFamily="2" charset="2"/>
              <a:buChar char="Ø"/>
            </a:pPr>
            <a:endParaRPr lang="en-US" dirty="0">
              <a:solidFill>
                <a:schemeClr val="bg1"/>
              </a:solidFill>
            </a:endParaRPr>
          </a:p>
          <a:p>
            <a:pPr lvl="1">
              <a:buFont typeface="Wingdings" pitchFamily="2" charset="2"/>
              <a:buNone/>
            </a:pPr>
            <a:r>
              <a:rPr lang="en-US" dirty="0">
                <a:solidFill>
                  <a:schemeClr val="bg1"/>
                </a:solidFill>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3186" name="Rectangle 2"/>
          <p:cNvSpPr>
            <a:spLocks noGrp="1" noChangeArrowheads="1"/>
          </p:cNvSpPr>
          <p:nvPr>
            <p:ph type="title"/>
          </p:nvPr>
        </p:nvSpPr>
        <p:spPr>
          <a:xfrm>
            <a:off x="457200" y="457200"/>
            <a:ext cx="8686800" cy="1143000"/>
          </a:xfrm>
        </p:spPr>
        <p:txBody>
          <a:bodyPr/>
          <a:lstStyle/>
          <a:p>
            <a:r>
              <a:rPr lang="en-US" sz="4400" b="1" dirty="0" smtClean="0"/>
              <a:t/>
            </a:r>
            <a:br>
              <a:rPr lang="en-US" sz="4400" b="1" dirty="0" smtClean="0"/>
            </a:br>
            <a:r>
              <a:rPr lang="en-US" sz="4400" b="1" dirty="0" smtClean="0"/>
              <a:t>Module 1</a:t>
            </a:r>
            <a:r>
              <a:rPr lang="en-US" sz="4400" i="1" dirty="0" smtClean="0">
                <a:solidFill>
                  <a:srgbClr val="000000"/>
                </a:solidFill>
                <a:latin typeface="Times New Roman"/>
              </a:rPr>
              <a:t/>
            </a:r>
            <a:br>
              <a:rPr lang="en-US" sz="4400" i="1" dirty="0" smtClean="0">
                <a:solidFill>
                  <a:srgbClr val="000000"/>
                </a:solidFill>
                <a:latin typeface="Times New Roman"/>
              </a:rPr>
            </a:br>
            <a:endParaRPr lang="en-US" sz="4400" b="1" dirty="0"/>
          </a:p>
        </p:txBody>
      </p:sp>
      <p:sp>
        <p:nvSpPr>
          <p:cNvPr id="2013187" name="Rectangle 3"/>
          <p:cNvSpPr>
            <a:spLocks noGrp="1" noChangeArrowheads="1"/>
          </p:cNvSpPr>
          <p:nvPr>
            <p:ph type="body" sz="half" idx="1"/>
          </p:nvPr>
        </p:nvSpPr>
        <p:spPr/>
        <p:txBody>
          <a:bodyPr/>
          <a:lstStyle/>
          <a:p>
            <a:pPr marL="0" indent="0">
              <a:lnSpc>
                <a:spcPct val="80000"/>
              </a:lnSpc>
              <a:buFontTx/>
              <a:buNone/>
            </a:pPr>
            <a:endParaRPr lang="en-US" sz="1400" dirty="0"/>
          </a:p>
          <a:p>
            <a:pPr marL="0" indent="0">
              <a:lnSpc>
                <a:spcPct val="80000"/>
              </a:lnSpc>
              <a:buFontTx/>
              <a:buNone/>
            </a:pPr>
            <a:endParaRPr lang="en-US" sz="1400" dirty="0"/>
          </a:p>
          <a:p>
            <a:pPr marL="0" indent="0">
              <a:lnSpc>
                <a:spcPct val="80000"/>
              </a:lnSpc>
              <a:buFontTx/>
              <a:buNone/>
            </a:pPr>
            <a:endParaRPr lang="en-US" sz="1400" dirty="0"/>
          </a:p>
          <a:p>
            <a:pPr marL="0" indent="0">
              <a:lnSpc>
                <a:spcPct val="80000"/>
              </a:lnSpc>
              <a:buFontTx/>
              <a:buNone/>
            </a:pPr>
            <a:endParaRPr lang="en-US" sz="1400" dirty="0"/>
          </a:p>
          <a:p>
            <a:pPr marL="0" indent="0">
              <a:lnSpc>
                <a:spcPct val="80000"/>
              </a:lnSpc>
              <a:buFontTx/>
              <a:buNone/>
            </a:pPr>
            <a:endParaRPr lang="en-US" sz="1400" dirty="0"/>
          </a:p>
          <a:p>
            <a:pPr marL="0" indent="0">
              <a:lnSpc>
                <a:spcPct val="80000"/>
              </a:lnSpc>
              <a:buFontTx/>
              <a:buNone/>
            </a:pPr>
            <a:endParaRPr lang="en-US" sz="1400" dirty="0"/>
          </a:p>
        </p:txBody>
      </p:sp>
      <p:sp>
        <p:nvSpPr>
          <p:cNvPr id="2013188" name="Text Box 4"/>
          <p:cNvSpPr txBox="1">
            <a:spLocks noChangeArrowheads="1"/>
          </p:cNvSpPr>
          <p:nvPr/>
        </p:nvSpPr>
        <p:spPr bwMode="auto">
          <a:xfrm>
            <a:off x="304800" y="1219200"/>
            <a:ext cx="8458200" cy="6186309"/>
          </a:xfrm>
          <a:prstGeom prst="rect">
            <a:avLst/>
          </a:prstGeom>
          <a:noFill/>
          <a:ln w="9525">
            <a:noFill/>
            <a:miter lim="800000"/>
            <a:headEnd/>
            <a:tailEnd/>
          </a:ln>
          <a:effectLst/>
        </p:spPr>
        <p:txBody>
          <a:bodyPr wrap="square">
            <a:spAutoFit/>
          </a:bodyPr>
          <a:lstStyle/>
          <a:p>
            <a:pPr>
              <a:spcBef>
                <a:spcPct val="50000"/>
              </a:spcBef>
            </a:pPr>
            <a:r>
              <a:rPr lang="en-US" sz="2400" dirty="0">
                <a:solidFill>
                  <a:schemeClr val="bg1"/>
                </a:solidFill>
              </a:rPr>
              <a:t>  </a:t>
            </a:r>
            <a:endParaRPr lang="en-US" sz="2400" dirty="0" smtClean="0">
              <a:solidFill>
                <a:schemeClr val="bg1"/>
              </a:solidFill>
            </a:endParaRPr>
          </a:p>
          <a:p>
            <a:pPr lvl="1">
              <a:buFont typeface="Wingdings" pitchFamily="2" charset="2"/>
              <a:buChar char="Ø"/>
            </a:pPr>
            <a:r>
              <a:rPr lang="en-US" sz="3200" dirty="0" smtClean="0">
                <a:solidFill>
                  <a:schemeClr val="bg1"/>
                </a:solidFill>
              </a:rPr>
              <a:t> </a:t>
            </a:r>
            <a:r>
              <a:rPr lang="en-GB" sz="3200" dirty="0" smtClean="0">
                <a:solidFill>
                  <a:schemeClr val="bg1"/>
                </a:solidFill>
              </a:rPr>
              <a:t>Bean Life Cycle </a:t>
            </a:r>
            <a:r>
              <a:rPr lang="en-GB" sz="3200" dirty="0" err="1" smtClean="0">
                <a:solidFill>
                  <a:schemeClr val="bg1"/>
                </a:solidFill>
              </a:rPr>
              <a:t>Callbacks</a:t>
            </a:r>
            <a:r>
              <a:rPr lang="en-GB" sz="3200" dirty="0" smtClean="0">
                <a:solidFill>
                  <a:schemeClr val="bg1"/>
                </a:solidFill>
              </a:rPr>
              <a:t>-</a:t>
            </a:r>
          </a:p>
          <a:p>
            <a:pPr lvl="1"/>
            <a:r>
              <a:rPr lang="en-GB" sz="3200" dirty="0" smtClean="0">
                <a:solidFill>
                  <a:schemeClr val="bg1"/>
                </a:solidFill>
              </a:rPr>
              <a:t>		 </a:t>
            </a:r>
            <a:r>
              <a:rPr lang="en-GB" sz="3200" dirty="0" err="1" smtClean="0">
                <a:solidFill>
                  <a:schemeClr val="bg1"/>
                </a:solidFill>
              </a:rPr>
              <a:t>initMethod</a:t>
            </a:r>
            <a:r>
              <a:rPr lang="en-GB" sz="3200" dirty="0" smtClean="0">
                <a:solidFill>
                  <a:schemeClr val="bg1"/>
                </a:solidFill>
              </a:rPr>
              <a:t> and interfaces</a:t>
            </a:r>
          </a:p>
          <a:p>
            <a:pPr lvl="1"/>
            <a:endParaRPr lang="en-US" sz="3200" b="1" dirty="0" smtClean="0">
              <a:solidFill>
                <a:schemeClr val="bg1"/>
              </a:solidFill>
            </a:endParaRPr>
          </a:p>
          <a:p>
            <a:pPr lvl="1">
              <a:buFont typeface="Wingdings" pitchFamily="2" charset="2"/>
              <a:buChar char="Ø"/>
            </a:pPr>
            <a:r>
              <a:rPr lang="en-GB" sz="3200" dirty="0" smtClean="0">
                <a:solidFill>
                  <a:schemeClr val="bg1"/>
                </a:solidFill>
              </a:rPr>
              <a:t>Life cycle annotations: </a:t>
            </a:r>
          </a:p>
          <a:p>
            <a:pPr lvl="1"/>
            <a:r>
              <a:rPr lang="en-GB" sz="3200" dirty="0" smtClean="0">
                <a:solidFill>
                  <a:schemeClr val="bg1"/>
                </a:solidFill>
              </a:rPr>
              <a:t>		@</a:t>
            </a:r>
            <a:r>
              <a:rPr lang="en-GB" sz="3200" dirty="0" err="1" smtClean="0">
                <a:solidFill>
                  <a:schemeClr val="bg1"/>
                </a:solidFill>
              </a:rPr>
              <a:t>PostConstruct</a:t>
            </a:r>
            <a:r>
              <a:rPr lang="en-GB" sz="3200" dirty="0" smtClean="0">
                <a:solidFill>
                  <a:schemeClr val="bg1"/>
                </a:solidFill>
              </a:rPr>
              <a:t> and @</a:t>
            </a:r>
            <a:r>
              <a:rPr lang="en-GB" sz="3200" dirty="0" err="1" smtClean="0">
                <a:solidFill>
                  <a:schemeClr val="bg1"/>
                </a:solidFill>
              </a:rPr>
              <a:t>PreDestroy</a:t>
            </a:r>
            <a:endParaRPr lang="en-GB" sz="3200" dirty="0" smtClean="0">
              <a:solidFill>
                <a:schemeClr val="bg1"/>
              </a:solidFill>
            </a:endParaRPr>
          </a:p>
          <a:p>
            <a:pPr lvl="1"/>
            <a:endParaRPr lang="en-US" sz="3200" b="1" dirty="0" smtClean="0">
              <a:solidFill>
                <a:schemeClr val="bg1"/>
              </a:solidFill>
            </a:endParaRPr>
          </a:p>
          <a:p>
            <a:pPr lvl="1">
              <a:buFont typeface="Wingdings" pitchFamily="2" charset="2"/>
              <a:buChar char="Ø"/>
            </a:pPr>
            <a:r>
              <a:rPr lang="en-GB" sz="3200" dirty="0" smtClean="0">
                <a:solidFill>
                  <a:schemeClr val="bg1"/>
                </a:solidFill>
              </a:rPr>
              <a:t>Container </a:t>
            </a:r>
            <a:r>
              <a:rPr lang="en-GB" sz="3200" dirty="0" err="1" smtClean="0">
                <a:solidFill>
                  <a:schemeClr val="bg1"/>
                </a:solidFill>
              </a:rPr>
              <a:t>callback</a:t>
            </a:r>
            <a:r>
              <a:rPr lang="en-GB" sz="3200" dirty="0" smtClean="0">
                <a:solidFill>
                  <a:schemeClr val="bg1"/>
                </a:solidFill>
              </a:rPr>
              <a:t> hooks on bean lifecycle</a:t>
            </a:r>
          </a:p>
          <a:p>
            <a:pPr lvl="1"/>
            <a:endParaRPr lang="en-US" sz="3200" b="1" dirty="0" smtClean="0">
              <a:solidFill>
                <a:schemeClr val="bg1"/>
              </a:solidFill>
            </a:endParaRPr>
          </a:p>
          <a:p>
            <a:pPr lvl="1">
              <a:buFont typeface="Wingdings" pitchFamily="2" charset="2"/>
              <a:buChar char="Ø"/>
            </a:pPr>
            <a:r>
              <a:rPr lang="en-GB" sz="3200" dirty="0" smtClean="0">
                <a:solidFill>
                  <a:schemeClr val="bg1"/>
                </a:solidFill>
              </a:rPr>
              <a:t>Container life cycle in brief</a:t>
            </a:r>
            <a:endParaRPr lang="en-US" sz="3200" b="1" dirty="0" smtClean="0">
              <a:solidFill>
                <a:schemeClr val="bg1"/>
              </a:solidFill>
            </a:endParaRPr>
          </a:p>
          <a:p>
            <a:pPr lvl="1">
              <a:lnSpc>
                <a:spcPct val="60000"/>
              </a:lnSpc>
              <a:spcBef>
                <a:spcPct val="50000"/>
              </a:spcBef>
              <a:buFont typeface="Wingdings" pitchFamily="2" charset="2"/>
              <a:buChar char="Ø"/>
            </a:pPr>
            <a:endParaRPr lang="en-US" sz="2400" dirty="0" smtClean="0">
              <a:solidFill>
                <a:schemeClr val="bg1"/>
              </a:solidFill>
            </a:endParaRPr>
          </a:p>
          <a:p>
            <a:pPr lvl="1">
              <a:lnSpc>
                <a:spcPct val="60000"/>
              </a:lnSpc>
              <a:spcBef>
                <a:spcPct val="50000"/>
              </a:spcBef>
              <a:buFont typeface="Wingdings" pitchFamily="2" charset="2"/>
              <a:buNone/>
            </a:pPr>
            <a:r>
              <a:rPr lang="en-US" dirty="0" smtClean="0">
                <a:solidFill>
                  <a:schemeClr val="bg1"/>
                </a:solidFill>
              </a:rPr>
              <a:t> </a:t>
            </a:r>
            <a:endParaRPr lang="en-US" dirty="0">
              <a:solidFill>
                <a:schemeClr val="bg1"/>
              </a:solidFill>
            </a:endParaRPr>
          </a:p>
          <a:p>
            <a:pPr lvl="1">
              <a:lnSpc>
                <a:spcPct val="60000"/>
              </a:lnSpc>
              <a:spcBef>
                <a:spcPct val="50000"/>
              </a:spcBef>
              <a:buFont typeface="Wingdings" pitchFamily="2" charset="2"/>
              <a:buChar char="Ø"/>
            </a:pPr>
            <a:endParaRPr lang="en-US" dirty="0">
              <a:solidFill>
                <a:schemeClr val="bg1"/>
              </a:solidFill>
            </a:endParaRPr>
          </a:p>
          <a:p>
            <a:pPr lvl="1">
              <a:buFont typeface="Wingdings" pitchFamily="2" charset="2"/>
              <a:buNone/>
            </a:pPr>
            <a:r>
              <a:rPr lang="en-US" dirty="0">
                <a:solidFill>
                  <a:schemeClr val="bg1"/>
                </a:solidFill>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
          <p:cNvSpPr txBox="1">
            <a:spLocks noChangeArrowheads="1"/>
          </p:cNvSpPr>
          <p:nvPr/>
        </p:nvSpPr>
        <p:spPr bwMode="auto">
          <a:xfrm>
            <a:off x="-2971800" y="0"/>
            <a:ext cx="8686800" cy="838200"/>
          </a:xfrm>
          <a:prstGeom prst="rect">
            <a:avLst/>
          </a:prstGeom>
          <a:noFill/>
          <a:ln w="9525">
            <a:noFill/>
            <a:round/>
            <a:headEnd/>
            <a:tailEnd/>
          </a:ln>
        </p:spPr>
        <p:txBody>
          <a:bodyPr lIns="90000" tIns="46800" rIns="90000" bIns="46800" anchor="ctr"/>
          <a:lstStyle/>
          <a:p>
            <a:pPr algn="l">
              <a:lnSpc>
                <a:spcPct val="100000"/>
              </a:lnSpc>
              <a:buFont typeface="Tahom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3200">
              <a:solidFill>
                <a:srgbClr val="000000"/>
              </a:solidFill>
              <a:latin typeface="Tahoma" pitchFamily="34" charset="0"/>
            </a:endParaRPr>
          </a:p>
        </p:txBody>
      </p:sp>
      <p:sp>
        <p:nvSpPr>
          <p:cNvPr id="39939" name="Text Box 2"/>
          <p:cNvSpPr txBox="1">
            <a:spLocks noChangeArrowheads="1"/>
          </p:cNvSpPr>
          <p:nvPr/>
        </p:nvSpPr>
        <p:spPr bwMode="auto">
          <a:xfrm>
            <a:off x="-2286000" y="1219200"/>
            <a:ext cx="8458200" cy="5257800"/>
          </a:xfrm>
          <a:prstGeom prst="rect">
            <a:avLst/>
          </a:prstGeom>
          <a:noFill/>
          <a:ln w="9525">
            <a:noFill/>
            <a:round/>
            <a:headEnd/>
            <a:tailEnd/>
          </a:ln>
        </p:spPr>
        <p:txBody>
          <a:bodyPr lIns="90000" tIns="46800" rIns="90000" bIns="46800"/>
          <a:lstStyle/>
          <a:p>
            <a:pPr marL="736600" lvl="1" indent="-279400" algn="l">
              <a:lnSpc>
                <a:spcPct val="10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sz="2600">
              <a:solidFill>
                <a:srgbClr val="000000"/>
              </a:solidFill>
              <a:latin typeface="Times New Roman" pitchFamily="18" charset="0"/>
            </a:endParaRPr>
          </a:p>
        </p:txBody>
      </p:sp>
      <p:sp>
        <p:nvSpPr>
          <p:cNvPr id="4" name="Title 3"/>
          <p:cNvSpPr>
            <a:spLocks noGrp="1"/>
          </p:cNvSpPr>
          <p:nvPr>
            <p:ph type="title"/>
          </p:nvPr>
        </p:nvSpPr>
        <p:spPr/>
        <p:txBody>
          <a:bodyPr>
            <a:normAutofit/>
          </a:bodyPr>
          <a:lstStyle/>
          <a:p>
            <a:pPr fontAlgn="auto">
              <a:spcAft>
                <a:spcPts val="0"/>
              </a:spcAft>
              <a:tabLst>
                <a:tab pos="5597525" algn="l"/>
              </a:tabLst>
              <a:defRPr/>
            </a:pPr>
            <a:r>
              <a:rPr lang="en-US" b="1" dirty="0" smtClean="0"/>
              <a:t>Bean life cycle and container callback hooks</a:t>
            </a:r>
            <a:endParaRPr lang="en-US" b="1" dirty="0"/>
          </a:p>
        </p:txBody>
      </p:sp>
      <p:sp>
        <p:nvSpPr>
          <p:cNvPr id="5" name="Content Placeholder 4"/>
          <p:cNvSpPr>
            <a:spLocks noGrp="1"/>
          </p:cNvSpPr>
          <p:nvPr>
            <p:ph sz="quarter" idx="1"/>
          </p:nvPr>
        </p:nvSpPr>
        <p:spPr>
          <a:xfrm>
            <a:off x="304800" y="1219200"/>
            <a:ext cx="8504238" cy="4572000"/>
          </a:xfrm>
        </p:spPr>
        <p:txBody>
          <a:bodyPr>
            <a:normAutofit fontScale="92500" lnSpcReduction="10000"/>
          </a:bodyPr>
          <a:lstStyle/>
          <a:p>
            <a:pPr lvl="1">
              <a:buFont typeface="Wingdings" pitchFamily="2" charset="2"/>
              <a:buChar char="Ø"/>
            </a:pPr>
            <a:r>
              <a:rPr lang="en-GB" sz="3200" dirty="0" smtClean="0"/>
              <a:t>Bean Life Cycle </a:t>
            </a:r>
            <a:r>
              <a:rPr lang="en-GB" sz="3200" dirty="0" err="1" smtClean="0"/>
              <a:t>Callbacks</a:t>
            </a:r>
            <a:r>
              <a:rPr lang="en-GB" sz="3200" dirty="0" smtClean="0"/>
              <a:t>-</a:t>
            </a:r>
          </a:p>
          <a:p>
            <a:pPr lvl="1">
              <a:buNone/>
            </a:pPr>
            <a:r>
              <a:rPr lang="en-GB" sz="3200" dirty="0" smtClean="0"/>
              <a:t>   	 </a:t>
            </a:r>
            <a:r>
              <a:rPr lang="en-GB" sz="3200" dirty="0" err="1" smtClean="0"/>
              <a:t>initMethod</a:t>
            </a:r>
            <a:r>
              <a:rPr lang="en-GB" sz="3200" dirty="0" smtClean="0"/>
              <a:t> and interfaces</a:t>
            </a:r>
          </a:p>
          <a:p>
            <a:pPr lvl="1"/>
            <a:endParaRPr lang="en-US" sz="3200" b="1" dirty="0" smtClean="0"/>
          </a:p>
          <a:p>
            <a:pPr lvl="1">
              <a:buFont typeface="Wingdings" pitchFamily="2" charset="2"/>
              <a:buChar char="Ø"/>
            </a:pPr>
            <a:r>
              <a:rPr lang="en-GB" sz="3200" dirty="0" smtClean="0"/>
              <a:t>Life cycle annotations: </a:t>
            </a:r>
          </a:p>
          <a:p>
            <a:pPr lvl="1">
              <a:buNone/>
            </a:pPr>
            <a:r>
              <a:rPr lang="en-GB" sz="3200" dirty="0" smtClean="0"/>
              <a:t>		@</a:t>
            </a:r>
            <a:r>
              <a:rPr lang="en-GB" sz="3200" dirty="0" err="1" smtClean="0"/>
              <a:t>PostConstruct</a:t>
            </a:r>
            <a:r>
              <a:rPr lang="en-GB" sz="3200" dirty="0" smtClean="0"/>
              <a:t> and @</a:t>
            </a:r>
            <a:r>
              <a:rPr lang="en-GB" sz="3200" dirty="0" err="1" smtClean="0"/>
              <a:t>PreDestroy</a:t>
            </a:r>
            <a:endParaRPr lang="en-GB" sz="3200" dirty="0" smtClean="0"/>
          </a:p>
          <a:p>
            <a:pPr lvl="1"/>
            <a:endParaRPr lang="en-US" sz="3200" b="1" dirty="0" smtClean="0"/>
          </a:p>
          <a:p>
            <a:pPr lvl="1">
              <a:buFont typeface="Wingdings" pitchFamily="2" charset="2"/>
              <a:buChar char="Ø"/>
            </a:pPr>
            <a:r>
              <a:rPr lang="en-GB" sz="3200" dirty="0" smtClean="0"/>
              <a:t>Container </a:t>
            </a:r>
            <a:r>
              <a:rPr lang="en-GB" sz="3200" dirty="0" err="1" smtClean="0"/>
              <a:t>callback</a:t>
            </a:r>
            <a:r>
              <a:rPr lang="en-GB" sz="3200" dirty="0" smtClean="0"/>
              <a:t> hooks on bean lifecycle</a:t>
            </a:r>
          </a:p>
          <a:p>
            <a:pPr lvl="1"/>
            <a:endParaRPr lang="en-US" sz="3200" b="1" dirty="0" smtClean="0"/>
          </a:p>
          <a:p>
            <a:pPr lvl="1">
              <a:buFont typeface="Wingdings" pitchFamily="2" charset="2"/>
              <a:buChar char="Ø"/>
            </a:pPr>
            <a:r>
              <a:rPr lang="en-GB" sz="3200" dirty="0" smtClean="0"/>
              <a:t>Container life cycle in brief</a:t>
            </a:r>
            <a:endParaRPr lang="en-US" sz="3200" b="1" dirty="0" smtClean="0"/>
          </a:p>
          <a:p>
            <a:pPr marL="1143000" lvl="2" eaLnBrk="1" fontAlgn="auto" hangingPunct="1">
              <a:spcBef>
                <a:spcPts val="600"/>
              </a:spcBef>
              <a:spcAft>
                <a:spcPts val="0"/>
              </a:spcAft>
              <a:buClr>
                <a:schemeClr val="accent3"/>
              </a:buClr>
              <a:buFont typeface="Wingdings 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600" dirty="0" smtClean="0">
              <a:solidFill>
                <a:srgbClr val="000000"/>
              </a:solidFill>
              <a:latin typeface="Times New Roman" pitchFamily="18" charset="0"/>
            </a:endParaRPr>
          </a:p>
          <a:p>
            <a:pPr marL="736600" lvl="1" indent="-279400" eaLnBrk="1" fontAlgn="auto" hangingPunct="1">
              <a:spcBef>
                <a:spcPts val="500"/>
              </a:spcBef>
              <a:spcAft>
                <a:spcPts val="0"/>
              </a:spcAft>
              <a:buFont typeface="Wingdings"/>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2600" dirty="0" smtClean="0">
              <a:solidFill>
                <a:srgbClr val="000000"/>
              </a:solidFill>
              <a:latin typeface="Times New Roman" pitchFamily="18" charset="0"/>
            </a:endParaRPr>
          </a:p>
          <a:p>
            <a:pPr marL="274320" indent="-274320" eaLnBrk="1" fontAlgn="auto" hangingPunct="1">
              <a:spcAft>
                <a:spcPts val="0"/>
              </a:spcAft>
              <a:buFont typeface="Wingdings 2"/>
              <a:buChar char=""/>
              <a:defRPr/>
            </a:pPr>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OWS-ppt</Template>
  <TotalTime>1880</TotalTime>
  <Words>451</Words>
  <Application>Microsoft Office PowerPoint</Application>
  <PresentationFormat>On-screen Show (4:3)</PresentationFormat>
  <Paragraphs>247</Paragraphs>
  <Slides>14</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 Unicode MS</vt:lpstr>
      <vt:lpstr>Arial</vt:lpstr>
      <vt:lpstr>Calibri</vt:lpstr>
      <vt:lpstr>Lucida Sans Unicode</vt:lpstr>
      <vt:lpstr>Tahoma</vt:lpstr>
      <vt:lpstr>Times New Roman</vt:lpstr>
      <vt:lpstr>Webdings</vt:lpstr>
      <vt:lpstr>Wingdings</vt:lpstr>
      <vt:lpstr>Wingdings 2</vt:lpstr>
      <vt:lpstr>Custom Design</vt:lpstr>
      <vt:lpstr>Spring 4 Enhancements and Integration </vt:lpstr>
      <vt:lpstr>PowerPoint Presentation</vt:lpstr>
      <vt:lpstr>Getting Started</vt:lpstr>
      <vt:lpstr>Introduction to Spring IOC</vt:lpstr>
      <vt:lpstr>The Spring IoC container</vt:lpstr>
      <vt:lpstr>Bean overview</vt:lpstr>
      <vt:lpstr> Module 1  Bean life cycle and container callback hooks </vt:lpstr>
      <vt:lpstr> Module 1 </vt:lpstr>
      <vt:lpstr>Bean life cycle and container callback hooks</vt:lpstr>
      <vt:lpstr>Bean Life Cycle Callbacks- initMethod &amp; Interfaces</vt:lpstr>
      <vt:lpstr>Spring Bean Life Cycle</vt:lpstr>
      <vt:lpstr>InitializingBean &amp; DisposableBean callback interfaces</vt:lpstr>
      <vt:lpstr>A Sample Code</vt:lpstr>
      <vt:lpstr>Custom init() and destroy() methods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Manish Correia</dc:creator>
  <cp:lastModifiedBy>Smita B Kumar</cp:lastModifiedBy>
  <cp:revision>517</cp:revision>
  <dcterms:created xsi:type="dcterms:W3CDTF">2006-08-16T00:00:00Z</dcterms:created>
  <dcterms:modified xsi:type="dcterms:W3CDTF">2017-06-07T04:55:45Z</dcterms:modified>
</cp:coreProperties>
</file>