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5" r:id="rId3"/>
    <p:sldId id="257" r:id="rId4"/>
    <p:sldId id="258" r:id="rId5"/>
    <p:sldId id="267" r:id="rId6"/>
    <p:sldId id="260" r:id="rId7"/>
    <p:sldId id="286" r:id="rId8"/>
    <p:sldId id="268" r:id="rId9"/>
    <p:sldId id="262" r:id="rId10"/>
    <p:sldId id="264" r:id="rId11"/>
    <p:sldId id="261" r:id="rId12"/>
    <p:sldId id="269" r:id="rId13"/>
    <p:sldId id="272" r:id="rId14"/>
    <p:sldId id="270" r:id="rId15"/>
    <p:sldId id="271" r:id="rId16"/>
    <p:sldId id="273" r:id="rId17"/>
    <p:sldId id="274" r:id="rId18"/>
    <p:sldId id="276" r:id="rId19"/>
    <p:sldId id="275"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35"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3D7D8-7299-4E6A-9858-5D8792546844}" type="datetimeFigureOut">
              <a:rPr lang="en-US" smtClean="0"/>
              <a:pPr/>
              <a:t>9/13/2016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933D6-C056-4C21-ACFE-9DAF68FFA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oftwaretestinghelp.com/category/software-testing-tool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softwaretestinghelp.com/test-bed-test-environment-management-best-practice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oftwaretestinghelp.com/category/software-testing-tool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softwaretestinghelp.com/test-bed-test-environment-management-best-practic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Selenium is an open source automation testing tool for web based applications. It runs directly on a web browser such as Firefox, chrome, IE, Opera, Safari etc., and supports Windows, Linux, and Macintosh platforms. It's a very useful tool for system functional testing and browser compatibility testing. It is really robust and stronger when compared to other available automation tools and is very flexible and simple to use.</a:t>
            </a:r>
          </a:p>
          <a:p>
            <a:r>
              <a:rPr lang="en-US" sz="1200" b="0" i="0" kern="1200" dirty="0" smtClean="0">
                <a:solidFill>
                  <a:schemeClr val="tx1"/>
                </a:solidFill>
                <a:latin typeface="+mn-lt"/>
                <a:ea typeface="+mn-ea"/>
                <a:cs typeface="+mn-cs"/>
              </a:rPr>
              <a:t>Moreover, it supports all popular development languages viz. Java, </a:t>
            </a:r>
            <a:r>
              <a:rPr lang="en-US" sz="1200" b="0" i="0" kern="1200" dirty="0" err="1" smtClean="0">
                <a:solidFill>
                  <a:schemeClr val="tx1"/>
                </a:solidFill>
                <a:latin typeface="+mn-lt"/>
                <a:ea typeface="+mn-ea"/>
                <a:cs typeface="+mn-cs"/>
              </a:rPr>
              <a:t>.Net</a:t>
            </a:r>
            <a:r>
              <a:rPr lang="en-US" sz="1200" b="0" i="0" kern="1200" dirty="0" smtClean="0">
                <a:solidFill>
                  <a:schemeClr val="tx1"/>
                </a:solidFill>
                <a:latin typeface="+mn-lt"/>
                <a:ea typeface="+mn-ea"/>
                <a:cs typeface="+mn-cs"/>
              </a:rPr>
              <a:t>(C#), PHP, Ruby, Perl, and Python. It means there is no confinement for languages when it comes to automation testing.</a:t>
            </a:r>
          </a:p>
          <a:p>
            <a:r>
              <a:rPr lang="en-US" sz="1200" b="0" i="0" kern="1200" dirty="0" smtClean="0">
                <a:solidFill>
                  <a:schemeClr val="tx1"/>
                </a:solidFill>
                <a:latin typeface="+mn-lt"/>
                <a:ea typeface="+mn-ea"/>
                <a:cs typeface="+mn-cs"/>
              </a:rPr>
              <a:t>Selenium automates browsers. That’s it! What you do with that power is entirely up to you. Primarily, it is for automating web applications for testing purposes, but is certainly not limited to just that. Boring web-based administration tasks can (and should!) also be automated as well.</a:t>
            </a:r>
          </a:p>
          <a:p>
            <a:r>
              <a:rPr lang="en-US" sz="1200" b="0" i="0" kern="1200" dirty="0" smtClean="0">
                <a:solidFill>
                  <a:schemeClr val="tx1"/>
                </a:solidFill>
                <a:latin typeface="+mn-lt"/>
                <a:ea typeface="+mn-ea"/>
                <a:cs typeface="+mn-cs"/>
              </a:rPr>
              <a:t>Selenium has the support of some of the largest browser vendors who have taken (or are taking) steps to make Selenium a native part of their browser. It is also the core technology in countless other browser automation tools, APIs and frameworks.</a:t>
            </a:r>
          </a:p>
          <a:p>
            <a:endParaRPr lang="en-US"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Why Selenium?</a:t>
            </a:r>
          </a:p>
          <a:p>
            <a:r>
              <a:rPr lang="en-US" dirty="0" smtClean="0"/>
              <a:t>As the current industry trends have shown that there is mass movement towards automation testing. The cluster of repetitive manual testing scenarios has raised a demand to bring in the practice of automating these manual scenarios.</a:t>
            </a:r>
          </a:p>
          <a:p>
            <a:r>
              <a:rPr lang="en-US" b="1" dirty="0" smtClean="0"/>
              <a:t>The benefits of implementing automation test are many; let us take a look at them:</a:t>
            </a:r>
            <a:endParaRPr lang="en-US" dirty="0" smtClean="0"/>
          </a:p>
          <a:p>
            <a:r>
              <a:rPr lang="en-US" dirty="0" smtClean="0"/>
              <a:t>Supports execution of repeated test cases</a:t>
            </a:r>
          </a:p>
          <a:p>
            <a:r>
              <a:rPr lang="en-US" dirty="0" smtClean="0"/>
              <a:t>Aids in testing a large test matrix</a:t>
            </a:r>
          </a:p>
          <a:p>
            <a:r>
              <a:rPr lang="en-US" dirty="0" smtClean="0"/>
              <a:t>Enables parallel execution</a:t>
            </a:r>
          </a:p>
          <a:p>
            <a:r>
              <a:rPr lang="en-US" dirty="0" smtClean="0"/>
              <a:t>Encourages unattended execution</a:t>
            </a:r>
          </a:p>
          <a:p>
            <a:r>
              <a:rPr lang="en-US" dirty="0" smtClean="0"/>
              <a:t>Improves accuracy thereby reducing human generated errors</a:t>
            </a:r>
          </a:p>
          <a:p>
            <a:r>
              <a:rPr lang="en-US" dirty="0" smtClean="0"/>
              <a:t>Saves time and money</a:t>
            </a:r>
          </a:p>
          <a:p>
            <a:r>
              <a:rPr lang="en-US" b="1" dirty="0" smtClean="0"/>
              <a:t>All this results in to the following:</a:t>
            </a:r>
            <a:endParaRPr lang="en-US" dirty="0" smtClean="0"/>
          </a:p>
          <a:p>
            <a:r>
              <a:rPr lang="en-US" dirty="0" smtClean="0"/>
              <a:t>High ROI</a:t>
            </a:r>
          </a:p>
          <a:p>
            <a:r>
              <a:rPr lang="en-US" dirty="0" smtClean="0"/>
              <a:t>Faster </a:t>
            </a:r>
            <a:r>
              <a:rPr lang="en-US" dirty="0" err="1" smtClean="0"/>
              <a:t>GoTo</a:t>
            </a:r>
            <a:r>
              <a:rPr lang="en-US" dirty="0" smtClean="0"/>
              <a:t> market</a:t>
            </a:r>
          </a:p>
          <a:p>
            <a:r>
              <a:rPr lang="en-US" dirty="0" smtClean="0"/>
              <a:t>Automation testing benefits are many and well understood and largely talked about in the software test industry.</a:t>
            </a:r>
          </a:p>
          <a:p>
            <a:r>
              <a:rPr lang="en-US" dirty="0" smtClean="0"/>
              <a:t>One of the most commonly asked question comes with this is –</a:t>
            </a:r>
          </a:p>
          <a:p>
            <a:r>
              <a:rPr lang="en-US" dirty="0" smtClean="0"/>
              <a:t>What is the best tool for me to get my tests automated?</a:t>
            </a:r>
          </a:p>
          <a:p>
            <a:r>
              <a:rPr lang="en-US" dirty="0" smtClean="0"/>
              <a:t>Is there a cost involved?</a:t>
            </a:r>
          </a:p>
          <a:p>
            <a:r>
              <a:rPr lang="en-US" dirty="0" smtClean="0"/>
              <a:t>Is it easy to adapt?</a:t>
            </a:r>
          </a:p>
          <a:p>
            <a:r>
              <a:rPr lang="en-US" dirty="0" smtClean="0"/>
              <a:t>One of the best answers to all the above questions for automating web based applications is Selenium. Because:</a:t>
            </a:r>
          </a:p>
          <a:p>
            <a:r>
              <a:rPr lang="en-US" dirty="0" smtClean="0"/>
              <a:t>It’s open source</a:t>
            </a:r>
          </a:p>
          <a:p>
            <a:r>
              <a:rPr lang="en-US" dirty="0" smtClean="0"/>
              <a:t>have a large user base and helping communities</a:t>
            </a:r>
          </a:p>
          <a:p>
            <a:r>
              <a:rPr lang="en-US" dirty="0" smtClean="0"/>
              <a:t>have multi browser and platform compatibility</a:t>
            </a:r>
          </a:p>
          <a:p>
            <a:r>
              <a:rPr lang="en-US" dirty="0" smtClean="0"/>
              <a:t>has active repository developments</a:t>
            </a:r>
          </a:p>
          <a:p>
            <a:r>
              <a:rPr lang="en-US" dirty="0" smtClean="0"/>
              <a:t>supports multiple language implementations</a:t>
            </a:r>
          </a:p>
          <a:p>
            <a:endParaRPr lang="en-IN"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5</a:t>
            </a:fld>
            <a:endParaRPr lang="en-US"/>
          </a:p>
        </p:txBody>
      </p:sp>
    </p:spTree>
    <p:extLst>
      <p:ext uri="{BB962C8B-B14F-4D97-AF65-F5344CB8AC3E}">
        <p14:creationId xmlns:p14="http://schemas.microsoft.com/office/powerpoint/2010/main" val="422828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Selenium is not just a single tool or a utility, rather a package of several </a:t>
            </a:r>
            <a:r>
              <a:rPr lang="en-US" sz="1200" b="0" i="0" u="none" strike="noStrike" kern="1200" dirty="0" smtClean="0">
                <a:solidFill>
                  <a:schemeClr val="tx1"/>
                </a:solidFill>
                <a:latin typeface="+mn-lt"/>
                <a:ea typeface="+mn-ea"/>
                <a:cs typeface="+mn-cs"/>
                <a:hlinkClick r:id="rId3" tooltip="http://www.softwaretestinghelp.com/category/software-testing-tools/"/>
              </a:rPr>
              <a:t>testing tools</a:t>
            </a:r>
            <a:r>
              <a:rPr lang="en-US" sz="1200" b="0" i="0" kern="1200" dirty="0" smtClean="0">
                <a:solidFill>
                  <a:schemeClr val="tx1"/>
                </a:solidFill>
                <a:latin typeface="+mn-lt"/>
                <a:ea typeface="+mn-ea"/>
                <a:cs typeface="+mn-cs"/>
              </a:rPr>
              <a:t> and for the same reason it is referred to as a Suite. Each of these tools is designed to cater different testing </a:t>
            </a:r>
            <a:r>
              <a:rPr lang="en-US" sz="1200" b="0" i="0" kern="1200" dirty="0" err="1" smtClean="0">
                <a:solidFill>
                  <a:schemeClr val="tx1"/>
                </a:solidFill>
                <a:latin typeface="+mn-lt"/>
                <a:ea typeface="+mn-ea"/>
                <a:cs typeface="+mn-cs"/>
              </a:rPr>
              <a:t>and</a:t>
            </a:r>
            <a:r>
              <a:rPr lang="en-US" sz="1200" b="0" i="0" u="none" strike="noStrike" kern="1200" dirty="0" err="1" smtClean="0">
                <a:solidFill>
                  <a:schemeClr val="tx1"/>
                </a:solidFill>
                <a:latin typeface="+mn-lt"/>
                <a:ea typeface="+mn-ea"/>
                <a:cs typeface="+mn-cs"/>
                <a:hlinkClick r:id="rId4" tooltip="http://www.softwaretestinghelp.com/test-bed-test-environment-management-best-practices/"/>
              </a:rPr>
              <a:t>test</a:t>
            </a:r>
            <a:r>
              <a:rPr lang="en-US" sz="1200" b="0" i="0" u="none" strike="noStrike" kern="1200" dirty="0" smtClean="0">
                <a:solidFill>
                  <a:schemeClr val="tx1"/>
                </a:solidFill>
                <a:latin typeface="+mn-lt"/>
                <a:ea typeface="+mn-ea"/>
                <a:cs typeface="+mn-cs"/>
                <a:hlinkClick r:id="rId4" tooltip="http://www.softwaretestinghelp.com/test-bed-test-environment-management-best-practices/"/>
              </a:rPr>
              <a:t> environment requirements</a:t>
            </a:r>
            <a:r>
              <a:rPr lang="en-US" sz="1200" b="0" i="0" kern="1200" dirty="0" smtClean="0">
                <a:solidFill>
                  <a:schemeClr val="tx1"/>
                </a:solidFill>
                <a:latin typeface="+mn-lt"/>
                <a:ea typeface="+mn-ea"/>
                <a:cs typeface="+mn-cs"/>
              </a:rPr>
              <a:t>.</a:t>
            </a:r>
          </a:p>
          <a:p>
            <a:r>
              <a:rPr lang="en-US" sz="1200" b="1" i="0" kern="1200" dirty="0" smtClean="0">
                <a:solidFill>
                  <a:schemeClr val="tx1"/>
                </a:solidFill>
                <a:latin typeface="+mn-lt"/>
                <a:ea typeface="+mn-ea"/>
                <a:cs typeface="+mn-cs"/>
              </a:rPr>
              <a:t>The suite package constitutes of the following sets of tools: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Selenium Integrated Development Environment (IDE) </a:t>
            </a:r>
          </a:p>
          <a:p>
            <a:r>
              <a:rPr lang="en-US" sz="1200" b="0" i="0" kern="1200" dirty="0" smtClean="0">
                <a:solidFill>
                  <a:schemeClr val="tx1"/>
                </a:solidFill>
                <a:latin typeface="+mn-lt"/>
                <a:ea typeface="+mn-ea"/>
                <a:cs typeface="+mn-cs"/>
              </a:rPr>
              <a:t>Selenium Remote Control (RC) </a:t>
            </a:r>
          </a:p>
          <a:p>
            <a:r>
              <a:rPr lang="en-US" sz="1200" b="0" i="0" kern="1200" dirty="0" smtClean="0">
                <a:solidFill>
                  <a:schemeClr val="tx1"/>
                </a:solidFill>
                <a:latin typeface="+mn-lt"/>
                <a:ea typeface="+mn-ea"/>
                <a:cs typeface="+mn-cs"/>
              </a:rPr>
              <a:t>Selenium </a:t>
            </a:r>
            <a:r>
              <a:rPr lang="en-US" sz="1200" b="0" i="0" kern="1200" dirty="0" err="1" smtClean="0">
                <a:solidFill>
                  <a:schemeClr val="tx1"/>
                </a:solidFill>
                <a:latin typeface="+mn-lt"/>
                <a:ea typeface="+mn-ea"/>
                <a:cs typeface="+mn-cs"/>
              </a:rPr>
              <a:t>WebDriver</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Selenium Grid </a:t>
            </a:r>
          </a:p>
          <a:p>
            <a:r>
              <a:rPr lang="en-US" sz="1200" b="0" i="0" kern="1200" dirty="0" smtClean="0">
                <a:solidFill>
                  <a:schemeClr val="tx1"/>
                </a:solidFill>
                <a:latin typeface="+mn-lt"/>
                <a:ea typeface="+mn-ea"/>
                <a:cs typeface="+mn-cs"/>
              </a:rPr>
              <a:t>Selenium RC and </a:t>
            </a:r>
            <a:r>
              <a:rPr lang="en-US" sz="1200" b="0" i="0" kern="1200" dirty="0" err="1" smtClean="0">
                <a:solidFill>
                  <a:schemeClr val="tx1"/>
                </a:solidFill>
                <a:latin typeface="+mn-lt"/>
                <a:ea typeface="+mn-ea"/>
                <a:cs typeface="+mn-cs"/>
              </a:rPr>
              <a:t>WebDriver</a:t>
            </a:r>
            <a:r>
              <a:rPr lang="en-US" sz="1200" b="0" i="0" kern="1200" dirty="0" smtClean="0">
                <a:solidFill>
                  <a:schemeClr val="tx1"/>
                </a:solidFill>
                <a:latin typeface="+mn-lt"/>
                <a:ea typeface="+mn-ea"/>
                <a:cs typeface="+mn-cs"/>
              </a:rPr>
              <a:t>, in a combination are popularly known as Selenium 2. Selenium RC alone is also referred as Selenium 1.</a:t>
            </a:r>
          </a:p>
          <a:p>
            <a:endParaRPr lang="en-US"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Selenium is not just a single tool or a utility, rather a package of several </a:t>
            </a:r>
            <a:r>
              <a:rPr lang="en-US" sz="1200" b="0" i="0" u="none" strike="noStrike" kern="1200" dirty="0" smtClean="0">
                <a:solidFill>
                  <a:schemeClr val="tx1"/>
                </a:solidFill>
                <a:latin typeface="+mn-lt"/>
                <a:ea typeface="+mn-ea"/>
                <a:cs typeface="+mn-cs"/>
                <a:hlinkClick r:id="rId3" tooltip="http://www.softwaretestinghelp.com/category/software-testing-tools/"/>
              </a:rPr>
              <a:t>testing tools</a:t>
            </a:r>
            <a:r>
              <a:rPr lang="en-US" sz="1200" b="0" i="0" kern="1200" dirty="0" smtClean="0">
                <a:solidFill>
                  <a:schemeClr val="tx1"/>
                </a:solidFill>
                <a:latin typeface="+mn-lt"/>
                <a:ea typeface="+mn-ea"/>
                <a:cs typeface="+mn-cs"/>
              </a:rPr>
              <a:t> and for the same reason it is referred to as a Suite. Each of these tools is designed to cater different testing </a:t>
            </a:r>
            <a:r>
              <a:rPr lang="en-US" sz="1200" b="0" i="0" kern="1200" dirty="0" err="1" smtClean="0">
                <a:solidFill>
                  <a:schemeClr val="tx1"/>
                </a:solidFill>
                <a:latin typeface="+mn-lt"/>
                <a:ea typeface="+mn-ea"/>
                <a:cs typeface="+mn-cs"/>
              </a:rPr>
              <a:t>and</a:t>
            </a:r>
            <a:r>
              <a:rPr lang="en-US" sz="1200" b="0" i="0" u="none" strike="noStrike" kern="1200" dirty="0" err="1" smtClean="0">
                <a:solidFill>
                  <a:schemeClr val="tx1"/>
                </a:solidFill>
                <a:latin typeface="+mn-lt"/>
                <a:ea typeface="+mn-ea"/>
                <a:cs typeface="+mn-cs"/>
                <a:hlinkClick r:id="rId4" tooltip="http://www.softwaretestinghelp.com/test-bed-test-environment-management-best-practices/"/>
              </a:rPr>
              <a:t>test</a:t>
            </a:r>
            <a:r>
              <a:rPr lang="en-US" sz="1200" b="0" i="0" u="none" strike="noStrike" kern="1200" dirty="0" smtClean="0">
                <a:solidFill>
                  <a:schemeClr val="tx1"/>
                </a:solidFill>
                <a:latin typeface="+mn-lt"/>
                <a:ea typeface="+mn-ea"/>
                <a:cs typeface="+mn-cs"/>
                <a:hlinkClick r:id="rId4" tooltip="http://www.softwaretestinghelp.com/test-bed-test-environment-management-best-practices/"/>
              </a:rPr>
              <a:t> environment requirements</a:t>
            </a:r>
            <a:r>
              <a:rPr lang="en-US" sz="1200" b="0" i="0" kern="1200" dirty="0" smtClean="0">
                <a:solidFill>
                  <a:schemeClr val="tx1"/>
                </a:solidFill>
                <a:latin typeface="+mn-lt"/>
                <a:ea typeface="+mn-ea"/>
                <a:cs typeface="+mn-cs"/>
              </a:rPr>
              <a:t>.</a:t>
            </a:r>
          </a:p>
          <a:p>
            <a:r>
              <a:rPr lang="en-US" sz="1200" b="1" i="0" kern="1200" dirty="0" smtClean="0">
                <a:solidFill>
                  <a:schemeClr val="tx1"/>
                </a:solidFill>
                <a:latin typeface="+mn-lt"/>
                <a:ea typeface="+mn-ea"/>
                <a:cs typeface="+mn-cs"/>
              </a:rPr>
              <a:t>The suite package constitutes of the following sets of tools: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Selenium Integrated Development Environment (IDE) </a:t>
            </a:r>
          </a:p>
          <a:p>
            <a:r>
              <a:rPr lang="en-US" sz="1200" b="0" i="0" kern="1200" dirty="0" smtClean="0">
                <a:solidFill>
                  <a:schemeClr val="tx1"/>
                </a:solidFill>
                <a:latin typeface="+mn-lt"/>
                <a:ea typeface="+mn-ea"/>
                <a:cs typeface="+mn-cs"/>
              </a:rPr>
              <a:t>Selenium Remote Control (RC) </a:t>
            </a:r>
          </a:p>
          <a:p>
            <a:r>
              <a:rPr lang="en-US" sz="1200" b="0" i="0" kern="1200" dirty="0" smtClean="0">
                <a:solidFill>
                  <a:schemeClr val="tx1"/>
                </a:solidFill>
                <a:latin typeface="+mn-lt"/>
                <a:ea typeface="+mn-ea"/>
                <a:cs typeface="+mn-cs"/>
              </a:rPr>
              <a:t>Selenium </a:t>
            </a:r>
            <a:r>
              <a:rPr lang="en-US" sz="1200" b="0" i="0" kern="1200" dirty="0" err="1" smtClean="0">
                <a:solidFill>
                  <a:schemeClr val="tx1"/>
                </a:solidFill>
                <a:latin typeface="+mn-lt"/>
                <a:ea typeface="+mn-ea"/>
                <a:cs typeface="+mn-cs"/>
              </a:rPr>
              <a:t>WebDriver</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Selenium Grid </a:t>
            </a:r>
          </a:p>
          <a:p>
            <a:r>
              <a:rPr lang="en-US" sz="1200" b="0" i="0" kern="1200" dirty="0" smtClean="0">
                <a:solidFill>
                  <a:schemeClr val="tx1"/>
                </a:solidFill>
                <a:latin typeface="+mn-lt"/>
                <a:ea typeface="+mn-ea"/>
                <a:cs typeface="+mn-cs"/>
              </a:rPr>
              <a:t>Selenium RC and </a:t>
            </a:r>
            <a:r>
              <a:rPr lang="en-US" sz="1200" b="0" i="0" kern="1200" dirty="0" err="1" smtClean="0">
                <a:solidFill>
                  <a:schemeClr val="tx1"/>
                </a:solidFill>
                <a:latin typeface="+mn-lt"/>
                <a:ea typeface="+mn-ea"/>
                <a:cs typeface="+mn-cs"/>
              </a:rPr>
              <a:t>WebDriver</a:t>
            </a:r>
            <a:r>
              <a:rPr lang="en-US" sz="1200" b="0" i="0" kern="1200" dirty="0" smtClean="0">
                <a:solidFill>
                  <a:schemeClr val="tx1"/>
                </a:solidFill>
                <a:latin typeface="+mn-lt"/>
                <a:ea typeface="+mn-ea"/>
                <a:cs typeface="+mn-cs"/>
              </a:rPr>
              <a:t>, in a combination are popularly known as Selenium 2. Selenium RC alone is also referred as Selenium 1.</a:t>
            </a:r>
            <a:endParaRPr lang="en-US" sz="1200" b="0" i="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731933D6-C056-4C21-ACFE-9DAF68FFAF63}"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1933D6-C056-4C21-ACFE-9DAF68FFAF63}"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EC4E-BC7A-49C4-A879-FE9AA2A5E6D4}" type="datetimeFigureOut">
              <a:rPr lang="en-US" smtClean="0"/>
              <a:pPr/>
              <a:t>9/13/2016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EC4E-BC7A-49C4-A879-FE9AA2A5E6D4}" type="datetimeFigureOut">
              <a:rPr lang="en-US" smtClean="0"/>
              <a:pPr/>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EC4E-BC7A-49C4-A879-FE9AA2A5E6D4}" type="datetimeFigureOut">
              <a:rPr lang="en-US" smtClean="0"/>
              <a:pPr/>
              <a:t>9/13/2016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EC4E-BC7A-49C4-A879-FE9AA2A5E6D4}" type="datetimeFigureOut">
              <a:rPr lang="en-US" smtClean="0"/>
              <a:pPr/>
              <a:t>9/13/2016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EC4E-BC7A-49C4-A879-FE9AA2A5E6D4}" type="datetimeFigureOut">
              <a:rPr lang="en-US" smtClean="0"/>
              <a:pPr/>
              <a:t>9/13/2016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9/13/2016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EC4E-BC7A-49C4-A879-FE9AA2A5E6D4}" type="datetimeFigureOut">
              <a:rPr lang="en-US" smtClean="0"/>
              <a:pPr/>
              <a:t>9/13/2016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4475-18C4-4742-A52D-B7B2FF58D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seleniumhq.org/projects/remote-control/" TargetMode="External"/><Relationship Id="rId2" Type="http://schemas.openxmlformats.org/officeDocument/2006/relationships/hyperlink" Target="http://www.seleniumhq.org/projects/webdriver/" TargetMode="External"/><Relationship Id="rId1" Type="http://schemas.openxmlformats.org/officeDocument/2006/relationships/slideLayout" Target="../slideLayouts/slideLayout2.xml"/><Relationship Id="rId4" Type="http://schemas.openxmlformats.org/officeDocument/2006/relationships/hyperlink" Target="http://www.seleniumhq.org/projects/id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nuget.org/packages/Selenium.WebDriver/2.48.2" TargetMode="External"/><Relationship Id="rId3" Type="http://schemas.openxmlformats.org/officeDocument/2006/relationships/hyperlink" Target="https://www.nuget.org/packages/Selenium.WebDriver/2.52.0" TargetMode="External"/><Relationship Id="rId7" Type="http://schemas.openxmlformats.org/officeDocument/2006/relationships/hyperlink" Target="https://www.nuget.org/packages/Selenium.WebDriver/2.49.0" TargetMode="External"/><Relationship Id="rId2" Type="http://schemas.openxmlformats.org/officeDocument/2006/relationships/hyperlink" Target="https://www.nuget.org/packages/Selenium.WebDriver/2.53.0" TargetMode="External"/><Relationship Id="rId1" Type="http://schemas.openxmlformats.org/officeDocument/2006/relationships/slideLayout" Target="../slideLayouts/slideLayout2.xml"/><Relationship Id="rId6" Type="http://schemas.openxmlformats.org/officeDocument/2006/relationships/hyperlink" Target="https://www.nuget.org/packages/Selenium.WebDriver/2.50.0" TargetMode="External"/><Relationship Id="rId11" Type="http://schemas.openxmlformats.org/officeDocument/2006/relationships/hyperlink" Target="https://www.nuget.org/packages/Selenium.WebDriver/2.47.0" TargetMode="External"/><Relationship Id="rId5" Type="http://schemas.openxmlformats.org/officeDocument/2006/relationships/hyperlink" Target="https://www.nuget.org/packages/Selenium.WebDriver/2.50.1" TargetMode="External"/><Relationship Id="rId10" Type="http://schemas.openxmlformats.org/officeDocument/2006/relationships/hyperlink" Target="https://www.nuget.org/packages/Selenium.WebDriver/2.48.0" TargetMode="External"/><Relationship Id="rId4" Type="http://schemas.openxmlformats.org/officeDocument/2006/relationships/hyperlink" Target="https://www.nuget.org/packages/Selenium.WebDriver/2.51.0" TargetMode="External"/><Relationship Id="rId9" Type="http://schemas.openxmlformats.org/officeDocument/2006/relationships/hyperlink" Target="https://www.nuget.org/packages/Selenium.WebDriver/2.48.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Selenium 2</a:t>
            </a:r>
            <a:endParaRPr lang="en-US" dirty="0"/>
          </a:p>
        </p:txBody>
      </p:sp>
      <p:sp>
        <p:nvSpPr>
          <p:cNvPr id="3" name="Subtitle 2"/>
          <p:cNvSpPr>
            <a:spLocks noGrp="1"/>
          </p:cNvSpPr>
          <p:nvPr>
            <p:ph type="subTitle" idx="1"/>
          </p:nvPr>
        </p:nvSpPr>
        <p:spPr/>
        <p:txBody>
          <a:bodyPr/>
          <a:lstStyle/>
          <a:p>
            <a:r>
              <a:rPr lang="en-IN" dirty="0" smtClean="0"/>
              <a:t>By Smita B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Selenium</a:t>
            </a:r>
            <a:r>
              <a:rPr lang="en-IN" dirty="0" smtClean="0"/>
              <a:t> </a:t>
            </a:r>
            <a:r>
              <a:rPr lang="en-US" b="1" dirty="0" smtClean="0"/>
              <a:t>Disadvantages</a:t>
            </a:r>
            <a:endParaRPr lang="en-US" dirty="0"/>
          </a:p>
        </p:txBody>
      </p:sp>
      <p:sp>
        <p:nvSpPr>
          <p:cNvPr id="3" name="Content Placeholder 2"/>
          <p:cNvSpPr>
            <a:spLocks noGrp="1"/>
          </p:cNvSpPr>
          <p:nvPr>
            <p:ph idx="1"/>
          </p:nvPr>
        </p:nvSpPr>
        <p:spPr/>
        <p:txBody>
          <a:bodyPr/>
          <a:lstStyle/>
          <a:p>
            <a:r>
              <a:rPr lang="en-US" dirty="0"/>
              <a:t>It only supports Web and limited mobile applications</a:t>
            </a:r>
          </a:p>
          <a:p>
            <a:r>
              <a:rPr lang="en-US" dirty="0"/>
              <a:t>More scripting required as it does not have IDE</a:t>
            </a:r>
          </a:p>
          <a:p>
            <a:r>
              <a:rPr lang="en-US" dirty="0"/>
              <a:t>having limitations on automating custom controls, flash controls.</a:t>
            </a:r>
          </a:p>
          <a:p>
            <a:pPr>
              <a:buNone/>
            </a:pPr>
            <a:r>
              <a:rPr lang="en-US" b="1" i="1" u="sng" dirty="0"/>
              <a:t>Overall Selenium is unbeatable automation tool for web automation.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Tool Suite components</a:t>
            </a:r>
            <a:endParaRPr lang="en-US" dirty="0"/>
          </a:p>
        </p:txBody>
      </p:sp>
      <p:sp>
        <p:nvSpPr>
          <p:cNvPr id="3" name="Content Placeholder 2"/>
          <p:cNvSpPr>
            <a:spLocks noGrp="1"/>
          </p:cNvSpPr>
          <p:nvPr>
            <p:ph idx="1"/>
          </p:nvPr>
        </p:nvSpPr>
        <p:spPr>
          <a:xfrm>
            <a:off x="467544" y="3212976"/>
            <a:ext cx="8229600" cy="3345235"/>
          </a:xfrm>
        </p:spPr>
        <p:txBody>
          <a:bodyPr>
            <a:normAutofit fontScale="62500" lnSpcReduction="20000"/>
          </a:bodyPr>
          <a:lstStyle/>
          <a:p>
            <a:pPr marL="971550" lvl="1" indent="-514350">
              <a:buFont typeface="+mj-lt"/>
              <a:buAutoNum type="arabicPeriod"/>
            </a:pPr>
            <a:r>
              <a:rPr lang="en-US" b="1" dirty="0" smtClean="0"/>
              <a:t>Selenium </a:t>
            </a:r>
            <a:r>
              <a:rPr lang="en-US" b="1" dirty="0"/>
              <a:t>IDE:</a:t>
            </a:r>
            <a:r>
              <a:rPr lang="en-US" dirty="0"/>
              <a:t> Selenium IDE is Record and playback tool which helps Tester to record and playback the script. It is Firefox </a:t>
            </a:r>
            <a:r>
              <a:rPr lang="en-US" dirty="0" err="1"/>
              <a:t>plugin</a:t>
            </a:r>
            <a:r>
              <a:rPr lang="en-US" dirty="0"/>
              <a:t> and it does not available for other browsers.</a:t>
            </a:r>
          </a:p>
          <a:p>
            <a:pPr marL="971550" lvl="1" indent="-514350">
              <a:buFont typeface="+mj-lt"/>
              <a:buAutoNum type="arabicPeriod"/>
            </a:pPr>
            <a:r>
              <a:rPr lang="en-US" b="1" dirty="0"/>
              <a:t>Selenium RC (Remote Control)</a:t>
            </a:r>
            <a:r>
              <a:rPr lang="en-US" dirty="0"/>
              <a:t>: Selenium RC is also called as Selenium 1. Selenium RC is older version of Selenium. now a days it is rarely being used. Selenium RC has </a:t>
            </a:r>
            <a:r>
              <a:rPr lang="en-US" dirty="0" err="1"/>
              <a:t>javascript</a:t>
            </a:r>
            <a:r>
              <a:rPr lang="en-US" dirty="0"/>
              <a:t> based which is used to execute the commands on the browsers.</a:t>
            </a:r>
          </a:p>
          <a:p>
            <a:pPr marL="971550" lvl="1" indent="-514350">
              <a:buFont typeface="+mj-lt"/>
              <a:buAutoNum type="arabicPeriod"/>
            </a:pPr>
            <a:r>
              <a:rPr lang="en-US" b="1" dirty="0"/>
              <a:t>Selenium </a:t>
            </a:r>
            <a:r>
              <a:rPr lang="en-US" b="1" dirty="0" err="1"/>
              <a:t>Webdriver</a:t>
            </a:r>
            <a:r>
              <a:rPr lang="en-US" dirty="0"/>
              <a:t>: Selenium </a:t>
            </a:r>
            <a:r>
              <a:rPr lang="en-US" dirty="0" err="1"/>
              <a:t>Webdriver</a:t>
            </a:r>
            <a:r>
              <a:rPr lang="en-US" dirty="0"/>
              <a:t> is also called as Selenium 2. this is latest version of Selenium. it has much improved Selenium API. now it uses internet browser’s automation mechanism to execute the commands on browsers.</a:t>
            </a:r>
          </a:p>
          <a:p>
            <a:pPr marL="971550" lvl="1" indent="-514350">
              <a:buFont typeface="+mj-lt"/>
              <a:buAutoNum type="arabicPeriod"/>
            </a:pPr>
            <a:r>
              <a:rPr lang="en-US" b="1" dirty="0"/>
              <a:t>Selenium Grid</a:t>
            </a:r>
            <a:r>
              <a:rPr lang="en-US" dirty="0"/>
              <a:t>: Selenium Grid provides the test execution mechanism to execute the test cases on different machines</a:t>
            </a:r>
            <a:r>
              <a:rPr lang="en-US" dirty="0" smtClean="0"/>
              <a:t>.</a:t>
            </a:r>
            <a:endParaRPr lang="en-US" dirty="0"/>
          </a:p>
        </p:txBody>
      </p:sp>
      <p:pic>
        <p:nvPicPr>
          <p:cNvPr id="5" name="Picture 4" descr="selenium_banner.jpg"/>
          <p:cNvPicPr>
            <a:picLocks noChangeAspect="1"/>
          </p:cNvPicPr>
          <p:nvPr/>
        </p:nvPicPr>
        <p:blipFill>
          <a:blip r:embed="rId3" cstate="print"/>
          <a:stretch>
            <a:fillRect/>
          </a:stretch>
        </p:blipFill>
        <p:spPr>
          <a:xfrm>
            <a:off x="1043608" y="1268760"/>
            <a:ext cx="7610234" cy="16561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Tool Suite components</a:t>
            </a:r>
            <a:endParaRPr lang="en-US" dirty="0"/>
          </a:p>
        </p:txBody>
      </p:sp>
      <p:pic>
        <p:nvPicPr>
          <p:cNvPr id="8" name="Content Placeholder 7" descr="Selenium-components.jpg"/>
          <p:cNvPicPr>
            <a:picLocks noGrp="1" noChangeAspect="1"/>
          </p:cNvPicPr>
          <p:nvPr>
            <p:ph idx="1"/>
          </p:nvPr>
        </p:nvPicPr>
        <p:blipFill>
          <a:blip r:embed="rId3" cstate="print"/>
          <a:stretch>
            <a:fillRect/>
          </a:stretch>
        </p:blipFill>
        <p:spPr>
          <a:xfrm>
            <a:off x="527924" y="1600200"/>
            <a:ext cx="8088151"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08920"/>
            <a:ext cx="8229600" cy="1143000"/>
          </a:xfrm>
        </p:spPr>
        <p:txBody>
          <a:bodyPr>
            <a:normAutofit fontScale="90000"/>
          </a:bodyPr>
          <a:lstStyle/>
          <a:p>
            <a:r>
              <a:rPr lang="en-US" b="1" u="sng" dirty="0"/>
              <a:t>Brief Introduction to Selenium tools</a:t>
            </a:r>
            <a:r>
              <a:rPr lang="en-US" b="1" dirty="0"/>
              <a:t/>
            </a:r>
            <a:br>
              <a:rPr lang="en-US" b="1" dirty="0"/>
            </a:br>
            <a:endParaRPr lang="en-US" dirty="0"/>
          </a:p>
        </p:txBody>
      </p:sp>
      <p:sp>
        <p:nvSpPr>
          <p:cNvPr id="4" name="Subtitle 2"/>
          <p:cNvSpPr txBox="1">
            <a:spLocks/>
          </p:cNvSpPr>
          <p:nvPr/>
        </p:nvSpPr>
        <p:spPr>
          <a:xfrm>
            <a:off x="0" y="3861048"/>
            <a:ext cx="9144000" cy="1777752"/>
          </a:xfrm>
          <a:prstGeom prst="rect">
            <a:avLst/>
          </a:prstGeom>
        </p:spPr>
        <p:txBody>
          <a:bodyPr vert="horz" lIns="91440" tIns="45720" rIns="91440" bIns="45720" rtlCol="0">
            <a:normAutofit fontScale="77500" lnSpcReduction="20000"/>
          </a:bodyPr>
          <a:lstStyle/>
          <a:p>
            <a:pPr marL="742950" lvl="1" indent="-285750" algn="ctr">
              <a:spcBef>
                <a:spcPct val="20000"/>
              </a:spcBef>
            </a:pPr>
            <a:r>
              <a:rPr lang="en-US" sz="2400" dirty="0" smtClean="0">
                <a:solidFill>
                  <a:schemeClr val="bg1">
                    <a:lumMod val="50000"/>
                  </a:schemeClr>
                </a:solidFill>
              </a:rPr>
              <a:t>Selenium Core</a:t>
            </a:r>
          </a:p>
          <a:p>
            <a:pPr marL="742950" lvl="1" indent="-285750">
              <a:spcBef>
                <a:spcPct val="20000"/>
              </a:spcBef>
            </a:pPr>
            <a:r>
              <a:rPr lang="en-US" sz="2400" dirty="0">
                <a:solidFill>
                  <a:schemeClr val="bg1">
                    <a:lumMod val="50000"/>
                  </a:schemeClr>
                </a:solidFill>
              </a:rPr>
              <a:t>Selenium IDE (Selenium Integrated Development Environment</a:t>
            </a:r>
            <a:r>
              <a:rPr lang="en-US" sz="2400" dirty="0" smtClean="0">
                <a:solidFill>
                  <a:schemeClr val="bg1">
                    <a:lumMod val="50000"/>
                  </a:schemeClr>
                </a:solidFill>
              </a:rPr>
              <a:t>)</a:t>
            </a:r>
          </a:p>
          <a:p>
            <a:pPr marL="742950" lvl="1" indent="-285750" algn="ctr">
              <a:spcBef>
                <a:spcPct val="20000"/>
              </a:spcBef>
            </a:pPr>
            <a:r>
              <a:rPr lang="en-US" sz="2400" dirty="0">
                <a:solidFill>
                  <a:schemeClr val="bg1">
                    <a:lumMod val="50000"/>
                  </a:schemeClr>
                </a:solidFill>
              </a:rPr>
              <a:t>Selenium RC (Selenium Remote Control</a:t>
            </a:r>
            <a:r>
              <a:rPr lang="en-US" sz="2400" dirty="0" smtClean="0">
                <a:solidFill>
                  <a:schemeClr val="bg1">
                    <a:lumMod val="50000"/>
                  </a:schemeClr>
                </a:solidFill>
              </a:rPr>
              <a:t>)</a:t>
            </a:r>
          </a:p>
          <a:p>
            <a:pPr marL="742950" lvl="1" indent="-285750" algn="ctr">
              <a:spcBef>
                <a:spcPct val="20000"/>
              </a:spcBef>
            </a:pPr>
            <a:r>
              <a:rPr lang="en-US" sz="2400" dirty="0">
                <a:solidFill>
                  <a:schemeClr val="bg1">
                    <a:lumMod val="50000"/>
                  </a:schemeClr>
                </a:solidFill>
              </a:rPr>
              <a:t>Selenium Grid</a:t>
            </a:r>
          </a:p>
          <a:p>
            <a:pPr marL="742950" lvl="1" indent="-285750" algn="ctr">
              <a:spcBef>
                <a:spcPct val="20000"/>
              </a:spcBef>
            </a:pPr>
            <a:r>
              <a:rPr lang="en-US" sz="2400" dirty="0">
                <a:solidFill>
                  <a:schemeClr val="bg1">
                    <a:lumMod val="50000"/>
                  </a:schemeClr>
                </a:solidFill>
              </a:rPr>
              <a:t>Selenium </a:t>
            </a:r>
            <a:r>
              <a:rPr lang="en-US" sz="2400" dirty="0" err="1" smtClean="0">
                <a:solidFill>
                  <a:schemeClr val="bg1">
                    <a:lumMod val="50000"/>
                  </a:schemeClr>
                </a:solidFill>
              </a:rPr>
              <a:t>WebDriver</a:t>
            </a:r>
            <a:endParaRPr lang="en-US" sz="2400" dirty="0" smtClean="0">
              <a:solidFill>
                <a:schemeClr val="bg1">
                  <a:lumMod val="50000"/>
                </a:schemeClr>
              </a:solidFill>
            </a:endParaRPr>
          </a:p>
          <a:p>
            <a:pPr marL="742950" lvl="1" indent="-285750" algn="ctr">
              <a:spcBef>
                <a:spcPct val="20000"/>
              </a:spcBef>
            </a:pPr>
            <a:r>
              <a:rPr lang="en-US" sz="2500" dirty="0">
                <a:solidFill>
                  <a:schemeClr val="bg1">
                    <a:lumMod val="50000"/>
                  </a:schemeClr>
                </a:solidFill>
              </a:rPr>
              <a:t>Selenium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Selenium Core</a:t>
            </a:r>
            <a:endParaRPr lang="en-US" dirty="0"/>
          </a:p>
        </p:txBody>
      </p:sp>
      <p:sp>
        <p:nvSpPr>
          <p:cNvPr id="3" name="Content Placeholder 2"/>
          <p:cNvSpPr>
            <a:spLocks noGrp="1"/>
          </p:cNvSpPr>
          <p:nvPr>
            <p:ph idx="1"/>
          </p:nvPr>
        </p:nvSpPr>
        <p:spPr/>
        <p:txBody>
          <a:bodyPr>
            <a:noAutofit/>
          </a:bodyPr>
          <a:lstStyle/>
          <a:p>
            <a:r>
              <a:rPr lang="en-US" sz="2000" dirty="0"/>
              <a:t>Selenium is a result of continuous efforts by an engineer at </a:t>
            </a:r>
            <a:r>
              <a:rPr lang="en-US" sz="2000" dirty="0" err="1"/>
              <a:t>ThoughtWorks</a:t>
            </a:r>
            <a:r>
              <a:rPr lang="en-US" sz="2000" dirty="0"/>
              <a:t>, named as Jason Huggins. Being responsible for the testing of an internal Time and Expenses application, he realized the need for an automation testing tool so as to get rid of repetitive manual tasks without compromising with the quality and accuracy</a:t>
            </a:r>
            <a:r>
              <a:rPr lang="en-US" sz="2000" dirty="0" smtClean="0"/>
              <a:t>.</a:t>
            </a:r>
          </a:p>
          <a:p>
            <a:r>
              <a:rPr lang="en-US" sz="2000" dirty="0" smtClean="0"/>
              <a:t> As </a:t>
            </a:r>
            <a:r>
              <a:rPr lang="en-US" sz="2000" dirty="0"/>
              <a:t>a result, he built a JavaScript program, named as “</a:t>
            </a:r>
            <a:r>
              <a:rPr lang="en-US" sz="2000" dirty="0" err="1"/>
              <a:t>JavaScriptTestRunner</a:t>
            </a:r>
            <a:r>
              <a:rPr lang="en-US" sz="2000" dirty="0"/>
              <a:t>” in early 2004 that could automatically control the browser’s actions which seemed very much similar to that of a user communicating with the browser.</a:t>
            </a:r>
          </a:p>
          <a:p>
            <a:r>
              <a:rPr lang="en-US" sz="2000" dirty="0"/>
              <a:t>Henceforth, Jason started demoing the tool to the vast audience. Eventually the discussions were laid out to categorize this tool in the open source category as well as its potential to grow as a re-usable testing framework for other web based applications.</a:t>
            </a:r>
          </a:p>
          <a:p>
            <a:r>
              <a:rPr lang="en-US" sz="2000" dirty="0"/>
              <a:t>The tool was later on acclaimed with the name “Selenium Core”.</a:t>
            </a:r>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IDE (Selenium Integrated Development Environment)</a:t>
            </a:r>
            <a:endParaRPr lang="en-US" dirty="0"/>
          </a:p>
        </p:txBody>
      </p:sp>
      <p:sp>
        <p:nvSpPr>
          <p:cNvPr id="3" name="Content Placeholder 2"/>
          <p:cNvSpPr>
            <a:spLocks noGrp="1"/>
          </p:cNvSpPr>
          <p:nvPr>
            <p:ph idx="1"/>
          </p:nvPr>
        </p:nvSpPr>
        <p:spPr/>
        <p:txBody>
          <a:bodyPr>
            <a:noAutofit/>
          </a:bodyPr>
          <a:lstStyle/>
          <a:p>
            <a:r>
              <a:rPr lang="en-US" sz="2000" dirty="0"/>
              <a:t>Selenium IDE was developed by Shinya </a:t>
            </a:r>
            <a:r>
              <a:rPr lang="en-US" sz="2000" dirty="0" err="1"/>
              <a:t>Kasatani</a:t>
            </a:r>
            <a:r>
              <a:rPr lang="en-US" sz="2000" dirty="0"/>
              <a:t>. While studying Selenium Core, he realized that this JavaScript code can be extended to create an integrated development environment (IDE) which can be plugged into Mozilla Firefox. This IDE was capable of recording and playing back the user actions on a Firefox instance to which it was plugged-in. Later on Selenium IDE became a part of Selenium Package in the year 2006. The tool turned out a great value and potential to the community.</a:t>
            </a:r>
          </a:p>
          <a:p>
            <a:r>
              <a:rPr lang="en-US" sz="2000" dirty="0"/>
              <a:t>Selenium IDE is the simplest and easiest of all the tools within the Selenium Package. Its record and playback feature makes it exceptionally easy to learn with minimal acquaintances to any programming language. With several advantages, a few disadvantages accompanied Selenium IDE, thus making it inappropriate to be used in cases of more advanced test scripts</a:t>
            </a:r>
            <a:r>
              <a:rPr lang="en-US" sz="2000" dirty="0" smtClean="0"/>
              <a:t>.</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Advantages and disadvantages of Selenium IDE</a:t>
            </a:r>
            <a:endParaRPr lang="en-US" sz="3200" dirty="0"/>
          </a:p>
        </p:txBody>
      </p:sp>
      <p:pic>
        <p:nvPicPr>
          <p:cNvPr id="6" name="Content Placeholder 5" descr="Selenium-IDE.jpg"/>
          <p:cNvPicPr>
            <a:picLocks noGrp="1" noChangeAspect="1"/>
          </p:cNvPicPr>
          <p:nvPr>
            <p:ph idx="1"/>
          </p:nvPr>
        </p:nvPicPr>
        <p:blipFill>
          <a:blip r:embed="rId2" cstate="print"/>
          <a:stretch>
            <a:fillRect/>
          </a:stretch>
        </p:blipFill>
        <p:spPr>
          <a:xfrm>
            <a:off x="323528" y="1052736"/>
            <a:ext cx="8424936" cy="5054079"/>
          </a:xfrm>
        </p:spPr>
      </p:pic>
      <p:sp>
        <p:nvSpPr>
          <p:cNvPr id="7" name="Rectangle 6"/>
          <p:cNvSpPr/>
          <p:nvPr/>
        </p:nvSpPr>
        <p:spPr>
          <a:xfrm>
            <a:off x="539552" y="5934670"/>
            <a:ext cx="8136904" cy="830997"/>
          </a:xfrm>
          <a:prstGeom prst="rect">
            <a:avLst/>
          </a:prstGeom>
        </p:spPr>
        <p:txBody>
          <a:bodyPr wrap="square">
            <a:spAutoFit/>
          </a:bodyPr>
          <a:lstStyle/>
          <a:p>
            <a:r>
              <a:rPr lang="en-US" sz="1600" b="1" dirty="0" smtClean="0"/>
              <a:t>Note : The </a:t>
            </a:r>
            <a:r>
              <a:rPr lang="en-US" sz="1600" b="1" dirty="0"/>
              <a:t>disadvantages of IDE are in reality not disadvantages of selenium, rather just limitations to what IDE could achieve. These limitations can be overcome by using Selenium RC or </a:t>
            </a:r>
            <a:r>
              <a:rPr lang="en-US" sz="1600" b="1" dirty="0" err="1"/>
              <a:t>WebDriver</a:t>
            </a:r>
            <a:r>
              <a:rPr lang="en-US" sz="1600" b="1"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(Selenium Remote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a:t>Selenium RC is a tool which is written in java that allows a user to construct test scripts for a web based application in which ever programming language he/she chooses. Selenium RC came as result to overcome various disadvantages incurred by Selenium IDE or Core.</a:t>
            </a:r>
          </a:p>
          <a:p>
            <a:r>
              <a:rPr lang="en-US" dirty="0"/>
              <a:t>Loopholes and restrictions which were imposed while using Selenium Core made it difficult for the user to leverage the benefits of the tool to its totality. Thus it made the testing process a cumbersome and a far reaching task</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a:t>
            </a:r>
            <a:r>
              <a:rPr lang="en-US" b="1" dirty="0" smtClean="0"/>
              <a:t>-Problem of same origin policy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One of the crucial restrictions was </a:t>
            </a:r>
            <a:r>
              <a:rPr lang="en-US" b="1" dirty="0" smtClean="0"/>
              <a:t>same origin policy.</a:t>
            </a:r>
          </a:p>
          <a:p>
            <a:r>
              <a:rPr lang="en-US" b="1" dirty="0"/>
              <a:t>Problem of same origin policy:</a:t>
            </a:r>
            <a:endParaRPr lang="en-US" dirty="0"/>
          </a:p>
          <a:p>
            <a:pPr lvl="1"/>
            <a:r>
              <a:rPr lang="en-US" dirty="0"/>
              <a:t>The problem of same origin policy disallows to access the DOM of a document from an origin that is different from the origin we are trying to access the document.</a:t>
            </a:r>
          </a:p>
          <a:p>
            <a:pPr lvl="1"/>
            <a:r>
              <a:rPr lang="en-US" dirty="0"/>
              <a:t>Origin is a sequential combination of scheme, host and port of the URL. </a:t>
            </a:r>
            <a:r>
              <a:rPr lang="en-US" u="sng" dirty="0"/>
              <a:t>For example</a:t>
            </a:r>
            <a:r>
              <a:rPr lang="en-US" dirty="0"/>
              <a:t>, for a URL http://www.seleniumhq.org/projects/, the origin is a combination of http, seleniumhq.org, 80 correspondingly.</a:t>
            </a:r>
          </a:p>
          <a:p>
            <a:pPr lvl="1"/>
            <a:r>
              <a:rPr lang="en-US" dirty="0"/>
              <a:t>Thus the Selenium Core (JavaScript Program) cannot access the elements from an origin that is different from where it was launched</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a:t>
            </a:r>
            <a:r>
              <a:rPr lang="en-US" b="1" dirty="0" smtClean="0"/>
              <a:t>-</a:t>
            </a:r>
            <a:r>
              <a:rPr lang="en-US" b="1" dirty="0"/>
              <a:t>Problem of same origin policy</a:t>
            </a:r>
            <a:endParaRPr lang="en-US" dirty="0"/>
          </a:p>
        </p:txBody>
      </p:sp>
      <p:sp>
        <p:nvSpPr>
          <p:cNvPr id="3" name="Content Placeholder 2"/>
          <p:cNvSpPr>
            <a:spLocks noGrp="1"/>
          </p:cNvSpPr>
          <p:nvPr>
            <p:ph idx="1"/>
          </p:nvPr>
        </p:nvSpPr>
        <p:spPr/>
        <p:txBody>
          <a:bodyPr>
            <a:normAutofit fontScale="85000" lnSpcReduction="10000"/>
          </a:bodyPr>
          <a:lstStyle/>
          <a:p>
            <a:r>
              <a:rPr lang="en-US" u="sng" dirty="0"/>
              <a:t>For Example</a:t>
            </a:r>
            <a:r>
              <a:rPr lang="en-US" dirty="0"/>
              <a:t>, if I have launched the JavaScript Program from “http://www.seleniumhq.org/”, then I would be able to access the pages within the same domain such as “http://www.seleniumhq.org/projects/” or “http://www.seleniumhq.org/download/”. The other domains like google.com, yahoo.com would no more be accessible.</a:t>
            </a:r>
          </a:p>
          <a:p>
            <a:r>
              <a:rPr lang="en-US" dirty="0"/>
              <a:t>Thus, to test the application using Selenium Core, one has to install the entire application on the Selenium Core as well as web server to overcome the problem of same origin policy.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744" y="332656"/>
            <a:ext cx="7772400" cy="1470025"/>
          </a:xfrm>
        </p:spPr>
        <p:txBody>
          <a:bodyPr>
            <a:normAutofit/>
          </a:bodyPr>
          <a:lstStyle/>
          <a:p>
            <a:r>
              <a:rPr lang="en-US" dirty="0" smtClean="0">
                <a:solidFill>
                  <a:schemeClr val="accent1"/>
                </a:solidFill>
              </a:rPr>
              <a:t>Day1</a:t>
            </a:r>
            <a:br>
              <a:rPr lang="en-US" dirty="0" smtClean="0">
                <a:solidFill>
                  <a:schemeClr val="accent1"/>
                </a:solidFill>
              </a:rPr>
            </a:br>
            <a:r>
              <a:rPr lang="en-US" dirty="0" smtClean="0">
                <a:solidFill>
                  <a:schemeClr val="accent1"/>
                </a:solidFill>
              </a:rPr>
              <a:t>Module 1: </a:t>
            </a:r>
            <a:r>
              <a:rPr lang="en-US" dirty="0" smtClean="0">
                <a:solidFill>
                  <a:schemeClr val="accent1"/>
                </a:solidFill>
              </a:rPr>
              <a:t>Selenium Overview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9927272"/>
              </p:ext>
            </p:extLst>
          </p:nvPr>
        </p:nvGraphicFramePr>
        <p:xfrm>
          <a:off x="583744" y="1988840"/>
          <a:ext cx="8229600" cy="384048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1253882954"/>
                    </a:ext>
                  </a:extLst>
                </a:gridCol>
              </a:tblGrid>
              <a:tr h="0">
                <a:tc>
                  <a:txBody>
                    <a:bodyPr/>
                    <a:lstStyle/>
                    <a:p>
                      <a:pPr marL="742950" lvl="1" indent="-285750" algn="l">
                        <a:spcAft>
                          <a:spcPts val="0"/>
                        </a:spcAft>
                        <a:buClr>
                          <a:srgbClr val="808080"/>
                        </a:buClr>
                        <a:buSzPts val="1000"/>
                        <a:buFont typeface="Wingdings" panose="05000000000000000000" pitchFamily="2" charset="2"/>
                        <a:buChar char="Ø"/>
                        <a:tabLst>
                          <a:tab pos="914400" algn="l"/>
                        </a:tabLst>
                      </a:pPr>
                      <a:r>
                        <a:rPr lang="en-IN" sz="1800" dirty="0" smtClean="0">
                          <a:effectLst/>
                        </a:rPr>
                        <a:t>Introduction</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IN" sz="1800" dirty="0">
                          <a:effectLst/>
                        </a:rPr>
                        <a:t>History</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IN" sz="1800" dirty="0">
                          <a:effectLst/>
                        </a:rPr>
                        <a:t>Selenium </a:t>
                      </a:r>
                      <a:r>
                        <a:rPr lang="en-US" sz="1800" dirty="0">
                          <a:effectLst/>
                        </a:rPr>
                        <a:t>Advantages</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IN" sz="1800" dirty="0">
                          <a:effectLst/>
                        </a:rPr>
                        <a:t>Selenium </a:t>
                      </a:r>
                      <a:r>
                        <a:rPr lang="en-US" sz="1800" dirty="0">
                          <a:effectLst/>
                        </a:rPr>
                        <a:t>Disadvantages</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US" sz="1800" dirty="0">
                          <a:effectLst/>
                        </a:rPr>
                        <a:t>Selenium Tool Suite components</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US" sz="1800" dirty="0">
                          <a:effectLst/>
                        </a:rPr>
                        <a:t>Selenium Integrated Development Environment (IDE) </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US" sz="1800" dirty="0">
                          <a:effectLst/>
                        </a:rPr>
                        <a:t>Selenium Remote Control (RC) </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US" sz="1800" dirty="0">
                          <a:effectLst/>
                        </a:rPr>
                        <a:t>Selenium WebDriver </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US" sz="1800" dirty="0">
                          <a:effectLst/>
                        </a:rPr>
                        <a:t>Selenium Grid  </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IN" sz="1800" dirty="0">
                          <a:effectLst/>
                        </a:rPr>
                        <a:t>Selenium 3 </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US" sz="1800" dirty="0">
                          <a:effectLst/>
                        </a:rPr>
                        <a:t>Environment and Technology Stack</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US" sz="1800" dirty="0">
                          <a:effectLst/>
                        </a:rPr>
                        <a:t>How to Choose the Right Selenium Tool for Your Need</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US" sz="1800" dirty="0">
                          <a:effectLst/>
                        </a:rPr>
                        <a:t>A Comparison between Selenium and QTP</a:t>
                      </a:r>
                      <a:endParaRPr lang="en-IN" sz="1400" dirty="0">
                        <a:effectLst/>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IN" sz="1800" dirty="0">
                          <a:effectLst/>
                        </a:rPr>
                        <a:t>Summary </a:t>
                      </a:r>
                      <a:endParaRPr lang="en-IN" sz="1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solidFill>
                      <a:schemeClr val="accent1">
                        <a:lumMod val="20000"/>
                        <a:lumOff val="80000"/>
                      </a:schemeClr>
                    </a:solidFill>
                  </a:tcPr>
                </a:tc>
                <a:extLst>
                  <a:ext uri="{0D108BD9-81ED-4DB2-BD59-A6C34878D82A}">
                    <a16:rowId xmlns:a16="http://schemas.microsoft.com/office/drawing/2014/main" val="259380589"/>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a:t>
            </a:r>
            <a:r>
              <a:rPr lang="en-US" b="1" dirty="0" smtClean="0"/>
              <a:t>-</a:t>
            </a:r>
            <a:r>
              <a:rPr lang="en-US" b="1" dirty="0"/>
              <a:t>Problem of same origin policy</a:t>
            </a:r>
            <a:endParaRPr lang="en-US" dirty="0"/>
          </a:p>
        </p:txBody>
      </p:sp>
      <p:pic>
        <p:nvPicPr>
          <p:cNvPr id="4" name="Content Placeholder 3" descr="Selenium-RC.jpg"/>
          <p:cNvPicPr>
            <a:picLocks noGrp="1" noChangeAspect="1"/>
          </p:cNvPicPr>
          <p:nvPr>
            <p:ph idx="1"/>
          </p:nvPr>
        </p:nvPicPr>
        <p:blipFill>
          <a:blip r:embed="rId2" cstate="print"/>
          <a:stretch>
            <a:fillRect/>
          </a:stretch>
        </p:blipFill>
        <p:spPr>
          <a:xfrm>
            <a:off x="899592" y="3329608"/>
            <a:ext cx="5688632" cy="3528392"/>
          </a:xfrm>
        </p:spPr>
      </p:pic>
      <p:sp>
        <p:nvSpPr>
          <p:cNvPr id="5" name="Rectangle 4"/>
          <p:cNvSpPr/>
          <p:nvPr/>
        </p:nvSpPr>
        <p:spPr>
          <a:xfrm>
            <a:off x="323528" y="1700808"/>
            <a:ext cx="8136904" cy="1754326"/>
          </a:xfrm>
          <a:prstGeom prst="rect">
            <a:avLst/>
          </a:prstGeom>
        </p:spPr>
        <p:txBody>
          <a:bodyPr wrap="square">
            <a:spAutoFit/>
          </a:bodyPr>
          <a:lstStyle/>
          <a:p>
            <a:r>
              <a:rPr lang="en-US" dirty="0"/>
              <a:t>So, In order to govern the same origin policy without the need of making a separate copy of Application under test on the Selenium Core, Selenium Remote Control was introduced. While Jason Huggins was demoing Selenium, another fellow colleague at </a:t>
            </a:r>
            <a:r>
              <a:rPr lang="en-US" dirty="0" err="1"/>
              <a:t>ThoughtWorks</a:t>
            </a:r>
            <a:r>
              <a:rPr lang="en-US" dirty="0"/>
              <a:t> named Paul </a:t>
            </a:r>
            <a:r>
              <a:rPr lang="en-US" dirty="0" err="1"/>
              <a:t>Hammant</a:t>
            </a:r>
            <a:r>
              <a:rPr lang="en-US" dirty="0"/>
              <a:t> suggested a work around of same origin policy and a tool that can be wired up with a programming language of our choice. Thus Selenium RC came into existence.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Selenium RC </a:t>
            </a:r>
            <a:r>
              <a:rPr lang="en-US" dirty="0"/>
              <a:t>supports a wide range of browsers and platforms.</a:t>
            </a:r>
          </a:p>
        </p:txBody>
      </p:sp>
      <p:pic>
        <p:nvPicPr>
          <p:cNvPr id="4" name="Content Placeholder 3" descr="Selenium-RC_support.jpg"/>
          <p:cNvPicPr>
            <a:picLocks noGrp="1" noChangeAspect="1"/>
          </p:cNvPicPr>
          <p:nvPr>
            <p:ph idx="1"/>
          </p:nvPr>
        </p:nvPicPr>
        <p:blipFill>
          <a:blip r:embed="rId2" cstate="print"/>
          <a:stretch>
            <a:fillRect/>
          </a:stretch>
        </p:blipFill>
        <p:spPr>
          <a:xfrm>
            <a:off x="935507" y="1628800"/>
            <a:ext cx="7524925" cy="4623562"/>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Selenium RC </a:t>
            </a:r>
            <a:r>
              <a:rPr lang="en-US" b="1" dirty="0" smtClean="0"/>
              <a:t>Workflow </a:t>
            </a:r>
            <a:r>
              <a:rPr lang="en-US" b="1" dirty="0"/>
              <a:t>Description</a:t>
            </a:r>
            <a:endParaRPr lang="en-US" dirty="0"/>
          </a:p>
        </p:txBody>
      </p:sp>
      <p:sp>
        <p:nvSpPr>
          <p:cNvPr id="3" name="Content Placeholder 2"/>
          <p:cNvSpPr>
            <a:spLocks noGrp="1"/>
          </p:cNvSpPr>
          <p:nvPr>
            <p:ph idx="1"/>
          </p:nvPr>
        </p:nvSpPr>
        <p:spPr/>
        <p:txBody>
          <a:bodyPr>
            <a:noAutofit/>
          </a:bodyPr>
          <a:lstStyle/>
          <a:p>
            <a:r>
              <a:rPr lang="en-US" sz="2000" dirty="0"/>
              <a:t>User creates test scripts in a desired programming language.</a:t>
            </a:r>
          </a:p>
          <a:p>
            <a:r>
              <a:rPr lang="en-US" sz="2000" dirty="0"/>
              <a:t>For every programming language, there is a designated client library.</a:t>
            </a:r>
          </a:p>
          <a:p>
            <a:r>
              <a:rPr lang="en-US" sz="2000" dirty="0"/>
              <a:t>Client library deports the test commands to the selenium server.</a:t>
            </a:r>
          </a:p>
          <a:p>
            <a:r>
              <a:rPr lang="en-US" sz="2000" dirty="0"/>
              <a:t>Selenium server deciphers and converts the test commands into JavaScript commands and sends them to the browser.</a:t>
            </a:r>
          </a:p>
          <a:p>
            <a:r>
              <a:rPr lang="en-US" sz="2000" dirty="0"/>
              <a:t>Browser executes the commands using selenium core and sends results back to the selenium server</a:t>
            </a:r>
          </a:p>
          <a:p>
            <a:r>
              <a:rPr lang="en-US" sz="2000" dirty="0"/>
              <a:t>Selenium server delivers the test results to the client library.</a:t>
            </a:r>
          </a:p>
          <a:p>
            <a:r>
              <a:rPr lang="en-US" sz="2000" dirty="0"/>
              <a:t>There are a few pre-requisites to be in place before creating Selenium RC scripts:</a:t>
            </a:r>
          </a:p>
          <a:p>
            <a:pPr lvl="1"/>
            <a:r>
              <a:rPr lang="en-US" sz="1800" dirty="0"/>
              <a:t>A Programming Language – Java, C#, Python etc.</a:t>
            </a:r>
          </a:p>
          <a:p>
            <a:pPr lvl="1"/>
            <a:r>
              <a:rPr lang="en-US" sz="1800" dirty="0"/>
              <a:t>An Integrated Development Environment –Eclipse, </a:t>
            </a:r>
            <a:r>
              <a:rPr lang="en-US" sz="1800" dirty="0" err="1"/>
              <a:t>Netbeans</a:t>
            </a:r>
            <a:r>
              <a:rPr lang="en-US" sz="1800" dirty="0"/>
              <a:t> etc.</a:t>
            </a:r>
          </a:p>
          <a:p>
            <a:pPr lvl="1"/>
            <a:r>
              <a:rPr lang="en-US" sz="1800" dirty="0"/>
              <a:t>A Testing Framework (optional) – </a:t>
            </a:r>
            <a:r>
              <a:rPr lang="en-US" sz="1800" dirty="0" err="1"/>
              <a:t>JUnit</a:t>
            </a:r>
            <a:r>
              <a:rPr lang="en-US" sz="1800" dirty="0"/>
              <a:t>, </a:t>
            </a:r>
            <a:r>
              <a:rPr lang="en-US" sz="1800" dirty="0" err="1"/>
              <a:t>TestNG</a:t>
            </a:r>
            <a:r>
              <a:rPr lang="en-US" sz="1800" dirty="0"/>
              <a:t> etc.</a:t>
            </a:r>
          </a:p>
          <a:p>
            <a:pPr lvl="1"/>
            <a:r>
              <a:rPr lang="en-US" sz="1800" dirty="0"/>
              <a:t>And Selenium RC setup off course</a:t>
            </a:r>
          </a:p>
          <a:p>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 selenium RC</a:t>
            </a:r>
            <a:endParaRPr lang="en-US" dirty="0"/>
          </a:p>
        </p:txBody>
      </p:sp>
      <p:pic>
        <p:nvPicPr>
          <p:cNvPr id="6" name="Content Placeholder 5" descr="Selenium-Rc_a_d.jpg"/>
          <p:cNvPicPr>
            <a:picLocks noGrp="1" noChangeAspect="1"/>
          </p:cNvPicPr>
          <p:nvPr>
            <p:ph idx="1"/>
          </p:nvPr>
        </p:nvPicPr>
        <p:blipFill>
          <a:blip r:embed="rId2" cstate="print"/>
          <a:stretch>
            <a:fillRect/>
          </a:stretch>
        </p:blipFill>
        <p:spPr>
          <a:xfrm>
            <a:off x="611560" y="1399427"/>
            <a:ext cx="7560840" cy="517388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Selenium Grid</a:t>
            </a:r>
            <a:endParaRPr lang="en-US" dirty="0"/>
          </a:p>
        </p:txBody>
      </p:sp>
      <p:sp>
        <p:nvSpPr>
          <p:cNvPr id="3" name="Content Placeholder 2"/>
          <p:cNvSpPr>
            <a:spLocks noGrp="1"/>
          </p:cNvSpPr>
          <p:nvPr>
            <p:ph idx="1"/>
          </p:nvPr>
        </p:nvSpPr>
        <p:spPr/>
        <p:txBody>
          <a:bodyPr>
            <a:normAutofit fontScale="85000" lnSpcReduction="10000"/>
          </a:bodyPr>
          <a:lstStyle/>
          <a:p>
            <a:r>
              <a:rPr lang="en-US" dirty="0"/>
              <a:t>With selenium RC, life of a tester has always been positive and favorable until the emerging trends raised a demand to execute same or different test scripts on multiple platforms and browsers concurrently so as to achieve distributed test execution, testing under different environments and saving execution time remarkably. Thus, catering these requirements selenium grid was brought into the picture.</a:t>
            </a:r>
          </a:p>
          <a:p>
            <a:r>
              <a:rPr lang="en-US" dirty="0"/>
              <a:t>Selenium Grid was introduced by Pat </a:t>
            </a:r>
            <a:r>
              <a:rPr lang="en-US" dirty="0" err="1"/>
              <a:t>Lightbody</a:t>
            </a:r>
            <a:r>
              <a:rPr lang="en-US" dirty="0"/>
              <a:t> in order to address the need for executing the test suites on multiple platforms simultaneously.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Selenium </a:t>
            </a:r>
            <a:r>
              <a:rPr lang="en-US" b="1" dirty="0" err="1"/>
              <a:t>WebDriver</a:t>
            </a:r>
            <a:endParaRPr lang="en-US" dirty="0"/>
          </a:p>
        </p:txBody>
      </p:sp>
      <p:sp>
        <p:nvSpPr>
          <p:cNvPr id="3" name="Content Placeholder 2"/>
          <p:cNvSpPr>
            <a:spLocks noGrp="1"/>
          </p:cNvSpPr>
          <p:nvPr>
            <p:ph idx="1"/>
          </p:nvPr>
        </p:nvSpPr>
        <p:spPr/>
        <p:txBody>
          <a:bodyPr>
            <a:normAutofit fontScale="77500" lnSpcReduction="20000"/>
          </a:bodyPr>
          <a:lstStyle/>
          <a:p>
            <a:r>
              <a:rPr lang="en-US" dirty="0"/>
              <a:t>Selenium </a:t>
            </a:r>
            <a:r>
              <a:rPr lang="en-US" dirty="0" err="1"/>
              <a:t>WebDriver</a:t>
            </a:r>
            <a:r>
              <a:rPr lang="en-US" dirty="0"/>
              <a:t> was created by yet another engineer at </a:t>
            </a:r>
            <a:r>
              <a:rPr lang="en-US" dirty="0" err="1"/>
              <a:t>ThoughtWorks</a:t>
            </a:r>
            <a:r>
              <a:rPr lang="en-US" dirty="0"/>
              <a:t> named as Simon Stewart in the year 2006. </a:t>
            </a:r>
            <a:r>
              <a:rPr lang="en-US" dirty="0" err="1"/>
              <a:t>WebDriver</a:t>
            </a:r>
            <a:r>
              <a:rPr lang="en-US" dirty="0"/>
              <a:t> is also a web-based testing tool with a subtle difference with Selenium RC. Since, the tool was built on the fundamental where an isolated client was created for each of the web browser; no JavaScript Heavy lifting was required. This led to a compatibility analysis between Selenium RC and </a:t>
            </a:r>
            <a:r>
              <a:rPr lang="en-US" dirty="0" err="1"/>
              <a:t>WebDriver</a:t>
            </a:r>
            <a:r>
              <a:rPr lang="en-US" dirty="0"/>
              <a:t>. As a result a more powerful automated testing tool was developed called </a:t>
            </a:r>
            <a:r>
              <a:rPr lang="en-US" b="1" i="1" dirty="0"/>
              <a:t>Selenium 2</a:t>
            </a:r>
            <a:r>
              <a:rPr lang="en-US" dirty="0"/>
              <a:t>.</a:t>
            </a:r>
          </a:p>
          <a:p>
            <a:r>
              <a:rPr lang="en-US" dirty="0" err="1"/>
              <a:t>WebDriver</a:t>
            </a:r>
            <a:r>
              <a:rPr lang="en-US" dirty="0"/>
              <a:t> is clean and a purely object oriented framework. It utilizes the browser’s native compatibility to automation without using any peripheral entity. With the increasing demand it has gained a large popularity and user base.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 Selenium </a:t>
            </a:r>
            <a:r>
              <a:rPr lang="en-US" b="1" dirty="0" err="1"/>
              <a:t>WebDriver</a:t>
            </a:r>
            <a:endParaRPr lang="en-US" dirty="0"/>
          </a:p>
        </p:txBody>
      </p:sp>
      <p:pic>
        <p:nvPicPr>
          <p:cNvPr id="4" name="Content Placeholder 3" descr="Selenium-webdriver.jpg"/>
          <p:cNvPicPr>
            <a:picLocks noGrp="1" noChangeAspect="1"/>
          </p:cNvPicPr>
          <p:nvPr>
            <p:ph idx="1"/>
          </p:nvPr>
        </p:nvPicPr>
        <p:blipFill>
          <a:blip r:embed="rId2" cstate="print"/>
          <a:stretch>
            <a:fillRect/>
          </a:stretch>
        </p:blipFill>
        <p:spPr>
          <a:xfrm>
            <a:off x="683568" y="1330698"/>
            <a:ext cx="7704856" cy="521691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3</a:t>
            </a:r>
            <a:endParaRPr lang="en-US" dirty="0"/>
          </a:p>
        </p:txBody>
      </p:sp>
      <p:sp>
        <p:nvSpPr>
          <p:cNvPr id="3" name="Content Placeholder 2"/>
          <p:cNvSpPr>
            <a:spLocks noGrp="1"/>
          </p:cNvSpPr>
          <p:nvPr>
            <p:ph idx="1"/>
          </p:nvPr>
        </p:nvSpPr>
        <p:spPr/>
        <p:txBody>
          <a:bodyPr/>
          <a:lstStyle/>
          <a:p>
            <a:r>
              <a:rPr lang="en-US" dirty="0"/>
              <a:t>Selenium 3 is an advance version of Selenium 2. It is a tool focused for automation of mobile and web applications. Stating that it supports mobile testing, we mean to say that the </a:t>
            </a:r>
            <a:r>
              <a:rPr lang="en-US" dirty="0" err="1"/>
              <a:t>WebDriver</a:t>
            </a:r>
            <a:r>
              <a:rPr lang="en-US" dirty="0"/>
              <a:t> API has been extended to address the needs of mobile application testing. The tool is expected to be launched soon in the market.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772816"/>
            <a:ext cx="8229600" cy="1143000"/>
          </a:xfrm>
        </p:spPr>
        <p:txBody>
          <a:bodyPr>
            <a:normAutofit fontScale="90000"/>
          </a:bodyPr>
          <a:lstStyle/>
          <a:p>
            <a:r>
              <a:rPr lang="en-US" b="1" dirty="0"/>
              <a:t>Environment and Technology </a:t>
            </a:r>
            <a:r>
              <a:rPr lang="en-US" b="1" dirty="0" smtClean="0"/>
              <a:t>Stack</a:t>
            </a:r>
            <a:endParaRPr lang="en-US" dirty="0"/>
          </a:p>
        </p:txBody>
      </p:sp>
      <p:sp>
        <p:nvSpPr>
          <p:cNvPr id="3" name="Content Placeholder 2"/>
          <p:cNvSpPr>
            <a:spLocks noGrp="1"/>
          </p:cNvSpPr>
          <p:nvPr>
            <p:ph idx="1"/>
          </p:nvPr>
        </p:nvSpPr>
        <p:spPr>
          <a:xfrm>
            <a:off x="395536" y="3068960"/>
            <a:ext cx="8229600" cy="1905075"/>
          </a:xfrm>
        </p:spPr>
        <p:txBody>
          <a:bodyPr>
            <a:normAutofit fontScale="92500" lnSpcReduction="20000"/>
          </a:bodyPr>
          <a:lstStyle/>
          <a:p>
            <a:pPr algn="ctr">
              <a:buNone/>
            </a:pPr>
            <a:r>
              <a:rPr lang="en-US" dirty="0">
                <a:solidFill>
                  <a:schemeClr val="bg1">
                    <a:lumMod val="50000"/>
                  </a:schemeClr>
                </a:solidFill>
              </a:rPr>
              <a:t>Supported </a:t>
            </a:r>
            <a:r>
              <a:rPr lang="en-US" dirty="0" smtClean="0">
                <a:solidFill>
                  <a:schemeClr val="bg1">
                    <a:lumMod val="50000"/>
                  </a:schemeClr>
                </a:solidFill>
              </a:rPr>
              <a:t>Browsers</a:t>
            </a:r>
          </a:p>
          <a:p>
            <a:pPr algn="ctr">
              <a:buNone/>
            </a:pPr>
            <a:r>
              <a:rPr lang="en-US" dirty="0">
                <a:solidFill>
                  <a:schemeClr val="bg1">
                    <a:lumMod val="50000"/>
                  </a:schemeClr>
                </a:solidFill>
              </a:rPr>
              <a:t>Supported Programming </a:t>
            </a:r>
            <a:r>
              <a:rPr lang="en-US" dirty="0" smtClean="0">
                <a:solidFill>
                  <a:schemeClr val="bg1">
                    <a:lumMod val="50000"/>
                  </a:schemeClr>
                </a:solidFill>
              </a:rPr>
              <a:t>Languages</a:t>
            </a:r>
          </a:p>
          <a:p>
            <a:pPr algn="ctr">
              <a:buNone/>
            </a:pPr>
            <a:r>
              <a:rPr lang="en-US" dirty="0">
                <a:solidFill>
                  <a:schemeClr val="bg1">
                    <a:lumMod val="50000"/>
                  </a:schemeClr>
                </a:solidFill>
              </a:rPr>
              <a:t>Supported Operating </a:t>
            </a:r>
            <a:r>
              <a:rPr lang="en-US" dirty="0" smtClean="0">
                <a:solidFill>
                  <a:schemeClr val="bg1">
                    <a:lumMod val="50000"/>
                  </a:schemeClr>
                </a:solidFill>
              </a:rPr>
              <a:t>Systems</a:t>
            </a:r>
          </a:p>
          <a:p>
            <a:pPr algn="ctr">
              <a:buNone/>
            </a:pPr>
            <a:r>
              <a:rPr lang="en-US" dirty="0">
                <a:solidFill>
                  <a:schemeClr val="bg1">
                    <a:lumMod val="50000"/>
                  </a:schemeClr>
                </a:solidFill>
              </a:rPr>
              <a:t>Supported Testing Frameworks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Supported Browsers</a:t>
            </a:r>
            <a:endParaRPr lang="en-US" dirty="0"/>
          </a:p>
        </p:txBody>
      </p:sp>
      <p:sp>
        <p:nvSpPr>
          <p:cNvPr id="3" name="Content Placeholder 2"/>
          <p:cNvSpPr>
            <a:spLocks noGrp="1"/>
          </p:cNvSpPr>
          <p:nvPr>
            <p:ph idx="1"/>
          </p:nvPr>
        </p:nvSpPr>
        <p:spPr>
          <a:xfrm>
            <a:off x="457200" y="1600201"/>
            <a:ext cx="8229600" cy="1900807"/>
          </a:xfrm>
        </p:spPr>
        <p:txBody>
          <a:bodyPr>
            <a:normAutofit fontScale="70000" lnSpcReduction="20000"/>
          </a:bodyPr>
          <a:lstStyle/>
          <a:p>
            <a:r>
              <a:rPr lang="en-US" dirty="0" smtClean="0"/>
              <a:t>With the advent and addition of each new tool in the selenium suite, environments and technologies became more compatible. Here is an exhaustive list of environments and technologies supported by selenium tool set.</a:t>
            </a:r>
          </a:p>
          <a:p>
            <a:r>
              <a:rPr lang="en-US" b="1" u="sng" dirty="0" smtClean="0"/>
              <a:t>Supported Browsers</a:t>
            </a:r>
            <a:endParaRPr lang="en-US" dirty="0" smtClean="0"/>
          </a:p>
          <a:p>
            <a:endParaRPr lang="en-US" dirty="0"/>
          </a:p>
        </p:txBody>
      </p:sp>
      <p:pic>
        <p:nvPicPr>
          <p:cNvPr id="4" name="Picture 3" descr="Supported Browsers.png"/>
          <p:cNvPicPr>
            <a:picLocks noChangeAspect="1"/>
          </p:cNvPicPr>
          <p:nvPr/>
        </p:nvPicPr>
        <p:blipFill>
          <a:blip r:embed="rId3" cstate="print"/>
          <a:stretch>
            <a:fillRect/>
          </a:stretch>
        </p:blipFill>
        <p:spPr>
          <a:xfrm>
            <a:off x="899592" y="3140968"/>
            <a:ext cx="7056784" cy="33793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What is Selenium?</a:t>
            </a:r>
          </a:p>
          <a:p>
            <a:pPr lvl="1"/>
            <a:r>
              <a:rPr lang="en-US" i="1" dirty="0"/>
              <a:t>Selenium automates browsers</a:t>
            </a:r>
            <a:r>
              <a:rPr lang="en-US" dirty="0"/>
              <a:t>. That's it! What you do with that power is entirely up to you. Primarily, it is for automating web applications for testing purposes, but is certainly not limited to just that. Boring web-based administration tasks can (and should!) also be automated as well.</a:t>
            </a:r>
          </a:p>
          <a:p>
            <a:pPr lvl="1"/>
            <a:r>
              <a:rPr lang="en-US" dirty="0"/>
              <a:t>Selenium has the support of some of the largest browser vendors who have taken (or are taking) steps to make Selenium a native part of their browser. It is also the core technology in countless other browser automation tools, APIs and frameworks</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Supported Programming Languages</a:t>
            </a:r>
            <a:endParaRPr lang="en-US" dirty="0"/>
          </a:p>
        </p:txBody>
      </p:sp>
      <p:pic>
        <p:nvPicPr>
          <p:cNvPr id="4" name="Content Placeholder 3" descr="Supported programing language.jpg"/>
          <p:cNvPicPr>
            <a:picLocks noGrp="1" noChangeAspect="1"/>
          </p:cNvPicPr>
          <p:nvPr>
            <p:ph idx="1"/>
          </p:nvPr>
        </p:nvPicPr>
        <p:blipFill>
          <a:blip r:embed="rId2" cstate="print"/>
          <a:stretch>
            <a:fillRect/>
          </a:stretch>
        </p:blipFill>
        <p:spPr>
          <a:xfrm>
            <a:off x="539552" y="1700808"/>
            <a:ext cx="8091242" cy="3168352"/>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Supported Operating Systems</a:t>
            </a:r>
            <a:endParaRPr lang="en-US" dirty="0"/>
          </a:p>
        </p:txBody>
      </p:sp>
      <p:pic>
        <p:nvPicPr>
          <p:cNvPr id="4" name="Content Placeholder 3" descr="Supported Operating Systems.jpg"/>
          <p:cNvPicPr>
            <a:picLocks noGrp="1" noChangeAspect="1"/>
          </p:cNvPicPr>
          <p:nvPr>
            <p:ph idx="1"/>
          </p:nvPr>
        </p:nvPicPr>
        <p:blipFill>
          <a:blip r:embed="rId2" cstate="print"/>
          <a:stretch>
            <a:fillRect/>
          </a:stretch>
        </p:blipFill>
        <p:spPr>
          <a:xfrm>
            <a:off x="251520" y="1988840"/>
            <a:ext cx="8700084" cy="186558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Supported Testing Frameworks</a:t>
            </a:r>
            <a:endParaRPr lang="en-US" dirty="0"/>
          </a:p>
        </p:txBody>
      </p:sp>
      <p:pic>
        <p:nvPicPr>
          <p:cNvPr id="4" name="Content Placeholder 3" descr="Supported Testing Frameworks.jpg"/>
          <p:cNvPicPr>
            <a:picLocks noGrp="1" noChangeAspect="1"/>
          </p:cNvPicPr>
          <p:nvPr>
            <p:ph idx="1"/>
          </p:nvPr>
        </p:nvPicPr>
        <p:blipFill>
          <a:blip r:embed="rId2" cstate="print"/>
          <a:stretch>
            <a:fillRect/>
          </a:stretch>
        </p:blipFill>
        <p:spPr>
          <a:xfrm>
            <a:off x="395536" y="1700808"/>
            <a:ext cx="8410878" cy="2722066"/>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Choose the Right Selenium Tool for Your Need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2195963"/>
              </p:ext>
            </p:extLst>
          </p:nvPr>
        </p:nvGraphicFramePr>
        <p:xfrm>
          <a:off x="1043608" y="1484784"/>
          <a:ext cx="7272808" cy="5120640"/>
        </p:xfrm>
        <a:graphic>
          <a:graphicData uri="http://schemas.openxmlformats.org/drawingml/2006/table">
            <a:tbl>
              <a:tblPr>
                <a:tableStyleId>{35758FB7-9AC5-4552-8A53-C91805E547FA}</a:tableStyleId>
              </a:tblPr>
              <a:tblGrid>
                <a:gridCol w="1537255">
                  <a:extLst>
                    <a:ext uri="{9D8B030D-6E8A-4147-A177-3AD203B41FA5}">
                      <a16:colId xmlns:a16="http://schemas.microsoft.com/office/drawing/2014/main" val="20000"/>
                    </a:ext>
                  </a:extLst>
                </a:gridCol>
                <a:gridCol w="5735553">
                  <a:extLst>
                    <a:ext uri="{9D8B030D-6E8A-4147-A177-3AD203B41FA5}">
                      <a16:colId xmlns:a16="http://schemas.microsoft.com/office/drawing/2014/main" val="20001"/>
                    </a:ext>
                  </a:extLst>
                </a:gridCol>
              </a:tblGrid>
              <a:tr h="122958">
                <a:tc>
                  <a:txBody>
                    <a:bodyPr/>
                    <a:lstStyle/>
                    <a:p>
                      <a:pPr algn="ctr"/>
                      <a:r>
                        <a:rPr lang="en-US" sz="1400" b="1"/>
                        <a:t>Tool</a:t>
                      </a:r>
                    </a:p>
                  </a:txBody>
                  <a:tcPr marL="0" marR="0" marT="0" marB="0" anchor="ctr"/>
                </a:tc>
                <a:tc>
                  <a:txBody>
                    <a:bodyPr/>
                    <a:lstStyle/>
                    <a:p>
                      <a:pPr algn="ctr"/>
                      <a:r>
                        <a:rPr lang="en-US" sz="1400" b="1" dirty="0"/>
                        <a:t>Why Choose ?</a:t>
                      </a:r>
                    </a:p>
                  </a:txBody>
                  <a:tcPr marL="0" marR="0" marT="0" marB="0" anchor="ctr"/>
                </a:tc>
                <a:extLst>
                  <a:ext uri="{0D108BD9-81ED-4DB2-BD59-A6C34878D82A}">
                    <a16:rowId xmlns:a16="http://schemas.microsoft.com/office/drawing/2014/main" val="10000"/>
                  </a:ext>
                </a:extLst>
              </a:tr>
              <a:tr h="1639440">
                <a:tc>
                  <a:txBody>
                    <a:bodyPr/>
                    <a:lstStyle/>
                    <a:p>
                      <a:pPr algn="ctr"/>
                      <a:r>
                        <a:rPr lang="en-US" sz="1400" b="1"/>
                        <a:t>Selenium IDE</a:t>
                      </a:r>
                    </a:p>
                  </a:txBody>
                  <a:tcPr marL="0" marR="0" marT="0" marB="0" anchor="ctr"/>
                </a:tc>
                <a:tc>
                  <a:txBody>
                    <a:bodyPr/>
                    <a:lstStyle/>
                    <a:p>
                      <a:pPr marL="285750" marR="228600" indent="-285750" algn="l">
                        <a:buFont typeface="Wingdings" panose="05000000000000000000" pitchFamily="2" charset="2"/>
                        <a:buChar char="Ø"/>
                      </a:pPr>
                      <a:r>
                        <a:rPr lang="en-US" sz="1400" dirty="0"/>
                        <a:t>To learn about concepts on automated testing and Selenium, including:</a:t>
                      </a:r>
                    </a:p>
                    <a:p>
                      <a:pPr marL="285750" marR="685800" indent="-285750" algn="l">
                        <a:buFont typeface="Wingdings" panose="05000000000000000000" pitchFamily="2" charset="2"/>
                        <a:buChar char="Ø"/>
                      </a:pPr>
                      <a:r>
                        <a:rPr lang="en-US" sz="1400" dirty="0" err="1"/>
                        <a:t>Selenese</a:t>
                      </a:r>
                      <a:r>
                        <a:rPr lang="en-US" sz="1400" dirty="0"/>
                        <a:t> commands such as type, open, </a:t>
                      </a:r>
                      <a:r>
                        <a:rPr lang="en-US" sz="1400" dirty="0" err="1"/>
                        <a:t>clickAndWait</a:t>
                      </a:r>
                      <a:r>
                        <a:rPr lang="en-US" sz="1400" dirty="0"/>
                        <a:t>, assert, verify, etc.</a:t>
                      </a:r>
                    </a:p>
                    <a:p>
                      <a:pPr marL="285750" marR="685800" indent="-285750" algn="l">
                        <a:buFont typeface="Wingdings" panose="05000000000000000000" pitchFamily="2" charset="2"/>
                        <a:buChar char="Ø"/>
                      </a:pPr>
                      <a:r>
                        <a:rPr lang="en-US" sz="1400" dirty="0"/>
                        <a:t>Locators such as id, name, </a:t>
                      </a:r>
                      <a:r>
                        <a:rPr lang="en-US" sz="1400" dirty="0" err="1"/>
                        <a:t>xpath</a:t>
                      </a:r>
                      <a:r>
                        <a:rPr lang="en-US" sz="1400" dirty="0"/>
                        <a:t>, </a:t>
                      </a:r>
                      <a:r>
                        <a:rPr lang="en-US" sz="1400" dirty="0" err="1"/>
                        <a:t>css</a:t>
                      </a:r>
                      <a:r>
                        <a:rPr lang="en-US" sz="1400" dirty="0"/>
                        <a:t> selector, etc.</a:t>
                      </a:r>
                    </a:p>
                    <a:p>
                      <a:pPr marL="285750" marR="685800" indent="-285750" algn="l">
                        <a:buFont typeface="Wingdings" panose="05000000000000000000" pitchFamily="2" charset="2"/>
                        <a:buChar char="Ø"/>
                      </a:pPr>
                      <a:r>
                        <a:rPr lang="en-US" sz="1400" dirty="0"/>
                        <a:t>Executing customized JavaScript code using </a:t>
                      </a:r>
                      <a:r>
                        <a:rPr lang="en-US" sz="1400" dirty="0" err="1"/>
                        <a:t>runScript</a:t>
                      </a:r>
                      <a:endParaRPr lang="en-US" sz="1400" dirty="0"/>
                    </a:p>
                    <a:p>
                      <a:pPr marL="285750" marR="685800" indent="-285750" algn="l">
                        <a:buFont typeface="Wingdings" panose="05000000000000000000" pitchFamily="2" charset="2"/>
                        <a:buChar char="Ø"/>
                      </a:pPr>
                      <a:r>
                        <a:rPr lang="en-US" sz="1400" dirty="0"/>
                        <a:t>Exporting test cases in various formats.</a:t>
                      </a:r>
                    </a:p>
                    <a:p>
                      <a:pPr marL="285750" marR="228600" indent="-285750" algn="l">
                        <a:buFont typeface="Wingdings" panose="05000000000000000000" pitchFamily="2" charset="2"/>
                        <a:buChar char="Ø"/>
                      </a:pPr>
                      <a:r>
                        <a:rPr lang="en-US" sz="1400" dirty="0"/>
                        <a:t>To create tests with little or no prior knowledge in programming.</a:t>
                      </a:r>
                    </a:p>
                    <a:p>
                      <a:pPr marL="285750" marR="228600" indent="-285750" algn="l">
                        <a:buFont typeface="Wingdings" panose="05000000000000000000" pitchFamily="2" charset="2"/>
                        <a:buChar char="Ø"/>
                      </a:pPr>
                      <a:r>
                        <a:rPr lang="en-US" sz="1400" dirty="0"/>
                        <a:t>To create simple test cases and test suites that you can export later to RC or WebDriver.</a:t>
                      </a:r>
                    </a:p>
                    <a:p>
                      <a:pPr marL="285750" marR="228600" indent="-285750" algn="l">
                        <a:buFont typeface="Wingdings" panose="05000000000000000000" pitchFamily="2" charset="2"/>
                        <a:buChar char="Ø"/>
                      </a:pPr>
                      <a:r>
                        <a:rPr lang="en-US" sz="1400" dirty="0"/>
                        <a:t>To test a web application against Firefox only.</a:t>
                      </a:r>
                    </a:p>
                  </a:txBody>
                  <a:tcPr marL="0" marR="0" marT="0" marB="0" anchor="ctr"/>
                </a:tc>
                <a:extLst>
                  <a:ext uri="{0D108BD9-81ED-4DB2-BD59-A6C34878D82A}">
                    <a16:rowId xmlns:a16="http://schemas.microsoft.com/office/drawing/2014/main" val="10001"/>
                  </a:ext>
                </a:extLst>
              </a:tr>
              <a:tr h="1171029">
                <a:tc>
                  <a:txBody>
                    <a:bodyPr/>
                    <a:lstStyle/>
                    <a:p>
                      <a:pPr algn="ctr"/>
                      <a:r>
                        <a:rPr lang="en-US" sz="1400" b="1"/>
                        <a:t>Selenium RC</a:t>
                      </a:r>
                    </a:p>
                  </a:txBody>
                  <a:tcPr marL="0" marR="0" marT="0" marB="0" anchor="ctr"/>
                </a:tc>
                <a:tc>
                  <a:txBody>
                    <a:bodyPr/>
                    <a:lstStyle/>
                    <a:p>
                      <a:pPr marL="285750" marR="228600" indent="-285750" algn="l">
                        <a:buFont typeface="Wingdings" panose="05000000000000000000" pitchFamily="2" charset="2"/>
                        <a:buChar char="Ø"/>
                      </a:pPr>
                      <a:r>
                        <a:rPr lang="en-US" sz="1400" dirty="0"/>
                        <a:t>To design a test using a more expressive language than </a:t>
                      </a:r>
                      <a:r>
                        <a:rPr lang="en-US" sz="1400" dirty="0" err="1"/>
                        <a:t>Selenese</a:t>
                      </a:r>
                      <a:endParaRPr lang="en-US" sz="1400" dirty="0"/>
                    </a:p>
                    <a:p>
                      <a:pPr marL="285750" marR="228600" indent="-285750" algn="l">
                        <a:buFont typeface="Wingdings" panose="05000000000000000000" pitchFamily="2" charset="2"/>
                        <a:buChar char="Ø"/>
                      </a:pPr>
                      <a:r>
                        <a:rPr lang="en-US" sz="1400" dirty="0"/>
                        <a:t>To run your test against different browsers (except </a:t>
                      </a:r>
                      <a:r>
                        <a:rPr lang="en-US" sz="1400" dirty="0" err="1"/>
                        <a:t>HtmlUnit</a:t>
                      </a:r>
                      <a:r>
                        <a:rPr lang="en-US" sz="1400" dirty="0"/>
                        <a:t>) on different operating systems.</a:t>
                      </a:r>
                    </a:p>
                    <a:p>
                      <a:pPr marL="285750" marR="228600" indent="-285750" algn="l">
                        <a:buFont typeface="Wingdings" panose="05000000000000000000" pitchFamily="2" charset="2"/>
                        <a:buChar char="Ø"/>
                      </a:pPr>
                      <a:r>
                        <a:rPr lang="en-US" sz="1400" dirty="0"/>
                        <a:t>To deploy your tests across multiple environments using Selenium Grid.</a:t>
                      </a:r>
                    </a:p>
                    <a:p>
                      <a:pPr marL="285750" marR="228600" indent="-285750" algn="l">
                        <a:buFont typeface="Wingdings" panose="05000000000000000000" pitchFamily="2" charset="2"/>
                        <a:buChar char="Ø"/>
                      </a:pPr>
                      <a:r>
                        <a:rPr lang="en-US" sz="1400" dirty="0"/>
                        <a:t>To test your application against a new browser that supports JavaScript.</a:t>
                      </a:r>
                    </a:p>
                    <a:p>
                      <a:pPr marL="285750" marR="228600" indent="-285750" algn="l">
                        <a:buFont typeface="Wingdings" panose="05000000000000000000" pitchFamily="2" charset="2"/>
                        <a:buChar char="Ø"/>
                      </a:pPr>
                      <a:r>
                        <a:rPr lang="en-US" sz="1400" dirty="0"/>
                        <a:t>To test web applications with complex AJAX-based scenarios.</a:t>
                      </a:r>
                    </a:p>
                  </a:txBody>
                  <a:tcPr marL="0" marR="0" marT="0" marB="0" anchor="ctr"/>
                </a:tc>
                <a:extLst>
                  <a:ext uri="{0D108BD9-81ED-4DB2-BD59-A6C34878D82A}">
                    <a16:rowId xmlns:a16="http://schemas.microsoft.com/office/drawing/2014/main" val="10002"/>
                  </a:ext>
                </a:extLst>
              </a:tr>
              <a:tr h="702618">
                <a:tc>
                  <a:txBody>
                    <a:bodyPr/>
                    <a:lstStyle/>
                    <a:p>
                      <a:pPr algn="ctr"/>
                      <a:r>
                        <a:rPr lang="en-US" sz="1400" b="1"/>
                        <a:t>WebDriver</a:t>
                      </a:r>
                    </a:p>
                  </a:txBody>
                  <a:tcPr marL="0" marR="0" marT="0" marB="0" anchor="ctr"/>
                </a:tc>
                <a:tc>
                  <a:txBody>
                    <a:bodyPr/>
                    <a:lstStyle/>
                    <a:p>
                      <a:pPr marL="285750" marR="228600" indent="-285750" algn="l">
                        <a:buFont typeface="Wingdings" panose="05000000000000000000" pitchFamily="2" charset="2"/>
                        <a:buChar char="Ø"/>
                      </a:pPr>
                      <a:r>
                        <a:rPr lang="en-US" sz="1400" dirty="0"/>
                        <a:t>To use a certain programming language in designing your test case.</a:t>
                      </a:r>
                    </a:p>
                    <a:p>
                      <a:pPr marL="285750" marR="228600" indent="-285750" algn="l">
                        <a:buFont typeface="Wingdings" panose="05000000000000000000" pitchFamily="2" charset="2"/>
                        <a:buChar char="Ø"/>
                      </a:pPr>
                      <a:r>
                        <a:rPr lang="en-US" sz="1400" dirty="0"/>
                        <a:t>To test applications that are rich in AJAX-based functionalities.</a:t>
                      </a:r>
                    </a:p>
                    <a:p>
                      <a:pPr marL="285750" marR="228600" indent="-285750" algn="l">
                        <a:buFont typeface="Wingdings" panose="05000000000000000000" pitchFamily="2" charset="2"/>
                        <a:buChar char="Ø"/>
                      </a:pPr>
                      <a:r>
                        <a:rPr lang="en-US" sz="1400" dirty="0"/>
                        <a:t>To execute tests on the </a:t>
                      </a:r>
                      <a:r>
                        <a:rPr lang="en-US" sz="1400" dirty="0" err="1"/>
                        <a:t>HtmlUnit</a:t>
                      </a:r>
                      <a:r>
                        <a:rPr lang="en-US" sz="1400" dirty="0"/>
                        <a:t> browser.</a:t>
                      </a:r>
                    </a:p>
                    <a:p>
                      <a:pPr marL="285750" marR="228600" indent="-285750" algn="l">
                        <a:buFont typeface="Wingdings" panose="05000000000000000000" pitchFamily="2" charset="2"/>
                        <a:buChar char="Ø"/>
                      </a:pPr>
                      <a:r>
                        <a:rPr lang="en-US" sz="1400" dirty="0"/>
                        <a:t>To create customized test results.</a:t>
                      </a:r>
                    </a:p>
                  </a:txBody>
                  <a:tcPr marL="0" marR="0" marT="0" marB="0" anchor="ctr"/>
                </a:tc>
                <a:extLst>
                  <a:ext uri="{0D108BD9-81ED-4DB2-BD59-A6C34878D82A}">
                    <a16:rowId xmlns:a16="http://schemas.microsoft.com/office/drawing/2014/main" val="10003"/>
                  </a:ext>
                </a:extLst>
              </a:tr>
              <a:tr h="468411">
                <a:tc>
                  <a:txBody>
                    <a:bodyPr/>
                    <a:lstStyle/>
                    <a:p>
                      <a:pPr algn="ctr"/>
                      <a:r>
                        <a:rPr lang="en-US" sz="1400" b="1" dirty="0"/>
                        <a:t>Selenium Grid</a:t>
                      </a:r>
                    </a:p>
                  </a:txBody>
                  <a:tcPr marL="0" marR="0" marT="0" marB="0" anchor="ctr"/>
                </a:tc>
                <a:tc>
                  <a:txBody>
                    <a:bodyPr/>
                    <a:lstStyle/>
                    <a:p>
                      <a:pPr marL="285750" marR="228600" indent="-285750" algn="l">
                        <a:buFont typeface="Wingdings" panose="05000000000000000000" pitchFamily="2" charset="2"/>
                        <a:buChar char="Ø"/>
                      </a:pPr>
                      <a:r>
                        <a:rPr lang="en-US" sz="1400" dirty="0"/>
                        <a:t>To run your Selenium RC scripts in multiple browsers and operating systems simultaneously.</a:t>
                      </a:r>
                    </a:p>
                    <a:p>
                      <a:pPr marL="285750" marR="228600" indent="-285750" algn="l">
                        <a:buFont typeface="Wingdings" panose="05000000000000000000" pitchFamily="2" charset="2"/>
                        <a:buChar char="Ø"/>
                      </a:pPr>
                      <a:r>
                        <a:rPr lang="en-US" sz="1400" dirty="0"/>
                        <a:t>To run a huge test suite, that need to complete in soonest time possible.</a:t>
                      </a:r>
                    </a:p>
                  </a:txBody>
                  <a:tcPr marL="0" marR="0" marT="0" marB="0" anchor="ctr"/>
                </a:tc>
                <a:extLst>
                  <a:ext uri="{0D108BD9-81ED-4DB2-BD59-A6C34878D82A}">
                    <a16:rowId xmlns:a16="http://schemas.microsoft.com/office/drawing/2014/main" val="10004"/>
                  </a:ext>
                </a:extLst>
              </a:tr>
            </a:tbl>
          </a:graphicData>
        </a:graphic>
      </p:graphicFrame>
      <p:sp>
        <p:nvSpPr>
          <p:cNvPr id="4812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Comparison between Selenium and QTP</a:t>
            </a:r>
            <a:endParaRPr lang="en-US" dirty="0"/>
          </a:p>
        </p:txBody>
      </p:sp>
      <p:sp>
        <p:nvSpPr>
          <p:cNvPr id="3" name="Content Placeholder 2"/>
          <p:cNvSpPr>
            <a:spLocks noGrp="1"/>
          </p:cNvSpPr>
          <p:nvPr>
            <p:ph idx="1"/>
          </p:nvPr>
        </p:nvSpPr>
        <p:spPr>
          <a:xfrm>
            <a:off x="457200" y="1600200"/>
            <a:ext cx="8229600" cy="964703"/>
          </a:xfrm>
        </p:spPr>
        <p:txBody>
          <a:bodyPr>
            <a:noAutofit/>
          </a:bodyPr>
          <a:lstStyle/>
          <a:p>
            <a:r>
              <a:rPr lang="en-US" sz="3600" b="1" dirty="0" smtClean="0"/>
              <a:t>Quick Test Professional(QTP) </a:t>
            </a:r>
            <a:r>
              <a:rPr lang="en-US" sz="3600" dirty="0" smtClean="0"/>
              <a:t>is a proprietary automated testing tool previously owned by the </a:t>
            </a:r>
            <a:r>
              <a:rPr lang="en-US" sz="3600" dirty="0" err="1" smtClean="0"/>
              <a:t>company</a:t>
            </a:r>
            <a:r>
              <a:rPr lang="en-US" sz="3600" b="1" dirty="0" err="1" smtClean="0"/>
              <a:t>Mercury</a:t>
            </a:r>
            <a:r>
              <a:rPr lang="en-US" sz="3600" b="1" dirty="0" smtClean="0"/>
              <a:t> Interactive</a:t>
            </a:r>
            <a:r>
              <a:rPr lang="en-US" sz="3600" dirty="0" smtClean="0"/>
              <a:t> before it was </a:t>
            </a:r>
            <a:r>
              <a:rPr lang="en-US" sz="3600" b="1" dirty="0" smtClean="0"/>
              <a:t>acquired by Hewlett-Packard in 2006</a:t>
            </a:r>
            <a:r>
              <a:rPr lang="en-US" sz="3600" dirty="0" smtClean="0"/>
              <a:t>. The Selenium Tool Suite has many advantages over  QTP (as of version 11) as detailed in next slide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Comparison between Selenium and QTP</a:t>
            </a:r>
            <a:endParaRPr lang="en-US" dirty="0"/>
          </a:p>
        </p:txBody>
      </p:sp>
      <p:sp>
        <p:nvSpPr>
          <p:cNvPr id="3" name="Content Placeholder 2"/>
          <p:cNvSpPr>
            <a:spLocks noGrp="1"/>
          </p:cNvSpPr>
          <p:nvPr>
            <p:ph idx="1"/>
          </p:nvPr>
        </p:nvSpPr>
        <p:spPr>
          <a:xfrm>
            <a:off x="457200" y="1600201"/>
            <a:ext cx="8229600" cy="388640"/>
          </a:xfrm>
        </p:spPr>
        <p:txBody>
          <a:bodyPr>
            <a:normAutofit fontScale="70000" lnSpcReduction="20000"/>
          </a:bodyPr>
          <a:lstStyle/>
          <a:p>
            <a:r>
              <a:rPr lang="en-US" dirty="0" smtClean="0"/>
              <a:t>Advantages of Selenium over QTP</a:t>
            </a:r>
          </a:p>
          <a:p>
            <a:endParaRPr lang="en-US" dirty="0"/>
          </a:p>
        </p:txBody>
      </p:sp>
      <p:graphicFrame>
        <p:nvGraphicFramePr>
          <p:cNvPr id="4" name="Table 3"/>
          <p:cNvGraphicFramePr>
            <a:graphicFrameLocks noGrp="1"/>
          </p:cNvGraphicFramePr>
          <p:nvPr/>
        </p:nvGraphicFramePr>
        <p:xfrm>
          <a:off x="683568" y="2060848"/>
          <a:ext cx="7848872" cy="4392488"/>
        </p:xfrm>
        <a:graphic>
          <a:graphicData uri="http://schemas.openxmlformats.org/drawingml/2006/table">
            <a:tbl>
              <a:tblPr>
                <a:tableStyleId>{35758FB7-9AC5-4552-8A53-C91805E547FA}</a:tableStyleId>
              </a:tblPr>
              <a:tblGrid>
                <a:gridCol w="3806137">
                  <a:extLst>
                    <a:ext uri="{9D8B030D-6E8A-4147-A177-3AD203B41FA5}">
                      <a16:colId xmlns:a16="http://schemas.microsoft.com/office/drawing/2014/main" val="20000"/>
                    </a:ext>
                  </a:extLst>
                </a:gridCol>
                <a:gridCol w="4042735">
                  <a:extLst>
                    <a:ext uri="{9D8B030D-6E8A-4147-A177-3AD203B41FA5}">
                      <a16:colId xmlns:a16="http://schemas.microsoft.com/office/drawing/2014/main" val="20001"/>
                    </a:ext>
                  </a:extLst>
                </a:gridCol>
              </a:tblGrid>
              <a:tr h="258382">
                <a:tc>
                  <a:txBody>
                    <a:bodyPr/>
                    <a:lstStyle/>
                    <a:p>
                      <a:pPr algn="ctr"/>
                      <a:r>
                        <a:rPr lang="en-US" sz="1600" b="1" dirty="0"/>
                        <a:t>Selenium</a:t>
                      </a:r>
                    </a:p>
                  </a:txBody>
                  <a:tcPr marL="0" marR="0" marT="0" marB="0" anchor="ctr"/>
                </a:tc>
                <a:tc>
                  <a:txBody>
                    <a:bodyPr/>
                    <a:lstStyle/>
                    <a:p>
                      <a:pPr algn="ctr"/>
                      <a:r>
                        <a:rPr lang="en-US" sz="1600" b="1" dirty="0"/>
                        <a:t>QTP</a:t>
                      </a:r>
                    </a:p>
                  </a:txBody>
                  <a:tcPr marL="0" marR="0" marT="0" marB="0" anchor="ctr"/>
                </a:tc>
                <a:extLst>
                  <a:ext uri="{0D108BD9-81ED-4DB2-BD59-A6C34878D82A}">
                    <a16:rowId xmlns:a16="http://schemas.microsoft.com/office/drawing/2014/main" val="10000"/>
                  </a:ext>
                </a:extLst>
              </a:tr>
              <a:tr h="516763">
                <a:tc>
                  <a:txBody>
                    <a:bodyPr/>
                    <a:lstStyle/>
                    <a:p>
                      <a:pPr marR="285750" algn="ctr"/>
                      <a:r>
                        <a:rPr lang="en-US" sz="1600" dirty="0"/>
                        <a:t>Open source, free to use, and free of charge.</a:t>
                      </a:r>
                    </a:p>
                  </a:txBody>
                  <a:tcPr marL="0" marR="0" marT="0" marB="0" anchor="ctr"/>
                </a:tc>
                <a:tc>
                  <a:txBody>
                    <a:bodyPr/>
                    <a:lstStyle/>
                    <a:p>
                      <a:pPr marR="288925" algn="ctr"/>
                      <a:r>
                        <a:rPr lang="en-US" sz="1600"/>
                        <a:t>Commercial.</a:t>
                      </a:r>
                    </a:p>
                  </a:txBody>
                  <a:tcPr marL="0" marR="0" marT="0" marB="0" anchor="ctr"/>
                </a:tc>
                <a:extLst>
                  <a:ext uri="{0D108BD9-81ED-4DB2-BD59-A6C34878D82A}">
                    <a16:rowId xmlns:a16="http://schemas.microsoft.com/office/drawing/2014/main" val="10001"/>
                  </a:ext>
                </a:extLst>
              </a:tr>
              <a:tr h="258382">
                <a:tc>
                  <a:txBody>
                    <a:bodyPr/>
                    <a:lstStyle/>
                    <a:p>
                      <a:pPr marR="285750" algn="ctr"/>
                      <a:r>
                        <a:rPr lang="en-US" sz="1600"/>
                        <a:t>Highly extensible</a:t>
                      </a:r>
                    </a:p>
                  </a:txBody>
                  <a:tcPr marL="0" marR="0" marT="0" marB="0" anchor="ctr"/>
                </a:tc>
                <a:tc>
                  <a:txBody>
                    <a:bodyPr/>
                    <a:lstStyle/>
                    <a:p>
                      <a:pPr marR="288925" algn="ctr"/>
                      <a:r>
                        <a:rPr lang="en-US" sz="1600"/>
                        <a:t>Limited add-ons</a:t>
                      </a:r>
                    </a:p>
                  </a:txBody>
                  <a:tcPr marL="0" marR="0" marT="0" marB="0" anchor="ctr"/>
                </a:tc>
                <a:extLst>
                  <a:ext uri="{0D108BD9-81ED-4DB2-BD59-A6C34878D82A}">
                    <a16:rowId xmlns:a16="http://schemas.microsoft.com/office/drawing/2014/main" val="10002"/>
                  </a:ext>
                </a:extLst>
              </a:tr>
              <a:tr h="775145">
                <a:tc>
                  <a:txBody>
                    <a:bodyPr/>
                    <a:lstStyle/>
                    <a:p>
                      <a:pPr marR="285750" algn="ctr"/>
                      <a:r>
                        <a:rPr lang="en-US" sz="1600"/>
                        <a:t>Can run tests across different browsers</a:t>
                      </a:r>
                    </a:p>
                  </a:txBody>
                  <a:tcPr marL="0" marR="0" marT="0" marB="0" anchor="ctr"/>
                </a:tc>
                <a:tc>
                  <a:txBody>
                    <a:bodyPr/>
                    <a:lstStyle/>
                    <a:p>
                      <a:pPr marR="288925" algn="ctr"/>
                      <a:r>
                        <a:rPr lang="en-US" sz="1600"/>
                        <a:t>Can only run tests in Firefox , Internet Explorerand Chrome</a:t>
                      </a:r>
                    </a:p>
                  </a:txBody>
                  <a:tcPr marL="0" marR="0" marT="0" marB="0" anchor="ctr"/>
                </a:tc>
                <a:extLst>
                  <a:ext uri="{0D108BD9-81ED-4DB2-BD59-A6C34878D82A}">
                    <a16:rowId xmlns:a16="http://schemas.microsoft.com/office/drawing/2014/main" val="10003"/>
                  </a:ext>
                </a:extLst>
              </a:tr>
              <a:tr h="516763">
                <a:tc>
                  <a:txBody>
                    <a:bodyPr/>
                    <a:lstStyle/>
                    <a:p>
                      <a:pPr marR="285750" algn="ctr"/>
                      <a:r>
                        <a:rPr lang="en-US" sz="1600"/>
                        <a:t>Supports various operating systems</a:t>
                      </a:r>
                    </a:p>
                  </a:txBody>
                  <a:tcPr marL="0" marR="0" marT="0" marB="0" anchor="ctr"/>
                </a:tc>
                <a:tc>
                  <a:txBody>
                    <a:bodyPr/>
                    <a:lstStyle/>
                    <a:p>
                      <a:pPr marR="288925" algn="ctr"/>
                      <a:r>
                        <a:rPr lang="en-US" sz="1600"/>
                        <a:t>Can only be used in Windows</a:t>
                      </a:r>
                    </a:p>
                  </a:txBody>
                  <a:tcPr marL="0" marR="0" marT="0" marB="0" anchor="ctr"/>
                </a:tc>
                <a:extLst>
                  <a:ext uri="{0D108BD9-81ED-4DB2-BD59-A6C34878D82A}">
                    <a16:rowId xmlns:a16="http://schemas.microsoft.com/office/drawing/2014/main" val="10004"/>
                  </a:ext>
                </a:extLst>
              </a:tr>
              <a:tr h="516763">
                <a:tc>
                  <a:txBody>
                    <a:bodyPr/>
                    <a:lstStyle/>
                    <a:p>
                      <a:pPr marR="285750" algn="ctr"/>
                      <a:r>
                        <a:rPr lang="en-US" sz="1600"/>
                        <a:t>Supports mobile devices</a:t>
                      </a:r>
                    </a:p>
                  </a:txBody>
                  <a:tcPr marL="0" marR="0" marT="0" marB="0" anchor="ctr"/>
                </a:tc>
                <a:tc>
                  <a:txBody>
                    <a:bodyPr/>
                    <a:lstStyle/>
                    <a:p>
                      <a:pPr marR="288925" algn="ctr"/>
                      <a:r>
                        <a:rPr lang="en-US" sz="1600"/>
                        <a:t>Supports mobile device using 3</a:t>
                      </a:r>
                      <a:r>
                        <a:rPr lang="en-US" sz="1600" baseline="30000"/>
                        <a:t>rd</a:t>
                      </a:r>
                      <a:r>
                        <a:rPr lang="en-US" sz="1600"/>
                        <a:t> party software</a:t>
                      </a:r>
                    </a:p>
                  </a:txBody>
                  <a:tcPr marL="0" marR="0" marT="0" marB="0" anchor="ctr"/>
                </a:tc>
                <a:extLst>
                  <a:ext uri="{0D108BD9-81ED-4DB2-BD59-A6C34878D82A}">
                    <a16:rowId xmlns:a16="http://schemas.microsoft.com/office/drawing/2014/main" val="10005"/>
                  </a:ext>
                </a:extLst>
              </a:tr>
              <a:tr h="775145">
                <a:tc>
                  <a:txBody>
                    <a:bodyPr/>
                    <a:lstStyle/>
                    <a:p>
                      <a:pPr marR="285750" algn="ctr"/>
                      <a:r>
                        <a:rPr lang="en-US" sz="1600"/>
                        <a:t>Can execute tests while the browser is minimized</a:t>
                      </a:r>
                    </a:p>
                  </a:txBody>
                  <a:tcPr marL="0" marR="0" marT="0" marB="0" anchor="ctr"/>
                </a:tc>
                <a:tc>
                  <a:txBody>
                    <a:bodyPr/>
                    <a:lstStyle/>
                    <a:p>
                      <a:pPr marR="288925" algn="ctr"/>
                      <a:r>
                        <a:rPr lang="en-US" sz="1600"/>
                        <a:t>Needs to have the application under test to be visible on the desktop</a:t>
                      </a:r>
                    </a:p>
                  </a:txBody>
                  <a:tcPr marL="0" marR="0" marT="0" marB="0" anchor="ctr"/>
                </a:tc>
                <a:extLst>
                  <a:ext uri="{0D108BD9-81ED-4DB2-BD59-A6C34878D82A}">
                    <a16:rowId xmlns:a16="http://schemas.microsoft.com/office/drawing/2014/main" val="10006"/>
                  </a:ext>
                </a:extLst>
              </a:tr>
              <a:tr h="775145">
                <a:tc>
                  <a:txBody>
                    <a:bodyPr/>
                    <a:lstStyle/>
                    <a:p>
                      <a:pPr marR="285750" algn="ctr"/>
                      <a:r>
                        <a:rPr lang="en-US" sz="1600"/>
                        <a:t>Can execute tests in parallel.</a:t>
                      </a:r>
                    </a:p>
                  </a:txBody>
                  <a:tcPr marL="0" marR="0" marT="0" marB="0" anchor="ctr"/>
                </a:tc>
                <a:tc>
                  <a:txBody>
                    <a:bodyPr/>
                    <a:lstStyle/>
                    <a:p>
                      <a:pPr marR="288925" algn="ctr"/>
                      <a:r>
                        <a:rPr lang="en-US" sz="1600" dirty="0"/>
                        <a:t>Can only execute in parallel but using Quality Center which is again a paid product.</a:t>
                      </a:r>
                    </a:p>
                  </a:txBody>
                  <a:tcPr marL="0" marR="0" marT="0" marB="0" anchor="ctr"/>
                </a:tc>
                <a:extLst>
                  <a:ext uri="{0D108BD9-81ED-4DB2-BD59-A6C34878D82A}">
                    <a16:rowId xmlns:a16="http://schemas.microsoft.com/office/drawing/2014/main" val="10007"/>
                  </a:ext>
                </a:extLst>
              </a:tr>
            </a:tbl>
          </a:graphicData>
        </a:graphic>
      </p:graphicFrame>
      <p:sp>
        <p:nvSpPr>
          <p:cNvPr id="542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 Comparison between Selenium and QTP</a:t>
            </a:r>
            <a:endParaRPr lang="en-US" sz="3600" dirty="0"/>
          </a:p>
        </p:txBody>
      </p:sp>
      <p:sp>
        <p:nvSpPr>
          <p:cNvPr id="3" name="Content Placeholder 2"/>
          <p:cNvSpPr>
            <a:spLocks noGrp="1"/>
          </p:cNvSpPr>
          <p:nvPr>
            <p:ph idx="1"/>
          </p:nvPr>
        </p:nvSpPr>
        <p:spPr>
          <a:xfrm>
            <a:off x="467544" y="1268760"/>
            <a:ext cx="8229600" cy="388640"/>
          </a:xfrm>
        </p:spPr>
        <p:txBody>
          <a:bodyPr>
            <a:normAutofit fontScale="70000" lnSpcReduction="20000"/>
          </a:bodyPr>
          <a:lstStyle/>
          <a:p>
            <a:r>
              <a:rPr lang="en-US" dirty="0" smtClean="0"/>
              <a:t>Advantages of QTP over Selenium</a:t>
            </a:r>
            <a:endParaRPr lang="en-US" dirty="0"/>
          </a:p>
        </p:txBody>
      </p:sp>
      <p:sp>
        <p:nvSpPr>
          <p:cNvPr id="542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827584" y="1700806"/>
          <a:ext cx="7704856" cy="4959038"/>
        </p:xfrm>
        <a:graphic>
          <a:graphicData uri="http://schemas.openxmlformats.org/drawingml/2006/table">
            <a:tbl>
              <a:tblPr>
                <a:tableStyleId>{35758FB7-9AC5-4552-8A53-C91805E547FA}</a:tableStyleId>
              </a:tblPr>
              <a:tblGrid>
                <a:gridCol w="3641198">
                  <a:extLst>
                    <a:ext uri="{9D8B030D-6E8A-4147-A177-3AD203B41FA5}">
                      <a16:colId xmlns:a16="http://schemas.microsoft.com/office/drawing/2014/main" val="20000"/>
                    </a:ext>
                  </a:extLst>
                </a:gridCol>
                <a:gridCol w="4063658">
                  <a:extLst>
                    <a:ext uri="{9D8B030D-6E8A-4147-A177-3AD203B41FA5}">
                      <a16:colId xmlns:a16="http://schemas.microsoft.com/office/drawing/2014/main" val="20001"/>
                    </a:ext>
                  </a:extLst>
                </a:gridCol>
              </a:tblGrid>
              <a:tr h="178687">
                <a:tc>
                  <a:txBody>
                    <a:bodyPr/>
                    <a:lstStyle/>
                    <a:p>
                      <a:pPr algn="ctr"/>
                      <a:r>
                        <a:rPr lang="en-US" sz="1600" b="1" dirty="0"/>
                        <a:t>QTP</a:t>
                      </a:r>
                    </a:p>
                  </a:txBody>
                  <a:tcPr marL="0" marR="0" marT="0" marB="0" anchor="ctr"/>
                </a:tc>
                <a:tc>
                  <a:txBody>
                    <a:bodyPr/>
                    <a:lstStyle/>
                    <a:p>
                      <a:pPr algn="ctr"/>
                      <a:r>
                        <a:rPr lang="en-US" sz="1600" b="1" dirty="0"/>
                        <a:t>Selenium</a:t>
                      </a:r>
                    </a:p>
                  </a:txBody>
                  <a:tcPr marL="0" marR="0" marT="0" marB="0" anchor="ctr"/>
                </a:tc>
                <a:extLst>
                  <a:ext uri="{0D108BD9-81ED-4DB2-BD59-A6C34878D82A}">
                    <a16:rowId xmlns:a16="http://schemas.microsoft.com/office/drawing/2014/main" val="10000"/>
                  </a:ext>
                </a:extLst>
              </a:tr>
              <a:tr h="357373">
                <a:tc>
                  <a:txBody>
                    <a:bodyPr/>
                    <a:lstStyle/>
                    <a:p>
                      <a:pPr marR="285750" algn="ctr"/>
                      <a:r>
                        <a:rPr lang="en-US" sz="1400"/>
                        <a:t>Can test both web and desktop applications</a:t>
                      </a:r>
                    </a:p>
                  </a:txBody>
                  <a:tcPr marL="0" marR="0" marT="0" marB="0" anchor="ctr"/>
                </a:tc>
                <a:tc>
                  <a:txBody>
                    <a:bodyPr/>
                    <a:lstStyle/>
                    <a:p>
                      <a:pPr marR="269875" algn="ctr"/>
                      <a:r>
                        <a:rPr lang="en-US" sz="1400"/>
                        <a:t>Can only test web applications</a:t>
                      </a:r>
                    </a:p>
                  </a:txBody>
                  <a:tcPr marL="0" marR="0" marT="0" marB="0" anchor="ctr"/>
                </a:tc>
                <a:extLst>
                  <a:ext uri="{0D108BD9-81ED-4DB2-BD59-A6C34878D82A}">
                    <a16:rowId xmlns:a16="http://schemas.microsoft.com/office/drawing/2014/main" val="10001"/>
                  </a:ext>
                </a:extLst>
              </a:tr>
              <a:tr h="357373">
                <a:tc>
                  <a:txBody>
                    <a:bodyPr/>
                    <a:lstStyle/>
                    <a:p>
                      <a:pPr marR="285750" algn="ctr"/>
                      <a:r>
                        <a:rPr lang="en-US" sz="1400"/>
                        <a:t>Comes with a built-in object repository</a:t>
                      </a:r>
                    </a:p>
                  </a:txBody>
                  <a:tcPr marL="0" marR="0" marT="0" marB="0" anchor="ctr"/>
                </a:tc>
                <a:tc>
                  <a:txBody>
                    <a:bodyPr/>
                    <a:lstStyle/>
                    <a:p>
                      <a:pPr marR="269875" algn="ctr"/>
                      <a:r>
                        <a:rPr lang="en-US" sz="1400"/>
                        <a:t>Has no built-in object repository</a:t>
                      </a:r>
                    </a:p>
                  </a:txBody>
                  <a:tcPr marL="0" marR="0" marT="0" marB="0" anchor="ctr"/>
                </a:tc>
                <a:extLst>
                  <a:ext uri="{0D108BD9-81ED-4DB2-BD59-A6C34878D82A}">
                    <a16:rowId xmlns:a16="http://schemas.microsoft.com/office/drawing/2014/main" val="10002"/>
                  </a:ext>
                </a:extLst>
              </a:tr>
              <a:tr h="714747">
                <a:tc>
                  <a:txBody>
                    <a:bodyPr/>
                    <a:lstStyle/>
                    <a:p>
                      <a:pPr marR="285750" algn="ctr"/>
                      <a:r>
                        <a:rPr lang="en-US" sz="1400"/>
                        <a:t>Automates faster than Seleniumbecause it is a fully featured IDE.</a:t>
                      </a:r>
                    </a:p>
                  </a:txBody>
                  <a:tcPr marL="0" marR="0" marT="0" marB="0" anchor="ctr"/>
                </a:tc>
                <a:tc>
                  <a:txBody>
                    <a:bodyPr/>
                    <a:lstStyle/>
                    <a:p>
                      <a:pPr marR="269875" algn="ctr"/>
                      <a:r>
                        <a:rPr lang="en-US" sz="1400"/>
                        <a:t>Automates at a slower rate because it does not have a native IDE and only third party IDE can be used for development</a:t>
                      </a:r>
                    </a:p>
                  </a:txBody>
                  <a:tcPr marL="0" marR="0" marT="0" marB="0" anchor="ctr"/>
                </a:tc>
                <a:extLst>
                  <a:ext uri="{0D108BD9-81ED-4DB2-BD59-A6C34878D82A}">
                    <a16:rowId xmlns:a16="http://schemas.microsoft.com/office/drawing/2014/main" val="10003"/>
                  </a:ext>
                </a:extLst>
              </a:tr>
              <a:tr h="893432">
                <a:tc>
                  <a:txBody>
                    <a:bodyPr/>
                    <a:lstStyle/>
                    <a:p>
                      <a:pPr marR="285750" algn="ctr"/>
                      <a:r>
                        <a:rPr lang="en-US" sz="1400"/>
                        <a:t>Data-driven testing is easier to perform because it has built-in global and local data tables.</a:t>
                      </a:r>
                    </a:p>
                  </a:txBody>
                  <a:tcPr marL="0" marR="0" marT="0" marB="0" anchor="ctr"/>
                </a:tc>
                <a:tc>
                  <a:txBody>
                    <a:bodyPr/>
                    <a:lstStyle/>
                    <a:p>
                      <a:pPr marR="269875" algn="ctr"/>
                      <a:r>
                        <a:rPr lang="en-US" sz="1400"/>
                        <a:t>Data-driven testing is more cumbersome since you have to rely on the programming language's capabilities for setting values for your test data</a:t>
                      </a:r>
                    </a:p>
                  </a:txBody>
                  <a:tcPr marL="0" marR="0" marT="0" marB="0" anchor="ctr"/>
                </a:tc>
                <a:extLst>
                  <a:ext uri="{0D108BD9-81ED-4DB2-BD59-A6C34878D82A}">
                    <a16:rowId xmlns:a16="http://schemas.microsoft.com/office/drawing/2014/main" val="10004"/>
                  </a:ext>
                </a:extLst>
              </a:tr>
              <a:tr h="714747">
                <a:tc>
                  <a:txBody>
                    <a:bodyPr/>
                    <a:lstStyle/>
                    <a:p>
                      <a:pPr marR="285750" algn="ctr"/>
                      <a:r>
                        <a:rPr lang="en-US" sz="1400"/>
                        <a:t>Can access controls within the browser(such as the Favorites bar, Address bar, Back and Forward buttons, etc.)</a:t>
                      </a:r>
                    </a:p>
                  </a:txBody>
                  <a:tcPr marL="0" marR="0" marT="0" marB="0" anchor="ctr"/>
                </a:tc>
                <a:tc>
                  <a:txBody>
                    <a:bodyPr/>
                    <a:lstStyle/>
                    <a:p>
                      <a:pPr marR="269875" algn="ctr"/>
                      <a:r>
                        <a:rPr lang="en-US" sz="1400"/>
                        <a:t>Cannot access elements outside of the web application under test</a:t>
                      </a:r>
                    </a:p>
                  </a:txBody>
                  <a:tcPr marL="0" marR="0" marT="0" marB="0" anchor="ctr"/>
                </a:tc>
                <a:extLst>
                  <a:ext uri="{0D108BD9-81ED-4DB2-BD59-A6C34878D82A}">
                    <a16:rowId xmlns:a16="http://schemas.microsoft.com/office/drawing/2014/main" val="10005"/>
                  </a:ext>
                </a:extLst>
              </a:tr>
              <a:tr h="357373">
                <a:tc>
                  <a:txBody>
                    <a:bodyPr/>
                    <a:lstStyle/>
                    <a:p>
                      <a:pPr marR="285750" algn="ctr"/>
                      <a:r>
                        <a:rPr lang="en-US" sz="1400"/>
                        <a:t>Provides professional customer support</a:t>
                      </a:r>
                    </a:p>
                  </a:txBody>
                  <a:tcPr marL="0" marR="0" marT="0" marB="0" anchor="ctr"/>
                </a:tc>
                <a:tc>
                  <a:txBody>
                    <a:bodyPr/>
                    <a:lstStyle/>
                    <a:p>
                      <a:pPr marR="269875" algn="ctr"/>
                      <a:r>
                        <a:rPr lang="en-US" sz="1400"/>
                        <a:t>No official user support is being offered.</a:t>
                      </a:r>
                    </a:p>
                  </a:txBody>
                  <a:tcPr marL="0" marR="0" marT="0" marB="0" anchor="ctr"/>
                </a:tc>
                <a:extLst>
                  <a:ext uri="{0D108BD9-81ED-4DB2-BD59-A6C34878D82A}">
                    <a16:rowId xmlns:a16="http://schemas.microsoft.com/office/drawing/2014/main" val="10006"/>
                  </a:ext>
                </a:extLst>
              </a:tr>
              <a:tr h="357373">
                <a:tc>
                  <a:txBody>
                    <a:bodyPr/>
                    <a:lstStyle/>
                    <a:p>
                      <a:pPr marR="285750" algn="ctr"/>
                      <a:r>
                        <a:rPr lang="en-US" sz="1400"/>
                        <a:t>Has native capability to export test datainto external formats</a:t>
                      </a:r>
                    </a:p>
                  </a:txBody>
                  <a:tcPr marL="0" marR="0" marT="0" marB="0" anchor="ctr"/>
                </a:tc>
                <a:tc>
                  <a:txBody>
                    <a:bodyPr/>
                    <a:lstStyle/>
                    <a:p>
                      <a:pPr marR="269875" algn="ctr"/>
                      <a:r>
                        <a:rPr lang="en-US" sz="1400"/>
                        <a:t>Has no native capability to export runtime data onto external formats</a:t>
                      </a:r>
                    </a:p>
                  </a:txBody>
                  <a:tcPr marL="0" marR="0" marT="0" marB="0" anchor="ctr"/>
                </a:tc>
                <a:extLst>
                  <a:ext uri="{0D108BD9-81ED-4DB2-BD59-A6C34878D82A}">
                    <a16:rowId xmlns:a16="http://schemas.microsoft.com/office/drawing/2014/main" val="10007"/>
                  </a:ext>
                </a:extLst>
              </a:tr>
              <a:tr h="536060">
                <a:tc>
                  <a:txBody>
                    <a:bodyPr/>
                    <a:lstStyle/>
                    <a:p>
                      <a:pPr marR="285750" algn="ctr"/>
                      <a:r>
                        <a:rPr lang="en-US" sz="1400"/>
                        <a:t>Parameterization Support is in built</a:t>
                      </a:r>
                    </a:p>
                  </a:txBody>
                  <a:tcPr marL="0" marR="0" marT="0" marB="0" anchor="ctr"/>
                </a:tc>
                <a:tc>
                  <a:txBody>
                    <a:bodyPr/>
                    <a:lstStyle/>
                    <a:p>
                      <a:pPr marR="269875" algn="ctr"/>
                      <a:r>
                        <a:rPr lang="en-US" sz="1400"/>
                        <a:t>Parameterization can be done via programming but is difficult to implement.</a:t>
                      </a:r>
                    </a:p>
                  </a:txBody>
                  <a:tcPr marL="0" marR="0" marT="0" marB="0" anchor="ctr"/>
                </a:tc>
                <a:extLst>
                  <a:ext uri="{0D108BD9-81ED-4DB2-BD59-A6C34878D82A}">
                    <a16:rowId xmlns:a16="http://schemas.microsoft.com/office/drawing/2014/main" val="10008"/>
                  </a:ext>
                </a:extLst>
              </a:tr>
              <a:tr h="357373">
                <a:tc>
                  <a:txBody>
                    <a:bodyPr/>
                    <a:lstStyle/>
                    <a:p>
                      <a:pPr marR="285750" algn="ctr"/>
                      <a:r>
                        <a:rPr lang="en-US" sz="1400" dirty="0"/>
                        <a:t>Test Reports are generated automatically</a:t>
                      </a:r>
                    </a:p>
                  </a:txBody>
                  <a:tcPr marL="0" marR="0" marT="0" marB="0" anchor="ctr"/>
                </a:tc>
                <a:tc>
                  <a:txBody>
                    <a:bodyPr/>
                    <a:lstStyle/>
                    <a:p>
                      <a:pPr marR="269875" algn="ctr"/>
                      <a:r>
                        <a:rPr lang="en-US" sz="1400" dirty="0"/>
                        <a:t>No native support to generate test /bug reports.</a:t>
                      </a:r>
                    </a:p>
                  </a:txBody>
                  <a:tcPr marL="0" marR="0" marT="0" marB="0" anchor="ctr"/>
                </a:tc>
                <a:extLst>
                  <a:ext uri="{0D108BD9-81ED-4DB2-BD59-A6C34878D82A}">
                    <a16:rowId xmlns:a16="http://schemas.microsoft.com/office/drawing/2014/main" val="10009"/>
                  </a:ext>
                </a:extLst>
              </a:tr>
            </a:tbl>
          </a:graphicData>
        </a:graphic>
      </p:graphicFrame>
      <p:sp>
        <p:nvSpPr>
          <p:cNvPr id="563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 Comparison between Selenium and QTP</a:t>
            </a:r>
            <a:endParaRPr lang="en-US" sz="3600" dirty="0"/>
          </a:p>
        </p:txBody>
      </p:sp>
      <p:sp>
        <p:nvSpPr>
          <p:cNvPr id="3" name="Content Placeholder 2"/>
          <p:cNvSpPr>
            <a:spLocks noGrp="1"/>
          </p:cNvSpPr>
          <p:nvPr>
            <p:ph idx="1"/>
          </p:nvPr>
        </p:nvSpPr>
        <p:spPr>
          <a:xfrm>
            <a:off x="683568" y="1556792"/>
            <a:ext cx="8229600" cy="4392488"/>
          </a:xfrm>
        </p:spPr>
        <p:txBody>
          <a:bodyPr>
            <a:normAutofit fontScale="92500" lnSpcReduction="10000"/>
          </a:bodyPr>
          <a:lstStyle/>
          <a:p>
            <a:r>
              <a:rPr lang="en-US" dirty="0" smtClean="0"/>
              <a:t>Though clearly, QTP has more advanced capabilities, Selenium outweighs QTP in three main areas:</a:t>
            </a:r>
          </a:p>
          <a:p>
            <a:r>
              <a:rPr lang="en-US" b="1" dirty="0" smtClean="0"/>
              <a:t>Cost</a:t>
            </a:r>
            <a:r>
              <a:rPr lang="en-US" dirty="0" smtClean="0"/>
              <a:t>(because Selenium is completely free)</a:t>
            </a:r>
          </a:p>
          <a:p>
            <a:r>
              <a:rPr lang="en-US" b="1" dirty="0" smtClean="0"/>
              <a:t>Flexibility</a:t>
            </a:r>
            <a:r>
              <a:rPr lang="en-US" dirty="0" smtClean="0"/>
              <a:t>(because of a number of programming languages, browsers, and platforms it can support)</a:t>
            </a:r>
          </a:p>
          <a:p>
            <a:r>
              <a:rPr lang="en-US" b="1" dirty="0" smtClean="0"/>
              <a:t>Parallel testing</a:t>
            </a:r>
            <a:r>
              <a:rPr lang="en-US" dirty="0" smtClean="0"/>
              <a:t>(something that QTP is capable of but only with use of Quality Center)</a:t>
            </a:r>
            <a:endParaRPr lang="en-US" dirty="0"/>
          </a:p>
        </p:txBody>
      </p:sp>
      <p:sp>
        <p:nvSpPr>
          <p:cNvPr id="542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43434"/>
                </a:solidFill>
                <a:effectLst/>
                <a:latin typeface="Droid Sans"/>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entire Selenium Tool Suite is comprised of four components:</a:t>
            </a:r>
          </a:p>
          <a:p>
            <a:r>
              <a:rPr lang="en-US" b="1" dirty="0" smtClean="0"/>
              <a:t>Selenium IDE</a:t>
            </a:r>
            <a:r>
              <a:rPr lang="en-US" dirty="0" smtClean="0"/>
              <a:t>, a Firefox add-on that you can only use in creating relatively simple test cases and test suites.</a:t>
            </a:r>
          </a:p>
          <a:p>
            <a:r>
              <a:rPr lang="en-US" b="1" dirty="0" smtClean="0"/>
              <a:t>Selenium Remote Control</a:t>
            </a:r>
            <a:r>
              <a:rPr lang="en-US" dirty="0" smtClean="0"/>
              <a:t>, also known as </a:t>
            </a:r>
            <a:r>
              <a:rPr lang="en-US" b="1" dirty="0" smtClean="0"/>
              <a:t>Selenium 1</a:t>
            </a:r>
            <a:r>
              <a:rPr lang="en-US" dirty="0" smtClean="0"/>
              <a:t>, which is the first Selenium tool that allowed users to use programming languages in creating complex tests.</a:t>
            </a:r>
          </a:p>
          <a:p>
            <a:r>
              <a:rPr lang="en-US" b="1" dirty="0" err="1" smtClean="0"/>
              <a:t>WebDriver</a:t>
            </a:r>
            <a:r>
              <a:rPr lang="en-US" dirty="0" smtClean="0"/>
              <a:t>, the newer breakthrough that allows your test scripts to communicate directly to the browser, thereby controlling it from the OS level.</a:t>
            </a:r>
          </a:p>
          <a:p>
            <a:r>
              <a:rPr lang="en-US" b="1" dirty="0" smtClean="0"/>
              <a:t>Selenium </a:t>
            </a:r>
            <a:r>
              <a:rPr lang="en-US" b="1" dirty="0" err="1" smtClean="0"/>
              <a:t>Grid</a:t>
            </a:r>
            <a:r>
              <a:rPr lang="en-US" dirty="0" err="1" smtClean="0"/>
              <a:t>is</a:t>
            </a:r>
            <a:r>
              <a:rPr lang="en-US" dirty="0" smtClean="0"/>
              <a:t> also a tool that is used with Selenium RC to execute parallel tests across different browsers and operating systems.</a:t>
            </a:r>
          </a:p>
          <a:p>
            <a:r>
              <a:rPr lang="en-US" dirty="0" smtClean="0"/>
              <a:t>Selenium RC and </a:t>
            </a:r>
            <a:r>
              <a:rPr lang="en-US" dirty="0" err="1" smtClean="0"/>
              <a:t>WebDriver</a:t>
            </a:r>
            <a:r>
              <a:rPr lang="en-US" dirty="0" smtClean="0"/>
              <a:t> was merged to form </a:t>
            </a:r>
            <a:r>
              <a:rPr lang="en-US" b="1" dirty="0" smtClean="0"/>
              <a:t>Selenium 2</a:t>
            </a:r>
            <a:r>
              <a:rPr lang="en-US" dirty="0" smtClean="0"/>
              <a:t>.</a:t>
            </a:r>
          </a:p>
          <a:p>
            <a:r>
              <a:rPr lang="en-US" dirty="0" smtClean="0"/>
              <a:t>Selenium is more advantageous than QTP in terms of </a:t>
            </a:r>
            <a:r>
              <a:rPr lang="en-US" b="1" dirty="0" smtClean="0"/>
              <a:t>costs and flexibility</a:t>
            </a:r>
            <a:r>
              <a:rPr lang="en-US" dirty="0" smtClean="0"/>
              <a:t>. It also allows you to </a:t>
            </a:r>
            <a:r>
              <a:rPr lang="en-US" b="1" dirty="0" smtClean="0"/>
              <a:t>run tests in parallel</a:t>
            </a:r>
            <a:r>
              <a:rPr lang="en-US" dirty="0" smtClean="0"/>
              <a:t>, unlike in QTP where you are only allowed to run tests sequentially.</a:t>
            </a:r>
          </a:p>
          <a:p>
            <a:pPr>
              <a:buNone/>
            </a:pPr>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470025"/>
          </a:xfrm>
        </p:spPr>
        <p:txBody>
          <a:bodyPr>
            <a:noAutofit/>
          </a:bodyPr>
          <a:lstStyle/>
          <a:p>
            <a:r>
              <a:rPr lang="en-US" sz="3200" dirty="0" smtClean="0">
                <a:solidFill>
                  <a:schemeClr val="accent1"/>
                </a:solidFill>
              </a:rPr>
              <a:t>Day1</a:t>
            </a:r>
            <a:br>
              <a:rPr lang="en-US" sz="3200" dirty="0" smtClean="0">
                <a:solidFill>
                  <a:schemeClr val="accent1"/>
                </a:solidFill>
              </a:rPr>
            </a:br>
            <a:r>
              <a:rPr lang="en-US" sz="3200" dirty="0" smtClean="0">
                <a:solidFill>
                  <a:schemeClr val="accent1"/>
                </a:solidFill>
              </a:rPr>
              <a:t>Module 2: </a:t>
            </a:r>
            <a:r>
              <a:rPr lang="en-US" sz="3200" dirty="0">
                <a:solidFill>
                  <a:schemeClr val="accent1"/>
                </a:solidFill>
              </a:rPr>
              <a:t>Getting Started with Selenium IDE (Installation and its Features)</a:t>
            </a:r>
          </a:p>
        </p:txBody>
      </p:sp>
      <p:graphicFrame>
        <p:nvGraphicFramePr>
          <p:cNvPr id="4" name="Table 3"/>
          <p:cNvGraphicFramePr>
            <a:graphicFrameLocks noGrp="1"/>
          </p:cNvGraphicFramePr>
          <p:nvPr>
            <p:extLst>
              <p:ext uri="{D42A27DB-BD31-4B8C-83A1-F6EECF244321}">
                <p14:modId xmlns:p14="http://schemas.microsoft.com/office/powerpoint/2010/main" val="1414112812"/>
              </p:ext>
            </p:extLst>
          </p:nvPr>
        </p:nvGraphicFramePr>
        <p:xfrm>
          <a:off x="763176" y="2495327"/>
          <a:ext cx="8229600" cy="384048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94837227"/>
                    </a:ext>
                  </a:extLst>
                </a:gridCol>
              </a:tblGrid>
              <a:tr h="0">
                <a:tc>
                  <a:txBody>
                    <a:bodyPr/>
                    <a:lstStyle/>
                    <a:p>
                      <a:pPr marL="914400" lvl="1" indent="-457200" algn="l">
                        <a:spcAft>
                          <a:spcPts val="0"/>
                        </a:spcAft>
                        <a:buClr>
                          <a:srgbClr val="808080"/>
                        </a:buClr>
                        <a:buSzPts val="1000"/>
                        <a:buFont typeface="Wingdings" panose="05000000000000000000" pitchFamily="2" charset="2"/>
                        <a:buChar char="Ø"/>
                        <a:tabLst>
                          <a:tab pos="914400" algn="l"/>
                        </a:tabLst>
                      </a:pPr>
                      <a:r>
                        <a:rPr lang="en-IN" sz="2800" dirty="0">
                          <a:effectLst/>
                        </a:rPr>
                        <a:t>Introduction to Selenium IDE</a:t>
                      </a:r>
                      <a:endParaRPr lang="en-IN" sz="2000" dirty="0">
                        <a:effectLst/>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dirty="0">
                          <a:effectLst/>
                        </a:rPr>
                        <a:t>Selenium IDE Download and Installation</a:t>
                      </a:r>
                      <a:endParaRPr lang="en-IN" sz="2000" dirty="0">
                        <a:effectLst/>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dirty="0">
                          <a:effectLst/>
                        </a:rPr>
                        <a:t>Features of Selenium IDE</a:t>
                      </a:r>
                      <a:endParaRPr lang="en-IN" sz="2000" dirty="0">
                        <a:effectLst/>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dirty="0">
                          <a:effectLst/>
                        </a:rPr>
                        <a:t>Menu Bar</a:t>
                      </a:r>
                      <a:endParaRPr lang="en-IN" sz="2000" dirty="0">
                        <a:effectLst/>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dirty="0">
                          <a:effectLst/>
                        </a:rPr>
                        <a:t>Base URL Bar</a:t>
                      </a:r>
                      <a:endParaRPr lang="en-IN" sz="2000" dirty="0">
                        <a:effectLst/>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dirty="0">
                          <a:effectLst/>
                        </a:rPr>
                        <a:t>Toolbar</a:t>
                      </a:r>
                      <a:endParaRPr lang="en-IN" sz="2000" dirty="0">
                        <a:effectLst/>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dirty="0">
                          <a:effectLst/>
                        </a:rPr>
                        <a:t>Editor</a:t>
                      </a:r>
                      <a:endParaRPr lang="en-IN" sz="2000" dirty="0">
                        <a:effectLst/>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dirty="0">
                          <a:effectLst/>
                        </a:rPr>
                        <a:t>Test case pane</a:t>
                      </a:r>
                      <a:endParaRPr lang="en-IN" sz="2000" dirty="0">
                        <a:effectLst/>
                      </a:endParaRPr>
                    </a:p>
                    <a:p>
                      <a:pPr marL="914400" lvl="1" indent="-457200" algn="l">
                        <a:spcAft>
                          <a:spcPts val="0"/>
                        </a:spcAft>
                        <a:buClr>
                          <a:srgbClr val="808080"/>
                        </a:buClr>
                        <a:buSzPts val="1000"/>
                        <a:buFont typeface="Wingdings" panose="05000000000000000000" pitchFamily="2" charset="2"/>
                        <a:buChar char="Ø"/>
                        <a:tabLst>
                          <a:tab pos="914400" algn="l"/>
                        </a:tabLst>
                      </a:pPr>
                      <a:r>
                        <a:rPr lang="en-IN" sz="2800" dirty="0">
                          <a:effectLst/>
                        </a:rPr>
                        <a:t>Log Pane</a:t>
                      </a:r>
                      <a:endParaRPr lang="en-IN" sz="20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666278890"/>
                  </a:ext>
                </a:extLst>
              </a:tr>
            </a:tbl>
          </a:graphicData>
        </a:graphic>
      </p:graphicFrame>
    </p:spTree>
    <p:extLst>
      <p:ext uri="{BB962C8B-B14F-4D97-AF65-F5344CB8AC3E}">
        <p14:creationId xmlns:p14="http://schemas.microsoft.com/office/powerpoint/2010/main" val="1964044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Which part of Selenium is appropriate for me?</a:t>
            </a:r>
          </a:p>
          <a:p>
            <a:pPr fontAlgn="t"/>
            <a:r>
              <a:rPr lang="en-US" b="1" dirty="0" smtClean="0"/>
              <a:t>Selenium </a:t>
            </a:r>
            <a:r>
              <a:rPr lang="en-US" b="1" dirty="0" err="1" smtClean="0"/>
              <a:t>WebDriver</a:t>
            </a:r>
            <a:endParaRPr lang="en-US" b="1" dirty="0" smtClean="0"/>
          </a:p>
          <a:p>
            <a:pPr lvl="1" fontAlgn="t"/>
            <a:r>
              <a:rPr lang="en-US" dirty="0" smtClean="0"/>
              <a:t/>
            </a:r>
            <a:br>
              <a:rPr lang="en-US" dirty="0" smtClean="0"/>
            </a:br>
            <a:r>
              <a:rPr lang="en-US" dirty="0" smtClean="0"/>
              <a:t>If you want </a:t>
            </a:r>
            <a:r>
              <a:rPr lang="en-US" dirty="0" err="1" smtClean="0"/>
              <a:t>tocreate</a:t>
            </a:r>
            <a:r>
              <a:rPr lang="en-US" dirty="0" smtClean="0"/>
              <a:t> robust, browser-based regression automation suites and tests</a:t>
            </a:r>
          </a:p>
          <a:p>
            <a:pPr lvl="1" fontAlgn="t"/>
            <a:r>
              <a:rPr lang="en-US" dirty="0" smtClean="0"/>
              <a:t>scale and distribute scripts across many environments</a:t>
            </a:r>
          </a:p>
          <a:p>
            <a:pPr lvl="1" fontAlgn="t"/>
            <a:r>
              <a:rPr lang="en-US" dirty="0" smtClean="0"/>
              <a:t/>
            </a:r>
            <a:br>
              <a:rPr lang="en-US" dirty="0" smtClean="0"/>
            </a:br>
            <a:r>
              <a:rPr lang="en-US" dirty="0" smtClean="0"/>
              <a:t>Then you want to use </a:t>
            </a:r>
            <a:r>
              <a:rPr lang="en-US" dirty="0" smtClean="0">
                <a:hlinkClick r:id="rId2"/>
              </a:rPr>
              <a:t>Selenium </a:t>
            </a:r>
            <a:r>
              <a:rPr lang="en-US" dirty="0" err="1" smtClean="0">
                <a:hlinkClick r:id="rId2"/>
              </a:rPr>
              <a:t>WebDriver</a:t>
            </a:r>
            <a:r>
              <a:rPr lang="en-US" dirty="0" smtClean="0"/>
              <a:t>; a collection of language specific bindings to drive a browser -- the way it is meant to be driven.</a:t>
            </a:r>
          </a:p>
          <a:p>
            <a:pPr lvl="1" fontAlgn="t"/>
            <a:r>
              <a:rPr lang="en-US" dirty="0" smtClean="0"/>
              <a:t>Selenium </a:t>
            </a:r>
            <a:r>
              <a:rPr lang="en-US" dirty="0" err="1" smtClean="0"/>
              <a:t>WebDriver</a:t>
            </a:r>
            <a:r>
              <a:rPr lang="en-US" dirty="0" smtClean="0"/>
              <a:t> is the successor of </a:t>
            </a:r>
            <a:r>
              <a:rPr lang="en-US" dirty="0" smtClean="0">
                <a:hlinkClick r:id="rId3"/>
              </a:rPr>
              <a:t>Selenium Remote Control</a:t>
            </a:r>
            <a:r>
              <a:rPr lang="en-US" dirty="0" smtClean="0"/>
              <a:t> which has been officially deprecated. The Selenium Server (used by both </a:t>
            </a:r>
            <a:r>
              <a:rPr lang="en-US" dirty="0" err="1" smtClean="0"/>
              <a:t>WebDriver</a:t>
            </a:r>
            <a:r>
              <a:rPr lang="en-US" dirty="0" smtClean="0"/>
              <a:t> and Remote Control) now also includes built-in grid capabilities.</a:t>
            </a:r>
          </a:p>
          <a:p>
            <a:pPr fontAlgn="t"/>
            <a:r>
              <a:rPr lang="en-US" b="1" dirty="0" smtClean="0"/>
              <a:t>Selenium IDE</a:t>
            </a:r>
          </a:p>
          <a:p>
            <a:pPr lvl="1" fontAlgn="t"/>
            <a:r>
              <a:rPr lang="en-US" dirty="0" smtClean="0"/>
              <a:t/>
            </a:r>
            <a:br>
              <a:rPr lang="en-US" dirty="0" smtClean="0"/>
            </a:br>
            <a:r>
              <a:rPr lang="en-US" dirty="0" smtClean="0"/>
              <a:t>If you want </a:t>
            </a:r>
            <a:r>
              <a:rPr lang="en-US" dirty="0" err="1" smtClean="0"/>
              <a:t>tocreate</a:t>
            </a:r>
            <a:r>
              <a:rPr lang="en-US" dirty="0" smtClean="0"/>
              <a:t> quick bug reproduction scripts</a:t>
            </a:r>
          </a:p>
          <a:p>
            <a:pPr lvl="1" fontAlgn="t"/>
            <a:r>
              <a:rPr lang="en-US" dirty="0" smtClean="0"/>
              <a:t>create scripts to aid in automation-aided exploratory testing</a:t>
            </a:r>
          </a:p>
          <a:p>
            <a:pPr lvl="1" fontAlgn="t"/>
            <a:r>
              <a:rPr lang="en-US" dirty="0" smtClean="0"/>
              <a:t/>
            </a:r>
            <a:br>
              <a:rPr lang="en-US" dirty="0" smtClean="0"/>
            </a:br>
            <a:r>
              <a:rPr lang="en-US" dirty="0" smtClean="0"/>
              <a:t>Then you want to </a:t>
            </a:r>
            <a:r>
              <a:rPr lang="en-US" dirty="0" err="1" smtClean="0"/>
              <a:t>use</a:t>
            </a:r>
            <a:r>
              <a:rPr lang="en-US" dirty="0" err="1" smtClean="0">
                <a:hlinkClick r:id="rId4"/>
              </a:rPr>
              <a:t>Selenium</a:t>
            </a:r>
            <a:r>
              <a:rPr lang="en-US" dirty="0" smtClean="0">
                <a:hlinkClick r:id="rId4"/>
              </a:rPr>
              <a:t> IDE</a:t>
            </a:r>
            <a:r>
              <a:rPr lang="en-US" dirty="0" smtClean="0"/>
              <a:t>; a Firefox add-on that will do simple record-and-playback of interactions with the browser.</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a:t>
            </a:r>
            <a:endParaRPr lang="en-US" dirty="0"/>
          </a:p>
        </p:txBody>
      </p:sp>
      <p:sp>
        <p:nvSpPr>
          <p:cNvPr id="3" name="Content Placeholder 2"/>
          <p:cNvSpPr>
            <a:spLocks noGrp="1"/>
          </p:cNvSpPr>
          <p:nvPr>
            <p:ph idx="1"/>
          </p:nvPr>
        </p:nvSpPr>
        <p:spPr/>
        <p:txBody>
          <a:bodyPr>
            <a:normAutofit fontScale="77500" lnSpcReduction="20000"/>
          </a:bodyPr>
          <a:lstStyle/>
          <a:p>
            <a:r>
              <a:rPr lang="en-US" dirty="0"/>
              <a:t>As compared to other automation tools Selenium works on almost all OS and browsers.</a:t>
            </a:r>
          </a:p>
          <a:p>
            <a:r>
              <a:rPr lang="en-US" dirty="0"/>
              <a:t>Its Open source and can support multiple languages.</a:t>
            </a:r>
          </a:p>
          <a:p>
            <a:r>
              <a:rPr lang="en-US" dirty="0"/>
              <a:t>Vastly active developer community - backed by Google.</a:t>
            </a:r>
          </a:p>
          <a:p>
            <a:r>
              <a:rPr lang="en-US" dirty="0"/>
              <a:t>Powerful methods to locate elements (</a:t>
            </a:r>
            <a:r>
              <a:rPr lang="en-US" dirty="0" err="1"/>
              <a:t>Xpath</a:t>
            </a:r>
            <a:r>
              <a:rPr lang="en-US" dirty="0"/>
              <a:t>, CSS, DOM).</a:t>
            </a:r>
          </a:p>
          <a:p>
            <a:r>
              <a:rPr lang="en-US" dirty="0"/>
              <a:t>Frameworks based on Object oriented programming such as Data Driven, Keyword Driven and Hybrid can be implemented very easily.</a:t>
            </a:r>
          </a:p>
          <a:p>
            <a:r>
              <a:rPr lang="en-US" dirty="0"/>
              <a:t>Supports open source frameworks integration such as </a:t>
            </a:r>
            <a:r>
              <a:rPr lang="en-US" dirty="0" err="1"/>
              <a:t>JUnit</a:t>
            </a:r>
            <a:r>
              <a:rPr lang="en-US" dirty="0"/>
              <a:t>, </a:t>
            </a:r>
            <a:r>
              <a:rPr lang="en-US" dirty="0" err="1"/>
              <a:t>TestNG</a:t>
            </a:r>
            <a:r>
              <a:rPr lang="en-US" dirty="0"/>
              <a:t>, </a:t>
            </a:r>
            <a:r>
              <a:rPr lang="en-US" dirty="0" err="1"/>
              <a:t>NUnit</a:t>
            </a:r>
            <a:r>
              <a:rPr lang="en-US" dirty="0"/>
              <a:t> etc.</a:t>
            </a:r>
          </a:p>
          <a:p>
            <a:r>
              <a:rPr lang="en-US" dirty="0"/>
              <a:t>Can run parallel tests using different browsers on different machines which helps reducing the test execution time when working on a large project.</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Selenium is one of the most famous open source automation tool in the world. Selenium was originally developed by Jason Huggins in 2004. later on </a:t>
            </a:r>
            <a:r>
              <a:rPr lang="en-US" dirty="0" err="1"/>
              <a:t>ThroughtWorks</a:t>
            </a:r>
            <a:r>
              <a:rPr lang="en-US" dirty="0"/>
              <a:t> developers also join him to develop it further. The name comes from a joke made by Huggins in an email, mocking a competitor named Mercury, saying that you can cure mercury poisoning by taking Selenium supplements. Selenium is Website test automation tool. it also helps you to test the mobile application which has </a:t>
            </a:r>
            <a:r>
              <a:rPr lang="en-US" dirty="0" err="1"/>
              <a:t>webforms</a:t>
            </a:r>
            <a:r>
              <a:rPr lang="en-US" dirty="0"/>
              <a:t>.</a:t>
            </a:r>
          </a:p>
          <a:p>
            <a:pPr lvl="1"/>
            <a:r>
              <a:rPr lang="en-US" b="1" dirty="0"/>
              <a:t>Website:</a:t>
            </a:r>
            <a:r>
              <a:rPr lang="en-US" dirty="0"/>
              <a:t> http://seleniumhq.org/</a:t>
            </a:r>
          </a:p>
          <a:p>
            <a:pPr lvl="1"/>
            <a:r>
              <a:rPr lang="en-US" b="1" dirty="0"/>
              <a:t>Tool Cost:</a:t>
            </a:r>
            <a:r>
              <a:rPr lang="en-US" dirty="0"/>
              <a:t> Free (Open Source)</a:t>
            </a:r>
          </a:p>
          <a:p>
            <a:pPr lvl="1"/>
            <a:r>
              <a:rPr lang="en-US" b="1" dirty="0"/>
              <a:t>Object Identification Technique :</a:t>
            </a:r>
            <a:r>
              <a:rPr lang="en-US" dirty="0"/>
              <a:t> DOM</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Version History</a:t>
            </a:r>
            <a:endParaRPr lang="en-US" dirty="0"/>
          </a:p>
        </p:txBody>
      </p:sp>
      <p:graphicFrame>
        <p:nvGraphicFramePr>
          <p:cNvPr id="5" name="Table 4"/>
          <p:cNvGraphicFramePr>
            <a:graphicFrameLocks noGrp="1"/>
          </p:cNvGraphicFramePr>
          <p:nvPr/>
        </p:nvGraphicFramePr>
        <p:xfrm>
          <a:off x="539552" y="1700808"/>
          <a:ext cx="7416824" cy="3017520"/>
        </p:xfrm>
        <a:graphic>
          <a:graphicData uri="http://schemas.openxmlformats.org/drawingml/2006/table">
            <a:tbl>
              <a:tblPr>
                <a:tableStyleId>{35758FB7-9AC5-4552-8A53-C91805E547FA}</a:tableStyleId>
              </a:tblPr>
              <a:tblGrid>
                <a:gridCol w="3839341">
                  <a:extLst>
                    <a:ext uri="{9D8B030D-6E8A-4147-A177-3AD203B41FA5}">
                      <a16:colId xmlns:a16="http://schemas.microsoft.com/office/drawing/2014/main" val="20000"/>
                    </a:ext>
                  </a:extLst>
                </a:gridCol>
                <a:gridCol w="3577483">
                  <a:extLst>
                    <a:ext uri="{9D8B030D-6E8A-4147-A177-3AD203B41FA5}">
                      <a16:colId xmlns:a16="http://schemas.microsoft.com/office/drawing/2014/main" val="20001"/>
                    </a:ext>
                  </a:extLst>
                </a:gridCol>
              </a:tblGrid>
              <a:tr h="529238">
                <a:tc>
                  <a:txBody>
                    <a:bodyPr/>
                    <a:lstStyle/>
                    <a:p>
                      <a:pPr marL="0" marR="0">
                        <a:spcBef>
                          <a:spcPts val="0"/>
                        </a:spcBef>
                        <a:spcAft>
                          <a:spcPts val="315"/>
                        </a:spcAft>
                      </a:pPr>
                      <a:r>
                        <a:rPr lang="en-US" sz="1800" u="none" strike="noStrike" dirty="0">
                          <a:hlinkClick r:id="rId2" tooltip="Selenium WebDriver 2.53.0 (this version)"/>
                        </a:rPr>
                        <a:t>Selenium </a:t>
                      </a:r>
                      <a:r>
                        <a:rPr lang="en-US" sz="1800" u="none" strike="noStrike" dirty="0" err="1">
                          <a:hlinkClick r:id="rId2" tooltip="Selenium WebDriver 2.53.0 (this version)"/>
                        </a:rPr>
                        <a:t>WebDriver</a:t>
                      </a:r>
                      <a:r>
                        <a:rPr lang="en-US" sz="1800" u="none" strike="noStrike" dirty="0">
                          <a:hlinkClick r:id="rId2" tooltip="Selenium WebDriver 2.53.0 (this version)"/>
                        </a:rPr>
                        <a:t> 2.53.0 (this version)</a:t>
                      </a:r>
                      <a:endParaRPr lang="en-US" sz="3200" dirty="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March 16,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64619">
                <a:tc>
                  <a:txBody>
                    <a:bodyPr/>
                    <a:lstStyle/>
                    <a:p>
                      <a:pPr marL="0" marR="0">
                        <a:spcBef>
                          <a:spcPts val="0"/>
                        </a:spcBef>
                        <a:spcAft>
                          <a:spcPts val="315"/>
                        </a:spcAft>
                      </a:pPr>
                      <a:r>
                        <a:rPr lang="en-US" sz="1800" u="none" strike="noStrike">
                          <a:hlinkClick r:id="rId3" tooltip="Selenium WebDriver 2.52.0"/>
                        </a:rPr>
                        <a:t>Selenium WebDriver 2.52.0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Friday, February 12,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64619">
                <a:tc>
                  <a:txBody>
                    <a:bodyPr/>
                    <a:lstStyle/>
                    <a:p>
                      <a:pPr marL="0" marR="0">
                        <a:spcBef>
                          <a:spcPts val="0"/>
                        </a:spcBef>
                        <a:spcAft>
                          <a:spcPts val="315"/>
                        </a:spcAft>
                      </a:pPr>
                      <a:r>
                        <a:rPr lang="en-US" sz="1800" u="none" strike="noStrike">
                          <a:hlinkClick r:id="rId4" tooltip="Selenium WebDriver 2.51.0"/>
                        </a:rPr>
                        <a:t>Selenium WebDriver 2.51.0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Friday, February 5,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64619">
                <a:tc>
                  <a:txBody>
                    <a:bodyPr/>
                    <a:lstStyle/>
                    <a:p>
                      <a:pPr marL="0" marR="0">
                        <a:spcBef>
                          <a:spcPts val="0"/>
                        </a:spcBef>
                        <a:spcAft>
                          <a:spcPts val="315"/>
                        </a:spcAft>
                      </a:pPr>
                      <a:r>
                        <a:rPr lang="en-US" sz="1800" u="none" strike="noStrike">
                          <a:hlinkClick r:id="rId5" tooltip="Selenium WebDriver 2.50.1"/>
                        </a:rPr>
                        <a:t>Selenium WebDriver 2.50.1</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Thursday, January 28,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64619">
                <a:tc>
                  <a:txBody>
                    <a:bodyPr/>
                    <a:lstStyle/>
                    <a:p>
                      <a:pPr marL="0" marR="0">
                        <a:spcBef>
                          <a:spcPts val="0"/>
                        </a:spcBef>
                        <a:spcAft>
                          <a:spcPts val="315"/>
                        </a:spcAft>
                      </a:pPr>
                      <a:r>
                        <a:rPr lang="en-US" sz="1800" u="none" strike="noStrike">
                          <a:hlinkClick r:id="rId6" tooltip="Selenium WebDriver 2.50.0"/>
                        </a:rPr>
                        <a:t>Selenium WebDriver 2.50.0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January 27,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64619">
                <a:tc>
                  <a:txBody>
                    <a:bodyPr/>
                    <a:lstStyle/>
                    <a:p>
                      <a:pPr marL="0" marR="0">
                        <a:spcBef>
                          <a:spcPts val="0"/>
                        </a:spcBef>
                        <a:spcAft>
                          <a:spcPts val="315"/>
                        </a:spcAft>
                      </a:pPr>
                      <a:r>
                        <a:rPr lang="en-US" sz="1800" u="none" strike="noStrike">
                          <a:hlinkClick r:id="rId7" tooltip="Selenium WebDriver 2.49.0"/>
                        </a:rPr>
                        <a:t>Selenium WebDriver 2.49.0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Tuesday, January 19, 2016</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64619">
                <a:tc>
                  <a:txBody>
                    <a:bodyPr/>
                    <a:lstStyle/>
                    <a:p>
                      <a:pPr marL="0" marR="0">
                        <a:spcBef>
                          <a:spcPts val="0"/>
                        </a:spcBef>
                        <a:spcAft>
                          <a:spcPts val="315"/>
                        </a:spcAft>
                      </a:pPr>
                      <a:r>
                        <a:rPr lang="en-US" sz="1800" u="none" strike="noStrike">
                          <a:hlinkClick r:id="rId8" tooltip="Selenium WebDriver 2.48.2"/>
                        </a:rPr>
                        <a:t>Selenium WebDriver 2.48.2</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November 18, 2015</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64619">
                <a:tc>
                  <a:txBody>
                    <a:bodyPr/>
                    <a:lstStyle/>
                    <a:p>
                      <a:pPr marL="0" marR="0">
                        <a:spcBef>
                          <a:spcPts val="0"/>
                        </a:spcBef>
                        <a:spcAft>
                          <a:spcPts val="315"/>
                        </a:spcAft>
                      </a:pPr>
                      <a:r>
                        <a:rPr lang="en-US" sz="1800" u="none" strike="noStrike">
                          <a:hlinkClick r:id="rId9" tooltip="Selenium WebDriver 2.48.1"/>
                        </a:rPr>
                        <a:t>Selenium WebDriver 2.48.1</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November 4, 2015</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64619">
                <a:tc>
                  <a:txBody>
                    <a:bodyPr/>
                    <a:lstStyle/>
                    <a:p>
                      <a:pPr marL="0" marR="0">
                        <a:spcBef>
                          <a:spcPts val="0"/>
                        </a:spcBef>
                        <a:spcAft>
                          <a:spcPts val="315"/>
                        </a:spcAft>
                      </a:pPr>
                      <a:r>
                        <a:rPr lang="en-US" sz="1800" u="none" strike="noStrike">
                          <a:hlinkClick r:id="rId10" tooltip="Selenium WebDriver 2.48.0"/>
                        </a:rPr>
                        <a:t>Selenium WebDriver 2.48.0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a:t>Wednesday, October 7, 2015</a:t>
                      </a:r>
                      <a:endParaRPr lang="en-US" sz="3200">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64619">
                <a:tc>
                  <a:txBody>
                    <a:bodyPr/>
                    <a:lstStyle/>
                    <a:p>
                      <a:pPr marL="0" marR="0">
                        <a:spcBef>
                          <a:spcPts val="0"/>
                        </a:spcBef>
                        <a:spcAft>
                          <a:spcPts val="315"/>
                        </a:spcAft>
                      </a:pPr>
                      <a:r>
                        <a:rPr lang="en-US" sz="1800" u="none" strike="noStrike">
                          <a:hlinkClick r:id="rId11" tooltip="Selenium WebDriver 2.47.0"/>
                        </a:rPr>
                        <a:t>Selenium WebDriver 2.47.0</a:t>
                      </a:r>
                      <a:endParaRPr lang="en-US" sz="3200">
                        <a:latin typeface="Calibri"/>
                        <a:ea typeface="Calibri"/>
                        <a:cs typeface="Times New Roman"/>
                      </a:endParaRPr>
                    </a:p>
                  </a:txBody>
                  <a:tcPr marL="68580" marR="68580" marT="0" marB="0"/>
                </a:tc>
                <a:tc>
                  <a:txBody>
                    <a:bodyPr/>
                    <a:lstStyle/>
                    <a:p>
                      <a:pPr marL="0" marR="0">
                        <a:spcBef>
                          <a:spcPts val="0"/>
                        </a:spcBef>
                        <a:spcAft>
                          <a:spcPts val="315"/>
                        </a:spcAft>
                      </a:pPr>
                      <a:r>
                        <a:rPr lang="en-US" sz="1800" dirty="0"/>
                        <a:t>Wednesday, July 29, 2015</a:t>
                      </a:r>
                      <a:endParaRPr lang="en-US" sz="3200" dirty="0">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6" name="Rectangle 5"/>
          <p:cNvSpPr/>
          <p:nvPr/>
        </p:nvSpPr>
        <p:spPr>
          <a:xfrm>
            <a:off x="1259632" y="5373216"/>
            <a:ext cx="7056784" cy="369332"/>
          </a:xfrm>
          <a:prstGeom prst="rect">
            <a:avLst/>
          </a:prstGeom>
        </p:spPr>
        <p:txBody>
          <a:bodyPr wrap="square">
            <a:spAutoFit/>
          </a:bodyPr>
          <a:lstStyle/>
          <a:p>
            <a:r>
              <a:rPr lang="en-US" dirty="0" smtClean="0"/>
              <a:t>References : https://www.nuget.org/packages/Selenium.WebDriver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686800" cy="1210146"/>
          </a:xfrm>
        </p:spPr>
        <p:txBody>
          <a:bodyPr>
            <a:normAutofit fontScale="90000"/>
          </a:bodyPr>
          <a:lstStyle/>
          <a:p>
            <a:r>
              <a:rPr lang="en-US" b="1" dirty="0"/>
              <a:t>Selenium supports a broad range of browsers, technologies and platforms.</a:t>
            </a:r>
            <a:endParaRPr lang="en-US" dirty="0"/>
          </a:p>
        </p:txBody>
      </p:sp>
      <p:pic>
        <p:nvPicPr>
          <p:cNvPr id="4" name="Content Placeholder 3" descr="Selenium-intro-1-new.jpg"/>
          <p:cNvPicPr>
            <a:picLocks noGrp="1" noChangeAspect="1"/>
          </p:cNvPicPr>
          <p:nvPr>
            <p:ph idx="1"/>
          </p:nvPr>
        </p:nvPicPr>
        <p:blipFill>
          <a:blip r:embed="rId2" cstate="print"/>
          <a:stretch>
            <a:fillRect/>
          </a:stretch>
        </p:blipFill>
        <p:spPr>
          <a:xfrm>
            <a:off x="395536" y="1834716"/>
            <a:ext cx="8451444" cy="469062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Selenium</a:t>
            </a:r>
            <a:r>
              <a:rPr lang="en-IN" dirty="0" smtClean="0"/>
              <a:t> </a:t>
            </a:r>
            <a:r>
              <a:rPr lang="en-US" b="1" dirty="0" smtClean="0"/>
              <a:t>Advantages</a:t>
            </a:r>
            <a:endParaRPr lang="en-US" dirty="0"/>
          </a:p>
        </p:txBody>
      </p:sp>
      <p:sp>
        <p:nvSpPr>
          <p:cNvPr id="3" name="Content Placeholder 2"/>
          <p:cNvSpPr>
            <a:spLocks noGrp="1"/>
          </p:cNvSpPr>
          <p:nvPr>
            <p:ph idx="1"/>
          </p:nvPr>
        </p:nvSpPr>
        <p:spPr/>
        <p:txBody>
          <a:bodyPr/>
          <a:lstStyle/>
          <a:p>
            <a:r>
              <a:rPr lang="en-US" dirty="0"/>
              <a:t>Open Source</a:t>
            </a:r>
          </a:p>
          <a:p>
            <a:r>
              <a:rPr lang="en-US" dirty="0"/>
              <a:t>Big user Base</a:t>
            </a:r>
          </a:p>
          <a:p>
            <a:r>
              <a:rPr lang="en-US" dirty="0"/>
              <a:t>Robust</a:t>
            </a:r>
          </a:p>
          <a:p>
            <a:r>
              <a:rPr lang="en-US" dirty="0"/>
              <a:t>support variety of scripting languages.</a:t>
            </a:r>
          </a:p>
          <a:p>
            <a:r>
              <a:rPr lang="en-US" dirty="0"/>
              <a:t>also supports only </a:t>
            </a:r>
            <a:r>
              <a:rPr lang="en-US" dirty="0" err="1"/>
              <a:t>webform</a:t>
            </a:r>
            <a:r>
              <a:rPr lang="en-US" dirty="0"/>
              <a:t> based mobile applications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3265</TotalTime>
  <Words>2684</Words>
  <Application>Microsoft Office PowerPoint</Application>
  <PresentationFormat>On-screen Show (4:3)</PresentationFormat>
  <Paragraphs>294</Paragraphs>
  <Slides>39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Droid Sans</vt:lpstr>
      <vt:lpstr>Times New Roman</vt:lpstr>
      <vt:lpstr>Verdana</vt:lpstr>
      <vt:lpstr>Wingdings</vt:lpstr>
      <vt:lpstr>Office Theme</vt:lpstr>
      <vt:lpstr>Selenium 2</vt:lpstr>
      <vt:lpstr>Day1 Module 1: Selenium Overview</vt:lpstr>
      <vt:lpstr>Introduction</vt:lpstr>
      <vt:lpstr>Overview</vt:lpstr>
      <vt:lpstr>Why?</vt:lpstr>
      <vt:lpstr>History</vt:lpstr>
      <vt:lpstr>Version History</vt:lpstr>
      <vt:lpstr>Selenium supports a broad range of browsers, technologies and platforms.</vt:lpstr>
      <vt:lpstr>Selenium Advantages</vt:lpstr>
      <vt:lpstr>Selenium Disadvantages</vt:lpstr>
      <vt:lpstr>Selenium Tool Suite components</vt:lpstr>
      <vt:lpstr>Selenium Tool Suite components</vt:lpstr>
      <vt:lpstr>Brief Introduction to Selenium tools </vt:lpstr>
      <vt:lpstr>Selenium Core</vt:lpstr>
      <vt:lpstr>Selenium IDE (Selenium Integrated Development Environment)</vt:lpstr>
      <vt:lpstr>Advantages and disadvantages of Selenium IDE</vt:lpstr>
      <vt:lpstr>Selenium RC (Selenium Remote Control)</vt:lpstr>
      <vt:lpstr>Selenium RC -Problem of same origin policy</vt:lpstr>
      <vt:lpstr>Selenium RC -Problem of same origin policy</vt:lpstr>
      <vt:lpstr>Selenium RC -Problem of same origin policy</vt:lpstr>
      <vt:lpstr>Selenium RC supports a wide range of browsers and platforms.</vt:lpstr>
      <vt:lpstr>Selenium RC Workflow Description</vt:lpstr>
      <vt:lpstr>Advantages and disadvantages of selenium RC</vt:lpstr>
      <vt:lpstr>Selenium Grid</vt:lpstr>
      <vt:lpstr>Selenium WebDriver</vt:lpstr>
      <vt:lpstr>Advantages and disadvantages of Selenium WebDriver</vt:lpstr>
      <vt:lpstr>Selenium 3</vt:lpstr>
      <vt:lpstr>Environment and Technology Stack</vt:lpstr>
      <vt:lpstr>Supported Browsers</vt:lpstr>
      <vt:lpstr>Supported Programming Languages</vt:lpstr>
      <vt:lpstr>Supported Operating Systems</vt:lpstr>
      <vt:lpstr>Supported Testing Frameworks</vt:lpstr>
      <vt:lpstr>How to Choose the Right Selenium Tool for Your Need</vt:lpstr>
      <vt:lpstr>A Comparison between Selenium and QTP</vt:lpstr>
      <vt:lpstr>A Comparison between Selenium and QTP</vt:lpstr>
      <vt:lpstr>A Comparison between Selenium and QTP</vt:lpstr>
      <vt:lpstr>A Comparison between Selenium and QTP</vt:lpstr>
      <vt:lpstr>Summary</vt:lpstr>
      <vt:lpstr>Day1 Module 2: Getting Started with Selenium IDE (Installation and its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2</dc:title>
  <dc:creator>Smita B Kumar</dc:creator>
  <cp:lastModifiedBy>Smita B Kumar</cp:lastModifiedBy>
  <cp:revision>71</cp:revision>
  <dcterms:created xsi:type="dcterms:W3CDTF">2016-06-01T07:37:02Z</dcterms:created>
  <dcterms:modified xsi:type="dcterms:W3CDTF">2016-09-13T18:31:12Z</dcterms:modified>
</cp:coreProperties>
</file>