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97" r:id="rId3"/>
    <p:sldId id="298" r:id="rId4"/>
    <p:sldId id="299" r:id="rId5"/>
    <p:sldId id="300" r:id="rId6"/>
    <p:sldId id="301" r:id="rId7"/>
    <p:sldId id="302" r:id="rId8"/>
    <p:sldId id="303" r:id="rId9"/>
    <p:sldId id="304" r:id="rId10"/>
    <p:sldId id="305" r:id="rId11"/>
    <p:sldId id="306" r:id="rId12"/>
    <p:sldId id="307" r:id="rId13"/>
    <p:sldId id="308" r:id="rId14"/>
    <p:sldId id="309" r:id="rId15"/>
    <p:sldId id="310" r:id="rId16"/>
    <p:sldId id="311" r:id="rId17"/>
    <p:sldId id="312" r:id="rId18"/>
    <p:sldId id="313" r:id="rId19"/>
    <p:sldId id="314" r:id="rId20"/>
    <p:sldId id="315" r:id="rId21"/>
    <p:sldId id="316" r:id="rId22"/>
    <p:sldId id="317" r:id="rId23"/>
    <p:sldId id="318" r:id="rId24"/>
    <p:sldId id="319" r:id="rId25"/>
    <p:sldId id="320" r:id="rId26"/>
    <p:sldId id="321" r:id="rId27"/>
    <p:sldId id="322" r:id="rId28"/>
    <p:sldId id="323" r:id="rId29"/>
    <p:sldId id="324" r:id="rId30"/>
    <p:sldId id="325" r:id="rId31"/>
    <p:sldId id="326" r:id="rId32"/>
    <p:sldId id="327" r:id="rId33"/>
    <p:sldId id="328" r:id="rId34"/>
    <p:sldId id="329" r:id="rId35"/>
    <p:sldId id="331" r:id="rId36"/>
    <p:sldId id="332" r:id="rId37"/>
    <p:sldId id="333" r:id="rId38"/>
    <p:sldId id="334" r:id="rId39"/>
    <p:sldId id="335"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935" autoAdjust="0"/>
  </p:normalViewPr>
  <p:slideViewPr>
    <p:cSldViewPr>
      <p:cViewPr varScale="1">
        <p:scale>
          <a:sx n="63" d="100"/>
          <a:sy n="63" d="100"/>
        </p:scale>
        <p:origin x="159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13D7D8-7299-4E6A-9858-5D8792546844}" type="datetimeFigureOut">
              <a:rPr lang="en-US" smtClean="0"/>
              <a:pPr/>
              <a:t>1/14/2017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1933D6-C056-4C21-ACFE-9DAF68FFAF6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Notes</a:t>
            </a:r>
            <a:endParaRPr lang="en-IN"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There can be as many break points as you wish in a single script.</a:t>
            </a:r>
            <a:endParaRPr lang="en-IN"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break point can be cleared in the same way it was set.</a:t>
            </a:r>
            <a:endParaRPr lang="en-IN" sz="1200" kern="1200" dirty="0" smtClean="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731933D6-C056-4C21-ACFE-9DAF68FFAF63}" type="slidenum">
              <a:rPr lang="en-US" smtClean="0"/>
              <a:pPr/>
              <a:t>23</a:t>
            </a:fld>
            <a:endParaRPr lang="en-US"/>
          </a:p>
        </p:txBody>
      </p:sp>
    </p:spTree>
    <p:extLst>
      <p:ext uri="{BB962C8B-B14F-4D97-AF65-F5344CB8AC3E}">
        <p14:creationId xmlns:p14="http://schemas.microsoft.com/office/powerpoint/2010/main" val="26599258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Notes</a:t>
            </a:r>
            <a:endParaRPr lang="en-IN"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There can be as many break points as you wish in a single script.</a:t>
            </a:r>
            <a:endParaRPr lang="en-IN"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break point can be cleared in the same way it was set.</a:t>
            </a:r>
            <a:endParaRPr lang="en-IN" sz="1200" kern="1200" dirty="0" smtClean="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731933D6-C056-4C21-ACFE-9DAF68FFAF63}" type="slidenum">
              <a:rPr lang="en-US" smtClean="0"/>
              <a:pPr/>
              <a:t>32</a:t>
            </a:fld>
            <a:endParaRPr lang="en-US"/>
          </a:p>
        </p:txBody>
      </p:sp>
    </p:spTree>
    <p:extLst>
      <p:ext uri="{BB962C8B-B14F-4D97-AF65-F5344CB8AC3E}">
        <p14:creationId xmlns:p14="http://schemas.microsoft.com/office/powerpoint/2010/main" val="37194347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Notes</a:t>
            </a:r>
            <a:endParaRPr lang="en-IN"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There can be as many break points as you wish in a single script.</a:t>
            </a:r>
            <a:endParaRPr lang="en-IN"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break point can be cleared in the same way it was set.</a:t>
            </a:r>
            <a:endParaRPr lang="en-IN" sz="1200" kern="1200" dirty="0" smtClean="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731933D6-C056-4C21-ACFE-9DAF68FFAF63}" type="slidenum">
              <a:rPr lang="en-US" smtClean="0"/>
              <a:pPr/>
              <a:t>33</a:t>
            </a:fld>
            <a:endParaRPr lang="en-US"/>
          </a:p>
        </p:txBody>
      </p:sp>
    </p:spTree>
    <p:extLst>
      <p:ext uri="{BB962C8B-B14F-4D97-AF65-F5344CB8AC3E}">
        <p14:creationId xmlns:p14="http://schemas.microsoft.com/office/powerpoint/2010/main" val="13252121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Notes</a:t>
            </a:r>
            <a:endParaRPr lang="en-IN"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There can be as many break points as you wish in a single script.</a:t>
            </a:r>
            <a:endParaRPr lang="en-IN"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break point can be cleared in the same way it was set.</a:t>
            </a:r>
            <a:endParaRPr lang="en-IN" sz="1200" kern="1200" dirty="0" smtClean="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731933D6-C056-4C21-ACFE-9DAF68FFAF63}" type="slidenum">
              <a:rPr lang="en-US" smtClean="0"/>
              <a:pPr/>
              <a:t>34</a:t>
            </a:fld>
            <a:endParaRPr lang="en-US"/>
          </a:p>
        </p:txBody>
      </p:sp>
    </p:spTree>
    <p:extLst>
      <p:ext uri="{BB962C8B-B14F-4D97-AF65-F5344CB8AC3E}">
        <p14:creationId xmlns:p14="http://schemas.microsoft.com/office/powerpoint/2010/main" val="40947696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Notes</a:t>
            </a:r>
            <a:endParaRPr lang="en-IN"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There can be as many break points as you wish in a single script.</a:t>
            </a:r>
            <a:endParaRPr lang="en-IN"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break point can be cleared in the same way it was set.</a:t>
            </a:r>
            <a:endParaRPr lang="en-IN" sz="1200" kern="1200" dirty="0" smtClean="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731933D6-C056-4C21-ACFE-9DAF68FFAF63}" type="slidenum">
              <a:rPr lang="en-US" smtClean="0"/>
              <a:pPr/>
              <a:t>35</a:t>
            </a:fld>
            <a:endParaRPr lang="en-US"/>
          </a:p>
        </p:txBody>
      </p:sp>
    </p:spTree>
    <p:extLst>
      <p:ext uri="{BB962C8B-B14F-4D97-AF65-F5344CB8AC3E}">
        <p14:creationId xmlns:p14="http://schemas.microsoft.com/office/powerpoint/2010/main" val="31339762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Notes</a:t>
            </a:r>
            <a:endParaRPr lang="en-IN"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There can be as many break points as you wish in a single script.</a:t>
            </a:r>
            <a:endParaRPr lang="en-IN"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break point can be cleared in the same way it was set.</a:t>
            </a:r>
            <a:endParaRPr lang="en-IN" sz="1200" kern="1200" dirty="0" smtClean="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731933D6-C056-4C21-ACFE-9DAF68FFAF63}" type="slidenum">
              <a:rPr lang="en-US" smtClean="0"/>
              <a:pPr/>
              <a:t>36</a:t>
            </a:fld>
            <a:endParaRPr lang="en-US"/>
          </a:p>
        </p:txBody>
      </p:sp>
    </p:spTree>
    <p:extLst>
      <p:ext uri="{BB962C8B-B14F-4D97-AF65-F5344CB8AC3E}">
        <p14:creationId xmlns:p14="http://schemas.microsoft.com/office/powerpoint/2010/main" val="1649766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Notes</a:t>
            </a:r>
            <a:endParaRPr lang="en-IN"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There can be as many break points as you wish in a single script.</a:t>
            </a:r>
            <a:endParaRPr lang="en-IN"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break point can be cleared in the same way it was set.</a:t>
            </a:r>
            <a:endParaRPr lang="en-IN" sz="1200" kern="1200" dirty="0" smtClean="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731933D6-C056-4C21-ACFE-9DAF68FFAF63}" type="slidenum">
              <a:rPr lang="en-US" smtClean="0"/>
              <a:pPr/>
              <a:t>24</a:t>
            </a:fld>
            <a:endParaRPr lang="en-US"/>
          </a:p>
        </p:txBody>
      </p:sp>
    </p:spTree>
    <p:extLst>
      <p:ext uri="{BB962C8B-B14F-4D97-AF65-F5344CB8AC3E}">
        <p14:creationId xmlns:p14="http://schemas.microsoft.com/office/powerpoint/2010/main" val="294130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Notes</a:t>
            </a:r>
            <a:endParaRPr lang="en-IN"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There can be as many break points as you wish in a single script.</a:t>
            </a:r>
            <a:endParaRPr lang="en-IN"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break point can be cleared in the same way it was set.</a:t>
            </a:r>
            <a:endParaRPr lang="en-IN" sz="1200" kern="1200" dirty="0" smtClean="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731933D6-C056-4C21-ACFE-9DAF68FFAF63}" type="slidenum">
              <a:rPr lang="en-US" smtClean="0"/>
              <a:pPr/>
              <a:t>25</a:t>
            </a:fld>
            <a:endParaRPr lang="en-US"/>
          </a:p>
        </p:txBody>
      </p:sp>
    </p:spTree>
    <p:extLst>
      <p:ext uri="{BB962C8B-B14F-4D97-AF65-F5344CB8AC3E}">
        <p14:creationId xmlns:p14="http://schemas.microsoft.com/office/powerpoint/2010/main" val="2926448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Notes</a:t>
            </a:r>
            <a:endParaRPr lang="en-IN"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There can be as many break points as you wish in a single script.</a:t>
            </a:r>
            <a:endParaRPr lang="en-IN"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break point can be cleared in the same way it was set.</a:t>
            </a:r>
            <a:endParaRPr lang="en-IN" sz="1200" kern="1200" dirty="0" smtClean="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731933D6-C056-4C21-ACFE-9DAF68FFAF63}" type="slidenum">
              <a:rPr lang="en-US" smtClean="0"/>
              <a:pPr/>
              <a:t>26</a:t>
            </a:fld>
            <a:endParaRPr lang="en-US"/>
          </a:p>
        </p:txBody>
      </p:sp>
    </p:spTree>
    <p:extLst>
      <p:ext uri="{BB962C8B-B14F-4D97-AF65-F5344CB8AC3E}">
        <p14:creationId xmlns:p14="http://schemas.microsoft.com/office/powerpoint/2010/main" val="513382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Notes</a:t>
            </a:r>
            <a:endParaRPr lang="en-IN"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There can be as many break points as you wish in a single script.</a:t>
            </a:r>
            <a:endParaRPr lang="en-IN"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break point can be cleared in the same way it was set.</a:t>
            </a:r>
            <a:endParaRPr lang="en-IN" sz="1200" kern="1200" dirty="0" smtClean="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731933D6-C056-4C21-ACFE-9DAF68FFAF63}" type="slidenum">
              <a:rPr lang="en-US" smtClean="0"/>
              <a:pPr/>
              <a:t>27</a:t>
            </a:fld>
            <a:endParaRPr lang="en-US"/>
          </a:p>
        </p:txBody>
      </p:sp>
    </p:spTree>
    <p:extLst>
      <p:ext uri="{BB962C8B-B14F-4D97-AF65-F5344CB8AC3E}">
        <p14:creationId xmlns:p14="http://schemas.microsoft.com/office/powerpoint/2010/main" val="616191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Notes</a:t>
            </a:r>
            <a:endParaRPr lang="en-IN"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There can be as many break points as you wish in a single script.</a:t>
            </a:r>
            <a:endParaRPr lang="en-IN"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break point can be cleared in the same way it was set.</a:t>
            </a:r>
            <a:endParaRPr lang="en-IN" sz="1200" kern="1200" dirty="0" smtClean="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731933D6-C056-4C21-ACFE-9DAF68FFAF63}" type="slidenum">
              <a:rPr lang="en-US" smtClean="0"/>
              <a:pPr/>
              <a:t>28</a:t>
            </a:fld>
            <a:endParaRPr lang="en-US"/>
          </a:p>
        </p:txBody>
      </p:sp>
    </p:spTree>
    <p:extLst>
      <p:ext uri="{BB962C8B-B14F-4D97-AF65-F5344CB8AC3E}">
        <p14:creationId xmlns:p14="http://schemas.microsoft.com/office/powerpoint/2010/main" val="40649525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Notes</a:t>
            </a:r>
            <a:endParaRPr lang="en-IN"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There can be as many break points as you wish in a single script.</a:t>
            </a:r>
            <a:endParaRPr lang="en-IN"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break point can be cleared in the same way it was set.</a:t>
            </a:r>
            <a:endParaRPr lang="en-IN" sz="1200" kern="1200" dirty="0" smtClean="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731933D6-C056-4C21-ACFE-9DAF68FFAF63}" type="slidenum">
              <a:rPr lang="en-US" smtClean="0"/>
              <a:pPr/>
              <a:t>29</a:t>
            </a:fld>
            <a:endParaRPr lang="en-US"/>
          </a:p>
        </p:txBody>
      </p:sp>
    </p:spTree>
    <p:extLst>
      <p:ext uri="{BB962C8B-B14F-4D97-AF65-F5344CB8AC3E}">
        <p14:creationId xmlns:p14="http://schemas.microsoft.com/office/powerpoint/2010/main" val="26460554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Notes</a:t>
            </a:r>
            <a:endParaRPr lang="en-IN"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There can be as many break points as you wish in a single script.</a:t>
            </a:r>
            <a:endParaRPr lang="en-IN"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break point can be cleared in the same way it was set.</a:t>
            </a:r>
            <a:endParaRPr lang="en-IN" sz="1200" kern="1200" dirty="0" smtClean="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731933D6-C056-4C21-ACFE-9DAF68FFAF63}" type="slidenum">
              <a:rPr lang="en-US" smtClean="0"/>
              <a:pPr/>
              <a:t>30</a:t>
            </a:fld>
            <a:endParaRPr lang="en-US"/>
          </a:p>
        </p:txBody>
      </p:sp>
    </p:spTree>
    <p:extLst>
      <p:ext uri="{BB962C8B-B14F-4D97-AF65-F5344CB8AC3E}">
        <p14:creationId xmlns:p14="http://schemas.microsoft.com/office/powerpoint/2010/main" val="29445385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Notes</a:t>
            </a:r>
            <a:endParaRPr lang="en-IN"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There can be as many break points as you wish in a single script.</a:t>
            </a:r>
            <a:endParaRPr lang="en-IN"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break point can be cleared in the same way it was set.</a:t>
            </a:r>
            <a:endParaRPr lang="en-IN" sz="1200" kern="1200" dirty="0" smtClean="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731933D6-C056-4C21-ACFE-9DAF68FFAF63}" type="slidenum">
              <a:rPr lang="en-US" smtClean="0"/>
              <a:pPr/>
              <a:t>31</a:t>
            </a:fld>
            <a:endParaRPr lang="en-US"/>
          </a:p>
        </p:txBody>
      </p:sp>
    </p:spTree>
    <p:extLst>
      <p:ext uri="{BB962C8B-B14F-4D97-AF65-F5344CB8AC3E}">
        <p14:creationId xmlns:p14="http://schemas.microsoft.com/office/powerpoint/2010/main" val="1306242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0F9EC4E-BC7A-49C4-A879-FE9AA2A5E6D4}" type="datetimeFigureOut">
              <a:rPr lang="en-US" smtClean="0"/>
              <a:pPr/>
              <a:t>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6C4475-18C4-4742-A52D-B7B2FF58DCD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F9EC4E-BC7A-49C4-A879-FE9AA2A5E6D4}" type="datetimeFigureOut">
              <a:rPr lang="en-US" smtClean="0"/>
              <a:pPr/>
              <a:t>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6C4475-18C4-4742-A52D-B7B2FF58DCD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F9EC4E-BC7A-49C4-A879-FE9AA2A5E6D4}" type="datetimeFigureOut">
              <a:rPr lang="en-US" smtClean="0"/>
              <a:pPr/>
              <a:t>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6C4475-18C4-4742-A52D-B7B2FF58DCD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F9EC4E-BC7A-49C4-A879-FE9AA2A5E6D4}" type="datetimeFigureOut">
              <a:rPr lang="en-US" smtClean="0"/>
              <a:pPr/>
              <a:t>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6C4475-18C4-4742-A52D-B7B2FF58DCD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F9EC4E-BC7A-49C4-A879-FE9AA2A5E6D4}" type="datetimeFigureOut">
              <a:rPr lang="en-US" smtClean="0"/>
              <a:pPr/>
              <a:t>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6C4475-18C4-4742-A52D-B7B2FF58DCD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0F9EC4E-BC7A-49C4-A879-FE9AA2A5E6D4}" type="datetimeFigureOut">
              <a:rPr lang="en-US" smtClean="0"/>
              <a:pPr/>
              <a:t>1/14/2017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6C4475-18C4-4742-A52D-B7B2FF58DCD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0F9EC4E-BC7A-49C4-A879-FE9AA2A5E6D4}" type="datetimeFigureOut">
              <a:rPr lang="en-US" smtClean="0"/>
              <a:pPr/>
              <a:t>1/14/2017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6C4475-18C4-4742-A52D-B7B2FF58DCD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F9EC4E-BC7A-49C4-A879-FE9AA2A5E6D4}" type="datetimeFigureOut">
              <a:rPr lang="en-US" smtClean="0"/>
              <a:pPr/>
              <a:t>1/14/2017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6C4475-18C4-4742-A52D-B7B2FF58DCD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F9EC4E-BC7A-49C4-A879-FE9AA2A5E6D4}" type="datetimeFigureOut">
              <a:rPr lang="en-US" smtClean="0"/>
              <a:pPr/>
              <a:t>1/14/2017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6C4475-18C4-4742-A52D-B7B2FF58DCD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F9EC4E-BC7A-49C4-A879-FE9AA2A5E6D4}" type="datetimeFigureOut">
              <a:rPr lang="en-US" smtClean="0"/>
              <a:pPr/>
              <a:t>1/14/2017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6C4475-18C4-4742-A52D-B7B2FF58DCD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F9EC4E-BC7A-49C4-A879-FE9AA2A5E6D4}" type="datetimeFigureOut">
              <a:rPr lang="en-US" smtClean="0"/>
              <a:pPr/>
              <a:t>1/14/2017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6C4475-18C4-4742-A52D-B7B2FF58DCD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F9EC4E-BC7A-49C4-A879-FE9AA2A5E6D4}" type="datetimeFigureOut">
              <a:rPr lang="en-US" smtClean="0"/>
              <a:pPr/>
              <a:t>1/14/2017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6C4475-18C4-4742-A52D-B7B2FF58DCD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cdn2.softwaretestinghelp.com/wp-content/qa/uploads/2014/10/Selenium-IDE-script-9.jp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cdn.softwaretestinghelp.com/wp-content/qa/uploads/2014/10/Selenium-IDE-script-10.jp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cdn.softwaretestinghelp.com/wp-content/qa/uploads/2014/10/Selenium-IDE-script-11.jp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cdn.softwaretestinghelp.com/wp-content/qa/uploads/2014/10/Selenium-IDE-script-12.jp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cdn.softwaretestinghelp.com/wp-content/qa/uploads/2014/10/Selenium-IDE-script-13.jp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http://cdn.softwaretestinghelp.com/wp-content/qa/uploads/2014/10/Selenium-IDE-script-14.jp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cdn.softwaretestinghelp.com/wp-content/qa/uploads/2014/10/Selenium-IDE-script-15.jp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http://cdn2.softwaretestinghelp.com/wp-content/qa/uploads/2014/10/Selenium-IDE-script-16.jp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hyperlink" Target="http://cdn.softwaretestinghelp.com/wp-content/qa/uploads/2014/10/Selenium-IDE-script-18.jpg"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hyperlink" Target="http://cdn.softwaretestinghelp.com/wp-content/qa/uploads/2014/10/Selenium-IDE-script-18.jpg"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hyperlink" Target="http://cdn.softwaretestinghelp.com/wp-content/qa/uploads/2014/10/Selenium-IDE-script-19.jpg"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cdn.softwaretestinghelp.com/wp-content/qa/uploads/2014/10/Selenium-IDE-script-20.jp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cdn.softwaretestinghelp.com/wp-content/qa/uploads/2014/10/Selenium-IDE-script-21.jp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cdn.softwaretestinghelp.com/wp-content/qa/uploads/2014/10/Selenium-IDE-script-22.jp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cdn2.softwaretestinghelp.com/wp-content/qa/uploads/2014/10/Selenium-IDE-script-23.jp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cdn.softwaretestinghelp.com/wp-content/qa/uploads/2014/10/Selenium-IDE-script-24.jp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cdn.softwaretestinghelp.com/wp-content/qa/uploads/2014/10/Selenium-IDE-script-1.jp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cdn2.softwaretestinghelp.com/wp-content/qa/uploads/2014/10/Selenium-IDE-script-2.jpg" TargetMode="Externa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hyperlink" Target="http://cdn2.softwaretestinghelp.com/wp-content/qa/uploads/2014/10/Selenium-IDE-script-3.jp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cdn2.softwaretestinghelp.com/wp-content/qa/uploads/2014/10/Selenium-IDE-script-4.jp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cdn2.softwaretestinghelp.com/wp-content/qa/uploads/2014/10/Selenium-IDE-script-5.jp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cdn.softwaretestinghelp.com/wp-content/qa/uploads/2014/10/Selenium-IDE-script-6.jp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Selenium IDE</a:t>
            </a:r>
            <a:endParaRPr lang="en-US" dirty="0"/>
          </a:p>
        </p:txBody>
      </p:sp>
      <p:sp>
        <p:nvSpPr>
          <p:cNvPr id="3" name="Subtitle 2"/>
          <p:cNvSpPr>
            <a:spLocks noGrp="1"/>
          </p:cNvSpPr>
          <p:nvPr>
            <p:ph type="subTitle" idx="1"/>
          </p:nvPr>
        </p:nvSpPr>
        <p:spPr/>
        <p:txBody>
          <a:bodyPr/>
          <a:lstStyle/>
          <a:p>
            <a:r>
              <a:rPr lang="en-IN" dirty="0" smtClean="0"/>
              <a:t>By Smita B Kumar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Process #1: Recording a test script</a:t>
            </a:r>
            <a:endParaRPr lang="en-IN" dirty="0"/>
          </a:p>
        </p:txBody>
      </p:sp>
      <p:sp>
        <p:nvSpPr>
          <p:cNvPr id="3" name="Content Placeholder 2"/>
          <p:cNvSpPr>
            <a:spLocks noGrp="1"/>
          </p:cNvSpPr>
          <p:nvPr>
            <p:ph idx="1"/>
          </p:nvPr>
        </p:nvSpPr>
        <p:spPr>
          <a:xfrm>
            <a:off x="457200" y="1600200"/>
            <a:ext cx="8435280" cy="4525963"/>
          </a:xfrm>
        </p:spPr>
        <p:txBody>
          <a:bodyPr>
            <a:normAutofit/>
          </a:bodyPr>
          <a:lstStyle/>
          <a:p>
            <a:r>
              <a:rPr lang="en-US" sz="1800" b="1" dirty="0"/>
              <a:t>Step 8 –</a:t>
            </a:r>
            <a:r>
              <a:rPr lang="en-US" sz="1800" dirty="0"/>
              <a:t> Click on the “Sign in” button to complete the login process.</a:t>
            </a:r>
            <a:endParaRPr lang="en-IN" sz="1800" dirty="0"/>
          </a:p>
          <a:p>
            <a:r>
              <a:rPr lang="en-US" sz="1800" dirty="0"/>
              <a:t>User should be re-directed to the home page provided the credentials entered are correct.</a:t>
            </a:r>
            <a:endParaRPr lang="en-IN" sz="1800" dirty="0"/>
          </a:p>
          <a:p>
            <a:r>
              <a:rPr lang="en-US" sz="1800" b="1" dirty="0"/>
              <a:t>Step 9 –</a:t>
            </a:r>
            <a:r>
              <a:rPr lang="en-US" sz="1800" dirty="0"/>
              <a:t> At the end, we would end the recording session by tuning the record button into OFF state. Below is the recorded script.</a:t>
            </a:r>
            <a:endParaRPr lang="en-IN" sz="1800" dirty="0"/>
          </a:p>
          <a:p>
            <a:endParaRPr lang="en-IN" sz="1800" dirty="0"/>
          </a:p>
        </p:txBody>
      </p:sp>
      <p:pic>
        <p:nvPicPr>
          <p:cNvPr id="4" name="Picture 3" descr="Selenium IDE script 9">
            <a:hlinkClick r:id="rId2"/>
          </p:cNvPr>
          <p:cNvPicPr/>
          <p:nvPr/>
        </p:nvPicPr>
        <p:blipFill>
          <a:blip r:embed="rId3" cstate="print"/>
          <a:srcRect/>
          <a:stretch>
            <a:fillRect/>
          </a:stretch>
        </p:blipFill>
        <p:spPr bwMode="auto">
          <a:xfrm>
            <a:off x="457200" y="3140968"/>
            <a:ext cx="8229600" cy="3312368"/>
          </a:xfrm>
          <a:prstGeom prst="rect">
            <a:avLst/>
          </a:prstGeom>
          <a:noFill/>
          <a:ln w="9525">
            <a:noFill/>
            <a:miter lim="800000"/>
            <a:headEnd/>
            <a:tailEnd/>
          </a:ln>
        </p:spPr>
      </p:pic>
    </p:spTree>
    <p:extLst>
      <p:ext uri="{BB962C8B-B14F-4D97-AF65-F5344CB8AC3E}">
        <p14:creationId xmlns:p14="http://schemas.microsoft.com/office/powerpoint/2010/main" val="3109229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Process #2: Playing back / executing a test script</a:t>
            </a:r>
            <a:endParaRPr lang="en-IN" dirty="0"/>
          </a:p>
        </p:txBody>
      </p:sp>
      <p:sp>
        <p:nvSpPr>
          <p:cNvPr id="3" name="Content Placeholder 2"/>
          <p:cNvSpPr>
            <a:spLocks noGrp="1"/>
          </p:cNvSpPr>
          <p:nvPr>
            <p:ph idx="1"/>
          </p:nvPr>
        </p:nvSpPr>
        <p:spPr>
          <a:xfrm>
            <a:off x="457200" y="1772816"/>
            <a:ext cx="8435280" cy="1900808"/>
          </a:xfrm>
        </p:spPr>
        <p:txBody>
          <a:bodyPr>
            <a:normAutofit fontScale="92500" lnSpcReduction="10000"/>
          </a:bodyPr>
          <a:lstStyle/>
          <a:p>
            <a:r>
              <a:rPr lang="en-US" dirty="0"/>
              <a:t>Now that we have created our first Selenium IDE script, we would want to execute it to see if the script is stable enough. Click on the playback button to execute the script.</a:t>
            </a:r>
            <a:endParaRPr lang="en-IN" dirty="0"/>
          </a:p>
        </p:txBody>
      </p:sp>
      <p:pic>
        <p:nvPicPr>
          <p:cNvPr id="5" name="Picture 4" descr="Selenium IDE script 10">
            <a:hlinkClick r:id="rId2"/>
          </p:cNvPr>
          <p:cNvPicPr/>
          <p:nvPr/>
        </p:nvPicPr>
        <p:blipFill>
          <a:blip r:embed="rId3" cstate="print"/>
          <a:srcRect/>
          <a:stretch>
            <a:fillRect/>
          </a:stretch>
        </p:blipFill>
        <p:spPr bwMode="auto">
          <a:xfrm>
            <a:off x="560040" y="3789040"/>
            <a:ext cx="8229599" cy="1608758"/>
          </a:xfrm>
          <a:prstGeom prst="rect">
            <a:avLst/>
          </a:prstGeom>
          <a:noFill/>
          <a:ln w="9525">
            <a:noFill/>
            <a:miter lim="800000"/>
            <a:headEnd/>
            <a:tailEnd/>
          </a:ln>
        </p:spPr>
      </p:pic>
    </p:spTree>
    <p:extLst>
      <p:ext uri="{BB962C8B-B14F-4D97-AF65-F5344CB8AC3E}">
        <p14:creationId xmlns:p14="http://schemas.microsoft.com/office/powerpoint/2010/main" val="2333542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Process #2: Playing back / executing a test script</a:t>
            </a:r>
            <a:endParaRPr lang="en-IN" dirty="0"/>
          </a:p>
        </p:txBody>
      </p:sp>
      <p:sp>
        <p:nvSpPr>
          <p:cNvPr id="3" name="Content Placeholder 2"/>
          <p:cNvSpPr>
            <a:spLocks noGrp="1"/>
          </p:cNvSpPr>
          <p:nvPr>
            <p:ph idx="1"/>
          </p:nvPr>
        </p:nvSpPr>
        <p:spPr>
          <a:xfrm>
            <a:off x="457200" y="1772816"/>
            <a:ext cx="2674640" cy="4752528"/>
          </a:xfrm>
        </p:spPr>
        <p:txBody>
          <a:bodyPr>
            <a:normAutofit fontScale="62500" lnSpcReduction="20000"/>
          </a:bodyPr>
          <a:lstStyle/>
          <a:p>
            <a:r>
              <a:rPr lang="en-US" dirty="0"/>
              <a:t>Post execution, all the test steps would be color coded in green for the successful run. The same would be evitable from the test case pane</a:t>
            </a:r>
            <a:r>
              <a:rPr lang="en-US" dirty="0" smtClean="0"/>
              <a:t>.</a:t>
            </a:r>
            <a:r>
              <a:rPr lang="en-US" dirty="0"/>
              <a:t> </a:t>
            </a:r>
            <a:endParaRPr lang="en-US" dirty="0" smtClean="0"/>
          </a:p>
          <a:p>
            <a:r>
              <a:rPr lang="en-US" dirty="0" smtClean="0"/>
              <a:t>For </a:t>
            </a:r>
            <a:r>
              <a:rPr lang="en-US" dirty="0"/>
              <a:t>unsuccessful execution or test case failure, the failed test step would be highlighted in red. And the test case pane would mark the test case execution as failure.</a:t>
            </a:r>
            <a:endParaRPr lang="en-IN" dirty="0"/>
          </a:p>
          <a:p>
            <a:endParaRPr lang="en-IN" dirty="0"/>
          </a:p>
        </p:txBody>
      </p:sp>
      <p:pic>
        <p:nvPicPr>
          <p:cNvPr id="6" name="Picture 5" descr="Selenium IDE script 11">
            <a:hlinkClick r:id="rId2"/>
          </p:cNvPr>
          <p:cNvPicPr/>
          <p:nvPr/>
        </p:nvPicPr>
        <p:blipFill>
          <a:blip r:embed="rId3" cstate="print"/>
          <a:srcRect/>
          <a:stretch>
            <a:fillRect/>
          </a:stretch>
        </p:blipFill>
        <p:spPr bwMode="auto">
          <a:xfrm>
            <a:off x="2915816" y="1628800"/>
            <a:ext cx="6228184" cy="5229200"/>
          </a:xfrm>
          <a:prstGeom prst="rect">
            <a:avLst/>
          </a:prstGeom>
          <a:noFill/>
          <a:ln w="9525">
            <a:noFill/>
            <a:miter lim="800000"/>
            <a:headEnd/>
            <a:tailEnd/>
          </a:ln>
        </p:spPr>
      </p:pic>
    </p:spTree>
    <p:extLst>
      <p:ext uri="{BB962C8B-B14F-4D97-AF65-F5344CB8AC3E}">
        <p14:creationId xmlns:p14="http://schemas.microsoft.com/office/powerpoint/2010/main" val="3764717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Process #3: Saving a test script</a:t>
            </a:r>
            <a:endParaRPr lang="en-IN" dirty="0"/>
          </a:p>
        </p:txBody>
      </p:sp>
      <p:sp>
        <p:nvSpPr>
          <p:cNvPr id="3" name="Content Placeholder 2"/>
          <p:cNvSpPr>
            <a:spLocks noGrp="1"/>
          </p:cNvSpPr>
          <p:nvPr>
            <p:ph idx="1"/>
          </p:nvPr>
        </p:nvSpPr>
        <p:spPr>
          <a:xfrm>
            <a:off x="457200" y="1772816"/>
            <a:ext cx="8229600" cy="4392488"/>
          </a:xfrm>
        </p:spPr>
        <p:txBody>
          <a:bodyPr>
            <a:normAutofit fontScale="85000" lnSpcReduction="20000"/>
          </a:bodyPr>
          <a:lstStyle/>
          <a:p>
            <a:r>
              <a:rPr lang="en-US" dirty="0"/>
              <a:t>Once, we have played back the script, now it’s time to save the created test script.</a:t>
            </a:r>
            <a:endParaRPr lang="en-IN" dirty="0"/>
          </a:p>
          <a:p>
            <a:r>
              <a:rPr lang="en-US" b="1" dirty="0"/>
              <a:t>Step 1 –</a:t>
            </a:r>
            <a:r>
              <a:rPr lang="en-US" dirty="0"/>
              <a:t> To save the test script, Click on the File menu and select “Save Test Case” option.</a:t>
            </a:r>
            <a:endParaRPr lang="en-IN" dirty="0"/>
          </a:p>
          <a:p>
            <a:r>
              <a:rPr lang="en-US" b="1" dirty="0"/>
              <a:t>Step 2 –</a:t>
            </a:r>
            <a:r>
              <a:rPr lang="en-US" dirty="0"/>
              <a:t> The system will prompt us to browse or enter the desired location to save our test case and to provide the test script name. Furnish the test name as “</a:t>
            </a:r>
            <a:r>
              <a:rPr lang="en-US" dirty="0" err="1"/>
              <a:t>Gmail_Login</a:t>
            </a:r>
            <a:r>
              <a:rPr lang="en-US" dirty="0"/>
              <a:t>” and click on the “Save” button.</a:t>
            </a:r>
            <a:endParaRPr lang="en-IN" dirty="0"/>
          </a:p>
          <a:p>
            <a:r>
              <a:rPr lang="en-US" dirty="0"/>
              <a:t>The test script can be found at the location provided in the above step. Notice that the test script is saved in HTML format.</a:t>
            </a:r>
            <a:endParaRPr lang="en-IN" dirty="0"/>
          </a:p>
        </p:txBody>
      </p:sp>
      <p:pic>
        <p:nvPicPr>
          <p:cNvPr id="5" name="Picture 4" descr="Selenium IDE script 12">
            <a:hlinkClick r:id="rId2"/>
          </p:cNvPr>
          <p:cNvPicPr/>
          <p:nvPr/>
        </p:nvPicPr>
        <p:blipFill>
          <a:blip r:embed="rId3" cstate="print"/>
          <a:srcRect/>
          <a:stretch>
            <a:fillRect/>
          </a:stretch>
        </p:blipFill>
        <p:spPr bwMode="auto">
          <a:xfrm>
            <a:off x="3059832" y="5491782"/>
            <a:ext cx="4968552" cy="1366218"/>
          </a:xfrm>
          <a:prstGeom prst="rect">
            <a:avLst/>
          </a:prstGeom>
          <a:noFill/>
          <a:ln w="9525">
            <a:noFill/>
            <a:miter lim="800000"/>
            <a:headEnd/>
            <a:tailEnd/>
          </a:ln>
        </p:spPr>
      </p:pic>
    </p:spTree>
    <p:extLst>
      <p:ext uri="{BB962C8B-B14F-4D97-AF65-F5344CB8AC3E}">
        <p14:creationId xmlns:p14="http://schemas.microsoft.com/office/powerpoint/2010/main" val="4278716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892480" cy="1498178"/>
          </a:xfrm>
        </p:spPr>
        <p:txBody>
          <a:bodyPr>
            <a:normAutofit/>
          </a:bodyPr>
          <a:lstStyle/>
          <a:p>
            <a:r>
              <a:rPr lang="en-US" b="1" dirty="0"/>
              <a:t>Using Common features of Selenium IDE</a:t>
            </a:r>
            <a:endParaRPr lang="en-IN" dirty="0"/>
          </a:p>
        </p:txBody>
      </p:sp>
      <p:sp>
        <p:nvSpPr>
          <p:cNvPr id="3" name="Content Placeholder 2"/>
          <p:cNvSpPr>
            <a:spLocks noGrp="1"/>
          </p:cNvSpPr>
          <p:nvPr>
            <p:ph idx="1"/>
          </p:nvPr>
        </p:nvSpPr>
        <p:spPr>
          <a:xfrm>
            <a:off x="457200" y="1772816"/>
            <a:ext cx="8229600" cy="4392488"/>
          </a:xfrm>
        </p:spPr>
        <p:txBody>
          <a:bodyPr>
            <a:normAutofit/>
          </a:bodyPr>
          <a:lstStyle/>
          <a:p>
            <a:r>
              <a:rPr lang="en-US" sz="2800" b="1" dirty="0" smtClean="0"/>
              <a:t>Setting </a:t>
            </a:r>
            <a:r>
              <a:rPr lang="en-US" sz="2800" b="1" dirty="0"/>
              <a:t>Execution speed</a:t>
            </a:r>
            <a:endParaRPr lang="en-IN" sz="2800" dirty="0"/>
          </a:p>
          <a:p>
            <a:pPr lvl="1"/>
            <a:r>
              <a:rPr lang="en-US" sz="2400" dirty="0"/>
              <a:t>While testing web applications, we come across several scenarios where an action performed may trigger a page load. Thus we must be cognizant enough while dealing such scenarios.</a:t>
            </a:r>
            <a:endParaRPr lang="en-IN" sz="2400" dirty="0"/>
          </a:p>
          <a:p>
            <a:pPr lvl="1"/>
            <a:r>
              <a:rPr lang="en-US" sz="2400" dirty="0"/>
              <a:t>So to avoid failures while playing back these test scenarios, we can set the execution speed to be minimal. Refer the following figure for the same.</a:t>
            </a:r>
            <a:endParaRPr lang="en-IN" sz="2400" dirty="0"/>
          </a:p>
        </p:txBody>
      </p:sp>
      <p:pic>
        <p:nvPicPr>
          <p:cNvPr id="6" name="Picture 5" descr="Selenium IDE script 13">
            <a:hlinkClick r:id="rId2"/>
          </p:cNvPr>
          <p:cNvPicPr/>
          <p:nvPr/>
        </p:nvPicPr>
        <p:blipFill>
          <a:blip r:embed="rId3" cstate="print"/>
          <a:srcRect/>
          <a:stretch>
            <a:fillRect/>
          </a:stretch>
        </p:blipFill>
        <p:spPr bwMode="auto">
          <a:xfrm>
            <a:off x="683568" y="5013176"/>
            <a:ext cx="8003232" cy="1656185"/>
          </a:xfrm>
          <a:prstGeom prst="rect">
            <a:avLst/>
          </a:prstGeom>
          <a:noFill/>
          <a:ln w="9525">
            <a:noFill/>
            <a:miter lim="800000"/>
            <a:headEnd/>
            <a:tailEnd/>
          </a:ln>
        </p:spPr>
      </p:pic>
    </p:spTree>
    <p:extLst>
      <p:ext uri="{BB962C8B-B14F-4D97-AF65-F5344CB8AC3E}">
        <p14:creationId xmlns:p14="http://schemas.microsoft.com/office/powerpoint/2010/main" val="3109072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892480" cy="1498178"/>
          </a:xfrm>
        </p:spPr>
        <p:txBody>
          <a:bodyPr>
            <a:normAutofit/>
          </a:bodyPr>
          <a:lstStyle/>
          <a:p>
            <a:r>
              <a:rPr lang="en-US" b="1" dirty="0"/>
              <a:t>Using “Execute this command” option</a:t>
            </a:r>
            <a:endParaRPr lang="en-IN" dirty="0"/>
          </a:p>
        </p:txBody>
      </p:sp>
      <p:sp>
        <p:nvSpPr>
          <p:cNvPr id="3" name="Content Placeholder 2"/>
          <p:cNvSpPr>
            <a:spLocks noGrp="1"/>
          </p:cNvSpPr>
          <p:nvPr>
            <p:ph idx="1"/>
          </p:nvPr>
        </p:nvSpPr>
        <p:spPr>
          <a:xfrm>
            <a:off x="457200" y="1772816"/>
            <a:ext cx="8229600" cy="4392488"/>
          </a:xfrm>
        </p:spPr>
        <p:txBody>
          <a:bodyPr>
            <a:normAutofit/>
          </a:bodyPr>
          <a:lstStyle/>
          <a:p>
            <a:r>
              <a:rPr lang="en-US" dirty="0" smtClean="0"/>
              <a:t>Selenium </a:t>
            </a:r>
            <a:r>
              <a:rPr lang="en-US" dirty="0"/>
              <a:t>IDE allows the user to execute a single test step within the entire test script without executing the entire test script. “Execute this command” is the option which makes this obtainable.</a:t>
            </a:r>
            <a:endParaRPr lang="en-IN" dirty="0"/>
          </a:p>
          <a:p>
            <a:r>
              <a:rPr lang="en-US" dirty="0"/>
              <a:t>“Execute this command” option can be used at times when we want to debug/see the behavior of a particular test step</a:t>
            </a:r>
            <a:r>
              <a:rPr lang="en-US" dirty="0" smtClean="0"/>
              <a:t>.</a:t>
            </a:r>
          </a:p>
          <a:p>
            <a:endParaRPr lang="en-IN" dirty="0"/>
          </a:p>
        </p:txBody>
      </p:sp>
    </p:spTree>
    <p:extLst>
      <p:ext uri="{BB962C8B-B14F-4D97-AF65-F5344CB8AC3E}">
        <p14:creationId xmlns:p14="http://schemas.microsoft.com/office/powerpoint/2010/main" val="1764036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892480" cy="1498178"/>
          </a:xfrm>
        </p:spPr>
        <p:txBody>
          <a:bodyPr>
            <a:normAutofit/>
          </a:bodyPr>
          <a:lstStyle/>
          <a:p>
            <a:r>
              <a:rPr lang="en-US" b="1" dirty="0"/>
              <a:t>Using “Execute this command” option</a:t>
            </a:r>
            <a:endParaRPr lang="en-IN" dirty="0"/>
          </a:p>
        </p:txBody>
      </p:sp>
      <p:sp>
        <p:nvSpPr>
          <p:cNvPr id="3" name="Content Placeholder 2"/>
          <p:cNvSpPr>
            <a:spLocks noGrp="1"/>
          </p:cNvSpPr>
          <p:nvPr>
            <p:ph idx="1"/>
          </p:nvPr>
        </p:nvSpPr>
        <p:spPr>
          <a:xfrm>
            <a:off x="457200" y="1772816"/>
            <a:ext cx="2818656" cy="4104456"/>
          </a:xfrm>
        </p:spPr>
        <p:txBody>
          <a:bodyPr>
            <a:normAutofit fontScale="92500" lnSpcReduction="10000"/>
          </a:bodyPr>
          <a:lstStyle/>
          <a:p>
            <a:r>
              <a:rPr lang="en-US" b="1" dirty="0" smtClean="0"/>
              <a:t>“</a:t>
            </a:r>
            <a:r>
              <a:rPr lang="en-US" b="1" dirty="0"/>
              <a:t>Execute this command” option can be used in the following four ways:</a:t>
            </a:r>
            <a:endParaRPr lang="en-IN" dirty="0"/>
          </a:p>
          <a:p>
            <a:pPr lvl="1"/>
            <a:r>
              <a:rPr lang="en-US" b="1" dirty="0"/>
              <a:t>#1.</a:t>
            </a:r>
            <a:r>
              <a:rPr lang="en-US" dirty="0"/>
              <a:t> Using Actions tab from the Menu bar</a:t>
            </a:r>
            <a:endParaRPr lang="en-IN" dirty="0"/>
          </a:p>
          <a:p>
            <a:endParaRPr lang="en-IN" dirty="0"/>
          </a:p>
        </p:txBody>
      </p:sp>
      <p:pic>
        <p:nvPicPr>
          <p:cNvPr id="4" name="Picture 3" descr="Selenium IDE script 14">
            <a:hlinkClick r:id="rId2"/>
          </p:cNvPr>
          <p:cNvPicPr/>
          <p:nvPr/>
        </p:nvPicPr>
        <p:blipFill>
          <a:blip r:embed="rId3" cstate="print"/>
          <a:srcRect/>
          <a:stretch>
            <a:fillRect/>
          </a:stretch>
        </p:blipFill>
        <p:spPr bwMode="auto">
          <a:xfrm>
            <a:off x="3131840" y="1772816"/>
            <a:ext cx="5760640" cy="4608512"/>
          </a:xfrm>
          <a:prstGeom prst="rect">
            <a:avLst/>
          </a:prstGeom>
          <a:noFill/>
          <a:ln w="9525">
            <a:noFill/>
            <a:miter lim="800000"/>
            <a:headEnd/>
            <a:tailEnd/>
          </a:ln>
        </p:spPr>
      </p:pic>
    </p:spTree>
    <p:extLst>
      <p:ext uri="{BB962C8B-B14F-4D97-AF65-F5344CB8AC3E}">
        <p14:creationId xmlns:p14="http://schemas.microsoft.com/office/powerpoint/2010/main" val="5376073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892480" cy="1498178"/>
          </a:xfrm>
        </p:spPr>
        <p:txBody>
          <a:bodyPr>
            <a:normAutofit/>
          </a:bodyPr>
          <a:lstStyle/>
          <a:p>
            <a:r>
              <a:rPr lang="en-US" b="1" dirty="0"/>
              <a:t>Using “Execute this command” option</a:t>
            </a:r>
            <a:endParaRPr lang="en-IN" dirty="0"/>
          </a:p>
        </p:txBody>
      </p:sp>
      <p:sp>
        <p:nvSpPr>
          <p:cNvPr id="3" name="Content Placeholder 2"/>
          <p:cNvSpPr>
            <a:spLocks noGrp="1"/>
          </p:cNvSpPr>
          <p:nvPr>
            <p:ph idx="1"/>
          </p:nvPr>
        </p:nvSpPr>
        <p:spPr>
          <a:xfrm>
            <a:off x="457200" y="1772816"/>
            <a:ext cx="2818656" cy="4104456"/>
          </a:xfrm>
        </p:spPr>
        <p:txBody>
          <a:bodyPr>
            <a:normAutofit fontScale="70000" lnSpcReduction="20000"/>
          </a:bodyPr>
          <a:lstStyle/>
          <a:p>
            <a:r>
              <a:rPr lang="en-US" b="1" dirty="0"/>
              <a:t>#2.</a:t>
            </a:r>
            <a:r>
              <a:rPr lang="en-US" dirty="0"/>
              <a:t> Using short cut key (“X”)</a:t>
            </a:r>
            <a:endParaRPr lang="en-IN" dirty="0"/>
          </a:p>
          <a:p>
            <a:r>
              <a:rPr lang="en-US" b="1" dirty="0"/>
              <a:t>#3.</a:t>
            </a:r>
            <a:r>
              <a:rPr lang="en-US" dirty="0"/>
              <a:t> Right click the test step and select “Execute this command</a:t>
            </a:r>
            <a:r>
              <a:rPr lang="en-US" dirty="0" smtClean="0"/>
              <a:t>”</a:t>
            </a:r>
            <a:r>
              <a:rPr lang="en-US" b="1" dirty="0"/>
              <a:t> </a:t>
            </a:r>
            <a:endParaRPr lang="en-US" b="1" dirty="0" smtClean="0"/>
          </a:p>
          <a:p>
            <a:r>
              <a:rPr lang="en-US" b="1" dirty="0" smtClean="0"/>
              <a:t>#</a:t>
            </a:r>
            <a:r>
              <a:rPr lang="en-US" b="1" dirty="0"/>
              <a:t>4.</a:t>
            </a:r>
            <a:r>
              <a:rPr lang="en-US" dirty="0"/>
              <a:t> Double click the test step</a:t>
            </a:r>
            <a:endParaRPr lang="en-IN" dirty="0"/>
          </a:p>
          <a:p>
            <a:r>
              <a:rPr lang="en-US" dirty="0"/>
              <a:t>In all the above cases, user is expected to select the test step which he / she want to execute.</a:t>
            </a:r>
            <a:endParaRPr lang="en-IN" dirty="0"/>
          </a:p>
          <a:p>
            <a:endParaRPr lang="en-IN" dirty="0"/>
          </a:p>
        </p:txBody>
      </p:sp>
      <p:pic>
        <p:nvPicPr>
          <p:cNvPr id="5" name="Picture 4" descr="Selenium IDE script 15">
            <a:hlinkClick r:id="rId2"/>
          </p:cNvPr>
          <p:cNvPicPr/>
          <p:nvPr/>
        </p:nvPicPr>
        <p:blipFill>
          <a:blip r:embed="rId3" cstate="print"/>
          <a:srcRect/>
          <a:stretch>
            <a:fillRect/>
          </a:stretch>
        </p:blipFill>
        <p:spPr bwMode="auto">
          <a:xfrm>
            <a:off x="3419872" y="1772816"/>
            <a:ext cx="5472607" cy="4536504"/>
          </a:xfrm>
          <a:prstGeom prst="rect">
            <a:avLst/>
          </a:prstGeom>
          <a:noFill/>
          <a:ln w="9525">
            <a:noFill/>
            <a:miter lim="800000"/>
            <a:headEnd/>
            <a:tailEnd/>
          </a:ln>
        </p:spPr>
      </p:pic>
    </p:spTree>
    <p:extLst>
      <p:ext uri="{BB962C8B-B14F-4D97-AF65-F5344CB8AC3E}">
        <p14:creationId xmlns:p14="http://schemas.microsoft.com/office/powerpoint/2010/main" val="3181699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892480" cy="1498178"/>
          </a:xfrm>
        </p:spPr>
        <p:txBody>
          <a:bodyPr>
            <a:normAutofit/>
          </a:bodyPr>
          <a:lstStyle/>
          <a:p>
            <a:r>
              <a:rPr lang="en-US" b="1" dirty="0"/>
              <a:t>Steps to be followed:</a:t>
            </a:r>
            <a:endParaRPr lang="en-IN" dirty="0"/>
          </a:p>
        </p:txBody>
      </p:sp>
      <p:sp>
        <p:nvSpPr>
          <p:cNvPr id="3" name="Content Placeholder 2"/>
          <p:cNvSpPr>
            <a:spLocks noGrp="1"/>
          </p:cNvSpPr>
          <p:nvPr>
            <p:ph idx="1"/>
          </p:nvPr>
        </p:nvSpPr>
        <p:spPr>
          <a:xfrm>
            <a:off x="457200" y="1772816"/>
            <a:ext cx="8435280" cy="4680520"/>
          </a:xfrm>
        </p:spPr>
        <p:txBody>
          <a:bodyPr>
            <a:normAutofit fontScale="77500" lnSpcReduction="20000"/>
          </a:bodyPr>
          <a:lstStyle/>
          <a:p>
            <a:r>
              <a:rPr lang="en-US" b="1" dirty="0" smtClean="0"/>
              <a:t>Step </a:t>
            </a:r>
            <a:r>
              <a:rPr lang="en-US" b="1" dirty="0"/>
              <a:t>1 – </a:t>
            </a:r>
            <a:r>
              <a:rPr lang="en-US" dirty="0"/>
              <a:t>Launch the web browser and open the target URL (“https://accounts.google.com”), Select the test step that we desire to execute. Remember to open correct web page to mitigate the chances of failure.</a:t>
            </a:r>
            <a:endParaRPr lang="en-IN" dirty="0"/>
          </a:p>
          <a:p>
            <a:r>
              <a:rPr lang="en-US" b="1" dirty="0"/>
              <a:t>Step 2 –</a:t>
            </a:r>
            <a:r>
              <a:rPr lang="en-US" dirty="0"/>
              <a:t> Press “X” to execute the selected test step. Alternatively, one can use other ways too.</a:t>
            </a:r>
            <a:endParaRPr lang="en-IN" dirty="0"/>
          </a:p>
          <a:p>
            <a:r>
              <a:rPr lang="en-US" b="1" dirty="0"/>
              <a:t>Step 3 –</a:t>
            </a:r>
            <a:r>
              <a:rPr lang="en-US" dirty="0"/>
              <a:t> Notice that the selected test step is executed. The test step would be color coded in green for success or red for failure. At the same time, the test step would be simulated into an action on the web browser.</a:t>
            </a:r>
            <a:endParaRPr lang="en-IN" dirty="0"/>
          </a:p>
          <a:p>
            <a:r>
              <a:rPr lang="en-US" dirty="0"/>
              <a:t>Note that the user is responsible to bring the script before executing the test step and Firefox in context. There is a probability of failure if the user has not opened the legitimate web page.</a:t>
            </a:r>
            <a:endParaRPr lang="en-IN" dirty="0"/>
          </a:p>
        </p:txBody>
      </p:sp>
    </p:spTree>
    <p:extLst>
      <p:ext uri="{BB962C8B-B14F-4D97-AF65-F5344CB8AC3E}">
        <p14:creationId xmlns:p14="http://schemas.microsoft.com/office/powerpoint/2010/main" val="13184598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892480" cy="1498178"/>
          </a:xfrm>
        </p:spPr>
        <p:txBody>
          <a:bodyPr>
            <a:normAutofit/>
          </a:bodyPr>
          <a:lstStyle/>
          <a:p>
            <a:r>
              <a:rPr lang="en-US" b="1" dirty="0"/>
              <a:t>Using Start point</a:t>
            </a:r>
            <a:endParaRPr lang="en-IN" dirty="0"/>
          </a:p>
        </p:txBody>
      </p:sp>
      <p:sp>
        <p:nvSpPr>
          <p:cNvPr id="3" name="Content Placeholder 2"/>
          <p:cNvSpPr>
            <a:spLocks noGrp="1"/>
          </p:cNvSpPr>
          <p:nvPr>
            <p:ph idx="1"/>
          </p:nvPr>
        </p:nvSpPr>
        <p:spPr>
          <a:xfrm>
            <a:off x="457200" y="1772816"/>
            <a:ext cx="3466728" cy="4824536"/>
          </a:xfrm>
        </p:spPr>
        <p:txBody>
          <a:bodyPr>
            <a:noAutofit/>
          </a:bodyPr>
          <a:lstStyle/>
          <a:p>
            <a:r>
              <a:rPr lang="en-US" sz="1800" dirty="0" smtClean="0"/>
              <a:t>Selenium </a:t>
            </a:r>
            <a:r>
              <a:rPr lang="en-US" sz="1800" dirty="0"/>
              <a:t>IDE allows the user to specify a start point within a test script. The start point points to the test step from where we wish to start the test script execution.</a:t>
            </a:r>
            <a:endParaRPr lang="en-IN" sz="1800" dirty="0"/>
          </a:p>
          <a:p>
            <a:r>
              <a:rPr lang="en-US" sz="1800" dirty="0"/>
              <a:t>Start point can be used at times when we do not desire to execute the entire test script starting from the beginning rather we customize the script to execute from a certain step.</a:t>
            </a:r>
            <a:endParaRPr lang="en-IN" sz="1800" dirty="0"/>
          </a:p>
          <a:p>
            <a:r>
              <a:rPr lang="en-US" sz="1800" b="1" dirty="0"/>
              <a:t>Start point can be set and clear in the following three ways:</a:t>
            </a:r>
            <a:endParaRPr lang="en-IN" sz="1800" dirty="0"/>
          </a:p>
          <a:p>
            <a:r>
              <a:rPr lang="en-US" sz="1800" b="1" dirty="0"/>
              <a:t>#1.</a:t>
            </a:r>
            <a:r>
              <a:rPr lang="en-US" sz="1800" dirty="0"/>
              <a:t> Using Actions tab from the Menu bar</a:t>
            </a:r>
            <a:endParaRPr lang="en-IN" sz="1800" dirty="0"/>
          </a:p>
        </p:txBody>
      </p:sp>
      <p:pic>
        <p:nvPicPr>
          <p:cNvPr id="4" name="Picture 3" descr="Selenium IDE script 16">
            <a:hlinkClick r:id="rId2"/>
          </p:cNvPr>
          <p:cNvPicPr/>
          <p:nvPr/>
        </p:nvPicPr>
        <p:blipFill>
          <a:blip r:embed="rId3" cstate="print"/>
          <a:srcRect/>
          <a:stretch>
            <a:fillRect/>
          </a:stretch>
        </p:blipFill>
        <p:spPr bwMode="auto">
          <a:xfrm>
            <a:off x="3931920" y="1772816"/>
            <a:ext cx="5212080" cy="4608512"/>
          </a:xfrm>
          <a:prstGeom prst="rect">
            <a:avLst/>
          </a:prstGeom>
          <a:noFill/>
          <a:ln w="9525">
            <a:noFill/>
            <a:miter lim="800000"/>
            <a:headEnd/>
            <a:tailEnd/>
          </a:ln>
        </p:spPr>
      </p:pic>
    </p:spTree>
    <p:extLst>
      <p:ext uri="{BB962C8B-B14F-4D97-AF65-F5344CB8AC3E}">
        <p14:creationId xmlns:p14="http://schemas.microsoft.com/office/powerpoint/2010/main" val="3038275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548680"/>
            <a:ext cx="7772400" cy="1470025"/>
          </a:xfrm>
        </p:spPr>
        <p:txBody>
          <a:bodyPr>
            <a:noAutofit/>
          </a:bodyPr>
          <a:lstStyle/>
          <a:p>
            <a:r>
              <a:rPr lang="en-US" sz="3200" dirty="0" smtClean="0">
                <a:solidFill>
                  <a:schemeClr val="accent1"/>
                </a:solidFill>
              </a:rPr>
              <a:t>Day1</a:t>
            </a:r>
            <a:br>
              <a:rPr lang="en-US" sz="3200" dirty="0" smtClean="0">
                <a:solidFill>
                  <a:schemeClr val="accent1"/>
                </a:solidFill>
              </a:rPr>
            </a:br>
            <a:r>
              <a:rPr lang="en-US" sz="3200" dirty="0" smtClean="0">
                <a:solidFill>
                  <a:schemeClr val="accent1"/>
                </a:solidFill>
              </a:rPr>
              <a:t>Module </a:t>
            </a:r>
            <a:r>
              <a:rPr lang="en-US" sz="3200" dirty="0" smtClean="0">
                <a:solidFill>
                  <a:schemeClr val="accent1"/>
                </a:solidFill>
              </a:rPr>
              <a:t>3: </a:t>
            </a:r>
            <a:r>
              <a:rPr lang="en-US" sz="3200" dirty="0">
                <a:solidFill>
                  <a:schemeClr val="accent1"/>
                </a:solidFill>
              </a:rPr>
              <a:t>My First Selenium IDE Script(*)</a:t>
            </a:r>
          </a:p>
        </p:txBody>
      </p:sp>
      <p:graphicFrame>
        <p:nvGraphicFramePr>
          <p:cNvPr id="4" name="Table 3"/>
          <p:cNvGraphicFramePr>
            <a:graphicFrameLocks noGrp="1"/>
          </p:cNvGraphicFramePr>
          <p:nvPr>
            <p:extLst>
              <p:ext uri="{D42A27DB-BD31-4B8C-83A1-F6EECF244321}">
                <p14:modId xmlns:p14="http://schemas.microsoft.com/office/powerpoint/2010/main" val="3982660764"/>
              </p:ext>
            </p:extLst>
          </p:nvPr>
        </p:nvGraphicFramePr>
        <p:xfrm>
          <a:off x="763176" y="2495327"/>
          <a:ext cx="8229600" cy="4145280"/>
        </p:xfrm>
        <a:graphic>
          <a:graphicData uri="http://schemas.openxmlformats.org/drawingml/2006/table">
            <a:tbl>
              <a:tblPr>
                <a:tableStyleId>{5C22544A-7EE6-4342-B048-85BDC9FD1C3A}</a:tableStyleId>
              </a:tblPr>
              <a:tblGrid>
                <a:gridCol w="8229600">
                  <a:extLst>
                    <a:ext uri="{9D8B030D-6E8A-4147-A177-3AD203B41FA5}">
                      <a16:colId xmlns:a16="http://schemas.microsoft.com/office/drawing/2014/main" val="294837227"/>
                    </a:ext>
                  </a:extLst>
                </a:gridCol>
              </a:tblGrid>
              <a:tr h="0">
                <a:tc>
                  <a:txBody>
                    <a:bodyPr/>
                    <a:lstStyle/>
                    <a:p>
                      <a:pPr marL="742950" lvl="1" indent="-285750" algn="l">
                        <a:spcAft>
                          <a:spcPts val="0"/>
                        </a:spcAft>
                        <a:buClr>
                          <a:srgbClr val="808080"/>
                        </a:buClr>
                        <a:buSzPts val="1000"/>
                        <a:buFont typeface="Wingdings 2" panose="05020102010507070707" pitchFamily="18" charset="2"/>
                        <a:buChar char=""/>
                        <a:tabLst>
                          <a:tab pos="914400" algn="l"/>
                        </a:tabLst>
                      </a:pPr>
                      <a:r>
                        <a:rPr lang="en-IN" sz="2800" b="1" dirty="0">
                          <a:solidFill>
                            <a:srgbClr val="333399"/>
                          </a:solidFill>
                          <a:effectLst/>
                          <a:latin typeface="Calibri" panose="020F0502020204030204" pitchFamily="34" charset="0"/>
                          <a:ea typeface="Times New Roman" panose="02020603050405020304" pitchFamily="18" charset="0"/>
                          <a:cs typeface="Times New Roman" panose="02020603050405020304" pitchFamily="18" charset="0"/>
                        </a:rPr>
                        <a:t>Creating First Selenium IDE Script</a:t>
                      </a:r>
                      <a:endParaRPr lang="en-IN" sz="2000" b="1" dirty="0">
                        <a:solidFill>
                          <a:srgbClr val="333399"/>
                        </a:solidFill>
                        <a:effectLst/>
                        <a:latin typeface="Verdana" panose="020B0604030504040204" pitchFamily="34" charset="0"/>
                        <a:ea typeface="Times New Roman" panose="02020603050405020304" pitchFamily="18" charset="0"/>
                        <a:cs typeface="Times New Roman" panose="02020603050405020304" pitchFamily="18" charset="0"/>
                      </a:endParaRPr>
                    </a:p>
                    <a:p>
                      <a:pPr marL="742950" lvl="1" indent="-285750" algn="l">
                        <a:spcAft>
                          <a:spcPts val="0"/>
                        </a:spcAft>
                        <a:buClr>
                          <a:srgbClr val="808080"/>
                        </a:buClr>
                        <a:buSzPts val="1000"/>
                        <a:buFont typeface="Wingdings 2" panose="05020102010507070707" pitchFamily="18" charset="2"/>
                        <a:buChar char=""/>
                        <a:tabLst>
                          <a:tab pos="914400" algn="l"/>
                        </a:tabLst>
                      </a:pPr>
                      <a:r>
                        <a:rPr lang="en-IN" sz="2800" b="1" dirty="0">
                          <a:solidFill>
                            <a:srgbClr val="333399"/>
                          </a:solidFill>
                          <a:effectLst/>
                          <a:latin typeface="Calibri" panose="020F0502020204030204" pitchFamily="34" charset="0"/>
                          <a:ea typeface="Times New Roman" panose="02020603050405020304" pitchFamily="18" charset="0"/>
                          <a:cs typeface="Times New Roman" panose="02020603050405020304" pitchFamily="18" charset="0"/>
                        </a:rPr>
                        <a:t>Process #1: Recording a test script</a:t>
                      </a:r>
                      <a:endParaRPr lang="en-IN" sz="2000" b="1" dirty="0">
                        <a:solidFill>
                          <a:srgbClr val="333399"/>
                        </a:solidFill>
                        <a:effectLst/>
                        <a:latin typeface="Verdana" panose="020B0604030504040204" pitchFamily="34" charset="0"/>
                        <a:ea typeface="Times New Roman" panose="02020603050405020304" pitchFamily="18" charset="0"/>
                        <a:cs typeface="Times New Roman" panose="02020603050405020304" pitchFamily="18" charset="0"/>
                      </a:endParaRPr>
                    </a:p>
                    <a:p>
                      <a:pPr marL="742950" lvl="1" indent="-285750" algn="l">
                        <a:spcAft>
                          <a:spcPts val="0"/>
                        </a:spcAft>
                        <a:buClr>
                          <a:srgbClr val="808080"/>
                        </a:buClr>
                        <a:buSzPts val="1000"/>
                        <a:buFont typeface="Wingdings 2" panose="05020102010507070707" pitchFamily="18" charset="2"/>
                        <a:buChar char=""/>
                        <a:tabLst>
                          <a:tab pos="914400" algn="l"/>
                        </a:tabLst>
                      </a:pPr>
                      <a:r>
                        <a:rPr lang="en-IN" sz="2800" b="1" dirty="0">
                          <a:solidFill>
                            <a:srgbClr val="333399"/>
                          </a:solidFill>
                          <a:effectLst/>
                          <a:latin typeface="Calibri" panose="020F0502020204030204" pitchFamily="34" charset="0"/>
                          <a:ea typeface="Times New Roman" panose="02020603050405020304" pitchFamily="18" charset="0"/>
                          <a:cs typeface="Times New Roman" panose="02020603050405020304" pitchFamily="18" charset="0"/>
                        </a:rPr>
                        <a:t>Process #2: Playing back / executing a test script</a:t>
                      </a:r>
                      <a:endParaRPr lang="en-IN" sz="2000" b="1" dirty="0">
                        <a:solidFill>
                          <a:srgbClr val="333399"/>
                        </a:solidFill>
                        <a:effectLst/>
                        <a:latin typeface="Verdana" panose="020B0604030504040204" pitchFamily="34" charset="0"/>
                        <a:ea typeface="Times New Roman" panose="02020603050405020304" pitchFamily="18" charset="0"/>
                        <a:cs typeface="Times New Roman" panose="02020603050405020304" pitchFamily="18" charset="0"/>
                      </a:endParaRPr>
                    </a:p>
                    <a:p>
                      <a:pPr marL="742950" lvl="1" indent="-285750" algn="l">
                        <a:spcAft>
                          <a:spcPts val="0"/>
                        </a:spcAft>
                        <a:buClr>
                          <a:srgbClr val="808080"/>
                        </a:buClr>
                        <a:buSzPts val="1000"/>
                        <a:buFont typeface="Wingdings 2" panose="05020102010507070707" pitchFamily="18" charset="2"/>
                        <a:buChar char=""/>
                        <a:tabLst>
                          <a:tab pos="914400" algn="l"/>
                        </a:tabLst>
                      </a:pPr>
                      <a:r>
                        <a:rPr lang="en-IN" sz="2800" b="1" dirty="0">
                          <a:solidFill>
                            <a:srgbClr val="333399"/>
                          </a:solidFill>
                          <a:effectLst/>
                          <a:latin typeface="Calibri" panose="020F0502020204030204" pitchFamily="34" charset="0"/>
                          <a:ea typeface="Times New Roman" panose="02020603050405020304" pitchFamily="18" charset="0"/>
                          <a:cs typeface="Times New Roman" panose="02020603050405020304" pitchFamily="18" charset="0"/>
                        </a:rPr>
                        <a:t>Process #3: Saving a test script</a:t>
                      </a:r>
                      <a:endParaRPr lang="en-IN" sz="2000" b="1" dirty="0">
                        <a:solidFill>
                          <a:srgbClr val="333399"/>
                        </a:solidFill>
                        <a:effectLst/>
                        <a:latin typeface="Verdana" panose="020B0604030504040204" pitchFamily="34" charset="0"/>
                        <a:ea typeface="Times New Roman" panose="02020603050405020304" pitchFamily="18" charset="0"/>
                        <a:cs typeface="Times New Roman" panose="02020603050405020304" pitchFamily="18" charset="0"/>
                      </a:endParaRPr>
                    </a:p>
                    <a:p>
                      <a:pPr marL="742950" lvl="1" indent="-285750" algn="l">
                        <a:spcAft>
                          <a:spcPts val="0"/>
                        </a:spcAft>
                        <a:buClr>
                          <a:srgbClr val="808080"/>
                        </a:buClr>
                        <a:buSzPts val="1000"/>
                        <a:buFont typeface="Wingdings 2" panose="05020102010507070707" pitchFamily="18" charset="2"/>
                        <a:buChar char=""/>
                        <a:tabLst>
                          <a:tab pos="914400" algn="l"/>
                        </a:tabLst>
                      </a:pPr>
                      <a:r>
                        <a:rPr lang="en-IN" sz="2800" b="1" dirty="0">
                          <a:solidFill>
                            <a:srgbClr val="333399"/>
                          </a:solidFill>
                          <a:effectLst/>
                          <a:latin typeface="Calibri" panose="020F0502020204030204" pitchFamily="34" charset="0"/>
                          <a:ea typeface="Times New Roman" panose="02020603050405020304" pitchFamily="18" charset="0"/>
                          <a:cs typeface="Times New Roman" panose="02020603050405020304" pitchFamily="18" charset="0"/>
                        </a:rPr>
                        <a:t>Using Common features of Selenium IDE</a:t>
                      </a:r>
                      <a:endParaRPr lang="en-IN" sz="2000" b="1" dirty="0">
                        <a:solidFill>
                          <a:srgbClr val="333399"/>
                        </a:solidFill>
                        <a:effectLst/>
                        <a:latin typeface="Verdana" panose="020B0604030504040204" pitchFamily="34" charset="0"/>
                        <a:ea typeface="Times New Roman" panose="02020603050405020304" pitchFamily="18" charset="0"/>
                        <a:cs typeface="Times New Roman" panose="02020603050405020304" pitchFamily="18" charset="0"/>
                      </a:endParaRPr>
                    </a:p>
                    <a:p>
                      <a:pPr marL="742950" lvl="1" indent="-285750" algn="l">
                        <a:spcAft>
                          <a:spcPts val="0"/>
                        </a:spcAft>
                        <a:buClr>
                          <a:srgbClr val="808080"/>
                        </a:buClr>
                        <a:buSzPts val="1000"/>
                        <a:buFont typeface="Wingdings 2" panose="05020102010507070707" pitchFamily="18" charset="2"/>
                        <a:buChar char=""/>
                        <a:tabLst>
                          <a:tab pos="914400" algn="l"/>
                        </a:tabLst>
                      </a:pPr>
                      <a:r>
                        <a:rPr lang="en-IN" sz="2800" b="1" dirty="0">
                          <a:solidFill>
                            <a:srgbClr val="333399"/>
                          </a:solidFill>
                          <a:effectLst/>
                          <a:latin typeface="Calibri" panose="020F0502020204030204" pitchFamily="34" charset="0"/>
                          <a:ea typeface="Times New Roman" panose="02020603050405020304" pitchFamily="18" charset="0"/>
                          <a:cs typeface="Times New Roman" panose="02020603050405020304" pitchFamily="18" charset="0"/>
                        </a:rPr>
                        <a:t>Selenium IDE Commands</a:t>
                      </a:r>
                      <a:endParaRPr lang="en-IN" sz="2000" b="1" dirty="0">
                        <a:solidFill>
                          <a:srgbClr val="333399"/>
                        </a:solidFill>
                        <a:effectLst/>
                        <a:latin typeface="Verdana" panose="020B0604030504040204" pitchFamily="34" charset="0"/>
                        <a:ea typeface="Times New Roman" panose="02020603050405020304" pitchFamily="18" charset="0"/>
                        <a:cs typeface="Times New Roman" panose="02020603050405020304" pitchFamily="18" charset="0"/>
                      </a:endParaRPr>
                    </a:p>
                    <a:p>
                      <a:pPr marL="742950" lvl="1" indent="-285750" algn="l">
                        <a:spcAft>
                          <a:spcPts val="0"/>
                        </a:spcAft>
                        <a:buFont typeface="+mj-lt"/>
                        <a:buAutoNum type="alphaUcPeriod"/>
                      </a:pPr>
                      <a:r>
                        <a:rPr lang="en-IN" sz="2800" b="1" dirty="0">
                          <a:solidFill>
                            <a:srgbClr val="333399"/>
                          </a:solidFill>
                          <a:effectLst/>
                          <a:latin typeface="Calibri" panose="020F0502020204030204" pitchFamily="34" charset="0"/>
                          <a:ea typeface="Times New Roman" panose="02020603050405020304" pitchFamily="18" charset="0"/>
                          <a:cs typeface="Times New Roman" panose="02020603050405020304" pitchFamily="18" charset="0"/>
                        </a:rPr>
                        <a:t>Actions</a:t>
                      </a:r>
                      <a:endParaRPr lang="en-IN" sz="2000" b="1" dirty="0">
                        <a:solidFill>
                          <a:srgbClr val="333399"/>
                        </a:solidFill>
                        <a:effectLst/>
                        <a:latin typeface="Verdana" panose="020B0604030504040204" pitchFamily="34" charset="0"/>
                        <a:ea typeface="Times New Roman" panose="02020603050405020304" pitchFamily="18" charset="0"/>
                        <a:cs typeface="Times New Roman" panose="02020603050405020304" pitchFamily="18" charset="0"/>
                      </a:endParaRPr>
                    </a:p>
                    <a:p>
                      <a:pPr marL="742950" lvl="1" indent="-285750" algn="l">
                        <a:spcAft>
                          <a:spcPts val="0"/>
                        </a:spcAft>
                        <a:buFont typeface="+mj-lt"/>
                        <a:buAutoNum type="alphaUcPeriod"/>
                      </a:pPr>
                      <a:r>
                        <a:rPr lang="en-IN" sz="2800" b="1" dirty="0" err="1">
                          <a:solidFill>
                            <a:srgbClr val="333399"/>
                          </a:solidFill>
                          <a:effectLst/>
                          <a:latin typeface="Calibri" panose="020F0502020204030204" pitchFamily="34" charset="0"/>
                          <a:ea typeface="Times New Roman" panose="02020603050405020304" pitchFamily="18" charset="0"/>
                          <a:cs typeface="Times New Roman" panose="02020603050405020304" pitchFamily="18" charset="0"/>
                        </a:rPr>
                        <a:t>Accessors</a:t>
                      </a:r>
                      <a:endParaRPr lang="en-IN" sz="2000" b="1" dirty="0">
                        <a:solidFill>
                          <a:srgbClr val="333399"/>
                        </a:solidFill>
                        <a:effectLst/>
                        <a:latin typeface="Verdana" panose="020B0604030504040204" pitchFamily="34" charset="0"/>
                        <a:ea typeface="Times New Roman" panose="02020603050405020304" pitchFamily="18" charset="0"/>
                        <a:cs typeface="Times New Roman" panose="02020603050405020304" pitchFamily="18" charset="0"/>
                      </a:endParaRPr>
                    </a:p>
                    <a:p>
                      <a:pPr marL="742950" lvl="1" indent="-285750" algn="l">
                        <a:spcAft>
                          <a:spcPts val="0"/>
                        </a:spcAft>
                        <a:buFont typeface="+mj-lt"/>
                        <a:buAutoNum type="alphaUcPeriod"/>
                      </a:pPr>
                      <a:r>
                        <a:rPr lang="en-IN" sz="2800" b="1" dirty="0">
                          <a:solidFill>
                            <a:srgbClr val="333399"/>
                          </a:solidFill>
                          <a:effectLst/>
                          <a:latin typeface="Calibri" panose="020F0502020204030204" pitchFamily="34" charset="0"/>
                          <a:ea typeface="Times New Roman" panose="02020603050405020304" pitchFamily="18" charset="0"/>
                          <a:cs typeface="Times New Roman" panose="02020603050405020304" pitchFamily="18" charset="0"/>
                        </a:rPr>
                        <a:t>Assertions</a:t>
                      </a:r>
                      <a:endParaRPr lang="en-IN" sz="2000" b="1" dirty="0">
                        <a:solidFill>
                          <a:srgbClr val="333399"/>
                        </a:solidFill>
                        <a:effectLst/>
                        <a:latin typeface="Verdana" panose="020B0604030504040204" pitchFamily="34" charset="0"/>
                        <a:ea typeface="Times New Roman" panose="02020603050405020304" pitchFamily="18" charset="0"/>
                        <a:cs typeface="Times New Roman" panose="02020603050405020304" pitchFamily="18" charset="0"/>
                      </a:endParaRPr>
                    </a:p>
                  </a:txBody>
                  <a:tcPr marL="114300" marR="114300" marT="0" marB="0"/>
                </a:tc>
                <a:extLst>
                  <a:ext uri="{0D108BD9-81ED-4DB2-BD59-A6C34878D82A}">
                    <a16:rowId xmlns:a16="http://schemas.microsoft.com/office/drawing/2014/main" val="1666278890"/>
                  </a:ext>
                </a:extLst>
              </a:tr>
              <a:tr h="0">
                <a:tc>
                  <a:txBody>
                    <a:bodyPr/>
                    <a:lstStyle/>
                    <a:p>
                      <a:pPr marL="742950" lvl="1" indent="-285750" algn="l">
                        <a:spcAft>
                          <a:spcPts val="0"/>
                        </a:spcAft>
                        <a:buFont typeface="+mj-lt"/>
                        <a:buAutoNum type="alphaUcPeriod"/>
                      </a:pPr>
                      <a:endParaRPr lang="en-IN" sz="2000" b="1" dirty="0">
                        <a:solidFill>
                          <a:srgbClr val="333399"/>
                        </a:solidFill>
                        <a:effectLst/>
                        <a:latin typeface="Verdana" panose="020B0604030504040204" pitchFamily="34" charset="0"/>
                        <a:ea typeface="Times New Roman" panose="02020603050405020304" pitchFamily="18" charset="0"/>
                        <a:cs typeface="Times New Roman" panose="02020603050405020304" pitchFamily="18" charset="0"/>
                      </a:endParaRPr>
                    </a:p>
                  </a:txBody>
                  <a:tcPr marL="114300" marR="114300" marT="0" marB="0"/>
                </a:tc>
                <a:extLst>
                  <a:ext uri="{0D108BD9-81ED-4DB2-BD59-A6C34878D82A}">
                    <a16:rowId xmlns:a16="http://schemas.microsoft.com/office/drawing/2014/main" val="2674564342"/>
                  </a:ext>
                </a:extLst>
              </a:tr>
            </a:tbl>
          </a:graphicData>
        </a:graphic>
      </p:graphicFrame>
    </p:spTree>
    <p:extLst>
      <p:ext uri="{BB962C8B-B14F-4D97-AF65-F5344CB8AC3E}">
        <p14:creationId xmlns:p14="http://schemas.microsoft.com/office/powerpoint/2010/main" val="19640444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892480" cy="1498178"/>
          </a:xfrm>
        </p:spPr>
        <p:txBody>
          <a:bodyPr>
            <a:normAutofit/>
          </a:bodyPr>
          <a:lstStyle/>
          <a:p>
            <a:r>
              <a:rPr lang="en-US" b="1" dirty="0"/>
              <a:t>Using Start point</a:t>
            </a:r>
            <a:endParaRPr lang="en-IN" dirty="0"/>
          </a:p>
        </p:txBody>
      </p:sp>
      <p:sp>
        <p:nvSpPr>
          <p:cNvPr id="3" name="Content Placeholder 2"/>
          <p:cNvSpPr>
            <a:spLocks noGrp="1"/>
          </p:cNvSpPr>
          <p:nvPr>
            <p:ph idx="1"/>
          </p:nvPr>
        </p:nvSpPr>
        <p:spPr>
          <a:xfrm>
            <a:off x="457200" y="1772816"/>
            <a:ext cx="8435280" cy="1152128"/>
          </a:xfrm>
        </p:spPr>
        <p:txBody>
          <a:bodyPr>
            <a:noAutofit/>
          </a:bodyPr>
          <a:lstStyle/>
          <a:p>
            <a:r>
              <a:rPr lang="en-US" sz="2000" b="1" dirty="0"/>
              <a:t>#2.</a:t>
            </a:r>
            <a:r>
              <a:rPr lang="en-US" sz="2000" dirty="0"/>
              <a:t> Using short cut key (“S”)</a:t>
            </a:r>
            <a:endParaRPr lang="en-IN" sz="2000" dirty="0"/>
          </a:p>
          <a:p>
            <a:r>
              <a:rPr lang="en-US" sz="2000" b="1" dirty="0"/>
              <a:t>#3.</a:t>
            </a:r>
            <a:r>
              <a:rPr lang="en-US" sz="2000" dirty="0"/>
              <a:t> Right click the test step and select “Set/Clear Start Point”. Menu similar to above image will be displayed.</a:t>
            </a:r>
            <a:endParaRPr lang="en-IN" sz="2000" dirty="0"/>
          </a:p>
          <a:p>
            <a:r>
              <a:rPr lang="en-US" sz="2000" dirty="0"/>
              <a:t>In all the above cases, user is expected to select the test step from where he wants to start the execution prior to setting start point.</a:t>
            </a:r>
            <a:endParaRPr lang="en-IN" sz="2000" dirty="0"/>
          </a:p>
          <a:p>
            <a:r>
              <a:rPr lang="en-US" sz="2000" dirty="0"/>
              <a:t>As soon as the user has marked the test step to indicate the start point, an icon gets affixed to it.</a:t>
            </a:r>
            <a:endParaRPr lang="en-IN" sz="2000" dirty="0"/>
          </a:p>
        </p:txBody>
      </p:sp>
      <p:pic>
        <p:nvPicPr>
          <p:cNvPr id="5" name="Picture 4" descr="Selenium IDE script 18">
            <a:hlinkClick r:id="rId2"/>
          </p:cNvPr>
          <p:cNvPicPr/>
          <p:nvPr/>
        </p:nvPicPr>
        <p:blipFill>
          <a:blip r:embed="rId3" cstate="print"/>
          <a:srcRect/>
          <a:stretch>
            <a:fillRect/>
          </a:stretch>
        </p:blipFill>
        <p:spPr bwMode="auto">
          <a:xfrm>
            <a:off x="611560" y="4356556"/>
            <a:ext cx="7992888" cy="1880756"/>
          </a:xfrm>
          <a:prstGeom prst="rect">
            <a:avLst/>
          </a:prstGeom>
          <a:noFill/>
          <a:ln w="9525">
            <a:noFill/>
            <a:miter lim="800000"/>
            <a:headEnd/>
            <a:tailEnd/>
          </a:ln>
        </p:spPr>
      </p:pic>
    </p:spTree>
    <p:extLst>
      <p:ext uri="{BB962C8B-B14F-4D97-AF65-F5344CB8AC3E}">
        <p14:creationId xmlns:p14="http://schemas.microsoft.com/office/powerpoint/2010/main" val="4057340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892480" cy="1498178"/>
          </a:xfrm>
        </p:spPr>
        <p:txBody>
          <a:bodyPr>
            <a:normAutofit/>
          </a:bodyPr>
          <a:lstStyle/>
          <a:p>
            <a:r>
              <a:rPr lang="en-US" b="1" dirty="0"/>
              <a:t>Using Start point</a:t>
            </a:r>
            <a:endParaRPr lang="en-IN" dirty="0"/>
          </a:p>
        </p:txBody>
      </p:sp>
      <p:sp>
        <p:nvSpPr>
          <p:cNvPr id="3" name="Content Placeholder 2"/>
          <p:cNvSpPr>
            <a:spLocks noGrp="1"/>
          </p:cNvSpPr>
          <p:nvPr>
            <p:ph idx="1"/>
          </p:nvPr>
        </p:nvSpPr>
        <p:spPr>
          <a:xfrm>
            <a:off x="457200" y="1772816"/>
            <a:ext cx="8435280" cy="1152128"/>
          </a:xfrm>
        </p:spPr>
        <p:txBody>
          <a:bodyPr>
            <a:noAutofit/>
          </a:bodyPr>
          <a:lstStyle/>
          <a:p>
            <a:r>
              <a:rPr lang="en-US" sz="2000" dirty="0"/>
              <a:t>Now whenever we execute the test script, it execution would be started from the start point i.e. fourth line (type | id=</a:t>
            </a:r>
            <a:r>
              <a:rPr lang="en-US" sz="2000" dirty="0" err="1"/>
              <a:t>Passwd</a:t>
            </a:r>
            <a:r>
              <a:rPr lang="en-US" sz="2000" dirty="0"/>
              <a:t> | </a:t>
            </a:r>
            <a:r>
              <a:rPr lang="en-US" sz="2000" dirty="0" err="1"/>
              <a:t>TestSelenium</a:t>
            </a:r>
            <a:r>
              <a:rPr lang="en-US" sz="2000" dirty="0"/>
              <a:t>) of the test script.</a:t>
            </a:r>
            <a:endParaRPr lang="en-IN" sz="2000" dirty="0"/>
          </a:p>
          <a:p>
            <a:r>
              <a:rPr lang="en-US" sz="2000" b="1" dirty="0"/>
              <a:t>Notes</a:t>
            </a:r>
            <a:endParaRPr lang="en-IN" sz="2000" dirty="0"/>
          </a:p>
          <a:p>
            <a:pPr lvl="0"/>
            <a:r>
              <a:rPr lang="en-US" sz="2000" dirty="0"/>
              <a:t>There can be one and only one start point in a single script.</a:t>
            </a:r>
            <a:endParaRPr lang="en-IN" sz="2000" dirty="0"/>
          </a:p>
          <a:p>
            <a:pPr lvl="0"/>
            <a:r>
              <a:rPr lang="en-US" sz="2000" dirty="0"/>
              <a:t>The start point can be cleared in the same way it was set.</a:t>
            </a:r>
            <a:endParaRPr lang="en-IN" sz="2000" dirty="0"/>
          </a:p>
          <a:p>
            <a:pPr lvl="0"/>
            <a:r>
              <a:rPr lang="en-US" sz="2000" dirty="0"/>
              <a:t>User is responsible to bring the script after applying start point and Firefox in context. There is a probability of failure if the user has not opened the legitimate web page.</a:t>
            </a:r>
            <a:endParaRPr lang="en-IN" sz="2000" dirty="0"/>
          </a:p>
        </p:txBody>
      </p:sp>
      <p:pic>
        <p:nvPicPr>
          <p:cNvPr id="5" name="Picture 4" descr="Selenium IDE script 18">
            <a:hlinkClick r:id="rId2"/>
          </p:cNvPr>
          <p:cNvPicPr/>
          <p:nvPr/>
        </p:nvPicPr>
        <p:blipFill>
          <a:blip r:embed="rId3" cstate="print"/>
          <a:srcRect/>
          <a:stretch>
            <a:fillRect/>
          </a:stretch>
        </p:blipFill>
        <p:spPr bwMode="auto">
          <a:xfrm>
            <a:off x="449796" y="4974932"/>
            <a:ext cx="8442684" cy="1880756"/>
          </a:xfrm>
          <a:prstGeom prst="rect">
            <a:avLst/>
          </a:prstGeom>
          <a:noFill/>
          <a:ln w="9525">
            <a:noFill/>
            <a:miter lim="800000"/>
            <a:headEnd/>
            <a:tailEnd/>
          </a:ln>
        </p:spPr>
      </p:pic>
    </p:spTree>
    <p:extLst>
      <p:ext uri="{BB962C8B-B14F-4D97-AF65-F5344CB8AC3E}">
        <p14:creationId xmlns:p14="http://schemas.microsoft.com/office/powerpoint/2010/main" val="23430997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892480" cy="1498178"/>
          </a:xfrm>
        </p:spPr>
        <p:txBody>
          <a:bodyPr>
            <a:normAutofit/>
          </a:bodyPr>
          <a:lstStyle/>
          <a:p>
            <a:r>
              <a:rPr lang="en-US" b="1" dirty="0"/>
              <a:t>Using Break point</a:t>
            </a:r>
            <a:endParaRPr lang="en-IN" dirty="0"/>
          </a:p>
        </p:txBody>
      </p:sp>
      <p:sp>
        <p:nvSpPr>
          <p:cNvPr id="3" name="Content Placeholder 2"/>
          <p:cNvSpPr>
            <a:spLocks noGrp="1"/>
          </p:cNvSpPr>
          <p:nvPr>
            <p:ph idx="1"/>
          </p:nvPr>
        </p:nvSpPr>
        <p:spPr>
          <a:xfrm>
            <a:off x="457200" y="1484784"/>
            <a:ext cx="8435280" cy="1152128"/>
          </a:xfrm>
        </p:spPr>
        <p:txBody>
          <a:bodyPr>
            <a:noAutofit/>
          </a:bodyPr>
          <a:lstStyle/>
          <a:p>
            <a:r>
              <a:rPr lang="en-US" sz="1800" dirty="0"/>
              <a:t>Selenium IDE allows the user to specify break points within a test script. The break points indicate Selenium IDE where to pause the test script.</a:t>
            </a:r>
            <a:endParaRPr lang="en-IN" sz="1800" dirty="0"/>
          </a:p>
          <a:p>
            <a:r>
              <a:rPr lang="en-US" sz="1800" dirty="0"/>
              <a:t>Break points can be used at times when we desire to break the execution in smaller logical chunks to witness the execution trends.</a:t>
            </a:r>
            <a:endParaRPr lang="en-IN" sz="1800" dirty="0"/>
          </a:p>
          <a:p>
            <a:r>
              <a:rPr lang="en-US" sz="1800" b="1" dirty="0"/>
              <a:t>Break point can be set and clear in the following three ways:</a:t>
            </a:r>
            <a:endParaRPr lang="en-IN" sz="1800" dirty="0"/>
          </a:p>
          <a:p>
            <a:pPr lvl="0"/>
            <a:r>
              <a:rPr lang="en-US" sz="1800" dirty="0"/>
              <a:t>Using Actions tab from the Menu bar</a:t>
            </a:r>
            <a:endParaRPr lang="en-IN" sz="1800" dirty="0"/>
          </a:p>
          <a:p>
            <a:pPr lvl="0"/>
            <a:r>
              <a:rPr lang="en-US" sz="1800" dirty="0"/>
              <a:t>Right click the test step and select “Toggle Breakpoint”.</a:t>
            </a:r>
            <a:endParaRPr lang="en-IN" sz="1800" dirty="0"/>
          </a:p>
          <a:p>
            <a:pPr lvl="0"/>
            <a:r>
              <a:rPr lang="en-US" sz="1800" dirty="0"/>
              <a:t>Using short cut key (“B”)</a:t>
            </a:r>
            <a:endParaRPr lang="en-IN" sz="1800" dirty="0"/>
          </a:p>
          <a:p>
            <a:r>
              <a:rPr lang="en-US" sz="1800" dirty="0"/>
              <a:t>As soon as the user has marked the test step to indicate the break point, an icon gets affixed to it.</a:t>
            </a:r>
            <a:endParaRPr lang="en-IN" sz="1800" dirty="0"/>
          </a:p>
        </p:txBody>
      </p:sp>
      <p:pic>
        <p:nvPicPr>
          <p:cNvPr id="6" name="Picture 5" descr="Selenium IDE script 19">
            <a:hlinkClick r:id="rId2"/>
          </p:cNvPr>
          <p:cNvPicPr/>
          <p:nvPr/>
        </p:nvPicPr>
        <p:blipFill>
          <a:blip r:embed="rId3" cstate="print"/>
          <a:srcRect/>
          <a:stretch>
            <a:fillRect/>
          </a:stretch>
        </p:blipFill>
        <p:spPr bwMode="auto">
          <a:xfrm>
            <a:off x="468640" y="4653136"/>
            <a:ext cx="6047576" cy="1584176"/>
          </a:xfrm>
          <a:prstGeom prst="rect">
            <a:avLst/>
          </a:prstGeom>
          <a:noFill/>
          <a:ln w="9525">
            <a:noFill/>
            <a:miter lim="800000"/>
            <a:headEnd/>
            <a:tailEnd/>
          </a:ln>
        </p:spPr>
      </p:pic>
      <p:sp>
        <p:nvSpPr>
          <p:cNvPr id="7" name="Content Placeholder 2"/>
          <p:cNvSpPr txBox="1">
            <a:spLocks/>
          </p:cNvSpPr>
          <p:nvPr/>
        </p:nvSpPr>
        <p:spPr>
          <a:xfrm>
            <a:off x="6516216" y="4509120"/>
            <a:ext cx="2627784" cy="172819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1845"/>
              </a:lnSpc>
              <a:spcAft>
                <a:spcPts val="1845"/>
              </a:spcAft>
            </a:pPr>
            <a:r>
              <a:rPr lang="en-US" sz="1800" dirty="0">
                <a:solidFill>
                  <a:srgbClr val="222222"/>
                </a:solidFill>
                <a:latin typeface="Verdana" panose="020B0604030504040204" pitchFamily="34" charset="0"/>
                <a:ea typeface="Times New Roman" panose="02020603050405020304" pitchFamily="18" charset="0"/>
                <a:cs typeface="Times New Roman" panose="02020603050405020304" pitchFamily="18" charset="0"/>
              </a:rPr>
              <a:t>Now whenever we execute the test script, the execution pauses at the break point i.e. fourth line (type | id=</a:t>
            </a:r>
            <a:r>
              <a:rPr lang="en-US" sz="1800" dirty="0" err="1">
                <a:solidFill>
                  <a:srgbClr val="222222"/>
                </a:solidFill>
                <a:latin typeface="Verdana" panose="020B0604030504040204" pitchFamily="34" charset="0"/>
                <a:ea typeface="Times New Roman" panose="02020603050405020304" pitchFamily="18" charset="0"/>
                <a:cs typeface="Times New Roman" panose="02020603050405020304" pitchFamily="18" charset="0"/>
              </a:rPr>
              <a:t>Passwd</a:t>
            </a:r>
            <a:r>
              <a:rPr lang="en-US" sz="1800" dirty="0">
                <a:solidFill>
                  <a:srgbClr val="222222"/>
                </a:solidFill>
                <a:latin typeface="Verdana" panose="020B0604030504040204" pitchFamily="34" charset="0"/>
                <a:ea typeface="Times New Roman" panose="02020603050405020304" pitchFamily="18" charset="0"/>
                <a:cs typeface="Times New Roman" panose="02020603050405020304" pitchFamily="18" charset="0"/>
              </a:rPr>
              <a:t> | </a:t>
            </a:r>
            <a:r>
              <a:rPr lang="en-US" sz="1800" dirty="0" err="1">
                <a:solidFill>
                  <a:srgbClr val="222222"/>
                </a:solidFill>
                <a:latin typeface="Verdana" panose="020B0604030504040204" pitchFamily="34" charset="0"/>
                <a:ea typeface="Times New Roman" panose="02020603050405020304" pitchFamily="18" charset="0"/>
                <a:cs typeface="Times New Roman" panose="02020603050405020304" pitchFamily="18" charset="0"/>
              </a:rPr>
              <a:t>TestSelenium</a:t>
            </a:r>
            <a:r>
              <a:rPr lang="en-US" sz="1800" dirty="0">
                <a:solidFill>
                  <a:srgbClr val="222222"/>
                </a:solidFill>
                <a:latin typeface="Verdana" panose="020B0604030504040204" pitchFamily="34" charset="0"/>
                <a:ea typeface="Times New Roman" panose="02020603050405020304" pitchFamily="18" charset="0"/>
                <a:cs typeface="Times New Roman" panose="02020603050405020304" pitchFamily="18" charset="0"/>
              </a:rPr>
              <a:t>) of the test script.</a:t>
            </a:r>
            <a:endParaRPr lang="en-IN" sz="1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759349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892480" cy="1498178"/>
          </a:xfrm>
        </p:spPr>
        <p:txBody>
          <a:bodyPr>
            <a:normAutofit/>
          </a:bodyPr>
          <a:lstStyle/>
          <a:p>
            <a:r>
              <a:rPr lang="en-US" b="1" dirty="0"/>
              <a:t>Apply multiple breakpoints</a:t>
            </a:r>
            <a:endParaRPr lang="en-IN" dirty="0"/>
          </a:p>
        </p:txBody>
      </p:sp>
      <p:sp>
        <p:nvSpPr>
          <p:cNvPr id="3" name="Content Placeholder 2"/>
          <p:cNvSpPr>
            <a:spLocks noGrp="1"/>
          </p:cNvSpPr>
          <p:nvPr>
            <p:ph idx="1"/>
          </p:nvPr>
        </p:nvSpPr>
        <p:spPr>
          <a:xfrm>
            <a:off x="457200" y="1484784"/>
            <a:ext cx="8435280" cy="1152128"/>
          </a:xfrm>
        </p:spPr>
        <p:txBody>
          <a:bodyPr>
            <a:noAutofit/>
          </a:bodyPr>
          <a:lstStyle/>
          <a:p>
            <a:r>
              <a:rPr lang="en-US" sz="2000" dirty="0"/>
              <a:t>Selenium IDE allows user to apply multiple breakpoints in a single test script. Once the first section of the test script is executed, the script pauses as and when the breakpoint is reached. To execute the subsequent test steps, user is required to execute each of the test steps explicitly.</a:t>
            </a:r>
            <a:endParaRPr lang="en-IN" sz="2000" dirty="0"/>
          </a:p>
        </p:txBody>
      </p:sp>
      <p:sp>
        <p:nvSpPr>
          <p:cNvPr id="7" name="Content Placeholder 2"/>
          <p:cNvSpPr txBox="1">
            <a:spLocks/>
          </p:cNvSpPr>
          <p:nvPr/>
        </p:nvSpPr>
        <p:spPr>
          <a:xfrm>
            <a:off x="360040" y="4365104"/>
            <a:ext cx="8172400" cy="172819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t>In the above test script, the execution pauses at the line “</a:t>
            </a:r>
            <a:r>
              <a:rPr lang="en-US" sz="1800" dirty="0" err="1"/>
              <a:t>assertTitle</a:t>
            </a:r>
            <a:r>
              <a:rPr lang="en-US" sz="1800" dirty="0"/>
              <a:t> | Sign in – Google Accounts”. After explicitly executing this test step, the control moves to the next test step in sequence “type | id=Email | TestSelenium1607@gmail.com”. Thus, user needs to explicitly execute this test step. The similar trend is followed for rest of the subsequent steps.</a:t>
            </a:r>
            <a:endParaRPr lang="en-IN" sz="1800" dirty="0"/>
          </a:p>
          <a:p>
            <a:r>
              <a:rPr lang="en-US" sz="1800" dirty="0"/>
              <a:t>Thus, this feature lets the user to spend more time executing each step and reviewing the outcomes of the previously executed test step.</a:t>
            </a:r>
            <a:endParaRPr lang="en-IN" sz="1800" dirty="0"/>
          </a:p>
        </p:txBody>
      </p:sp>
      <p:pic>
        <p:nvPicPr>
          <p:cNvPr id="8" name="Picture 7" descr="Selenium IDE script 20">
            <a:hlinkClick r:id="rId3"/>
          </p:cNvPr>
          <p:cNvPicPr/>
          <p:nvPr/>
        </p:nvPicPr>
        <p:blipFill>
          <a:blip r:embed="rId4" cstate="print"/>
          <a:srcRect/>
          <a:stretch>
            <a:fillRect/>
          </a:stretch>
        </p:blipFill>
        <p:spPr bwMode="auto">
          <a:xfrm>
            <a:off x="827584" y="2982962"/>
            <a:ext cx="4619625" cy="1257300"/>
          </a:xfrm>
          <a:prstGeom prst="rect">
            <a:avLst/>
          </a:prstGeom>
          <a:noFill/>
          <a:ln w="9525">
            <a:noFill/>
            <a:miter lim="800000"/>
            <a:headEnd/>
            <a:tailEnd/>
          </a:ln>
        </p:spPr>
      </p:pic>
    </p:spTree>
    <p:extLst>
      <p:ext uri="{BB962C8B-B14F-4D97-AF65-F5344CB8AC3E}">
        <p14:creationId xmlns:p14="http://schemas.microsoft.com/office/powerpoint/2010/main" val="22883368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892480" cy="1498178"/>
          </a:xfrm>
        </p:spPr>
        <p:txBody>
          <a:bodyPr>
            <a:normAutofit/>
          </a:bodyPr>
          <a:lstStyle/>
          <a:p>
            <a:r>
              <a:rPr lang="en-US" b="1" dirty="0"/>
              <a:t>Using Find Button</a:t>
            </a:r>
            <a:endParaRPr lang="en-IN" dirty="0"/>
          </a:p>
        </p:txBody>
      </p:sp>
      <p:sp>
        <p:nvSpPr>
          <p:cNvPr id="3" name="Content Placeholder 2"/>
          <p:cNvSpPr>
            <a:spLocks noGrp="1"/>
          </p:cNvSpPr>
          <p:nvPr>
            <p:ph idx="1"/>
          </p:nvPr>
        </p:nvSpPr>
        <p:spPr>
          <a:xfrm>
            <a:off x="457200" y="1484784"/>
            <a:ext cx="8435280" cy="1152128"/>
          </a:xfrm>
        </p:spPr>
        <p:txBody>
          <a:bodyPr>
            <a:noAutofit/>
          </a:bodyPr>
          <a:lstStyle/>
          <a:p>
            <a:r>
              <a:rPr lang="en-US" sz="2000" dirty="0"/>
              <a:t>One of the most crucial aspects of Selenium IDE test scripts is to find and locate web elements within a web page. At times, there are web elements which have analogous properties associated with them, thus making it challenging for a user to identify a particular web element uniquely.</a:t>
            </a:r>
            <a:endParaRPr lang="en-IN" sz="2000" dirty="0"/>
          </a:p>
          <a:p>
            <a:r>
              <a:rPr lang="en-US" sz="2000" dirty="0"/>
              <a:t>To address this issue, Selenium IDE provides Find button. The Find Button is used to ascertain that locator value provided in the Target test box is indeed correct and identifies the designated web element on the GUI.</a:t>
            </a:r>
            <a:endParaRPr lang="en-IN" sz="2000" dirty="0"/>
          </a:p>
          <a:p>
            <a:r>
              <a:rPr lang="en-US" sz="2000" dirty="0"/>
              <a:t>Let us consider the above created Selenium IDE test script. Select any command and notice the target text box. Click on the Find button present just beside the Target text box.</a:t>
            </a:r>
            <a:endParaRPr lang="en-IN" sz="2000" dirty="0"/>
          </a:p>
          <a:p>
            <a:r>
              <a:rPr lang="en-US" sz="2000" dirty="0"/>
              <a:t>Notice that the corresponding web element would be highlighted in yellow with a fluorescent green border around it. If no or wrong web element is highlighted, then the user is required to rectify the issue and would need to impose some other locator value.</a:t>
            </a:r>
            <a:endParaRPr lang="en-IN" sz="2000" dirty="0"/>
          </a:p>
        </p:txBody>
      </p:sp>
    </p:spTree>
    <p:extLst>
      <p:ext uri="{BB962C8B-B14F-4D97-AF65-F5344CB8AC3E}">
        <p14:creationId xmlns:p14="http://schemas.microsoft.com/office/powerpoint/2010/main" val="42890633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892480" cy="1498178"/>
          </a:xfrm>
        </p:spPr>
        <p:txBody>
          <a:bodyPr>
            <a:normAutofit/>
          </a:bodyPr>
          <a:lstStyle/>
          <a:p>
            <a:r>
              <a:rPr lang="en-US" b="1" dirty="0"/>
              <a:t>Using Find Button</a:t>
            </a:r>
            <a:endParaRPr lang="en-IN" dirty="0"/>
          </a:p>
        </p:txBody>
      </p:sp>
      <p:sp>
        <p:nvSpPr>
          <p:cNvPr id="3" name="Content Placeholder 2"/>
          <p:cNvSpPr>
            <a:spLocks noGrp="1"/>
          </p:cNvSpPr>
          <p:nvPr>
            <p:ph idx="1"/>
          </p:nvPr>
        </p:nvSpPr>
        <p:spPr>
          <a:xfrm>
            <a:off x="228600" y="5301208"/>
            <a:ext cx="8435280" cy="1152128"/>
          </a:xfrm>
        </p:spPr>
        <p:txBody>
          <a:bodyPr>
            <a:noAutofit/>
          </a:bodyPr>
          <a:lstStyle/>
          <a:p>
            <a:r>
              <a:rPr lang="en-US" sz="2800" dirty="0"/>
              <a:t>Thus, this procedure makes the user assured about the target value being used and that it corresponds to the correct web element on the GUI.</a:t>
            </a:r>
            <a:endParaRPr lang="en-IN" sz="2800" dirty="0"/>
          </a:p>
        </p:txBody>
      </p:sp>
      <p:pic>
        <p:nvPicPr>
          <p:cNvPr id="4" name="Picture 3" descr="Selenium IDE script 21">
            <a:hlinkClick r:id="rId3"/>
          </p:cNvPr>
          <p:cNvPicPr/>
          <p:nvPr/>
        </p:nvPicPr>
        <p:blipFill>
          <a:blip r:embed="rId4" cstate="print"/>
          <a:srcRect/>
          <a:stretch>
            <a:fillRect/>
          </a:stretch>
        </p:blipFill>
        <p:spPr bwMode="auto">
          <a:xfrm>
            <a:off x="611560" y="1412776"/>
            <a:ext cx="7848872" cy="3744416"/>
          </a:xfrm>
          <a:prstGeom prst="rect">
            <a:avLst/>
          </a:prstGeom>
          <a:noFill/>
          <a:ln w="9525">
            <a:noFill/>
            <a:miter lim="800000"/>
            <a:headEnd/>
            <a:tailEnd/>
          </a:ln>
        </p:spPr>
      </p:pic>
    </p:spTree>
    <p:extLst>
      <p:ext uri="{BB962C8B-B14F-4D97-AF65-F5344CB8AC3E}">
        <p14:creationId xmlns:p14="http://schemas.microsoft.com/office/powerpoint/2010/main" val="11654301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892480" cy="1498178"/>
          </a:xfrm>
        </p:spPr>
        <p:txBody>
          <a:bodyPr>
            <a:normAutofit/>
          </a:bodyPr>
          <a:lstStyle/>
          <a:p>
            <a:r>
              <a:rPr lang="en-US" b="1" dirty="0"/>
              <a:t>Using Other Formats</a:t>
            </a:r>
            <a:endParaRPr lang="en-IN" dirty="0"/>
          </a:p>
        </p:txBody>
      </p:sp>
      <p:sp>
        <p:nvSpPr>
          <p:cNvPr id="3" name="Content Placeholder 2"/>
          <p:cNvSpPr>
            <a:spLocks noGrp="1"/>
          </p:cNvSpPr>
          <p:nvPr>
            <p:ph idx="1"/>
          </p:nvPr>
        </p:nvSpPr>
        <p:spPr>
          <a:xfrm>
            <a:off x="228600" y="1628800"/>
            <a:ext cx="8435280" cy="4824536"/>
          </a:xfrm>
        </p:spPr>
        <p:txBody>
          <a:bodyPr>
            <a:noAutofit/>
          </a:bodyPr>
          <a:lstStyle/>
          <a:p>
            <a:r>
              <a:rPr lang="en-US" b="1" dirty="0"/>
              <a:t>Converting Selenium IDE test scripts to Other Programming Languages</a:t>
            </a:r>
            <a:endParaRPr lang="en-IN" dirty="0"/>
          </a:p>
          <a:p>
            <a:r>
              <a:rPr lang="en-US" dirty="0"/>
              <a:t>Selenium IDE supports conversion test scripts into set of programming languages from a default type (HTML). The converted test scripts cannot be played back using Selenium IDE until and unless it is reverted back to HTML. Thus the conversion is beneficial and constructive only when we are executing it from other tools of Selenium Suite.</a:t>
            </a:r>
            <a:endParaRPr lang="en-IN" dirty="0"/>
          </a:p>
        </p:txBody>
      </p:sp>
    </p:spTree>
    <p:extLst>
      <p:ext uri="{BB962C8B-B14F-4D97-AF65-F5344CB8AC3E}">
        <p14:creationId xmlns:p14="http://schemas.microsoft.com/office/powerpoint/2010/main" val="29487669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892480" cy="1498178"/>
          </a:xfrm>
        </p:spPr>
        <p:txBody>
          <a:bodyPr>
            <a:normAutofit/>
          </a:bodyPr>
          <a:lstStyle/>
          <a:p>
            <a:r>
              <a:rPr lang="en-US" b="1" dirty="0"/>
              <a:t>Using Other Formats</a:t>
            </a:r>
            <a:endParaRPr lang="en-IN" dirty="0"/>
          </a:p>
        </p:txBody>
      </p:sp>
      <p:sp>
        <p:nvSpPr>
          <p:cNvPr id="3" name="Content Placeholder 2"/>
          <p:cNvSpPr>
            <a:spLocks noGrp="1"/>
          </p:cNvSpPr>
          <p:nvPr>
            <p:ph idx="1"/>
          </p:nvPr>
        </p:nvSpPr>
        <p:spPr>
          <a:xfrm>
            <a:off x="228600" y="1628800"/>
            <a:ext cx="2111152" cy="4824536"/>
          </a:xfrm>
        </p:spPr>
        <p:txBody>
          <a:bodyPr>
            <a:noAutofit/>
          </a:bodyPr>
          <a:lstStyle/>
          <a:p>
            <a:r>
              <a:rPr lang="en-US" sz="2000" b="1" dirty="0"/>
              <a:t>Step 1 –</a:t>
            </a:r>
            <a:r>
              <a:rPr lang="en-US" sz="2000" dirty="0"/>
              <a:t> Click on the options tab under the menu bar and select the programming language format under format option in order to convert the test script into our desired format.</a:t>
            </a:r>
            <a:endParaRPr lang="en-IN" sz="2000" dirty="0"/>
          </a:p>
          <a:p>
            <a:endParaRPr lang="en-IN" sz="2000" dirty="0"/>
          </a:p>
        </p:txBody>
      </p:sp>
      <p:pic>
        <p:nvPicPr>
          <p:cNvPr id="4" name="Picture 3" descr="Selenium IDE script 22">
            <a:hlinkClick r:id="rId3"/>
          </p:cNvPr>
          <p:cNvPicPr/>
          <p:nvPr/>
        </p:nvPicPr>
        <p:blipFill>
          <a:blip r:embed="rId4" cstate="print"/>
          <a:srcRect/>
          <a:stretch>
            <a:fillRect/>
          </a:stretch>
        </p:blipFill>
        <p:spPr bwMode="auto">
          <a:xfrm>
            <a:off x="2252662" y="1628800"/>
            <a:ext cx="6868418" cy="4680520"/>
          </a:xfrm>
          <a:prstGeom prst="rect">
            <a:avLst/>
          </a:prstGeom>
          <a:noFill/>
          <a:ln w="9525">
            <a:noFill/>
            <a:miter lim="800000"/>
            <a:headEnd/>
            <a:tailEnd/>
          </a:ln>
        </p:spPr>
      </p:pic>
    </p:spTree>
    <p:extLst>
      <p:ext uri="{BB962C8B-B14F-4D97-AF65-F5344CB8AC3E}">
        <p14:creationId xmlns:p14="http://schemas.microsoft.com/office/powerpoint/2010/main" val="34207999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892480" cy="1498178"/>
          </a:xfrm>
        </p:spPr>
        <p:txBody>
          <a:bodyPr>
            <a:normAutofit/>
          </a:bodyPr>
          <a:lstStyle/>
          <a:p>
            <a:r>
              <a:rPr lang="en-US" b="1" dirty="0"/>
              <a:t>Using Other Formats</a:t>
            </a:r>
            <a:endParaRPr lang="en-IN" dirty="0"/>
          </a:p>
        </p:txBody>
      </p:sp>
      <p:sp>
        <p:nvSpPr>
          <p:cNvPr id="3" name="Content Placeholder 2"/>
          <p:cNvSpPr>
            <a:spLocks noGrp="1"/>
          </p:cNvSpPr>
          <p:nvPr>
            <p:ph idx="1"/>
          </p:nvPr>
        </p:nvSpPr>
        <p:spPr>
          <a:xfrm>
            <a:off x="228600" y="1628800"/>
            <a:ext cx="8519864" cy="4824536"/>
          </a:xfrm>
        </p:spPr>
        <p:txBody>
          <a:bodyPr>
            <a:noAutofit/>
          </a:bodyPr>
          <a:lstStyle/>
          <a:p>
            <a:r>
              <a:rPr lang="en-US" sz="2800" b="1" dirty="0"/>
              <a:t>Step 2</a:t>
            </a:r>
            <a:r>
              <a:rPr lang="en-US" sz="2800" dirty="0"/>
              <a:t> – As soon as we select our Desired Programming language format (“Java / JUnit4 / WebDriver” in our case), a prompt box appears which says “Changing format is now marked experimental! If you continue, recording and playback may not work, your changes may be lost and you may have to copy and paste the test in a text editor to save. It is better to make a copy of your test cases before you continue. Do you still want to proceed?” Click “OK” to continue.</a:t>
            </a:r>
            <a:endParaRPr lang="en-IN" sz="2800" dirty="0"/>
          </a:p>
        </p:txBody>
      </p:sp>
    </p:spTree>
    <p:extLst>
      <p:ext uri="{BB962C8B-B14F-4D97-AF65-F5344CB8AC3E}">
        <p14:creationId xmlns:p14="http://schemas.microsoft.com/office/powerpoint/2010/main" val="33147833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892480" cy="1498178"/>
          </a:xfrm>
        </p:spPr>
        <p:txBody>
          <a:bodyPr>
            <a:normAutofit/>
          </a:bodyPr>
          <a:lstStyle/>
          <a:p>
            <a:r>
              <a:rPr lang="en-US" b="1" dirty="0"/>
              <a:t>Using Other Formats</a:t>
            </a:r>
            <a:endParaRPr lang="en-IN" dirty="0"/>
          </a:p>
        </p:txBody>
      </p:sp>
      <p:sp>
        <p:nvSpPr>
          <p:cNvPr id="3" name="Content Placeholder 2"/>
          <p:cNvSpPr>
            <a:spLocks noGrp="1"/>
          </p:cNvSpPr>
          <p:nvPr>
            <p:ph idx="1"/>
          </p:nvPr>
        </p:nvSpPr>
        <p:spPr>
          <a:xfrm>
            <a:off x="6551712" y="1412776"/>
            <a:ext cx="2592288" cy="5040560"/>
          </a:xfrm>
        </p:spPr>
        <p:txBody>
          <a:bodyPr>
            <a:noAutofit/>
          </a:bodyPr>
          <a:lstStyle/>
          <a:p>
            <a:r>
              <a:rPr lang="en-US" sz="2000" dirty="0"/>
              <a:t>Thus, the above converted code can be executed by using WebDriver.</a:t>
            </a:r>
            <a:endParaRPr lang="en-IN" sz="2000" dirty="0"/>
          </a:p>
          <a:p>
            <a:r>
              <a:rPr lang="en-US" sz="2000" dirty="0"/>
              <a:t>Mark that editing or modifying Selenium IDE test scripts from Source View is not advisable. If done so, the tool might introduce several repercussions. Several known bugs are already associated with it.</a:t>
            </a:r>
            <a:endParaRPr lang="en-IN" sz="2000" dirty="0"/>
          </a:p>
        </p:txBody>
      </p:sp>
      <p:pic>
        <p:nvPicPr>
          <p:cNvPr id="4" name="Picture 3" descr="Selenium IDE script 23">
            <a:hlinkClick r:id="rId3"/>
          </p:cNvPr>
          <p:cNvPicPr/>
          <p:nvPr/>
        </p:nvPicPr>
        <p:blipFill>
          <a:blip r:embed="rId4" cstate="print"/>
          <a:srcRect/>
          <a:stretch>
            <a:fillRect/>
          </a:stretch>
        </p:blipFill>
        <p:spPr bwMode="auto">
          <a:xfrm>
            <a:off x="1" y="1412776"/>
            <a:ext cx="6300192" cy="5040560"/>
          </a:xfrm>
          <a:prstGeom prst="rect">
            <a:avLst/>
          </a:prstGeom>
          <a:noFill/>
          <a:ln w="9525">
            <a:noFill/>
            <a:miter lim="800000"/>
            <a:headEnd/>
            <a:tailEnd/>
          </a:ln>
        </p:spPr>
      </p:pic>
    </p:spTree>
    <p:extLst>
      <p:ext uri="{BB962C8B-B14F-4D97-AF65-F5344CB8AC3E}">
        <p14:creationId xmlns:p14="http://schemas.microsoft.com/office/powerpoint/2010/main" val="333738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solidFill>
                  <a:srgbClr val="333399"/>
                </a:solidFill>
                <a:latin typeface="Calibri" panose="020F0502020204030204" pitchFamily="34" charset="0"/>
                <a:ea typeface="Times New Roman" panose="02020603050405020304" pitchFamily="18" charset="0"/>
                <a:cs typeface="Times New Roman" panose="02020603050405020304" pitchFamily="18" charset="0"/>
              </a:rPr>
              <a:t>Creating First Selenium IDE </a:t>
            </a:r>
            <a:r>
              <a:rPr lang="en-IN" b="1" dirty="0" smtClean="0">
                <a:solidFill>
                  <a:srgbClr val="333399"/>
                </a:solidFill>
                <a:latin typeface="Calibri" panose="020F0502020204030204" pitchFamily="34" charset="0"/>
                <a:ea typeface="Times New Roman" panose="02020603050405020304" pitchFamily="18" charset="0"/>
                <a:cs typeface="Times New Roman" panose="02020603050405020304" pitchFamily="18" charset="0"/>
              </a:rPr>
              <a:t>Script</a:t>
            </a:r>
            <a:endParaRPr lang="en-IN" dirty="0"/>
          </a:p>
        </p:txBody>
      </p:sp>
      <p:sp>
        <p:nvSpPr>
          <p:cNvPr id="3" name="Content Placeholder 2"/>
          <p:cNvSpPr>
            <a:spLocks noGrp="1"/>
          </p:cNvSpPr>
          <p:nvPr>
            <p:ph idx="1"/>
          </p:nvPr>
        </p:nvSpPr>
        <p:spPr/>
        <p:txBody>
          <a:bodyPr>
            <a:normAutofit fontScale="92500" lnSpcReduction="20000"/>
          </a:bodyPr>
          <a:lstStyle/>
          <a:p>
            <a:r>
              <a:rPr lang="en-US" dirty="0"/>
              <a:t>Before jumping on to the creation of Selenium IDE script, let us take a moment to introduce elementary information about the application under test (AUT).</a:t>
            </a:r>
            <a:endParaRPr lang="en-IN" dirty="0"/>
          </a:p>
          <a:p>
            <a:r>
              <a:rPr lang="en-US" dirty="0"/>
              <a:t>As a specimen, we would be using “Gmail” – an email service designed by Google. I believe because of its unbounded popularity, it needs no more introductions. The URL we would be using is “https://accounts.google.com”. I have also created dummy credentials to represent test data.</a:t>
            </a:r>
            <a:endParaRPr lang="en-IN" dirty="0"/>
          </a:p>
          <a:p>
            <a:endParaRPr lang="en-IN" dirty="0"/>
          </a:p>
        </p:txBody>
      </p:sp>
    </p:spTree>
    <p:extLst>
      <p:ext uri="{BB962C8B-B14F-4D97-AF65-F5344CB8AC3E}">
        <p14:creationId xmlns:p14="http://schemas.microsoft.com/office/powerpoint/2010/main" val="29509109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892480" cy="1498178"/>
          </a:xfrm>
        </p:spPr>
        <p:txBody>
          <a:bodyPr>
            <a:normAutofit/>
          </a:bodyPr>
          <a:lstStyle/>
          <a:p>
            <a:r>
              <a:rPr lang="en-US" b="1" u="sng" dirty="0"/>
              <a:t>Selenium IDE Commands</a:t>
            </a:r>
            <a:endParaRPr lang="en-IN" dirty="0"/>
          </a:p>
        </p:txBody>
      </p:sp>
      <p:sp>
        <p:nvSpPr>
          <p:cNvPr id="3" name="Content Placeholder 2"/>
          <p:cNvSpPr>
            <a:spLocks noGrp="1"/>
          </p:cNvSpPr>
          <p:nvPr>
            <p:ph idx="1"/>
          </p:nvPr>
        </p:nvSpPr>
        <p:spPr>
          <a:xfrm>
            <a:off x="251520" y="1412776"/>
            <a:ext cx="8892480" cy="5040560"/>
          </a:xfrm>
        </p:spPr>
        <p:txBody>
          <a:bodyPr>
            <a:noAutofit/>
          </a:bodyPr>
          <a:lstStyle/>
          <a:p>
            <a:r>
              <a:rPr lang="en-US" dirty="0"/>
              <a:t>Each Selenium IDE test step can chiefly be split into following three components:</a:t>
            </a:r>
            <a:endParaRPr lang="en-IN" dirty="0"/>
          </a:p>
          <a:p>
            <a:pPr lvl="1"/>
            <a:r>
              <a:rPr lang="en-US" dirty="0"/>
              <a:t>Command</a:t>
            </a:r>
            <a:endParaRPr lang="en-IN" dirty="0"/>
          </a:p>
          <a:p>
            <a:pPr lvl="1"/>
            <a:r>
              <a:rPr lang="en-US" dirty="0"/>
              <a:t>Target</a:t>
            </a:r>
            <a:endParaRPr lang="en-IN" dirty="0"/>
          </a:p>
          <a:p>
            <a:pPr lvl="1"/>
            <a:r>
              <a:rPr lang="en-US" dirty="0"/>
              <a:t>Value</a:t>
            </a:r>
            <a:endParaRPr lang="en-IN" dirty="0"/>
          </a:p>
        </p:txBody>
      </p:sp>
      <p:pic>
        <p:nvPicPr>
          <p:cNvPr id="5" name="Picture 4" descr="Selenium IDE script 24">
            <a:hlinkClick r:id="rId3"/>
          </p:cNvPr>
          <p:cNvPicPr/>
          <p:nvPr/>
        </p:nvPicPr>
        <p:blipFill>
          <a:blip r:embed="rId4" cstate="print"/>
          <a:srcRect/>
          <a:stretch>
            <a:fillRect/>
          </a:stretch>
        </p:blipFill>
        <p:spPr bwMode="auto">
          <a:xfrm>
            <a:off x="827584" y="4149080"/>
            <a:ext cx="7632848" cy="2304256"/>
          </a:xfrm>
          <a:prstGeom prst="rect">
            <a:avLst/>
          </a:prstGeom>
          <a:noFill/>
          <a:ln w="9525">
            <a:noFill/>
            <a:miter lim="800000"/>
            <a:headEnd/>
            <a:tailEnd/>
          </a:ln>
        </p:spPr>
      </p:pic>
    </p:spTree>
    <p:extLst>
      <p:ext uri="{BB962C8B-B14F-4D97-AF65-F5344CB8AC3E}">
        <p14:creationId xmlns:p14="http://schemas.microsoft.com/office/powerpoint/2010/main" val="5449754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892480" cy="1498178"/>
          </a:xfrm>
        </p:spPr>
        <p:txBody>
          <a:bodyPr>
            <a:normAutofit/>
          </a:bodyPr>
          <a:lstStyle/>
          <a:p>
            <a:r>
              <a:rPr lang="en-US" b="1" dirty="0"/>
              <a:t>Types of Selenium IDE commands</a:t>
            </a:r>
            <a:r>
              <a:rPr lang="en-IN" dirty="0"/>
              <a:t/>
            </a:r>
            <a:br>
              <a:rPr lang="en-IN" dirty="0"/>
            </a:br>
            <a:endParaRPr lang="en-IN" dirty="0"/>
          </a:p>
        </p:txBody>
      </p:sp>
      <p:sp>
        <p:nvSpPr>
          <p:cNvPr id="3" name="Content Placeholder 2"/>
          <p:cNvSpPr>
            <a:spLocks noGrp="1"/>
          </p:cNvSpPr>
          <p:nvPr>
            <p:ph idx="1"/>
          </p:nvPr>
        </p:nvSpPr>
        <p:spPr>
          <a:xfrm>
            <a:off x="251520" y="1412776"/>
            <a:ext cx="8892480" cy="5040560"/>
          </a:xfrm>
        </p:spPr>
        <p:txBody>
          <a:bodyPr>
            <a:noAutofit/>
          </a:bodyPr>
          <a:lstStyle/>
          <a:p>
            <a:r>
              <a:rPr lang="en-US" dirty="0"/>
              <a:t>There are three flavors of Selenium IDE commands. Each of the test step in Selenium IDE falls under any of the following </a:t>
            </a:r>
            <a:r>
              <a:rPr lang="en-US" dirty="0" smtClean="0"/>
              <a:t>category:</a:t>
            </a:r>
          </a:p>
          <a:p>
            <a:pPr marL="914400" lvl="1" indent="-514350">
              <a:buFont typeface="+mj-lt"/>
              <a:buAutoNum type="arabicPeriod"/>
            </a:pPr>
            <a:r>
              <a:rPr lang="en-US" dirty="0" smtClean="0"/>
              <a:t>Actions</a:t>
            </a:r>
          </a:p>
          <a:p>
            <a:pPr marL="914400" lvl="1" indent="-514350">
              <a:buFont typeface="+mj-lt"/>
              <a:buAutoNum type="arabicPeriod"/>
            </a:pPr>
            <a:r>
              <a:rPr lang="en-US" dirty="0" err="1" smtClean="0"/>
              <a:t>Accessors</a:t>
            </a:r>
            <a:endParaRPr lang="en-US" dirty="0" smtClean="0"/>
          </a:p>
          <a:p>
            <a:pPr marL="914400" lvl="1" indent="-514350">
              <a:buFont typeface="+mj-lt"/>
              <a:buAutoNum type="arabicPeriod"/>
            </a:pPr>
            <a:r>
              <a:rPr lang="en-US" dirty="0" smtClean="0"/>
              <a:t>Assertions</a:t>
            </a:r>
            <a:endParaRPr lang="en-IN" dirty="0"/>
          </a:p>
        </p:txBody>
      </p:sp>
    </p:spTree>
    <p:extLst>
      <p:ext uri="{BB962C8B-B14F-4D97-AF65-F5344CB8AC3E}">
        <p14:creationId xmlns:p14="http://schemas.microsoft.com/office/powerpoint/2010/main" val="9094777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892480" cy="1498178"/>
          </a:xfrm>
        </p:spPr>
        <p:txBody>
          <a:bodyPr>
            <a:normAutofit/>
          </a:bodyPr>
          <a:lstStyle/>
          <a:p>
            <a:r>
              <a:rPr lang="en-US" b="1" dirty="0"/>
              <a:t>Types of Selenium IDE commands</a:t>
            </a:r>
            <a:r>
              <a:rPr lang="en-IN" dirty="0"/>
              <a:t/>
            </a:r>
            <a:br>
              <a:rPr lang="en-IN" dirty="0"/>
            </a:br>
            <a:endParaRPr lang="en-IN" dirty="0"/>
          </a:p>
        </p:txBody>
      </p:sp>
      <p:sp>
        <p:nvSpPr>
          <p:cNvPr id="3" name="Content Placeholder 2"/>
          <p:cNvSpPr>
            <a:spLocks noGrp="1"/>
          </p:cNvSpPr>
          <p:nvPr>
            <p:ph idx="1"/>
          </p:nvPr>
        </p:nvSpPr>
        <p:spPr>
          <a:xfrm>
            <a:off x="251520" y="1412776"/>
            <a:ext cx="8892480" cy="5040560"/>
          </a:xfrm>
        </p:spPr>
        <p:txBody>
          <a:bodyPr>
            <a:noAutofit/>
          </a:bodyPr>
          <a:lstStyle/>
          <a:p>
            <a:pPr marL="0" indent="0">
              <a:buNone/>
            </a:pPr>
            <a:r>
              <a:rPr lang="en-US" b="1" u="sng" dirty="0"/>
              <a:t>Actions</a:t>
            </a:r>
            <a:endParaRPr lang="en-IN" sz="2400" dirty="0"/>
          </a:p>
          <a:p>
            <a:r>
              <a:rPr lang="en-US" sz="2400" dirty="0"/>
              <a:t>Actions are those commands which interact directly with the application by either altering its state or by pouring some test data.</a:t>
            </a:r>
            <a:endParaRPr lang="en-IN" sz="2400" dirty="0"/>
          </a:p>
          <a:p>
            <a:r>
              <a:rPr lang="en-US" sz="2400" dirty="0"/>
              <a:t>For Example, “type” command lets the user to interact directly with the web elements like text box. It allows them to enter a specific value in the text box and as when the value is entered; it is showed on the UI as well.</a:t>
            </a:r>
            <a:endParaRPr lang="en-IN" sz="2400" dirty="0"/>
          </a:p>
          <a:p>
            <a:r>
              <a:rPr lang="en-US" sz="2400" dirty="0"/>
              <a:t>Another example is “click” command. “click” command lets the user to manipulate with the state of the application.</a:t>
            </a:r>
            <a:endParaRPr lang="en-IN" sz="2400" dirty="0"/>
          </a:p>
          <a:p>
            <a:r>
              <a:rPr lang="en-US" sz="2400" dirty="0"/>
              <a:t>In case of failure of an action type command, the test script execution halts and rest of the test steps would not be executed.</a:t>
            </a:r>
            <a:endParaRPr lang="en-IN" sz="2400" dirty="0"/>
          </a:p>
        </p:txBody>
      </p:sp>
    </p:spTree>
    <p:extLst>
      <p:ext uri="{BB962C8B-B14F-4D97-AF65-F5344CB8AC3E}">
        <p14:creationId xmlns:p14="http://schemas.microsoft.com/office/powerpoint/2010/main" val="31673163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892480" cy="1498178"/>
          </a:xfrm>
        </p:spPr>
        <p:txBody>
          <a:bodyPr>
            <a:normAutofit/>
          </a:bodyPr>
          <a:lstStyle/>
          <a:p>
            <a:r>
              <a:rPr lang="en-US" b="1" dirty="0"/>
              <a:t>Types of Selenium IDE commands</a:t>
            </a:r>
            <a:r>
              <a:rPr lang="en-IN" dirty="0"/>
              <a:t/>
            </a:r>
            <a:br>
              <a:rPr lang="en-IN" dirty="0"/>
            </a:br>
            <a:endParaRPr lang="en-IN" dirty="0"/>
          </a:p>
        </p:txBody>
      </p:sp>
      <p:sp>
        <p:nvSpPr>
          <p:cNvPr id="3" name="Content Placeholder 2"/>
          <p:cNvSpPr>
            <a:spLocks noGrp="1"/>
          </p:cNvSpPr>
          <p:nvPr>
            <p:ph idx="1"/>
          </p:nvPr>
        </p:nvSpPr>
        <p:spPr>
          <a:xfrm>
            <a:off x="251520" y="1412776"/>
            <a:ext cx="8892480" cy="5040560"/>
          </a:xfrm>
        </p:spPr>
        <p:txBody>
          <a:bodyPr>
            <a:noAutofit/>
          </a:bodyPr>
          <a:lstStyle/>
          <a:p>
            <a:pPr marL="0" indent="0">
              <a:buNone/>
            </a:pPr>
            <a:r>
              <a:rPr lang="en-US" b="1" u="sng" dirty="0" err="1"/>
              <a:t>Accessors</a:t>
            </a:r>
            <a:endParaRPr lang="en-IN" b="1" u="sng" dirty="0"/>
          </a:p>
          <a:p>
            <a:r>
              <a:rPr lang="en-US" sz="2400" dirty="0" err="1"/>
              <a:t>Accessors</a:t>
            </a:r>
            <a:r>
              <a:rPr lang="en-US" sz="2400" dirty="0"/>
              <a:t> are those commands which allows user to store certain values to a user defined variable. These stored values can be later on used to create assertions and verifications.</a:t>
            </a:r>
            <a:endParaRPr lang="en-IN" sz="2400" dirty="0"/>
          </a:p>
          <a:p>
            <a:r>
              <a:rPr lang="en-US" sz="2400" dirty="0"/>
              <a:t>For example, “</a:t>
            </a:r>
            <a:r>
              <a:rPr lang="en-US" sz="2400" dirty="0" err="1"/>
              <a:t>storeAllLinks</a:t>
            </a:r>
            <a:r>
              <a:rPr lang="en-US" sz="2400" dirty="0"/>
              <a:t>” reads and stores all the hyperlinks available within a web page into a user defined variable. Remember the variable is of array type if there are multiple values to store</a:t>
            </a:r>
            <a:r>
              <a:rPr lang="en-US" sz="2400" dirty="0" smtClean="0"/>
              <a:t>.</a:t>
            </a:r>
          </a:p>
          <a:p>
            <a:pPr marL="0" indent="0">
              <a:buNone/>
            </a:pPr>
            <a:r>
              <a:rPr lang="en-US" b="1" u="sng" dirty="0"/>
              <a:t>Assertions</a:t>
            </a:r>
            <a:endParaRPr lang="en-IN" dirty="0"/>
          </a:p>
          <a:p>
            <a:r>
              <a:rPr lang="en-US" sz="2400" dirty="0"/>
              <a:t>Assertions are very similar to </a:t>
            </a:r>
            <a:r>
              <a:rPr lang="en-US" sz="2400" dirty="0" err="1"/>
              <a:t>Accessors</a:t>
            </a:r>
            <a:r>
              <a:rPr lang="en-US" sz="2400" dirty="0"/>
              <a:t> as they do not interact with the application directly. Assertions are used to verify the current state of the application with an expected state.</a:t>
            </a:r>
            <a:endParaRPr lang="en-IN" sz="2400" dirty="0"/>
          </a:p>
          <a:p>
            <a:endParaRPr lang="en-IN" sz="1800" dirty="0"/>
          </a:p>
        </p:txBody>
      </p:sp>
    </p:spTree>
    <p:extLst>
      <p:ext uri="{BB962C8B-B14F-4D97-AF65-F5344CB8AC3E}">
        <p14:creationId xmlns:p14="http://schemas.microsoft.com/office/powerpoint/2010/main" val="20779525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892480" cy="1498178"/>
          </a:xfrm>
        </p:spPr>
        <p:txBody>
          <a:bodyPr>
            <a:normAutofit/>
          </a:bodyPr>
          <a:lstStyle/>
          <a:p>
            <a:r>
              <a:rPr lang="en-US" b="1" dirty="0"/>
              <a:t>Types of Selenium IDE commands</a:t>
            </a:r>
            <a:r>
              <a:rPr lang="en-IN" dirty="0"/>
              <a:t/>
            </a:r>
            <a:br>
              <a:rPr lang="en-IN" dirty="0"/>
            </a:br>
            <a:endParaRPr lang="en-IN" dirty="0"/>
          </a:p>
        </p:txBody>
      </p:sp>
      <p:sp>
        <p:nvSpPr>
          <p:cNvPr id="3" name="Content Placeholder 2"/>
          <p:cNvSpPr>
            <a:spLocks noGrp="1"/>
          </p:cNvSpPr>
          <p:nvPr>
            <p:ph idx="1"/>
          </p:nvPr>
        </p:nvSpPr>
        <p:spPr>
          <a:xfrm>
            <a:off x="251520" y="1412776"/>
            <a:ext cx="8892480" cy="5040560"/>
          </a:xfrm>
        </p:spPr>
        <p:txBody>
          <a:bodyPr>
            <a:noAutofit/>
          </a:bodyPr>
          <a:lstStyle/>
          <a:p>
            <a:pPr marL="0" indent="0">
              <a:buNone/>
            </a:pPr>
            <a:r>
              <a:rPr lang="en-US" b="1" u="sng" dirty="0"/>
              <a:t>Forms of Assertions:</a:t>
            </a:r>
            <a:endParaRPr lang="en-IN" u="sng" dirty="0"/>
          </a:p>
          <a:p>
            <a:pPr marL="0" indent="0">
              <a:buNone/>
            </a:pPr>
            <a:r>
              <a:rPr lang="en-US" sz="2800" b="1" dirty="0"/>
              <a:t>#1. assert</a:t>
            </a:r>
            <a:r>
              <a:rPr lang="en-US" sz="2800" dirty="0"/>
              <a:t> – the “assert” command makes sure that the test execution is terminated in case of failure.</a:t>
            </a:r>
            <a:endParaRPr lang="en-IN" sz="2800" dirty="0"/>
          </a:p>
          <a:p>
            <a:pPr marL="0" indent="0">
              <a:buNone/>
            </a:pPr>
            <a:r>
              <a:rPr lang="en-US" sz="2800" b="1" dirty="0"/>
              <a:t>#2. verify</a:t>
            </a:r>
            <a:r>
              <a:rPr lang="en-US" sz="2800" dirty="0"/>
              <a:t> – the “verify” command lets the Selenium IDE to carry on with the test script execution even if the verification is failed.</a:t>
            </a:r>
            <a:endParaRPr lang="en-IN" sz="2800" dirty="0"/>
          </a:p>
          <a:p>
            <a:pPr marL="0" indent="0">
              <a:buNone/>
            </a:pPr>
            <a:r>
              <a:rPr lang="en-US" sz="2800" b="1" dirty="0"/>
              <a:t>#3. </a:t>
            </a:r>
            <a:r>
              <a:rPr lang="en-US" sz="2800" b="1" dirty="0" err="1"/>
              <a:t>waitFor</a:t>
            </a:r>
            <a:r>
              <a:rPr lang="en-US" sz="2800" dirty="0"/>
              <a:t> – the “</a:t>
            </a:r>
            <a:r>
              <a:rPr lang="en-US" sz="2800" dirty="0" err="1"/>
              <a:t>waitFor</a:t>
            </a:r>
            <a:r>
              <a:rPr lang="en-US" sz="2800" dirty="0"/>
              <a:t>” command waits for a certain condition to be met before executing the next test step. The conditions are like page to be loaded, element to be present. It allows the test execution to proceed even if the condition is not met within the stipulated waiting period.</a:t>
            </a:r>
            <a:endParaRPr lang="en-IN" sz="2800" dirty="0"/>
          </a:p>
        </p:txBody>
      </p:sp>
    </p:spTree>
    <p:extLst>
      <p:ext uri="{BB962C8B-B14F-4D97-AF65-F5344CB8AC3E}">
        <p14:creationId xmlns:p14="http://schemas.microsoft.com/office/powerpoint/2010/main" val="27449395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892480" cy="1498178"/>
          </a:xfrm>
        </p:spPr>
        <p:txBody>
          <a:bodyPr>
            <a:normAutofit/>
          </a:bodyPr>
          <a:lstStyle/>
          <a:p>
            <a:r>
              <a:rPr lang="en-US" b="1" u="sng" dirty="0"/>
              <a:t>Commonly used Selenium IDE commands</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827358029"/>
              </p:ext>
            </p:extLst>
          </p:nvPr>
        </p:nvGraphicFramePr>
        <p:xfrm>
          <a:off x="467544" y="1772817"/>
          <a:ext cx="8208912" cy="4536502"/>
        </p:xfrm>
        <a:graphic>
          <a:graphicData uri="http://schemas.openxmlformats.org/drawingml/2006/table">
            <a:tbl>
              <a:tblPr firstRow="1" firstCol="1" bandRow="1">
                <a:tableStyleId>{5C22544A-7EE6-4342-B048-85BDC9FD1C3A}</a:tableStyleId>
              </a:tblPr>
              <a:tblGrid>
                <a:gridCol w="2736304">
                  <a:extLst>
                    <a:ext uri="{9D8B030D-6E8A-4147-A177-3AD203B41FA5}">
                      <a16:colId xmlns:a16="http://schemas.microsoft.com/office/drawing/2014/main" val="2388111537"/>
                    </a:ext>
                  </a:extLst>
                </a:gridCol>
                <a:gridCol w="2736304">
                  <a:extLst>
                    <a:ext uri="{9D8B030D-6E8A-4147-A177-3AD203B41FA5}">
                      <a16:colId xmlns:a16="http://schemas.microsoft.com/office/drawing/2014/main" val="3050510245"/>
                    </a:ext>
                  </a:extLst>
                </a:gridCol>
                <a:gridCol w="2736304">
                  <a:extLst>
                    <a:ext uri="{9D8B030D-6E8A-4147-A177-3AD203B41FA5}">
                      <a16:colId xmlns:a16="http://schemas.microsoft.com/office/drawing/2014/main" val="1923643359"/>
                    </a:ext>
                  </a:extLst>
                </a:gridCol>
              </a:tblGrid>
              <a:tr h="684693">
                <a:tc>
                  <a:txBody>
                    <a:bodyPr/>
                    <a:lstStyle/>
                    <a:p>
                      <a:pPr>
                        <a:lnSpc>
                          <a:spcPct val="115000"/>
                        </a:lnSpc>
                        <a:spcAft>
                          <a:spcPts val="0"/>
                        </a:spcAft>
                      </a:pPr>
                      <a:r>
                        <a:rPr lang="en-US" sz="1800">
                          <a:effectLst/>
                        </a:rPr>
                        <a:t>Command</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nSpc>
                          <a:spcPct val="115000"/>
                        </a:lnSpc>
                        <a:spcAft>
                          <a:spcPts val="0"/>
                        </a:spcAft>
                      </a:pPr>
                      <a:r>
                        <a:rPr lang="en-US" sz="1800">
                          <a:effectLst/>
                        </a:rPr>
                        <a:t>Description</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nSpc>
                          <a:spcPct val="115000"/>
                        </a:lnSpc>
                        <a:spcAft>
                          <a:spcPts val="0"/>
                        </a:spcAft>
                      </a:pPr>
                      <a:r>
                        <a:rPr lang="en-US" sz="1800" dirty="0">
                          <a:effectLst/>
                        </a:rPr>
                        <a:t>#</a:t>
                      </a:r>
                      <a:r>
                        <a:rPr lang="en-US" sz="1800" dirty="0" smtClean="0">
                          <a:effectLst/>
                        </a:rPr>
                        <a:t>Arguments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396098502"/>
                  </a:ext>
                </a:extLst>
              </a:tr>
              <a:tr h="1198330">
                <a:tc>
                  <a:txBody>
                    <a:bodyPr/>
                    <a:lstStyle/>
                    <a:p>
                      <a:pPr>
                        <a:lnSpc>
                          <a:spcPct val="115000"/>
                        </a:lnSpc>
                        <a:spcAft>
                          <a:spcPts val="0"/>
                        </a:spcAft>
                      </a:pPr>
                      <a:r>
                        <a:rPr lang="en-US" sz="1800">
                          <a:effectLst/>
                        </a:rPr>
                        <a:t>waitForPageToLoad</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15000"/>
                        </a:lnSpc>
                        <a:spcAft>
                          <a:spcPts val="0"/>
                        </a:spcAft>
                      </a:pPr>
                      <a:r>
                        <a:rPr lang="en-US" sz="1800">
                          <a:effectLst/>
                        </a:rPr>
                        <a:t>Sleeps the execution and waits until the page is loaded completely.</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15000"/>
                        </a:lnSpc>
                        <a:spcAft>
                          <a:spcPts val="0"/>
                        </a:spcAft>
                      </a:pPr>
                      <a:r>
                        <a:rPr lang="en-US" sz="1800">
                          <a:effectLst/>
                        </a:rPr>
                        <a:t>1</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3802707503"/>
                  </a:ext>
                </a:extLst>
              </a:tr>
              <a:tr h="1198330">
                <a:tc>
                  <a:txBody>
                    <a:bodyPr/>
                    <a:lstStyle/>
                    <a:p>
                      <a:pPr>
                        <a:lnSpc>
                          <a:spcPct val="115000"/>
                        </a:lnSpc>
                        <a:spcAft>
                          <a:spcPts val="0"/>
                        </a:spcAft>
                      </a:pPr>
                      <a:r>
                        <a:rPr lang="en-US" sz="1800">
                          <a:effectLst/>
                        </a:rPr>
                        <a:t>waitForElement</a:t>
                      </a:r>
                      <a:br>
                        <a:rPr lang="en-US" sz="1800">
                          <a:effectLst/>
                        </a:rPr>
                      </a:br>
                      <a:r>
                        <a:rPr lang="en-US" sz="1800">
                          <a:effectLst/>
                        </a:rPr>
                        <a:t>Present</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15000"/>
                        </a:lnSpc>
                        <a:spcAft>
                          <a:spcPts val="0"/>
                        </a:spcAft>
                      </a:pPr>
                      <a:r>
                        <a:rPr lang="en-US" sz="1800">
                          <a:effectLst/>
                        </a:rPr>
                        <a:t>Sleeps the execution and waits until the specified element is present</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15000"/>
                        </a:lnSpc>
                        <a:spcAft>
                          <a:spcPts val="0"/>
                        </a:spcAft>
                      </a:pPr>
                      <a:r>
                        <a:rPr lang="en-US" sz="1800">
                          <a:effectLst/>
                        </a:rPr>
                        <a:t>1</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91582529"/>
                  </a:ext>
                </a:extLst>
              </a:tr>
              <a:tr h="1455149">
                <a:tc>
                  <a:txBody>
                    <a:bodyPr/>
                    <a:lstStyle/>
                    <a:p>
                      <a:pPr>
                        <a:lnSpc>
                          <a:spcPct val="115000"/>
                        </a:lnSpc>
                        <a:spcAft>
                          <a:spcPts val="0"/>
                        </a:spcAft>
                      </a:pPr>
                      <a:r>
                        <a:rPr lang="en-US" sz="1800">
                          <a:effectLst/>
                        </a:rPr>
                        <a:t>chooseOkOnNext</a:t>
                      </a:r>
                      <a:br>
                        <a:rPr lang="en-US" sz="1800">
                          <a:effectLst/>
                        </a:rPr>
                      </a:br>
                      <a:r>
                        <a:rPr lang="en-US" sz="1800">
                          <a:effectLst/>
                        </a:rPr>
                        <a:t>Confirmation, </a:t>
                      </a:r>
                      <a:br>
                        <a:rPr lang="en-US" sz="1800">
                          <a:effectLst/>
                        </a:rPr>
                      </a:br>
                      <a:r>
                        <a:rPr lang="en-US" sz="1800">
                          <a:effectLst/>
                        </a:rPr>
                        <a:t>chooseCancelOn</a:t>
                      </a:r>
                      <a:br>
                        <a:rPr lang="en-US" sz="1800">
                          <a:effectLst/>
                        </a:rPr>
                      </a:br>
                      <a:r>
                        <a:rPr lang="en-US" sz="1800">
                          <a:effectLst/>
                        </a:rPr>
                        <a:t>NextConfirmation</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15000"/>
                        </a:lnSpc>
                        <a:spcAft>
                          <a:spcPts val="0"/>
                        </a:spcAft>
                      </a:pPr>
                      <a:r>
                        <a:rPr lang="en-US" sz="1800">
                          <a:effectLst/>
                        </a:rPr>
                        <a:t>Click on ”OK” or “Cancel” button when next confirmation box appears.</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15000"/>
                        </a:lnSpc>
                        <a:spcAft>
                          <a:spcPts val="0"/>
                        </a:spcAft>
                      </a:pPr>
                      <a:r>
                        <a:rPr lang="en-US" sz="1800" dirty="0">
                          <a:effectLst/>
                        </a:rPr>
                        <a:t>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141970828"/>
                  </a:ext>
                </a:extLst>
              </a:tr>
            </a:tbl>
          </a:graphicData>
        </a:graphic>
      </p:graphicFrame>
    </p:spTree>
    <p:extLst>
      <p:ext uri="{BB962C8B-B14F-4D97-AF65-F5344CB8AC3E}">
        <p14:creationId xmlns:p14="http://schemas.microsoft.com/office/powerpoint/2010/main" val="39492845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892480" cy="1498178"/>
          </a:xfrm>
        </p:spPr>
        <p:txBody>
          <a:bodyPr>
            <a:normAutofit/>
          </a:bodyPr>
          <a:lstStyle/>
          <a:p>
            <a:r>
              <a:rPr lang="en-US" b="1" u="sng" dirty="0"/>
              <a:t>Commonly used Selenium IDE commands</a:t>
            </a:r>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193477378"/>
              </p:ext>
            </p:extLst>
          </p:nvPr>
        </p:nvGraphicFramePr>
        <p:xfrm>
          <a:off x="269776" y="1747260"/>
          <a:ext cx="8622705" cy="4894706"/>
        </p:xfrm>
        <a:graphic>
          <a:graphicData uri="http://schemas.openxmlformats.org/drawingml/2006/table">
            <a:tbl>
              <a:tblPr firstRow="1" firstCol="1" bandRow="1">
                <a:tableStyleId>{5C22544A-7EE6-4342-B048-85BDC9FD1C3A}</a:tableStyleId>
              </a:tblPr>
              <a:tblGrid>
                <a:gridCol w="2718048">
                  <a:extLst>
                    <a:ext uri="{9D8B030D-6E8A-4147-A177-3AD203B41FA5}">
                      <a16:colId xmlns:a16="http://schemas.microsoft.com/office/drawing/2014/main" val="3801890875"/>
                    </a:ext>
                  </a:extLst>
                </a:gridCol>
                <a:gridCol w="4176464">
                  <a:extLst>
                    <a:ext uri="{9D8B030D-6E8A-4147-A177-3AD203B41FA5}">
                      <a16:colId xmlns:a16="http://schemas.microsoft.com/office/drawing/2014/main" val="739401510"/>
                    </a:ext>
                  </a:extLst>
                </a:gridCol>
                <a:gridCol w="1728193">
                  <a:extLst>
                    <a:ext uri="{9D8B030D-6E8A-4147-A177-3AD203B41FA5}">
                      <a16:colId xmlns:a16="http://schemas.microsoft.com/office/drawing/2014/main" val="675285034"/>
                    </a:ext>
                  </a:extLst>
                </a:gridCol>
              </a:tblGrid>
              <a:tr h="652688">
                <a:tc>
                  <a:txBody>
                    <a:bodyPr/>
                    <a:lstStyle/>
                    <a:p>
                      <a:pPr>
                        <a:lnSpc>
                          <a:spcPct val="115000"/>
                        </a:lnSpc>
                        <a:spcAft>
                          <a:spcPts val="0"/>
                        </a:spcAft>
                      </a:pPr>
                      <a:r>
                        <a:rPr lang="en-US" sz="1600">
                          <a:effectLst/>
                        </a:rPr>
                        <a:t>Command</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0572" marR="60572" marT="60572" marB="60572" anchor="ctr"/>
                </a:tc>
                <a:tc>
                  <a:txBody>
                    <a:bodyPr/>
                    <a:lstStyle/>
                    <a:p>
                      <a:pPr>
                        <a:lnSpc>
                          <a:spcPct val="115000"/>
                        </a:lnSpc>
                        <a:spcAft>
                          <a:spcPts val="0"/>
                        </a:spcAft>
                      </a:pPr>
                      <a:r>
                        <a:rPr lang="en-US" sz="1600">
                          <a:effectLst/>
                        </a:rPr>
                        <a:t>Description</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0572" marR="60572" marT="60572" marB="60572" anchor="ctr"/>
                </a:tc>
                <a:tc>
                  <a:txBody>
                    <a:bodyPr/>
                    <a:lstStyle/>
                    <a:p>
                      <a:pPr>
                        <a:lnSpc>
                          <a:spcPct val="115000"/>
                        </a:lnSpc>
                        <a:spcAft>
                          <a:spcPts val="0"/>
                        </a:spcAft>
                      </a:pPr>
                      <a:r>
                        <a:rPr lang="en-US" sz="1600" dirty="0">
                          <a:effectLst/>
                        </a:rPr>
                        <a:t>#</a:t>
                      </a:r>
                      <a:r>
                        <a:rPr lang="en-US" sz="1600" dirty="0" smtClean="0">
                          <a:effectLst/>
                        </a:rPr>
                        <a:t>Arguments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0572" marR="60572" marT="60572" marB="60572" anchor="ctr"/>
                </a:tc>
                <a:extLst>
                  <a:ext uri="{0D108BD9-81ED-4DB2-BD59-A6C34878D82A}">
                    <a16:rowId xmlns:a16="http://schemas.microsoft.com/office/drawing/2014/main" val="3701019905"/>
                  </a:ext>
                </a:extLst>
              </a:tr>
              <a:tr h="477775">
                <a:tc>
                  <a:txBody>
                    <a:bodyPr/>
                    <a:lstStyle/>
                    <a:p>
                      <a:pPr>
                        <a:lnSpc>
                          <a:spcPct val="115000"/>
                        </a:lnSpc>
                        <a:spcAft>
                          <a:spcPts val="0"/>
                        </a:spcAft>
                      </a:pPr>
                      <a:r>
                        <a:rPr lang="en-US" sz="1600">
                          <a:effectLst/>
                        </a:rPr>
                        <a:t>open</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0572" marR="60572" marT="60572" marB="60572"/>
                </a:tc>
                <a:tc>
                  <a:txBody>
                    <a:bodyPr/>
                    <a:lstStyle/>
                    <a:p>
                      <a:pPr>
                        <a:lnSpc>
                          <a:spcPct val="115000"/>
                        </a:lnSpc>
                        <a:spcAft>
                          <a:spcPts val="0"/>
                        </a:spcAft>
                      </a:pPr>
                      <a:r>
                        <a:rPr lang="en-US" sz="1600">
                          <a:effectLst/>
                        </a:rPr>
                        <a:t>Opens a specified URL in the browser.</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0572" marR="60572" marT="60572" marB="60572"/>
                </a:tc>
                <a:tc>
                  <a:txBody>
                    <a:bodyPr/>
                    <a:lstStyle/>
                    <a:p>
                      <a:pPr>
                        <a:lnSpc>
                          <a:spcPct val="115000"/>
                        </a:lnSpc>
                        <a:spcAft>
                          <a:spcPts val="0"/>
                        </a:spcAft>
                      </a:pPr>
                      <a:r>
                        <a:rPr lang="en-US" sz="1600">
                          <a:effectLst/>
                        </a:rPr>
                        <a:t>1</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0572" marR="60572" marT="60572" marB="60572"/>
                </a:tc>
                <a:extLst>
                  <a:ext uri="{0D108BD9-81ED-4DB2-BD59-A6C34878D82A}">
                    <a16:rowId xmlns:a16="http://schemas.microsoft.com/office/drawing/2014/main" val="2363006240"/>
                  </a:ext>
                </a:extLst>
              </a:tr>
              <a:tr h="800097">
                <a:tc>
                  <a:txBody>
                    <a:bodyPr/>
                    <a:lstStyle/>
                    <a:p>
                      <a:pPr>
                        <a:lnSpc>
                          <a:spcPct val="115000"/>
                        </a:lnSpc>
                        <a:spcAft>
                          <a:spcPts val="0"/>
                        </a:spcAft>
                      </a:pPr>
                      <a:r>
                        <a:rPr lang="en-US" sz="1600" dirty="0" err="1">
                          <a:effectLst/>
                        </a:rPr>
                        <a:t>assertTitle</a:t>
                      </a:r>
                      <a:r>
                        <a:rPr lang="en-US" sz="1600" dirty="0">
                          <a:effectLst/>
                        </a:rPr>
                        <a:t>, </a:t>
                      </a:r>
                      <a:r>
                        <a:rPr lang="en-US" sz="1600" dirty="0" err="1">
                          <a:effectLst/>
                        </a:rPr>
                        <a:t>VerifyTitle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0572" marR="60572" marT="60572" marB="60572"/>
                </a:tc>
                <a:tc>
                  <a:txBody>
                    <a:bodyPr/>
                    <a:lstStyle/>
                    <a:p>
                      <a:pPr>
                        <a:lnSpc>
                          <a:spcPct val="115000"/>
                        </a:lnSpc>
                        <a:spcAft>
                          <a:spcPts val="0"/>
                        </a:spcAft>
                      </a:pPr>
                      <a:r>
                        <a:rPr lang="en-US" sz="1600">
                          <a:effectLst/>
                        </a:rPr>
                        <a:t>Returns the current page title and compares it with the specified title</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0572" marR="60572" marT="60572" marB="60572"/>
                </a:tc>
                <a:tc>
                  <a:txBody>
                    <a:bodyPr/>
                    <a:lstStyle/>
                    <a:p>
                      <a:pPr>
                        <a:lnSpc>
                          <a:spcPct val="115000"/>
                        </a:lnSpc>
                        <a:spcAft>
                          <a:spcPts val="0"/>
                        </a:spcAft>
                      </a:pPr>
                      <a:r>
                        <a:rPr lang="en-US" sz="1600">
                          <a:effectLst/>
                        </a:rPr>
                        <a:t>1</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0572" marR="60572" marT="60572" marB="60572"/>
                </a:tc>
                <a:extLst>
                  <a:ext uri="{0D108BD9-81ED-4DB2-BD59-A6C34878D82A}">
                    <a16:rowId xmlns:a16="http://schemas.microsoft.com/office/drawing/2014/main" val="3198033361"/>
                  </a:ext>
                </a:extLst>
              </a:tr>
              <a:tr h="800097">
                <a:tc>
                  <a:txBody>
                    <a:bodyPr/>
                    <a:lstStyle/>
                    <a:p>
                      <a:pPr>
                        <a:lnSpc>
                          <a:spcPct val="115000"/>
                        </a:lnSpc>
                        <a:spcAft>
                          <a:spcPts val="0"/>
                        </a:spcAft>
                      </a:pPr>
                      <a:r>
                        <a:rPr lang="en-US" sz="1600">
                          <a:effectLst/>
                        </a:rPr>
                        <a:t>assertElementPresent, verifyElementPresent</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0572" marR="60572" marT="60572" marB="60572"/>
                </a:tc>
                <a:tc>
                  <a:txBody>
                    <a:bodyPr/>
                    <a:lstStyle/>
                    <a:p>
                      <a:pPr>
                        <a:lnSpc>
                          <a:spcPct val="115000"/>
                        </a:lnSpc>
                        <a:spcAft>
                          <a:spcPts val="0"/>
                        </a:spcAft>
                      </a:pPr>
                      <a:r>
                        <a:rPr lang="en-US" sz="1600" dirty="0">
                          <a:effectLst/>
                        </a:rPr>
                        <a:t>Verify / Asserts the presence of an element on a web page.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0572" marR="60572" marT="60572" marB="60572"/>
                </a:tc>
                <a:tc>
                  <a:txBody>
                    <a:bodyPr/>
                    <a:lstStyle/>
                    <a:p>
                      <a:pPr>
                        <a:lnSpc>
                          <a:spcPct val="115000"/>
                        </a:lnSpc>
                        <a:spcAft>
                          <a:spcPts val="0"/>
                        </a:spcAft>
                      </a:pPr>
                      <a:r>
                        <a:rPr lang="en-US" sz="1600">
                          <a:effectLst/>
                        </a:rPr>
                        <a:t>1</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0572" marR="60572" marT="60572" marB="60572"/>
                </a:tc>
                <a:extLst>
                  <a:ext uri="{0D108BD9-81ED-4DB2-BD59-A6C34878D82A}">
                    <a16:rowId xmlns:a16="http://schemas.microsoft.com/office/drawing/2014/main" val="1212671026"/>
                  </a:ext>
                </a:extLst>
              </a:tr>
              <a:tr h="652688">
                <a:tc>
                  <a:txBody>
                    <a:bodyPr/>
                    <a:lstStyle/>
                    <a:p>
                      <a:pPr>
                        <a:lnSpc>
                          <a:spcPct val="115000"/>
                        </a:lnSpc>
                        <a:spcAft>
                          <a:spcPts val="0"/>
                        </a:spcAft>
                      </a:pPr>
                      <a:r>
                        <a:rPr lang="en-US" sz="1600">
                          <a:effectLst/>
                        </a:rPr>
                        <a:t>assertTextPresent, verifyTextPresent</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0572" marR="60572" marT="60572" marB="60572"/>
                </a:tc>
                <a:tc>
                  <a:txBody>
                    <a:bodyPr/>
                    <a:lstStyle/>
                    <a:p>
                      <a:pPr>
                        <a:lnSpc>
                          <a:spcPct val="115000"/>
                        </a:lnSpc>
                        <a:spcAft>
                          <a:spcPts val="0"/>
                        </a:spcAft>
                      </a:pPr>
                      <a:r>
                        <a:rPr lang="en-US" sz="1600">
                          <a:effectLst/>
                        </a:rPr>
                        <a:t>Verify / Asserts the presence of a text within the web page.</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0572" marR="60572" marT="60572" marB="60572"/>
                </a:tc>
                <a:tc>
                  <a:txBody>
                    <a:bodyPr/>
                    <a:lstStyle/>
                    <a:p>
                      <a:pPr>
                        <a:lnSpc>
                          <a:spcPct val="115000"/>
                        </a:lnSpc>
                        <a:spcAft>
                          <a:spcPts val="0"/>
                        </a:spcAft>
                      </a:pPr>
                      <a:r>
                        <a:rPr lang="en-US" sz="1600">
                          <a:effectLst/>
                        </a:rPr>
                        <a:t>1</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0572" marR="60572" marT="60572" marB="60572"/>
                </a:tc>
                <a:extLst>
                  <a:ext uri="{0D108BD9-81ED-4DB2-BD59-A6C34878D82A}">
                    <a16:rowId xmlns:a16="http://schemas.microsoft.com/office/drawing/2014/main" val="1699415201"/>
                  </a:ext>
                </a:extLst>
              </a:tr>
              <a:tr h="800097">
                <a:tc>
                  <a:txBody>
                    <a:bodyPr/>
                    <a:lstStyle/>
                    <a:p>
                      <a:pPr>
                        <a:lnSpc>
                          <a:spcPct val="115000"/>
                        </a:lnSpc>
                        <a:spcAft>
                          <a:spcPts val="0"/>
                        </a:spcAft>
                      </a:pPr>
                      <a:r>
                        <a:rPr lang="en-US" sz="1600" dirty="0">
                          <a:effectLst/>
                        </a:rPr>
                        <a:t>type, </a:t>
                      </a:r>
                      <a:r>
                        <a:rPr lang="en-US" sz="1600" dirty="0" err="1">
                          <a:effectLst/>
                        </a:rPr>
                        <a:t>typeKeys</a:t>
                      </a:r>
                      <a:r>
                        <a:rPr lang="en-US" sz="1600" dirty="0">
                          <a:effectLst/>
                        </a:rPr>
                        <a:t>, </a:t>
                      </a:r>
                      <a:r>
                        <a:rPr lang="en-US" sz="1600" dirty="0" err="1" smtClean="0">
                          <a:effectLst/>
                        </a:rPr>
                        <a:t>sendKeys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0572" marR="60572" marT="60572" marB="60572"/>
                </a:tc>
                <a:tc>
                  <a:txBody>
                    <a:bodyPr/>
                    <a:lstStyle/>
                    <a:p>
                      <a:pPr>
                        <a:lnSpc>
                          <a:spcPct val="115000"/>
                        </a:lnSpc>
                        <a:spcAft>
                          <a:spcPts val="0"/>
                        </a:spcAft>
                      </a:pPr>
                      <a:r>
                        <a:rPr lang="en-US" sz="1600">
                          <a:effectLst/>
                        </a:rPr>
                        <a:t>Enters a value (String) in the specified web element.</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0572" marR="60572" marT="60572" marB="60572"/>
                </a:tc>
                <a:tc>
                  <a:txBody>
                    <a:bodyPr/>
                    <a:lstStyle/>
                    <a:p>
                      <a:pPr>
                        <a:lnSpc>
                          <a:spcPct val="115000"/>
                        </a:lnSpc>
                        <a:spcAft>
                          <a:spcPts val="0"/>
                        </a:spcAft>
                      </a:pPr>
                      <a:r>
                        <a:rPr lang="en-US" sz="16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0572" marR="60572" marT="60572" marB="60572"/>
                </a:tc>
                <a:extLst>
                  <a:ext uri="{0D108BD9-81ED-4DB2-BD59-A6C34878D82A}">
                    <a16:rowId xmlns:a16="http://schemas.microsoft.com/office/drawing/2014/main" val="2616968412"/>
                  </a:ext>
                </a:extLst>
              </a:tr>
              <a:tr h="630752">
                <a:tc>
                  <a:txBody>
                    <a:bodyPr/>
                    <a:lstStyle/>
                    <a:p>
                      <a:pPr>
                        <a:lnSpc>
                          <a:spcPct val="115000"/>
                        </a:lnSpc>
                        <a:spcAft>
                          <a:spcPts val="0"/>
                        </a:spcAft>
                      </a:pPr>
                      <a:r>
                        <a:rPr lang="en-US" sz="1600" dirty="0">
                          <a:effectLst/>
                        </a:rPr>
                        <a:t>Click, </a:t>
                      </a:r>
                      <a:r>
                        <a:rPr lang="en-US" sz="1600" dirty="0" err="1">
                          <a:effectLst/>
                        </a:rPr>
                        <a:t>clickAt</a:t>
                      </a:r>
                      <a:r>
                        <a:rPr lang="en-US" sz="1600" dirty="0">
                          <a:effectLst/>
                        </a:rPr>
                        <a:t>, </a:t>
                      </a:r>
                      <a:r>
                        <a:rPr lang="en-US" sz="1600" dirty="0" err="1" smtClean="0">
                          <a:effectLst/>
                        </a:rPr>
                        <a:t>clickAndWait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0572" marR="60572" marT="60572" marB="60572"/>
                </a:tc>
                <a:tc>
                  <a:txBody>
                    <a:bodyPr/>
                    <a:lstStyle/>
                    <a:p>
                      <a:pPr>
                        <a:lnSpc>
                          <a:spcPct val="115000"/>
                        </a:lnSpc>
                        <a:spcAft>
                          <a:spcPts val="0"/>
                        </a:spcAft>
                      </a:pPr>
                      <a:r>
                        <a:rPr lang="en-US" sz="1600">
                          <a:effectLst/>
                        </a:rPr>
                        <a:t>Clicks on a specified web element within a web page.</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0572" marR="60572" marT="60572" marB="60572"/>
                </a:tc>
                <a:tc>
                  <a:txBody>
                    <a:bodyPr/>
                    <a:lstStyle/>
                    <a:p>
                      <a:pPr>
                        <a:lnSpc>
                          <a:spcPct val="115000"/>
                        </a:lnSpc>
                        <a:spcAft>
                          <a:spcPts val="0"/>
                        </a:spcAft>
                      </a:pPr>
                      <a:r>
                        <a:rPr lang="en-US" sz="1600" dirty="0">
                          <a:effectLst/>
                        </a:rPr>
                        <a:t>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0572" marR="60572" marT="60572" marB="60572"/>
                </a:tc>
                <a:extLst>
                  <a:ext uri="{0D108BD9-81ED-4DB2-BD59-A6C34878D82A}">
                    <a16:rowId xmlns:a16="http://schemas.microsoft.com/office/drawing/2014/main" val="2494973734"/>
                  </a:ext>
                </a:extLst>
              </a:tr>
            </a:tbl>
          </a:graphicData>
        </a:graphic>
      </p:graphicFrame>
    </p:spTree>
    <p:extLst>
      <p:ext uri="{BB962C8B-B14F-4D97-AF65-F5344CB8AC3E}">
        <p14:creationId xmlns:p14="http://schemas.microsoft.com/office/powerpoint/2010/main" val="29878364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Conclusion</a:t>
            </a:r>
            <a:r>
              <a:rPr lang="en-IN" dirty="0"/>
              <a:t/>
            </a:r>
            <a:br>
              <a:rPr lang="en-IN" dirty="0"/>
            </a:br>
            <a:endParaRPr lang="en-IN" dirty="0"/>
          </a:p>
        </p:txBody>
      </p:sp>
      <p:sp>
        <p:nvSpPr>
          <p:cNvPr id="3" name="Content Placeholder 2"/>
          <p:cNvSpPr>
            <a:spLocks noGrp="1"/>
          </p:cNvSpPr>
          <p:nvPr>
            <p:ph idx="1"/>
          </p:nvPr>
        </p:nvSpPr>
        <p:spPr/>
        <p:txBody>
          <a:bodyPr>
            <a:noAutofit/>
          </a:bodyPr>
          <a:lstStyle/>
          <a:p>
            <a:pPr marL="0" indent="0">
              <a:buNone/>
            </a:pPr>
            <a:r>
              <a:rPr lang="en-US" sz="2000" dirty="0"/>
              <a:t>W</a:t>
            </a:r>
            <a:r>
              <a:rPr lang="en-US" sz="2000" dirty="0" smtClean="0"/>
              <a:t>e </a:t>
            </a:r>
            <a:r>
              <a:rPr lang="en-US" sz="2000" dirty="0"/>
              <a:t>tried to make you acquainted with the creation of Selenium IDE scripts. We also briefed you about the usage of various Selenium features.</a:t>
            </a:r>
            <a:endParaRPr lang="en-IN" sz="2000" dirty="0"/>
          </a:p>
          <a:p>
            <a:pPr marL="0" indent="0">
              <a:buNone/>
            </a:pPr>
            <a:r>
              <a:rPr lang="en-US" sz="2000" b="1" dirty="0"/>
              <a:t>Here are the cruxes of this article.</a:t>
            </a:r>
            <a:endParaRPr lang="en-IN" sz="2000" dirty="0"/>
          </a:p>
          <a:p>
            <a:pPr lvl="1"/>
            <a:r>
              <a:rPr lang="en-US" sz="1800" dirty="0"/>
              <a:t>Test script in Selenium IDE can be created using Record and Playback feature.</a:t>
            </a:r>
            <a:endParaRPr lang="en-IN" sz="1800" dirty="0"/>
          </a:p>
          <a:p>
            <a:pPr lvl="1"/>
            <a:r>
              <a:rPr lang="en-US" sz="1800" dirty="0"/>
              <a:t>The script creation mechanism can be divided into 3 processes – </a:t>
            </a:r>
            <a:r>
              <a:rPr lang="en-US" sz="1800" b="1" dirty="0"/>
              <a:t>Recording, Playing back</a:t>
            </a:r>
            <a:r>
              <a:rPr lang="en-US" sz="1800" dirty="0"/>
              <a:t> and </a:t>
            </a:r>
            <a:r>
              <a:rPr lang="en-US" sz="1800" b="1" dirty="0"/>
              <a:t>Saving</a:t>
            </a:r>
            <a:r>
              <a:rPr lang="en-US" sz="1800" dirty="0"/>
              <a:t> the test script.</a:t>
            </a:r>
            <a:endParaRPr lang="en-IN" sz="1800" dirty="0"/>
          </a:p>
          <a:p>
            <a:pPr lvl="1"/>
            <a:r>
              <a:rPr lang="en-US" sz="1800" dirty="0"/>
              <a:t>Selenium IDE allows the user to execute a single test step within the test script without executing the entire test script. “</a:t>
            </a:r>
            <a:r>
              <a:rPr lang="en-US" sz="1800" b="1" dirty="0"/>
              <a:t>Execute this command</a:t>
            </a:r>
            <a:r>
              <a:rPr lang="en-US" sz="1800" dirty="0"/>
              <a:t>” is the option which makes this obtainable.</a:t>
            </a:r>
            <a:endParaRPr lang="en-IN" sz="1800" dirty="0"/>
          </a:p>
          <a:p>
            <a:pPr lvl="1"/>
            <a:r>
              <a:rPr lang="en-US" sz="1800" dirty="0"/>
              <a:t>User is leveraged to set the execution speed from the option within the toolbar.</a:t>
            </a:r>
            <a:endParaRPr lang="en-IN" sz="1800" dirty="0"/>
          </a:p>
          <a:p>
            <a:pPr lvl="1"/>
            <a:r>
              <a:rPr lang="en-US" sz="1800" dirty="0"/>
              <a:t>User can define any test step as a </a:t>
            </a:r>
            <a:r>
              <a:rPr lang="en-US" sz="1800" b="1" dirty="0"/>
              <a:t>Start point</a:t>
            </a:r>
            <a:r>
              <a:rPr lang="en-US" sz="1800" dirty="0"/>
              <a:t>. Thus, the execution will always initiate from that particular test step only.</a:t>
            </a:r>
            <a:endParaRPr lang="en-IN" sz="1800" dirty="0"/>
          </a:p>
          <a:p>
            <a:pPr lvl="1"/>
            <a:r>
              <a:rPr lang="en-US" sz="1800" dirty="0"/>
              <a:t>User can set multiple </a:t>
            </a:r>
            <a:r>
              <a:rPr lang="en-US" sz="1800" b="1" dirty="0"/>
              <a:t>Break points</a:t>
            </a:r>
            <a:r>
              <a:rPr lang="en-US" sz="1800" dirty="0"/>
              <a:t> to pause the execution at a certain test step.</a:t>
            </a:r>
            <a:endParaRPr lang="en-IN" sz="1800" dirty="0"/>
          </a:p>
          <a:p>
            <a:endParaRPr lang="en-IN" sz="2000" dirty="0"/>
          </a:p>
        </p:txBody>
      </p:sp>
    </p:spTree>
    <p:extLst>
      <p:ext uri="{BB962C8B-B14F-4D97-AF65-F5344CB8AC3E}">
        <p14:creationId xmlns:p14="http://schemas.microsoft.com/office/powerpoint/2010/main" val="10596573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Conclusion</a:t>
            </a:r>
            <a:r>
              <a:rPr lang="en-IN" dirty="0"/>
              <a:t/>
            </a:r>
            <a:br>
              <a:rPr lang="en-IN" dirty="0"/>
            </a:br>
            <a:endParaRPr lang="en-IN" dirty="0"/>
          </a:p>
        </p:txBody>
      </p:sp>
      <p:sp>
        <p:nvSpPr>
          <p:cNvPr id="3" name="Content Placeholder 2"/>
          <p:cNvSpPr>
            <a:spLocks noGrp="1"/>
          </p:cNvSpPr>
          <p:nvPr>
            <p:ph idx="1"/>
          </p:nvPr>
        </p:nvSpPr>
        <p:spPr/>
        <p:txBody>
          <a:bodyPr>
            <a:noAutofit/>
          </a:bodyPr>
          <a:lstStyle/>
          <a:p>
            <a:pPr marL="0" indent="0">
              <a:buNone/>
            </a:pPr>
            <a:r>
              <a:rPr lang="en-US" sz="2000" b="1" dirty="0" smtClean="0"/>
              <a:t>Here </a:t>
            </a:r>
            <a:r>
              <a:rPr lang="en-US" sz="2000" b="1" dirty="0"/>
              <a:t>are the cruxes of this article.</a:t>
            </a:r>
            <a:endParaRPr lang="en-IN" sz="2000" dirty="0"/>
          </a:p>
          <a:p>
            <a:pPr lvl="0"/>
            <a:r>
              <a:rPr lang="en-US" sz="2000" dirty="0"/>
              <a:t>User can find and verify if the provided target value corresponds to the correct web element within the web page using </a:t>
            </a:r>
            <a:r>
              <a:rPr lang="en-US" sz="2000" b="1" dirty="0"/>
              <a:t>Find</a:t>
            </a:r>
            <a:endParaRPr lang="en-IN" sz="1100" dirty="0"/>
          </a:p>
          <a:p>
            <a:pPr lvl="0"/>
            <a:r>
              <a:rPr lang="en-US" sz="2000" dirty="0"/>
              <a:t>Changing the source view to other formats is not recommended as there is a probability of loss of data.</a:t>
            </a:r>
            <a:endParaRPr lang="en-IN" sz="1100" dirty="0"/>
          </a:p>
          <a:p>
            <a:pPr lvl="0"/>
            <a:r>
              <a:rPr lang="en-US" sz="2000" dirty="0"/>
              <a:t>Remember to keep a copy of HTML test script before converting the test script into other non HTML formats.</a:t>
            </a:r>
            <a:endParaRPr lang="en-IN" sz="1100" dirty="0"/>
          </a:p>
          <a:p>
            <a:pPr lvl="0"/>
            <a:r>
              <a:rPr lang="en-US" sz="2000" dirty="0"/>
              <a:t>There are majorly three types of commands – </a:t>
            </a:r>
            <a:r>
              <a:rPr lang="en-US" sz="2000" b="1" dirty="0"/>
              <a:t>Actions, </a:t>
            </a:r>
            <a:r>
              <a:rPr lang="en-US" sz="2000" b="1" dirty="0" err="1"/>
              <a:t>Accessors</a:t>
            </a:r>
            <a:r>
              <a:rPr lang="en-US" sz="2000" b="1" dirty="0"/>
              <a:t> </a:t>
            </a:r>
            <a:r>
              <a:rPr lang="en-US" sz="2000" dirty="0"/>
              <a:t>and</a:t>
            </a:r>
            <a:r>
              <a:rPr lang="en-US" sz="2000" b="1" dirty="0"/>
              <a:t> Assertions</a:t>
            </a:r>
            <a:r>
              <a:rPr lang="en-US" sz="2000" dirty="0"/>
              <a:t>.</a:t>
            </a:r>
            <a:endParaRPr lang="en-IN" sz="1100" dirty="0"/>
          </a:p>
          <a:p>
            <a:r>
              <a:rPr lang="en-US" sz="2000" dirty="0"/>
              <a:t>Actions directly interact with the application and alter its </a:t>
            </a:r>
            <a:r>
              <a:rPr lang="en-US" sz="2000" dirty="0"/>
              <a:t>state</a:t>
            </a:r>
            <a:r>
              <a:rPr lang="en-US" sz="2000" dirty="0"/>
              <a:t>.</a:t>
            </a:r>
          </a:p>
          <a:p>
            <a:r>
              <a:rPr lang="en-US" sz="2000" dirty="0" err="1"/>
              <a:t>Accessors</a:t>
            </a:r>
            <a:r>
              <a:rPr lang="en-US" sz="2000" dirty="0"/>
              <a:t> are used to store an elements property in a user defined variable.</a:t>
            </a:r>
            <a:endParaRPr lang="en-IN" sz="2000" dirty="0"/>
          </a:p>
          <a:p>
            <a:r>
              <a:rPr lang="en-US" sz="2000" dirty="0"/>
              <a:t>Assertions are used to check if a specified condition is met or not.</a:t>
            </a:r>
            <a:endParaRPr lang="en-IN" sz="2000" dirty="0"/>
          </a:p>
          <a:p>
            <a:pPr lvl="0"/>
            <a:endParaRPr lang="en-IN" sz="1100" dirty="0"/>
          </a:p>
          <a:p>
            <a:endParaRPr lang="en-IN" sz="2000" dirty="0"/>
          </a:p>
        </p:txBody>
      </p:sp>
    </p:spTree>
    <p:extLst>
      <p:ext uri="{BB962C8B-B14F-4D97-AF65-F5344CB8AC3E}">
        <p14:creationId xmlns:p14="http://schemas.microsoft.com/office/powerpoint/2010/main" val="6987780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Conclusion</a:t>
            </a:r>
            <a:r>
              <a:rPr lang="en-IN" dirty="0"/>
              <a:t/>
            </a:r>
            <a:br>
              <a:rPr lang="en-IN" dirty="0"/>
            </a:br>
            <a:endParaRPr lang="en-IN" dirty="0"/>
          </a:p>
        </p:txBody>
      </p:sp>
      <p:sp>
        <p:nvSpPr>
          <p:cNvPr id="3" name="Content Placeholder 2"/>
          <p:cNvSpPr>
            <a:spLocks noGrp="1"/>
          </p:cNvSpPr>
          <p:nvPr>
            <p:ph idx="1"/>
          </p:nvPr>
        </p:nvSpPr>
        <p:spPr/>
        <p:txBody>
          <a:bodyPr>
            <a:noAutofit/>
          </a:bodyPr>
          <a:lstStyle/>
          <a:p>
            <a:pPr marL="0" indent="0">
              <a:buNone/>
            </a:pPr>
            <a:r>
              <a:rPr lang="en-US" sz="1800" b="1" dirty="0" smtClean="0"/>
              <a:t>Here </a:t>
            </a:r>
            <a:r>
              <a:rPr lang="en-US" sz="1800" b="1" dirty="0"/>
              <a:t>are the cruxes of this article.</a:t>
            </a:r>
            <a:endParaRPr lang="en-IN" sz="1800" dirty="0"/>
          </a:p>
          <a:p>
            <a:pPr lvl="0"/>
            <a:r>
              <a:rPr lang="en-US" sz="1800" dirty="0" smtClean="0"/>
              <a:t>Assertions </a:t>
            </a:r>
            <a:r>
              <a:rPr lang="en-US" sz="1800" dirty="0"/>
              <a:t>can further be categorized as </a:t>
            </a:r>
            <a:r>
              <a:rPr lang="en-US" sz="1800" b="1" dirty="0"/>
              <a:t>verify, assert </a:t>
            </a:r>
            <a:r>
              <a:rPr lang="en-US" sz="1800" dirty="0" err="1"/>
              <a:t>and</a:t>
            </a:r>
            <a:r>
              <a:rPr lang="en-US" sz="1800" b="1" dirty="0" err="1"/>
              <a:t>waitFor</a:t>
            </a:r>
            <a:r>
              <a:rPr lang="en-US" sz="1800" b="1" dirty="0"/>
              <a:t> </a:t>
            </a:r>
            <a:r>
              <a:rPr lang="en-US" sz="1800" dirty="0"/>
              <a:t>commands</a:t>
            </a:r>
            <a:r>
              <a:rPr lang="en-US" sz="1800" b="1" dirty="0"/>
              <a:t>.</a:t>
            </a:r>
            <a:endParaRPr lang="en-IN" sz="1050" dirty="0"/>
          </a:p>
          <a:p>
            <a:pPr lvl="0"/>
            <a:r>
              <a:rPr lang="en-US" sz="1800" dirty="0"/>
              <a:t>Verify makes sure that the test script execution is never halted if even if the verification fails.</a:t>
            </a:r>
            <a:endParaRPr lang="en-IN" sz="1050" dirty="0"/>
          </a:p>
          <a:p>
            <a:pPr lvl="0"/>
            <a:r>
              <a:rPr lang="en-US" sz="1800" dirty="0"/>
              <a:t>Assert lets no further execution of the test script in case of failure.</a:t>
            </a:r>
            <a:endParaRPr lang="en-IN" sz="1050" dirty="0"/>
          </a:p>
          <a:p>
            <a:pPr lvl="0"/>
            <a:r>
              <a:rPr lang="en-US" sz="1800" dirty="0" err="1"/>
              <a:t>WaitFor</a:t>
            </a:r>
            <a:r>
              <a:rPr lang="en-US" sz="1800" dirty="0"/>
              <a:t> waits for a stipulated period for a certain condition to meet.</a:t>
            </a:r>
            <a:endParaRPr lang="en-IN" sz="1050" dirty="0"/>
          </a:p>
          <a:p>
            <a:pPr lvl="0"/>
            <a:r>
              <a:rPr lang="en-US" sz="1800" b="1" dirty="0"/>
              <a:t>Some of the Selenium IDE commands which are used commonly are:</a:t>
            </a:r>
            <a:endParaRPr lang="en-IN" sz="1050" dirty="0"/>
          </a:p>
          <a:p>
            <a:pPr lvl="1"/>
            <a:r>
              <a:rPr lang="en-US" sz="1600" dirty="0"/>
              <a:t>open</a:t>
            </a:r>
            <a:endParaRPr lang="en-IN" sz="1000" dirty="0"/>
          </a:p>
          <a:p>
            <a:pPr lvl="1"/>
            <a:r>
              <a:rPr lang="en-US" sz="1600" dirty="0" err="1"/>
              <a:t>assertTitle</a:t>
            </a:r>
            <a:r>
              <a:rPr lang="en-US" sz="1600" dirty="0"/>
              <a:t> / </a:t>
            </a:r>
            <a:r>
              <a:rPr lang="en-US" sz="1600" dirty="0" err="1"/>
              <a:t>VerifyTitle</a:t>
            </a:r>
            <a:endParaRPr lang="en-IN" sz="1000" dirty="0"/>
          </a:p>
          <a:p>
            <a:pPr lvl="1"/>
            <a:r>
              <a:rPr lang="en-US" sz="1600" dirty="0" err="1"/>
              <a:t>AssertForElementPresent</a:t>
            </a:r>
            <a:r>
              <a:rPr lang="en-US" sz="1600" dirty="0"/>
              <a:t> / </a:t>
            </a:r>
            <a:r>
              <a:rPr lang="en-US" sz="1600" dirty="0" err="1"/>
              <a:t>VerifyForElementPresent</a:t>
            </a:r>
            <a:endParaRPr lang="en-IN" sz="1000" dirty="0"/>
          </a:p>
          <a:p>
            <a:pPr lvl="1"/>
            <a:r>
              <a:rPr lang="en-US" sz="1600" dirty="0" err="1"/>
              <a:t>AssertForTextPresent</a:t>
            </a:r>
            <a:r>
              <a:rPr lang="en-US" sz="1600" dirty="0"/>
              <a:t> / </a:t>
            </a:r>
            <a:r>
              <a:rPr lang="en-US" sz="1600" dirty="0" err="1"/>
              <a:t>VerifyForTextPresent</a:t>
            </a:r>
            <a:endParaRPr lang="en-IN" sz="1000" dirty="0"/>
          </a:p>
          <a:p>
            <a:pPr lvl="1"/>
            <a:r>
              <a:rPr lang="en-US" sz="1600" dirty="0"/>
              <a:t>type / </a:t>
            </a:r>
            <a:r>
              <a:rPr lang="en-US" sz="1600" dirty="0" err="1"/>
              <a:t>typeAndWait</a:t>
            </a:r>
            <a:r>
              <a:rPr lang="en-US" sz="1600" dirty="0"/>
              <a:t> / </a:t>
            </a:r>
            <a:r>
              <a:rPr lang="en-US" sz="1600" dirty="0" err="1"/>
              <a:t>sendKeys</a:t>
            </a:r>
            <a:endParaRPr lang="en-IN" sz="1000" dirty="0"/>
          </a:p>
          <a:p>
            <a:pPr lvl="1"/>
            <a:r>
              <a:rPr lang="en-US" sz="1600" dirty="0"/>
              <a:t>click /</a:t>
            </a:r>
            <a:r>
              <a:rPr lang="en-US" sz="1600" dirty="0" err="1"/>
              <a:t>clickAt</a:t>
            </a:r>
            <a:r>
              <a:rPr lang="en-US" sz="1600" dirty="0"/>
              <a:t> / </a:t>
            </a:r>
            <a:r>
              <a:rPr lang="en-US" sz="1600" dirty="0" err="1"/>
              <a:t>clickAndWait</a:t>
            </a:r>
            <a:endParaRPr lang="en-IN" sz="1000" dirty="0"/>
          </a:p>
          <a:p>
            <a:pPr lvl="1"/>
            <a:r>
              <a:rPr lang="en-US" sz="1600" dirty="0" err="1"/>
              <a:t>waitForPageToLoad</a:t>
            </a:r>
            <a:endParaRPr lang="en-IN" sz="1000" dirty="0"/>
          </a:p>
          <a:p>
            <a:pPr lvl="1"/>
            <a:r>
              <a:rPr lang="en-US" sz="1600" dirty="0" err="1"/>
              <a:t>waitForElementPresent</a:t>
            </a:r>
            <a:endParaRPr lang="en-IN" sz="1000" dirty="0"/>
          </a:p>
          <a:p>
            <a:pPr lvl="1"/>
            <a:r>
              <a:rPr lang="en-US" sz="1600" dirty="0" err="1"/>
              <a:t>chooseOkOnNextConfirmation</a:t>
            </a:r>
            <a:r>
              <a:rPr lang="en-US" sz="1600" dirty="0"/>
              <a:t> / </a:t>
            </a:r>
            <a:r>
              <a:rPr lang="en-US" sz="1600" dirty="0" err="1"/>
              <a:t>chooseCancelOnNextConfirmation</a:t>
            </a:r>
            <a:endParaRPr lang="en-IN" sz="1000" dirty="0"/>
          </a:p>
          <a:p>
            <a:endParaRPr lang="en-IN" sz="1800" dirty="0"/>
          </a:p>
        </p:txBody>
      </p:sp>
    </p:spTree>
    <p:extLst>
      <p:ext uri="{BB962C8B-B14F-4D97-AF65-F5344CB8AC3E}">
        <p14:creationId xmlns:p14="http://schemas.microsoft.com/office/powerpoint/2010/main" val="173524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solidFill>
                  <a:srgbClr val="333399"/>
                </a:solidFill>
                <a:latin typeface="Calibri" panose="020F0502020204030204" pitchFamily="34" charset="0"/>
                <a:ea typeface="Times New Roman" panose="02020603050405020304" pitchFamily="18" charset="0"/>
                <a:cs typeface="Times New Roman" panose="02020603050405020304" pitchFamily="18" charset="0"/>
              </a:rPr>
              <a:t>Creating First Selenium IDE </a:t>
            </a:r>
            <a:r>
              <a:rPr lang="en-IN" b="1" dirty="0" smtClean="0">
                <a:solidFill>
                  <a:srgbClr val="333399"/>
                </a:solidFill>
                <a:latin typeface="Calibri" panose="020F0502020204030204" pitchFamily="34" charset="0"/>
                <a:ea typeface="Times New Roman" panose="02020603050405020304" pitchFamily="18" charset="0"/>
                <a:cs typeface="Times New Roman" panose="02020603050405020304" pitchFamily="18" charset="0"/>
              </a:rPr>
              <a:t>Script</a:t>
            </a:r>
            <a:endParaRPr lang="en-IN" dirty="0"/>
          </a:p>
        </p:txBody>
      </p:sp>
      <p:sp>
        <p:nvSpPr>
          <p:cNvPr id="3" name="Content Placeholder 2"/>
          <p:cNvSpPr>
            <a:spLocks noGrp="1"/>
          </p:cNvSpPr>
          <p:nvPr>
            <p:ph idx="1"/>
          </p:nvPr>
        </p:nvSpPr>
        <p:spPr/>
        <p:txBody>
          <a:bodyPr>
            <a:noAutofit/>
          </a:bodyPr>
          <a:lstStyle/>
          <a:p>
            <a:pPr marL="0" indent="0">
              <a:buNone/>
            </a:pPr>
            <a:r>
              <a:rPr lang="en-US" sz="2400" b="1" dirty="0" smtClean="0"/>
              <a:t>Creating First Selenium IDE Script</a:t>
            </a:r>
            <a:endParaRPr lang="en-IN" sz="2400" dirty="0" smtClean="0"/>
          </a:p>
          <a:p>
            <a:pPr marL="0" indent="0">
              <a:buNone/>
            </a:pPr>
            <a:r>
              <a:rPr lang="en-US" sz="2400" dirty="0" smtClean="0"/>
              <a:t>So let us now create our first script using Selenium IDE.</a:t>
            </a:r>
          </a:p>
          <a:p>
            <a:pPr marL="0" indent="0">
              <a:buNone/>
            </a:pPr>
            <a:r>
              <a:rPr lang="en-US" sz="2400" b="1" dirty="0"/>
              <a:t>The entire script creation process can be classified into 3 chunks:</a:t>
            </a:r>
            <a:endParaRPr lang="en-IN" sz="2400" dirty="0"/>
          </a:p>
          <a:p>
            <a:r>
              <a:rPr lang="en-US" sz="2400" b="1" dirty="0"/>
              <a:t>Process #1:</a:t>
            </a:r>
            <a:r>
              <a:rPr lang="en-US" sz="2400" dirty="0"/>
              <a:t> </a:t>
            </a:r>
            <a:r>
              <a:rPr lang="en-US" sz="2400" b="1" u="sng" dirty="0"/>
              <a:t>Recording</a:t>
            </a:r>
            <a:r>
              <a:rPr lang="en-US" sz="2400" dirty="0"/>
              <a:t> – Selenium IDE aids the user to record user interactions with the browser and thus the recorded actions as a whole are termed as Selenium IDE script.</a:t>
            </a:r>
            <a:endParaRPr lang="en-IN" sz="2400" dirty="0"/>
          </a:p>
          <a:p>
            <a:r>
              <a:rPr lang="en-US" sz="2400" b="1" dirty="0"/>
              <a:t>Process #2:</a:t>
            </a:r>
            <a:r>
              <a:rPr lang="en-US" sz="2400" dirty="0"/>
              <a:t> </a:t>
            </a:r>
            <a:r>
              <a:rPr lang="en-US" sz="2400" b="1" u="sng" dirty="0"/>
              <a:t>Playing back</a:t>
            </a:r>
            <a:r>
              <a:rPr lang="en-US" sz="2400" dirty="0"/>
              <a:t> – In this section, we execute the recorded script so as to verify and monitor its stability and success rate.</a:t>
            </a:r>
            <a:endParaRPr lang="en-IN" sz="2400" dirty="0"/>
          </a:p>
          <a:p>
            <a:r>
              <a:rPr lang="en-US" sz="2400" b="1" dirty="0"/>
              <a:t>Process #3:</a:t>
            </a:r>
            <a:r>
              <a:rPr lang="en-US" sz="2400" dirty="0"/>
              <a:t> </a:t>
            </a:r>
            <a:r>
              <a:rPr lang="en-US" sz="2400" b="1" u="sng" dirty="0"/>
              <a:t>Saving</a:t>
            </a:r>
            <a:r>
              <a:rPr lang="en-US" sz="2400" dirty="0"/>
              <a:t> – Once we have recorded a stable script, we may want to save it for future runs and regressions.</a:t>
            </a:r>
            <a:endParaRPr lang="en-IN" sz="2400" dirty="0"/>
          </a:p>
          <a:p>
            <a:r>
              <a:rPr lang="en-US" sz="2400" dirty="0"/>
              <a:t>Let us now see their implementation.</a:t>
            </a:r>
            <a:endParaRPr lang="en-IN" sz="2400" dirty="0"/>
          </a:p>
        </p:txBody>
      </p:sp>
    </p:spTree>
    <p:extLst>
      <p:ext uri="{BB962C8B-B14F-4D97-AF65-F5344CB8AC3E}">
        <p14:creationId xmlns:p14="http://schemas.microsoft.com/office/powerpoint/2010/main" val="1481821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Process #1: Recording a test </a:t>
            </a:r>
            <a:r>
              <a:rPr lang="en-US" b="1" dirty="0" smtClean="0"/>
              <a:t>script</a:t>
            </a:r>
            <a:endParaRPr lang="en-IN" dirty="0"/>
          </a:p>
        </p:txBody>
      </p:sp>
      <p:sp>
        <p:nvSpPr>
          <p:cNvPr id="3" name="Content Placeholder 2"/>
          <p:cNvSpPr>
            <a:spLocks noGrp="1"/>
          </p:cNvSpPr>
          <p:nvPr>
            <p:ph idx="1"/>
          </p:nvPr>
        </p:nvSpPr>
        <p:spPr>
          <a:xfrm>
            <a:off x="457200" y="1268761"/>
            <a:ext cx="8003232" cy="3744416"/>
          </a:xfrm>
        </p:spPr>
        <p:txBody>
          <a:bodyPr>
            <a:noAutofit/>
          </a:bodyPr>
          <a:lstStyle/>
          <a:p>
            <a:r>
              <a:rPr lang="en-US" sz="2400" b="1" dirty="0"/>
              <a:t>Scenario</a:t>
            </a:r>
            <a:endParaRPr lang="en-IN" sz="2400" dirty="0"/>
          </a:p>
          <a:p>
            <a:pPr lvl="1"/>
            <a:r>
              <a:rPr lang="en-US" sz="2000" dirty="0"/>
              <a:t>Open “https://accounts.google.com”.</a:t>
            </a:r>
            <a:endParaRPr lang="en-IN" sz="2000" dirty="0"/>
          </a:p>
          <a:p>
            <a:pPr lvl="1"/>
            <a:r>
              <a:rPr lang="en-US" sz="2000" dirty="0"/>
              <a:t>Assert Title of the application</a:t>
            </a:r>
            <a:endParaRPr lang="en-IN" sz="2000" dirty="0"/>
          </a:p>
          <a:p>
            <a:pPr lvl="1"/>
            <a:r>
              <a:rPr lang="en-US" sz="2000" dirty="0"/>
              <a:t>Enter a valid username and password and submit the details to login.</a:t>
            </a:r>
            <a:endParaRPr lang="en-IN" sz="2000" dirty="0"/>
          </a:p>
          <a:p>
            <a:pPr lvl="1"/>
            <a:r>
              <a:rPr lang="en-US" sz="2000" dirty="0"/>
              <a:t>Verify that the user is re-directed to the Home page.</a:t>
            </a:r>
            <a:endParaRPr lang="en-IN" sz="2000" dirty="0"/>
          </a:p>
          <a:p>
            <a:r>
              <a:rPr lang="en-US" sz="2400" b="1" dirty="0"/>
              <a:t>Step 1 – </a:t>
            </a:r>
            <a:r>
              <a:rPr lang="en-US" sz="2400" dirty="0"/>
              <a:t>Launch the Firefox and open Selenium IDE from the menu bar.</a:t>
            </a:r>
            <a:endParaRPr lang="en-IN" sz="2400" dirty="0"/>
          </a:p>
          <a:p>
            <a:r>
              <a:rPr lang="en-US" sz="2400" b="1" dirty="0"/>
              <a:t>Step 2 –</a:t>
            </a:r>
            <a:r>
              <a:rPr lang="en-US" sz="2400" dirty="0"/>
              <a:t> Enter the address of application under test (“https://accounts.google.com”) inside the Base URL textbox.</a:t>
            </a:r>
            <a:endParaRPr lang="en-IN" sz="2400" dirty="0"/>
          </a:p>
          <a:p>
            <a:endParaRPr lang="en-IN" sz="2400" dirty="0"/>
          </a:p>
        </p:txBody>
      </p:sp>
      <p:pic>
        <p:nvPicPr>
          <p:cNvPr id="4" name="Picture 3" descr="Selenium IDE script 1">
            <a:hlinkClick r:id="rId2"/>
          </p:cNvPr>
          <p:cNvPicPr/>
          <p:nvPr/>
        </p:nvPicPr>
        <p:blipFill>
          <a:blip r:embed="rId3" cstate="print"/>
          <a:srcRect/>
          <a:stretch>
            <a:fillRect/>
          </a:stretch>
        </p:blipFill>
        <p:spPr bwMode="auto">
          <a:xfrm>
            <a:off x="2123728" y="5013177"/>
            <a:ext cx="6563072" cy="1584175"/>
          </a:xfrm>
          <a:prstGeom prst="rect">
            <a:avLst/>
          </a:prstGeom>
          <a:noFill/>
          <a:ln w="9525">
            <a:noFill/>
            <a:miter lim="800000"/>
            <a:headEnd/>
            <a:tailEnd/>
          </a:ln>
        </p:spPr>
      </p:pic>
    </p:spTree>
    <p:extLst>
      <p:ext uri="{BB962C8B-B14F-4D97-AF65-F5344CB8AC3E}">
        <p14:creationId xmlns:p14="http://schemas.microsoft.com/office/powerpoint/2010/main" val="4251705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Process #1: Recording a test </a:t>
            </a:r>
            <a:r>
              <a:rPr lang="en-US" b="1" dirty="0" smtClean="0"/>
              <a:t>script</a:t>
            </a:r>
            <a:endParaRPr lang="en-IN" dirty="0"/>
          </a:p>
        </p:txBody>
      </p:sp>
      <p:sp>
        <p:nvSpPr>
          <p:cNvPr id="3" name="Content Placeholder 2"/>
          <p:cNvSpPr>
            <a:spLocks noGrp="1"/>
          </p:cNvSpPr>
          <p:nvPr>
            <p:ph idx="1"/>
          </p:nvPr>
        </p:nvSpPr>
        <p:spPr>
          <a:xfrm>
            <a:off x="457200" y="1268761"/>
            <a:ext cx="3250704" cy="1944215"/>
          </a:xfrm>
        </p:spPr>
        <p:txBody>
          <a:bodyPr>
            <a:noAutofit/>
          </a:bodyPr>
          <a:lstStyle/>
          <a:p>
            <a:r>
              <a:rPr lang="en-US" sz="2400" b="1" dirty="0"/>
              <a:t>Step 3 –</a:t>
            </a:r>
            <a:r>
              <a:rPr lang="en-US" sz="2400" dirty="0"/>
              <a:t> By default, the Record button is in ON state. Remember to tune it ON if it is in OFF state so as to enable the recording mode.</a:t>
            </a:r>
            <a:endParaRPr lang="en-IN" sz="2400" dirty="0"/>
          </a:p>
          <a:p>
            <a:endParaRPr lang="en-IN" sz="1800" dirty="0"/>
          </a:p>
        </p:txBody>
      </p:sp>
      <p:pic>
        <p:nvPicPr>
          <p:cNvPr id="5" name="Picture 4" descr="Selenium IDE script 2">
            <a:hlinkClick r:id="rId2"/>
          </p:cNvPr>
          <p:cNvPicPr/>
          <p:nvPr/>
        </p:nvPicPr>
        <p:blipFill>
          <a:blip r:embed="rId3" cstate="print"/>
          <a:srcRect/>
          <a:stretch>
            <a:fillRect/>
          </a:stretch>
        </p:blipFill>
        <p:spPr bwMode="auto">
          <a:xfrm>
            <a:off x="3599284" y="1318761"/>
            <a:ext cx="5544716" cy="1534176"/>
          </a:xfrm>
          <a:prstGeom prst="rect">
            <a:avLst/>
          </a:prstGeom>
          <a:noFill/>
          <a:ln w="9525">
            <a:noFill/>
            <a:miter lim="800000"/>
            <a:headEnd/>
            <a:tailEnd/>
          </a:ln>
        </p:spPr>
      </p:pic>
      <p:sp>
        <p:nvSpPr>
          <p:cNvPr id="6" name="Content Placeholder 2"/>
          <p:cNvSpPr txBox="1">
            <a:spLocks/>
          </p:cNvSpPr>
          <p:nvPr/>
        </p:nvSpPr>
        <p:spPr>
          <a:xfrm>
            <a:off x="457200" y="4257099"/>
            <a:ext cx="3791232" cy="205564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Step 4 –</a:t>
            </a:r>
            <a:r>
              <a:rPr lang="en-US" sz="2400" dirty="0"/>
              <a:t> Open the application under test (https://accounts.google.com) in the Firefox.</a:t>
            </a:r>
            <a:endParaRPr lang="en-IN" sz="2400" dirty="0"/>
          </a:p>
        </p:txBody>
      </p:sp>
      <p:pic>
        <p:nvPicPr>
          <p:cNvPr id="7" name="Picture 6" descr="Selenium IDE script 3">
            <a:hlinkClick r:id="rId4"/>
          </p:cNvPr>
          <p:cNvPicPr/>
          <p:nvPr/>
        </p:nvPicPr>
        <p:blipFill>
          <a:blip r:embed="rId5" cstate="print"/>
          <a:srcRect/>
          <a:stretch>
            <a:fillRect/>
          </a:stretch>
        </p:blipFill>
        <p:spPr bwMode="auto">
          <a:xfrm>
            <a:off x="4603802" y="3429000"/>
            <a:ext cx="4082998" cy="3240360"/>
          </a:xfrm>
          <a:prstGeom prst="rect">
            <a:avLst/>
          </a:prstGeom>
          <a:noFill/>
          <a:ln w="9525">
            <a:noFill/>
            <a:miter lim="800000"/>
            <a:headEnd/>
            <a:tailEnd/>
          </a:ln>
        </p:spPr>
      </p:pic>
    </p:spTree>
    <p:extLst>
      <p:ext uri="{BB962C8B-B14F-4D97-AF65-F5344CB8AC3E}">
        <p14:creationId xmlns:p14="http://schemas.microsoft.com/office/powerpoint/2010/main" val="2681416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Process #1: Recording a test </a:t>
            </a:r>
            <a:r>
              <a:rPr lang="en-US" b="1" dirty="0" smtClean="0"/>
              <a:t>script</a:t>
            </a:r>
            <a:endParaRPr lang="en-IN" dirty="0"/>
          </a:p>
        </p:txBody>
      </p:sp>
      <p:sp>
        <p:nvSpPr>
          <p:cNvPr id="3" name="Content Placeholder 2"/>
          <p:cNvSpPr>
            <a:spLocks noGrp="1"/>
          </p:cNvSpPr>
          <p:nvPr>
            <p:ph idx="1"/>
          </p:nvPr>
        </p:nvSpPr>
        <p:spPr>
          <a:xfrm>
            <a:off x="457200" y="1268761"/>
            <a:ext cx="8363272" cy="1800199"/>
          </a:xfrm>
        </p:spPr>
        <p:txBody>
          <a:bodyPr>
            <a:noAutofit/>
          </a:bodyPr>
          <a:lstStyle/>
          <a:p>
            <a:r>
              <a:rPr lang="en-US" sz="2200" b="1" dirty="0"/>
              <a:t>Step 5 –</a:t>
            </a:r>
            <a:r>
              <a:rPr lang="en-US" sz="2200" dirty="0"/>
              <a:t> Verify if the application title is correct. To do so, right click anywhere on the page except the hyperlinks or images. The right click opens the Selenium IDE context menu listing few of the commands. To get an entire list, select “Show Available Commands” option. This will open another menu containing rest of the available and applicable commands. Select “</a:t>
            </a:r>
            <a:r>
              <a:rPr lang="en-US" sz="2200" dirty="0" err="1"/>
              <a:t>assertTitle</a:t>
            </a:r>
            <a:r>
              <a:rPr lang="en-US" sz="2200" dirty="0"/>
              <a:t> Sign in – Google Accounts” option to verify the page title.</a:t>
            </a:r>
            <a:endParaRPr lang="en-IN" sz="2200" dirty="0"/>
          </a:p>
        </p:txBody>
      </p:sp>
      <p:pic>
        <p:nvPicPr>
          <p:cNvPr id="8" name="Picture 7" descr="Selenium IDE script 4">
            <a:hlinkClick r:id="rId2"/>
          </p:cNvPr>
          <p:cNvPicPr/>
          <p:nvPr/>
        </p:nvPicPr>
        <p:blipFill>
          <a:blip r:embed="rId3" cstate="print"/>
          <a:srcRect/>
          <a:stretch>
            <a:fillRect/>
          </a:stretch>
        </p:blipFill>
        <p:spPr bwMode="auto">
          <a:xfrm>
            <a:off x="457200" y="3775328"/>
            <a:ext cx="8507288" cy="3096344"/>
          </a:xfrm>
          <a:prstGeom prst="rect">
            <a:avLst/>
          </a:prstGeom>
          <a:noFill/>
          <a:ln w="9525">
            <a:noFill/>
            <a:miter lim="800000"/>
            <a:headEnd/>
            <a:tailEnd/>
          </a:ln>
        </p:spPr>
      </p:pic>
    </p:spTree>
    <p:extLst>
      <p:ext uri="{BB962C8B-B14F-4D97-AF65-F5344CB8AC3E}">
        <p14:creationId xmlns:p14="http://schemas.microsoft.com/office/powerpoint/2010/main" val="2664926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Process #1: Recording a test </a:t>
            </a:r>
            <a:r>
              <a:rPr lang="en-US" b="1" dirty="0" smtClean="0"/>
              <a:t>script</a:t>
            </a:r>
            <a:endParaRPr lang="en-IN" dirty="0"/>
          </a:p>
        </p:txBody>
      </p:sp>
      <p:pic>
        <p:nvPicPr>
          <p:cNvPr id="9" name="Picture 8" descr="Selenium IDE script 5">
            <a:hlinkClick r:id="rId2"/>
          </p:cNvPr>
          <p:cNvPicPr/>
          <p:nvPr/>
        </p:nvPicPr>
        <p:blipFill>
          <a:blip r:embed="rId3" cstate="print"/>
          <a:srcRect/>
          <a:stretch>
            <a:fillRect/>
          </a:stretch>
        </p:blipFill>
        <p:spPr bwMode="auto">
          <a:xfrm>
            <a:off x="755576" y="2708920"/>
            <a:ext cx="7776864" cy="3600400"/>
          </a:xfrm>
          <a:prstGeom prst="rect">
            <a:avLst/>
          </a:prstGeom>
          <a:noFill/>
          <a:ln w="9525">
            <a:noFill/>
            <a:miter lim="800000"/>
            <a:headEnd/>
            <a:tailEnd/>
          </a:ln>
        </p:spPr>
      </p:pic>
      <p:sp>
        <p:nvSpPr>
          <p:cNvPr id="6" name="Rectangle 5"/>
          <p:cNvSpPr/>
          <p:nvPr/>
        </p:nvSpPr>
        <p:spPr>
          <a:xfrm>
            <a:off x="899592" y="1417638"/>
            <a:ext cx="7632848" cy="784830"/>
          </a:xfrm>
          <a:prstGeom prst="rect">
            <a:avLst/>
          </a:prstGeom>
        </p:spPr>
        <p:txBody>
          <a:bodyPr wrap="square">
            <a:spAutoFit/>
          </a:bodyPr>
          <a:lstStyle/>
          <a:p>
            <a:pPr>
              <a:lnSpc>
                <a:spcPts val="1845"/>
              </a:lnSpc>
              <a:spcAft>
                <a:spcPts val="1845"/>
              </a:spcAft>
            </a:pPr>
            <a:r>
              <a:rPr lang="en-US" sz="2000" dirty="0">
                <a:solidFill>
                  <a:srgbClr val="222222"/>
                </a:solidFill>
                <a:latin typeface="Verdana" panose="020B0604030504040204" pitchFamily="34" charset="0"/>
                <a:ea typeface="Times New Roman" panose="02020603050405020304" pitchFamily="18" charset="0"/>
                <a:cs typeface="Times New Roman" panose="02020603050405020304" pitchFamily="18" charset="0"/>
              </a:rPr>
              <a:t>As soon as we click on “</a:t>
            </a:r>
            <a:r>
              <a:rPr lang="en-US" sz="2000" dirty="0" err="1">
                <a:solidFill>
                  <a:srgbClr val="222222"/>
                </a:solidFill>
                <a:latin typeface="Verdana" panose="020B0604030504040204" pitchFamily="34" charset="0"/>
                <a:ea typeface="Times New Roman" panose="02020603050405020304" pitchFamily="18" charset="0"/>
                <a:cs typeface="Times New Roman" panose="02020603050405020304" pitchFamily="18" charset="0"/>
              </a:rPr>
              <a:t>assertTitle</a:t>
            </a:r>
            <a:r>
              <a:rPr lang="en-US" sz="2000" dirty="0">
                <a:solidFill>
                  <a:srgbClr val="222222"/>
                </a:solidFill>
                <a:latin typeface="Verdana" panose="020B0604030504040204" pitchFamily="34" charset="0"/>
                <a:ea typeface="Times New Roman" panose="02020603050405020304" pitchFamily="18" charset="0"/>
                <a:cs typeface="Times New Roman" panose="02020603050405020304" pitchFamily="18" charset="0"/>
              </a:rPr>
              <a:t> Sign in – Google Accounts” option, a test step would be included /appended in the Selenium IDE editor.</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67944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Process #1: Recording a test script</a:t>
            </a:r>
            <a:endParaRPr lang="en-IN" dirty="0"/>
          </a:p>
        </p:txBody>
      </p:sp>
      <p:sp>
        <p:nvSpPr>
          <p:cNvPr id="3" name="Content Placeholder 2"/>
          <p:cNvSpPr>
            <a:spLocks noGrp="1"/>
          </p:cNvSpPr>
          <p:nvPr>
            <p:ph idx="1"/>
          </p:nvPr>
        </p:nvSpPr>
        <p:spPr>
          <a:xfrm>
            <a:off x="457200" y="1600200"/>
            <a:ext cx="2746648" cy="4925144"/>
          </a:xfrm>
        </p:spPr>
        <p:txBody>
          <a:bodyPr>
            <a:normAutofit fontScale="55000" lnSpcReduction="20000"/>
          </a:bodyPr>
          <a:lstStyle/>
          <a:p>
            <a:r>
              <a:rPr lang="en-US" b="1" dirty="0"/>
              <a:t>Step 6 –</a:t>
            </a:r>
            <a:r>
              <a:rPr lang="en-US" dirty="0"/>
              <a:t> Enter a valid username in the “Email” Textbox of Gmail.</a:t>
            </a:r>
            <a:endParaRPr lang="en-IN" dirty="0"/>
          </a:p>
          <a:p>
            <a:r>
              <a:rPr lang="en-US" b="1" dirty="0"/>
              <a:t>Step 7 –</a:t>
            </a:r>
            <a:r>
              <a:rPr lang="en-US" dirty="0"/>
              <a:t> Enter a valid password in the “Password” Textbox of Gmail.</a:t>
            </a:r>
            <a:endParaRPr lang="en-IN" dirty="0"/>
          </a:p>
          <a:p>
            <a:r>
              <a:rPr lang="en-US" dirty="0"/>
              <a:t>The simulation of the same user actions can be seen in the Selenium IDE test editor.</a:t>
            </a:r>
            <a:endParaRPr lang="en-IN" dirty="0"/>
          </a:p>
          <a:p>
            <a:r>
              <a:rPr lang="en-US" dirty="0"/>
              <a:t>Notice that for the ease of understanding, I have already created test credentials. I would strictly advise the readers to create their own credentials instead of using these.</a:t>
            </a:r>
            <a:endParaRPr lang="en-IN" dirty="0"/>
          </a:p>
          <a:p>
            <a:endParaRPr lang="en-IN" dirty="0"/>
          </a:p>
        </p:txBody>
      </p:sp>
      <p:pic>
        <p:nvPicPr>
          <p:cNvPr id="4" name="Picture 3" descr="Selenium IDE script 6">
            <a:hlinkClick r:id="rId2"/>
          </p:cNvPr>
          <p:cNvPicPr/>
          <p:nvPr/>
        </p:nvPicPr>
        <p:blipFill>
          <a:blip r:embed="rId3" cstate="print"/>
          <a:srcRect/>
          <a:stretch>
            <a:fillRect/>
          </a:stretch>
        </p:blipFill>
        <p:spPr bwMode="auto">
          <a:xfrm>
            <a:off x="3225160" y="1816224"/>
            <a:ext cx="5616624" cy="4493095"/>
          </a:xfrm>
          <a:prstGeom prst="rect">
            <a:avLst/>
          </a:prstGeom>
          <a:noFill/>
          <a:ln w="9525">
            <a:noFill/>
            <a:miter lim="800000"/>
            <a:headEnd/>
            <a:tailEnd/>
          </a:ln>
        </p:spPr>
      </p:pic>
    </p:spTree>
    <p:extLst>
      <p:ext uri="{BB962C8B-B14F-4D97-AF65-F5344CB8AC3E}">
        <p14:creationId xmlns:p14="http://schemas.microsoft.com/office/powerpoint/2010/main" val="14887411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8609</TotalTime>
  <Words>2464</Words>
  <Application>Microsoft Office PowerPoint</Application>
  <PresentationFormat>On-screen Show (4:3)</PresentationFormat>
  <Paragraphs>275</Paragraphs>
  <Slides>39</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Times New Roman</vt:lpstr>
      <vt:lpstr>Verdana</vt:lpstr>
      <vt:lpstr>Wingdings 2</vt:lpstr>
      <vt:lpstr>Office Theme</vt:lpstr>
      <vt:lpstr>Selenium IDE</vt:lpstr>
      <vt:lpstr>Day1 Module 3: My First Selenium IDE Script(*)</vt:lpstr>
      <vt:lpstr>Creating First Selenium IDE Script</vt:lpstr>
      <vt:lpstr>Creating First Selenium IDE Script</vt:lpstr>
      <vt:lpstr>Process #1: Recording a test script</vt:lpstr>
      <vt:lpstr>Process #1: Recording a test script</vt:lpstr>
      <vt:lpstr>Process #1: Recording a test script</vt:lpstr>
      <vt:lpstr>Process #1: Recording a test script</vt:lpstr>
      <vt:lpstr>Process #1: Recording a test script</vt:lpstr>
      <vt:lpstr>Process #1: Recording a test script</vt:lpstr>
      <vt:lpstr>Process #2: Playing back / executing a test script</vt:lpstr>
      <vt:lpstr>Process #2: Playing back / executing a test script</vt:lpstr>
      <vt:lpstr>Process #3: Saving a test script</vt:lpstr>
      <vt:lpstr>Using Common features of Selenium IDE</vt:lpstr>
      <vt:lpstr>Using “Execute this command” option</vt:lpstr>
      <vt:lpstr>Using “Execute this command” option</vt:lpstr>
      <vt:lpstr>Using “Execute this command” option</vt:lpstr>
      <vt:lpstr>Steps to be followed:</vt:lpstr>
      <vt:lpstr>Using Start point</vt:lpstr>
      <vt:lpstr>Using Start point</vt:lpstr>
      <vt:lpstr>Using Start point</vt:lpstr>
      <vt:lpstr>Using Break point</vt:lpstr>
      <vt:lpstr>Apply multiple breakpoints</vt:lpstr>
      <vt:lpstr>Using Find Button</vt:lpstr>
      <vt:lpstr>Using Find Button</vt:lpstr>
      <vt:lpstr>Using Other Formats</vt:lpstr>
      <vt:lpstr>Using Other Formats</vt:lpstr>
      <vt:lpstr>Using Other Formats</vt:lpstr>
      <vt:lpstr>Using Other Formats</vt:lpstr>
      <vt:lpstr>Selenium IDE Commands</vt:lpstr>
      <vt:lpstr>Types of Selenium IDE commands </vt:lpstr>
      <vt:lpstr>Types of Selenium IDE commands </vt:lpstr>
      <vt:lpstr>Types of Selenium IDE commands </vt:lpstr>
      <vt:lpstr>Types of Selenium IDE commands </vt:lpstr>
      <vt:lpstr>Commonly used Selenium IDE commands</vt:lpstr>
      <vt:lpstr>Commonly used Selenium IDE commands</vt:lpstr>
      <vt:lpstr>Conclusion </vt:lpstr>
      <vt:lpstr>Conclusion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 2</dc:title>
  <dc:creator>Smita B Kumar</dc:creator>
  <cp:lastModifiedBy>Smita B Kumar</cp:lastModifiedBy>
  <cp:revision>198</cp:revision>
  <dcterms:created xsi:type="dcterms:W3CDTF">2016-06-01T07:37:02Z</dcterms:created>
  <dcterms:modified xsi:type="dcterms:W3CDTF">2017-01-14T12:06:36Z</dcterms:modified>
</cp:coreProperties>
</file>