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97" r:id="rId3"/>
    <p:sldId id="298" r:id="rId4"/>
    <p:sldId id="299" r:id="rId5"/>
    <p:sldId id="300" r:id="rId6"/>
    <p:sldId id="301" r:id="rId7"/>
    <p:sldId id="304" r:id="rId8"/>
    <p:sldId id="302" r:id="rId9"/>
    <p:sldId id="305" r:id="rId10"/>
    <p:sldId id="303"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35" autoAdjust="0"/>
  </p:normalViewPr>
  <p:slideViewPr>
    <p:cSldViewPr>
      <p:cViewPr varScale="1">
        <p:scale>
          <a:sx n="63" d="100"/>
          <a:sy n="63" d="100"/>
        </p:scale>
        <p:origin x="159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13D7D8-7299-4E6A-9858-5D8792546844}" type="datetimeFigureOut">
              <a:rPr lang="en-US" smtClean="0"/>
              <a:pPr/>
              <a:t>1/15/2017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1933D6-C056-4C21-ACFE-9DAF68FFAF6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F9EC4E-BC7A-49C4-A879-FE9AA2A5E6D4}"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F9EC4E-BC7A-49C4-A879-FE9AA2A5E6D4}" type="datetimeFigureOut">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F9EC4E-BC7A-49C4-A879-FE9AA2A5E6D4}" type="datetimeFigureOut">
              <a:rPr lang="en-US" smtClean="0"/>
              <a:pPr/>
              <a:t>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F9EC4E-BC7A-49C4-A879-FE9AA2A5E6D4}" type="datetimeFigureOut">
              <a:rPr lang="en-US" smtClean="0"/>
              <a:pPr/>
              <a:t>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9EC4E-BC7A-49C4-A879-FE9AA2A5E6D4}" type="datetimeFigureOut">
              <a:rPr lang="en-US" smtClean="0"/>
              <a:pPr/>
              <a:t>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9EC4E-BC7A-49C4-A879-FE9AA2A5E6D4}" type="datetimeFigureOut">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9EC4E-BC7A-49C4-A879-FE9AA2A5E6D4}" type="datetimeFigureOut">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9EC4E-BC7A-49C4-A879-FE9AA2A5E6D4}" type="datetimeFigureOut">
              <a:rPr lang="en-US" smtClean="0"/>
              <a:pPr/>
              <a:t>1/15/2017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6C4475-18C4-4742-A52D-B7B2FF58DC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cdn.softwaretestinghelp.com/wp-content/qa/uploads/2014/10/Selenium-Locators-4.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cdn.softwaretestinghelp.com/wp-content/qa/uploads/2014/10/Selenium-Locators-5.jp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cdn.softwaretestinghelp.com/wp-content/qa/uploads/2014/10/Selenium-Locators-6.jp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cdn.softwaretestinghelp.com/wp-content/qa/uploads/2014/10/Selenium-Locators-7.jp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cdn2.softwaretestinghelp.com/wp-content/qa/uploads/2014/10/Selenium-Locators-8.jp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cdn.softwaretestinghelp.com/wp-content/qa/uploads/2014/10/Selenium-Locators-9.jp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cdn.softwaretestinghelp.com/wp-content/qa/uploads/2014/10/Selenium-Locators-10.jp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cdn2.softwaretestinghelp.com/wp-content/qa/uploads/2014/10/Selenium-Locators-11.jp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cdn2.softwaretestinghelp.com/wp-content/qa/uploads/2014/10/Selenium-Locators-12.jp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cdn2.softwaretestinghelp.com/wp-content/qa/uploads/2014/10/Types-of-Locators-in-Selenium-1.jp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cdn2.softwaretestinghelp.com/wp-content/qa/uploads/2014/10/Types-of-Locators-in-Selenium-2.jp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cdn2.softwaretestinghelp.com/wp-content/qa/uploads/2014/10/Selenium-Locators-13.jp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cdn2.softwaretestinghelp.com/wp-content/qa/uploads/2014/10/Selenium-Locators-2.jp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cdn.softwaretestinghelp.com/wp-content/qa/uploads/2014/10/Selenium-Locators-3.jp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Selenium IDE</a:t>
            </a:r>
            <a:endParaRPr lang="en-US" dirty="0"/>
          </a:p>
        </p:txBody>
      </p:sp>
      <p:sp>
        <p:nvSpPr>
          <p:cNvPr id="3" name="Subtitle 2"/>
          <p:cNvSpPr>
            <a:spLocks noGrp="1"/>
          </p:cNvSpPr>
          <p:nvPr>
            <p:ph type="subTitle" idx="1"/>
          </p:nvPr>
        </p:nvSpPr>
        <p:spPr/>
        <p:txBody>
          <a:bodyPr/>
          <a:lstStyle/>
          <a:p>
            <a:r>
              <a:rPr lang="en-IN" dirty="0" smtClean="0"/>
              <a:t>By Smita B Kumar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Verify the locator </a:t>
            </a:r>
            <a:r>
              <a:rPr lang="en-US" b="1" u="sng" dirty="0" smtClean="0"/>
              <a:t>value</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Assuming </a:t>
            </a:r>
            <a:r>
              <a:rPr lang="en-US" dirty="0"/>
              <a:t>that the browser is open and is re-directed to “https://accounts.google.com/”.</a:t>
            </a:r>
            <a:endParaRPr lang="en-IN" dirty="0"/>
          </a:p>
          <a:p>
            <a:pPr lvl="1"/>
            <a:r>
              <a:rPr lang="en-US" b="1" dirty="0"/>
              <a:t>Step 1</a:t>
            </a:r>
            <a:r>
              <a:rPr lang="en-US" dirty="0"/>
              <a:t>: Launch Selenium IDE.</a:t>
            </a:r>
            <a:endParaRPr lang="en-IN" dirty="0"/>
          </a:p>
          <a:p>
            <a:pPr lvl="1"/>
            <a:r>
              <a:rPr lang="en-US" b="1" dirty="0"/>
              <a:t>Step 2</a:t>
            </a:r>
            <a:r>
              <a:rPr lang="en-US" dirty="0"/>
              <a:t>: Click on the first row in the editor section.</a:t>
            </a:r>
            <a:endParaRPr lang="en-IN" dirty="0"/>
          </a:p>
          <a:p>
            <a:pPr lvl="1"/>
            <a:r>
              <a:rPr lang="en-US" b="1" dirty="0"/>
              <a:t>Step 3</a:t>
            </a:r>
            <a:r>
              <a:rPr lang="en-US" dirty="0"/>
              <a:t>: Type “id=Email” i.e. the locator value in the target box.</a:t>
            </a:r>
            <a:endParaRPr lang="en-IN" dirty="0"/>
          </a:p>
          <a:p>
            <a:pPr lvl="1"/>
            <a:r>
              <a:rPr lang="en-US" b="1" dirty="0"/>
              <a:t>Step 4</a:t>
            </a:r>
            <a:r>
              <a:rPr lang="en-US" dirty="0"/>
              <a:t>: Click on the Find Button. If the provided locator value is legitimate then the Email textbox will be highlighted with yellow color with a florescent green border around the field. If the locator value provided is incorrect, an error message would be printed in the log pane at the bottom of Selenium IDE.</a:t>
            </a:r>
            <a:endParaRPr lang="en-IN" dirty="0"/>
          </a:p>
          <a:p>
            <a:endParaRPr lang="en-IN" dirty="0"/>
          </a:p>
        </p:txBody>
      </p:sp>
    </p:spTree>
    <p:extLst>
      <p:ext uri="{BB962C8B-B14F-4D97-AF65-F5344CB8AC3E}">
        <p14:creationId xmlns:p14="http://schemas.microsoft.com/office/powerpoint/2010/main" val="4118932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Verify the locator </a:t>
            </a:r>
            <a:r>
              <a:rPr lang="en-US" b="1" u="sng" dirty="0" smtClean="0"/>
              <a:t>value</a:t>
            </a:r>
            <a:endParaRPr lang="en-IN" dirty="0"/>
          </a:p>
        </p:txBody>
      </p:sp>
      <p:sp>
        <p:nvSpPr>
          <p:cNvPr id="3" name="Content Placeholder 2"/>
          <p:cNvSpPr>
            <a:spLocks noGrp="1"/>
          </p:cNvSpPr>
          <p:nvPr>
            <p:ph idx="1"/>
          </p:nvPr>
        </p:nvSpPr>
        <p:spPr>
          <a:xfrm>
            <a:off x="457200" y="1600201"/>
            <a:ext cx="8229600" cy="748680"/>
          </a:xfrm>
        </p:spPr>
        <p:txBody>
          <a:bodyPr>
            <a:normAutofit/>
          </a:bodyPr>
          <a:lstStyle/>
          <a:p>
            <a:r>
              <a:rPr lang="en-US" b="1" dirty="0"/>
              <a:t>Case 1</a:t>
            </a:r>
            <a:r>
              <a:rPr lang="en-US" dirty="0"/>
              <a:t> – Locator Value = Correct</a:t>
            </a:r>
            <a:endParaRPr lang="en-IN" dirty="0"/>
          </a:p>
          <a:p>
            <a:endParaRPr lang="en-IN" dirty="0"/>
          </a:p>
        </p:txBody>
      </p:sp>
      <p:pic>
        <p:nvPicPr>
          <p:cNvPr id="4" name="Picture 3" descr="Selenium Locators 4">
            <a:hlinkClick r:id="rId2"/>
          </p:cNvPr>
          <p:cNvPicPr/>
          <p:nvPr/>
        </p:nvPicPr>
        <p:blipFill>
          <a:blip r:embed="rId3" cstate="print"/>
          <a:srcRect/>
          <a:stretch>
            <a:fillRect/>
          </a:stretch>
        </p:blipFill>
        <p:spPr bwMode="auto">
          <a:xfrm>
            <a:off x="457200" y="2266950"/>
            <a:ext cx="8229599" cy="4258394"/>
          </a:xfrm>
          <a:prstGeom prst="rect">
            <a:avLst/>
          </a:prstGeom>
          <a:noFill/>
          <a:ln w="9525">
            <a:noFill/>
            <a:miter lim="800000"/>
            <a:headEnd/>
            <a:tailEnd/>
          </a:ln>
        </p:spPr>
      </p:pic>
    </p:spTree>
    <p:extLst>
      <p:ext uri="{BB962C8B-B14F-4D97-AF65-F5344CB8AC3E}">
        <p14:creationId xmlns:p14="http://schemas.microsoft.com/office/powerpoint/2010/main" val="3493466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Verify the locator </a:t>
            </a:r>
            <a:r>
              <a:rPr lang="en-US" b="1" u="sng" dirty="0" smtClean="0"/>
              <a:t>value</a:t>
            </a:r>
            <a:endParaRPr lang="en-IN" dirty="0"/>
          </a:p>
        </p:txBody>
      </p:sp>
      <p:sp>
        <p:nvSpPr>
          <p:cNvPr id="3" name="Content Placeholder 2"/>
          <p:cNvSpPr>
            <a:spLocks noGrp="1"/>
          </p:cNvSpPr>
          <p:nvPr>
            <p:ph idx="1"/>
          </p:nvPr>
        </p:nvSpPr>
        <p:spPr>
          <a:xfrm>
            <a:off x="457200" y="1600201"/>
            <a:ext cx="8229600" cy="748680"/>
          </a:xfrm>
        </p:spPr>
        <p:txBody>
          <a:bodyPr vert="horz" lIns="91440" tIns="45720" rIns="91440" bIns="45720" rtlCol="0">
            <a:normAutofit/>
          </a:bodyPr>
          <a:lstStyle/>
          <a:p>
            <a:r>
              <a:rPr lang="en-US" sz="2800" b="1" dirty="0"/>
              <a:t>Case 2 – Locator Value = Incorrect</a:t>
            </a:r>
            <a:endParaRPr lang="en-IN" sz="2800" b="1" dirty="0"/>
          </a:p>
        </p:txBody>
      </p:sp>
      <p:pic>
        <p:nvPicPr>
          <p:cNvPr id="5" name="Picture 4" descr="Selenium Locators 5">
            <a:hlinkClick r:id="rId2"/>
          </p:cNvPr>
          <p:cNvPicPr/>
          <p:nvPr/>
        </p:nvPicPr>
        <p:blipFill>
          <a:blip r:embed="rId3" cstate="print"/>
          <a:srcRect/>
          <a:stretch>
            <a:fillRect/>
          </a:stretch>
        </p:blipFill>
        <p:spPr bwMode="auto">
          <a:xfrm>
            <a:off x="422568" y="2132856"/>
            <a:ext cx="8208911" cy="2553740"/>
          </a:xfrm>
          <a:prstGeom prst="rect">
            <a:avLst/>
          </a:prstGeom>
          <a:noFill/>
          <a:ln w="9525">
            <a:noFill/>
            <a:miter lim="800000"/>
            <a:headEnd/>
            <a:tailEnd/>
          </a:ln>
        </p:spPr>
      </p:pic>
      <p:sp>
        <p:nvSpPr>
          <p:cNvPr id="6" name="Content Placeholder 2"/>
          <p:cNvSpPr txBox="1">
            <a:spLocks/>
          </p:cNvSpPr>
          <p:nvPr/>
        </p:nvSpPr>
        <p:spPr>
          <a:xfrm>
            <a:off x="251520" y="4686596"/>
            <a:ext cx="8712968" cy="2171404"/>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Step 5</a:t>
            </a:r>
            <a:r>
              <a:rPr lang="en-US" dirty="0"/>
              <a:t>: In order to verify further, user can also execute “type” command against the given target by providing some value in the “Value” field. If the execution of the command enters the specified value in the Email text box that means the identified locator type is correct and accessible.</a:t>
            </a:r>
            <a:endParaRPr lang="en-IN" dirty="0"/>
          </a:p>
        </p:txBody>
      </p:sp>
    </p:spTree>
    <p:extLst>
      <p:ext uri="{BB962C8B-B14F-4D97-AF65-F5344CB8AC3E}">
        <p14:creationId xmlns:p14="http://schemas.microsoft.com/office/powerpoint/2010/main" val="2958744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a:t>
            </a:r>
            <a:r>
              <a:rPr lang="en-US" dirty="0" err="1"/>
              <a:t>ClassName</a:t>
            </a:r>
            <a:r>
              <a:rPr lang="en-US" dirty="0"/>
              <a:t> as a </a:t>
            </a:r>
            <a:r>
              <a:rPr lang="en-US" dirty="0" smtClean="0"/>
              <a:t>Locator</a:t>
            </a:r>
            <a:endParaRPr lang="en-IN" dirty="0"/>
          </a:p>
        </p:txBody>
      </p:sp>
      <p:sp>
        <p:nvSpPr>
          <p:cNvPr id="3" name="Content Placeholder 2"/>
          <p:cNvSpPr>
            <a:spLocks noGrp="1"/>
          </p:cNvSpPr>
          <p:nvPr>
            <p:ph idx="1"/>
          </p:nvPr>
        </p:nvSpPr>
        <p:spPr/>
        <p:txBody>
          <a:bodyPr/>
          <a:lstStyle/>
          <a:p>
            <a:r>
              <a:rPr lang="en-US" dirty="0"/>
              <a:t>There is only a subtle difference between using ID as a locator and using </a:t>
            </a:r>
            <a:r>
              <a:rPr lang="en-US" dirty="0" err="1"/>
              <a:t>classname</a:t>
            </a:r>
            <a:r>
              <a:rPr lang="en-US" dirty="0"/>
              <a:t> as a locator.</a:t>
            </a:r>
            <a:endParaRPr lang="en-IN" dirty="0"/>
          </a:p>
          <a:p>
            <a:r>
              <a:rPr lang="en-US" dirty="0"/>
              <a:t>In this sample, we would access “Need Help?” hyperlink present at the bottom of the login form at gmail.com.</a:t>
            </a:r>
            <a:endParaRPr lang="en-IN" dirty="0"/>
          </a:p>
          <a:p>
            <a:endParaRPr lang="en-IN" dirty="0"/>
          </a:p>
        </p:txBody>
      </p:sp>
    </p:spTree>
    <p:extLst>
      <p:ext uri="{BB962C8B-B14F-4D97-AF65-F5344CB8AC3E}">
        <p14:creationId xmlns:p14="http://schemas.microsoft.com/office/powerpoint/2010/main" val="2676091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Finding a </a:t>
            </a:r>
            <a:r>
              <a:rPr lang="en-US" b="1" u="sng" dirty="0" err="1"/>
              <a:t>classname</a:t>
            </a:r>
            <a:r>
              <a:rPr lang="en-US" b="1" u="sng" dirty="0"/>
              <a:t> of a web element</a:t>
            </a:r>
            <a:r>
              <a:rPr lang="en-US" u="sng" dirty="0"/>
              <a:t> </a:t>
            </a:r>
            <a:r>
              <a:rPr lang="en-US" b="1" u="sng" dirty="0"/>
              <a:t>using </a:t>
            </a:r>
            <a:r>
              <a:rPr lang="en-US" b="1" u="sng" dirty="0" smtClean="0"/>
              <a:t>Firebug</a:t>
            </a:r>
            <a:endParaRPr lang="en-IN" dirty="0"/>
          </a:p>
        </p:txBody>
      </p:sp>
      <p:sp>
        <p:nvSpPr>
          <p:cNvPr id="3" name="Content Placeholder 2"/>
          <p:cNvSpPr>
            <a:spLocks noGrp="1"/>
          </p:cNvSpPr>
          <p:nvPr>
            <p:ph idx="1"/>
          </p:nvPr>
        </p:nvSpPr>
        <p:spPr>
          <a:xfrm>
            <a:off x="457200" y="1600200"/>
            <a:ext cx="8435280" cy="2188839"/>
          </a:xfrm>
        </p:spPr>
        <p:txBody>
          <a:bodyPr>
            <a:normAutofit fontScale="70000" lnSpcReduction="20000"/>
          </a:bodyPr>
          <a:lstStyle/>
          <a:p>
            <a:r>
              <a:rPr lang="en-US" b="1" dirty="0"/>
              <a:t>Step 1</a:t>
            </a:r>
            <a:r>
              <a:rPr lang="en-US" dirty="0"/>
              <a:t>: Locate / inspect the web element (“Need help?” link in our case) by right clicking on the web element whose locator value we need to inspect and clicking on the option “Inspect Element with Firebug”.</a:t>
            </a:r>
            <a:endParaRPr lang="en-IN" dirty="0"/>
          </a:p>
          <a:p>
            <a:r>
              <a:rPr lang="en-US" b="1" dirty="0"/>
              <a:t>Step 2</a:t>
            </a:r>
            <a:r>
              <a:rPr lang="en-US" dirty="0"/>
              <a:t>: Be cognizant about the </a:t>
            </a:r>
            <a:r>
              <a:rPr lang="en-US" dirty="0" err="1"/>
              <a:t>classname</a:t>
            </a:r>
            <a:r>
              <a:rPr lang="en-US" dirty="0"/>
              <a:t> attribute and take a note of it. Now we need to verify if the </a:t>
            </a:r>
            <a:r>
              <a:rPr lang="en-US" dirty="0" err="1"/>
              <a:t>classname</a:t>
            </a:r>
            <a:r>
              <a:rPr lang="en-US" dirty="0"/>
              <a:t> </a:t>
            </a:r>
            <a:r>
              <a:rPr lang="en-US" dirty="0" err="1"/>
              <a:t>indentified</a:t>
            </a:r>
            <a:r>
              <a:rPr lang="en-US" dirty="0"/>
              <a:t> is able to find the element uniquely and accurately.</a:t>
            </a:r>
            <a:endParaRPr lang="en-IN" dirty="0"/>
          </a:p>
          <a:p>
            <a:endParaRPr lang="en-IN" dirty="0"/>
          </a:p>
        </p:txBody>
      </p:sp>
      <p:pic>
        <p:nvPicPr>
          <p:cNvPr id="7" name="Picture 6" descr="Selenium Locators 6">
            <a:hlinkClick r:id="rId2"/>
          </p:cNvPr>
          <p:cNvPicPr/>
          <p:nvPr/>
        </p:nvPicPr>
        <p:blipFill>
          <a:blip r:embed="rId3" cstate="print"/>
          <a:srcRect/>
          <a:stretch>
            <a:fillRect/>
          </a:stretch>
        </p:blipFill>
        <p:spPr bwMode="auto">
          <a:xfrm>
            <a:off x="719572" y="3584141"/>
            <a:ext cx="7704855" cy="1787823"/>
          </a:xfrm>
          <a:prstGeom prst="rect">
            <a:avLst/>
          </a:prstGeom>
          <a:noFill/>
          <a:ln w="9525">
            <a:noFill/>
            <a:miter lim="800000"/>
            <a:headEnd/>
            <a:tailEnd/>
          </a:ln>
        </p:spPr>
      </p:pic>
      <p:sp>
        <p:nvSpPr>
          <p:cNvPr id="8" name="Content Placeholder 2"/>
          <p:cNvSpPr txBox="1">
            <a:spLocks/>
          </p:cNvSpPr>
          <p:nvPr/>
        </p:nvSpPr>
        <p:spPr>
          <a:xfrm>
            <a:off x="683568" y="5661248"/>
            <a:ext cx="8003232" cy="885524"/>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u="sng" dirty="0"/>
              <a:t>Syntax</a:t>
            </a:r>
            <a:r>
              <a:rPr lang="en-US" b="1" dirty="0"/>
              <a:t>:</a:t>
            </a:r>
            <a:r>
              <a:rPr lang="en-US" dirty="0"/>
              <a:t> class = </a:t>
            </a:r>
            <a:r>
              <a:rPr lang="en-US" dirty="0" err="1"/>
              <a:t>classname</a:t>
            </a:r>
            <a:r>
              <a:rPr lang="en-US" dirty="0"/>
              <a:t> of the element</a:t>
            </a:r>
            <a:endParaRPr lang="en-IN" dirty="0"/>
          </a:p>
          <a:p>
            <a:pPr marL="0" indent="0">
              <a:buNone/>
            </a:pPr>
            <a:r>
              <a:rPr lang="en-US" dirty="0" smtClean="0"/>
              <a:t>				------------</a:t>
            </a:r>
            <a:endParaRPr lang="en-IN" dirty="0"/>
          </a:p>
          <a:p>
            <a:pPr marL="0" indent="0">
              <a:buNone/>
            </a:pPr>
            <a:r>
              <a:rPr lang="en-US" dirty="0"/>
              <a:t>In our case, the </a:t>
            </a:r>
            <a:r>
              <a:rPr lang="en-US" dirty="0" err="1"/>
              <a:t>classname</a:t>
            </a:r>
            <a:r>
              <a:rPr lang="en-US" dirty="0"/>
              <a:t> is “need-help-reverse”</a:t>
            </a:r>
            <a:endParaRPr lang="en-IN" dirty="0"/>
          </a:p>
        </p:txBody>
      </p:sp>
    </p:spTree>
    <p:extLst>
      <p:ext uri="{BB962C8B-B14F-4D97-AF65-F5344CB8AC3E}">
        <p14:creationId xmlns:p14="http://schemas.microsoft.com/office/powerpoint/2010/main" val="2254580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Finding a </a:t>
            </a:r>
            <a:r>
              <a:rPr lang="en-US" b="1" u="sng" dirty="0" err="1"/>
              <a:t>classname</a:t>
            </a:r>
            <a:r>
              <a:rPr lang="en-US" b="1" u="sng" dirty="0"/>
              <a:t> of a web element</a:t>
            </a:r>
            <a:r>
              <a:rPr lang="en-US" u="sng" dirty="0"/>
              <a:t> </a:t>
            </a:r>
            <a:r>
              <a:rPr lang="en-US" b="1" u="sng" dirty="0"/>
              <a:t>using </a:t>
            </a:r>
            <a:r>
              <a:rPr lang="en-US" b="1" u="sng" dirty="0" smtClean="0"/>
              <a:t>Firebug</a:t>
            </a:r>
            <a:endParaRPr lang="en-IN" dirty="0"/>
          </a:p>
        </p:txBody>
      </p:sp>
      <p:sp>
        <p:nvSpPr>
          <p:cNvPr id="3" name="Content Placeholder 2"/>
          <p:cNvSpPr>
            <a:spLocks noGrp="1"/>
          </p:cNvSpPr>
          <p:nvPr>
            <p:ph idx="1"/>
          </p:nvPr>
        </p:nvSpPr>
        <p:spPr>
          <a:xfrm>
            <a:off x="457200" y="1600200"/>
            <a:ext cx="8435280" cy="2188839"/>
          </a:xfrm>
        </p:spPr>
        <p:txBody>
          <a:bodyPr>
            <a:normAutofit fontScale="85000" lnSpcReduction="20000"/>
          </a:bodyPr>
          <a:lstStyle/>
          <a:p>
            <a:r>
              <a:rPr lang="en-US" b="1" u="sng" dirty="0"/>
              <a:t>Verify the locator value</a:t>
            </a:r>
            <a:endParaRPr lang="en-IN" dirty="0"/>
          </a:p>
          <a:p>
            <a:pPr lvl="1"/>
            <a:r>
              <a:rPr lang="en-US" b="1" dirty="0"/>
              <a:t>Step 1</a:t>
            </a:r>
            <a:r>
              <a:rPr lang="en-US" dirty="0"/>
              <a:t>: Type “class= need-help-reverse” in the target box in the Selenium IDE.</a:t>
            </a:r>
            <a:endParaRPr lang="en-IN" dirty="0"/>
          </a:p>
          <a:p>
            <a:pPr lvl="1"/>
            <a:r>
              <a:rPr lang="en-US" b="1" dirty="0"/>
              <a:t>Step 2</a:t>
            </a:r>
            <a:r>
              <a:rPr lang="en-US" dirty="0"/>
              <a:t>: Click on the Find Button. Notice that the hyperlink will be highlighted with yellow color with a florescent green border around the field.</a:t>
            </a:r>
            <a:endParaRPr lang="en-IN" dirty="0"/>
          </a:p>
          <a:p>
            <a:endParaRPr lang="en-IN" dirty="0"/>
          </a:p>
        </p:txBody>
      </p:sp>
      <p:pic>
        <p:nvPicPr>
          <p:cNvPr id="6" name="Picture 5" descr="Selenium Locators 7">
            <a:hlinkClick r:id="rId2"/>
          </p:cNvPr>
          <p:cNvPicPr/>
          <p:nvPr/>
        </p:nvPicPr>
        <p:blipFill>
          <a:blip r:embed="rId3" cstate="print"/>
          <a:srcRect/>
          <a:stretch>
            <a:fillRect/>
          </a:stretch>
        </p:blipFill>
        <p:spPr bwMode="auto">
          <a:xfrm>
            <a:off x="457200" y="3645024"/>
            <a:ext cx="8229599" cy="2952328"/>
          </a:xfrm>
          <a:prstGeom prst="rect">
            <a:avLst/>
          </a:prstGeom>
          <a:noFill/>
          <a:ln w="9525">
            <a:noFill/>
            <a:miter lim="800000"/>
            <a:headEnd/>
            <a:tailEnd/>
          </a:ln>
        </p:spPr>
      </p:pic>
    </p:spTree>
    <p:extLst>
      <p:ext uri="{BB962C8B-B14F-4D97-AF65-F5344CB8AC3E}">
        <p14:creationId xmlns:p14="http://schemas.microsoft.com/office/powerpoint/2010/main" val="324291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name as a </a:t>
            </a:r>
            <a:r>
              <a:rPr lang="en-US" dirty="0" smtClean="0"/>
              <a:t>Locator</a:t>
            </a:r>
            <a:endParaRPr lang="en-IN" dirty="0"/>
          </a:p>
        </p:txBody>
      </p:sp>
      <p:sp>
        <p:nvSpPr>
          <p:cNvPr id="3" name="Content Placeholder 2"/>
          <p:cNvSpPr>
            <a:spLocks noGrp="1"/>
          </p:cNvSpPr>
          <p:nvPr>
            <p:ph idx="1"/>
          </p:nvPr>
        </p:nvSpPr>
        <p:spPr/>
        <p:txBody>
          <a:bodyPr>
            <a:normAutofit fontScale="92500" lnSpcReduction="20000"/>
          </a:bodyPr>
          <a:lstStyle/>
          <a:p>
            <a:r>
              <a:rPr lang="en-US" dirty="0"/>
              <a:t>Locating a web element using name is very much analogous to previous two locator types. The only difference lies in the syntax.</a:t>
            </a:r>
            <a:endParaRPr lang="en-IN" dirty="0"/>
          </a:p>
          <a:p>
            <a:r>
              <a:rPr lang="en-US" dirty="0"/>
              <a:t>In this sample, we would access “Password” text box present in the login form at gmail.com.</a:t>
            </a:r>
            <a:endParaRPr lang="en-IN" dirty="0"/>
          </a:p>
          <a:p>
            <a:pPr marL="457200" lvl="1" indent="0">
              <a:buNone/>
            </a:pPr>
            <a:r>
              <a:rPr lang="en-US" b="1" u="sng" dirty="0"/>
              <a:t>Syntax:</a:t>
            </a:r>
            <a:r>
              <a:rPr lang="en-US" dirty="0"/>
              <a:t> name = name of the element</a:t>
            </a:r>
            <a:endParaRPr lang="en-IN" dirty="0"/>
          </a:p>
          <a:p>
            <a:pPr marL="457200" lvl="1" indent="0">
              <a:buNone/>
            </a:pPr>
            <a:r>
              <a:rPr lang="en-US" dirty="0"/>
              <a:t>In our case, the name is “</a:t>
            </a:r>
            <a:r>
              <a:rPr lang="en-US" dirty="0" err="1"/>
              <a:t>Passwd</a:t>
            </a:r>
            <a:r>
              <a:rPr lang="en-US" dirty="0" smtClean="0"/>
              <a:t>”.</a:t>
            </a:r>
          </a:p>
          <a:p>
            <a:r>
              <a:rPr lang="en-US" b="1" dirty="0" smtClean="0"/>
              <a:t>Verify </a:t>
            </a:r>
            <a:r>
              <a:rPr lang="en-US" b="1" dirty="0"/>
              <a:t>the locator value</a:t>
            </a:r>
            <a:endParaRPr lang="en-IN" dirty="0"/>
          </a:p>
          <a:p>
            <a:pPr lvl="1"/>
            <a:r>
              <a:rPr lang="en-US" b="1" dirty="0"/>
              <a:t>Step 1</a:t>
            </a:r>
            <a:r>
              <a:rPr lang="en-US" dirty="0"/>
              <a:t>: Type “name= </a:t>
            </a:r>
            <a:r>
              <a:rPr lang="en-US" dirty="0" err="1"/>
              <a:t>Passwd</a:t>
            </a:r>
            <a:r>
              <a:rPr lang="en-US" dirty="0"/>
              <a:t>” in the target box and click on the Find Button. Notice that the “Password” textbox would be highlighted.</a:t>
            </a:r>
            <a:endParaRPr lang="en-IN" dirty="0"/>
          </a:p>
          <a:p>
            <a:pPr marL="457200" lvl="1" indent="0">
              <a:buNone/>
            </a:pPr>
            <a:endParaRPr lang="en-IN" dirty="0"/>
          </a:p>
          <a:p>
            <a:endParaRPr lang="en-IN" dirty="0"/>
          </a:p>
        </p:txBody>
      </p:sp>
    </p:spTree>
    <p:extLst>
      <p:ext uri="{BB962C8B-B14F-4D97-AF65-F5344CB8AC3E}">
        <p14:creationId xmlns:p14="http://schemas.microsoft.com/office/powerpoint/2010/main" val="3263369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Link Text as a </a:t>
            </a:r>
            <a:r>
              <a:rPr lang="en-US" dirty="0" smtClean="0"/>
              <a:t>Locator</a:t>
            </a:r>
            <a:endParaRPr lang="en-IN" dirty="0"/>
          </a:p>
        </p:txBody>
      </p:sp>
      <p:sp>
        <p:nvSpPr>
          <p:cNvPr id="3" name="Content Placeholder 2"/>
          <p:cNvSpPr>
            <a:spLocks noGrp="1"/>
          </p:cNvSpPr>
          <p:nvPr>
            <p:ph idx="1"/>
          </p:nvPr>
        </p:nvSpPr>
        <p:spPr/>
        <p:txBody>
          <a:bodyPr>
            <a:normAutofit fontScale="92500" lnSpcReduction="10000"/>
          </a:bodyPr>
          <a:lstStyle/>
          <a:p>
            <a:r>
              <a:rPr lang="en-US" dirty="0"/>
              <a:t>All the hyperlinks on a web page can be </a:t>
            </a:r>
            <a:r>
              <a:rPr lang="en-US" dirty="0" err="1"/>
              <a:t>indentified</a:t>
            </a:r>
            <a:r>
              <a:rPr lang="en-US" dirty="0"/>
              <a:t> using Link Text. The links on a web page can be determined with the help of anchor tag (&lt;a&gt;). The anchor tag is used to create the hyperlinks on a web page and the text between opening and closing of anchor tags constitutes the link text (&lt;a&gt;Some Text&lt;/a&gt;).</a:t>
            </a:r>
            <a:endParaRPr lang="en-IN" dirty="0"/>
          </a:p>
          <a:p>
            <a:r>
              <a:rPr lang="en-US" dirty="0"/>
              <a:t>In this sample, we would access “Create an account” link present at the bottom of the login form at gmail.com.</a:t>
            </a:r>
            <a:endParaRPr lang="en-IN" dirty="0"/>
          </a:p>
        </p:txBody>
      </p:sp>
    </p:spTree>
    <p:extLst>
      <p:ext uri="{BB962C8B-B14F-4D97-AF65-F5344CB8AC3E}">
        <p14:creationId xmlns:p14="http://schemas.microsoft.com/office/powerpoint/2010/main" val="2494379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elenium Locators 8">
            <a:hlinkClick r:id="rId2"/>
          </p:cNvPr>
          <p:cNvPicPr/>
          <p:nvPr/>
        </p:nvPicPr>
        <p:blipFill>
          <a:blip r:embed="rId3" cstate="print"/>
          <a:srcRect/>
          <a:stretch>
            <a:fillRect/>
          </a:stretch>
        </p:blipFill>
        <p:spPr bwMode="auto">
          <a:xfrm>
            <a:off x="827584" y="3356992"/>
            <a:ext cx="7488832" cy="3501008"/>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dirty="0"/>
              <a:t>Using Link Text as a </a:t>
            </a:r>
            <a:r>
              <a:rPr lang="en-US" dirty="0" smtClean="0"/>
              <a:t>Locator</a:t>
            </a:r>
            <a:endParaRPr lang="en-IN" dirty="0"/>
          </a:p>
        </p:txBody>
      </p:sp>
      <p:sp>
        <p:nvSpPr>
          <p:cNvPr id="3" name="Content Placeholder 2"/>
          <p:cNvSpPr>
            <a:spLocks noGrp="1"/>
          </p:cNvSpPr>
          <p:nvPr>
            <p:ph idx="1"/>
          </p:nvPr>
        </p:nvSpPr>
        <p:spPr>
          <a:xfrm>
            <a:off x="457200" y="1600201"/>
            <a:ext cx="8229600" cy="2116831"/>
          </a:xfrm>
        </p:spPr>
        <p:txBody>
          <a:bodyPr>
            <a:noAutofit/>
          </a:bodyPr>
          <a:lstStyle/>
          <a:p>
            <a:r>
              <a:rPr lang="en-US" sz="2000" b="1" u="sng" dirty="0"/>
              <a:t>Finding a link text of a web element using Firebug</a:t>
            </a:r>
            <a:endParaRPr lang="en-IN" sz="2000" dirty="0"/>
          </a:p>
          <a:p>
            <a:pPr lvl="1"/>
            <a:r>
              <a:rPr lang="en-US" sz="1800" b="1" dirty="0"/>
              <a:t>Step 1</a:t>
            </a:r>
            <a:r>
              <a:rPr lang="en-US" sz="1800" dirty="0"/>
              <a:t>: Locate / inspect the web element (“Create an account” link in our case) by right clicking on the web element whose locator value we need to inspect and clicking on the option “Inspect Element with Firebug”.</a:t>
            </a:r>
            <a:endParaRPr lang="en-IN" sz="1800" dirty="0"/>
          </a:p>
          <a:p>
            <a:pPr lvl="1"/>
            <a:r>
              <a:rPr lang="en-US" sz="1800" b="1" dirty="0"/>
              <a:t>Step 2</a:t>
            </a:r>
            <a:r>
              <a:rPr lang="en-US" sz="1800" dirty="0"/>
              <a:t>: Be cognizant about the text present within the &lt;a&gt; &lt;/a&gt; tags and take a note of it. Hence this text will be used to identify the link on a web page uniquely.</a:t>
            </a:r>
            <a:endParaRPr lang="en-IN" sz="1800" dirty="0"/>
          </a:p>
          <a:p>
            <a:endParaRPr lang="en-IN" sz="2000" dirty="0"/>
          </a:p>
        </p:txBody>
      </p:sp>
      <p:sp>
        <p:nvSpPr>
          <p:cNvPr id="5" name="Rectangle 4"/>
          <p:cNvSpPr/>
          <p:nvPr/>
        </p:nvSpPr>
        <p:spPr>
          <a:xfrm>
            <a:off x="683568" y="3842259"/>
            <a:ext cx="4572000" cy="861774"/>
          </a:xfrm>
          <a:prstGeom prst="rect">
            <a:avLst/>
          </a:prstGeom>
        </p:spPr>
        <p:txBody>
          <a:bodyPr>
            <a:spAutoFit/>
          </a:bodyPr>
          <a:lstStyle/>
          <a:p>
            <a:pPr>
              <a:lnSpc>
                <a:spcPts val="1500"/>
              </a:lnSpc>
              <a:spcAft>
                <a:spcPts val="0"/>
              </a:spcAft>
            </a:pPr>
            <a:r>
              <a:rPr lang="en-US" b="1" u="sng" dirty="0">
                <a:solidFill>
                  <a:srgbClr val="222222"/>
                </a:solidFill>
                <a:latin typeface="Verdana" panose="020B0604030504040204" pitchFamily="34" charset="0"/>
                <a:ea typeface="Times New Roman" panose="02020603050405020304" pitchFamily="18" charset="0"/>
              </a:rPr>
              <a:t>Syntax</a:t>
            </a:r>
            <a:r>
              <a:rPr lang="en-US" b="1" dirty="0">
                <a:solidFill>
                  <a:srgbClr val="222222"/>
                </a:solidFill>
                <a:latin typeface="Verdana" panose="020B0604030504040204" pitchFamily="34" charset="0"/>
                <a:ea typeface="Times New Roman" panose="02020603050405020304" pitchFamily="18" charset="0"/>
              </a:rPr>
              <a:t>:</a:t>
            </a:r>
            <a:r>
              <a:rPr lang="en-US" dirty="0">
                <a:solidFill>
                  <a:srgbClr val="222222"/>
                </a:solidFill>
                <a:latin typeface="Verdana" panose="020B0604030504040204" pitchFamily="34" charset="0"/>
                <a:ea typeface="Times New Roman" panose="02020603050405020304" pitchFamily="18" charset="0"/>
              </a:rPr>
              <a:t> link = link text of the element</a:t>
            </a:r>
            <a:endParaRPr lang="en-IN" sz="2800" dirty="0">
              <a:latin typeface="Times New Roman" panose="02020603050405020304" pitchFamily="18" charset="0"/>
              <a:ea typeface="Times New Roman" panose="02020603050405020304" pitchFamily="18" charset="0"/>
            </a:endParaRPr>
          </a:p>
          <a:p>
            <a:pPr>
              <a:lnSpc>
                <a:spcPts val="1500"/>
              </a:lnSpc>
              <a:spcAft>
                <a:spcPts val="1845"/>
              </a:spcAft>
            </a:pPr>
            <a:r>
              <a:rPr lang="en-US" dirty="0">
                <a:solidFill>
                  <a:srgbClr val="222222"/>
                </a:solidFill>
                <a:latin typeface="Verdana" panose="020B0604030504040204" pitchFamily="34" charset="0"/>
                <a:ea typeface="Times New Roman" panose="02020603050405020304" pitchFamily="18" charset="0"/>
              </a:rPr>
              <a:t>In our case, the link text is “Create an account”.</a:t>
            </a:r>
            <a:endParaRPr lang="en-IN"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65813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elenium Locators 9">
            <a:hlinkClick r:id="rId2"/>
          </p:cNvPr>
          <p:cNvPicPr/>
          <p:nvPr/>
        </p:nvPicPr>
        <p:blipFill>
          <a:blip r:embed="rId3" cstate="print"/>
          <a:srcRect/>
          <a:stretch>
            <a:fillRect/>
          </a:stretch>
        </p:blipFill>
        <p:spPr bwMode="auto">
          <a:xfrm>
            <a:off x="755577" y="3612664"/>
            <a:ext cx="7931223" cy="324036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dirty="0"/>
              <a:t>Using Link Text as a </a:t>
            </a:r>
            <a:r>
              <a:rPr lang="en-US" dirty="0" smtClean="0"/>
              <a:t>Locator</a:t>
            </a:r>
            <a:endParaRPr lang="en-IN" dirty="0"/>
          </a:p>
        </p:txBody>
      </p:sp>
      <p:sp>
        <p:nvSpPr>
          <p:cNvPr id="6" name="Content Placeholder 5"/>
          <p:cNvSpPr>
            <a:spLocks noGrp="1"/>
          </p:cNvSpPr>
          <p:nvPr>
            <p:ph idx="1"/>
          </p:nvPr>
        </p:nvSpPr>
        <p:spPr>
          <a:xfrm>
            <a:off x="457200" y="1600200"/>
            <a:ext cx="8229600" cy="2188839"/>
          </a:xfrm>
        </p:spPr>
        <p:txBody>
          <a:bodyPr>
            <a:normAutofit fontScale="85000" lnSpcReduction="20000"/>
          </a:bodyPr>
          <a:lstStyle/>
          <a:p>
            <a:r>
              <a:rPr lang="en-US" b="1" u="sng" dirty="0"/>
              <a:t>Verify the locator value</a:t>
            </a:r>
            <a:endParaRPr lang="en-IN" dirty="0"/>
          </a:p>
          <a:p>
            <a:pPr lvl="1"/>
            <a:r>
              <a:rPr lang="en-US" b="1" dirty="0"/>
              <a:t>Step 1</a:t>
            </a:r>
            <a:r>
              <a:rPr lang="en-US" dirty="0"/>
              <a:t>: Type “link=Create an account” i.e. the locator value in the target box in Selenium IDE.</a:t>
            </a:r>
            <a:endParaRPr lang="en-IN" dirty="0"/>
          </a:p>
          <a:p>
            <a:pPr lvl="1"/>
            <a:r>
              <a:rPr lang="en-US" b="1" dirty="0"/>
              <a:t>Step 2</a:t>
            </a:r>
            <a:r>
              <a:rPr lang="en-US" dirty="0"/>
              <a:t>: Click on the Find Button. Notice that the link would be highlighted with yellow color with a florescent green border around the field.</a:t>
            </a:r>
            <a:endParaRPr lang="en-IN" dirty="0"/>
          </a:p>
          <a:p>
            <a:endParaRPr lang="en-IN" dirty="0"/>
          </a:p>
        </p:txBody>
      </p:sp>
    </p:spTree>
    <p:extLst>
      <p:ext uri="{BB962C8B-B14F-4D97-AF65-F5344CB8AC3E}">
        <p14:creationId xmlns:p14="http://schemas.microsoft.com/office/powerpoint/2010/main" val="2628533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548680"/>
            <a:ext cx="7772400" cy="1470025"/>
          </a:xfrm>
        </p:spPr>
        <p:txBody>
          <a:bodyPr>
            <a:noAutofit/>
          </a:bodyPr>
          <a:lstStyle/>
          <a:p>
            <a:r>
              <a:rPr lang="en-US" sz="3200" dirty="0" smtClean="0">
                <a:solidFill>
                  <a:schemeClr val="accent1"/>
                </a:solidFill>
              </a:rPr>
              <a:t>Day1</a:t>
            </a:r>
            <a:br>
              <a:rPr lang="en-US" sz="3200" dirty="0" smtClean="0">
                <a:solidFill>
                  <a:schemeClr val="accent1"/>
                </a:solidFill>
              </a:rPr>
            </a:br>
            <a:r>
              <a:rPr lang="en-US" sz="3200" dirty="0" smtClean="0">
                <a:solidFill>
                  <a:schemeClr val="accent1"/>
                </a:solidFill>
              </a:rPr>
              <a:t>Module </a:t>
            </a:r>
            <a:r>
              <a:rPr lang="en-US" sz="3200" dirty="0" smtClean="0">
                <a:solidFill>
                  <a:schemeClr val="accent1"/>
                </a:solidFill>
              </a:rPr>
              <a:t>4: </a:t>
            </a:r>
            <a:r>
              <a:rPr lang="en-US" sz="3200" dirty="0">
                <a:solidFill>
                  <a:schemeClr val="accent1"/>
                </a:solidFill>
              </a:rPr>
              <a:t>Identify Web Elements Using Selenium </a:t>
            </a:r>
            <a:r>
              <a:rPr lang="en-US" sz="3200" dirty="0" err="1">
                <a:solidFill>
                  <a:schemeClr val="accent1"/>
                </a:solidFill>
              </a:rPr>
              <a:t>Xpath</a:t>
            </a:r>
            <a:r>
              <a:rPr lang="en-US" sz="3200" dirty="0">
                <a:solidFill>
                  <a:schemeClr val="accent1"/>
                </a:solidFill>
              </a:rPr>
              <a:t> &amp; Other Locators</a:t>
            </a:r>
          </a:p>
        </p:txBody>
      </p:sp>
      <p:graphicFrame>
        <p:nvGraphicFramePr>
          <p:cNvPr id="4" name="Table 3"/>
          <p:cNvGraphicFramePr>
            <a:graphicFrameLocks noGrp="1"/>
          </p:cNvGraphicFramePr>
          <p:nvPr>
            <p:extLst>
              <p:ext uri="{D42A27DB-BD31-4B8C-83A1-F6EECF244321}">
                <p14:modId xmlns:p14="http://schemas.microsoft.com/office/powerpoint/2010/main" val="3853607905"/>
              </p:ext>
            </p:extLst>
          </p:nvPr>
        </p:nvGraphicFramePr>
        <p:xfrm>
          <a:off x="763176" y="2495327"/>
          <a:ext cx="8229600" cy="3718560"/>
        </p:xfrm>
        <a:graphic>
          <a:graphicData uri="http://schemas.openxmlformats.org/drawingml/2006/table">
            <a:tbl>
              <a:tblPr>
                <a:tableStyleId>{5C22544A-7EE6-4342-B048-85BDC9FD1C3A}</a:tableStyleId>
              </a:tblPr>
              <a:tblGrid>
                <a:gridCol w="8229600">
                  <a:extLst>
                    <a:ext uri="{9D8B030D-6E8A-4147-A177-3AD203B41FA5}">
                      <a16:colId xmlns:a16="http://schemas.microsoft.com/office/drawing/2014/main" val="294837227"/>
                    </a:ext>
                  </a:extLst>
                </a:gridCol>
              </a:tblGrid>
              <a:tr h="0">
                <a:tc>
                  <a:txBody>
                    <a:bodyPr/>
                    <a:lstStyle/>
                    <a:p>
                      <a:pPr marL="914400" lvl="1" indent="-457200" algn="l">
                        <a:spcAft>
                          <a:spcPts val="0"/>
                        </a:spcAft>
                        <a:buClr>
                          <a:srgbClr val="808080"/>
                        </a:buClr>
                        <a:buSzPts val="1000"/>
                        <a:buFont typeface="Wingdings" panose="05000000000000000000" pitchFamily="2" charset="2"/>
                        <a:buChar char="Ø"/>
                        <a:tabLst>
                          <a:tab pos="914400" algn="l"/>
                        </a:tabLst>
                      </a:pPr>
                      <a:r>
                        <a:rPr lang="en-IN" sz="28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What is Locator?</a:t>
                      </a:r>
                      <a:endParaRPr lang="en-IN" sz="20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p>
                      <a:pPr marL="914400" lvl="1" indent="-457200" algn="l">
                        <a:spcAft>
                          <a:spcPts val="0"/>
                        </a:spcAft>
                        <a:buClr>
                          <a:srgbClr val="808080"/>
                        </a:buClr>
                        <a:buSzPts val="1000"/>
                        <a:buFont typeface="Wingdings" panose="05000000000000000000" pitchFamily="2" charset="2"/>
                        <a:buChar char="Ø"/>
                        <a:tabLst>
                          <a:tab pos="914400" algn="l"/>
                        </a:tabLst>
                      </a:pPr>
                      <a:r>
                        <a:rPr lang="en-IN" sz="28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Types of Locators</a:t>
                      </a:r>
                      <a:endParaRPr lang="en-IN" sz="20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p>
                      <a:pPr marL="914400" lvl="1" indent="-457200" algn="l">
                        <a:spcAft>
                          <a:spcPts val="0"/>
                        </a:spcAft>
                        <a:buClr>
                          <a:srgbClr val="808080"/>
                        </a:buClr>
                        <a:buSzPts val="1000"/>
                        <a:buFont typeface="Wingdings" panose="05000000000000000000" pitchFamily="2" charset="2"/>
                        <a:buChar char="Ø"/>
                        <a:tabLst>
                          <a:tab pos="914400" algn="l"/>
                        </a:tabLst>
                      </a:pPr>
                      <a:r>
                        <a:rPr lang="en-IN" sz="28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Using ID as a Locator</a:t>
                      </a:r>
                      <a:endParaRPr lang="en-IN" sz="20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p>
                      <a:pPr marL="914400" lvl="1" indent="-457200" algn="l">
                        <a:spcAft>
                          <a:spcPts val="0"/>
                        </a:spcAft>
                        <a:buClr>
                          <a:srgbClr val="808080"/>
                        </a:buClr>
                        <a:buSzPts val="1000"/>
                        <a:buFont typeface="Wingdings" panose="05000000000000000000" pitchFamily="2" charset="2"/>
                        <a:buChar char="Ø"/>
                        <a:tabLst>
                          <a:tab pos="914400" algn="l"/>
                        </a:tabLst>
                      </a:pPr>
                      <a:r>
                        <a:rPr lang="en-IN" sz="28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Verify the locator value</a:t>
                      </a:r>
                      <a:endParaRPr lang="en-IN" sz="20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p>
                      <a:pPr marL="914400" lvl="1" indent="-457200" algn="l">
                        <a:spcAft>
                          <a:spcPts val="0"/>
                        </a:spcAft>
                        <a:buClr>
                          <a:srgbClr val="808080"/>
                        </a:buClr>
                        <a:buSzPts val="1000"/>
                        <a:buFont typeface="Wingdings" panose="05000000000000000000" pitchFamily="2" charset="2"/>
                        <a:buChar char="Ø"/>
                        <a:tabLst>
                          <a:tab pos="914400" algn="l"/>
                        </a:tabLst>
                      </a:pPr>
                      <a:r>
                        <a:rPr lang="en-IN" sz="28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Using </a:t>
                      </a:r>
                      <a:r>
                        <a:rPr lang="en-IN" sz="2800" b="1" dirty="0" err="1">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ClassName</a:t>
                      </a:r>
                      <a:r>
                        <a:rPr lang="en-IN" sz="28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 as a Locator</a:t>
                      </a:r>
                      <a:endParaRPr lang="en-IN" sz="20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p>
                      <a:pPr marL="914400" lvl="1" indent="-457200" algn="l">
                        <a:spcAft>
                          <a:spcPts val="0"/>
                        </a:spcAft>
                        <a:buClr>
                          <a:srgbClr val="808080"/>
                        </a:buClr>
                        <a:buSzPts val="1000"/>
                        <a:buFont typeface="Wingdings" panose="05000000000000000000" pitchFamily="2" charset="2"/>
                        <a:buChar char="Ø"/>
                        <a:tabLst>
                          <a:tab pos="914400" algn="l"/>
                        </a:tabLst>
                      </a:pPr>
                      <a:r>
                        <a:rPr lang="en-IN" sz="28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Using name as a Locator</a:t>
                      </a:r>
                      <a:endParaRPr lang="en-IN" sz="20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p>
                      <a:pPr marL="914400" lvl="1" indent="-457200" algn="l">
                        <a:spcAft>
                          <a:spcPts val="0"/>
                        </a:spcAft>
                        <a:buClr>
                          <a:srgbClr val="808080"/>
                        </a:buClr>
                        <a:buSzPts val="1000"/>
                        <a:buFont typeface="Wingdings" panose="05000000000000000000" pitchFamily="2" charset="2"/>
                        <a:buChar char="Ø"/>
                        <a:tabLst>
                          <a:tab pos="914400" algn="l"/>
                        </a:tabLst>
                      </a:pPr>
                      <a:r>
                        <a:rPr lang="en-IN" sz="28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Using Link Text as a Locator</a:t>
                      </a:r>
                      <a:endParaRPr lang="en-IN" sz="20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p>
                      <a:pPr marL="914400" lvl="1" indent="-457200" algn="l">
                        <a:spcAft>
                          <a:spcPts val="0"/>
                        </a:spcAft>
                        <a:buClr>
                          <a:srgbClr val="808080"/>
                        </a:buClr>
                        <a:buSzPts val="1000"/>
                        <a:buFont typeface="Wingdings" panose="05000000000000000000" pitchFamily="2" charset="2"/>
                        <a:buChar char="Ø"/>
                        <a:tabLst>
                          <a:tab pos="914400" algn="l"/>
                        </a:tabLst>
                      </a:pPr>
                      <a:r>
                        <a:rPr lang="en-IN" sz="28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Using </a:t>
                      </a:r>
                      <a:r>
                        <a:rPr lang="en-IN" sz="2800" b="1" dirty="0" err="1">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Xpath</a:t>
                      </a:r>
                      <a:r>
                        <a:rPr lang="en-IN" sz="28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 as a Locator</a:t>
                      </a:r>
                      <a:endParaRPr lang="en-IN" sz="20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114300" marR="114300" marT="0" marB="0"/>
                </a:tc>
                <a:extLst>
                  <a:ext uri="{0D108BD9-81ED-4DB2-BD59-A6C34878D82A}">
                    <a16:rowId xmlns:a16="http://schemas.microsoft.com/office/drawing/2014/main" val="1666278890"/>
                  </a:ext>
                </a:extLst>
              </a:tr>
              <a:tr h="0">
                <a:tc>
                  <a:txBody>
                    <a:bodyPr/>
                    <a:lstStyle/>
                    <a:p>
                      <a:pPr marL="742950" lvl="1" indent="-285750" algn="l">
                        <a:spcAft>
                          <a:spcPts val="0"/>
                        </a:spcAft>
                        <a:buFont typeface="+mj-lt"/>
                        <a:buAutoNum type="alphaUcPeriod"/>
                      </a:pPr>
                      <a:endParaRPr lang="en-IN" sz="20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114300" marR="114300" marT="0" marB="0"/>
                </a:tc>
                <a:extLst>
                  <a:ext uri="{0D108BD9-81ED-4DB2-BD59-A6C34878D82A}">
                    <a16:rowId xmlns:a16="http://schemas.microsoft.com/office/drawing/2014/main" val="2674564342"/>
                  </a:ext>
                </a:extLst>
              </a:tr>
            </a:tbl>
          </a:graphicData>
        </a:graphic>
      </p:graphicFrame>
    </p:spTree>
    <p:extLst>
      <p:ext uri="{BB962C8B-B14F-4D97-AF65-F5344CB8AC3E}">
        <p14:creationId xmlns:p14="http://schemas.microsoft.com/office/powerpoint/2010/main" val="19640444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a:t>
            </a:r>
            <a:r>
              <a:rPr lang="en-US" dirty="0" err="1"/>
              <a:t>Xpath</a:t>
            </a:r>
            <a:r>
              <a:rPr lang="en-US" dirty="0"/>
              <a:t> as a </a:t>
            </a:r>
            <a:r>
              <a:rPr lang="en-US" dirty="0" smtClean="0"/>
              <a:t>Locator</a:t>
            </a:r>
            <a:endParaRPr lang="en-IN" dirty="0"/>
          </a:p>
        </p:txBody>
      </p:sp>
      <p:sp>
        <p:nvSpPr>
          <p:cNvPr id="3" name="Content Placeholder 2"/>
          <p:cNvSpPr>
            <a:spLocks noGrp="1"/>
          </p:cNvSpPr>
          <p:nvPr>
            <p:ph idx="1"/>
          </p:nvPr>
        </p:nvSpPr>
        <p:spPr/>
        <p:txBody>
          <a:bodyPr>
            <a:normAutofit fontScale="85000" lnSpcReduction="10000"/>
          </a:bodyPr>
          <a:lstStyle/>
          <a:p>
            <a:r>
              <a:rPr lang="en-US" dirty="0" err="1"/>
              <a:t>Xpath</a:t>
            </a:r>
            <a:r>
              <a:rPr lang="en-US" dirty="0"/>
              <a:t> is used to locate a web element based on its XML path. XML stands for Extensible Markup Language and is used to store, organize and transport arbitrary data. It stores data in a key-value pair which is very much similar to HTML tags. Both being mark up languages and since they fall under the same umbrella, </a:t>
            </a:r>
            <a:r>
              <a:rPr lang="en-US" dirty="0" err="1"/>
              <a:t>xpath</a:t>
            </a:r>
            <a:r>
              <a:rPr lang="en-US" dirty="0"/>
              <a:t> can be used to locate HTML elements.</a:t>
            </a:r>
            <a:endParaRPr lang="en-IN" dirty="0"/>
          </a:p>
          <a:p>
            <a:r>
              <a:rPr lang="en-US" dirty="0"/>
              <a:t>The fundamental behind locating elements using </a:t>
            </a:r>
            <a:r>
              <a:rPr lang="en-US" dirty="0" err="1"/>
              <a:t>Xpath</a:t>
            </a:r>
            <a:r>
              <a:rPr lang="en-US" dirty="0"/>
              <a:t> is the traversing between various elements across the entire page and thus enabling a user to find an element with the reference of another element.</a:t>
            </a:r>
            <a:endParaRPr lang="en-IN" dirty="0"/>
          </a:p>
          <a:p>
            <a:endParaRPr lang="en-IN" dirty="0"/>
          </a:p>
        </p:txBody>
      </p:sp>
    </p:spTree>
    <p:extLst>
      <p:ext uri="{BB962C8B-B14F-4D97-AF65-F5344CB8AC3E}">
        <p14:creationId xmlns:p14="http://schemas.microsoft.com/office/powerpoint/2010/main" val="360252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a:t>
            </a:r>
            <a:r>
              <a:rPr lang="en-US" dirty="0" err="1"/>
              <a:t>Xpath</a:t>
            </a:r>
            <a:r>
              <a:rPr lang="en-US" dirty="0"/>
              <a:t> as a </a:t>
            </a:r>
            <a:r>
              <a:rPr lang="en-US" dirty="0" smtClean="0"/>
              <a:t>Locator</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b="1" dirty="0" err="1"/>
              <a:t>Xpath</a:t>
            </a:r>
            <a:r>
              <a:rPr lang="en-US" b="1" dirty="0"/>
              <a:t> can be created in two ways:</a:t>
            </a:r>
            <a:endParaRPr lang="en-IN" dirty="0"/>
          </a:p>
          <a:p>
            <a:r>
              <a:rPr lang="en-US" b="1" dirty="0"/>
              <a:t>Relative </a:t>
            </a:r>
            <a:r>
              <a:rPr lang="en-US" b="1" dirty="0" err="1"/>
              <a:t>Xpath</a:t>
            </a:r>
            <a:endParaRPr lang="en-IN" dirty="0"/>
          </a:p>
          <a:p>
            <a:pPr lvl="1"/>
            <a:r>
              <a:rPr lang="en-US" dirty="0"/>
              <a:t>Relative </a:t>
            </a:r>
            <a:r>
              <a:rPr lang="en-US" dirty="0" err="1"/>
              <a:t>Xpath</a:t>
            </a:r>
            <a:r>
              <a:rPr lang="en-US" dirty="0"/>
              <a:t> begins from the current location and is prefixed with a “//”.</a:t>
            </a:r>
            <a:endParaRPr lang="en-IN" dirty="0"/>
          </a:p>
          <a:p>
            <a:pPr lvl="1"/>
            <a:r>
              <a:rPr lang="en-US" dirty="0"/>
              <a:t>For example: //span[@class=’Email’]</a:t>
            </a:r>
            <a:endParaRPr lang="en-IN" dirty="0"/>
          </a:p>
          <a:p>
            <a:r>
              <a:rPr lang="en-US" b="1" dirty="0"/>
              <a:t>Absolute </a:t>
            </a:r>
            <a:r>
              <a:rPr lang="en-US" b="1" dirty="0" err="1"/>
              <a:t>Xpath</a:t>
            </a:r>
            <a:endParaRPr lang="en-IN" dirty="0"/>
          </a:p>
          <a:p>
            <a:pPr lvl="1"/>
            <a:r>
              <a:rPr lang="en-US" dirty="0"/>
              <a:t>Absolute </a:t>
            </a:r>
            <a:r>
              <a:rPr lang="en-US" dirty="0" err="1"/>
              <a:t>Xpath</a:t>
            </a:r>
            <a:r>
              <a:rPr lang="en-US" dirty="0"/>
              <a:t> begins with a root path and is prefixed with a “/”.</a:t>
            </a:r>
            <a:endParaRPr lang="en-IN" dirty="0"/>
          </a:p>
          <a:p>
            <a:pPr lvl="1"/>
            <a:r>
              <a:rPr lang="en-US" dirty="0"/>
              <a:t>For example: /html/body/div/div[@id=’Email’]</a:t>
            </a:r>
            <a:endParaRPr lang="en-IN" dirty="0"/>
          </a:p>
        </p:txBody>
      </p:sp>
    </p:spTree>
    <p:extLst>
      <p:ext uri="{BB962C8B-B14F-4D97-AF65-F5344CB8AC3E}">
        <p14:creationId xmlns:p14="http://schemas.microsoft.com/office/powerpoint/2010/main" val="604172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a:t>
            </a:r>
            <a:r>
              <a:rPr lang="en-US" dirty="0" err="1"/>
              <a:t>Xpath</a:t>
            </a:r>
            <a:r>
              <a:rPr lang="en-US" dirty="0"/>
              <a:t> as a </a:t>
            </a:r>
            <a:r>
              <a:rPr lang="en-US" dirty="0" smtClean="0"/>
              <a:t>Locator</a:t>
            </a:r>
            <a:endParaRPr lang="en-IN" dirty="0"/>
          </a:p>
        </p:txBody>
      </p:sp>
      <p:sp>
        <p:nvSpPr>
          <p:cNvPr id="3" name="Content Placeholder 2"/>
          <p:cNvSpPr>
            <a:spLocks noGrp="1"/>
          </p:cNvSpPr>
          <p:nvPr>
            <p:ph idx="1"/>
          </p:nvPr>
        </p:nvSpPr>
        <p:spPr/>
        <p:txBody>
          <a:bodyPr>
            <a:normAutofit fontScale="92500" lnSpcReduction="20000"/>
          </a:bodyPr>
          <a:lstStyle/>
          <a:p>
            <a:r>
              <a:rPr lang="en-US" b="1" dirty="0"/>
              <a:t>Key Points:</a:t>
            </a:r>
            <a:endParaRPr lang="en-IN" dirty="0"/>
          </a:p>
          <a:p>
            <a:pPr lvl="1"/>
            <a:r>
              <a:rPr lang="en-US" dirty="0"/>
              <a:t>The success rate of finding an element using </a:t>
            </a:r>
            <a:r>
              <a:rPr lang="en-US" dirty="0" err="1"/>
              <a:t>Xpath</a:t>
            </a:r>
            <a:r>
              <a:rPr lang="en-US" dirty="0"/>
              <a:t> is too high. Along with the previous statement, </a:t>
            </a:r>
            <a:r>
              <a:rPr lang="en-US" dirty="0" err="1"/>
              <a:t>Xpath</a:t>
            </a:r>
            <a:r>
              <a:rPr lang="en-US" dirty="0"/>
              <a:t> can find relatively all the elements within a web page. Thus, </a:t>
            </a:r>
            <a:r>
              <a:rPr lang="en-US" dirty="0" err="1"/>
              <a:t>Xpaths</a:t>
            </a:r>
            <a:r>
              <a:rPr lang="en-US" dirty="0"/>
              <a:t> can be used to locate elements having no id, class or name.</a:t>
            </a:r>
            <a:endParaRPr lang="en-IN" dirty="0"/>
          </a:p>
          <a:p>
            <a:pPr lvl="1"/>
            <a:r>
              <a:rPr lang="en-US" dirty="0"/>
              <a:t>Creating a valid </a:t>
            </a:r>
            <a:r>
              <a:rPr lang="en-US" dirty="0" err="1"/>
              <a:t>Xpath</a:t>
            </a:r>
            <a:r>
              <a:rPr lang="en-US" dirty="0"/>
              <a:t> is a tricky and complex process. There are plug-ins available to generate </a:t>
            </a:r>
            <a:r>
              <a:rPr lang="en-US" dirty="0" err="1"/>
              <a:t>Xpath</a:t>
            </a:r>
            <a:r>
              <a:rPr lang="en-US" dirty="0"/>
              <a:t> but most of the times, the generated </a:t>
            </a:r>
            <a:r>
              <a:rPr lang="en-US" dirty="0" err="1"/>
              <a:t>Xpaths</a:t>
            </a:r>
            <a:r>
              <a:rPr lang="en-US" dirty="0"/>
              <a:t> fails to identify the web element correctly.</a:t>
            </a:r>
            <a:endParaRPr lang="en-IN" dirty="0"/>
          </a:p>
          <a:p>
            <a:pPr lvl="1"/>
            <a:r>
              <a:rPr lang="en-US" dirty="0"/>
              <a:t>While creating </a:t>
            </a:r>
            <a:r>
              <a:rPr lang="en-US" dirty="0" err="1"/>
              <a:t>xpath</a:t>
            </a:r>
            <a:r>
              <a:rPr lang="en-US" dirty="0"/>
              <a:t>, user should be aware of the various nomenclatures and protocols.</a:t>
            </a:r>
            <a:endParaRPr lang="en-IN" dirty="0"/>
          </a:p>
        </p:txBody>
      </p:sp>
    </p:spTree>
    <p:extLst>
      <p:ext uri="{BB962C8B-B14F-4D97-AF65-F5344CB8AC3E}">
        <p14:creationId xmlns:p14="http://schemas.microsoft.com/office/powerpoint/2010/main" val="1852909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Selenium </a:t>
            </a:r>
            <a:r>
              <a:rPr lang="en-US" b="1" u="sng" dirty="0" err="1"/>
              <a:t>Xpath</a:t>
            </a:r>
            <a:r>
              <a:rPr lang="en-US" b="1" u="sng" dirty="0"/>
              <a:t> </a:t>
            </a:r>
            <a:r>
              <a:rPr lang="en-US" b="1" u="sng" dirty="0" smtClean="0"/>
              <a:t>Examples</a:t>
            </a:r>
            <a:endParaRPr lang="en-IN" dirty="0"/>
          </a:p>
        </p:txBody>
      </p:sp>
      <p:sp>
        <p:nvSpPr>
          <p:cNvPr id="3" name="Content Placeholder 2"/>
          <p:cNvSpPr>
            <a:spLocks noGrp="1"/>
          </p:cNvSpPr>
          <p:nvPr>
            <p:ph idx="1"/>
          </p:nvPr>
        </p:nvSpPr>
        <p:spPr/>
        <p:txBody>
          <a:bodyPr>
            <a:normAutofit fontScale="92500" lnSpcReduction="10000"/>
          </a:bodyPr>
          <a:lstStyle/>
          <a:p>
            <a:r>
              <a:rPr lang="en-US" b="1" dirty="0" err="1"/>
              <a:t>Xpath</a:t>
            </a:r>
            <a:r>
              <a:rPr lang="en-US" b="1" dirty="0"/>
              <a:t> Checker</a:t>
            </a:r>
            <a:endParaRPr lang="en-IN" dirty="0"/>
          </a:p>
          <a:p>
            <a:pPr lvl="1"/>
            <a:r>
              <a:rPr lang="en-US" dirty="0"/>
              <a:t>Creating </a:t>
            </a:r>
            <a:r>
              <a:rPr lang="en-US" dirty="0" err="1"/>
              <a:t>Xpath</a:t>
            </a:r>
            <a:r>
              <a:rPr lang="en-US" dirty="0"/>
              <a:t> becomes a little simpler by using </a:t>
            </a:r>
            <a:r>
              <a:rPr lang="en-US" dirty="0" err="1"/>
              <a:t>Xpath</a:t>
            </a:r>
            <a:r>
              <a:rPr lang="en-US" dirty="0"/>
              <a:t> Checker. </a:t>
            </a:r>
            <a:r>
              <a:rPr lang="en-US" dirty="0" err="1"/>
              <a:t>Xpath</a:t>
            </a:r>
            <a:r>
              <a:rPr lang="en-US" dirty="0"/>
              <a:t> Checker is a </a:t>
            </a:r>
            <a:r>
              <a:rPr lang="en-US" dirty="0" err="1"/>
              <a:t>firefox</a:t>
            </a:r>
            <a:r>
              <a:rPr lang="en-US" dirty="0"/>
              <a:t> add-on to automatically generate </a:t>
            </a:r>
            <a:r>
              <a:rPr lang="en-US" dirty="0" err="1"/>
              <a:t>Xpath</a:t>
            </a:r>
            <a:r>
              <a:rPr lang="en-US" dirty="0"/>
              <a:t> for a web element. The add-on can be downloaded and installed like any other plug-in. The plug-in can be downloaded from “https://addons.mozilla.org/</a:t>
            </a:r>
            <a:r>
              <a:rPr lang="en-US" dirty="0" err="1"/>
              <a:t>en</a:t>
            </a:r>
            <a:r>
              <a:rPr lang="en-US" dirty="0"/>
              <a:t>-US/</a:t>
            </a:r>
            <a:r>
              <a:rPr lang="en-US" dirty="0" err="1"/>
              <a:t>firefox</a:t>
            </a:r>
            <a:r>
              <a:rPr lang="en-US" dirty="0"/>
              <a:t>/</a:t>
            </a:r>
            <a:r>
              <a:rPr lang="en-US" dirty="0" err="1"/>
              <a:t>addon</a:t>
            </a:r>
            <a:r>
              <a:rPr lang="en-US" dirty="0"/>
              <a:t>/</a:t>
            </a:r>
            <a:r>
              <a:rPr lang="en-US" dirty="0" err="1"/>
              <a:t>xpath</a:t>
            </a:r>
            <a:r>
              <a:rPr lang="en-US" dirty="0"/>
              <a:t>-checker/”.</a:t>
            </a:r>
            <a:endParaRPr lang="en-IN" dirty="0"/>
          </a:p>
          <a:p>
            <a:pPr lvl="1"/>
            <a:r>
              <a:rPr lang="en-US" dirty="0"/>
              <a:t>As soon as the plug-in is installed, it can be seen in the context menu by right clicking any element whose </a:t>
            </a:r>
            <a:r>
              <a:rPr lang="en-US" dirty="0" err="1"/>
              <a:t>xpath</a:t>
            </a:r>
            <a:r>
              <a:rPr lang="en-US" dirty="0"/>
              <a:t> we want to generate.</a:t>
            </a:r>
            <a:endParaRPr lang="en-IN" dirty="0"/>
          </a:p>
          <a:p>
            <a:endParaRPr lang="en-IN" dirty="0"/>
          </a:p>
        </p:txBody>
      </p:sp>
    </p:spTree>
    <p:extLst>
      <p:ext uri="{BB962C8B-B14F-4D97-AF65-F5344CB8AC3E}">
        <p14:creationId xmlns:p14="http://schemas.microsoft.com/office/powerpoint/2010/main" val="2644052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Selenium </a:t>
            </a:r>
            <a:r>
              <a:rPr lang="en-US" b="1" u="sng" dirty="0" err="1"/>
              <a:t>Xpath</a:t>
            </a:r>
            <a:r>
              <a:rPr lang="en-US" b="1" u="sng" dirty="0"/>
              <a:t> </a:t>
            </a:r>
            <a:r>
              <a:rPr lang="en-US" b="1" u="sng" dirty="0" smtClean="0"/>
              <a:t>Examples</a:t>
            </a:r>
            <a:endParaRPr lang="en-IN" dirty="0"/>
          </a:p>
        </p:txBody>
      </p:sp>
      <p:sp>
        <p:nvSpPr>
          <p:cNvPr id="3" name="Content Placeholder 2"/>
          <p:cNvSpPr>
            <a:spLocks noGrp="1"/>
          </p:cNvSpPr>
          <p:nvPr>
            <p:ph idx="1"/>
          </p:nvPr>
        </p:nvSpPr>
        <p:spPr>
          <a:xfrm>
            <a:off x="457200" y="4370684"/>
            <a:ext cx="8229600" cy="1977083"/>
          </a:xfrm>
        </p:spPr>
        <p:txBody>
          <a:bodyPr>
            <a:normAutofit fontScale="77500" lnSpcReduction="20000"/>
          </a:bodyPr>
          <a:lstStyle/>
          <a:p>
            <a:r>
              <a:rPr lang="en-US" dirty="0"/>
              <a:t>Click on the “View </a:t>
            </a:r>
            <a:r>
              <a:rPr lang="en-US" dirty="0" err="1"/>
              <a:t>Xpath</a:t>
            </a:r>
            <a:r>
              <a:rPr lang="en-US" dirty="0"/>
              <a:t>” to see the </a:t>
            </a:r>
            <a:r>
              <a:rPr lang="en-US" dirty="0" err="1"/>
              <a:t>Xpath</a:t>
            </a:r>
            <a:r>
              <a:rPr lang="en-US" dirty="0"/>
              <a:t> expression of the element. An editor window would appear with the generated </a:t>
            </a:r>
            <a:r>
              <a:rPr lang="en-US" dirty="0" err="1"/>
              <a:t>Xpath</a:t>
            </a:r>
            <a:r>
              <a:rPr lang="en-US" dirty="0"/>
              <a:t> expression. Now user has the liberty to edit and modify the generated </a:t>
            </a:r>
            <a:r>
              <a:rPr lang="en-US" dirty="0" err="1"/>
              <a:t>Xpath</a:t>
            </a:r>
            <a:r>
              <a:rPr lang="en-US" dirty="0"/>
              <a:t> expression. The corresponding results would be updated cumulatively.</a:t>
            </a:r>
            <a:endParaRPr lang="en-IN" dirty="0"/>
          </a:p>
        </p:txBody>
      </p:sp>
      <p:pic>
        <p:nvPicPr>
          <p:cNvPr id="4" name="Picture 3" descr="Selenium Locators 10">
            <a:hlinkClick r:id="rId2"/>
          </p:cNvPr>
          <p:cNvPicPr/>
          <p:nvPr/>
        </p:nvPicPr>
        <p:blipFill>
          <a:blip r:embed="rId3" cstate="print"/>
          <a:srcRect/>
          <a:stretch>
            <a:fillRect/>
          </a:stretch>
        </p:blipFill>
        <p:spPr bwMode="auto">
          <a:xfrm>
            <a:off x="755576" y="1196752"/>
            <a:ext cx="7931223" cy="3240360"/>
          </a:xfrm>
          <a:prstGeom prst="rect">
            <a:avLst/>
          </a:prstGeom>
          <a:noFill/>
          <a:ln w="9525">
            <a:noFill/>
            <a:miter lim="800000"/>
            <a:headEnd/>
            <a:tailEnd/>
          </a:ln>
        </p:spPr>
      </p:pic>
    </p:spTree>
    <p:extLst>
      <p:ext uri="{BB962C8B-B14F-4D97-AF65-F5344CB8AC3E}">
        <p14:creationId xmlns:p14="http://schemas.microsoft.com/office/powerpoint/2010/main" val="2949111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elenium Locators 11">
            <a:hlinkClick r:id="rId2"/>
          </p:cNvPr>
          <p:cNvPicPr/>
          <p:nvPr/>
        </p:nvPicPr>
        <p:blipFill>
          <a:blip r:embed="rId3" cstate="print"/>
          <a:srcRect/>
          <a:stretch>
            <a:fillRect/>
          </a:stretch>
        </p:blipFill>
        <p:spPr bwMode="auto">
          <a:xfrm>
            <a:off x="827584" y="980728"/>
            <a:ext cx="7488832" cy="3168352"/>
          </a:xfrm>
          <a:prstGeom prst="rect">
            <a:avLst/>
          </a:prstGeom>
          <a:noFill/>
          <a:ln w="9525">
            <a:noFill/>
            <a:miter lim="800000"/>
            <a:headEnd/>
            <a:tailEnd/>
          </a:ln>
        </p:spPr>
      </p:pic>
      <p:sp>
        <p:nvSpPr>
          <p:cNvPr id="2" name="Title 1"/>
          <p:cNvSpPr>
            <a:spLocks noGrp="1"/>
          </p:cNvSpPr>
          <p:nvPr>
            <p:ph type="title"/>
          </p:nvPr>
        </p:nvSpPr>
        <p:spPr>
          <a:xfrm>
            <a:off x="457200" y="0"/>
            <a:ext cx="8229600" cy="1143000"/>
          </a:xfrm>
        </p:spPr>
        <p:txBody>
          <a:bodyPr>
            <a:normAutofit/>
          </a:bodyPr>
          <a:lstStyle/>
          <a:p>
            <a:r>
              <a:rPr lang="en-US" b="1" u="sng" dirty="0"/>
              <a:t>Selenium </a:t>
            </a:r>
            <a:r>
              <a:rPr lang="en-US" b="1" u="sng" dirty="0" err="1"/>
              <a:t>Xpath</a:t>
            </a:r>
            <a:r>
              <a:rPr lang="en-US" b="1" u="sng" dirty="0"/>
              <a:t> </a:t>
            </a:r>
            <a:r>
              <a:rPr lang="en-US" b="1" u="sng" dirty="0" smtClean="0"/>
              <a:t>Examples</a:t>
            </a:r>
            <a:endParaRPr lang="en-IN" dirty="0"/>
          </a:p>
        </p:txBody>
      </p:sp>
      <p:sp>
        <p:nvSpPr>
          <p:cNvPr id="3" name="Content Placeholder 2"/>
          <p:cNvSpPr>
            <a:spLocks noGrp="1"/>
          </p:cNvSpPr>
          <p:nvPr>
            <p:ph idx="1"/>
          </p:nvPr>
        </p:nvSpPr>
        <p:spPr>
          <a:xfrm>
            <a:off x="457200" y="4370684"/>
            <a:ext cx="8229600" cy="1977083"/>
          </a:xfrm>
        </p:spPr>
        <p:txBody>
          <a:bodyPr>
            <a:normAutofit fontScale="62500" lnSpcReduction="20000"/>
          </a:bodyPr>
          <a:lstStyle/>
          <a:p>
            <a:r>
              <a:rPr lang="en-US" dirty="0"/>
              <a:t>Note that the </a:t>
            </a:r>
            <a:r>
              <a:rPr lang="en-US" dirty="0" err="1"/>
              <a:t>Xpath</a:t>
            </a:r>
            <a:r>
              <a:rPr lang="en-US" dirty="0"/>
              <a:t> Checker is available for other browsers as well.</a:t>
            </a:r>
            <a:endParaRPr lang="en-IN" dirty="0"/>
          </a:p>
          <a:p>
            <a:r>
              <a:rPr lang="en-US" dirty="0"/>
              <a:t>But re-iterating the fact, that most of the times, the generated </a:t>
            </a:r>
            <a:r>
              <a:rPr lang="en-US" dirty="0" err="1"/>
              <a:t>Xpaths</a:t>
            </a:r>
            <a:r>
              <a:rPr lang="en-US" dirty="0"/>
              <a:t> fails to identify the web element rightly. Thus, it is recommended to create our own </a:t>
            </a:r>
            <a:r>
              <a:rPr lang="en-US" dirty="0" err="1"/>
              <a:t>Xpath</a:t>
            </a:r>
            <a:r>
              <a:rPr lang="en-US" dirty="0"/>
              <a:t> following the pre defined rules and protocols.</a:t>
            </a:r>
            <a:endParaRPr lang="en-IN" dirty="0"/>
          </a:p>
          <a:p>
            <a:r>
              <a:rPr lang="en-US" dirty="0"/>
              <a:t>In this sample, we would access “Google” image present at the top of the login form at gmail.com.</a:t>
            </a:r>
            <a:endParaRPr lang="en-IN" dirty="0"/>
          </a:p>
        </p:txBody>
      </p:sp>
    </p:spTree>
    <p:extLst>
      <p:ext uri="{BB962C8B-B14F-4D97-AF65-F5344CB8AC3E}">
        <p14:creationId xmlns:p14="http://schemas.microsoft.com/office/powerpoint/2010/main" val="1770801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Creating a </a:t>
            </a:r>
            <a:r>
              <a:rPr lang="en-US" b="1" u="sng" dirty="0" err="1"/>
              <a:t>Xpath</a:t>
            </a:r>
            <a:r>
              <a:rPr lang="en-US" b="1" u="sng" dirty="0"/>
              <a:t> of a web </a:t>
            </a:r>
            <a:r>
              <a:rPr lang="en-US" b="1" u="sng" dirty="0" smtClean="0"/>
              <a:t>element</a:t>
            </a:r>
            <a:endParaRPr lang="en-IN" dirty="0"/>
          </a:p>
        </p:txBody>
      </p:sp>
      <p:sp>
        <p:nvSpPr>
          <p:cNvPr id="3" name="Content Placeholder 2"/>
          <p:cNvSpPr>
            <a:spLocks noGrp="1"/>
          </p:cNvSpPr>
          <p:nvPr>
            <p:ph idx="1"/>
          </p:nvPr>
        </p:nvSpPr>
        <p:spPr>
          <a:xfrm>
            <a:off x="457200" y="1600201"/>
            <a:ext cx="8229600" cy="2116832"/>
          </a:xfrm>
        </p:spPr>
        <p:txBody>
          <a:bodyPr>
            <a:normAutofit fontScale="77500" lnSpcReduction="20000"/>
          </a:bodyPr>
          <a:lstStyle/>
          <a:p>
            <a:r>
              <a:rPr lang="en-US" b="1" dirty="0"/>
              <a:t>Step 1</a:t>
            </a:r>
            <a:r>
              <a:rPr lang="en-US" dirty="0"/>
              <a:t>: Type “//</a:t>
            </a:r>
            <a:r>
              <a:rPr lang="en-US" dirty="0" err="1"/>
              <a:t>img</a:t>
            </a:r>
            <a:r>
              <a:rPr lang="en-US" dirty="0"/>
              <a:t>[@class=’logo’]” i.e. the locator value in the target box within the Selenium IDE.</a:t>
            </a:r>
            <a:endParaRPr lang="en-IN" dirty="0"/>
          </a:p>
          <a:p>
            <a:pPr lvl="1"/>
            <a:r>
              <a:rPr lang="en-US" b="1" u="sng" dirty="0"/>
              <a:t>Syntax</a:t>
            </a:r>
            <a:r>
              <a:rPr lang="en-US" b="1" dirty="0"/>
              <a:t>:</a:t>
            </a:r>
            <a:r>
              <a:rPr lang="en-US" dirty="0"/>
              <a:t> </a:t>
            </a:r>
            <a:r>
              <a:rPr lang="en-US" dirty="0" err="1"/>
              <a:t>Xpath</a:t>
            </a:r>
            <a:r>
              <a:rPr lang="en-US" dirty="0"/>
              <a:t> of the element</a:t>
            </a:r>
            <a:endParaRPr lang="en-IN" dirty="0"/>
          </a:p>
          <a:p>
            <a:r>
              <a:rPr lang="en-US" b="1" dirty="0"/>
              <a:t>Step 2</a:t>
            </a:r>
            <a:r>
              <a:rPr lang="en-US" dirty="0"/>
              <a:t>: Click on the Find Button. Notice that the image would be highlighted with yellow color with a florescent green border around the field.</a:t>
            </a:r>
            <a:endParaRPr lang="en-IN" dirty="0"/>
          </a:p>
          <a:p>
            <a:endParaRPr lang="en-IN" dirty="0"/>
          </a:p>
        </p:txBody>
      </p:sp>
      <p:pic>
        <p:nvPicPr>
          <p:cNvPr id="4" name="Picture 3" descr="Selenium Locators 12">
            <a:hlinkClick r:id="rId2"/>
          </p:cNvPr>
          <p:cNvPicPr/>
          <p:nvPr/>
        </p:nvPicPr>
        <p:blipFill>
          <a:blip r:embed="rId3" cstate="print"/>
          <a:srcRect/>
          <a:stretch>
            <a:fillRect/>
          </a:stretch>
        </p:blipFill>
        <p:spPr bwMode="auto">
          <a:xfrm>
            <a:off x="611560" y="3717032"/>
            <a:ext cx="7920880" cy="2664295"/>
          </a:xfrm>
          <a:prstGeom prst="rect">
            <a:avLst/>
          </a:prstGeom>
          <a:noFill/>
          <a:ln w="9525">
            <a:noFill/>
            <a:miter lim="800000"/>
            <a:headEnd/>
            <a:tailEnd/>
          </a:ln>
        </p:spPr>
      </p:pic>
    </p:spTree>
    <p:extLst>
      <p:ext uri="{BB962C8B-B14F-4D97-AF65-F5344CB8AC3E}">
        <p14:creationId xmlns:p14="http://schemas.microsoft.com/office/powerpoint/2010/main" val="3094767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Here are the cruxes of this </a:t>
            </a:r>
            <a:r>
              <a:rPr lang="en-US" dirty="0" smtClean="0"/>
              <a:t>topic:</a:t>
            </a:r>
            <a:endParaRPr lang="en-IN" dirty="0"/>
          </a:p>
          <a:p>
            <a:pPr lvl="0"/>
            <a:r>
              <a:rPr lang="en-US" dirty="0"/>
              <a:t>Locators are the HTML properties of a web element which tells the Selenium about the web element on which it needs to perform actions.</a:t>
            </a:r>
            <a:endParaRPr lang="en-IN" dirty="0"/>
          </a:p>
          <a:p>
            <a:pPr lvl="0"/>
            <a:r>
              <a:rPr lang="en-US" dirty="0"/>
              <a:t>There is a wide range of web elements that a user may have to interact with on a regular basis. Some of them are: Text box, Button, Drop Down, Hyperlink, Check Box, and Radio Button.</a:t>
            </a:r>
            <a:endParaRPr lang="en-IN" dirty="0"/>
          </a:p>
          <a:p>
            <a:pPr lvl="0"/>
            <a:r>
              <a:rPr lang="en-US" dirty="0"/>
              <a:t>With the varied range of web elements comes a vast province of strategies/approaches to locate these web elements.</a:t>
            </a:r>
            <a:endParaRPr lang="en-IN" dirty="0"/>
          </a:p>
          <a:p>
            <a:pPr lvl="0"/>
            <a:r>
              <a:rPr lang="en-US" dirty="0"/>
              <a:t>Some of the extensively used locator types are: ID, </a:t>
            </a:r>
            <a:r>
              <a:rPr lang="en-US" dirty="0" err="1"/>
              <a:t>ClassName</a:t>
            </a:r>
            <a:r>
              <a:rPr lang="en-US" dirty="0"/>
              <a:t>, Link Text, </a:t>
            </a:r>
            <a:r>
              <a:rPr lang="en-US" dirty="0" err="1"/>
              <a:t>Xpath</a:t>
            </a:r>
            <a:r>
              <a:rPr lang="en-US" dirty="0"/>
              <a:t>, CSS Selectors and Name.</a:t>
            </a:r>
            <a:endParaRPr lang="en-IN" dirty="0"/>
          </a:p>
          <a:p>
            <a:pPr lvl="1"/>
            <a:r>
              <a:rPr lang="en-US" b="1" dirty="0"/>
              <a:t>Note</a:t>
            </a:r>
            <a:r>
              <a:rPr lang="en-US" dirty="0"/>
              <a:t>: Owing to the fact that creating CSS Selector and </a:t>
            </a:r>
            <a:r>
              <a:rPr lang="en-US" dirty="0" err="1"/>
              <a:t>Xpath</a:t>
            </a:r>
            <a:r>
              <a:rPr lang="en-US" dirty="0"/>
              <a:t> requires a lot of efforts and practice, thus the process is only exercised by more sophisticated and trained users.</a:t>
            </a:r>
            <a:endParaRPr lang="en-IN" dirty="0"/>
          </a:p>
          <a:p>
            <a:endParaRPr lang="en-IN" dirty="0"/>
          </a:p>
        </p:txBody>
      </p:sp>
    </p:spTree>
    <p:extLst>
      <p:ext uri="{BB962C8B-B14F-4D97-AF65-F5344CB8AC3E}">
        <p14:creationId xmlns:p14="http://schemas.microsoft.com/office/powerpoint/2010/main" val="355745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Locator?</a:t>
            </a:r>
            <a:endParaRPr lang="en-IN" dirty="0"/>
          </a:p>
        </p:txBody>
      </p:sp>
      <p:sp>
        <p:nvSpPr>
          <p:cNvPr id="3" name="Content Placeholder 2"/>
          <p:cNvSpPr>
            <a:spLocks noGrp="1"/>
          </p:cNvSpPr>
          <p:nvPr>
            <p:ph idx="1"/>
          </p:nvPr>
        </p:nvSpPr>
        <p:spPr/>
        <p:txBody>
          <a:bodyPr>
            <a:normAutofit fontScale="77500" lnSpcReduction="20000"/>
          </a:bodyPr>
          <a:lstStyle/>
          <a:p>
            <a:r>
              <a:rPr lang="en-US" dirty="0"/>
              <a:t>Locator can be termed as an address that identifies a web element uniquely within the webpage. Locators are the HTML properties of a web element which tells the Selenium about the web element it need to perform action on.</a:t>
            </a:r>
            <a:endParaRPr lang="en-IN" dirty="0"/>
          </a:p>
          <a:p>
            <a:r>
              <a:rPr lang="en-US" dirty="0"/>
              <a:t>There is a diverse range of web elements. </a:t>
            </a:r>
            <a:r>
              <a:rPr lang="en-US" b="1" dirty="0"/>
              <a:t>The most common amongst them are:</a:t>
            </a:r>
            <a:endParaRPr lang="en-IN" dirty="0"/>
          </a:p>
          <a:p>
            <a:pPr lvl="1"/>
            <a:r>
              <a:rPr lang="en-US" dirty="0"/>
              <a:t>Text box</a:t>
            </a:r>
            <a:endParaRPr lang="en-IN" dirty="0"/>
          </a:p>
          <a:p>
            <a:pPr lvl="1"/>
            <a:r>
              <a:rPr lang="en-US" dirty="0"/>
              <a:t>Button</a:t>
            </a:r>
            <a:endParaRPr lang="en-IN" dirty="0"/>
          </a:p>
          <a:p>
            <a:pPr lvl="1"/>
            <a:r>
              <a:rPr lang="en-US" dirty="0"/>
              <a:t>Drop Down</a:t>
            </a:r>
            <a:endParaRPr lang="en-IN" dirty="0"/>
          </a:p>
          <a:p>
            <a:pPr lvl="1"/>
            <a:r>
              <a:rPr lang="en-US" dirty="0"/>
              <a:t>Hyperlink</a:t>
            </a:r>
            <a:endParaRPr lang="en-IN" dirty="0"/>
          </a:p>
          <a:p>
            <a:pPr lvl="1"/>
            <a:r>
              <a:rPr lang="en-US" dirty="0"/>
              <a:t>Check Box</a:t>
            </a:r>
            <a:endParaRPr lang="en-IN" dirty="0"/>
          </a:p>
          <a:p>
            <a:pPr lvl="1"/>
            <a:r>
              <a:rPr lang="en-US" dirty="0"/>
              <a:t>Radio Button</a:t>
            </a:r>
            <a:endParaRPr lang="en-IN" dirty="0"/>
          </a:p>
          <a:p>
            <a:endParaRPr lang="en-IN" dirty="0"/>
          </a:p>
          <a:p>
            <a:endParaRPr lang="en-IN" dirty="0"/>
          </a:p>
        </p:txBody>
      </p:sp>
    </p:spTree>
    <p:extLst>
      <p:ext uri="{BB962C8B-B14F-4D97-AF65-F5344CB8AC3E}">
        <p14:creationId xmlns:p14="http://schemas.microsoft.com/office/powerpoint/2010/main" val="2950910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a:t>
            </a:r>
            <a:r>
              <a:rPr lang="en-US" dirty="0" smtClean="0"/>
              <a:t>Locators</a:t>
            </a:r>
            <a:endParaRPr lang="en-IN" dirty="0"/>
          </a:p>
        </p:txBody>
      </p:sp>
      <p:sp>
        <p:nvSpPr>
          <p:cNvPr id="3" name="Content Placeholder 2"/>
          <p:cNvSpPr>
            <a:spLocks noGrp="1"/>
          </p:cNvSpPr>
          <p:nvPr>
            <p:ph idx="1"/>
          </p:nvPr>
        </p:nvSpPr>
        <p:spPr/>
        <p:txBody>
          <a:bodyPr/>
          <a:lstStyle/>
          <a:p>
            <a:r>
              <a:rPr lang="en-US" dirty="0"/>
              <a:t>Identifying these elements has always been a very tricky subject and thus it requires an accurate and effective approach. Thereby, we can assert that more effective the locator, more stable will be the automation script. Essentially every Selenium command requires locators to find the web elements. Thus, to identify these web elements accurately and precisely we have different types of locators.</a:t>
            </a:r>
            <a:endParaRPr lang="en-IN" dirty="0"/>
          </a:p>
          <a:p>
            <a:endParaRPr lang="en-IN" dirty="0"/>
          </a:p>
        </p:txBody>
      </p:sp>
    </p:spTree>
    <p:extLst>
      <p:ext uri="{BB962C8B-B14F-4D97-AF65-F5344CB8AC3E}">
        <p14:creationId xmlns:p14="http://schemas.microsoft.com/office/powerpoint/2010/main" val="426189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a:t>
            </a:r>
            <a:r>
              <a:rPr lang="en-US" dirty="0" smtClean="0"/>
              <a:t>Locators</a:t>
            </a:r>
            <a:endParaRPr lang="en-IN" dirty="0"/>
          </a:p>
        </p:txBody>
      </p:sp>
      <p:sp>
        <p:nvSpPr>
          <p:cNvPr id="3" name="Content Placeholder 2"/>
          <p:cNvSpPr>
            <a:spLocks noGrp="1"/>
          </p:cNvSpPr>
          <p:nvPr>
            <p:ph idx="1"/>
          </p:nvPr>
        </p:nvSpPr>
        <p:spPr>
          <a:xfrm>
            <a:off x="457200" y="4149080"/>
            <a:ext cx="8229600" cy="1977083"/>
          </a:xfrm>
        </p:spPr>
        <p:txBody>
          <a:bodyPr>
            <a:normAutofit fontScale="77500" lnSpcReduction="20000"/>
          </a:bodyPr>
          <a:lstStyle/>
          <a:p>
            <a:r>
              <a:rPr lang="en-US" b="1" dirty="0"/>
              <a:t>Now let’s understand further by exercising each of them independently.</a:t>
            </a:r>
            <a:endParaRPr lang="en-IN" dirty="0"/>
          </a:p>
          <a:p>
            <a:pPr lvl="1"/>
            <a:r>
              <a:rPr lang="en-US" dirty="0"/>
              <a:t>Before we start with the locators, let me take a moment to introduce the application under test. We would be using “https://accounts.google.com/” for locating different types of web elements using different locator types.</a:t>
            </a:r>
            <a:endParaRPr lang="en-IN" dirty="0"/>
          </a:p>
        </p:txBody>
      </p:sp>
      <p:pic>
        <p:nvPicPr>
          <p:cNvPr id="4" name="Picture 3" descr="Types of Locators in Selenium 1">
            <a:hlinkClick r:id="rId2"/>
          </p:cNvPr>
          <p:cNvPicPr/>
          <p:nvPr/>
        </p:nvPicPr>
        <p:blipFill>
          <a:blip r:embed="rId3" cstate="print"/>
          <a:srcRect/>
          <a:stretch>
            <a:fillRect/>
          </a:stretch>
        </p:blipFill>
        <p:spPr bwMode="auto">
          <a:xfrm>
            <a:off x="827584" y="1417638"/>
            <a:ext cx="7416824" cy="2515418"/>
          </a:xfrm>
          <a:prstGeom prst="rect">
            <a:avLst/>
          </a:prstGeom>
          <a:noFill/>
          <a:ln w="9525">
            <a:noFill/>
            <a:miter lim="800000"/>
            <a:headEnd/>
            <a:tailEnd/>
          </a:ln>
        </p:spPr>
      </p:pic>
    </p:spTree>
    <p:extLst>
      <p:ext uri="{BB962C8B-B14F-4D97-AF65-F5344CB8AC3E}">
        <p14:creationId xmlns:p14="http://schemas.microsoft.com/office/powerpoint/2010/main" val="1373044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ID as a </a:t>
            </a:r>
            <a:r>
              <a:rPr lang="en-US" dirty="0" smtClean="0"/>
              <a:t>Locator</a:t>
            </a:r>
            <a:endParaRPr lang="en-IN" dirty="0"/>
          </a:p>
        </p:txBody>
      </p:sp>
      <p:sp>
        <p:nvSpPr>
          <p:cNvPr id="3" name="Content Placeholder 2"/>
          <p:cNvSpPr>
            <a:spLocks noGrp="1"/>
          </p:cNvSpPr>
          <p:nvPr>
            <p:ph idx="1"/>
          </p:nvPr>
        </p:nvSpPr>
        <p:spPr>
          <a:xfrm>
            <a:off x="457200" y="1600201"/>
            <a:ext cx="8229600" cy="1396751"/>
          </a:xfrm>
        </p:spPr>
        <p:txBody>
          <a:bodyPr>
            <a:normAutofit fontScale="92500" lnSpcReduction="10000"/>
          </a:bodyPr>
          <a:lstStyle/>
          <a:p>
            <a:r>
              <a:rPr lang="en-US" dirty="0"/>
              <a:t>The best and the most popular method to identify web element is to use ID. The ID of an each element is alleged to be unique.</a:t>
            </a:r>
            <a:endParaRPr lang="en-IN" dirty="0"/>
          </a:p>
          <a:p>
            <a:endParaRPr lang="en-IN" dirty="0"/>
          </a:p>
        </p:txBody>
      </p:sp>
      <p:pic>
        <p:nvPicPr>
          <p:cNvPr id="4" name="Picture 3" descr="Types of Locators in Selenium 2">
            <a:hlinkClick r:id="rId2"/>
          </p:cNvPr>
          <p:cNvPicPr/>
          <p:nvPr/>
        </p:nvPicPr>
        <p:blipFill>
          <a:blip r:embed="rId3" cstate="print"/>
          <a:srcRect/>
          <a:stretch>
            <a:fillRect/>
          </a:stretch>
        </p:blipFill>
        <p:spPr bwMode="auto">
          <a:xfrm>
            <a:off x="899592" y="3105150"/>
            <a:ext cx="7272807" cy="1259954"/>
          </a:xfrm>
          <a:prstGeom prst="rect">
            <a:avLst/>
          </a:prstGeom>
          <a:noFill/>
          <a:ln w="9525">
            <a:noFill/>
            <a:miter lim="800000"/>
            <a:headEnd/>
            <a:tailEnd/>
          </a:ln>
        </p:spPr>
      </p:pic>
    </p:spTree>
    <p:extLst>
      <p:ext uri="{BB962C8B-B14F-4D97-AF65-F5344CB8AC3E}">
        <p14:creationId xmlns:p14="http://schemas.microsoft.com/office/powerpoint/2010/main" val="3528144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Finding an ID of a web element</a:t>
            </a:r>
            <a:r>
              <a:rPr lang="en-US" u="sng" dirty="0"/>
              <a:t> </a:t>
            </a:r>
            <a:r>
              <a:rPr lang="en-US" b="1" u="sng" dirty="0"/>
              <a:t>using Firebug</a:t>
            </a:r>
            <a:endParaRPr lang="en-IN" dirty="0"/>
          </a:p>
        </p:txBody>
      </p:sp>
      <p:sp>
        <p:nvSpPr>
          <p:cNvPr id="3" name="Content Placeholder 2"/>
          <p:cNvSpPr>
            <a:spLocks noGrp="1"/>
          </p:cNvSpPr>
          <p:nvPr>
            <p:ph idx="1"/>
          </p:nvPr>
        </p:nvSpPr>
        <p:spPr>
          <a:xfrm>
            <a:off x="457200" y="1600201"/>
            <a:ext cx="8229600" cy="1396751"/>
          </a:xfrm>
        </p:spPr>
        <p:txBody>
          <a:bodyPr>
            <a:normAutofit fontScale="70000" lnSpcReduction="20000"/>
          </a:bodyPr>
          <a:lstStyle/>
          <a:p>
            <a:r>
              <a:rPr lang="en-US" b="1" dirty="0"/>
              <a:t>Step 1</a:t>
            </a:r>
            <a:r>
              <a:rPr lang="en-US" dirty="0"/>
              <a:t>: Launch the web browser (Firefox) and navigate to “https://accounts.google.com/”.</a:t>
            </a:r>
            <a:endParaRPr lang="en-IN" dirty="0"/>
          </a:p>
          <a:p>
            <a:r>
              <a:rPr lang="en-US" b="1" dirty="0"/>
              <a:t>Step 2</a:t>
            </a:r>
            <a:r>
              <a:rPr lang="en-US" dirty="0"/>
              <a:t>: Open firebug (either by pressing F12 or via tools).</a:t>
            </a:r>
            <a:endParaRPr lang="en-IN" dirty="0"/>
          </a:p>
          <a:p>
            <a:r>
              <a:rPr lang="en-US" b="1" dirty="0"/>
              <a:t>Step 3</a:t>
            </a:r>
            <a:r>
              <a:rPr lang="en-US" dirty="0"/>
              <a:t>: Click on the inspect icon to identify the web element.</a:t>
            </a:r>
            <a:endParaRPr lang="en-IN" dirty="0"/>
          </a:p>
        </p:txBody>
      </p:sp>
      <p:pic>
        <p:nvPicPr>
          <p:cNvPr id="5" name="Picture 4" descr="Selenium Locators 1">
            <a:hlinkClick r:id="rId2"/>
          </p:cNvPr>
          <p:cNvPicPr/>
          <p:nvPr/>
        </p:nvPicPr>
        <p:blipFill>
          <a:blip r:embed="rId3" cstate="print"/>
          <a:srcRect/>
          <a:stretch>
            <a:fillRect/>
          </a:stretch>
        </p:blipFill>
        <p:spPr bwMode="auto">
          <a:xfrm>
            <a:off x="755576" y="2996952"/>
            <a:ext cx="7776864" cy="3672408"/>
          </a:xfrm>
          <a:prstGeom prst="rect">
            <a:avLst/>
          </a:prstGeom>
          <a:noFill/>
          <a:ln w="9525">
            <a:noFill/>
            <a:miter lim="800000"/>
            <a:headEnd/>
            <a:tailEnd/>
          </a:ln>
        </p:spPr>
      </p:pic>
    </p:spTree>
    <p:extLst>
      <p:ext uri="{BB962C8B-B14F-4D97-AF65-F5344CB8AC3E}">
        <p14:creationId xmlns:p14="http://schemas.microsoft.com/office/powerpoint/2010/main" val="578668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Finding an ID of a web element</a:t>
            </a:r>
            <a:r>
              <a:rPr lang="en-US" u="sng" dirty="0"/>
              <a:t> </a:t>
            </a:r>
            <a:r>
              <a:rPr lang="en-US" b="1" u="sng" dirty="0"/>
              <a:t>using Firebug</a:t>
            </a:r>
            <a:endParaRPr lang="en-IN" dirty="0"/>
          </a:p>
        </p:txBody>
      </p:sp>
      <p:sp>
        <p:nvSpPr>
          <p:cNvPr id="3" name="Content Placeholder 2"/>
          <p:cNvSpPr>
            <a:spLocks noGrp="1"/>
          </p:cNvSpPr>
          <p:nvPr>
            <p:ph idx="1"/>
          </p:nvPr>
        </p:nvSpPr>
        <p:spPr>
          <a:xfrm>
            <a:off x="457200" y="1600201"/>
            <a:ext cx="8229600" cy="1396751"/>
          </a:xfrm>
        </p:spPr>
        <p:txBody>
          <a:bodyPr>
            <a:noAutofit/>
          </a:bodyPr>
          <a:lstStyle/>
          <a:p>
            <a:r>
              <a:rPr lang="en-US" sz="1800" b="1" dirty="0">
                <a:solidFill>
                  <a:srgbClr val="222222"/>
                </a:solidFill>
                <a:latin typeface="Verdana" panose="020B0604030504040204" pitchFamily="34" charset="0"/>
                <a:ea typeface="Times New Roman" panose="02020603050405020304" pitchFamily="18" charset="0"/>
              </a:rPr>
              <a:t>Step 4: </a:t>
            </a:r>
            <a:r>
              <a:rPr lang="en-US" sz="2000" dirty="0"/>
              <a:t>Hover on the web element (Email textbox in our case) on which we desire to perform some action. In the firebug section, one can see the corresponding html tags being highlighted.</a:t>
            </a:r>
            <a:endParaRPr lang="en-IN" sz="2000" dirty="0"/>
          </a:p>
        </p:txBody>
      </p:sp>
      <p:pic>
        <p:nvPicPr>
          <p:cNvPr id="6" name="Picture 5" descr="Selenium Locators 2">
            <a:hlinkClick r:id="rId2"/>
          </p:cNvPr>
          <p:cNvPicPr/>
          <p:nvPr/>
        </p:nvPicPr>
        <p:blipFill>
          <a:blip r:embed="rId3" cstate="print"/>
          <a:srcRect/>
          <a:stretch>
            <a:fillRect/>
          </a:stretch>
        </p:blipFill>
        <p:spPr bwMode="auto">
          <a:xfrm>
            <a:off x="755576" y="2852936"/>
            <a:ext cx="7931224" cy="4005064"/>
          </a:xfrm>
          <a:prstGeom prst="rect">
            <a:avLst/>
          </a:prstGeom>
          <a:noFill/>
          <a:ln w="9525">
            <a:noFill/>
            <a:miter lim="800000"/>
            <a:headEnd/>
            <a:tailEnd/>
          </a:ln>
        </p:spPr>
      </p:pic>
      <p:sp>
        <p:nvSpPr>
          <p:cNvPr id="7" name="Rectangle 6"/>
          <p:cNvSpPr/>
          <p:nvPr/>
        </p:nvSpPr>
        <p:spPr>
          <a:xfrm>
            <a:off x="457200" y="2670373"/>
            <a:ext cx="3960440" cy="1945148"/>
          </a:xfrm>
          <a:prstGeom prst="rect">
            <a:avLst/>
          </a:prstGeom>
        </p:spPr>
        <p:txBody>
          <a:bodyPr wrap="square">
            <a:spAutoFit/>
          </a:bodyPr>
          <a:lstStyle/>
          <a:p>
            <a:pPr marL="342900" indent="-342900">
              <a:lnSpc>
                <a:spcPct val="80000"/>
              </a:lnSpc>
              <a:spcBef>
                <a:spcPct val="20000"/>
              </a:spcBef>
              <a:spcAft>
                <a:spcPts val="0"/>
              </a:spcAft>
              <a:buFont typeface="Arial" pitchFamily="34" charset="0"/>
              <a:buChar char="•"/>
            </a:pPr>
            <a:r>
              <a:rPr lang="en-US" b="1" dirty="0">
                <a:solidFill>
                  <a:srgbClr val="222222"/>
                </a:solidFill>
                <a:latin typeface="Verdana" panose="020B0604030504040204" pitchFamily="34" charset="0"/>
                <a:ea typeface="Times New Roman" panose="02020603050405020304" pitchFamily="18" charset="0"/>
              </a:rPr>
              <a:t>Step 5</a:t>
            </a:r>
            <a:r>
              <a:rPr lang="en-US" dirty="0">
                <a:solidFill>
                  <a:srgbClr val="222222"/>
                </a:solidFill>
                <a:latin typeface="Verdana" panose="020B0604030504040204" pitchFamily="34" charset="0"/>
                <a:ea typeface="Times New Roman" panose="02020603050405020304" pitchFamily="18" charset="0"/>
              </a:rPr>
              <a:t>: </a:t>
            </a:r>
            <a:r>
              <a:rPr lang="en-US" sz="2000" dirty="0"/>
              <a:t>Be cognizant about the ID attribute and take a note of it. Now we need to verify if the ID </a:t>
            </a:r>
            <a:r>
              <a:rPr lang="en-US" sz="2000" dirty="0" err="1"/>
              <a:t>indentified</a:t>
            </a:r>
            <a:r>
              <a:rPr lang="en-US" sz="2000" dirty="0"/>
              <a:t> is able to find the element uniquely and flawlessly.</a:t>
            </a:r>
            <a:endParaRPr lang="en-IN" sz="2000" dirty="0"/>
          </a:p>
          <a:p>
            <a:pPr marL="342900" indent="-342900">
              <a:lnSpc>
                <a:spcPct val="80000"/>
              </a:lnSpc>
              <a:spcBef>
                <a:spcPct val="20000"/>
              </a:spcBef>
              <a:spcAft>
                <a:spcPts val="0"/>
              </a:spcAft>
              <a:buFont typeface="Arial" pitchFamily="34" charset="0"/>
              <a:buChar char="•"/>
            </a:pPr>
            <a:r>
              <a:rPr lang="en-US" sz="2000" dirty="0"/>
              <a:t>Syntax: id = id of the element</a:t>
            </a:r>
            <a:endParaRPr lang="en-IN" sz="2000" dirty="0"/>
          </a:p>
          <a:p>
            <a:pPr marL="342900" indent="-342900">
              <a:lnSpc>
                <a:spcPct val="80000"/>
              </a:lnSpc>
              <a:spcBef>
                <a:spcPct val="20000"/>
              </a:spcBef>
              <a:spcAft>
                <a:spcPts val="1845"/>
              </a:spcAft>
              <a:buFont typeface="Arial" pitchFamily="34" charset="0"/>
              <a:buChar char="•"/>
            </a:pPr>
            <a:r>
              <a:rPr lang="en-US" sz="2000" dirty="0"/>
              <a:t>In our case, the id is “Email”.</a:t>
            </a:r>
            <a:endParaRPr lang="en-IN" sz="2000" dirty="0"/>
          </a:p>
        </p:txBody>
      </p:sp>
    </p:spTree>
    <p:extLst>
      <p:ext uri="{BB962C8B-B14F-4D97-AF65-F5344CB8AC3E}">
        <p14:creationId xmlns:p14="http://schemas.microsoft.com/office/powerpoint/2010/main" val="2539186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Finding an ID of a web element</a:t>
            </a:r>
            <a:r>
              <a:rPr lang="en-US" u="sng" dirty="0"/>
              <a:t> </a:t>
            </a:r>
            <a:r>
              <a:rPr lang="en-US" b="1" u="sng" dirty="0"/>
              <a:t>using Firebug</a:t>
            </a:r>
            <a:endParaRPr lang="en-IN" dirty="0"/>
          </a:p>
        </p:txBody>
      </p:sp>
      <p:sp>
        <p:nvSpPr>
          <p:cNvPr id="3" name="Content Placeholder 2"/>
          <p:cNvSpPr>
            <a:spLocks noGrp="1"/>
          </p:cNvSpPr>
          <p:nvPr>
            <p:ph idx="1"/>
          </p:nvPr>
        </p:nvSpPr>
        <p:spPr>
          <a:xfrm>
            <a:off x="457200" y="1600201"/>
            <a:ext cx="8229600" cy="1396751"/>
          </a:xfrm>
        </p:spPr>
        <p:txBody>
          <a:bodyPr>
            <a:noAutofit/>
          </a:bodyPr>
          <a:lstStyle/>
          <a:p>
            <a:r>
              <a:rPr lang="en-US" sz="1800" dirty="0"/>
              <a:t>Alternative approach:</a:t>
            </a:r>
            <a:endParaRPr lang="en-IN" sz="1800" dirty="0"/>
          </a:p>
          <a:p>
            <a:r>
              <a:rPr lang="en-US" sz="1800" dirty="0"/>
              <a:t>Instead of following step 2 to 4, we can directly locate / inspect the web element by right clicking on the web element (Email Textbox) whose locator value we need to inspect and clicking on the option “Inspect Element with Firebug”. Thus, this click event triggers the expansion of firebug section and the corresponding html tag would be highlighted.</a:t>
            </a:r>
            <a:endParaRPr lang="en-IN" sz="1800" dirty="0"/>
          </a:p>
        </p:txBody>
      </p:sp>
      <p:pic>
        <p:nvPicPr>
          <p:cNvPr id="8" name="Picture 7" descr="Selenium Locators 3">
            <a:hlinkClick r:id="rId2"/>
          </p:cNvPr>
          <p:cNvPicPr/>
          <p:nvPr/>
        </p:nvPicPr>
        <p:blipFill>
          <a:blip r:embed="rId3" cstate="print"/>
          <a:srcRect/>
          <a:stretch>
            <a:fillRect/>
          </a:stretch>
        </p:blipFill>
        <p:spPr bwMode="auto">
          <a:xfrm>
            <a:off x="431294" y="3501008"/>
            <a:ext cx="8255506" cy="3096344"/>
          </a:xfrm>
          <a:prstGeom prst="rect">
            <a:avLst/>
          </a:prstGeom>
          <a:noFill/>
          <a:ln w="9525">
            <a:noFill/>
            <a:miter lim="800000"/>
            <a:headEnd/>
            <a:tailEnd/>
          </a:ln>
        </p:spPr>
      </p:pic>
    </p:spTree>
    <p:extLst>
      <p:ext uri="{BB962C8B-B14F-4D97-AF65-F5344CB8AC3E}">
        <p14:creationId xmlns:p14="http://schemas.microsoft.com/office/powerpoint/2010/main" val="766814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8710</TotalTime>
  <Words>1846</Words>
  <Application>Microsoft Office PowerPoint</Application>
  <PresentationFormat>On-screen Show (4:3)</PresentationFormat>
  <Paragraphs>120</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Times New Roman</vt:lpstr>
      <vt:lpstr>Verdana</vt:lpstr>
      <vt:lpstr>Wingdings</vt:lpstr>
      <vt:lpstr>Office Theme</vt:lpstr>
      <vt:lpstr>Selenium IDE</vt:lpstr>
      <vt:lpstr>Day1 Module 4: Identify Web Elements Using Selenium Xpath &amp; Other Locators</vt:lpstr>
      <vt:lpstr>What is Locator?</vt:lpstr>
      <vt:lpstr>Types of Locators</vt:lpstr>
      <vt:lpstr>Types of Locators</vt:lpstr>
      <vt:lpstr>Using ID as a Locator</vt:lpstr>
      <vt:lpstr>Finding an ID of a web element using Firebug</vt:lpstr>
      <vt:lpstr>Finding an ID of a web element using Firebug</vt:lpstr>
      <vt:lpstr>Finding an ID of a web element using Firebug</vt:lpstr>
      <vt:lpstr>Verify the locator value</vt:lpstr>
      <vt:lpstr>Verify the locator value</vt:lpstr>
      <vt:lpstr>Verify the locator value</vt:lpstr>
      <vt:lpstr>Using ClassName as a Locator</vt:lpstr>
      <vt:lpstr>Finding a classname of a web element using Firebug</vt:lpstr>
      <vt:lpstr>Finding a classname of a web element using Firebug</vt:lpstr>
      <vt:lpstr>Using name as a Locator</vt:lpstr>
      <vt:lpstr>Using Link Text as a Locator</vt:lpstr>
      <vt:lpstr>Using Link Text as a Locator</vt:lpstr>
      <vt:lpstr>Using Link Text as a Locator</vt:lpstr>
      <vt:lpstr>Using Xpath as a Locator</vt:lpstr>
      <vt:lpstr>Using Xpath as a Locator</vt:lpstr>
      <vt:lpstr>Using Xpath as a Locator</vt:lpstr>
      <vt:lpstr>Selenium Xpath Examples</vt:lpstr>
      <vt:lpstr>Selenium Xpath Examples</vt:lpstr>
      <vt:lpstr>Selenium Xpath Examples</vt:lpstr>
      <vt:lpstr>Creating a Xpath of a web element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2</dc:title>
  <dc:creator>Smita B Kumar</dc:creator>
  <cp:lastModifiedBy>Smita B Kumar</cp:lastModifiedBy>
  <cp:revision>250</cp:revision>
  <dcterms:created xsi:type="dcterms:W3CDTF">2016-06-01T07:37:02Z</dcterms:created>
  <dcterms:modified xsi:type="dcterms:W3CDTF">2017-01-15T09:50:46Z</dcterms:modified>
</cp:coreProperties>
</file>