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97" r:id="rId3"/>
    <p:sldId id="298" r:id="rId4"/>
    <p:sldId id="299" r:id="rId5"/>
    <p:sldId id="300" r:id="rId6"/>
    <p:sldId id="301" r:id="rId7"/>
    <p:sldId id="302" r:id="rId8"/>
    <p:sldId id="304" r:id="rId9"/>
    <p:sldId id="305" r:id="rId10"/>
    <p:sldId id="306" r:id="rId11"/>
    <p:sldId id="307" r:id="rId12"/>
    <p:sldId id="303" r:id="rId13"/>
    <p:sldId id="308" r:id="rId14"/>
    <p:sldId id="309" r:id="rId15"/>
    <p:sldId id="310" r:id="rId16"/>
    <p:sldId id="311" r:id="rId17"/>
    <p:sldId id="312" r:id="rId18"/>
    <p:sldId id="313" r:id="rId19"/>
    <p:sldId id="314" r:id="rId20"/>
    <p:sldId id="315" r:id="rId21"/>
    <p:sldId id="316" r:id="rId22"/>
    <p:sldId id="31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35" autoAdjust="0"/>
  </p:normalViewPr>
  <p:slideViewPr>
    <p:cSldViewPr>
      <p:cViewPr varScale="1">
        <p:scale>
          <a:sx n="63" d="100"/>
          <a:sy n="63" d="100"/>
        </p:scale>
        <p:origin x="159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3D7D8-7299-4E6A-9858-5D8792546844}" type="datetimeFigureOut">
              <a:rPr lang="en-US" smtClean="0"/>
              <a:pPr/>
              <a:t>1/15/2017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933D6-C056-4C21-ACFE-9DAF68FFAF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F9EC4E-BC7A-49C4-A879-FE9AA2A5E6D4}"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9EC4E-BC7A-49C4-A879-FE9AA2A5E6D4}" type="datetimeFigureOut">
              <a:rPr lang="en-US" smtClean="0"/>
              <a:pPr/>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9EC4E-BC7A-49C4-A879-FE9AA2A5E6D4}" type="datetimeFigureOut">
              <a:rPr lang="en-US" smtClean="0"/>
              <a:pPr/>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9EC4E-BC7A-49C4-A879-FE9AA2A5E6D4}" type="datetimeFigureOut">
              <a:rPr lang="en-US" smtClean="0"/>
              <a:pPr/>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EC4E-BC7A-49C4-A879-FE9AA2A5E6D4}"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EC4E-BC7A-49C4-A879-FE9AA2A5E6D4}"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9EC4E-BC7A-49C4-A879-FE9AA2A5E6D4}" type="datetimeFigureOut">
              <a:rPr lang="en-US" smtClean="0"/>
              <a:pPr/>
              <a:t>1/15/2017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C4475-18C4-4742-A52D-B7B2FF58DC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cdn2.softwaretestinghelp.com/wp-content/qa/uploads/2014/10/Using-CSS-Selector-as-a-Locator-4.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cdn2.softwaretestinghelp.com/wp-content/qa/uploads/2014/10/Using-CSS-Selector-as-a-Locator-5.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cdn.softwaretestinghelp.com/wp-content/qa/uploads/2014/10/Using-CSS-Selector-as-a-Locator-6.jp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cdn2.softwaretestinghelp.com/wp-content/qa/uploads/2014/10/Using-CSS-Selector-as-a-Locator.jp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cdn.softwaretestinghelp.com/wp-content/qa/uploads/2014/10/Using-CSS-Selector-as-a-Locator-2.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cdn2.softwaretestinghelp.com/wp-content/qa/uploads/2014/10/Using-CSS-Selector-as-a-Locator-3.j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Selenium IDE</a:t>
            </a:r>
            <a:endParaRPr lang="en-US" dirty="0"/>
          </a:p>
        </p:txBody>
      </p:sp>
      <p:sp>
        <p:nvSpPr>
          <p:cNvPr id="3" name="Subtitle 2"/>
          <p:cNvSpPr>
            <a:spLocks noGrp="1"/>
          </p:cNvSpPr>
          <p:nvPr>
            <p:ph type="subTitle" idx="1"/>
          </p:nvPr>
        </p:nvSpPr>
        <p:spPr/>
        <p:txBody>
          <a:bodyPr/>
          <a:lstStyle/>
          <a:p>
            <a:r>
              <a:rPr lang="en-IN" dirty="0" smtClean="0"/>
              <a:t>By Smita B Kumar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Selector: </a:t>
            </a:r>
            <a:r>
              <a:rPr lang="en-US" dirty="0" smtClean="0"/>
              <a:t>Class</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Creating CSS Selector for web element</a:t>
            </a:r>
            <a:endParaRPr lang="en-IN" dirty="0"/>
          </a:p>
          <a:p>
            <a:pPr lvl="1"/>
            <a:r>
              <a:rPr lang="en-US" b="1" dirty="0"/>
              <a:t>Step 1</a:t>
            </a:r>
            <a:r>
              <a:rPr lang="en-US" dirty="0"/>
              <a:t>: Locate / inspect the web element (“Stay signed in” check box in our case) and notice that the html tag is “label” and value of ID attribute is “remember” and both of them collectively make a reference to the “Stay signed in check box”.</a:t>
            </a:r>
            <a:endParaRPr lang="en-IN" dirty="0"/>
          </a:p>
          <a:p>
            <a:r>
              <a:rPr lang="en-US" b="1" dirty="0"/>
              <a:t>Verify the locator value</a:t>
            </a:r>
            <a:endParaRPr lang="en-IN" dirty="0"/>
          </a:p>
          <a:p>
            <a:pPr lvl="1"/>
            <a:r>
              <a:rPr lang="en-US" b="1" dirty="0"/>
              <a:t>Step 1</a:t>
            </a:r>
            <a:r>
              <a:rPr lang="en-US" dirty="0"/>
              <a:t>: Type “</a:t>
            </a:r>
            <a:r>
              <a:rPr lang="en-US" dirty="0" err="1"/>
              <a:t>css</a:t>
            </a:r>
            <a:r>
              <a:rPr lang="en-US" dirty="0"/>
              <a:t>=</a:t>
            </a:r>
            <a:r>
              <a:rPr lang="en-US" dirty="0" err="1"/>
              <a:t>label.remember</a:t>
            </a:r>
            <a:r>
              <a:rPr lang="en-US" dirty="0"/>
              <a:t>” i.e. the locator value in the target box in the Selenium IDE and click on the Find Button. Notice that the “Stay signed in” check box would be highlighted.</a:t>
            </a:r>
            <a:endParaRPr lang="en-IN" dirty="0"/>
          </a:p>
          <a:p>
            <a:endParaRPr lang="en-IN" dirty="0"/>
          </a:p>
        </p:txBody>
      </p:sp>
    </p:spTree>
    <p:extLst>
      <p:ext uri="{BB962C8B-B14F-4D97-AF65-F5344CB8AC3E}">
        <p14:creationId xmlns:p14="http://schemas.microsoft.com/office/powerpoint/2010/main" val="2894422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Selector: </a:t>
            </a:r>
            <a:r>
              <a:rPr lang="en-US" dirty="0" smtClean="0"/>
              <a:t>Class</a:t>
            </a:r>
            <a:endParaRPr lang="en-IN" dirty="0"/>
          </a:p>
        </p:txBody>
      </p:sp>
      <p:sp>
        <p:nvSpPr>
          <p:cNvPr id="3" name="Content Placeholder 2"/>
          <p:cNvSpPr>
            <a:spLocks noGrp="1"/>
          </p:cNvSpPr>
          <p:nvPr>
            <p:ph idx="1"/>
          </p:nvPr>
        </p:nvSpPr>
        <p:spPr>
          <a:xfrm>
            <a:off x="457200" y="4365104"/>
            <a:ext cx="8229600" cy="1761059"/>
          </a:xfrm>
        </p:spPr>
        <p:txBody>
          <a:bodyPr>
            <a:normAutofit fontScale="70000" lnSpcReduction="20000"/>
          </a:bodyPr>
          <a:lstStyle/>
          <a:p>
            <a:r>
              <a:rPr lang="en-US" b="1" dirty="0"/>
              <a:t>Syntax</a:t>
            </a:r>
            <a:endParaRPr lang="en-IN" dirty="0"/>
          </a:p>
          <a:p>
            <a:pPr lvl="1"/>
            <a:r>
              <a:rPr lang="en-US" dirty="0" err="1"/>
              <a:t>css</a:t>
            </a:r>
            <a:r>
              <a:rPr lang="en-US" dirty="0"/>
              <a:t>=&lt;HTML tag&gt;&lt;.&gt;&lt;Value of Class attribute&gt;</a:t>
            </a:r>
            <a:endParaRPr lang="en-IN" dirty="0"/>
          </a:p>
          <a:p>
            <a:pPr lvl="0"/>
            <a:r>
              <a:rPr lang="en-US" b="1" dirty="0"/>
              <a:t>. </a:t>
            </a:r>
            <a:r>
              <a:rPr lang="en-US" dirty="0"/>
              <a:t>– The dot sign is used to symbolize Class attribute. It is mandatory to use dot sign if Class attribute is being used to create CSS Selector.</a:t>
            </a:r>
            <a:endParaRPr lang="en-IN" dirty="0"/>
          </a:p>
          <a:p>
            <a:pPr lvl="0"/>
            <a:r>
              <a:rPr lang="en-US" dirty="0"/>
              <a:t>The value of Class is always preceded by a dot sign.</a:t>
            </a:r>
            <a:endParaRPr lang="en-IN" dirty="0"/>
          </a:p>
        </p:txBody>
      </p:sp>
      <p:pic>
        <p:nvPicPr>
          <p:cNvPr id="4" name="Picture 3" descr="Using CSS Selector as a Locator 4">
            <a:hlinkClick r:id="rId2"/>
          </p:cNvPr>
          <p:cNvPicPr/>
          <p:nvPr/>
        </p:nvPicPr>
        <p:blipFill>
          <a:blip r:embed="rId3" cstate="print"/>
          <a:srcRect/>
          <a:stretch>
            <a:fillRect/>
          </a:stretch>
        </p:blipFill>
        <p:spPr bwMode="auto">
          <a:xfrm>
            <a:off x="457200" y="1417638"/>
            <a:ext cx="8075239" cy="2573337"/>
          </a:xfrm>
          <a:prstGeom prst="rect">
            <a:avLst/>
          </a:prstGeom>
          <a:noFill/>
          <a:ln w="9525">
            <a:noFill/>
            <a:miter lim="800000"/>
            <a:headEnd/>
            <a:tailEnd/>
          </a:ln>
        </p:spPr>
      </p:pic>
    </p:spTree>
    <p:extLst>
      <p:ext uri="{BB962C8B-B14F-4D97-AF65-F5344CB8AC3E}">
        <p14:creationId xmlns:p14="http://schemas.microsoft.com/office/powerpoint/2010/main" val="860989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Selector: </a:t>
            </a:r>
            <a:r>
              <a:rPr lang="en-US" dirty="0" smtClean="0"/>
              <a:t>Attribute</a:t>
            </a:r>
            <a:endParaRPr lang="en-IN" dirty="0"/>
          </a:p>
        </p:txBody>
      </p:sp>
      <p:sp>
        <p:nvSpPr>
          <p:cNvPr id="3" name="Content Placeholder 2"/>
          <p:cNvSpPr>
            <a:spLocks noGrp="1"/>
          </p:cNvSpPr>
          <p:nvPr>
            <p:ph idx="1"/>
          </p:nvPr>
        </p:nvSpPr>
        <p:spPr/>
        <p:txBody>
          <a:bodyPr>
            <a:normAutofit fontScale="85000" lnSpcReduction="20000"/>
          </a:bodyPr>
          <a:lstStyle/>
          <a:p>
            <a:r>
              <a:rPr lang="en-US" dirty="0"/>
              <a:t>In this sample, we would access “Sign in” button present below the login form at gmail.com.</a:t>
            </a:r>
            <a:endParaRPr lang="en-IN" dirty="0"/>
          </a:p>
          <a:p>
            <a:r>
              <a:rPr lang="en-US" dirty="0"/>
              <a:t>The “Sign in” button has a type attribute whose value is defined as “submit”. Thus type attribute and its value can be used to create CSS Selector to access the designated web element.</a:t>
            </a:r>
            <a:endParaRPr lang="en-IN" dirty="0"/>
          </a:p>
          <a:p>
            <a:r>
              <a:rPr lang="en-US" b="1" dirty="0"/>
              <a:t>Creating CSS Selector for web element</a:t>
            </a:r>
            <a:endParaRPr lang="en-IN" dirty="0"/>
          </a:p>
          <a:p>
            <a:pPr marL="3657600" lvl="8" indent="0">
              <a:buNone/>
            </a:pPr>
            <a:r>
              <a:rPr lang="en-US" dirty="0" smtClean="0"/>
              <a:t>		------------</a:t>
            </a:r>
            <a:endParaRPr lang="en-IN" dirty="0"/>
          </a:p>
          <a:p>
            <a:pPr lvl="1"/>
            <a:r>
              <a:rPr lang="en-US" b="1" dirty="0"/>
              <a:t>Step 1</a:t>
            </a:r>
            <a:r>
              <a:rPr lang="en-US" dirty="0"/>
              <a:t>: Locate / inspect the web element (“Sign in” button in our case) and notice that the html tag is “input”, attribute is type and value of type attribute is “submit” and all of them together make a reference to the “Sign in” button.</a:t>
            </a:r>
            <a:endParaRPr lang="en-IN" dirty="0"/>
          </a:p>
          <a:p>
            <a:endParaRPr lang="en-IN" dirty="0"/>
          </a:p>
        </p:txBody>
      </p:sp>
    </p:spTree>
    <p:extLst>
      <p:ext uri="{BB962C8B-B14F-4D97-AF65-F5344CB8AC3E}">
        <p14:creationId xmlns:p14="http://schemas.microsoft.com/office/powerpoint/2010/main" val="2161215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Selector: </a:t>
            </a:r>
            <a:r>
              <a:rPr lang="en-US" dirty="0" smtClean="0"/>
              <a:t>Attribute</a:t>
            </a:r>
            <a:endParaRPr lang="en-IN" dirty="0"/>
          </a:p>
        </p:txBody>
      </p:sp>
      <p:sp>
        <p:nvSpPr>
          <p:cNvPr id="3" name="Content Placeholder 2"/>
          <p:cNvSpPr>
            <a:spLocks noGrp="1"/>
          </p:cNvSpPr>
          <p:nvPr>
            <p:ph idx="1"/>
          </p:nvPr>
        </p:nvSpPr>
        <p:spPr>
          <a:xfrm>
            <a:off x="457200" y="1600201"/>
            <a:ext cx="8229600" cy="1396752"/>
          </a:xfrm>
        </p:spPr>
        <p:txBody>
          <a:bodyPr>
            <a:normAutofit fontScale="77500" lnSpcReduction="20000"/>
          </a:bodyPr>
          <a:lstStyle/>
          <a:p>
            <a:r>
              <a:rPr lang="en-US" b="1" dirty="0"/>
              <a:t>Verify the locator value</a:t>
            </a:r>
            <a:endParaRPr lang="en-IN" dirty="0"/>
          </a:p>
          <a:p>
            <a:pPr lvl="1"/>
            <a:r>
              <a:rPr lang="en-US" b="1" dirty="0"/>
              <a:t>Step 1</a:t>
            </a:r>
            <a:r>
              <a:rPr lang="en-US" dirty="0"/>
              <a:t>: Type “</a:t>
            </a:r>
            <a:r>
              <a:rPr lang="en-US" dirty="0" err="1"/>
              <a:t>css</a:t>
            </a:r>
            <a:r>
              <a:rPr lang="en-US" dirty="0"/>
              <a:t>=input[type=’submit’]” i.e. the locator value in the target box in the Selenium IDE and click on the Find Button. Notice that the “Sign in” button would be highlighted.</a:t>
            </a:r>
            <a:endParaRPr lang="en-IN" dirty="0"/>
          </a:p>
          <a:p>
            <a:endParaRPr lang="en-IN" dirty="0"/>
          </a:p>
        </p:txBody>
      </p:sp>
      <p:pic>
        <p:nvPicPr>
          <p:cNvPr id="4" name="Picture 3" descr="Using CSS Selector as a Locator 5">
            <a:hlinkClick r:id="rId2"/>
          </p:cNvPr>
          <p:cNvPicPr/>
          <p:nvPr/>
        </p:nvPicPr>
        <p:blipFill>
          <a:blip r:embed="rId3" cstate="print"/>
          <a:srcRect/>
          <a:stretch>
            <a:fillRect/>
          </a:stretch>
        </p:blipFill>
        <p:spPr bwMode="auto">
          <a:xfrm>
            <a:off x="323528" y="2800350"/>
            <a:ext cx="8363271" cy="1852786"/>
          </a:xfrm>
          <a:prstGeom prst="rect">
            <a:avLst/>
          </a:prstGeom>
          <a:noFill/>
          <a:ln w="9525">
            <a:noFill/>
            <a:miter lim="800000"/>
            <a:headEnd/>
            <a:tailEnd/>
          </a:ln>
        </p:spPr>
      </p:pic>
      <p:sp>
        <p:nvSpPr>
          <p:cNvPr id="5" name="Content Placeholder 2"/>
          <p:cNvSpPr txBox="1">
            <a:spLocks/>
          </p:cNvSpPr>
          <p:nvPr/>
        </p:nvSpPr>
        <p:spPr>
          <a:xfrm>
            <a:off x="457200" y="4797152"/>
            <a:ext cx="8229600" cy="1872208"/>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Syntax</a:t>
            </a:r>
            <a:endParaRPr lang="en-IN" dirty="0"/>
          </a:p>
          <a:p>
            <a:pPr marL="457200" lvl="1" indent="0">
              <a:buNone/>
            </a:pPr>
            <a:r>
              <a:rPr lang="en-US" dirty="0" smtClean="0"/>
              <a:t>	</a:t>
            </a:r>
            <a:r>
              <a:rPr lang="en-US" dirty="0" err="1" smtClean="0"/>
              <a:t>css</a:t>
            </a:r>
            <a:r>
              <a:rPr lang="en-US" dirty="0"/>
              <a:t>=&lt;HTML tag&gt;&lt;[attribute=Value of attribute]&gt;</a:t>
            </a:r>
            <a:endParaRPr lang="en-IN" dirty="0"/>
          </a:p>
          <a:p>
            <a:pPr lvl="0"/>
            <a:r>
              <a:rPr lang="en-US" b="1" dirty="0"/>
              <a:t>Attribute </a:t>
            </a:r>
            <a:r>
              <a:rPr lang="en-US" dirty="0"/>
              <a:t>– It is the attribute we want to use to create CSS Selector. It can value, type, name etc. It is recommended to choose an attribute whose value uniquely identifies the web element.</a:t>
            </a:r>
            <a:endParaRPr lang="en-IN" dirty="0"/>
          </a:p>
          <a:p>
            <a:r>
              <a:rPr lang="en-US" b="1" dirty="0"/>
              <a:t>Value of attribute </a:t>
            </a:r>
            <a:r>
              <a:rPr lang="en-US" dirty="0"/>
              <a:t>– It is the value of an attribute which is being accessed.</a:t>
            </a:r>
            <a:endParaRPr lang="en-IN" dirty="0"/>
          </a:p>
        </p:txBody>
      </p:sp>
    </p:spTree>
    <p:extLst>
      <p:ext uri="{BB962C8B-B14F-4D97-AF65-F5344CB8AC3E}">
        <p14:creationId xmlns:p14="http://schemas.microsoft.com/office/powerpoint/2010/main" val="725037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Selector: ID/Class and </a:t>
            </a:r>
            <a:r>
              <a:rPr lang="en-US" dirty="0" smtClean="0"/>
              <a:t>attribute</a:t>
            </a:r>
            <a:endParaRPr lang="en-IN" dirty="0"/>
          </a:p>
        </p:txBody>
      </p:sp>
      <p:sp>
        <p:nvSpPr>
          <p:cNvPr id="3" name="Content Placeholder 2"/>
          <p:cNvSpPr>
            <a:spLocks noGrp="1"/>
          </p:cNvSpPr>
          <p:nvPr>
            <p:ph idx="1"/>
          </p:nvPr>
        </p:nvSpPr>
        <p:spPr/>
        <p:txBody>
          <a:bodyPr>
            <a:normAutofit fontScale="92500"/>
          </a:bodyPr>
          <a:lstStyle/>
          <a:p>
            <a:r>
              <a:rPr lang="en-US" dirty="0"/>
              <a:t>In this sample, we would access “Password” text box present in the login form at gmail.com.</a:t>
            </a:r>
            <a:endParaRPr lang="en-IN" dirty="0"/>
          </a:p>
          <a:p>
            <a:r>
              <a:rPr lang="en-US" dirty="0"/>
              <a:t>The “Password” text box has an ID attribute whose value is defined as “</a:t>
            </a:r>
            <a:r>
              <a:rPr lang="en-US" dirty="0" err="1"/>
              <a:t>Passwd</a:t>
            </a:r>
            <a:r>
              <a:rPr lang="en-US" dirty="0"/>
              <a:t>”, type attribute whose value is defined as “password”. Thus ID attribute, type attribute and their values can be used to create CSS Selector to access the designated web element.</a:t>
            </a:r>
            <a:endParaRPr lang="en-IN" dirty="0"/>
          </a:p>
          <a:p>
            <a:endParaRPr lang="en-IN" dirty="0"/>
          </a:p>
        </p:txBody>
      </p:sp>
    </p:spTree>
    <p:extLst>
      <p:ext uri="{BB962C8B-B14F-4D97-AF65-F5344CB8AC3E}">
        <p14:creationId xmlns:p14="http://schemas.microsoft.com/office/powerpoint/2010/main" val="3003976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Selector: ID/Class and </a:t>
            </a:r>
            <a:r>
              <a:rPr lang="en-US" dirty="0" smtClean="0"/>
              <a:t>attribute</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Creating CSS Selector for web element</a:t>
            </a:r>
            <a:endParaRPr lang="en-IN" dirty="0"/>
          </a:p>
          <a:p>
            <a:pPr lvl="1"/>
            <a:r>
              <a:rPr lang="en-US" b="1" dirty="0"/>
              <a:t>Step 1</a:t>
            </a:r>
            <a:r>
              <a:rPr lang="en-US" dirty="0"/>
              <a:t>: Locate / inspect the web element (“Password” text box in our case) and notice that the html tag is “input”, attributes are ID and type and their corresponding values are ”</a:t>
            </a:r>
            <a:r>
              <a:rPr lang="en-US" dirty="0" err="1"/>
              <a:t>Passwd</a:t>
            </a:r>
            <a:r>
              <a:rPr lang="en-US" dirty="0"/>
              <a:t>” and “password” and all of them together make a reference to the “Password” textbox.</a:t>
            </a:r>
            <a:endParaRPr lang="en-IN" dirty="0"/>
          </a:p>
          <a:p>
            <a:r>
              <a:rPr lang="en-US" b="1" dirty="0"/>
              <a:t>Verify the locator value</a:t>
            </a:r>
            <a:endParaRPr lang="en-IN" dirty="0"/>
          </a:p>
          <a:p>
            <a:pPr lvl="1"/>
            <a:r>
              <a:rPr lang="en-US" b="1" dirty="0"/>
              <a:t>Step 1</a:t>
            </a:r>
            <a:r>
              <a:rPr lang="en-US" dirty="0"/>
              <a:t>: Type “</a:t>
            </a:r>
            <a:r>
              <a:rPr lang="en-US" dirty="0" err="1"/>
              <a:t>css</a:t>
            </a:r>
            <a:r>
              <a:rPr lang="en-US" dirty="0"/>
              <a:t>=</a:t>
            </a:r>
            <a:r>
              <a:rPr lang="en-US" dirty="0" err="1"/>
              <a:t>input#Passwd</a:t>
            </a:r>
            <a:r>
              <a:rPr lang="en-US" dirty="0"/>
              <a:t>[name=’</a:t>
            </a:r>
            <a:r>
              <a:rPr lang="en-US" dirty="0" err="1"/>
              <a:t>Passwd</a:t>
            </a:r>
            <a:r>
              <a:rPr lang="en-US" dirty="0"/>
              <a:t>’]” i.e. the locator value in the target box in the Selenium IDE and click on the Find Button. Notice that the “Password” text box would be highlighted.</a:t>
            </a:r>
            <a:endParaRPr lang="en-IN" dirty="0"/>
          </a:p>
        </p:txBody>
      </p:sp>
    </p:spTree>
    <p:extLst>
      <p:ext uri="{BB962C8B-B14F-4D97-AF65-F5344CB8AC3E}">
        <p14:creationId xmlns:p14="http://schemas.microsoft.com/office/powerpoint/2010/main" val="1284218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Selector: ID/Class and </a:t>
            </a:r>
            <a:r>
              <a:rPr lang="en-US" dirty="0" smtClean="0"/>
              <a:t>attribute</a:t>
            </a:r>
            <a:endParaRPr lang="en-IN" dirty="0"/>
          </a:p>
        </p:txBody>
      </p:sp>
      <p:sp>
        <p:nvSpPr>
          <p:cNvPr id="3" name="Content Placeholder 2"/>
          <p:cNvSpPr>
            <a:spLocks noGrp="1"/>
          </p:cNvSpPr>
          <p:nvPr>
            <p:ph idx="1"/>
          </p:nvPr>
        </p:nvSpPr>
        <p:spPr>
          <a:xfrm>
            <a:off x="457200" y="3971925"/>
            <a:ext cx="8229600" cy="2154238"/>
          </a:xfrm>
        </p:spPr>
        <p:txBody>
          <a:bodyPr>
            <a:normAutofit fontScale="70000" lnSpcReduction="20000"/>
          </a:bodyPr>
          <a:lstStyle/>
          <a:p>
            <a:r>
              <a:rPr lang="en-US" b="1" dirty="0"/>
              <a:t>Syntax</a:t>
            </a:r>
            <a:endParaRPr lang="en-IN" dirty="0"/>
          </a:p>
          <a:p>
            <a:pPr marL="457200" lvl="1" indent="0">
              <a:buNone/>
            </a:pPr>
            <a:r>
              <a:rPr lang="en-US" dirty="0" err="1"/>
              <a:t>css</a:t>
            </a:r>
            <a:r>
              <a:rPr lang="en-US" dirty="0"/>
              <a:t>=&lt;HTML tag&gt;&lt;. Or #&gt;&lt;value of Class or ID attribute&gt;&lt;[attribute=Value of attribute]&gt;</a:t>
            </a:r>
            <a:endParaRPr lang="en-IN" dirty="0"/>
          </a:p>
          <a:p>
            <a:r>
              <a:rPr lang="en-US" dirty="0"/>
              <a:t>Two or more attributes can also be furnished in the syntax. </a:t>
            </a:r>
            <a:r>
              <a:rPr lang="en-US" u="sng" dirty="0"/>
              <a:t>For example</a:t>
            </a:r>
            <a:r>
              <a:rPr lang="en-US" dirty="0"/>
              <a:t>, </a:t>
            </a:r>
            <a:r>
              <a:rPr lang="en-US" i="1" dirty="0"/>
              <a:t>“</a:t>
            </a:r>
            <a:r>
              <a:rPr lang="en-US" i="1" dirty="0" err="1"/>
              <a:t>css</a:t>
            </a:r>
            <a:r>
              <a:rPr lang="en-US" i="1" dirty="0"/>
              <a:t>=</a:t>
            </a:r>
            <a:r>
              <a:rPr lang="en-US" i="1" dirty="0" err="1"/>
              <a:t>input#Passwd</a:t>
            </a:r>
            <a:r>
              <a:rPr lang="en-US" i="1" dirty="0"/>
              <a:t>[type=’password’][name=’</a:t>
            </a:r>
            <a:r>
              <a:rPr lang="en-US" i="1" dirty="0" err="1"/>
              <a:t>Passwd</a:t>
            </a:r>
            <a:r>
              <a:rPr lang="en-US" i="1" dirty="0"/>
              <a:t>’]”.</a:t>
            </a:r>
            <a:endParaRPr lang="en-IN" dirty="0"/>
          </a:p>
        </p:txBody>
      </p:sp>
      <p:pic>
        <p:nvPicPr>
          <p:cNvPr id="4" name="Picture 3" descr="Using CSS Selector as a Locator 5">
            <a:hlinkClick r:id="rId2"/>
          </p:cNvPr>
          <p:cNvPicPr/>
          <p:nvPr/>
        </p:nvPicPr>
        <p:blipFill>
          <a:blip r:embed="rId3" cstate="print"/>
          <a:srcRect/>
          <a:stretch>
            <a:fillRect/>
          </a:stretch>
        </p:blipFill>
        <p:spPr bwMode="auto">
          <a:xfrm>
            <a:off x="683568" y="1196753"/>
            <a:ext cx="8003231" cy="2304256"/>
          </a:xfrm>
          <a:prstGeom prst="rect">
            <a:avLst/>
          </a:prstGeom>
          <a:noFill/>
          <a:ln w="9525">
            <a:noFill/>
            <a:miter lim="800000"/>
            <a:headEnd/>
            <a:tailEnd/>
          </a:ln>
        </p:spPr>
      </p:pic>
    </p:spTree>
    <p:extLst>
      <p:ext uri="{BB962C8B-B14F-4D97-AF65-F5344CB8AC3E}">
        <p14:creationId xmlns:p14="http://schemas.microsoft.com/office/powerpoint/2010/main" val="2906275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Selector: </a:t>
            </a:r>
            <a:r>
              <a:rPr lang="en-US" dirty="0" smtClean="0"/>
              <a:t>Sub-string</a:t>
            </a:r>
            <a:endParaRPr lang="en-IN" dirty="0"/>
          </a:p>
        </p:txBody>
      </p:sp>
      <p:sp>
        <p:nvSpPr>
          <p:cNvPr id="3" name="Content Placeholder 2"/>
          <p:cNvSpPr>
            <a:spLocks noGrp="1"/>
          </p:cNvSpPr>
          <p:nvPr>
            <p:ph idx="1"/>
          </p:nvPr>
        </p:nvSpPr>
        <p:spPr/>
        <p:txBody>
          <a:bodyPr>
            <a:normAutofit fontScale="85000" lnSpcReduction="10000"/>
          </a:bodyPr>
          <a:lstStyle/>
          <a:p>
            <a:r>
              <a:rPr lang="en-US" dirty="0"/>
              <a:t>CSS in Selenium allows matching a partial string and thus deriving a very interesting feature to create CSS Selectors using sub strings. There are three ways in which CSS Selectors can be created based on mechanism used to match the sub string.</a:t>
            </a:r>
            <a:endParaRPr lang="en-IN" dirty="0"/>
          </a:p>
          <a:p>
            <a:r>
              <a:rPr lang="en-US" b="1" dirty="0"/>
              <a:t>Types of mechanisms</a:t>
            </a:r>
            <a:endParaRPr lang="en-IN" dirty="0"/>
          </a:p>
          <a:p>
            <a:pPr lvl="1"/>
            <a:r>
              <a:rPr lang="en-US" dirty="0"/>
              <a:t>All the underneath mechanisms have symbolic significance.</a:t>
            </a:r>
            <a:endParaRPr lang="en-IN" dirty="0"/>
          </a:p>
          <a:p>
            <a:pPr marL="1371600" lvl="2" indent="-457200">
              <a:buFont typeface="+mj-lt"/>
              <a:buAutoNum type="arabicPeriod"/>
            </a:pPr>
            <a:r>
              <a:rPr lang="en-US" dirty="0"/>
              <a:t>Match a prefix</a:t>
            </a:r>
            <a:endParaRPr lang="en-IN" dirty="0"/>
          </a:p>
          <a:p>
            <a:pPr marL="1371600" lvl="2" indent="-457200">
              <a:buFont typeface="+mj-lt"/>
              <a:buAutoNum type="arabicPeriod"/>
            </a:pPr>
            <a:r>
              <a:rPr lang="en-US" dirty="0"/>
              <a:t>Match a suffix</a:t>
            </a:r>
            <a:endParaRPr lang="en-IN" dirty="0"/>
          </a:p>
          <a:p>
            <a:pPr marL="1371600" lvl="2" indent="-457200">
              <a:buFont typeface="+mj-lt"/>
              <a:buAutoNum type="arabicPeriod"/>
            </a:pPr>
            <a:r>
              <a:rPr lang="en-US" dirty="0"/>
              <a:t>Match a sub string</a:t>
            </a:r>
            <a:endParaRPr lang="en-IN" dirty="0"/>
          </a:p>
          <a:p>
            <a:pPr marL="914400" lvl="2" indent="0">
              <a:buNone/>
            </a:pPr>
            <a:r>
              <a:rPr lang="en-US" dirty="0"/>
              <a:t>Let us discuss them in detail.</a:t>
            </a:r>
            <a:endParaRPr lang="en-IN" dirty="0"/>
          </a:p>
          <a:p>
            <a:endParaRPr lang="en-IN" dirty="0"/>
          </a:p>
        </p:txBody>
      </p:sp>
    </p:spTree>
    <p:extLst>
      <p:ext uri="{BB962C8B-B14F-4D97-AF65-F5344CB8AC3E}">
        <p14:creationId xmlns:p14="http://schemas.microsoft.com/office/powerpoint/2010/main" val="1367352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Selector: </a:t>
            </a:r>
            <a:r>
              <a:rPr lang="en-US" dirty="0" smtClean="0"/>
              <a:t>Sub-string</a:t>
            </a:r>
            <a:endParaRPr lang="en-IN" dirty="0"/>
          </a:p>
        </p:txBody>
      </p:sp>
      <p:sp>
        <p:nvSpPr>
          <p:cNvPr id="3" name="Content Placeholder 2"/>
          <p:cNvSpPr>
            <a:spLocks noGrp="1"/>
          </p:cNvSpPr>
          <p:nvPr>
            <p:ph idx="1"/>
          </p:nvPr>
        </p:nvSpPr>
        <p:spPr/>
        <p:txBody>
          <a:bodyPr>
            <a:normAutofit fontScale="85000" lnSpcReduction="20000"/>
          </a:bodyPr>
          <a:lstStyle/>
          <a:p>
            <a:r>
              <a:rPr lang="en-US" b="1" dirty="0" smtClean="0"/>
              <a:t>Types </a:t>
            </a:r>
            <a:r>
              <a:rPr lang="en-US" b="1" dirty="0"/>
              <a:t>of mechanisms</a:t>
            </a:r>
            <a:endParaRPr lang="en-IN" dirty="0"/>
          </a:p>
          <a:p>
            <a:pPr marL="457200" lvl="1" indent="0">
              <a:buNone/>
            </a:pPr>
            <a:r>
              <a:rPr lang="en-US" b="1" dirty="0" smtClean="0"/>
              <a:t>1&gt; Match </a:t>
            </a:r>
            <a:r>
              <a:rPr lang="en-US" b="1" dirty="0"/>
              <a:t>a prefix</a:t>
            </a:r>
            <a:endParaRPr lang="en-IN" sz="4000" dirty="0"/>
          </a:p>
          <a:p>
            <a:pPr lvl="2"/>
            <a:r>
              <a:rPr lang="en-US" dirty="0"/>
              <a:t>It is used to correspond to the string with the help of a matching prefix.</a:t>
            </a:r>
            <a:endParaRPr lang="en-IN" sz="3600" dirty="0"/>
          </a:p>
          <a:p>
            <a:pPr lvl="1"/>
            <a:r>
              <a:rPr lang="en-US" b="1" dirty="0"/>
              <a:t>Syntax</a:t>
            </a:r>
            <a:endParaRPr lang="en-IN" sz="4000" dirty="0"/>
          </a:p>
          <a:p>
            <a:pPr lvl="2"/>
            <a:r>
              <a:rPr lang="en-US" dirty="0" err="1"/>
              <a:t>css</a:t>
            </a:r>
            <a:r>
              <a:rPr lang="en-US" dirty="0"/>
              <a:t>=&lt;HTML tag&gt;&lt;[attribute^=prefix of the string]&gt;         </a:t>
            </a:r>
            <a:r>
              <a:rPr lang="en-US" i="1" dirty="0"/>
              <a:t>       </a:t>
            </a:r>
            <a:endParaRPr lang="en-IN" sz="3600" dirty="0"/>
          </a:p>
          <a:p>
            <a:pPr lvl="2"/>
            <a:r>
              <a:rPr lang="en-US" b="1" dirty="0"/>
              <a:t>^ </a:t>
            </a:r>
            <a:r>
              <a:rPr lang="en-US" dirty="0"/>
              <a:t>– Symbolic notation to match a string using prefix.</a:t>
            </a:r>
            <a:endParaRPr lang="en-IN" sz="3200" dirty="0"/>
          </a:p>
          <a:p>
            <a:pPr lvl="1"/>
            <a:r>
              <a:rPr lang="en-US" b="1" dirty="0"/>
              <a:t>Prefix </a:t>
            </a:r>
            <a:r>
              <a:rPr lang="en-US" dirty="0"/>
              <a:t>– It is the string based on which match operation is performed. The likely string is expected to start with the specified string.</a:t>
            </a:r>
            <a:endParaRPr lang="en-IN" sz="3600" dirty="0"/>
          </a:p>
          <a:p>
            <a:pPr lvl="2"/>
            <a:r>
              <a:rPr lang="en-US" u="sng" dirty="0"/>
              <a:t>For Example</a:t>
            </a:r>
            <a:r>
              <a:rPr lang="en-US" dirty="0"/>
              <a:t>: Let us consider “Password textbox”, so the corresponding CSS Selector would be:</a:t>
            </a:r>
            <a:endParaRPr lang="en-IN" sz="3600" dirty="0"/>
          </a:p>
          <a:p>
            <a:pPr lvl="2"/>
            <a:r>
              <a:rPr lang="en-US" i="1" dirty="0" err="1"/>
              <a:t>css</a:t>
            </a:r>
            <a:r>
              <a:rPr lang="en-US" i="1" dirty="0"/>
              <a:t>=</a:t>
            </a:r>
            <a:r>
              <a:rPr lang="en-US" i="1" dirty="0" err="1"/>
              <a:t>input#Passwd</a:t>
            </a:r>
            <a:r>
              <a:rPr lang="en-US" i="1" dirty="0"/>
              <a:t>[name^=’Pass’]</a:t>
            </a:r>
            <a:endParaRPr lang="en-IN" sz="3600" dirty="0"/>
          </a:p>
          <a:p>
            <a:endParaRPr lang="en-IN" dirty="0"/>
          </a:p>
        </p:txBody>
      </p:sp>
    </p:spTree>
    <p:extLst>
      <p:ext uri="{BB962C8B-B14F-4D97-AF65-F5344CB8AC3E}">
        <p14:creationId xmlns:p14="http://schemas.microsoft.com/office/powerpoint/2010/main" val="4008108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Selector: </a:t>
            </a:r>
            <a:r>
              <a:rPr lang="en-US" dirty="0" smtClean="0"/>
              <a:t>Sub-string</a:t>
            </a:r>
            <a:endParaRPr lang="en-IN" dirty="0"/>
          </a:p>
        </p:txBody>
      </p:sp>
      <p:sp>
        <p:nvSpPr>
          <p:cNvPr id="3" name="Content Placeholder 2"/>
          <p:cNvSpPr>
            <a:spLocks noGrp="1"/>
          </p:cNvSpPr>
          <p:nvPr>
            <p:ph idx="1"/>
          </p:nvPr>
        </p:nvSpPr>
        <p:spPr/>
        <p:txBody>
          <a:bodyPr>
            <a:normAutofit fontScale="85000" lnSpcReduction="20000"/>
          </a:bodyPr>
          <a:lstStyle/>
          <a:p>
            <a:r>
              <a:rPr lang="en-US" b="1" dirty="0" smtClean="0"/>
              <a:t>Types </a:t>
            </a:r>
            <a:r>
              <a:rPr lang="en-US" b="1" dirty="0"/>
              <a:t>of mechanisms</a:t>
            </a:r>
            <a:endParaRPr lang="en-IN" dirty="0"/>
          </a:p>
          <a:p>
            <a:pPr marL="457200" lvl="1" indent="0">
              <a:buNone/>
            </a:pPr>
            <a:r>
              <a:rPr lang="en-US" b="1" dirty="0" smtClean="0"/>
              <a:t>2&gt; Match </a:t>
            </a:r>
            <a:r>
              <a:rPr lang="en-US" b="1" dirty="0"/>
              <a:t>a suffix</a:t>
            </a:r>
            <a:endParaRPr lang="en-IN" sz="4000" dirty="0"/>
          </a:p>
          <a:p>
            <a:pPr lvl="2"/>
            <a:r>
              <a:rPr lang="en-US" dirty="0"/>
              <a:t>It is used to correspond to the string with the help of a matching suffix.</a:t>
            </a:r>
            <a:endParaRPr lang="en-IN" sz="3600" dirty="0"/>
          </a:p>
          <a:p>
            <a:pPr lvl="1"/>
            <a:r>
              <a:rPr lang="en-US" b="1" dirty="0"/>
              <a:t>Syntax</a:t>
            </a:r>
            <a:endParaRPr lang="en-IN" sz="4000" dirty="0"/>
          </a:p>
          <a:p>
            <a:pPr lvl="2"/>
            <a:r>
              <a:rPr lang="en-US" dirty="0" err="1"/>
              <a:t>css</a:t>
            </a:r>
            <a:r>
              <a:rPr lang="en-US" dirty="0"/>
              <a:t>=&lt;HTML tag&gt;&lt;[attribute$=suffix of the string]&gt;        </a:t>
            </a:r>
            <a:r>
              <a:rPr lang="en-US" i="1" dirty="0"/>
              <a:t>        </a:t>
            </a:r>
            <a:endParaRPr lang="en-IN" sz="3600" dirty="0"/>
          </a:p>
          <a:p>
            <a:pPr lvl="2"/>
            <a:r>
              <a:rPr lang="en-US" b="1" dirty="0"/>
              <a:t>$ </a:t>
            </a:r>
            <a:r>
              <a:rPr lang="en-US" dirty="0"/>
              <a:t>– Symbolic notation to match a string using suffix.</a:t>
            </a:r>
            <a:endParaRPr lang="en-IN" sz="3200" dirty="0"/>
          </a:p>
          <a:p>
            <a:pPr lvl="1"/>
            <a:r>
              <a:rPr lang="en-US" b="1" dirty="0"/>
              <a:t>Suffix </a:t>
            </a:r>
            <a:r>
              <a:rPr lang="en-US" dirty="0"/>
              <a:t>– It is the string based on which match operation is performed. The likely string is expected to ends with the specified string.</a:t>
            </a:r>
            <a:endParaRPr lang="en-IN" sz="3600" dirty="0"/>
          </a:p>
          <a:p>
            <a:pPr lvl="2"/>
            <a:r>
              <a:rPr lang="en-US" u="sng" dirty="0"/>
              <a:t>For Example</a:t>
            </a:r>
            <a:r>
              <a:rPr lang="en-US" dirty="0"/>
              <a:t>: Lets again consider “Password textbox”, so the corresponding CSS Selector would be:</a:t>
            </a:r>
            <a:endParaRPr lang="en-IN" sz="3600" dirty="0"/>
          </a:p>
          <a:p>
            <a:pPr lvl="2"/>
            <a:r>
              <a:rPr lang="en-US" i="1" dirty="0" err="1"/>
              <a:t>css</a:t>
            </a:r>
            <a:r>
              <a:rPr lang="en-US" i="1" dirty="0"/>
              <a:t>=</a:t>
            </a:r>
            <a:r>
              <a:rPr lang="en-US" i="1" dirty="0" err="1"/>
              <a:t>input#Passwd</a:t>
            </a:r>
            <a:r>
              <a:rPr lang="en-US" i="1" dirty="0"/>
              <a:t>[name$=’</a:t>
            </a:r>
            <a:r>
              <a:rPr lang="en-US" i="1" dirty="0" err="1"/>
              <a:t>wd</a:t>
            </a:r>
            <a:r>
              <a:rPr lang="en-US" i="1" dirty="0"/>
              <a:t>’]</a:t>
            </a:r>
            <a:endParaRPr lang="en-IN" sz="3600" dirty="0"/>
          </a:p>
          <a:p>
            <a:endParaRPr lang="en-IN" dirty="0"/>
          </a:p>
        </p:txBody>
      </p:sp>
    </p:spTree>
    <p:extLst>
      <p:ext uri="{BB962C8B-B14F-4D97-AF65-F5344CB8AC3E}">
        <p14:creationId xmlns:p14="http://schemas.microsoft.com/office/powerpoint/2010/main" val="3521629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548680"/>
            <a:ext cx="7772400" cy="1470025"/>
          </a:xfrm>
        </p:spPr>
        <p:txBody>
          <a:bodyPr>
            <a:noAutofit/>
          </a:bodyPr>
          <a:lstStyle/>
          <a:p>
            <a:r>
              <a:rPr lang="en-US" sz="3200" dirty="0" smtClean="0">
                <a:solidFill>
                  <a:schemeClr val="accent1"/>
                </a:solidFill>
              </a:rPr>
              <a:t>Day1</a:t>
            </a:r>
            <a:br>
              <a:rPr lang="en-US" sz="3200" dirty="0" smtClean="0">
                <a:solidFill>
                  <a:schemeClr val="accent1"/>
                </a:solidFill>
              </a:rPr>
            </a:br>
            <a:r>
              <a:rPr lang="en-US" sz="3200" dirty="0" smtClean="0">
                <a:solidFill>
                  <a:schemeClr val="accent1"/>
                </a:solidFill>
              </a:rPr>
              <a:t>Module </a:t>
            </a:r>
            <a:r>
              <a:rPr lang="en-US" sz="3200" dirty="0">
                <a:solidFill>
                  <a:schemeClr val="accent1"/>
                </a:solidFill>
              </a:rPr>
              <a:t>5</a:t>
            </a:r>
            <a:r>
              <a:rPr lang="en-US" sz="3200" dirty="0" smtClean="0">
                <a:solidFill>
                  <a:schemeClr val="accent1"/>
                </a:solidFill>
              </a:rPr>
              <a:t>: </a:t>
            </a:r>
            <a:r>
              <a:rPr lang="en-US" sz="3200" dirty="0">
                <a:solidFill>
                  <a:schemeClr val="accent1"/>
                </a:solidFill>
              </a:rPr>
              <a:t>Use CSS Selector for Identifying Web Elements for Selenium Scripts</a:t>
            </a:r>
          </a:p>
        </p:txBody>
      </p:sp>
      <p:graphicFrame>
        <p:nvGraphicFramePr>
          <p:cNvPr id="4" name="Table 3"/>
          <p:cNvGraphicFramePr>
            <a:graphicFrameLocks noGrp="1"/>
          </p:cNvGraphicFramePr>
          <p:nvPr>
            <p:extLst>
              <p:ext uri="{D42A27DB-BD31-4B8C-83A1-F6EECF244321}">
                <p14:modId xmlns:p14="http://schemas.microsoft.com/office/powerpoint/2010/main" val="3594812404"/>
              </p:ext>
            </p:extLst>
          </p:nvPr>
        </p:nvGraphicFramePr>
        <p:xfrm>
          <a:off x="763176" y="2495327"/>
          <a:ext cx="8229600" cy="2773680"/>
        </p:xfrm>
        <a:graphic>
          <a:graphicData uri="http://schemas.openxmlformats.org/drawingml/2006/table">
            <a:tbl>
              <a:tblPr>
                <a:tableStyleId>{5C22544A-7EE6-4342-B048-85BDC9FD1C3A}</a:tableStyleId>
              </a:tblPr>
              <a:tblGrid>
                <a:gridCol w="8229600">
                  <a:extLst>
                    <a:ext uri="{9D8B030D-6E8A-4147-A177-3AD203B41FA5}">
                      <a16:colId xmlns:a16="http://schemas.microsoft.com/office/drawing/2014/main" val="294837227"/>
                    </a:ext>
                  </a:extLst>
                </a:gridCol>
              </a:tblGrid>
              <a:tr h="0">
                <a:tc>
                  <a:txBody>
                    <a:bodyPr/>
                    <a:lstStyle/>
                    <a:p>
                      <a:pPr marL="1028700" lvl="1" indent="-571500" algn="l">
                        <a:spcAft>
                          <a:spcPts val="0"/>
                        </a:spcAft>
                        <a:buClr>
                          <a:srgbClr val="808080"/>
                        </a:buClr>
                        <a:buSzPts val="1000"/>
                        <a:buFont typeface="Wingdings" panose="05000000000000000000" pitchFamily="2" charset="2"/>
                        <a:buChar char="Ø"/>
                        <a:tabLst>
                          <a:tab pos="914400" algn="l"/>
                        </a:tabLst>
                      </a:pPr>
                      <a:r>
                        <a:rPr lang="en-IN" sz="32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Using CSS Selector as a Locator</a:t>
                      </a:r>
                      <a:endParaRPr lang="en-IN" sz="24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1028700" lvl="1" indent="-571500" algn="l">
                        <a:spcAft>
                          <a:spcPts val="0"/>
                        </a:spcAft>
                        <a:buClr>
                          <a:srgbClr val="808080"/>
                        </a:buClr>
                        <a:buSzPts val="1000"/>
                        <a:buFont typeface="Wingdings" panose="05000000000000000000" pitchFamily="2" charset="2"/>
                        <a:buChar char="Ø"/>
                        <a:tabLst>
                          <a:tab pos="914400" algn="l"/>
                        </a:tabLst>
                      </a:pPr>
                      <a:r>
                        <a:rPr lang="en-IN" sz="32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CSS Selector: </a:t>
                      </a:r>
                      <a:r>
                        <a:rPr lang="en-IN" sz="3200" b="1" dirty="0" err="1">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Id,Class,Attribute</a:t>
                      </a:r>
                      <a:endParaRPr lang="en-IN" sz="24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1028700" lvl="1" indent="-571500" algn="l">
                        <a:spcAft>
                          <a:spcPts val="0"/>
                        </a:spcAft>
                        <a:buClr>
                          <a:srgbClr val="808080"/>
                        </a:buClr>
                        <a:buSzPts val="1000"/>
                        <a:buFont typeface="Wingdings" panose="05000000000000000000" pitchFamily="2" charset="2"/>
                        <a:buChar char="Ø"/>
                        <a:tabLst>
                          <a:tab pos="914400" algn="l"/>
                        </a:tabLst>
                      </a:pPr>
                      <a:r>
                        <a:rPr lang="en-IN" sz="32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CSS Selector: Sub-string</a:t>
                      </a:r>
                      <a:endParaRPr lang="en-IN" sz="24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1028700" lvl="1" indent="-571500" algn="l">
                        <a:spcAft>
                          <a:spcPts val="0"/>
                        </a:spcAft>
                        <a:buClr>
                          <a:srgbClr val="808080"/>
                        </a:buClr>
                        <a:buSzPts val="1000"/>
                        <a:buFont typeface="Wingdings" panose="05000000000000000000" pitchFamily="2" charset="2"/>
                        <a:buChar char="Ø"/>
                        <a:tabLst>
                          <a:tab pos="914400" algn="l"/>
                        </a:tabLst>
                      </a:pPr>
                      <a:r>
                        <a:rPr lang="en-IN" sz="32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CSS Selector: Inner text</a:t>
                      </a:r>
                      <a:endParaRPr lang="en-IN" sz="24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114300" marR="114300" marT="0" marB="0"/>
                </a:tc>
                <a:extLst>
                  <a:ext uri="{0D108BD9-81ED-4DB2-BD59-A6C34878D82A}">
                    <a16:rowId xmlns:a16="http://schemas.microsoft.com/office/drawing/2014/main" val="1666278890"/>
                  </a:ext>
                </a:extLst>
              </a:tr>
              <a:tr h="0">
                <a:tc>
                  <a:txBody>
                    <a:bodyPr/>
                    <a:lstStyle/>
                    <a:p>
                      <a:pPr marL="1314450" lvl="1" indent="-857250" algn="l">
                        <a:spcAft>
                          <a:spcPts val="0"/>
                        </a:spcAft>
                        <a:buFont typeface="Wingdings" panose="05000000000000000000" pitchFamily="2" charset="2"/>
                        <a:buChar char="Ø"/>
                      </a:pPr>
                      <a:endParaRPr lang="en-IN" sz="54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114300" marR="114300" marT="0" marB="0"/>
                </a:tc>
                <a:extLst>
                  <a:ext uri="{0D108BD9-81ED-4DB2-BD59-A6C34878D82A}">
                    <a16:rowId xmlns:a16="http://schemas.microsoft.com/office/drawing/2014/main" val="2674564342"/>
                  </a:ext>
                </a:extLst>
              </a:tr>
            </a:tbl>
          </a:graphicData>
        </a:graphic>
      </p:graphicFrame>
    </p:spTree>
    <p:extLst>
      <p:ext uri="{BB962C8B-B14F-4D97-AF65-F5344CB8AC3E}">
        <p14:creationId xmlns:p14="http://schemas.microsoft.com/office/powerpoint/2010/main" val="1964044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Selector: </a:t>
            </a:r>
            <a:r>
              <a:rPr lang="en-US" dirty="0" smtClean="0"/>
              <a:t>Sub-string</a:t>
            </a:r>
            <a:endParaRPr lang="en-IN" dirty="0"/>
          </a:p>
        </p:txBody>
      </p:sp>
      <p:sp>
        <p:nvSpPr>
          <p:cNvPr id="3" name="Content Placeholder 2"/>
          <p:cNvSpPr>
            <a:spLocks noGrp="1"/>
          </p:cNvSpPr>
          <p:nvPr>
            <p:ph idx="1"/>
          </p:nvPr>
        </p:nvSpPr>
        <p:spPr/>
        <p:txBody>
          <a:bodyPr>
            <a:normAutofit fontScale="85000" lnSpcReduction="20000"/>
          </a:bodyPr>
          <a:lstStyle/>
          <a:p>
            <a:r>
              <a:rPr lang="en-US" b="1" dirty="0" smtClean="0"/>
              <a:t>Types </a:t>
            </a:r>
            <a:r>
              <a:rPr lang="en-US" b="1" dirty="0"/>
              <a:t>of mechanisms</a:t>
            </a:r>
            <a:endParaRPr lang="en-IN" dirty="0"/>
          </a:p>
          <a:p>
            <a:pPr marL="0" indent="0">
              <a:buNone/>
            </a:pPr>
            <a:r>
              <a:rPr lang="en-US" b="1" dirty="0" smtClean="0"/>
              <a:t>	3&gt;Match </a:t>
            </a:r>
            <a:r>
              <a:rPr lang="en-US" b="1" dirty="0"/>
              <a:t>a sub string</a:t>
            </a:r>
            <a:endParaRPr lang="en-IN" sz="4400" dirty="0"/>
          </a:p>
          <a:p>
            <a:pPr lvl="2"/>
            <a:r>
              <a:rPr lang="en-US" dirty="0"/>
              <a:t>It is used to correspond to the string with the help of a matching sub string.</a:t>
            </a:r>
            <a:endParaRPr lang="en-IN" sz="3600" dirty="0"/>
          </a:p>
          <a:p>
            <a:pPr lvl="1"/>
            <a:r>
              <a:rPr lang="en-US" b="1" dirty="0"/>
              <a:t>Syntax</a:t>
            </a:r>
            <a:endParaRPr lang="en-IN" sz="4000" dirty="0"/>
          </a:p>
          <a:p>
            <a:pPr lvl="2"/>
            <a:r>
              <a:rPr lang="en-US" dirty="0" err="1"/>
              <a:t>css</a:t>
            </a:r>
            <a:r>
              <a:rPr lang="en-US" dirty="0"/>
              <a:t>=&lt;HTML tag&gt;&lt;[attribute*=sub string]&gt;          </a:t>
            </a:r>
            <a:r>
              <a:rPr lang="en-US" i="1" dirty="0"/>
              <a:t>      </a:t>
            </a:r>
            <a:endParaRPr lang="en-IN" sz="3600" dirty="0"/>
          </a:p>
          <a:p>
            <a:pPr lvl="2"/>
            <a:r>
              <a:rPr lang="en-US" b="1" dirty="0"/>
              <a:t>* </a:t>
            </a:r>
            <a:r>
              <a:rPr lang="en-US" dirty="0"/>
              <a:t>– Symbolic notation to match a string using sub string.</a:t>
            </a:r>
            <a:endParaRPr lang="en-IN" sz="3200" dirty="0"/>
          </a:p>
          <a:p>
            <a:pPr lvl="1"/>
            <a:r>
              <a:rPr lang="en-US" b="1" dirty="0"/>
              <a:t>Sub string</a:t>
            </a:r>
            <a:r>
              <a:rPr lang="en-US" dirty="0"/>
              <a:t> – It is the string based on which match operation is performed. The likely string is expected to have the specified string pattern.</a:t>
            </a:r>
            <a:endParaRPr lang="en-IN" sz="3600" dirty="0"/>
          </a:p>
          <a:p>
            <a:pPr lvl="2"/>
            <a:r>
              <a:rPr lang="en-US" u="sng" dirty="0"/>
              <a:t>For Example</a:t>
            </a:r>
            <a:r>
              <a:rPr lang="en-US" dirty="0"/>
              <a:t>: Lets again consider “Password textbox”, so the corresponding CSS Selector would be:</a:t>
            </a:r>
            <a:endParaRPr lang="en-IN" sz="3600" dirty="0"/>
          </a:p>
          <a:p>
            <a:pPr lvl="2"/>
            <a:r>
              <a:rPr lang="en-US" i="1" dirty="0" err="1"/>
              <a:t>css</a:t>
            </a:r>
            <a:r>
              <a:rPr lang="en-US" i="1" dirty="0"/>
              <a:t>=</a:t>
            </a:r>
            <a:r>
              <a:rPr lang="en-US" i="1" dirty="0" err="1"/>
              <a:t>input#Passwd</a:t>
            </a:r>
            <a:r>
              <a:rPr lang="en-US" i="1" dirty="0"/>
              <a:t>[name$=’</a:t>
            </a:r>
            <a:r>
              <a:rPr lang="en-US" i="1" dirty="0" err="1"/>
              <a:t>wd</a:t>
            </a:r>
            <a:r>
              <a:rPr lang="en-US" i="1" dirty="0"/>
              <a:t>’]</a:t>
            </a:r>
            <a:endParaRPr lang="en-IN" sz="3600" dirty="0"/>
          </a:p>
          <a:p>
            <a:pPr lvl="2"/>
            <a:endParaRPr lang="en-IN" sz="3600" dirty="0"/>
          </a:p>
          <a:p>
            <a:endParaRPr lang="en-IN" dirty="0"/>
          </a:p>
        </p:txBody>
      </p:sp>
    </p:spTree>
    <p:extLst>
      <p:ext uri="{BB962C8B-B14F-4D97-AF65-F5344CB8AC3E}">
        <p14:creationId xmlns:p14="http://schemas.microsoft.com/office/powerpoint/2010/main" val="1659525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Selector: Inner </a:t>
            </a:r>
            <a:r>
              <a:rPr lang="en-US" dirty="0" smtClean="0"/>
              <a:t>text</a:t>
            </a:r>
            <a:endParaRPr lang="en-IN" dirty="0"/>
          </a:p>
        </p:txBody>
      </p:sp>
      <p:sp>
        <p:nvSpPr>
          <p:cNvPr id="3" name="Content Placeholder 2"/>
          <p:cNvSpPr>
            <a:spLocks noGrp="1"/>
          </p:cNvSpPr>
          <p:nvPr>
            <p:ph idx="1"/>
          </p:nvPr>
        </p:nvSpPr>
        <p:spPr/>
        <p:txBody>
          <a:bodyPr>
            <a:normAutofit lnSpcReduction="10000"/>
          </a:bodyPr>
          <a:lstStyle/>
          <a:p>
            <a:r>
              <a:rPr lang="en-US" dirty="0"/>
              <a:t>Inner text helps us identify and create CSS Selector using a string pattern that the HTML Tag manifests on the web page.</a:t>
            </a:r>
            <a:endParaRPr lang="en-IN" dirty="0"/>
          </a:p>
          <a:p>
            <a:r>
              <a:rPr lang="en-US" dirty="0"/>
              <a:t>Consider, “Need help?” hyperlink present below the login form at gmail.com.</a:t>
            </a:r>
            <a:endParaRPr lang="en-IN" dirty="0"/>
          </a:p>
          <a:p>
            <a:r>
              <a:rPr lang="en-US" dirty="0"/>
              <a:t>The anchor tag representing the hyperlink has a text enclosed within. Thus this text can be used to create CSS Selector to access the designated web element.</a:t>
            </a:r>
            <a:endParaRPr lang="en-IN" dirty="0"/>
          </a:p>
          <a:p>
            <a:endParaRPr lang="en-IN" dirty="0"/>
          </a:p>
        </p:txBody>
      </p:sp>
    </p:spTree>
    <p:extLst>
      <p:ext uri="{BB962C8B-B14F-4D97-AF65-F5344CB8AC3E}">
        <p14:creationId xmlns:p14="http://schemas.microsoft.com/office/powerpoint/2010/main" val="3817495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Selector: Inner </a:t>
            </a:r>
            <a:r>
              <a:rPr lang="en-US" dirty="0" smtClean="0"/>
              <a:t>text</a:t>
            </a:r>
            <a:endParaRPr lang="en-IN" dirty="0"/>
          </a:p>
        </p:txBody>
      </p:sp>
      <p:sp>
        <p:nvSpPr>
          <p:cNvPr id="3" name="Content Placeholder 2"/>
          <p:cNvSpPr>
            <a:spLocks noGrp="1"/>
          </p:cNvSpPr>
          <p:nvPr>
            <p:ph idx="1"/>
          </p:nvPr>
        </p:nvSpPr>
        <p:spPr/>
        <p:txBody>
          <a:bodyPr>
            <a:normAutofit fontScale="85000" lnSpcReduction="20000"/>
          </a:bodyPr>
          <a:lstStyle/>
          <a:p>
            <a:r>
              <a:rPr lang="en-US" b="1" dirty="0"/>
              <a:t>Syntax</a:t>
            </a:r>
            <a:endParaRPr lang="en-IN" dirty="0"/>
          </a:p>
          <a:p>
            <a:pPr marL="457200" lvl="1" indent="0">
              <a:buNone/>
            </a:pPr>
            <a:r>
              <a:rPr lang="en-US" dirty="0" err="1"/>
              <a:t>css</a:t>
            </a:r>
            <a:r>
              <a:rPr lang="en-US" dirty="0"/>
              <a:t>=&lt;HTML tag&gt;&lt;:&gt;&lt;contains&gt;&lt;(text)&gt;</a:t>
            </a:r>
            <a:endParaRPr lang="en-IN" dirty="0"/>
          </a:p>
          <a:p>
            <a:pPr lvl="0"/>
            <a:r>
              <a:rPr lang="en-US" b="1" dirty="0"/>
              <a:t>: </a:t>
            </a:r>
            <a:r>
              <a:rPr lang="en-US" dirty="0"/>
              <a:t>– The </a:t>
            </a:r>
            <a:r>
              <a:rPr lang="en-US" dirty="0" err="1"/>
              <a:t>colan</a:t>
            </a:r>
            <a:r>
              <a:rPr lang="en-US" dirty="0"/>
              <a:t> sign is used to symbolize contains method</a:t>
            </a:r>
            <a:endParaRPr lang="en-IN" dirty="0"/>
          </a:p>
          <a:p>
            <a:pPr lvl="0"/>
            <a:r>
              <a:rPr lang="en-US" b="1" dirty="0"/>
              <a:t>Contains</a:t>
            </a:r>
            <a:r>
              <a:rPr lang="en-US" dirty="0"/>
              <a:t> – It is the value of a Class attribute which is being accessed.</a:t>
            </a:r>
            <a:endParaRPr lang="en-IN" dirty="0"/>
          </a:p>
          <a:p>
            <a:pPr lvl="0"/>
            <a:r>
              <a:rPr lang="en-US" b="1" dirty="0" smtClean="0"/>
              <a:t>Text</a:t>
            </a:r>
            <a:r>
              <a:rPr lang="en-US" dirty="0" smtClean="0"/>
              <a:t> – The text that is displayed anywhere on the web page irrespective of its location.</a:t>
            </a:r>
            <a:endParaRPr lang="en-IN" dirty="0" smtClean="0"/>
          </a:p>
          <a:p>
            <a:r>
              <a:rPr lang="en-US" dirty="0" smtClean="0"/>
              <a:t>This </a:t>
            </a:r>
            <a:r>
              <a:rPr lang="en-US" dirty="0"/>
              <a:t>is one of the most frequently used strategies to locate web element because of its simplified syntax.</a:t>
            </a:r>
            <a:endParaRPr lang="en-IN" dirty="0"/>
          </a:p>
          <a:p>
            <a:r>
              <a:rPr lang="en-US" i="1" dirty="0"/>
              <a:t>Owing to the fact that creating CSS Selector and </a:t>
            </a:r>
            <a:r>
              <a:rPr lang="en-US" i="1" dirty="0" err="1"/>
              <a:t>Xpath</a:t>
            </a:r>
            <a:r>
              <a:rPr lang="en-US" i="1" dirty="0"/>
              <a:t> requires a lot of efforts and practice, thus the process is only exercised by more sophisticated and trained users.</a:t>
            </a:r>
            <a:endParaRPr lang="en-IN" dirty="0"/>
          </a:p>
        </p:txBody>
      </p:sp>
    </p:spTree>
    <p:extLst>
      <p:ext uri="{BB962C8B-B14F-4D97-AF65-F5344CB8AC3E}">
        <p14:creationId xmlns:p14="http://schemas.microsoft.com/office/powerpoint/2010/main" val="303075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CSS Selector as a Locator</a:t>
            </a:r>
            <a:endParaRPr lang="en-IN" dirty="0"/>
          </a:p>
        </p:txBody>
      </p:sp>
      <p:sp>
        <p:nvSpPr>
          <p:cNvPr id="3" name="Content Placeholder 2"/>
          <p:cNvSpPr>
            <a:spLocks noGrp="1"/>
          </p:cNvSpPr>
          <p:nvPr>
            <p:ph idx="1"/>
          </p:nvPr>
        </p:nvSpPr>
        <p:spPr/>
        <p:txBody>
          <a:bodyPr>
            <a:normAutofit fontScale="85000" lnSpcReduction="10000"/>
          </a:bodyPr>
          <a:lstStyle/>
          <a:p>
            <a:r>
              <a:rPr lang="en-US" dirty="0"/>
              <a:t>CSS Selector is combination of an element selector and a selector value which identifies the web element within a web page. The composite of element selector and selector value is known as Selector Pattern.</a:t>
            </a:r>
            <a:endParaRPr lang="en-IN" dirty="0"/>
          </a:p>
          <a:p>
            <a:r>
              <a:rPr lang="en-US" dirty="0"/>
              <a:t>Selector Pattern is constructed using HTML tags, attributes and their values. The central theme behind the procedure to create CSS Selector and </a:t>
            </a:r>
            <a:r>
              <a:rPr lang="en-US" dirty="0" err="1"/>
              <a:t>Xpath</a:t>
            </a:r>
            <a:r>
              <a:rPr lang="en-US" dirty="0"/>
              <a:t> are very much similar underlying the only difference in their construction protocol.</a:t>
            </a:r>
            <a:endParaRPr lang="en-IN" dirty="0"/>
          </a:p>
          <a:p>
            <a:r>
              <a:rPr lang="en-US" dirty="0"/>
              <a:t>Like </a:t>
            </a:r>
            <a:r>
              <a:rPr lang="en-US" dirty="0" err="1"/>
              <a:t>Xpath</a:t>
            </a:r>
            <a:r>
              <a:rPr lang="en-US" dirty="0"/>
              <a:t>, CSS selector can also locate web elements having no ID, class or Name.</a:t>
            </a:r>
            <a:endParaRPr lang="en-IN" dirty="0"/>
          </a:p>
          <a:p>
            <a:endParaRPr lang="en-IN" dirty="0"/>
          </a:p>
        </p:txBody>
      </p:sp>
    </p:spTree>
    <p:extLst>
      <p:ext uri="{BB962C8B-B14F-4D97-AF65-F5344CB8AC3E}">
        <p14:creationId xmlns:p14="http://schemas.microsoft.com/office/powerpoint/2010/main" val="330554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CSS Selector as a Locator</a:t>
            </a:r>
            <a:endParaRPr lang="en-IN" dirty="0"/>
          </a:p>
        </p:txBody>
      </p:sp>
      <p:sp>
        <p:nvSpPr>
          <p:cNvPr id="3" name="Content Placeholder 2"/>
          <p:cNvSpPr>
            <a:spLocks noGrp="1"/>
          </p:cNvSpPr>
          <p:nvPr>
            <p:ph idx="1"/>
          </p:nvPr>
        </p:nvSpPr>
        <p:spPr>
          <a:xfrm>
            <a:off x="457200" y="1600201"/>
            <a:ext cx="8229600" cy="1108720"/>
          </a:xfrm>
        </p:spPr>
        <p:txBody>
          <a:bodyPr>
            <a:normAutofit/>
          </a:bodyPr>
          <a:lstStyle/>
          <a:p>
            <a:r>
              <a:rPr lang="en-US" dirty="0"/>
              <a:t>So now gearing ahead, let us discuss the primitive types of CSS Selectors:</a:t>
            </a:r>
            <a:endParaRPr lang="en-IN" dirty="0"/>
          </a:p>
          <a:p>
            <a:endParaRPr lang="en-IN" dirty="0"/>
          </a:p>
        </p:txBody>
      </p:sp>
      <p:pic>
        <p:nvPicPr>
          <p:cNvPr id="4" name="Picture 3" descr="Using CSS Selector as a Locator">
            <a:hlinkClick r:id="rId2"/>
          </p:cNvPr>
          <p:cNvPicPr/>
          <p:nvPr/>
        </p:nvPicPr>
        <p:blipFill>
          <a:blip r:embed="rId3" cstate="print"/>
          <a:srcRect/>
          <a:stretch>
            <a:fillRect/>
          </a:stretch>
        </p:blipFill>
        <p:spPr bwMode="auto">
          <a:xfrm>
            <a:off x="107504" y="3038475"/>
            <a:ext cx="9036496" cy="2262734"/>
          </a:xfrm>
          <a:prstGeom prst="rect">
            <a:avLst/>
          </a:prstGeom>
          <a:noFill/>
          <a:ln w="9525">
            <a:noFill/>
            <a:miter lim="800000"/>
            <a:headEnd/>
            <a:tailEnd/>
          </a:ln>
        </p:spPr>
      </p:pic>
    </p:spTree>
    <p:extLst>
      <p:ext uri="{BB962C8B-B14F-4D97-AF65-F5344CB8AC3E}">
        <p14:creationId xmlns:p14="http://schemas.microsoft.com/office/powerpoint/2010/main" val="29042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Selector: </a:t>
            </a:r>
            <a:r>
              <a:rPr lang="en-US" dirty="0" smtClean="0"/>
              <a:t>ID</a:t>
            </a:r>
            <a:endParaRPr lang="en-IN" dirty="0"/>
          </a:p>
        </p:txBody>
      </p:sp>
      <p:sp>
        <p:nvSpPr>
          <p:cNvPr id="3" name="Content Placeholder 2"/>
          <p:cNvSpPr>
            <a:spLocks noGrp="1"/>
          </p:cNvSpPr>
          <p:nvPr>
            <p:ph idx="1"/>
          </p:nvPr>
        </p:nvSpPr>
        <p:spPr/>
        <p:txBody>
          <a:bodyPr>
            <a:normAutofit fontScale="85000" lnSpcReduction="20000"/>
          </a:bodyPr>
          <a:lstStyle/>
          <a:p>
            <a:r>
              <a:rPr lang="en-US" dirty="0"/>
              <a:t>In this sample, we would access “Email” text box present in the login form at Gmail.com.</a:t>
            </a:r>
            <a:endParaRPr lang="en-IN" dirty="0"/>
          </a:p>
          <a:p>
            <a:r>
              <a:rPr lang="en-US" dirty="0"/>
              <a:t>The Email textbox has an ID attribute whose value is defined as “Email”. Thus ID attribute and its value can be used to create CSS Selector to access the email textbox.</a:t>
            </a:r>
            <a:endParaRPr lang="en-IN" dirty="0"/>
          </a:p>
          <a:p>
            <a:r>
              <a:rPr lang="en-US" b="1" dirty="0"/>
              <a:t>Creating CSS Selector for web element</a:t>
            </a:r>
            <a:endParaRPr lang="en-IN" dirty="0"/>
          </a:p>
          <a:p>
            <a:pPr lvl="1"/>
            <a:r>
              <a:rPr lang="en-US" b="1" dirty="0"/>
              <a:t>Step 1</a:t>
            </a:r>
            <a:r>
              <a:rPr lang="en-US" dirty="0"/>
              <a:t>: Locate / inspect the web element (“Email” textbox in our case) and notice that the html tag is “input” and value of ID attribute is “Email” and both of them collectively make a reference to the “Email Text box”. Hence the above data would be used to create CSS Selector.</a:t>
            </a:r>
            <a:endParaRPr lang="en-IN" dirty="0"/>
          </a:p>
          <a:p>
            <a:pPr lvl="1"/>
            <a:endParaRPr lang="en-IN" dirty="0"/>
          </a:p>
        </p:txBody>
      </p:sp>
    </p:spTree>
    <p:extLst>
      <p:ext uri="{BB962C8B-B14F-4D97-AF65-F5344CB8AC3E}">
        <p14:creationId xmlns:p14="http://schemas.microsoft.com/office/powerpoint/2010/main" val="8051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Selector: </a:t>
            </a:r>
            <a:r>
              <a:rPr lang="en-US" dirty="0" smtClean="0"/>
              <a:t>ID</a:t>
            </a:r>
            <a:endParaRPr lang="en-IN" dirty="0"/>
          </a:p>
        </p:txBody>
      </p:sp>
      <p:sp>
        <p:nvSpPr>
          <p:cNvPr id="3" name="Content Placeholder 2"/>
          <p:cNvSpPr>
            <a:spLocks noGrp="1"/>
          </p:cNvSpPr>
          <p:nvPr>
            <p:ph idx="1"/>
          </p:nvPr>
        </p:nvSpPr>
        <p:spPr>
          <a:xfrm>
            <a:off x="457200" y="1400518"/>
            <a:ext cx="8363272" cy="2116832"/>
          </a:xfrm>
        </p:spPr>
        <p:txBody>
          <a:bodyPr>
            <a:normAutofit fontScale="85000" lnSpcReduction="20000"/>
          </a:bodyPr>
          <a:lstStyle/>
          <a:p>
            <a:r>
              <a:rPr lang="en-US" b="1" dirty="0" smtClean="0"/>
              <a:t>Creating </a:t>
            </a:r>
            <a:r>
              <a:rPr lang="en-US" b="1" dirty="0"/>
              <a:t>CSS Selector for web element</a:t>
            </a:r>
            <a:endParaRPr lang="en-IN" dirty="0"/>
          </a:p>
          <a:p>
            <a:pPr lvl="1"/>
            <a:r>
              <a:rPr lang="en-US" b="1" dirty="0"/>
              <a:t>Step 1</a:t>
            </a:r>
            <a:r>
              <a:rPr lang="en-US" dirty="0"/>
              <a:t>: Locate / inspect the web element (“Email” textbox in our case) and notice that the html tag is “input” and value of ID attribute is “Email” and both of them collectively make a reference to the “Email Text box”. Hence the above data would be used to create CSS Selector.</a:t>
            </a:r>
            <a:endParaRPr lang="en-IN" dirty="0"/>
          </a:p>
          <a:p>
            <a:pPr lvl="1"/>
            <a:endParaRPr lang="en-IN" dirty="0"/>
          </a:p>
        </p:txBody>
      </p:sp>
      <p:pic>
        <p:nvPicPr>
          <p:cNvPr id="4" name="Picture 3" descr="Using CSS Selector as a Locator 2">
            <a:hlinkClick r:id="rId2"/>
          </p:cNvPr>
          <p:cNvPicPr/>
          <p:nvPr/>
        </p:nvPicPr>
        <p:blipFill>
          <a:blip r:embed="rId3" cstate="print"/>
          <a:srcRect/>
          <a:stretch>
            <a:fillRect/>
          </a:stretch>
        </p:blipFill>
        <p:spPr bwMode="auto">
          <a:xfrm>
            <a:off x="611560" y="3284984"/>
            <a:ext cx="8075240" cy="3384375"/>
          </a:xfrm>
          <a:prstGeom prst="rect">
            <a:avLst/>
          </a:prstGeom>
          <a:noFill/>
          <a:ln w="9525">
            <a:noFill/>
            <a:miter lim="800000"/>
            <a:headEnd/>
            <a:tailEnd/>
          </a:ln>
        </p:spPr>
      </p:pic>
    </p:spTree>
    <p:extLst>
      <p:ext uri="{BB962C8B-B14F-4D97-AF65-F5344CB8AC3E}">
        <p14:creationId xmlns:p14="http://schemas.microsoft.com/office/powerpoint/2010/main" val="169920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Selector: </a:t>
            </a:r>
            <a:r>
              <a:rPr lang="en-US" dirty="0" smtClean="0"/>
              <a:t>ID</a:t>
            </a:r>
            <a:endParaRPr lang="en-IN" dirty="0"/>
          </a:p>
        </p:txBody>
      </p:sp>
      <p:sp>
        <p:nvSpPr>
          <p:cNvPr id="3" name="Content Placeholder 2"/>
          <p:cNvSpPr>
            <a:spLocks noGrp="1"/>
          </p:cNvSpPr>
          <p:nvPr>
            <p:ph idx="1"/>
          </p:nvPr>
        </p:nvSpPr>
        <p:spPr>
          <a:xfrm>
            <a:off x="457200" y="1400518"/>
            <a:ext cx="8363272" cy="2116832"/>
          </a:xfrm>
        </p:spPr>
        <p:txBody>
          <a:bodyPr>
            <a:normAutofit fontScale="92500" lnSpcReduction="10000"/>
          </a:bodyPr>
          <a:lstStyle/>
          <a:p>
            <a:r>
              <a:rPr lang="en-US" b="1" dirty="0"/>
              <a:t>Verify the locator value</a:t>
            </a:r>
            <a:endParaRPr lang="en-IN" dirty="0"/>
          </a:p>
          <a:p>
            <a:pPr lvl="1"/>
            <a:r>
              <a:rPr lang="en-US" b="1" dirty="0"/>
              <a:t>Step 1</a:t>
            </a:r>
            <a:r>
              <a:rPr lang="en-US" dirty="0"/>
              <a:t>: Type “</a:t>
            </a:r>
            <a:r>
              <a:rPr lang="en-US" dirty="0" err="1"/>
              <a:t>css</a:t>
            </a:r>
            <a:r>
              <a:rPr lang="en-US" dirty="0"/>
              <a:t>=</a:t>
            </a:r>
            <a:r>
              <a:rPr lang="en-US" dirty="0" err="1"/>
              <a:t>input#Email</a:t>
            </a:r>
            <a:r>
              <a:rPr lang="en-US" dirty="0"/>
              <a:t>” i.e. the locator value in the target box in the Selenium IDE and click on the Find button. Notice that the Email Text box would be highlighted.</a:t>
            </a:r>
            <a:endParaRPr lang="en-IN" dirty="0"/>
          </a:p>
          <a:p>
            <a:pPr lvl="1"/>
            <a:endParaRPr lang="en-IN" dirty="0"/>
          </a:p>
        </p:txBody>
      </p:sp>
      <p:pic>
        <p:nvPicPr>
          <p:cNvPr id="5" name="Picture 4" descr="Using CSS Selector as a Locator 3">
            <a:hlinkClick r:id="rId2"/>
          </p:cNvPr>
          <p:cNvPicPr/>
          <p:nvPr/>
        </p:nvPicPr>
        <p:blipFill>
          <a:blip r:embed="rId3" cstate="print"/>
          <a:srcRect/>
          <a:stretch>
            <a:fillRect/>
          </a:stretch>
        </p:blipFill>
        <p:spPr bwMode="auto">
          <a:xfrm>
            <a:off x="611560" y="3548966"/>
            <a:ext cx="8208912" cy="2976378"/>
          </a:xfrm>
          <a:prstGeom prst="rect">
            <a:avLst/>
          </a:prstGeom>
          <a:noFill/>
          <a:ln w="9525">
            <a:noFill/>
            <a:miter lim="800000"/>
            <a:headEnd/>
            <a:tailEnd/>
          </a:ln>
        </p:spPr>
      </p:pic>
    </p:spTree>
    <p:extLst>
      <p:ext uri="{BB962C8B-B14F-4D97-AF65-F5344CB8AC3E}">
        <p14:creationId xmlns:p14="http://schemas.microsoft.com/office/powerpoint/2010/main" val="211934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Selector: </a:t>
            </a:r>
            <a:r>
              <a:rPr lang="en-US" dirty="0" smtClean="0"/>
              <a:t>ID</a:t>
            </a:r>
            <a:endParaRPr lang="en-IN" dirty="0"/>
          </a:p>
        </p:txBody>
      </p:sp>
      <p:sp>
        <p:nvSpPr>
          <p:cNvPr id="3" name="Content Placeholder 2"/>
          <p:cNvSpPr>
            <a:spLocks noGrp="1"/>
          </p:cNvSpPr>
          <p:nvPr>
            <p:ph idx="1"/>
          </p:nvPr>
        </p:nvSpPr>
        <p:spPr>
          <a:xfrm>
            <a:off x="457200" y="1196752"/>
            <a:ext cx="8363272" cy="5196834"/>
          </a:xfrm>
        </p:spPr>
        <p:txBody>
          <a:bodyPr>
            <a:noAutofit/>
          </a:bodyPr>
          <a:lstStyle/>
          <a:p>
            <a:r>
              <a:rPr lang="en-US" sz="2000" b="1" dirty="0"/>
              <a:t>Syntax</a:t>
            </a:r>
            <a:endParaRPr lang="en-IN" sz="2000" dirty="0"/>
          </a:p>
          <a:p>
            <a:pPr marL="457200" lvl="1" indent="0">
              <a:buNone/>
            </a:pPr>
            <a:r>
              <a:rPr lang="en-US" sz="2000" b="1" i="1" dirty="0" err="1"/>
              <a:t>css</a:t>
            </a:r>
            <a:r>
              <a:rPr lang="en-US" sz="2000" b="1" i="1" dirty="0"/>
              <a:t>=&lt;HTML tag&gt;&lt;#&gt;&lt;Value of ID attribute&gt;</a:t>
            </a:r>
            <a:endParaRPr lang="en-IN" sz="2000" b="1" i="1" dirty="0"/>
          </a:p>
          <a:p>
            <a:pPr lvl="1"/>
            <a:r>
              <a:rPr lang="en-US" sz="2000" b="1" dirty="0"/>
              <a:t>HTML tag</a:t>
            </a:r>
            <a:r>
              <a:rPr lang="en-US" sz="2000" dirty="0"/>
              <a:t> – It is tag which is used to denote the web element which we want to access.</a:t>
            </a:r>
            <a:endParaRPr lang="en-IN" sz="2000" dirty="0"/>
          </a:p>
          <a:p>
            <a:pPr lvl="1"/>
            <a:r>
              <a:rPr lang="en-US" sz="2000" b="1" dirty="0"/>
              <a:t># </a:t>
            </a:r>
            <a:r>
              <a:rPr lang="en-US" sz="2000" dirty="0"/>
              <a:t>– The hash sign is used to symbolize ID attribute. It is mandatory to use hash sign if ID attribute is being used to create CSS Selector.</a:t>
            </a:r>
            <a:endParaRPr lang="en-IN" sz="2000" dirty="0"/>
          </a:p>
          <a:p>
            <a:pPr lvl="1"/>
            <a:r>
              <a:rPr lang="en-US" sz="2000" b="1" dirty="0"/>
              <a:t>Value of ID attribute </a:t>
            </a:r>
            <a:r>
              <a:rPr lang="en-US" sz="2000" dirty="0"/>
              <a:t>– It is the value of an ID attribute which is being accessed.</a:t>
            </a:r>
            <a:endParaRPr lang="en-IN" sz="2000" dirty="0"/>
          </a:p>
          <a:p>
            <a:pPr lvl="1"/>
            <a:r>
              <a:rPr lang="en-US" sz="2000" dirty="0"/>
              <a:t>The value of ID is always preceded by a hash sign.</a:t>
            </a:r>
            <a:endParaRPr lang="en-IN" sz="2000" dirty="0"/>
          </a:p>
          <a:p>
            <a:r>
              <a:rPr lang="en-US" sz="2000" b="1" dirty="0"/>
              <a:t>Note: </a:t>
            </a:r>
            <a:r>
              <a:rPr lang="en-US" sz="2000" dirty="0"/>
              <a:t>Also applicable for other types of CSS Selectors</a:t>
            </a:r>
            <a:endParaRPr lang="en-IN" sz="2000" dirty="0"/>
          </a:p>
          <a:p>
            <a:pPr lvl="1"/>
            <a:r>
              <a:rPr lang="en-US" sz="2000" dirty="0"/>
              <a:t>While specifying CSS Selector in the target text box of Selenium IDE, always remember to prefix it with “</a:t>
            </a:r>
            <a:r>
              <a:rPr lang="en-US" sz="2000" dirty="0" err="1"/>
              <a:t>css</a:t>
            </a:r>
            <a:r>
              <a:rPr lang="en-US" sz="2000" dirty="0"/>
              <a:t>=”.</a:t>
            </a:r>
            <a:endParaRPr lang="en-IN" sz="2000" dirty="0"/>
          </a:p>
          <a:p>
            <a:pPr lvl="1"/>
            <a:r>
              <a:rPr lang="en-US" sz="2000" dirty="0"/>
              <a:t>The sequence of the above artifacts is inalterable.</a:t>
            </a:r>
            <a:endParaRPr lang="en-IN" sz="2000" dirty="0"/>
          </a:p>
          <a:p>
            <a:pPr lvl="1"/>
            <a:r>
              <a:rPr lang="en-US" sz="2000" dirty="0"/>
              <a:t>If two or more web elements have the same HTML tag and attribute value, the first element marked in the page source will be identified.</a:t>
            </a:r>
            <a:endParaRPr lang="en-IN" sz="2000" dirty="0"/>
          </a:p>
        </p:txBody>
      </p:sp>
    </p:spTree>
    <p:extLst>
      <p:ext uri="{BB962C8B-B14F-4D97-AF65-F5344CB8AC3E}">
        <p14:creationId xmlns:p14="http://schemas.microsoft.com/office/powerpoint/2010/main" val="3563348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Selector: </a:t>
            </a:r>
            <a:r>
              <a:rPr lang="en-US" dirty="0" smtClean="0"/>
              <a:t>Class</a:t>
            </a:r>
            <a:endParaRPr lang="en-IN" dirty="0"/>
          </a:p>
        </p:txBody>
      </p:sp>
      <p:sp>
        <p:nvSpPr>
          <p:cNvPr id="3" name="Content Placeholder 2"/>
          <p:cNvSpPr>
            <a:spLocks noGrp="1"/>
          </p:cNvSpPr>
          <p:nvPr>
            <p:ph idx="1"/>
          </p:nvPr>
        </p:nvSpPr>
        <p:spPr/>
        <p:txBody>
          <a:bodyPr>
            <a:normAutofit fontScale="92500" lnSpcReduction="20000"/>
          </a:bodyPr>
          <a:lstStyle/>
          <a:p>
            <a:r>
              <a:rPr lang="en-US" dirty="0"/>
              <a:t>In this sample, we would access “Stay signed in” check box present below the login form at gmail.com.</a:t>
            </a:r>
            <a:endParaRPr lang="en-IN" dirty="0"/>
          </a:p>
          <a:p>
            <a:r>
              <a:rPr lang="en-US" dirty="0"/>
              <a:t>The “Stay signed in” check box has a Class attribute whose value is defined as “remember”. Thus Class attribute and its value can be used to create CSS Selector to access the designated web element.</a:t>
            </a:r>
            <a:endParaRPr lang="en-IN" dirty="0"/>
          </a:p>
          <a:p>
            <a:r>
              <a:rPr lang="en-US" dirty="0"/>
              <a:t>Locating an element using Class as a CSS Selector is very much similar to using ID, the lone difference lies in their syntax formation.</a:t>
            </a:r>
            <a:endParaRPr lang="en-IN" dirty="0"/>
          </a:p>
          <a:p>
            <a:endParaRPr lang="en-IN" dirty="0"/>
          </a:p>
        </p:txBody>
      </p:sp>
    </p:spTree>
    <p:extLst>
      <p:ext uri="{BB962C8B-B14F-4D97-AF65-F5344CB8AC3E}">
        <p14:creationId xmlns:p14="http://schemas.microsoft.com/office/powerpoint/2010/main" val="3967820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8759</TotalTime>
  <Words>1228</Words>
  <Application>Microsoft Office PowerPoint</Application>
  <PresentationFormat>On-screen Show (4:3)</PresentationFormat>
  <Paragraphs>124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 New Roman</vt:lpstr>
      <vt:lpstr>Verdana</vt:lpstr>
      <vt:lpstr>Wingdings</vt:lpstr>
      <vt:lpstr>Office Theme</vt:lpstr>
      <vt:lpstr>Selenium IDE</vt:lpstr>
      <vt:lpstr>Day1 Module 5: Use CSS Selector for Identifying Web Elements for Selenium Scripts</vt:lpstr>
      <vt:lpstr>Using CSS Selector as a Locator</vt:lpstr>
      <vt:lpstr>Using CSS Selector as a Locator</vt:lpstr>
      <vt:lpstr>CSS Selector: ID</vt:lpstr>
      <vt:lpstr>CSS Selector: ID</vt:lpstr>
      <vt:lpstr>CSS Selector: ID</vt:lpstr>
      <vt:lpstr>CSS Selector: ID</vt:lpstr>
      <vt:lpstr>CSS Selector: Class</vt:lpstr>
      <vt:lpstr>CSS Selector: Class</vt:lpstr>
      <vt:lpstr>CSS Selector: Class</vt:lpstr>
      <vt:lpstr>CSS Selector: Attribute</vt:lpstr>
      <vt:lpstr>CSS Selector: Attribute</vt:lpstr>
      <vt:lpstr>CSS Selector: ID/Class and attribute</vt:lpstr>
      <vt:lpstr>CSS Selector: ID/Class and attribute</vt:lpstr>
      <vt:lpstr>CSS Selector: ID/Class and attribute</vt:lpstr>
      <vt:lpstr>CSS Selector: Sub-string</vt:lpstr>
      <vt:lpstr>CSS Selector: Sub-string</vt:lpstr>
      <vt:lpstr>CSS Selector: Sub-string</vt:lpstr>
      <vt:lpstr>CSS Selector: Sub-string</vt:lpstr>
      <vt:lpstr>CSS Selector: Inner text</vt:lpstr>
      <vt:lpstr>CSS Selector: Inner text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2</dc:title>
  <dc:creator>Smita B Kumar</dc:creator>
  <cp:lastModifiedBy>Smita B Kumar</cp:lastModifiedBy>
  <cp:revision>297</cp:revision>
  <dcterms:created xsi:type="dcterms:W3CDTF">2016-06-01T07:37:02Z</dcterms:created>
  <dcterms:modified xsi:type="dcterms:W3CDTF">2017-01-15T10:39:45Z</dcterms:modified>
</cp:coreProperties>
</file>