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7" r:id="rId3"/>
    <p:sldId id="298" r:id="rId4"/>
    <p:sldId id="300" r:id="rId5"/>
    <p:sldId id="301" r:id="rId6"/>
    <p:sldId id="302" r:id="rId7"/>
    <p:sldId id="303" r:id="rId8"/>
    <p:sldId id="304" r:id="rId9"/>
    <p:sldId id="305" r:id="rId10"/>
    <p:sldId id="306" r:id="rId11"/>
    <p:sldId id="307" r:id="rId12"/>
    <p:sldId id="308" r:id="rId13"/>
    <p:sldId id="309" r:id="rId14"/>
    <p:sldId id="310" r:id="rId15"/>
    <p:sldId id="311" r:id="rId16"/>
    <p:sldId id="312" r:id="rId17"/>
    <p:sldId id="29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35" autoAdjust="0"/>
  </p:normalViewPr>
  <p:slideViewPr>
    <p:cSldViewPr>
      <p:cViewPr varScale="1">
        <p:scale>
          <a:sx n="63" d="100"/>
          <a:sy n="63" d="100"/>
        </p:scale>
        <p:origin x="159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3D7D8-7299-4E6A-9858-5D8792546844}" type="datetimeFigureOut">
              <a:rPr lang="en-US" smtClean="0"/>
              <a:pPr/>
              <a:t>1/15/2017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933D6-C056-4C21-ACFE-9DAF68FFAF6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9EC4E-BC7A-49C4-A879-FE9AA2A5E6D4}" type="datetimeFigureOut">
              <a:rPr lang="en-US" smtClean="0"/>
              <a:pPr/>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9EC4E-BC7A-49C4-A879-FE9AA2A5E6D4}" type="datetimeFigureOut">
              <a:rPr lang="en-US" smtClean="0"/>
              <a:pPr/>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9EC4E-BC7A-49C4-A879-FE9AA2A5E6D4}" type="datetimeFigureOut">
              <a:rPr lang="en-US" smtClean="0"/>
              <a:pPr/>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9EC4E-BC7A-49C4-A879-FE9AA2A5E6D4}" type="datetimeFigureOut">
              <a:rPr lang="en-US" smtClean="0"/>
              <a:pPr/>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9EC4E-BC7A-49C4-A879-FE9AA2A5E6D4}" type="datetimeFigureOut">
              <a:rPr lang="en-US" smtClean="0"/>
              <a:pPr/>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6C4475-18C4-4742-A52D-B7B2FF58DC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9EC4E-BC7A-49C4-A879-FE9AA2A5E6D4}" type="datetimeFigureOut">
              <a:rPr lang="en-US" smtClean="0"/>
              <a:pPr/>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C4475-18C4-4742-A52D-B7B2FF58DC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cdn.softwaretestinghelp.com/wp-content/qa/uploads/2014/10/Selenium-webdriver-tutorial-3.jp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cdn2.softwaretestinghelp.com/wp-content/qa/uploads/2014/10/Selenium-webdriver-tutorial-4.jp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cdn.softwaretestinghelp.com/wp-content/qa/uploads/2014/10/Selenium-webdriver-tutorial-1.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Selenium</a:t>
            </a:r>
            <a:endParaRPr lang="en-US" dirty="0"/>
          </a:p>
        </p:txBody>
      </p:sp>
      <p:sp>
        <p:nvSpPr>
          <p:cNvPr id="3" name="Subtitle 2"/>
          <p:cNvSpPr>
            <a:spLocks noGrp="1"/>
          </p:cNvSpPr>
          <p:nvPr>
            <p:ph type="subTitle" idx="1"/>
          </p:nvPr>
        </p:nvSpPr>
        <p:spPr/>
        <p:txBody>
          <a:bodyPr/>
          <a:lstStyle/>
          <a:p>
            <a:r>
              <a:rPr lang="en-IN" dirty="0" smtClean="0"/>
              <a:t>By Smita B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Selenium </a:t>
            </a:r>
            <a:r>
              <a:rPr lang="en-US" dirty="0" smtClean="0"/>
              <a:t>WebDriver</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Some of the limitations imposed by Selenium IDE are:</a:t>
            </a:r>
            <a:endParaRPr lang="en-IN" dirty="0"/>
          </a:p>
          <a:p>
            <a:pPr marL="0" indent="0">
              <a:buNone/>
            </a:pPr>
            <a:r>
              <a:rPr lang="en-US" dirty="0" smtClean="0"/>
              <a:t>							------------</a:t>
            </a:r>
            <a:endParaRPr lang="en-IN" dirty="0"/>
          </a:p>
          <a:p>
            <a:pPr lvl="1"/>
            <a:r>
              <a:rPr lang="en-US" dirty="0"/>
              <a:t>Doesn’t support iterations and conditional statements</a:t>
            </a:r>
            <a:endParaRPr lang="en-IN" dirty="0"/>
          </a:p>
          <a:p>
            <a:pPr lvl="1"/>
            <a:r>
              <a:rPr lang="en-US" dirty="0"/>
              <a:t>Doesn’t support loops</a:t>
            </a:r>
            <a:endParaRPr lang="en-IN" dirty="0"/>
          </a:p>
          <a:p>
            <a:pPr lvl="1"/>
            <a:r>
              <a:rPr lang="en-US" dirty="0"/>
              <a:t>Doesn’t support error handling</a:t>
            </a:r>
            <a:endParaRPr lang="en-IN" dirty="0"/>
          </a:p>
          <a:p>
            <a:pPr lvl="1"/>
            <a:r>
              <a:rPr lang="en-US" dirty="0"/>
              <a:t>Doesn’t support test script dependency</a:t>
            </a:r>
            <a:endParaRPr lang="en-IN" dirty="0"/>
          </a:p>
          <a:p>
            <a:pPr lvl="1"/>
            <a:r>
              <a:rPr lang="en-US" dirty="0"/>
              <a:t>The above impediments can be troubleshot programmatically. WebDriver facilitates the user to choose within the different programming languages and build their test script in the designated language.</a:t>
            </a:r>
            <a:endParaRPr lang="en-IN" dirty="0"/>
          </a:p>
        </p:txBody>
      </p:sp>
    </p:spTree>
    <p:extLst>
      <p:ext uri="{BB962C8B-B14F-4D97-AF65-F5344CB8AC3E}">
        <p14:creationId xmlns:p14="http://schemas.microsoft.com/office/powerpoint/2010/main" val="90064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Selenium </a:t>
            </a:r>
            <a:r>
              <a:rPr lang="en-US" dirty="0" smtClean="0"/>
              <a:t>WebDriver</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Selenium WebDriver supported programming languages are:</a:t>
            </a:r>
            <a:endParaRPr lang="en-IN" dirty="0"/>
          </a:p>
          <a:p>
            <a:pPr lvl="1"/>
            <a:r>
              <a:rPr lang="en-US" dirty="0"/>
              <a:t>Java</a:t>
            </a:r>
            <a:endParaRPr lang="en-IN" dirty="0"/>
          </a:p>
          <a:p>
            <a:pPr lvl="1"/>
            <a:r>
              <a:rPr lang="en-US" dirty="0"/>
              <a:t>C#</a:t>
            </a:r>
            <a:endParaRPr lang="en-IN" dirty="0"/>
          </a:p>
          <a:p>
            <a:pPr lvl="1"/>
            <a:r>
              <a:rPr lang="en-US" dirty="0"/>
              <a:t>PHP</a:t>
            </a:r>
            <a:endParaRPr lang="en-IN" dirty="0"/>
          </a:p>
          <a:p>
            <a:pPr lvl="1"/>
            <a:r>
              <a:rPr lang="en-US" dirty="0"/>
              <a:t>Pearl</a:t>
            </a:r>
            <a:endParaRPr lang="en-IN" dirty="0"/>
          </a:p>
          <a:p>
            <a:pPr lvl="1"/>
            <a:r>
              <a:rPr lang="en-US" dirty="0"/>
              <a:t>Ruby</a:t>
            </a:r>
            <a:endParaRPr lang="en-IN" dirty="0"/>
          </a:p>
          <a:p>
            <a:pPr lvl="1"/>
            <a:r>
              <a:rPr lang="en-US" dirty="0"/>
              <a:t>Python</a:t>
            </a:r>
            <a:endParaRPr lang="en-IN" dirty="0"/>
          </a:p>
          <a:p>
            <a:r>
              <a:rPr lang="en-US" dirty="0"/>
              <a:t>Thus the user can pick any one of the programming language (provided the language is supported by WebDriver) based on his/her competency and can start building test scripts.</a:t>
            </a:r>
            <a:endParaRPr lang="en-IN" dirty="0"/>
          </a:p>
        </p:txBody>
      </p:sp>
    </p:spTree>
    <p:extLst>
      <p:ext uri="{BB962C8B-B14F-4D97-AF65-F5344CB8AC3E}">
        <p14:creationId xmlns:p14="http://schemas.microsoft.com/office/powerpoint/2010/main" val="344972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Selenium </a:t>
            </a:r>
            <a:r>
              <a:rPr lang="en-US" dirty="0" smtClean="0"/>
              <a:t>WebDriver</a:t>
            </a:r>
            <a:endParaRPr lang="en-IN" dirty="0"/>
          </a:p>
        </p:txBody>
      </p:sp>
      <p:sp>
        <p:nvSpPr>
          <p:cNvPr id="3" name="Content Placeholder 2"/>
          <p:cNvSpPr>
            <a:spLocks noGrp="1"/>
          </p:cNvSpPr>
          <p:nvPr>
            <p:ph idx="1"/>
          </p:nvPr>
        </p:nvSpPr>
        <p:spPr>
          <a:xfrm>
            <a:off x="457200" y="1600200"/>
            <a:ext cx="8229600" cy="3773015"/>
          </a:xfrm>
        </p:spPr>
        <p:txBody>
          <a:bodyPr>
            <a:normAutofit lnSpcReduction="10000"/>
          </a:bodyPr>
          <a:lstStyle/>
          <a:p>
            <a:r>
              <a:rPr lang="en-US" b="1" u="sng" dirty="0"/>
              <a:t>Speed</a:t>
            </a:r>
            <a:endParaRPr lang="en-IN" dirty="0"/>
          </a:p>
          <a:p>
            <a:pPr lvl="1"/>
            <a:r>
              <a:rPr lang="en-US" dirty="0"/>
              <a:t>When compared to other tools of Selenium suite, WebDriver turns out to be the fastest tool amongst all. The communication is not channelized via any external intervention; rather the tool directly communicates with the browser same as that of any user. Thus, WebDriver takes advantage of the browser’s native compatibility towards automation.</a:t>
            </a:r>
            <a:endParaRPr lang="en-IN" dirty="0"/>
          </a:p>
        </p:txBody>
      </p:sp>
      <p:pic>
        <p:nvPicPr>
          <p:cNvPr id="4" name="Picture 3" descr="Selenium webdriver tutorial 3">
            <a:hlinkClick r:id="rId2"/>
          </p:cNvPr>
          <p:cNvPicPr/>
          <p:nvPr/>
        </p:nvPicPr>
        <p:blipFill>
          <a:blip r:embed="rId3" cstate="print"/>
          <a:srcRect/>
          <a:stretch>
            <a:fillRect/>
          </a:stretch>
        </p:blipFill>
        <p:spPr bwMode="auto">
          <a:xfrm>
            <a:off x="827584" y="4941168"/>
            <a:ext cx="7992888" cy="1641267"/>
          </a:xfrm>
          <a:prstGeom prst="rect">
            <a:avLst/>
          </a:prstGeom>
          <a:noFill/>
          <a:ln w="9525">
            <a:noFill/>
            <a:miter lim="800000"/>
            <a:headEnd/>
            <a:tailEnd/>
          </a:ln>
        </p:spPr>
      </p:pic>
    </p:spTree>
    <p:extLst>
      <p:ext uri="{BB962C8B-B14F-4D97-AF65-F5344CB8AC3E}">
        <p14:creationId xmlns:p14="http://schemas.microsoft.com/office/powerpoint/2010/main" val="335989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Selenium </a:t>
            </a:r>
            <a:r>
              <a:rPr lang="en-US" dirty="0" smtClean="0"/>
              <a:t>WebDriver</a:t>
            </a:r>
            <a:endParaRPr lang="en-IN" dirty="0"/>
          </a:p>
        </p:txBody>
      </p:sp>
      <p:sp>
        <p:nvSpPr>
          <p:cNvPr id="5" name="Content Placeholder 2"/>
          <p:cNvSpPr txBox="1">
            <a:spLocks/>
          </p:cNvSpPr>
          <p:nvPr/>
        </p:nvSpPr>
        <p:spPr>
          <a:xfrm>
            <a:off x="457200" y="1628800"/>
            <a:ext cx="8229600" cy="3096344"/>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u="sng" dirty="0" smtClean="0"/>
              <a:t>Speed</a:t>
            </a:r>
            <a:endParaRPr lang="en-IN" dirty="0" smtClean="0"/>
          </a:p>
          <a:p>
            <a:pPr lvl="1"/>
            <a:r>
              <a:rPr lang="en-US" dirty="0"/>
              <a:t>Other tools from Selenium suite like Selenium RC don’t communicate directly with the web browser. Client libraries (test scripts written in any programming language) communicate with Selenium Remote Control Server and Remote Control communicates with a Selenium Core (JavaScript Program) which in turn communicates with the web browser. Hence, this sort of twisted communication results as a hindrance on execution speed.</a:t>
            </a:r>
            <a:endParaRPr lang="en-IN" sz="4400" dirty="0"/>
          </a:p>
        </p:txBody>
      </p:sp>
      <p:pic>
        <p:nvPicPr>
          <p:cNvPr id="7" name="Picture 6" descr="Selenium webdriver tutorial 4">
            <a:hlinkClick r:id="rId2"/>
          </p:cNvPr>
          <p:cNvPicPr/>
          <p:nvPr/>
        </p:nvPicPr>
        <p:blipFill>
          <a:blip r:embed="rId3" cstate="print"/>
          <a:srcRect/>
          <a:stretch>
            <a:fillRect/>
          </a:stretch>
        </p:blipFill>
        <p:spPr bwMode="auto">
          <a:xfrm>
            <a:off x="683568" y="4936306"/>
            <a:ext cx="8136904" cy="1517030"/>
          </a:xfrm>
          <a:prstGeom prst="rect">
            <a:avLst/>
          </a:prstGeom>
          <a:noFill/>
          <a:ln w="9525">
            <a:noFill/>
            <a:miter lim="800000"/>
            <a:headEnd/>
            <a:tailEnd/>
          </a:ln>
        </p:spPr>
      </p:pic>
    </p:spTree>
    <p:extLst>
      <p:ext uri="{BB962C8B-B14F-4D97-AF65-F5344CB8AC3E}">
        <p14:creationId xmlns:p14="http://schemas.microsoft.com/office/powerpoint/2010/main" val="2007203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Selenium </a:t>
            </a:r>
            <a:r>
              <a:rPr lang="en-US" dirty="0" smtClean="0"/>
              <a:t>WebDriver</a:t>
            </a:r>
            <a:endParaRPr lang="en-IN" dirty="0"/>
          </a:p>
        </p:txBody>
      </p:sp>
      <p:sp>
        <p:nvSpPr>
          <p:cNvPr id="5" name="Content Placeholder 2"/>
          <p:cNvSpPr txBox="1">
            <a:spLocks/>
          </p:cNvSpPr>
          <p:nvPr/>
        </p:nvSpPr>
        <p:spPr>
          <a:xfrm>
            <a:off x="457200" y="1628800"/>
            <a:ext cx="8229600" cy="1080120"/>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u="sng" dirty="0"/>
              <a:t>Drivers, Methods and Classes</a:t>
            </a:r>
            <a:endParaRPr lang="en-IN" dirty="0"/>
          </a:p>
          <a:p>
            <a:pPr lvl="1"/>
            <a:r>
              <a:rPr lang="en-US" dirty="0"/>
              <a:t>WebDriver offers a wide range of solutions to some potential challenges in Automation Testing. It helps us to deal with complex types of web elements like checkboxes, dropdowns, and alerts with the help of dynamic finders.</a:t>
            </a:r>
            <a:endParaRPr lang="en-IN" dirty="0"/>
          </a:p>
        </p:txBody>
      </p:sp>
      <p:pic>
        <p:nvPicPr>
          <p:cNvPr id="3" name="Picture 2"/>
          <p:cNvPicPr>
            <a:picLocks noChangeAspect="1"/>
          </p:cNvPicPr>
          <p:nvPr/>
        </p:nvPicPr>
        <p:blipFill>
          <a:blip r:embed="rId2"/>
          <a:stretch>
            <a:fillRect/>
          </a:stretch>
        </p:blipFill>
        <p:spPr>
          <a:xfrm>
            <a:off x="642937" y="2708920"/>
            <a:ext cx="8234578" cy="4032448"/>
          </a:xfrm>
          <a:prstGeom prst="rect">
            <a:avLst/>
          </a:prstGeom>
        </p:spPr>
      </p:pic>
    </p:spTree>
    <p:extLst>
      <p:ext uri="{BB962C8B-B14F-4D97-AF65-F5344CB8AC3E}">
        <p14:creationId xmlns:p14="http://schemas.microsoft.com/office/powerpoint/2010/main" val="64671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Selenium </a:t>
            </a:r>
            <a:r>
              <a:rPr lang="en-US" dirty="0" smtClean="0"/>
              <a:t>WebDriver</a:t>
            </a:r>
            <a:endParaRPr lang="en-IN" dirty="0"/>
          </a:p>
        </p:txBody>
      </p:sp>
      <p:sp>
        <p:nvSpPr>
          <p:cNvPr id="5" name="Content Placeholder 2"/>
          <p:cNvSpPr txBox="1">
            <a:spLocks/>
          </p:cNvSpPr>
          <p:nvPr/>
        </p:nvSpPr>
        <p:spPr>
          <a:xfrm>
            <a:off x="457200" y="1628800"/>
            <a:ext cx="8229600" cy="10801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u="sng" dirty="0"/>
              <a:t>Drivers, Methods and Classes</a:t>
            </a:r>
            <a:endParaRPr lang="en-IN" sz="2800" dirty="0"/>
          </a:p>
          <a:p>
            <a:pPr lvl="1"/>
            <a:r>
              <a:rPr lang="en-US" sz="2400" dirty="0"/>
              <a:t>With the advent of mobile era, WebDriver API has also matured and introduced some of the key technologies to enter this horizon. WebDriver enables user to perform web based mobile testing. It provides two of the essentials drivers to perform web based mobile testing.</a:t>
            </a:r>
            <a:endParaRPr lang="en-IN" sz="4000" dirty="0"/>
          </a:p>
          <a:p>
            <a:pPr lvl="1"/>
            <a:r>
              <a:rPr lang="en-US" sz="2400" dirty="0" err="1"/>
              <a:t>AndriodDriver</a:t>
            </a:r>
            <a:endParaRPr lang="en-IN" sz="3600" dirty="0"/>
          </a:p>
          <a:p>
            <a:pPr lvl="1"/>
            <a:r>
              <a:rPr lang="en-US" sz="2400" dirty="0" err="1"/>
              <a:t>IphoneDriver</a:t>
            </a:r>
            <a:endParaRPr lang="en-IN" sz="3600" dirty="0"/>
          </a:p>
          <a:p>
            <a:pPr lvl="1"/>
            <a:r>
              <a:rPr lang="en-US" sz="2400" dirty="0"/>
              <a:t>Moreover, WebDriver API is fairly simple and easy. It doesn’t include repetitious commands. On the contrary, Selenium RC embodies many of the tautological commands.</a:t>
            </a:r>
            <a:endParaRPr lang="en-IN" sz="4000" dirty="0"/>
          </a:p>
        </p:txBody>
      </p:sp>
    </p:spTree>
    <p:extLst>
      <p:ext uri="{BB962C8B-B14F-4D97-AF65-F5344CB8AC3E}">
        <p14:creationId xmlns:p14="http://schemas.microsoft.com/office/powerpoint/2010/main" val="279301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p>
        </p:txBody>
      </p:sp>
      <p:sp>
        <p:nvSpPr>
          <p:cNvPr id="3" name="Content Placeholder 2"/>
          <p:cNvSpPr>
            <a:spLocks noGrp="1"/>
          </p:cNvSpPr>
          <p:nvPr>
            <p:ph idx="1"/>
          </p:nvPr>
        </p:nvSpPr>
        <p:spPr/>
        <p:txBody>
          <a:bodyPr>
            <a:noAutofit/>
          </a:bodyPr>
          <a:lstStyle/>
          <a:p>
            <a:r>
              <a:rPr lang="en-US" sz="2800" dirty="0"/>
              <a:t>In this session, we tried to make you acquainted with Selenium WebDriver by outlining its architecture, features and limitations.</a:t>
            </a:r>
            <a:endParaRPr lang="en-IN" sz="2800" dirty="0"/>
          </a:p>
          <a:p>
            <a:r>
              <a:rPr lang="en-US" sz="2800" b="1" dirty="0"/>
              <a:t>Here are the cruxes of this </a:t>
            </a:r>
            <a:r>
              <a:rPr lang="en-US" sz="2800" b="1" dirty="0" smtClean="0"/>
              <a:t>session.</a:t>
            </a:r>
            <a:endParaRPr lang="en-IN" sz="2800" dirty="0"/>
          </a:p>
          <a:p>
            <a:pPr lvl="1"/>
            <a:r>
              <a:rPr lang="en-US" sz="2000" dirty="0"/>
              <a:t>Selenium suite is comprised of 4 basic components; Selenium IDE, Selenium RC, WebDriver, Selenium Grid.</a:t>
            </a:r>
            <a:endParaRPr lang="en-IN" sz="2000" dirty="0"/>
          </a:p>
          <a:p>
            <a:pPr lvl="1"/>
            <a:r>
              <a:rPr lang="en-US" sz="2000" dirty="0"/>
              <a:t>WebDriver allows user to perform web based automation testing. WebDriver is a different tool altogether that has various advantages over Selenium RC.</a:t>
            </a:r>
            <a:endParaRPr lang="en-IN" sz="2000" dirty="0"/>
          </a:p>
          <a:p>
            <a:pPr lvl="1"/>
            <a:r>
              <a:rPr lang="en-US" sz="2000" dirty="0"/>
              <a:t>WebDriver supports a wide range of web browsers, programming languages and test environments</a:t>
            </a:r>
            <a:r>
              <a:rPr lang="en-US" sz="2000" dirty="0" smtClean="0"/>
              <a:t>.</a:t>
            </a:r>
            <a:endParaRPr lang="en-IN" sz="2000" dirty="0"/>
          </a:p>
        </p:txBody>
      </p:sp>
    </p:spTree>
    <p:extLst>
      <p:ext uri="{BB962C8B-B14F-4D97-AF65-F5344CB8AC3E}">
        <p14:creationId xmlns:p14="http://schemas.microsoft.com/office/powerpoint/2010/main" val="3961864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a:t>
            </a:r>
            <a:endParaRPr lang="en-IN" dirty="0"/>
          </a:p>
        </p:txBody>
      </p:sp>
      <p:sp>
        <p:nvSpPr>
          <p:cNvPr id="3" name="Content Placeholder 2"/>
          <p:cNvSpPr>
            <a:spLocks noGrp="1"/>
          </p:cNvSpPr>
          <p:nvPr>
            <p:ph idx="1"/>
          </p:nvPr>
        </p:nvSpPr>
        <p:spPr/>
        <p:txBody>
          <a:bodyPr>
            <a:noAutofit/>
          </a:bodyPr>
          <a:lstStyle/>
          <a:p>
            <a:r>
              <a:rPr lang="en-US" sz="2800" b="1" dirty="0" smtClean="0"/>
              <a:t>Here </a:t>
            </a:r>
            <a:r>
              <a:rPr lang="en-US" sz="2800" b="1" dirty="0"/>
              <a:t>are the cruxes of this </a:t>
            </a:r>
            <a:r>
              <a:rPr lang="en-US" sz="2800" b="1" dirty="0" smtClean="0"/>
              <a:t>session.</a:t>
            </a:r>
            <a:endParaRPr lang="en-IN" sz="2800" dirty="0"/>
          </a:p>
          <a:p>
            <a:pPr lvl="1"/>
            <a:r>
              <a:rPr lang="en-US" sz="2000" dirty="0" smtClean="0"/>
              <a:t>WebDriver </a:t>
            </a:r>
            <a:r>
              <a:rPr lang="en-US" sz="2000" dirty="0"/>
              <a:t>directly communicates with the web browser and uses its native compatibility to automate.</a:t>
            </a:r>
            <a:endParaRPr lang="en-IN" sz="2000" dirty="0"/>
          </a:p>
          <a:p>
            <a:pPr lvl="1"/>
            <a:r>
              <a:rPr lang="en-US" sz="2000" dirty="0"/>
              <a:t>WebDriver’s support doesn’t only limits in the periphery of traditional user actions. Instead it supports efficient handling mechanisms for complex user actions like dealing with dropdowns, Ajax calls, switching between windows, navigation, handling alerts etc.</a:t>
            </a:r>
            <a:endParaRPr lang="en-IN" sz="2000" dirty="0"/>
          </a:p>
          <a:p>
            <a:pPr lvl="1"/>
            <a:r>
              <a:rPr lang="en-US" sz="2000" dirty="0"/>
              <a:t>WebDriver enables user to perform web based mobile testing. To support the same, WebDriver introduces </a:t>
            </a:r>
            <a:r>
              <a:rPr lang="en-US" sz="2000" dirty="0" err="1"/>
              <a:t>AndroidDriver</a:t>
            </a:r>
            <a:r>
              <a:rPr lang="en-US" sz="2000" dirty="0"/>
              <a:t> and </a:t>
            </a:r>
            <a:r>
              <a:rPr lang="en-US" sz="2000" dirty="0" err="1"/>
              <a:t>IphoneDriver</a:t>
            </a:r>
            <a:r>
              <a:rPr lang="en-US" sz="2000" dirty="0"/>
              <a:t>.</a:t>
            </a:r>
            <a:endParaRPr lang="en-IN" sz="2000" dirty="0"/>
          </a:p>
          <a:p>
            <a:pPr lvl="1"/>
            <a:r>
              <a:rPr lang="en-US" sz="2000" dirty="0"/>
              <a:t>WebDriver is faster than other tools of Selenium Suite because it makes direct calls to browser without any external intervention.</a:t>
            </a:r>
            <a:endParaRPr lang="en-IN" sz="2000" dirty="0"/>
          </a:p>
          <a:p>
            <a:pPr lvl="1"/>
            <a:endParaRPr lang="en-IN" sz="2000" dirty="0"/>
          </a:p>
        </p:txBody>
      </p:sp>
    </p:spTree>
    <p:extLst>
      <p:ext uri="{BB962C8B-B14F-4D97-AF65-F5344CB8AC3E}">
        <p14:creationId xmlns:p14="http://schemas.microsoft.com/office/powerpoint/2010/main" val="5885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548680"/>
            <a:ext cx="7772400" cy="1470025"/>
          </a:xfrm>
        </p:spPr>
        <p:txBody>
          <a:bodyPr>
            <a:noAutofit/>
          </a:bodyPr>
          <a:lstStyle/>
          <a:p>
            <a:r>
              <a:rPr lang="en-US" sz="3200" dirty="0" smtClean="0">
                <a:solidFill>
                  <a:schemeClr val="accent1"/>
                </a:solidFill>
              </a:rPr>
              <a:t>Day2</a:t>
            </a:r>
            <a:r>
              <a:rPr lang="en-US" sz="3200" dirty="0" smtClean="0">
                <a:solidFill>
                  <a:schemeClr val="accent1"/>
                </a:solidFill>
              </a:rPr>
              <a:t/>
            </a:r>
            <a:br>
              <a:rPr lang="en-US" sz="3200" dirty="0" smtClean="0">
                <a:solidFill>
                  <a:schemeClr val="accent1"/>
                </a:solidFill>
              </a:rPr>
            </a:br>
            <a:r>
              <a:rPr lang="en-US" sz="3200" dirty="0" smtClean="0">
                <a:solidFill>
                  <a:schemeClr val="accent1"/>
                </a:solidFill>
              </a:rPr>
              <a:t>Module </a:t>
            </a:r>
            <a:r>
              <a:rPr lang="en-US" sz="3200" dirty="0" smtClean="0">
                <a:solidFill>
                  <a:schemeClr val="accent1"/>
                </a:solidFill>
              </a:rPr>
              <a:t>:6 </a:t>
            </a:r>
            <a:r>
              <a:rPr lang="en-US" sz="3200" dirty="0">
                <a:solidFill>
                  <a:schemeClr val="accent1"/>
                </a:solidFill>
              </a:rPr>
              <a:t>Selenium WebDriver</a:t>
            </a:r>
            <a:r>
              <a:rPr lang="en-US" dirty="0"/>
              <a:t> </a:t>
            </a:r>
            <a:endParaRPr lang="en-US" sz="3200"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014645401"/>
              </p:ext>
            </p:extLst>
          </p:nvPr>
        </p:nvGraphicFramePr>
        <p:xfrm>
          <a:off x="763176" y="2495327"/>
          <a:ext cx="8229600" cy="3017520"/>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294837227"/>
                    </a:ext>
                  </a:extLst>
                </a:gridCol>
              </a:tblGrid>
              <a:tr h="0">
                <a:tc>
                  <a:txBody>
                    <a:bodyPr/>
                    <a:lstStyle/>
                    <a:p>
                      <a:pPr marL="1028700" lvl="1" indent="-571500" algn="l">
                        <a:spcAft>
                          <a:spcPts val="0"/>
                        </a:spcAft>
                        <a:buClr>
                          <a:srgbClr val="808080"/>
                        </a:buClr>
                        <a:buSzPts val="1000"/>
                        <a:buFont typeface="Wingdings" panose="05000000000000000000" pitchFamily="2" charset="2"/>
                        <a:buChar char="Ø"/>
                        <a:tabLst>
                          <a:tab pos="914400" algn="l"/>
                        </a:tabLst>
                      </a:pPr>
                      <a:r>
                        <a:rPr lang="en-IN" sz="36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Introduction to Selenium WebDriver</a:t>
                      </a:r>
                      <a:endParaRPr lang="en-IN" sz="28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1028700" lvl="1" indent="-571500" algn="l">
                        <a:spcAft>
                          <a:spcPts val="0"/>
                        </a:spcAft>
                        <a:buClr>
                          <a:srgbClr val="808080"/>
                        </a:buClr>
                        <a:buSzPts val="1000"/>
                        <a:buFont typeface="Wingdings" panose="05000000000000000000" pitchFamily="2" charset="2"/>
                        <a:buChar char="Ø"/>
                        <a:tabLst>
                          <a:tab pos="914400" algn="l"/>
                        </a:tabLst>
                      </a:pPr>
                      <a:r>
                        <a:rPr lang="en-IN" sz="36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Architecture</a:t>
                      </a:r>
                      <a:endParaRPr lang="en-IN" sz="28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1028700" lvl="1" indent="-571500" algn="l">
                        <a:spcAft>
                          <a:spcPts val="0"/>
                        </a:spcAft>
                        <a:buClr>
                          <a:srgbClr val="808080"/>
                        </a:buClr>
                        <a:buSzPts val="1000"/>
                        <a:buFont typeface="Wingdings" panose="05000000000000000000" pitchFamily="2" charset="2"/>
                        <a:buChar char="Ø"/>
                        <a:tabLst>
                          <a:tab pos="914400" algn="l"/>
                        </a:tabLst>
                      </a:pPr>
                      <a:r>
                        <a:rPr lang="en-IN" sz="36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Features of Selenium WebDriver</a:t>
                      </a:r>
                      <a:endParaRPr lang="en-IN" sz="28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p>
                      <a:pPr marL="1028700" lvl="1" indent="-571500" algn="l">
                        <a:spcAft>
                          <a:spcPts val="0"/>
                        </a:spcAft>
                        <a:buClr>
                          <a:srgbClr val="808080"/>
                        </a:buClr>
                        <a:buSzPts val="1000"/>
                        <a:buFont typeface="Wingdings" panose="05000000000000000000" pitchFamily="2" charset="2"/>
                        <a:buChar char="Ø"/>
                        <a:tabLst>
                          <a:tab pos="914400" algn="l"/>
                        </a:tabLst>
                      </a:pPr>
                      <a:r>
                        <a:rPr lang="en-IN" sz="3600" b="1" dirty="0">
                          <a:solidFill>
                            <a:srgbClr val="333399"/>
                          </a:solidFill>
                          <a:effectLst/>
                          <a:latin typeface="Calibri" panose="020F0502020204030204" pitchFamily="34" charset="0"/>
                          <a:ea typeface="Times New Roman" panose="02020603050405020304" pitchFamily="18" charset="0"/>
                          <a:cs typeface="Times New Roman" panose="02020603050405020304" pitchFamily="18" charset="0"/>
                        </a:rPr>
                        <a:t>Drivers, Methods and Classes</a:t>
                      </a:r>
                      <a:endParaRPr lang="en-IN" sz="28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1666278890"/>
                  </a:ext>
                </a:extLst>
              </a:tr>
              <a:tr h="0">
                <a:tc>
                  <a:txBody>
                    <a:bodyPr/>
                    <a:lstStyle/>
                    <a:p>
                      <a:pPr marL="1314450" lvl="1" indent="-857250" algn="l">
                        <a:spcAft>
                          <a:spcPts val="0"/>
                        </a:spcAft>
                        <a:buFont typeface="Wingdings" panose="05000000000000000000" pitchFamily="2" charset="2"/>
                        <a:buChar char="Ø"/>
                      </a:pPr>
                      <a:endParaRPr lang="en-IN" sz="5400" b="1" dirty="0">
                        <a:solidFill>
                          <a:srgbClr val="333399"/>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114300" marR="114300" marT="0" marB="0"/>
                </a:tc>
                <a:extLst>
                  <a:ext uri="{0D108BD9-81ED-4DB2-BD59-A6C34878D82A}">
                    <a16:rowId xmlns:a16="http://schemas.microsoft.com/office/drawing/2014/main" val="2674564342"/>
                  </a:ext>
                </a:extLst>
              </a:tr>
            </a:tbl>
          </a:graphicData>
        </a:graphic>
      </p:graphicFrame>
    </p:spTree>
    <p:extLst>
      <p:ext uri="{BB962C8B-B14F-4D97-AF65-F5344CB8AC3E}">
        <p14:creationId xmlns:p14="http://schemas.microsoft.com/office/powerpoint/2010/main" val="1964044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Selenium </a:t>
            </a:r>
            <a:r>
              <a:rPr lang="en-US" b="1" dirty="0" smtClean="0"/>
              <a:t>WebDriver</a:t>
            </a:r>
            <a:endParaRPr lang="en-IN" dirty="0"/>
          </a:p>
        </p:txBody>
      </p:sp>
      <p:sp>
        <p:nvSpPr>
          <p:cNvPr id="3" name="Content Placeholder 2"/>
          <p:cNvSpPr>
            <a:spLocks noGrp="1"/>
          </p:cNvSpPr>
          <p:nvPr>
            <p:ph idx="1"/>
          </p:nvPr>
        </p:nvSpPr>
        <p:spPr/>
        <p:txBody>
          <a:bodyPr>
            <a:normAutofit fontScale="85000" lnSpcReduction="20000"/>
          </a:bodyPr>
          <a:lstStyle/>
          <a:p>
            <a:r>
              <a:rPr lang="en-US" dirty="0"/>
              <a:t>Introduction</a:t>
            </a:r>
            <a:endParaRPr lang="en-IN" b="1" dirty="0"/>
          </a:p>
          <a:p>
            <a:pPr lvl="1"/>
            <a:r>
              <a:rPr lang="en-US" b="1" u="sng" dirty="0"/>
              <a:t>WebDriver</a:t>
            </a:r>
            <a:r>
              <a:rPr lang="en-US" dirty="0"/>
              <a:t> is one of the most powerful and popular tools of Selenium toolkit. WebDriver comes as an extended version to Selenium RC with superfluous advantages and addresses many of its limitations. WebDriver extends its support to many latest browsers and platforms unlike Selenium IDE. WebDriver also doesn’t require Selenium server to be started prior to execution of the test scripts unlike Selenium RC.</a:t>
            </a:r>
            <a:endParaRPr lang="en-IN" dirty="0"/>
          </a:p>
          <a:p>
            <a:pPr lvl="1"/>
            <a:r>
              <a:rPr lang="en-US" dirty="0"/>
              <a:t>Selenium RC in aggregation with WebDriver API is known as Selenium 2.0. Selenium was so developed in order to support dynamic web pages and Ajax calls. It also supports various drivers to exercise web based mobile testing.</a:t>
            </a:r>
            <a:endParaRPr lang="en-IN" dirty="0"/>
          </a:p>
          <a:p>
            <a:endParaRPr lang="en-IN" dirty="0"/>
          </a:p>
        </p:txBody>
      </p:sp>
    </p:spTree>
    <p:extLst>
      <p:ext uri="{BB962C8B-B14F-4D97-AF65-F5344CB8AC3E}">
        <p14:creationId xmlns:p14="http://schemas.microsoft.com/office/powerpoint/2010/main" val="307659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Selenium </a:t>
            </a:r>
            <a:r>
              <a:rPr lang="en-US" b="1" dirty="0" smtClean="0"/>
              <a:t>WebDriver</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Architecture</a:t>
            </a:r>
            <a:endParaRPr lang="en-IN" dirty="0"/>
          </a:p>
          <a:p>
            <a:pPr lvl="1"/>
            <a:r>
              <a:rPr lang="en-US" dirty="0"/>
              <a:t>WebDriver is a web-based testing tool with a subtle difference with Selenium RC. Since, the tool was built on the fundamental where an isolated client was created for each of the web browser; no JavaScript Heavy lifting was required as we discussed in our very first session.</a:t>
            </a:r>
            <a:endParaRPr lang="en-IN" sz="4400" dirty="0"/>
          </a:p>
          <a:p>
            <a:pPr lvl="1"/>
            <a:r>
              <a:rPr lang="en-US" dirty="0"/>
              <a:t>WebDriver makes direct calls to the Web browser and the entire test script is executed in this fashion. WebDriver uses the browsers support and capabilities to automation.</a:t>
            </a:r>
            <a:endParaRPr lang="en-IN" sz="4400" dirty="0"/>
          </a:p>
        </p:txBody>
      </p:sp>
    </p:spTree>
    <p:extLst>
      <p:ext uri="{BB962C8B-B14F-4D97-AF65-F5344CB8AC3E}">
        <p14:creationId xmlns:p14="http://schemas.microsoft.com/office/powerpoint/2010/main" val="305541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Selenium </a:t>
            </a:r>
            <a:r>
              <a:rPr lang="en-US" b="1" dirty="0" smtClean="0"/>
              <a:t>WebDriver</a:t>
            </a:r>
            <a:endParaRPr lang="en-IN" dirty="0"/>
          </a:p>
        </p:txBody>
      </p:sp>
      <p:sp>
        <p:nvSpPr>
          <p:cNvPr id="3" name="Content Placeholder 2"/>
          <p:cNvSpPr>
            <a:spLocks noGrp="1"/>
          </p:cNvSpPr>
          <p:nvPr>
            <p:ph idx="1"/>
          </p:nvPr>
        </p:nvSpPr>
        <p:spPr>
          <a:xfrm>
            <a:off x="457200" y="4718685"/>
            <a:ext cx="8229600" cy="1407478"/>
          </a:xfrm>
        </p:spPr>
        <p:txBody>
          <a:bodyPr>
            <a:noAutofit/>
          </a:bodyPr>
          <a:lstStyle/>
          <a:p>
            <a:r>
              <a:rPr lang="en-US" sz="1800" b="1" dirty="0"/>
              <a:t>Architecture</a:t>
            </a:r>
            <a:endParaRPr lang="en-IN" sz="1800" dirty="0"/>
          </a:p>
          <a:p>
            <a:pPr lvl="1"/>
            <a:r>
              <a:rPr lang="en-US" sz="2000" dirty="0"/>
              <a:t>Unlike Selenium RC, Selenium WebDriver doesn’t essentially require Selenium Server to be started before launching the test script execution. User can leverage the benefit and may or may not require Selenium Server if he/she desires to perform the test execution on the same machine where the browser is residing.</a:t>
            </a:r>
            <a:endParaRPr lang="en-IN" sz="2000" dirty="0"/>
          </a:p>
        </p:txBody>
      </p:sp>
      <p:pic>
        <p:nvPicPr>
          <p:cNvPr id="4" name="Picture 3" descr="Selenium webdriver tutorial 1">
            <a:hlinkClick r:id="rId2"/>
          </p:cNvPr>
          <p:cNvPicPr/>
          <p:nvPr/>
        </p:nvPicPr>
        <p:blipFill>
          <a:blip r:embed="rId3" cstate="print"/>
          <a:srcRect/>
          <a:stretch>
            <a:fillRect/>
          </a:stretch>
        </p:blipFill>
        <p:spPr bwMode="auto">
          <a:xfrm>
            <a:off x="457200" y="1268760"/>
            <a:ext cx="8229600" cy="3449925"/>
          </a:xfrm>
          <a:prstGeom prst="rect">
            <a:avLst/>
          </a:prstGeom>
          <a:noFill/>
          <a:ln w="9525">
            <a:noFill/>
            <a:miter lim="800000"/>
            <a:headEnd/>
            <a:tailEnd/>
          </a:ln>
        </p:spPr>
      </p:pic>
    </p:spTree>
    <p:extLst>
      <p:ext uri="{BB962C8B-B14F-4D97-AF65-F5344CB8AC3E}">
        <p14:creationId xmlns:p14="http://schemas.microsoft.com/office/powerpoint/2010/main" val="392306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 to Selenium </a:t>
            </a:r>
            <a:r>
              <a:rPr lang="en-US" b="1" dirty="0" smtClean="0"/>
              <a:t>WebDriver</a:t>
            </a:r>
            <a:endParaRPr lang="en-IN" dirty="0"/>
          </a:p>
        </p:txBody>
      </p:sp>
      <p:sp>
        <p:nvSpPr>
          <p:cNvPr id="3" name="Content Placeholder 2"/>
          <p:cNvSpPr>
            <a:spLocks noGrp="1"/>
          </p:cNvSpPr>
          <p:nvPr>
            <p:ph idx="1"/>
          </p:nvPr>
        </p:nvSpPr>
        <p:spPr>
          <a:xfrm>
            <a:off x="323528" y="1196752"/>
            <a:ext cx="8640960" cy="4929411"/>
          </a:xfrm>
        </p:spPr>
        <p:txBody>
          <a:bodyPr>
            <a:noAutofit/>
          </a:bodyPr>
          <a:lstStyle/>
          <a:p>
            <a:r>
              <a:rPr lang="en-US" sz="2800" b="1" dirty="0"/>
              <a:t>Exceptional Cases when Selenium Server is required with WebDriver</a:t>
            </a:r>
            <a:r>
              <a:rPr lang="en-US" sz="2800" b="1" dirty="0" smtClean="0"/>
              <a:t>:</a:t>
            </a:r>
          </a:p>
          <a:p>
            <a:pPr lvl="1"/>
            <a:r>
              <a:rPr lang="en-US" sz="2400" dirty="0"/>
              <a:t>When the user wish to execute test scripts on the remote machine.</a:t>
            </a:r>
            <a:endParaRPr lang="en-IN" sz="2400" dirty="0"/>
          </a:p>
          <a:p>
            <a:pPr lvl="1"/>
            <a:r>
              <a:rPr lang="en-US" sz="2400" dirty="0"/>
              <a:t>When the user wish to execute test scripts on </a:t>
            </a:r>
            <a:r>
              <a:rPr lang="en-US" sz="2400" dirty="0" err="1"/>
              <a:t>HtmlUnit</a:t>
            </a:r>
            <a:r>
              <a:rPr lang="en-US" sz="2400" dirty="0"/>
              <a:t> Driver.</a:t>
            </a:r>
            <a:endParaRPr lang="en-IN" sz="2400" dirty="0"/>
          </a:p>
          <a:p>
            <a:pPr lvl="1"/>
            <a:r>
              <a:rPr lang="en-US" sz="2400" dirty="0"/>
              <a:t>When the user wish to execute test scripts on multiple platforms.</a:t>
            </a:r>
            <a:endParaRPr lang="en-IN" sz="2400" dirty="0"/>
          </a:p>
          <a:p>
            <a:pPr lvl="1"/>
            <a:r>
              <a:rPr lang="en-US" sz="2400" dirty="0"/>
              <a:t>WebDriver is a purely object oriented framework that works on OS layer. It utilizes the browser’s native compatibility to automation without using any peripheral entity. With the increasing demand it has gained a large popularity, user base and has become by far one of the most extensively used open source automation testing tool.</a:t>
            </a:r>
            <a:endParaRPr lang="en-IN" sz="2400" dirty="0"/>
          </a:p>
          <a:p>
            <a:pPr lvl="1"/>
            <a:endParaRPr lang="en-IN" sz="2400" dirty="0"/>
          </a:p>
        </p:txBody>
      </p:sp>
    </p:spTree>
    <p:extLst>
      <p:ext uri="{BB962C8B-B14F-4D97-AF65-F5344CB8AC3E}">
        <p14:creationId xmlns:p14="http://schemas.microsoft.com/office/powerpoint/2010/main" val="183920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Selenium </a:t>
            </a:r>
            <a:r>
              <a:rPr lang="en-US" dirty="0" smtClean="0"/>
              <a:t>WebDriver</a:t>
            </a:r>
            <a:endParaRPr lang="en-IN" dirty="0"/>
          </a:p>
        </p:txBody>
      </p:sp>
      <p:sp>
        <p:nvSpPr>
          <p:cNvPr id="3" name="Content Placeholder 2"/>
          <p:cNvSpPr>
            <a:spLocks noGrp="1"/>
          </p:cNvSpPr>
          <p:nvPr>
            <p:ph idx="1"/>
          </p:nvPr>
        </p:nvSpPr>
        <p:spPr/>
        <p:txBody>
          <a:bodyPr/>
          <a:lstStyle/>
          <a:p>
            <a:r>
              <a:rPr lang="en-US" b="1" u="sng" dirty="0"/>
              <a:t>Browser Compatibility</a:t>
            </a:r>
            <a:endParaRPr lang="en-IN" dirty="0"/>
          </a:p>
          <a:p>
            <a:endParaRPr lang="en-IN" dirty="0"/>
          </a:p>
        </p:txBody>
      </p:sp>
      <p:pic>
        <p:nvPicPr>
          <p:cNvPr id="5" name="Picture 4"/>
          <p:cNvPicPr>
            <a:picLocks noChangeAspect="1"/>
          </p:cNvPicPr>
          <p:nvPr/>
        </p:nvPicPr>
        <p:blipFill>
          <a:blip r:embed="rId2"/>
          <a:stretch>
            <a:fillRect/>
          </a:stretch>
        </p:blipFill>
        <p:spPr>
          <a:xfrm>
            <a:off x="352425" y="2486025"/>
            <a:ext cx="8439150" cy="4371975"/>
          </a:xfrm>
          <a:prstGeom prst="rect">
            <a:avLst/>
          </a:prstGeom>
        </p:spPr>
      </p:pic>
    </p:spTree>
    <p:extLst>
      <p:ext uri="{BB962C8B-B14F-4D97-AF65-F5344CB8AC3E}">
        <p14:creationId xmlns:p14="http://schemas.microsoft.com/office/powerpoint/2010/main" val="414549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Selenium </a:t>
            </a:r>
            <a:r>
              <a:rPr lang="en-US" dirty="0" smtClean="0"/>
              <a:t>WebDriver</a:t>
            </a:r>
            <a:endParaRPr lang="en-IN" dirty="0"/>
          </a:p>
        </p:txBody>
      </p:sp>
      <p:sp>
        <p:nvSpPr>
          <p:cNvPr id="3" name="Content Placeholder 2"/>
          <p:cNvSpPr>
            <a:spLocks noGrp="1"/>
          </p:cNvSpPr>
          <p:nvPr>
            <p:ph idx="1"/>
          </p:nvPr>
        </p:nvSpPr>
        <p:spPr/>
        <p:txBody>
          <a:bodyPr>
            <a:normAutofit fontScale="92500" lnSpcReduction="20000"/>
          </a:bodyPr>
          <a:lstStyle/>
          <a:p>
            <a:r>
              <a:rPr lang="en-US" b="1" u="sng" dirty="0"/>
              <a:t>Browser </a:t>
            </a:r>
            <a:r>
              <a:rPr lang="en-US" b="1" u="sng" dirty="0" smtClean="0"/>
              <a:t>Compatibility</a:t>
            </a:r>
          </a:p>
          <a:p>
            <a:pPr lvl="1"/>
            <a:r>
              <a:rPr lang="en-US" dirty="0"/>
              <a:t>WebDriver supports diverse range of web browsers and their versions. It supports all the conventional browsers in addition to some unique and rare browsers like </a:t>
            </a:r>
            <a:r>
              <a:rPr lang="en-US" dirty="0" err="1"/>
              <a:t>HtmlUnit</a:t>
            </a:r>
            <a:r>
              <a:rPr lang="en-US" dirty="0"/>
              <a:t> browser unlike Selenium RC and Selenium IDE.</a:t>
            </a:r>
            <a:endParaRPr lang="en-IN" dirty="0"/>
          </a:p>
          <a:p>
            <a:pPr lvl="1"/>
            <a:r>
              <a:rPr lang="en-US" dirty="0" err="1"/>
              <a:t>HtmlUnit</a:t>
            </a:r>
            <a:r>
              <a:rPr lang="en-US" dirty="0"/>
              <a:t> Browser executes the test scripts analogous to other browsers except the fact that it runs in the headless mode i.e. GUI-less mode and the user won’t be able to view the test script execution. Said that the test script execution transpires in headless mode, thus the execution speed takes a roll and quickens the execution.</a:t>
            </a:r>
            <a:endParaRPr lang="en-IN" dirty="0"/>
          </a:p>
          <a:p>
            <a:endParaRPr lang="en-IN" dirty="0"/>
          </a:p>
          <a:p>
            <a:endParaRPr lang="en-IN" dirty="0"/>
          </a:p>
        </p:txBody>
      </p:sp>
    </p:spTree>
    <p:extLst>
      <p:ext uri="{BB962C8B-B14F-4D97-AF65-F5344CB8AC3E}">
        <p14:creationId xmlns:p14="http://schemas.microsoft.com/office/powerpoint/2010/main" val="269870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Features of Selenium </a:t>
            </a:r>
            <a:r>
              <a:rPr lang="en-US" dirty="0" smtClean="0"/>
              <a:t>WebDriver</a:t>
            </a:r>
            <a:endParaRPr lang="en-IN" dirty="0"/>
          </a:p>
        </p:txBody>
      </p:sp>
      <p:sp>
        <p:nvSpPr>
          <p:cNvPr id="3" name="Content Placeholder 2"/>
          <p:cNvSpPr>
            <a:spLocks noGrp="1"/>
          </p:cNvSpPr>
          <p:nvPr>
            <p:ph idx="1"/>
          </p:nvPr>
        </p:nvSpPr>
        <p:spPr/>
        <p:txBody>
          <a:bodyPr>
            <a:normAutofit fontScale="92500" lnSpcReduction="20000"/>
          </a:bodyPr>
          <a:lstStyle/>
          <a:p>
            <a:r>
              <a:rPr lang="en-US" b="1" u="sng" dirty="0"/>
              <a:t>Browser </a:t>
            </a:r>
            <a:r>
              <a:rPr lang="en-US" b="1" u="sng" dirty="0" smtClean="0"/>
              <a:t>Compatibility</a:t>
            </a:r>
          </a:p>
          <a:p>
            <a:pPr lvl="1"/>
            <a:r>
              <a:rPr lang="en-US" dirty="0"/>
              <a:t>WebDriver also supports web based mobile testing. Thus it provides </a:t>
            </a:r>
            <a:r>
              <a:rPr lang="en-US" dirty="0" err="1"/>
              <a:t>AndroidDriver</a:t>
            </a:r>
            <a:r>
              <a:rPr lang="en-US" dirty="0"/>
              <a:t> and </a:t>
            </a:r>
            <a:r>
              <a:rPr lang="en-US" dirty="0" err="1"/>
              <a:t>IphoneDriver</a:t>
            </a:r>
            <a:r>
              <a:rPr lang="en-US" dirty="0"/>
              <a:t> to back web based mobile testing.</a:t>
            </a:r>
            <a:endParaRPr lang="en-IN" sz="4400" dirty="0"/>
          </a:p>
          <a:p>
            <a:r>
              <a:rPr lang="en-US" b="1" i="1" dirty="0"/>
              <a:t>Note:</a:t>
            </a:r>
            <a:r>
              <a:rPr lang="en-US" i="1" dirty="0"/>
              <a:t> WebDriver doesn’t readily support new browsers.</a:t>
            </a:r>
            <a:endParaRPr lang="en-IN" sz="4800" dirty="0"/>
          </a:p>
          <a:p>
            <a:r>
              <a:rPr lang="en-US" b="1" u="sng" dirty="0"/>
              <a:t>Language Support</a:t>
            </a:r>
            <a:endParaRPr lang="en-IN" sz="4800" dirty="0"/>
          </a:p>
          <a:p>
            <a:pPr lvl="1"/>
            <a:r>
              <a:rPr lang="en-US" dirty="0"/>
              <a:t>Earlier in the sessions we learned to create scripts using record and playback functionality. We also saw how to create them manually using </a:t>
            </a:r>
            <a:r>
              <a:rPr lang="en-US" dirty="0" err="1"/>
              <a:t>Selenese</a:t>
            </a:r>
            <a:r>
              <a:rPr lang="en-US" dirty="0"/>
              <a:t> commands. While creating such test scripts, we come across various constraints.</a:t>
            </a:r>
            <a:endParaRPr lang="en-IN" dirty="0"/>
          </a:p>
          <a:p>
            <a:endParaRPr lang="en-IN" dirty="0"/>
          </a:p>
        </p:txBody>
      </p:sp>
    </p:spTree>
    <p:extLst>
      <p:ext uri="{BB962C8B-B14F-4D97-AF65-F5344CB8AC3E}">
        <p14:creationId xmlns:p14="http://schemas.microsoft.com/office/powerpoint/2010/main" val="1270200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8780</TotalTime>
  <Words>946</Words>
  <Application>Microsoft Office PowerPoint</Application>
  <PresentationFormat>On-screen Show (4:3)</PresentationFormat>
  <Paragraphs>80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Verdana</vt:lpstr>
      <vt:lpstr>Wingdings</vt:lpstr>
      <vt:lpstr>Office Theme</vt:lpstr>
      <vt:lpstr>Selenium</vt:lpstr>
      <vt:lpstr>Day2 Module :6 Selenium WebDriver </vt:lpstr>
      <vt:lpstr>Introduction to Selenium WebDriver</vt:lpstr>
      <vt:lpstr>Introduction to Selenium WebDriver</vt:lpstr>
      <vt:lpstr>Introduction to Selenium WebDriver</vt:lpstr>
      <vt:lpstr>Introduction to Selenium WebDriver</vt:lpstr>
      <vt:lpstr>Features of Selenium WebDriver</vt:lpstr>
      <vt:lpstr>Features of Selenium WebDriver</vt:lpstr>
      <vt:lpstr>Features of Selenium WebDriver</vt:lpstr>
      <vt:lpstr>Features of Selenium WebDriver</vt:lpstr>
      <vt:lpstr>Features of Selenium WebDriver</vt:lpstr>
      <vt:lpstr>Features of Selenium WebDriver</vt:lpstr>
      <vt:lpstr>Features of Selenium WebDriver</vt:lpstr>
      <vt:lpstr>Features of Selenium WebDriver</vt:lpstr>
      <vt:lpstr>Features of Selenium WebDriver</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2</dc:title>
  <dc:creator>Smita B Kumar</dc:creator>
  <cp:lastModifiedBy>Smita B Kumar</cp:lastModifiedBy>
  <cp:revision>327</cp:revision>
  <dcterms:created xsi:type="dcterms:W3CDTF">2016-06-01T07:37:02Z</dcterms:created>
  <dcterms:modified xsi:type="dcterms:W3CDTF">2017-01-15T11:05:06Z</dcterms:modified>
</cp:coreProperties>
</file>