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97" r:id="rId3"/>
    <p:sldId id="298" r:id="rId4"/>
    <p:sldId id="299" r:id="rId5"/>
    <p:sldId id="300" r:id="rId6"/>
    <p:sldId id="301" r:id="rId7"/>
    <p:sldId id="302" r:id="rId8"/>
    <p:sldId id="303" r:id="rId9"/>
    <p:sldId id="304" r:id="rId10"/>
    <p:sldId id="305" r:id="rId11"/>
    <p:sldId id="306" r:id="rId12"/>
    <p:sldId id="307" r:id="rId13"/>
    <p:sldId id="308" r:id="rId14"/>
    <p:sldId id="30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935" autoAdjust="0"/>
  </p:normalViewPr>
  <p:slideViewPr>
    <p:cSldViewPr>
      <p:cViewPr varScale="1">
        <p:scale>
          <a:sx n="63" d="100"/>
          <a:sy n="63" d="100"/>
        </p:scale>
        <p:origin x="159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13D7D8-7299-4E6A-9858-5D8792546844}" type="datetimeFigureOut">
              <a:rPr lang="en-US" smtClean="0"/>
              <a:pPr/>
              <a:t>1/15/2017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1933D6-C056-4C21-ACFE-9DAF68FFAF6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F9EC4E-BC7A-49C4-A879-FE9AA2A5E6D4}" type="datetimeFigureOut">
              <a:rPr lang="en-US" smtClean="0"/>
              <a:pPr/>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9EC4E-BC7A-49C4-A879-FE9AA2A5E6D4}" type="datetimeFigureOut">
              <a:rPr lang="en-US" smtClean="0"/>
              <a:pPr/>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9EC4E-BC7A-49C4-A879-FE9AA2A5E6D4}" type="datetimeFigureOut">
              <a:rPr lang="en-US" smtClean="0"/>
              <a:pPr/>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9EC4E-BC7A-49C4-A879-FE9AA2A5E6D4}" type="datetimeFigureOut">
              <a:rPr lang="en-US" smtClean="0"/>
              <a:pPr/>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F9EC4E-BC7A-49C4-A879-FE9AA2A5E6D4}" type="datetimeFigureOut">
              <a:rPr lang="en-US" smtClean="0"/>
              <a:pPr/>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F9EC4E-BC7A-49C4-A879-FE9AA2A5E6D4}" type="datetimeFigureOut">
              <a:rPr lang="en-US" smtClean="0"/>
              <a:pPr/>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F9EC4E-BC7A-49C4-A879-FE9AA2A5E6D4}" type="datetimeFigureOut">
              <a:rPr lang="en-US" smtClean="0"/>
              <a:pPr/>
              <a:t>1/15/2017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F9EC4E-BC7A-49C4-A879-FE9AA2A5E6D4}" type="datetimeFigureOut">
              <a:rPr lang="en-US" smtClean="0"/>
              <a:pPr/>
              <a:t>1/15/2017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F9EC4E-BC7A-49C4-A879-FE9AA2A5E6D4}" type="datetimeFigureOut">
              <a:rPr lang="en-US" smtClean="0"/>
              <a:pPr/>
              <a:t>1/15/2017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F9EC4E-BC7A-49C4-A879-FE9AA2A5E6D4}" type="datetimeFigureOut">
              <a:rPr lang="en-US" smtClean="0"/>
              <a:pPr/>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F9EC4E-BC7A-49C4-A879-FE9AA2A5E6D4}" type="datetimeFigureOut">
              <a:rPr lang="en-US" smtClean="0"/>
              <a:pPr/>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F9EC4E-BC7A-49C4-A879-FE9AA2A5E6D4}" type="datetimeFigureOut">
              <a:rPr lang="en-US" smtClean="0"/>
              <a:pPr/>
              <a:t>1/15/2017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6C4475-18C4-4742-A52D-B7B2FF58DCD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cdn.softwaretestinghelp.com/wp-content/qa/uploads/2014/11/Selenium-Framework-3.jp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cdn.softwaretestinghelp.com/wp-content/qa/uploads/2014/11/Selenium-Framework-2.jp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cdn2.softwaretestinghelp.com/wp-content/qa/uploads/2014/11/Selenium-Framework.jp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cdn.softwaretestinghelp.com/wp-content/qa/uploads/2014/11/Selenium-Framework-3.jp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Selenium</a:t>
            </a:r>
            <a:endParaRPr lang="en-US" dirty="0"/>
          </a:p>
        </p:txBody>
      </p:sp>
      <p:sp>
        <p:nvSpPr>
          <p:cNvPr id="3" name="Subtitle 2"/>
          <p:cNvSpPr>
            <a:spLocks noGrp="1"/>
          </p:cNvSpPr>
          <p:nvPr>
            <p:ph type="subTitle" idx="1"/>
          </p:nvPr>
        </p:nvSpPr>
        <p:spPr/>
        <p:txBody>
          <a:bodyPr/>
          <a:lstStyle/>
          <a:p>
            <a:r>
              <a:rPr lang="en-IN" dirty="0" smtClean="0"/>
              <a:t>By Smita B Kumar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Selenium Project Folder Structure – </a:t>
            </a:r>
            <a:r>
              <a:rPr lang="en-US" dirty="0" smtClean="0"/>
              <a:t>Walkthrough</a:t>
            </a:r>
            <a:endParaRPr lang="en-IN" dirty="0"/>
          </a:p>
        </p:txBody>
      </p:sp>
      <p:sp>
        <p:nvSpPr>
          <p:cNvPr id="6" name="Content Placeholder 2"/>
          <p:cNvSpPr txBox="1">
            <a:spLocks/>
          </p:cNvSpPr>
          <p:nvPr/>
        </p:nvSpPr>
        <p:spPr>
          <a:xfrm>
            <a:off x="454928" y="3134282"/>
            <a:ext cx="8229600" cy="3448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b="1" dirty="0"/>
              <a:t>#4) logs –</a:t>
            </a:r>
            <a:r>
              <a:rPr lang="en-US" sz="1800" dirty="0"/>
              <a:t> The folder contains a .txt file that stores the logging information upon each execution.</a:t>
            </a:r>
            <a:endParaRPr lang="en-IN" sz="1800" dirty="0"/>
          </a:p>
          <a:p>
            <a:pPr marL="0" indent="0">
              <a:buNone/>
            </a:pPr>
            <a:r>
              <a:rPr lang="en-US" sz="1800" b="1" dirty="0"/>
              <a:t>#5) </a:t>
            </a:r>
            <a:r>
              <a:rPr lang="en-US" sz="1800" b="1" dirty="0" err="1"/>
              <a:t>testMaterial</a:t>
            </a:r>
            <a:r>
              <a:rPr lang="en-US" sz="1800" b="1" dirty="0"/>
              <a:t> –</a:t>
            </a:r>
            <a:r>
              <a:rPr lang="en-US" sz="1800" dirty="0"/>
              <a:t> The folder contains the actual test data that needs to be uploaded if any. This folder would come into picture when we come across test scenarios where the user is required to upload files, documents, pictures, reports etc.</a:t>
            </a:r>
            <a:endParaRPr lang="en-IN" sz="1800" dirty="0"/>
          </a:p>
          <a:p>
            <a:pPr marL="0" indent="0">
              <a:buNone/>
            </a:pPr>
            <a:r>
              <a:rPr lang="en-US" sz="1800" b="1" dirty="0"/>
              <a:t>#6) build.xml – </a:t>
            </a:r>
            <a:r>
              <a:rPr lang="en-US" sz="1800" dirty="0"/>
              <a:t>The xml file is used by the “Ant Server” to automate the entire build process.</a:t>
            </a:r>
            <a:endParaRPr lang="en-IN" sz="1800" dirty="0"/>
          </a:p>
          <a:p>
            <a:pPr marL="0" indent="0">
              <a:buNone/>
            </a:pPr>
            <a:r>
              <a:rPr lang="en-US" sz="1800" b="1" dirty="0"/>
              <a:t>#7) log4j.xml – </a:t>
            </a:r>
            <a:r>
              <a:rPr lang="en-US" sz="1800" dirty="0"/>
              <a:t>This xml file is used by a Java based utility named as “Log4j” to generate the execution logs.</a:t>
            </a:r>
            <a:endParaRPr lang="en-IN" sz="1800" dirty="0"/>
          </a:p>
          <a:p>
            <a:pPr marL="0" indent="0">
              <a:buNone/>
            </a:pPr>
            <a:r>
              <a:rPr lang="en-US" sz="1800" b="1" i="1" dirty="0"/>
              <a:t>Note</a:t>
            </a:r>
            <a:r>
              <a:rPr lang="en-US" sz="1800" dirty="0"/>
              <a:t>: We would study more about the logs, user defined exceptions and Ant in detail in the upcoming modules. So don’t panic if you get confused between the notions</a:t>
            </a:r>
            <a:r>
              <a:rPr lang="en-US" sz="1800" dirty="0" smtClean="0"/>
              <a:t>.</a:t>
            </a:r>
            <a:endParaRPr lang="en-IN" sz="1800" dirty="0"/>
          </a:p>
        </p:txBody>
      </p:sp>
      <p:pic>
        <p:nvPicPr>
          <p:cNvPr id="7" name="Picture 6" descr="Selenium Framework 3">
            <a:hlinkClick r:id="rId2"/>
          </p:cNvPr>
          <p:cNvPicPr/>
          <p:nvPr/>
        </p:nvPicPr>
        <p:blipFill>
          <a:blip r:embed="rId3" cstate="print"/>
          <a:srcRect/>
          <a:stretch>
            <a:fillRect/>
          </a:stretch>
        </p:blipFill>
        <p:spPr bwMode="auto">
          <a:xfrm>
            <a:off x="430952" y="1417638"/>
            <a:ext cx="7776864" cy="1716643"/>
          </a:xfrm>
          <a:prstGeom prst="rect">
            <a:avLst/>
          </a:prstGeom>
          <a:noFill/>
          <a:ln w="9525">
            <a:noFill/>
            <a:miter lim="800000"/>
            <a:headEnd/>
            <a:tailEnd/>
          </a:ln>
        </p:spPr>
      </p:pic>
    </p:spTree>
    <p:extLst>
      <p:ext uri="{BB962C8B-B14F-4D97-AF65-F5344CB8AC3E}">
        <p14:creationId xmlns:p14="http://schemas.microsoft.com/office/powerpoint/2010/main" val="1671247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 Data </a:t>
            </a:r>
            <a:r>
              <a:rPr lang="en-US" dirty="0" smtClean="0"/>
              <a:t>Creation</a:t>
            </a:r>
            <a:endParaRPr lang="en-IN" dirty="0"/>
          </a:p>
        </p:txBody>
      </p:sp>
      <p:sp>
        <p:nvSpPr>
          <p:cNvPr id="3" name="Content Placeholder 2"/>
          <p:cNvSpPr>
            <a:spLocks noGrp="1"/>
          </p:cNvSpPr>
          <p:nvPr>
            <p:ph idx="1"/>
          </p:nvPr>
        </p:nvSpPr>
        <p:spPr/>
        <p:txBody>
          <a:bodyPr/>
          <a:lstStyle/>
          <a:p>
            <a:pPr marL="0" indent="0">
              <a:buNone/>
            </a:pPr>
            <a:r>
              <a:rPr lang="en-US" b="1" dirty="0"/>
              <a:t>Now, as we move forward let us understand the phenomenon where we access the excel files and populate the test data into our test scripts.</a:t>
            </a:r>
            <a:endParaRPr lang="en-IN" dirty="0"/>
          </a:p>
          <a:p>
            <a:pPr marL="0" indent="0">
              <a:buNone/>
            </a:pPr>
            <a:r>
              <a:rPr lang="en-US" dirty="0"/>
              <a:t>In order to comprehend the process easily, we would break down the process into the following steps.</a:t>
            </a:r>
            <a:endParaRPr lang="en-IN" dirty="0"/>
          </a:p>
          <a:p>
            <a:endParaRPr lang="en-IN" dirty="0"/>
          </a:p>
        </p:txBody>
      </p:sp>
    </p:spTree>
    <p:extLst>
      <p:ext uri="{BB962C8B-B14F-4D97-AF65-F5344CB8AC3E}">
        <p14:creationId xmlns:p14="http://schemas.microsoft.com/office/powerpoint/2010/main" val="103075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 Data </a:t>
            </a:r>
            <a:r>
              <a:rPr lang="en-US" dirty="0" smtClean="0"/>
              <a:t>Creation</a:t>
            </a:r>
            <a:endParaRPr lang="en-IN" dirty="0"/>
          </a:p>
        </p:txBody>
      </p:sp>
      <p:sp>
        <p:nvSpPr>
          <p:cNvPr id="3" name="Content Placeholder 2"/>
          <p:cNvSpPr>
            <a:spLocks noGrp="1"/>
          </p:cNvSpPr>
          <p:nvPr>
            <p:ph idx="1"/>
          </p:nvPr>
        </p:nvSpPr>
        <p:spPr>
          <a:xfrm>
            <a:off x="457200" y="1556793"/>
            <a:ext cx="8229600" cy="1683474"/>
          </a:xfrm>
        </p:spPr>
        <p:txBody>
          <a:bodyPr>
            <a:normAutofit fontScale="77500" lnSpcReduction="20000"/>
          </a:bodyPr>
          <a:lstStyle/>
          <a:p>
            <a:r>
              <a:rPr lang="en-US" b="1" dirty="0"/>
              <a:t>Step 1:</a:t>
            </a:r>
            <a:r>
              <a:rPr lang="en-US" dirty="0"/>
              <a:t> The first and the foremost step is to create the test data with which we would be executing the test scripts. Considering the aforementioned test data format, let us create an excel file named as “TestScript1”. Furnish the values in the elements.</a:t>
            </a:r>
            <a:endParaRPr lang="en-IN" dirty="0"/>
          </a:p>
          <a:p>
            <a:endParaRPr lang="en-IN" dirty="0"/>
          </a:p>
        </p:txBody>
      </p:sp>
      <p:pic>
        <p:nvPicPr>
          <p:cNvPr id="4" name="Picture 3" descr="Selenium Framework 2">
            <a:hlinkClick r:id="rId2"/>
          </p:cNvPr>
          <p:cNvPicPr/>
          <p:nvPr/>
        </p:nvPicPr>
        <p:blipFill>
          <a:blip r:embed="rId3" cstate="print"/>
          <a:srcRect/>
          <a:stretch>
            <a:fillRect/>
          </a:stretch>
        </p:blipFill>
        <p:spPr bwMode="auto">
          <a:xfrm>
            <a:off x="678396" y="3224635"/>
            <a:ext cx="7787208" cy="1689644"/>
          </a:xfrm>
          <a:prstGeom prst="rect">
            <a:avLst/>
          </a:prstGeom>
          <a:noFill/>
          <a:ln w="9525">
            <a:noFill/>
            <a:miter lim="800000"/>
            <a:headEnd/>
            <a:tailEnd/>
          </a:ln>
        </p:spPr>
      </p:pic>
      <p:sp>
        <p:nvSpPr>
          <p:cNvPr id="5" name="Rectangle 4"/>
          <p:cNvSpPr/>
          <p:nvPr/>
        </p:nvSpPr>
        <p:spPr>
          <a:xfrm>
            <a:off x="457200" y="5190652"/>
            <a:ext cx="8008404" cy="1464838"/>
          </a:xfrm>
          <a:prstGeom prst="rect">
            <a:avLst/>
          </a:prstGeom>
        </p:spPr>
        <p:txBody>
          <a:bodyPr vert="horz" lIns="91440" tIns="45720" rIns="91440" bIns="45720" rtlCol="0">
            <a:normAutofit fontScale="85000" lnSpcReduction="20000"/>
          </a:bodyPr>
          <a:lstStyle/>
          <a:p>
            <a:pPr marL="342900" indent="-342900">
              <a:spcBef>
                <a:spcPct val="20000"/>
              </a:spcBef>
              <a:buFont typeface="Arial" pitchFamily="34" charset="0"/>
              <a:buChar char="•"/>
            </a:pPr>
            <a:r>
              <a:rPr lang="en-US" sz="3200" b="1" dirty="0"/>
              <a:t>Step 2: </a:t>
            </a:r>
            <a:r>
              <a:rPr lang="en-US" sz="3200" dirty="0"/>
              <a:t>The next step is to download a standard java based API/Library named as “Java excel Library” (</a:t>
            </a:r>
            <a:r>
              <a:rPr lang="en-US" sz="3200" dirty="0" err="1"/>
              <a:t>jxl</a:t>
            </a:r>
            <a:r>
              <a:rPr lang="en-US" sz="3200" dirty="0"/>
              <a:t>) to be able to access the already created generic methods for Excel Manipulation.</a:t>
            </a:r>
            <a:endParaRPr lang="en-IN" sz="3200" dirty="0"/>
          </a:p>
        </p:txBody>
      </p:sp>
    </p:spTree>
    <p:extLst>
      <p:ext uri="{BB962C8B-B14F-4D97-AF65-F5344CB8AC3E}">
        <p14:creationId xmlns:p14="http://schemas.microsoft.com/office/powerpoint/2010/main" val="3244318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 Data </a:t>
            </a:r>
            <a:r>
              <a:rPr lang="en-US" dirty="0" smtClean="0"/>
              <a:t>Creation</a:t>
            </a:r>
            <a:endParaRPr lang="en-IN" dirty="0"/>
          </a:p>
        </p:txBody>
      </p:sp>
      <p:sp>
        <p:nvSpPr>
          <p:cNvPr id="3" name="Content Placeholder 2"/>
          <p:cNvSpPr>
            <a:spLocks noGrp="1"/>
          </p:cNvSpPr>
          <p:nvPr>
            <p:ph idx="1"/>
          </p:nvPr>
        </p:nvSpPr>
        <p:spPr>
          <a:xfrm>
            <a:off x="457200" y="1600200"/>
            <a:ext cx="8229600" cy="4277071"/>
          </a:xfrm>
        </p:spPr>
        <p:txBody>
          <a:bodyPr>
            <a:normAutofit fontScale="70000" lnSpcReduction="20000"/>
          </a:bodyPr>
          <a:lstStyle/>
          <a:p>
            <a:r>
              <a:rPr lang="en-US" b="1" dirty="0" smtClean="0"/>
              <a:t>Step </a:t>
            </a:r>
            <a:r>
              <a:rPr lang="en-US" b="1" dirty="0"/>
              <a:t>3:</a:t>
            </a:r>
            <a:r>
              <a:rPr lang="en-US" dirty="0"/>
              <a:t> Create a generic excel reader class named as “ExcelReader.java”. Copy the below code in the ExcelReader.java</a:t>
            </a:r>
            <a:r>
              <a:rPr lang="en-US" dirty="0" smtClean="0"/>
              <a:t>.</a:t>
            </a:r>
          </a:p>
          <a:p>
            <a:r>
              <a:rPr lang="en-US" b="1" dirty="0"/>
              <a:t>Step 4:</a:t>
            </a:r>
            <a:r>
              <a:rPr lang="en-US" dirty="0"/>
              <a:t> Create a generic class –“CommonMethods.java”. Create a common method within the class that would read the cells from the excel sheet using the methods implemented in ExcelReader.java</a:t>
            </a:r>
            <a:r>
              <a:rPr lang="en-US" dirty="0" smtClean="0"/>
              <a:t>.</a:t>
            </a:r>
          </a:p>
          <a:p>
            <a:r>
              <a:rPr lang="en-US" b="1" dirty="0"/>
              <a:t>Step 5:</a:t>
            </a:r>
            <a:r>
              <a:rPr lang="en-US" dirty="0"/>
              <a:t> Create a new java class named as “TestData.java”. This class would act as a getter and setter for excel data. Copy and paste the following code in the TestData.java class.</a:t>
            </a:r>
            <a:endParaRPr lang="en-IN" dirty="0"/>
          </a:p>
          <a:p>
            <a:r>
              <a:rPr lang="en-US" b="1" dirty="0"/>
              <a:t>Step 6:</a:t>
            </a:r>
            <a:r>
              <a:rPr lang="en-US" dirty="0"/>
              <a:t> The next step is to create instances of “TestData.java” and “CommonMethods.java” java classes within the test script in order to access and populate the test data. Refer the below code snippet for object initialization, reading excel data and populating the values wherever required.</a:t>
            </a:r>
            <a:endParaRPr lang="en-IN" dirty="0"/>
          </a:p>
          <a:p>
            <a:endParaRPr lang="en-IN" dirty="0"/>
          </a:p>
          <a:p>
            <a:endParaRPr lang="en-US" dirty="0" smtClean="0"/>
          </a:p>
          <a:p>
            <a:endParaRPr lang="en-IN" dirty="0"/>
          </a:p>
        </p:txBody>
      </p:sp>
    </p:spTree>
    <p:extLst>
      <p:ext uri="{BB962C8B-B14F-4D97-AF65-F5344CB8AC3E}">
        <p14:creationId xmlns:p14="http://schemas.microsoft.com/office/powerpoint/2010/main" val="4162257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Conclusion</a:t>
            </a:r>
            <a:endParaRPr lang="en-IN" dirty="0"/>
          </a:p>
        </p:txBody>
      </p:sp>
      <p:sp>
        <p:nvSpPr>
          <p:cNvPr id="3" name="Content Placeholder 2"/>
          <p:cNvSpPr>
            <a:spLocks noGrp="1"/>
          </p:cNvSpPr>
          <p:nvPr>
            <p:ph idx="1"/>
          </p:nvPr>
        </p:nvSpPr>
        <p:spPr>
          <a:xfrm>
            <a:off x="457200" y="1600200"/>
            <a:ext cx="8229600" cy="4277071"/>
          </a:xfrm>
        </p:spPr>
        <p:txBody>
          <a:bodyPr>
            <a:normAutofit fontScale="77500" lnSpcReduction="20000"/>
          </a:bodyPr>
          <a:lstStyle/>
          <a:p>
            <a:r>
              <a:rPr lang="en-US" b="1" dirty="0"/>
              <a:t>Therefore using the instance of testData.java class in conjunction with getters, any test data value can be populated within the script.</a:t>
            </a:r>
            <a:endParaRPr lang="en-IN" dirty="0"/>
          </a:p>
          <a:p>
            <a:r>
              <a:rPr lang="en-US" dirty="0"/>
              <a:t>Conclusion:</a:t>
            </a:r>
            <a:endParaRPr lang="en-IN" b="1" dirty="0"/>
          </a:p>
          <a:p>
            <a:pPr lvl="1"/>
            <a:r>
              <a:rPr lang="en-US" dirty="0"/>
              <a:t>The module mainly revolved around the notions like Framework Creation and Accessing test data from the excels. We made you acquainted with the Framework creation strategy using a sample project. We briefly laid light on the various components and aspects of our framework.</a:t>
            </a:r>
            <a:endParaRPr lang="en-IN" dirty="0"/>
          </a:p>
          <a:p>
            <a:pPr lvl="1"/>
            <a:r>
              <a:rPr lang="en-US" dirty="0"/>
              <a:t>In order to access the test data stored in the external data source, we used a java based API – </a:t>
            </a:r>
            <a:r>
              <a:rPr lang="en-US" dirty="0" err="1"/>
              <a:t>jxl</a:t>
            </a:r>
            <a:r>
              <a:rPr lang="en-US" dirty="0"/>
              <a:t>. We also created the sample code for reading and populating the excel data into the </a:t>
            </a:r>
            <a:r>
              <a:rPr lang="en-US" dirty="0" err="1"/>
              <a:t>testscripts</a:t>
            </a:r>
            <a:r>
              <a:rPr lang="en-US" dirty="0"/>
              <a:t>.</a:t>
            </a:r>
            <a:endParaRPr lang="en-IN" dirty="0"/>
          </a:p>
        </p:txBody>
      </p:sp>
    </p:spTree>
    <p:extLst>
      <p:ext uri="{BB962C8B-B14F-4D97-AF65-F5344CB8AC3E}">
        <p14:creationId xmlns:p14="http://schemas.microsoft.com/office/powerpoint/2010/main" val="3524699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548680"/>
            <a:ext cx="7772400" cy="1470025"/>
          </a:xfrm>
        </p:spPr>
        <p:txBody>
          <a:bodyPr>
            <a:noAutofit/>
          </a:bodyPr>
          <a:lstStyle/>
          <a:p>
            <a:r>
              <a:rPr lang="en-US" sz="3200" dirty="0" smtClean="0">
                <a:solidFill>
                  <a:schemeClr val="accent1"/>
                </a:solidFill>
              </a:rPr>
              <a:t>Day2</a:t>
            </a:r>
            <a:r>
              <a:rPr lang="en-US" sz="3200" dirty="0" smtClean="0">
                <a:solidFill>
                  <a:schemeClr val="accent1"/>
                </a:solidFill>
              </a:rPr>
              <a:t/>
            </a:r>
            <a:br>
              <a:rPr lang="en-US" sz="3200" dirty="0" smtClean="0">
                <a:solidFill>
                  <a:schemeClr val="accent1"/>
                </a:solidFill>
              </a:rPr>
            </a:br>
            <a:r>
              <a:rPr lang="en-US" sz="3200" dirty="0" smtClean="0">
                <a:solidFill>
                  <a:schemeClr val="accent1"/>
                </a:solidFill>
              </a:rPr>
              <a:t>Module </a:t>
            </a:r>
            <a:r>
              <a:rPr lang="en-US" sz="3200" dirty="0" smtClean="0">
                <a:solidFill>
                  <a:schemeClr val="accent1"/>
                </a:solidFill>
              </a:rPr>
              <a:t>7: </a:t>
            </a:r>
            <a:r>
              <a:rPr lang="en-US" sz="3200" dirty="0">
                <a:solidFill>
                  <a:schemeClr val="accent1"/>
                </a:solidFill>
              </a:rPr>
              <a:t>Selenium Framework Creation and Accessing Test Data from Excel </a:t>
            </a:r>
          </a:p>
        </p:txBody>
      </p:sp>
      <p:graphicFrame>
        <p:nvGraphicFramePr>
          <p:cNvPr id="4" name="Table 3"/>
          <p:cNvGraphicFramePr>
            <a:graphicFrameLocks noGrp="1"/>
          </p:cNvGraphicFramePr>
          <p:nvPr>
            <p:extLst>
              <p:ext uri="{D42A27DB-BD31-4B8C-83A1-F6EECF244321}">
                <p14:modId xmlns:p14="http://schemas.microsoft.com/office/powerpoint/2010/main" val="70111140"/>
              </p:ext>
            </p:extLst>
          </p:nvPr>
        </p:nvGraphicFramePr>
        <p:xfrm>
          <a:off x="763176" y="2495327"/>
          <a:ext cx="8229600" cy="2407920"/>
        </p:xfrm>
        <a:graphic>
          <a:graphicData uri="http://schemas.openxmlformats.org/drawingml/2006/table">
            <a:tbl>
              <a:tblPr>
                <a:tableStyleId>{5C22544A-7EE6-4342-B048-85BDC9FD1C3A}</a:tableStyleId>
              </a:tblPr>
              <a:tblGrid>
                <a:gridCol w="8229600">
                  <a:extLst>
                    <a:ext uri="{9D8B030D-6E8A-4147-A177-3AD203B41FA5}">
                      <a16:colId xmlns:a16="http://schemas.microsoft.com/office/drawing/2014/main" val="294837227"/>
                    </a:ext>
                  </a:extLst>
                </a:gridCol>
              </a:tblGrid>
              <a:tr h="0">
                <a:tc>
                  <a:txBody>
                    <a:bodyPr/>
                    <a:lstStyle/>
                    <a:p>
                      <a:pPr marL="1028700" lvl="1" indent="-571500" algn="l">
                        <a:spcAft>
                          <a:spcPts val="0"/>
                        </a:spcAft>
                        <a:buClr>
                          <a:srgbClr val="808080"/>
                        </a:buClr>
                        <a:buSzPts val="1000"/>
                        <a:buFont typeface="Wingdings" panose="05000000000000000000" pitchFamily="2" charset="2"/>
                        <a:buChar char="Ø"/>
                        <a:tabLst>
                          <a:tab pos="914400" algn="l"/>
                        </a:tabLst>
                      </a:pPr>
                      <a:r>
                        <a:rPr lang="en-IN" sz="3600" b="1" dirty="0">
                          <a:solidFill>
                            <a:srgbClr val="333399"/>
                          </a:solidFill>
                          <a:effectLst/>
                          <a:latin typeface="Calibri" panose="020F0502020204030204" pitchFamily="34" charset="0"/>
                          <a:ea typeface="Times New Roman" panose="02020603050405020304" pitchFamily="18" charset="0"/>
                          <a:cs typeface="Times New Roman" panose="02020603050405020304" pitchFamily="18" charset="0"/>
                        </a:rPr>
                        <a:t>Framework Creation and Accessing test data from the excels</a:t>
                      </a:r>
                      <a:endParaRPr lang="en-IN" sz="2800" b="1" dirty="0">
                        <a:solidFill>
                          <a:srgbClr val="333399"/>
                        </a:solidFill>
                        <a:effectLst/>
                        <a:latin typeface="Verdana" panose="020B0604030504040204" pitchFamily="34" charset="0"/>
                        <a:ea typeface="Times New Roman" panose="02020603050405020304" pitchFamily="18" charset="0"/>
                        <a:cs typeface="Times New Roman" panose="02020603050405020304" pitchFamily="18" charset="0"/>
                      </a:endParaRPr>
                    </a:p>
                    <a:p>
                      <a:pPr marL="1028700" lvl="1" indent="-571500" algn="l">
                        <a:spcAft>
                          <a:spcPts val="0"/>
                        </a:spcAft>
                        <a:buClr>
                          <a:srgbClr val="808080"/>
                        </a:buClr>
                        <a:buSzPts val="1000"/>
                        <a:buFont typeface="Wingdings" panose="05000000000000000000" pitchFamily="2" charset="2"/>
                        <a:buChar char="Ø"/>
                        <a:tabLst>
                          <a:tab pos="914400" algn="l"/>
                        </a:tabLst>
                      </a:pPr>
                      <a:r>
                        <a:rPr lang="en-IN" sz="3600" b="1" dirty="0">
                          <a:solidFill>
                            <a:srgbClr val="333399"/>
                          </a:solidFill>
                          <a:effectLst/>
                          <a:latin typeface="Calibri" panose="020F0502020204030204" pitchFamily="34" charset="0"/>
                          <a:ea typeface="Times New Roman" panose="02020603050405020304" pitchFamily="18" charset="0"/>
                          <a:cs typeface="Times New Roman" panose="02020603050405020304" pitchFamily="18" charset="0"/>
                        </a:rPr>
                        <a:t>Framework creation strategy</a:t>
                      </a:r>
                      <a:endParaRPr lang="en-IN" sz="2800" b="1" dirty="0">
                        <a:solidFill>
                          <a:srgbClr val="333399"/>
                        </a:solidFill>
                        <a:effectLst/>
                        <a:latin typeface="Verdana" panose="020B0604030504040204" pitchFamily="34" charset="0"/>
                        <a:ea typeface="Times New Roman" panose="02020603050405020304" pitchFamily="18" charset="0"/>
                        <a:cs typeface="Times New Roman" panose="02020603050405020304" pitchFamily="18" charset="0"/>
                      </a:endParaRPr>
                    </a:p>
                    <a:p>
                      <a:pPr marL="1028700" lvl="1" indent="-571500" algn="l">
                        <a:spcAft>
                          <a:spcPts val="0"/>
                        </a:spcAft>
                        <a:buClr>
                          <a:srgbClr val="808080"/>
                        </a:buClr>
                        <a:buSzPts val="1000"/>
                        <a:buFont typeface="Wingdings" panose="05000000000000000000" pitchFamily="2" charset="2"/>
                        <a:buChar char="Ø"/>
                        <a:tabLst>
                          <a:tab pos="914400" algn="l"/>
                        </a:tabLst>
                      </a:pPr>
                      <a:r>
                        <a:rPr lang="en-IN" sz="3600" b="1" dirty="0">
                          <a:solidFill>
                            <a:srgbClr val="333399"/>
                          </a:solidFill>
                          <a:effectLst/>
                          <a:latin typeface="Calibri" panose="020F0502020204030204" pitchFamily="34" charset="0"/>
                          <a:ea typeface="Times New Roman" panose="02020603050405020304" pitchFamily="18" charset="0"/>
                          <a:cs typeface="Times New Roman" panose="02020603050405020304" pitchFamily="18" charset="0"/>
                        </a:rPr>
                        <a:t>Sample project</a:t>
                      </a:r>
                      <a:endParaRPr lang="en-IN" sz="2800" b="1" dirty="0">
                        <a:solidFill>
                          <a:srgbClr val="333399"/>
                        </a:solidFill>
                        <a:effectLst/>
                        <a:latin typeface="Verdana" panose="020B0604030504040204" pitchFamily="34" charset="0"/>
                        <a:ea typeface="Times New Roman" panose="02020603050405020304" pitchFamily="18" charset="0"/>
                        <a:cs typeface="Times New Roman" panose="02020603050405020304" pitchFamily="18" charset="0"/>
                      </a:endParaRPr>
                    </a:p>
                  </a:txBody>
                  <a:tcPr marL="114300" marR="114300" marT="0" marB="0"/>
                </a:tc>
                <a:extLst>
                  <a:ext uri="{0D108BD9-81ED-4DB2-BD59-A6C34878D82A}">
                    <a16:rowId xmlns:a16="http://schemas.microsoft.com/office/drawing/2014/main" val="1666278890"/>
                  </a:ext>
                </a:extLst>
              </a:tr>
              <a:tr h="0">
                <a:tc>
                  <a:txBody>
                    <a:bodyPr/>
                    <a:lstStyle/>
                    <a:p>
                      <a:pPr marL="1314450" lvl="1" indent="-857250" algn="l">
                        <a:spcAft>
                          <a:spcPts val="0"/>
                        </a:spcAft>
                        <a:buFont typeface="Wingdings" panose="05000000000000000000" pitchFamily="2" charset="2"/>
                        <a:buChar char="Ø"/>
                      </a:pPr>
                      <a:endParaRPr lang="en-IN" sz="1400" b="1" dirty="0">
                        <a:solidFill>
                          <a:srgbClr val="333399"/>
                        </a:solidFill>
                        <a:effectLst/>
                        <a:latin typeface="Verdana" panose="020B0604030504040204" pitchFamily="34" charset="0"/>
                        <a:ea typeface="Times New Roman" panose="02020603050405020304" pitchFamily="18" charset="0"/>
                        <a:cs typeface="Times New Roman" panose="02020603050405020304" pitchFamily="18" charset="0"/>
                      </a:endParaRPr>
                    </a:p>
                  </a:txBody>
                  <a:tcPr marL="114300" marR="114300" marT="0" marB="0"/>
                </a:tc>
                <a:extLst>
                  <a:ext uri="{0D108BD9-81ED-4DB2-BD59-A6C34878D82A}">
                    <a16:rowId xmlns:a16="http://schemas.microsoft.com/office/drawing/2014/main" val="2674564342"/>
                  </a:ext>
                </a:extLst>
              </a:tr>
            </a:tbl>
          </a:graphicData>
        </a:graphic>
      </p:graphicFrame>
    </p:spTree>
    <p:extLst>
      <p:ext uri="{BB962C8B-B14F-4D97-AF65-F5344CB8AC3E}">
        <p14:creationId xmlns:p14="http://schemas.microsoft.com/office/powerpoint/2010/main" val="19640444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solidFill>
                  <a:srgbClr val="333399"/>
                </a:solidFill>
                <a:latin typeface="Calibri" panose="020F0502020204030204" pitchFamily="34" charset="0"/>
                <a:ea typeface="Times New Roman" panose="02020603050405020304" pitchFamily="18" charset="0"/>
                <a:cs typeface="Times New Roman" panose="02020603050405020304" pitchFamily="18" charset="0"/>
              </a:rPr>
              <a:t>Framework Creation and Accessing test data from the </a:t>
            </a:r>
            <a:r>
              <a:rPr lang="en-IN" b="1" dirty="0" smtClean="0">
                <a:solidFill>
                  <a:srgbClr val="333399"/>
                </a:solidFill>
                <a:latin typeface="Calibri" panose="020F0502020204030204" pitchFamily="34" charset="0"/>
                <a:ea typeface="Times New Roman" panose="02020603050405020304" pitchFamily="18" charset="0"/>
                <a:cs typeface="Times New Roman" panose="02020603050405020304" pitchFamily="18" charset="0"/>
              </a:rPr>
              <a:t>excels</a:t>
            </a:r>
            <a:endParaRPr lang="en-IN" dirty="0"/>
          </a:p>
        </p:txBody>
      </p:sp>
      <p:sp>
        <p:nvSpPr>
          <p:cNvPr id="3" name="Content Placeholder 2"/>
          <p:cNvSpPr>
            <a:spLocks noGrp="1"/>
          </p:cNvSpPr>
          <p:nvPr>
            <p:ph idx="1"/>
          </p:nvPr>
        </p:nvSpPr>
        <p:spPr/>
        <p:txBody>
          <a:bodyPr>
            <a:normAutofit fontScale="85000" lnSpcReduction="10000"/>
          </a:bodyPr>
          <a:lstStyle/>
          <a:p>
            <a:r>
              <a:rPr lang="en-US" dirty="0" smtClean="0"/>
              <a:t>Let’s get acquainted </a:t>
            </a:r>
            <a:r>
              <a:rPr lang="en-US" dirty="0"/>
              <a:t>with a </a:t>
            </a:r>
            <a:r>
              <a:rPr lang="en-US" b="1" dirty="0"/>
              <a:t>sample framework, the Excels which would store the test data and their Excel manipulations</a:t>
            </a:r>
            <a:r>
              <a:rPr lang="en-US" dirty="0"/>
              <a:t>. On the same lines, we would move forward and introduce new strategies and resources to mature our framework.</a:t>
            </a:r>
            <a:endParaRPr lang="en-IN" dirty="0"/>
          </a:p>
          <a:p>
            <a:r>
              <a:rPr lang="en-US" b="1" dirty="0"/>
              <a:t>So let’s learn:</a:t>
            </a:r>
            <a:endParaRPr lang="en-IN" dirty="0"/>
          </a:p>
          <a:p>
            <a:pPr lvl="1"/>
            <a:r>
              <a:rPr lang="en-US" dirty="0"/>
              <a:t>Framework creation strategy using a sample </a:t>
            </a:r>
            <a:r>
              <a:rPr lang="en-US" dirty="0" smtClean="0"/>
              <a:t>project.</a:t>
            </a:r>
            <a:endParaRPr lang="en-IN" dirty="0"/>
          </a:p>
          <a:p>
            <a:pPr lvl="1"/>
            <a:r>
              <a:rPr lang="en-US" dirty="0"/>
              <a:t>Access the test data stored in the external data </a:t>
            </a:r>
            <a:r>
              <a:rPr lang="en-US" dirty="0" smtClean="0"/>
              <a:t>source.</a:t>
            </a:r>
            <a:endParaRPr lang="en-IN" dirty="0"/>
          </a:p>
          <a:p>
            <a:pPr lvl="1"/>
            <a:r>
              <a:rPr lang="en-US" dirty="0"/>
              <a:t>Moving ahead, we would start with the description of the project hierarchy that we would be creating in order to segregate the various project components.</a:t>
            </a:r>
            <a:endParaRPr lang="en-IN" dirty="0"/>
          </a:p>
          <a:p>
            <a:endParaRPr lang="en-IN" dirty="0"/>
          </a:p>
        </p:txBody>
      </p:sp>
    </p:spTree>
    <p:extLst>
      <p:ext uri="{BB962C8B-B14F-4D97-AF65-F5344CB8AC3E}">
        <p14:creationId xmlns:p14="http://schemas.microsoft.com/office/powerpoint/2010/main" val="2903677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solidFill>
                  <a:srgbClr val="333399"/>
                </a:solidFill>
                <a:latin typeface="Calibri" panose="020F0502020204030204" pitchFamily="34" charset="0"/>
                <a:ea typeface="Times New Roman" panose="02020603050405020304" pitchFamily="18" charset="0"/>
                <a:cs typeface="Times New Roman" panose="02020603050405020304" pitchFamily="18" charset="0"/>
              </a:rPr>
              <a:t>Framework Creation and Accessing test data from the </a:t>
            </a:r>
            <a:r>
              <a:rPr lang="en-IN" b="1" dirty="0" smtClean="0">
                <a:solidFill>
                  <a:srgbClr val="333399"/>
                </a:solidFill>
                <a:latin typeface="Calibri" panose="020F0502020204030204" pitchFamily="34" charset="0"/>
                <a:ea typeface="Times New Roman" panose="02020603050405020304" pitchFamily="18" charset="0"/>
                <a:cs typeface="Times New Roman" panose="02020603050405020304" pitchFamily="18" charset="0"/>
              </a:rPr>
              <a:t>excels</a:t>
            </a:r>
            <a:endParaRPr lang="en-IN" dirty="0"/>
          </a:p>
        </p:txBody>
      </p:sp>
      <p:sp>
        <p:nvSpPr>
          <p:cNvPr id="3" name="Content Placeholder 2"/>
          <p:cNvSpPr>
            <a:spLocks noGrp="1"/>
          </p:cNvSpPr>
          <p:nvPr>
            <p:ph idx="1"/>
          </p:nvPr>
        </p:nvSpPr>
        <p:spPr>
          <a:xfrm>
            <a:off x="457200" y="1600200"/>
            <a:ext cx="3318123" cy="4925143"/>
          </a:xfrm>
        </p:spPr>
        <p:txBody>
          <a:bodyPr>
            <a:normAutofit fontScale="92500" lnSpcReduction="20000"/>
          </a:bodyPr>
          <a:lstStyle/>
          <a:p>
            <a:r>
              <a:rPr lang="en-US" dirty="0"/>
              <a:t>Refer the below image for the project hierarchy created for the sample project. The below java project can be easily created within the eclipse the way we have created the projects in the earlier modules.</a:t>
            </a:r>
            <a:endParaRPr lang="en-IN" dirty="0"/>
          </a:p>
          <a:p>
            <a:endParaRPr lang="en-IN" dirty="0"/>
          </a:p>
        </p:txBody>
      </p:sp>
      <p:pic>
        <p:nvPicPr>
          <p:cNvPr id="4" name="Picture 3" descr="Selenium Framework">
            <a:hlinkClick r:id="rId2"/>
          </p:cNvPr>
          <p:cNvPicPr/>
          <p:nvPr/>
        </p:nvPicPr>
        <p:blipFill>
          <a:blip r:embed="rId3" cstate="print"/>
          <a:srcRect/>
          <a:stretch>
            <a:fillRect/>
          </a:stretch>
        </p:blipFill>
        <p:spPr bwMode="auto">
          <a:xfrm>
            <a:off x="4211960" y="1417638"/>
            <a:ext cx="4038203" cy="5107705"/>
          </a:xfrm>
          <a:prstGeom prst="rect">
            <a:avLst/>
          </a:prstGeom>
          <a:noFill/>
          <a:ln w="9525">
            <a:noFill/>
            <a:miter lim="800000"/>
            <a:headEnd/>
            <a:tailEnd/>
          </a:ln>
        </p:spPr>
      </p:pic>
    </p:spTree>
    <p:extLst>
      <p:ext uri="{BB962C8B-B14F-4D97-AF65-F5344CB8AC3E}">
        <p14:creationId xmlns:p14="http://schemas.microsoft.com/office/powerpoint/2010/main" val="503817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Selenium Project Folder Structure – </a:t>
            </a:r>
            <a:r>
              <a:rPr lang="en-US" dirty="0" smtClean="0"/>
              <a:t>Walkthrough</a:t>
            </a:r>
            <a:endParaRPr lang="en-IN" dirty="0"/>
          </a:p>
        </p:txBody>
      </p:sp>
      <p:sp>
        <p:nvSpPr>
          <p:cNvPr id="3" name="Content Placeholder 2"/>
          <p:cNvSpPr>
            <a:spLocks noGrp="1"/>
          </p:cNvSpPr>
          <p:nvPr>
            <p:ph idx="1"/>
          </p:nvPr>
        </p:nvSpPr>
        <p:spPr/>
        <p:txBody>
          <a:bodyPr>
            <a:normAutofit fontScale="62500" lnSpcReduction="20000"/>
          </a:bodyPr>
          <a:lstStyle/>
          <a:p>
            <a:pPr marL="0" indent="0">
              <a:buNone/>
            </a:pPr>
            <a:r>
              <a:rPr lang="en-US" b="1" dirty="0"/>
              <a:t>#1) </a:t>
            </a:r>
            <a:r>
              <a:rPr lang="en-US" b="1" dirty="0" err="1"/>
              <a:t>src</a:t>
            </a:r>
            <a:r>
              <a:rPr lang="en-US" b="1" dirty="0"/>
              <a:t> –</a:t>
            </a:r>
            <a:r>
              <a:rPr lang="en-US" dirty="0"/>
              <a:t> The folder contains all the test scripts, generics, readers and utilities. All these resources are nothing but the simple java classes. Under the source (</a:t>
            </a:r>
            <a:r>
              <a:rPr lang="en-US" dirty="0" err="1"/>
              <a:t>src</a:t>
            </a:r>
            <a:r>
              <a:rPr lang="en-US" dirty="0"/>
              <a:t>) folder, we have created a hierarchy of folders.</a:t>
            </a:r>
            <a:endParaRPr lang="en-IN" dirty="0"/>
          </a:p>
          <a:p>
            <a:pPr marL="400050" lvl="1" indent="0">
              <a:buNone/>
            </a:pPr>
            <a:r>
              <a:rPr lang="en-US" b="1" dirty="0"/>
              <a:t>a) test </a:t>
            </a:r>
            <a:r>
              <a:rPr lang="en-US" dirty="0"/>
              <a:t>– The “test” folder is constituted of majorly two ingredients – </a:t>
            </a:r>
            <a:r>
              <a:rPr lang="en-US" dirty="0" err="1"/>
              <a:t>testsuite</a:t>
            </a:r>
            <a:r>
              <a:rPr lang="en-US" dirty="0"/>
              <a:t> and the folders representing the various modules of the application under test. Thus, each of these folders contains the test scripts specific to the module to which it is associated. </a:t>
            </a:r>
            <a:r>
              <a:rPr lang="en-US" dirty="0" err="1"/>
              <a:t>Testsuite</a:t>
            </a:r>
            <a:r>
              <a:rPr lang="en-US" dirty="0"/>
              <a:t> is a logical combination of more than one test scripts. Thus, the user can mark an entry of any of the test script within the </a:t>
            </a:r>
            <a:r>
              <a:rPr lang="en-US" dirty="0" err="1"/>
              <a:t>testsuite</a:t>
            </a:r>
            <a:r>
              <a:rPr lang="en-US" dirty="0"/>
              <a:t> that he/she desires to execute in the subsequent runs.</a:t>
            </a:r>
            <a:endParaRPr lang="en-IN" dirty="0"/>
          </a:p>
          <a:p>
            <a:pPr marL="400050" lvl="1" indent="0">
              <a:buNone/>
            </a:pPr>
            <a:r>
              <a:rPr lang="en-US" b="1" dirty="0"/>
              <a:t>b) utilities</a:t>
            </a:r>
            <a:r>
              <a:rPr lang="en-US" dirty="0"/>
              <a:t> – The “utilities” folder is constituted of various generics, constants, Readers and classes for implementing user defined exceptions. Each of the folders under utilities has got its own significance.</a:t>
            </a:r>
            <a:endParaRPr lang="en-IN" dirty="0"/>
          </a:p>
          <a:p>
            <a:pPr marL="1257300" lvl="2" indent="-457200"/>
            <a:r>
              <a:rPr lang="en-US" b="1" dirty="0"/>
              <a:t>Excel Reader –</a:t>
            </a:r>
            <a:r>
              <a:rPr lang="en-US" dirty="0"/>
              <a:t> A generic and common class has been created to read the test data (input parameters and expected results) from the Excel sheets</a:t>
            </a:r>
            <a:endParaRPr lang="en-IN" dirty="0"/>
          </a:p>
          <a:p>
            <a:pPr marL="1257300" lvl="2" indent="-457200"/>
            <a:r>
              <a:rPr lang="en-US" b="1" dirty="0" err="1"/>
              <a:t>EnvironmentConstants</a:t>
            </a:r>
            <a:r>
              <a:rPr lang="en-US" b="1" dirty="0"/>
              <a:t> –</a:t>
            </a:r>
            <a:r>
              <a:rPr lang="en-US" dirty="0"/>
              <a:t> The folder are integration of the java classes that stores the static variables referencing to the paths and other environmental details. These details can be Application URL, URL to the Databases, Credentials for Databases, and URL to any third party tool being used. The disparate application URLs can be set for different environments (dev, prod, test, master, slave </a:t>
            </a:r>
            <a:r>
              <a:rPr lang="en-US" dirty="0" err="1"/>
              <a:t>etc</a:t>
            </a:r>
            <a:r>
              <a:rPr lang="en-US" dirty="0"/>
              <a:t>).</a:t>
            </a:r>
            <a:endParaRPr lang="en-IN" dirty="0"/>
          </a:p>
          <a:p>
            <a:endParaRPr lang="en-IN" dirty="0"/>
          </a:p>
        </p:txBody>
      </p:sp>
    </p:spTree>
    <p:extLst>
      <p:ext uri="{BB962C8B-B14F-4D97-AF65-F5344CB8AC3E}">
        <p14:creationId xmlns:p14="http://schemas.microsoft.com/office/powerpoint/2010/main" val="3971924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Selenium Project Folder Structure – </a:t>
            </a:r>
            <a:r>
              <a:rPr lang="en-US" dirty="0" smtClean="0"/>
              <a:t>Walkthrough</a:t>
            </a:r>
            <a:endParaRPr lang="en-IN" dirty="0"/>
          </a:p>
        </p:txBody>
      </p:sp>
      <p:sp>
        <p:nvSpPr>
          <p:cNvPr id="3" name="Content Placeholder 2"/>
          <p:cNvSpPr>
            <a:spLocks noGrp="1"/>
          </p:cNvSpPr>
          <p:nvPr>
            <p:ph idx="1"/>
          </p:nvPr>
        </p:nvSpPr>
        <p:spPr/>
        <p:txBody>
          <a:bodyPr>
            <a:normAutofit fontScale="62500" lnSpcReduction="20000"/>
          </a:bodyPr>
          <a:lstStyle/>
          <a:p>
            <a:pPr lvl="0"/>
            <a:r>
              <a:rPr lang="en-US" b="1" dirty="0" err="1"/>
              <a:t>DataSetters</a:t>
            </a:r>
            <a:r>
              <a:rPr lang="en-US" b="1" dirty="0"/>
              <a:t> –</a:t>
            </a:r>
            <a:r>
              <a:rPr lang="en-US" dirty="0"/>
              <a:t> The folder incorporates the classes that implement the getters and setters of the test data fetched from the Excels. To lode multiple sets of Test data, we create </a:t>
            </a:r>
            <a:r>
              <a:rPr lang="en-US" dirty="0" err="1"/>
              <a:t>ArrayLists</a:t>
            </a:r>
            <a:r>
              <a:rPr lang="en-US" dirty="0"/>
              <a:t>.</a:t>
            </a:r>
            <a:endParaRPr lang="en-IN" sz="4800" dirty="0"/>
          </a:p>
          <a:p>
            <a:pPr lvl="0"/>
            <a:r>
              <a:rPr lang="en-US" b="1" dirty="0" err="1"/>
              <a:t>UserRoles</a:t>
            </a:r>
            <a:r>
              <a:rPr lang="en-US" b="1" dirty="0"/>
              <a:t> –</a:t>
            </a:r>
            <a:r>
              <a:rPr lang="en-US" dirty="0"/>
              <a:t> The folder accommodates the classes that take care of the Role based access criteria if any for instinct users.</a:t>
            </a:r>
            <a:endParaRPr lang="en-IN" sz="4800" dirty="0"/>
          </a:p>
          <a:p>
            <a:pPr lvl="0"/>
            <a:r>
              <a:rPr lang="en-US" b="1" dirty="0" err="1"/>
              <a:t>FunctionLibrary</a:t>
            </a:r>
            <a:r>
              <a:rPr lang="en-US" b="1" dirty="0"/>
              <a:t> –</a:t>
            </a:r>
            <a:r>
              <a:rPr lang="en-US" dirty="0"/>
              <a:t> The folder is constituted of the classes which contain functions and methods that can be shared and used amongst the multiple classes. Very often, we are suppose to perform certain procedures prior and aftermath to the actual test execution like login to the application, setting up environments, activities related to rolls, data manipulations, writing results, methods those generate pre/post-conditions to other methods. Since we tend to perform these activities for all or most of the test script. Thus it is always recommended to create a separate class for such activities instead of coding them repeatedly in each of the test script.</a:t>
            </a:r>
            <a:endParaRPr lang="en-IN" sz="4800" dirty="0"/>
          </a:p>
          <a:p>
            <a:pPr lvl="1"/>
            <a:r>
              <a:rPr lang="en-US" b="1" dirty="0" err="1"/>
              <a:t>PreConditionalMethods</a:t>
            </a:r>
            <a:endParaRPr lang="en-IN" sz="4400" dirty="0"/>
          </a:p>
          <a:p>
            <a:pPr lvl="1"/>
            <a:r>
              <a:rPr lang="en-US" b="1" dirty="0" err="1"/>
              <a:t>PostConditionalMethods</a:t>
            </a:r>
            <a:endParaRPr lang="en-IN" sz="4400" dirty="0"/>
          </a:p>
          <a:p>
            <a:pPr marL="0" indent="0">
              <a:buNone/>
            </a:pPr>
            <a:endParaRPr lang="en-IN" dirty="0"/>
          </a:p>
        </p:txBody>
      </p:sp>
    </p:spTree>
    <p:extLst>
      <p:ext uri="{BB962C8B-B14F-4D97-AF65-F5344CB8AC3E}">
        <p14:creationId xmlns:p14="http://schemas.microsoft.com/office/powerpoint/2010/main" val="510086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Selenium Project Folder Structure – </a:t>
            </a:r>
            <a:r>
              <a:rPr lang="en-US" dirty="0" smtClean="0"/>
              <a:t>Walkthrough</a:t>
            </a:r>
            <a:endParaRPr lang="en-IN" dirty="0"/>
          </a:p>
        </p:txBody>
      </p:sp>
      <p:sp>
        <p:nvSpPr>
          <p:cNvPr id="3" name="Content Placeholder 2"/>
          <p:cNvSpPr>
            <a:spLocks noGrp="1"/>
          </p:cNvSpPr>
          <p:nvPr>
            <p:ph idx="1"/>
          </p:nvPr>
        </p:nvSpPr>
        <p:spPr/>
        <p:txBody>
          <a:bodyPr>
            <a:normAutofit fontScale="77500" lnSpcReduction="20000"/>
          </a:bodyPr>
          <a:lstStyle/>
          <a:p>
            <a:r>
              <a:rPr lang="en-US" dirty="0"/>
              <a:t>Very often, we are suppose to perform certain procedures prior and aftermath to the actual test execution like login to the application, setting up environments, activities related to user rolls, data manipulations, writing results, methods those generate pre/post-conditions to other methods. Since we tend to perform these activities for all or most of the test script, thus it is always recommended to create a separate class for such activities instead of coding them repeatedly in each of the test script.</a:t>
            </a:r>
            <a:endParaRPr lang="en-IN" dirty="0"/>
          </a:p>
          <a:p>
            <a:r>
              <a:rPr lang="en-US" b="1" dirty="0" err="1"/>
              <a:t>CommonMethods</a:t>
            </a:r>
            <a:endParaRPr lang="en-IN" dirty="0"/>
          </a:p>
          <a:p>
            <a:pPr lvl="1"/>
            <a:r>
              <a:rPr lang="en-US" dirty="0"/>
              <a:t>Like Pre and post conditions, there may be methods and functions those can be used by more than one test script. Thus, these methods are grouped together in a class. The </a:t>
            </a:r>
            <a:r>
              <a:rPr lang="en-US" dirty="0" err="1"/>
              <a:t>testscript</a:t>
            </a:r>
            <a:r>
              <a:rPr lang="en-US" dirty="0"/>
              <a:t> can access these methods using the object of the common class.</a:t>
            </a:r>
            <a:endParaRPr lang="en-IN" dirty="0"/>
          </a:p>
          <a:p>
            <a:pPr marL="0" indent="0">
              <a:buNone/>
            </a:pPr>
            <a:endParaRPr lang="en-IN" dirty="0"/>
          </a:p>
        </p:txBody>
      </p:sp>
    </p:spTree>
    <p:extLst>
      <p:ext uri="{BB962C8B-B14F-4D97-AF65-F5344CB8AC3E}">
        <p14:creationId xmlns:p14="http://schemas.microsoft.com/office/powerpoint/2010/main" val="2194898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Selenium Project Folder Structure – </a:t>
            </a:r>
            <a:r>
              <a:rPr lang="en-US" dirty="0" smtClean="0"/>
              <a:t>Walkthrough</a:t>
            </a:r>
            <a:endParaRPr lang="en-IN" dirty="0"/>
          </a:p>
        </p:txBody>
      </p:sp>
      <p:sp>
        <p:nvSpPr>
          <p:cNvPr id="3" name="Content Placeholder 2"/>
          <p:cNvSpPr>
            <a:spLocks noGrp="1"/>
          </p:cNvSpPr>
          <p:nvPr>
            <p:ph idx="1"/>
          </p:nvPr>
        </p:nvSpPr>
        <p:spPr>
          <a:xfrm>
            <a:off x="457200" y="1600201"/>
            <a:ext cx="8229600" cy="1684783"/>
          </a:xfrm>
        </p:spPr>
        <p:txBody>
          <a:bodyPr>
            <a:normAutofit fontScale="55000" lnSpcReduction="20000"/>
          </a:bodyPr>
          <a:lstStyle/>
          <a:p>
            <a:r>
              <a:rPr lang="en-US" b="1" dirty="0"/>
              <a:t>#2) </a:t>
            </a:r>
            <a:r>
              <a:rPr lang="en-US" b="1" dirty="0" err="1"/>
              <a:t>excelFiles</a:t>
            </a:r>
            <a:r>
              <a:rPr lang="en-US" b="1" dirty="0"/>
              <a:t> –</a:t>
            </a:r>
            <a:r>
              <a:rPr lang="en-US" dirty="0"/>
              <a:t> The excel files are considered to be the data source/data providers for test script execution. These files store the test data into key value pairs. Make a note that we create a separate excel sheet for each of the test script i.e. each test script has its own test data file. The name of the test script and the corresponding test data files/ excel sheet has been kept same for the traceability perspective. Check out the sample test data format below:</a:t>
            </a:r>
            <a:endParaRPr lang="en-IN" dirty="0"/>
          </a:p>
          <a:p>
            <a:r>
              <a:rPr lang="en-US" b="1" dirty="0"/>
              <a:t>Test Data Format</a:t>
            </a:r>
            <a:endParaRPr lang="en-IN" dirty="0"/>
          </a:p>
          <a:p>
            <a:pPr marL="0" indent="0">
              <a:buNone/>
            </a:pPr>
            <a:endParaRPr lang="en-IN" dirty="0"/>
          </a:p>
        </p:txBody>
      </p:sp>
      <p:sp>
        <p:nvSpPr>
          <p:cNvPr id="6" name="Content Placeholder 2"/>
          <p:cNvSpPr txBox="1">
            <a:spLocks/>
          </p:cNvSpPr>
          <p:nvPr/>
        </p:nvSpPr>
        <p:spPr>
          <a:xfrm>
            <a:off x="454928" y="5329730"/>
            <a:ext cx="8229600" cy="1252735"/>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Each of the columns represents a key and each of the rows represents a test data/value. Specify the multiple rows in order to execute the same test script with multiple data sets.</a:t>
            </a:r>
            <a:endParaRPr lang="en-IN" dirty="0"/>
          </a:p>
          <a:p>
            <a:r>
              <a:rPr lang="en-US" dirty="0"/>
              <a:t>Mark that the test data formats are solely user defined. Thus based on your requirements, you can customize the test data files.</a:t>
            </a:r>
            <a:endParaRPr lang="en-IN" dirty="0"/>
          </a:p>
        </p:txBody>
      </p:sp>
      <p:pic>
        <p:nvPicPr>
          <p:cNvPr id="8" name="Picture 7"/>
          <p:cNvPicPr>
            <a:picLocks noChangeAspect="1"/>
          </p:cNvPicPr>
          <p:nvPr/>
        </p:nvPicPr>
        <p:blipFill>
          <a:blip r:embed="rId2"/>
          <a:stretch>
            <a:fillRect/>
          </a:stretch>
        </p:blipFill>
        <p:spPr>
          <a:xfrm>
            <a:off x="827584" y="3435891"/>
            <a:ext cx="7128792" cy="1742932"/>
          </a:xfrm>
          <a:prstGeom prst="rect">
            <a:avLst/>
          </a:prstGeom>
        </p:spPr>
      </p:pic>
    </p:spTree>
    <p:extLst>
      <p:ext uri="{BB962C8B-B14F-4D97-AF65-F5344CB8AC3E}">
        <p14:creationId xmlns:p14="http://schemas.microsoft.com/office/powerpoint/2010/main" val="2782076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Selenium Project Folder Structure – </a:t>
            </a:r>
            <a:r>
              <a:rPr lang="en-US" dirty="0" smtClean="0"/>
              <a:t>Walkthrough</a:t>
            </a:r>
            <a:endParaRPr lang="en-IN" dirty="0"/>
          </a:p>
        </p:txBody>
      </p:sp>
      <p:sp>
        <p:nvSpPr>
          <p:cNvPr id="3" name="Content Placeholder 2"/>
          <p:cNvSpPr>
            <a:spLocks noGrp="1"/>
          </p:cNvSpPr>
          <p:nvPr>
            <p:ph idx="1"/>
          </p:nvPr>
        </p:nvSpPr>
        <p:spPr>
          <a:xfrm>
            <a:off x="457200" y="1600201"/>
            <a:ext cx="8229600" cy="2044823"/>
          </a:xfrm>
        </p:spPr>
        <p:txBody>
          <a:bodyPr>
            <a:normAutofit fontScale="77500" lnSpcReduction="20000"/>
          </a:bodyPr>
          <a:lstStyle/>
          <a:p>
            <a:r>
              <a:rPr lang="en-US" b="1" dirty="0"/>
              <a:t>#3) library –</a:t>
            </a:r>
            <a:r>
              <a:rPr lang="en-US" dirty="0"/>
              <a:t> The folder acts as a repository/</a:t>
            </a:r>
            <a:r>
              <a:rPr lang="en-US" dirty="0" err="1"/>
              <a:t>artifactory</a:t>
            </a:r>
            <a:r>
              <a:rPr lang="en-US" dirty="0"/>
              <a:t> for all the required jar files, libraries, drivers </a:t>
            </a:r>
            <a:r>
              <a:rPr lang="en-US" dirty="0" err="1"/>
              <a:t>etc</a:t>
            </a:r>
            <a:r>
              <a:rPr lang="en-US" dirty="0"/>
              <a:t> to successfully build the test environment and to execute the test scripts. Refer the following figure to check out the libraries we would be employing within our project.</a:t>
            </a:r>
            <a:endParaRPr lang="en-IN" dirty="0"/>
          </a:p>
        </p:txBody>
      </p:sp>
      <p:pic>
        <p:nvPicPr>
          <p:cNvPr id="7" name="Picture 6" descr="Selenium Framework 3">
            <a:hlinkClick r:id="rId2"/>
          </p:cNvPr>
          <p:cNvPicPr/>
          <p:nvPr/>
        </p:nvPicPr>
        <p:blipFill>
          <a:blip r:embed="rId3" cstate="print"/>
          <a:srcRect/>
          <a:stretch>
            <a:fillRect/>
          </a:stretch>
        </p:blipFill>
        <p:spPr bwMode="auto">
          <a:xfrm>
            <a:off x="683568" y="3645024"/>
            <a:ext cx="7776864" cy="2364715"/>
          </a:xfrm>
          <a:prstGeom prst="rect">
            <a:avLst/>
          </a:prstGeom>
          <a:noFill/>
          <a:ln w="9525">
            <a:noFill/>
            <a:miter lim="800000"/>
            <a:headEnd/>
            <a:tailEnd/>
          </a:ln>
        </p:spPr>
      </p:pic>
    </p:spTree>
    <p:extLst>
      <p:ext uri="{BB962C8B-B14F-4D97-AF65-F5344CB8AC3E}">
        <p14:creationId xmlns:p14="http://schemas.microsoft.com/office/powerpoint/2010/main" val="42936711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9804</TotalTime>
  <Words>511</Words>
  <Application>Microsoft Office PowerPoint</Application>
  <PresentationFormat>On-screen Show (4:3)</PresentationFormat>
  <Paragraphs>60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Verdana</vt:lpstr>
      <vt:lpstr>Wingdings</vt:lpstr>
      <vt:lpstr>Office Theme</vt:lpstr>
      <vt:lpstr>Selenium</vt:lpstr>
      <vt:lpstr>Day2 Module 7: Selenium Framework Creation and Accessing Test Data from Excel </vt:lpstr>
      <vt:lpstr>Framework Creation and Accessing test data from the excels</vt:lpstr>
      <vt:lpstr>Framework Creation and Accessing test data from the excels</vt:lpstr>
      <vt:lpstr>Selenium Project Folder Structure – Walkthrough</vt:lpstr>
      <vt:lpstr>Selenium Project Folder Structure – Walkthrough</vt:lpstr>
      <vt:lpstr>Selenium Project Folder Structure – Walkthrough</vt:lpstr>
      <vt:lpstr>Selenium Project Folder Structure – Walkthrough</vt:lpstr>
      <vt:lpstr>Selenium Project Folder Structure – Walkthrough</vt:lpstr>
      <vt:lpstr>Selenium Project Folder Structure – Walkthrough</vt:lpstr>
      <vt:lpstr>Test Data Creation</vt:lpstr>
      <vt:lpstr>Test Data Creation</vt:lpstr>
      <vt:lpstr>Test Data Creation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 2</dc:title>
  <dc:creator>Smita B Kumar</dc:creator>
  <cp:lastModifiedBy>Smita B Kumar</cp:lastModifiedBy>
  <cp:revision>359</cp:revision>
  <dcterms:created xsi:type="dcterms:W3CDTF">2016-06-01T07:37:02Z</dcterms:created>
  <dcterms:modified xsi:type="dcterms:W3CDTF">2017-01-16T04:05:09Z</dcterms:modified>
</cp:coreProperties>
</file>