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63" d="100"/>
          <a:sy n="63"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SeleniumWS/008Module8_CreationOfGenericClass/src/com/smg/utilities/functionLibrary/CommonMethods.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dn.softwaretestinghelp.com/wp-content/qa/uploads/2014/11/Selenium-test-suite.jpg" TargetMode="External"/><Relationship Id="rId2" Type="http://schemas.openxmlformats.org/officeDocument/2006/relationships/hyperlink" Target="../SeleniumWS/008Module8_CreationOfGenericClass/src/com/smg/tests/TestSuite.java"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Testsuite</a:t>
            </a:r>
            <a:r>
              <a:rPr lang="en-US" b="1" dirty="0" smtClean="0"/>
              <a:t>-</a:t>
            </a:r>
            <a:r>
              <a:rPr lang="en-US" b="1" dirty="0"/>
              <a:t>Code </a:t>
            </a:r>
            <a:r>
              <a:rPr lang="en-US" b="1" dirty="0" smtClean="0"/>
              <a:t>Walk-Through</a:t>
            </a:r>
            <a:endParaRPr lang="en-IN" dirty="0"/>
          </a:p>
        </p:txBody>
      </p:sp>
      <p:sp>
        <p:nvSpPr>
          <p:cNvPr id="3" name="Content Placeholder 2"/>
          <p:cNvSpPr>
            <a:spLocks noGrp="1"/>
          </p:cNvSpPr>
          <p:nvPr>
            <p:ph idx="1"/>
          </p:nvPr>
        </p:nvSpPr>
        <p:spPr>
          <a:xfrm>
            <a:off x="457200" y="1600200"/>
            <a:ext cx="8229600" cy="4781127"/>
          </a:xfrm>
        </p:spPr>
        <p:txBody>
          <a:bodyPr>
            <a:normAutofit fontScale="70000" lnSpcReduction="20000"/>
          </a:bodyPr>
          <a:lstStyle/>
          <a:p>
            <a:r>
              <a:rPr lang="en-US" dirty="0"/>
              <a:t>A test suite is none other than a simple JUnit class having </a:t>
            </a:r>
            <a:r>
              <a:rPr lang="en-US" i="1" dirty="0"/>
              <a:t>setup()</a:t>
            </a:r>
            <a:r>
              <a:rPr lang="en-US" dirty="0"/>
              <a:t>and </a:t>
            </a:r>
            <a:r>
              <a:rPr lang="en-US" i="1" dirty="0"/>
              <a:t>teardown()</a:t>
            </a:r>
            <a:r>
              <a:rPr lang="en-US" dirty="0"/>
              <a:t> methods; the one’s we discussed at length in our preceding modules. The only remarkable difference lies in its competence to execute more than one test script in a single go.</a:t>
            </a:r>
            <a:endParaRPr lang="en-IN" dirty="0"/>
          </a:p>
          <a:p>
            <a:r>
              <a:rPr lang="en-US" b="1" dirty="0"/>
              <a:t>Import </a:t>
            </a:r>
            <a:r>
              <a:rPr lang="en-US" b="1" dirty="0" smtClean="0"/>
              <a:t>Statements:</a:t>
            </a:r>
          </a:p>
          <a:p>
            <a:pPr marL="457200" lvl="1" indent="0">
              <a:buNone/>
            </a:pPr>
            <a:r>
              <a:rPr lang="en-IN" dirty="0"/>
              <a:t>import </a:t>
            </a:r>
            <a:r>
              <a:rPr lang="en-IN" dirty="0" err="1"/>
              <a:t>org.junit.AfterClass</a:t>
            </a:r>
            <a:r>
              <a:rPr lang="en-IN" dirty="0"/>
              <a:t>;</a:t>
            </a:r>
          </a:p>
          <a:p>
            <a:pPr marL="457200" lvl="1" indent="0">
              <a:buNone/>
            </a:pPr>
            <a:r>
              <a:rPr lang="en-IN" dirty="0"/>
              <a:t>import </a:t>
            </a:r>
            <a:r>
              <a:rPr lang="en-IN" dirty="0" err="1"/>
              <a:t>org.junit.BeforeClass</a:t>
            </a:r>
            <a:r>
              <a:rPr lang="en-IN" dirty="0"/>
              <a:t>;</a:t>
            </a:r>
          </a:p>
          <a:p>
            <a:pPr marL="457200" lvl="1" indent="0">
              <a:buNone/>
            </a:pPr>
            <a:r>
              <a:rPr lang="en-IN" dirty="0"/>
              <a:t>import </a:t>
            </a:r>
            <a:r>
              <a:rPr lang="en-IN" dirty="0" err="1"/>
              <a:t>org.junit.runner.JUnitCore</a:t>
            </a:r>
            <a:r>
              <a:rPr lang="en-IN" dirty="0"/>
              <a:t>;</a:t>
            </a:r>
          </a:p>
          <a:p>
            <a:pPr marL="457200" lvl="1" indent="0">
              <a:buNone/>
            </a:pPr>
            <a:r>
              <a:rPr lang="en-IN" dirty="0"/>
              <a:t>import </a:t>
            </a:r>
            <a:r>
              <a:rPr lang="en-IN" dirty="0" err="1"/>
              <a:t>org.junit.runner.Result</a:t>
            </a:r>
            <a:r>
              <a:rPr lang="en-IN" dirty="0"/>
              <a:t>;</a:t>
            </a:r>
          </a:p>
          <a:p>
            <a:pPr marL="457200" lvl="1" indent="0">
              <a:buNone/>
            </a:pPr>
            <a:r>
              <a:rPr lang="en-IN" dirty="0"/>
              <a:t>import </a:t>
            </a:r>
            <a:r>
              <a:rPr lang="en-IN" dirty="0" err="1"/>
              <a:t>org.junit.runner.RunWith</a:t>
            </a:r>
            <a:r>
              <a:rPr lang="en-IN" dirty="0"/>
              <a:t>;</a:t>
            </a:r>
          </a:p>
          <a:p>
            <a:pPr marL="457200" lvl="1" indent="0">
              <a:buNone/>
            </a:pPr>
            <a:r>
              <a:rPr lang="en-IN" dirty="0"/>
              <a:t>import </a:t>
            </a:r>
            <a:r>
              <a:rPr lang="en-IN" dirty="0" err="1"/>
              <a:t>org.junit.runner.notification.Failure</a:t>
            </a:r>
            <a:r>
              <a:rPr lang="en-IN" dirty="0"/>
              <a:t>;</a:t>
            </a:r>
          </a:p>
          <a:p>
            <a:pPr marL="457200" lvl="1" indent="0">
              <a:buNone/>
            </a:pPr>
            <a:r>
              <a:rPr lang="en-IN" dirty="0"/>
              <a:t>import </a:t>
            </a:r>
            <a:r>
              <a:rPr lang="en-IN" dirty="0" err="1"/>
              <a:t>org.junit.runners.Suite</a:t>
            </a:r>
            <a:r>
              <a:rPr lang="en-IN" dirty="0" smtClean="0"/>
              <a:t>;</a:t>
            </a:r>
          </a:p>
          <a:p>
            <a:r>
              <a:rPr lang="en-US" b="1" dirty="0"/>
              <a:t>The above import statements are embedded in the class to be able to use various annotations provided by the JUnit.</a:t>
            </a:r>
            <a:endParaRPr lang="en-IN" b="1" dirty="0"/>
          </a:p>
          <a:p>
            <a:pPr marL="457200" lvl="1" indent="0">
              <a:buNone/>
            </a:pPr>
            <a:endParaRPr lang="en-IN" dirty="0"/>
          </a:p>
          <a:p>
            <a:endParaRPr lang="en-IN" dirty="0"/>
          </a:p>
        </p:txBody>
      </p:sp>
    </p:spTree>
    <p:extLst>
      <p:ext uri="{BB962C8B-B14F-4D97-AF65-F5344CB8AC3E}">
        <p14:creationId xmlns:p14="http://schemas.microsoft.com/office/powerpoint/2010/main" val="71995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Testsuite</a:t>
            </a:r>
            <a:r>
              <a:rPr lang="en-US" b="1" dirty="0" smtClean="0"/>
              <a:t>-</a:t>
            </a:r>
            <a:r>
              <a:rPr lang="en-US" b="1" dirty="0"/>
              <a:t>Code </a:t>
            </a:r>
            <a:r>
              <a:rPr lang="en-US" b="1" dirty="0" smtClean="0"/>
              <a:t>Walk-Through</a:t>
            </a:r>
            <a:endParaRPr lang="en-IN" dirty="0"/>
          </a:p>
        </p:txBody>
      </p:sp>
      <p:sp>
        <p:nvSpPr>
          <p:cNvPr id="3" name="Content Placeholder 2"/>
          <p:cNvSpPr>
            <a:spLocks noGrp="1"/>
          </p:cNvSpPr>
          <p:nvPr>
            <p:ph idx="1"/>
          </p:nvPr>
        </p:nvSpPr>
        <p:spPr>
          <a:xfrm>
            <a:off x="457200" y="1600200"/>
            <a:ext cx="8229600" cy="4781127"/>
          </a:xfrm>
        </p:spPr>
        <p:txBody>
          <a:bodyPr>
            <a:noAutofit/>
          </a:bodyPr>
          <a:lstStyle/>
          <a:p>
            <a:pPr marL="457200" lvl="1" indent="0">
              <a:buNone/>
            </a:pPr>
            <a:r>
              <a:rPr lang="en-US" sz="1800" i="1" dirty="0" smtClean="0"/>
              <a:t>import</a:t>
            </a:r>
            <a:r>
              <a:rPr lang="en-US" sz="1800" i="1" dirty="0"/>
              <a:t> </a:t>
            </a:r>
            <a:r>
              <a:rPr lang="en-US" sz="1800" i="1" dirty="0" err="1"/>
              <a:t>org.junit.runner.JUnitCore</a:t>
            </a:r>
            <a:r>
              <a:rPr lang="en-US" sz="1800" i="1" dirty="0"/>
              <a:t>;</a:t>
            </a:r>
            <a:r>
              <a:rPr lang="en-US" sz="1800" dirty="0"/>
              <a:t/>
            </a:r>
            <a:br>
              <a:rPr lang="en-US" sz="1800" dirty="0"/>
            </a:br>
            <a:r>
              <a:rPr lang="en-US" sz="1800" i="1" dirty="0"/>
              <a:t>import </a:t>
            </a:r>
            <a:r>
              <a:rPr lang="en-US" sz="1800" i="1" dirty="0" err="1"/>
              <a:t>org.junit.runner.RunWith</a:t>
            </a:r>
            <a:r>
              <a:rPr lang="en-US" sz="1800" i="1" dirty="0"/>
              <a:t>;</a:t>
            </a:r>
            <a:r>
              <a:rPr lang="en-US" sz="1800" dirty="0"/>
              <a:t/>
            </a:r>
            <a:br>
              <a:rPr lang="en-US" sz="1800" dirty="0"/>
            </a:br>
            <a:r>
              <a:rPr lang="en-US" sz="1800" i="1" dirty="0"/>
              <a:t>import </a:t>
            </a:r>
            <a:r>
              <a:rPr lang="en-US" sz="1800" i="1" dirty="0" err="1"/>
              <a:t>org.junit.runners.Suite</a:t>
            </a:r>
            <a:r>
              <a:rPr lang="en-US" sz="1800" i="1" dirty="0"/>
              <a:t>;</a:t>
            </a:r>
            <a:endParaRPr lang="en-IN" sz="1800" dirty="0"/>
          </a:p>
          <a:p>
            <a:r>
              <a:rPr lang="en-US" sz="2000" dirty="0"/>
              <a:t>The above statements possess the underlying architecture to execute the test suite consisting of multiple test classes.</a:t>
            </a:r>
            <a:endParaRPr lang="en-IN" sz="2400" dirty="0"/>
          </a:p>
          <a:p>
            <a:pPr marL="457200" lvl="1" indent="0">
              <a:buNone/>
            </a:pPr>
            <a:r>
              <a:rPr lang="en-US" sz="1800" i="1" dirty="0"/>
              <a:t>import </a:t>
            </a:r>
            <a:r>
              <a:rPr lang="en-US" sz="1800" i="1" dirty="0" err="1"/>
              <a:t>org.junit.runner.Result</a:t>
            </a:r>
            <a:r>
              <a:rPr lang="en-US" sz="1800" i="1" dirty="0"/>
              <a:t>;</a:t>
            </a:r>
            <a:endParaRPr lang="en-IN" sz="2000" dirty="0"/>
          </a:p>
          <a:p>
            <a:r>
              <a:rPr lang="en-US" sz="2000" dirty="0"/>
              <a:t>The import statement allows the user to store the test execution statuses and their manipulations.</a:t>
            </a:r>
            <a:endParaRPr lang="en-IN" sz="2400" dirty="0"/>
          </a:p>
          <a:p>
            <a:pPr marL="457200" lvl="1" indent="0">
              <a:buNone/>
            </a:pPr>
            <a:r>
              <a:rPr lang="en-US" sz="1800" i="1" dirty="0"/>
              <a:t>import </a:t>
            </a:r>
            <a:r>
              <a:rPr lang="en-US" sz="1800" i="1" dirty="0" err="1"/>
              <a:t>org.junit.AfterClass</a:t>
            </a:r>
            <a:r>
              <a:rPr lang="en-US" sz="1800" i="1" dirty="0"/>
              <a:t>;</a:t>
            </a:r>
            <a:r>
              <a:rPr lang="en-US" sz="1800" dirty="0"/>
              <a:t/>
            </a:r>
            <a:br>
              <a:rPr lang="en-US" sz="1800" dirty="0"/>
            </a:br>
            <a:r>
              <a:rPr lang="en-US" sz="1800" i="1" dirty="0"/>
              <a:t>import </a:t>
            </a:r>
            <a:r>
              <a:rPr lang="en-US" sz="1800" i="1" dirty="0" err="1"/>
              <a:t>org.junit.BeforeClass</a:t>
            </a:r>
            <a:r>
              <a:rPr lang="en-US" sz="1800" i="1" dirty="0"/>
              <a:t>;</a:t>
            </a:r>
            <a:endParaRPr lang="en-IN" sz="2000" dirty="0"/>
          </a:p>
          <a:p>
            <a:r>
              <a:rPr lang="en-US" sz="2000" dirty="0"/>
              <a:t>These import statements are used to identify and annotate </a:t>
            </a:r>
            <a:r>
              <a:rPr lang="en-US" sz="2000" i="1" dirty="0"/>
              <a:t>setup()</a:t>
            </a:r>
            <a:r>
              <a:rPr lang="en-US" sz="2000" dirty="0"/>
              <a:t>and </a:t>
            </a:r>
            <a:r>
              <a:rPr lang="en-US" sz="2000" i="1" dirty="0"/>
              <a:t>teardown()</a:t>
            </a:r>
            <a:r>
              <a:rPr lang="en-US" sz="2000" dirty="0"/>
              <a:t> methods. The </a:t>
            </a:r>
            <a:r>
              <a:rPr lang="en-US" sz="2000" i="1" dirty="0"/>
              <a:t>setup()</a:t>
            </a:r>
            <a:r>
              <a:rPr lang="en-US" sz="2000" dirty="0"/>
              <a:t> method annotated with </a:t>
            </a:r>
            <a:r>
              <a:rPr lang="en-US" sz="2000" dirty="0" err="1"/>
              <a:t>BeforeClass</a:t>
            </a:r>
            <a:r>
              <a:rPr lang="en-US" sz="2000" dirty="0"/>
              <a:t> instructs the program control to execute the method before each of the test script execution. Like </a:t>
            </a:r>
            <a:r>
              <a:rPr lang="en-US" sz="2000" i="1" dirty="0"/>
              <a:t>setup()</a:t>
            </a:r>
            <a:r>
              <a:rPr lang="en-US" sz="2000" dirty="0"/>
              <a:t>, </a:t>
            </a:r>
            <a:r>
              <a:rPr lang="en-US" sz="2000" i="1" dirty="0"/>
              <a:t>teardown()</a:t>
            </a:r>
            <a:r>
              <a:rPr lang="en-US" sz="2000" dirty="0"/>
              <a:t>method annotated with </a:t>
            </a:r>
            <a:r>
              <a:rPr lang="en-US" sz="2000" dirty="0" err="1"/>
              <a:t>AfterClass</a:t>
            </a:r>
            <a:r>
              <a:rPr lang="en-US" sz="2000" dirty="0"/>
              <a:t> tells the program control to execute the method after each of the test script execution</a:t>
            </a:r>
            <a:r>
              <a:rPr lang="en-US" sz="2000" dirty="0" smtClean="0"/>
              <a:t>.</a:t>
            </a:r>
            <a:endParaRPr lang="en-IN" sz="2000" dirty="0"/>
          </a:p>
        </p:txBody>
      </p:sp>
    </p:spTree>
    <p:extLst>
      <p:ext uri="{BB962C8B-B14F-4D97-AF65-F5344CB8AC3E}">
        <p14:creationId xmlns:p14="http://schemas.microsoft.com/office/powerpoint/2010/main" val="280857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Testsuite</a:t>
            </a:r>
            <a:r>
              <a:rPr lang="en-US" b="1" dirty="0" smtClean="0"/>
              <a:t>-</a:t>
            </a:r>
            <a:r>
              <a:rPr lang="en-US" b="1" dirty="0"/>
              <a:t>Code </a:t>
            </a:r>
            <a:r>
              <a:rPr lang="en-US" b="1" dirty="0" smtClean="0"/>
              <a:t>Walk-Through</a:t>
            </a:r>
            <a:endParaRPr lang="en-IN" dirty="0"/>
          </a:p>
        </p:txBody>
      </p:sp>
      <p:sp>
        <p:nvSpPr>
          <p:cNvPr id="3" name="Content Placeholder 2"/>
          <p:cNvSpPr>
            <a:spLocks noGrp="1"/>
          </p:cNvSpPr>
          <p:nvPr>
            <p:ph idx="1"/>
          </p:nvPr>
        </p:nvSpPr>
        <p:spPr>
          <a:xfrm>
            <a:off x="457200" y="1600200"/>
            <a:ext cx="8229600" cy="4781127"/>
          </a:xfrm>
        </p:spPr>
        <p:txBody>
          <a:bodyPr>
            <a:noAutofit/>
          </a:bodyPr>
          <a:lstStyle/>
          <a:p>
            <a:r>
              <a:rPr lang="en-US" b="1" dirty="0"/>
              <a:t>Class </a:t>
            </a:r>
            <a:r>
              <a:rPr lang="en-US" b="1" dirty="0" smtClean="0"/>
              <a:t>Entry</a:t>
            </a:r>
          </a:p>
          <a:p>
            <a:pPr marL="1257300" lvl="3" indent="0">
              <a:buNone/>
            </a:pPr>
            <a:r>
              <a:rPr lang="en-IN" dirty="0"/>
              <a:t>@</a:t>
            </a:r>
            <a:r>
              <a:rPr lang="en-IN" dirty="0" err="1"/>
              <a:t>RunWith</a:t>
            </a:r>
            <a:r>
              <a:rPr lang="en-IN" dirty="0"/>
              <a:t>(</a:t>
            </a:r>
            <a:r>
              <a:rPr lang="en-IN" dirty="0" err="1"/>
              <a:t>Suite.</a:t>
            </a:r>
            <a:r>
              <a:rPr lang="en-IN" b="1" dirty="0" err="1"/>
              <a:t>class</a:t>
            </a:r>
            <a:r>
              <a:rPr lang="en-IN" b="1" dirty="0"/>
              <a:t>)</a:t>
            </a:r>
          </a:p>
          <a:p>
            <a:pPr marL="1257300" lvl="3" indent="0">
              <a:buNone/>
            </a:pPr>
            <a:r>
              <a:rPr lang="en-IN" dirty="0"/>
              <a:t>@</a:t>
            </a:r>
            <a:r>
              <a:rPr lang="en-IN" dirty="0" err="1"/>
              <a:t>Suite.SuiteClasses</a:t>
            </a:r>
            <a:r>
              <a:rPr lang="en-IN" dirty="0"/>
              <a:t>({</a:t>
            </a:r>
          </a:p>
          <a:p>
            <a:pPr marL="1257300" lvl="3" indent="0">
              <a:buNone/>
            </a:pPr>
            <a:r>
              <a:rPr lang="en-IN" dirty="0" err="1"/>
              <a:t>ChangeStatusBinarySphereTest.</a:t>
            </a:r>
            <a:r>
              <a:rPr lang="en-IN" b="1" dirty="0" err="1"/>
              <a:t>class</a:t>
            </a:r>
            <a:r>
              <a:rPr lang="en-IN" b="1" dirty="0"/>
              <a:t>,</a:t>
            </a:r>
          </a:p>
          <a:p>
            <a:pPr marL="1257300" lvl="3" indent="0">
              <a:buNone/>
            </a:pPr>
            <a:r>
              <a:rPr lang="en-IN" dirty="0" err="1"/>
              <a:t>ChangeStatusRestrictionTest.</a:t>
            </a:r>
            <a:r>
              <a:rPr lang="en-IN" b="1" dirty="0" err="1"/>
              <a:t>class</a:t>
            </a:r>
            <a:r>
              <a:rPr lang="en-IN" b="1" dirty="0"/>
              <a:t>,</a:t>
            </a:r>
          </a:p>
          <a:p>
            <a:pPr marL="1257300" lvl="3" indent="0">
              <a:buNone/>
            </a:pPr>
            <a:r>
              <a:rPr lang="en-IN" dirty="0" err="1"/>
              <a:t>ChangeStatusDocSphereTest.</a:t>
            </a:r>
            <a:r>
              <a:rPr lang="en-IN" b="1" dirty="0" err="1"/>
              <a:t>class</a:t>
            </a:r>
            <a:r>
              <a:rPr lang="en-IN" b="1" dirty="0"/>
              <a:t>,</a:t>
            </a:r>
          </a:p>
          <a:p>
            <a:pPr marL="1257300" lvl="3" indent="0">
              <a:buNone/>
            </a:pPr>
            <a:r>
              <a:rPr lang="en-IN" dirty="0" smtClean="0"/>
              <a:t>})</a:t>
            </a:r>
          </a:p>
          <a:p>
            <a:pPr marL="400050" lvl="1" indent="0">
              <a:buNone/>
            </a:pPr>
            <a:r>
              <a:rPr lang="en-US" dirty="0"/>
              <a:t>This section of the class allows the user to mark the entries of the test script to be executed in the next run. Remember the entries are marked with “.class” extension i.e. in their compiled formats.</a:t>
            </a:r>
            <a:endParaRPr lang="en-IN" dirty="0"/>
          </a:p>
          <a:p>
            <a:pPr marL="400050" lvl="1" indent="0">
              <a:buNone/>
            </a:pPr>
            <a:endParaRPr lang="en-IN" sz="3600" dirty="0"/>
          </a:p>
        </p:txBody>
      </p:sp>
    </p:spTree>
    <p:extLst>
      <p:ext uri="{BB962C8B-B14F-4D97-AF65-F5344CB8AC3E}">
        <p14:creationId xmlns:p14="http://schemas.microsoft.com/office/powerpoint/2010/main" val="1144009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Testsuite</a:t>
            </a:r>
            <a:r>
              <a:rPr lang="en-US" b="1" dirty="0" smtClean="0"/>
              <a:t>-</a:t>
            </a:r>
            <a:r>
              <a:rPr lang="en-US" b="1" dirty="0"/>
              <a:t>Code </a:t>
            </a:r>
            <a:r>
              <a:rPr lang="en-US" b="1" dirty="0" smtClean="0"/>
              <a:t>Walk-Through</a:t>
            </a:r>
            <a:endParaRPr lang="en-IN" dirty="0"/>
          </a:p>
        </p:txBody>
      </p:sp>
      <p:sp>
        <p:nvSpPr>
          <p:cNvPr id="3" name="Content Placeholder 2"/>
          <p:cNvSpPr>
            <a:spLocks noGrp="1"/>
          </p:cNvSpPr>
          <p:nvPr>
            <p:ph idx="1"/>
          </p:nvPr>
        </p:nvSpPr>
        <p:spPr>
          <a:xfrm>
            <a:off x="323528" y="1268760"/>
            <a:ext cx="8820472" cy="5112567"/>
          </a:xfrm>
        </p:spPr>
        <p:txBody>
          <a:bodyPr>
            <a:noAutofit/>
          </a:bodyPr>
          <a:lstStyle/>
          <a:p>
            <a:r>
              <a:rPr lang="en-US" sz="2400" b="1" dirty="0"/>
              <a:t>Execution – main </a:t>
            </a:r>
            <a:r>
              <a:rPr lang="en-US" sz="2400" b="1" dirty="0" smtClean="0"/>
              <a:t>()</a:t>
            </a:r>
            <a:endParaRPr lang="en-IN" sz="2400" dirty="0"/>
          </a:p>
          <a:p>
            <a:pPr marL="457200" lvl="1" indent="0">
              <a:buNone/>
            </a:pPr>
            <a:r>
              <a:rPr lang="en-US" sz="1200" b="1" dirty="0" smtClean="0"/>
              <a:t>public </a:t>
            </a:r>
            <a:r>
              <a:rPr lang="en-US" sz="1200" b="1" dirty="0"/>
              <a:t>static void main(String[] </a:t>
            </a:r>
            <a:r>
              <a:rPr lang="en-US" sz="1200" b="1" dirty="0" err="1"/>
              <a:t>args</a:t>
            </a:r>
            <a:r>
              <a:rPr lang="en-US" sz="1200" b="1" dirty="0"/>
              <a:t>) {</a:t>
            </a:r>
          </a:p>
          <a:p>
            <a:pPr marL="1257300" lvl="3" indent="0">
              <a:buNone/>
            </a:pPr>
            <a:r>
              <a:rPr lang="en-IN" sz="1600" dirty="0"/>
              <a:t>Result </a:t>
            </a:r>
            <a:r>
              <a:rPr lang="en-IN" sz="1600" dirty="0" err="1"/>
              <a:t>result</a:t>
            </a:r>
            <a:r>
              <a:rPr lang="en-IN" sz="1600" dirty="0"/>
              <a:t> = </a:t>
            </a:r>
            <a:r>
              <a:rPr lang="en-IN" sz="1600" dirty="0" err="1"/>
              <a:t>JUnitCore.</a:t>
            </a:r>
            <a:r>
              <a:rPr lang="en-IN" sz="1600" i="1" dirty="0" err="1"/>
              <a:t>runClasses</a:t>
            </a:r>
            <a:r>
              <a:rPr lang="en-IN" sz="1600" i="1" dirty="0"/>
              <a:t>(</a:t>
            </a:r>
            <a:r>
              <a:rPr lang="en-IN" sz="1600" i="1" dirty="0" err="1"/>
              <a:t>TestSuite.</a:t>
            </a:r>
            <a:r>
              <a:rPr lang="en-IN" sz="1600" b="1" i="1" dirty="0" err="1"/>
              <a:t>class</a:t>
            </a:r>
            <a:r>
              <a:rPr lang="en-IN" sz="1600" b="1" i="1" dirty="0"/>
              <a:t>);</a:t>
            </a:r>
          </a:p>
          <a:p>
            <a:pPr marL="1257300" lvl="3" indent="0">
              <a:buNone/>
            </a:pPr>
            <a:r>
              <a:rPr lang="en-US" sz="1600" dirty="0" err="1"/>
              <a:t>System.</a:t>
            </a:r>
            <a:r>
              <a:rPr lang="en-US" sz="1600" b="1" i="1" dirty="0" err="1"/>
              <a:t>out.println</a:t>
            </a:r>
            <a:r>
              <a:rPr lang="en-US" sz="1600" b="1" i="1" dirty="0"/>
              <a:t>("TEST CASES RUN: " + </a:t>
            </a:r>
            <a:r>
              <a:rPr lang="en-US" sz="1600" b="1" i="1" dirty="0" err="1"/>
              <a:t>result.getRunCount</a:t>
            </a:r>
            <a:r>
              <a:rPr lang="en-US" sz="1600" b="1" i="1" dirty="0"/>
              <a:t>());</a:t>
            </a:r>
          </a:p>
          <a:p>
            <a:pPr marL="1257300" lvl="3" indent="0">
              <a:buNone/>
            </a:pPr>
            <a:r>
              <a:rPr lang="en-US" sz="1600" dirty="0" err="1"/>
              <a:t>System.</a:t>
            </a:r>
            <a:r>
              <a:rPr lang="en-US" sz="1600" b="1" i="1" dirty="0" err="1"/>
              <a:t>out.println</a:t>
            </a:r>
            <a:r>
              <a:rPr lang="en-US" sz="1600" b="1" i="1" dirty="0"/>
              <a:t>("TEST CASES FAILED: " + </a:t>
            </a:r>
            <a:r>
              <a:rPr lang="en-US" sz="1600" b="1" i="1" dirty="0" err="1"/>
              <a:t>result.getFailureCount</a:t>
            </a:r>
            <a:r>
              <a:rPr lang="en-US" sz="1600" b="1" i="1" dirty="0"/>
              <a:t>());</a:t>
            </a:r>
          </a:p>
          <a:p>
            <a:pPr marL="1257300" lvl="3" indent="0">
              <a:buNone/>
            </a:pPr>
            <a:r>
              <a:rPr lang="en-IN" sz="1600" b="1" dirty="0"/>
              <a:t>for (Failure </a:t>
            </a:r>
            <a:r>
              <a:rPr lang="en-IN" sz="1600" b="1" dirty="0" err="1"/>
              <a:t>failure</a:t>
            </a:r>
            <a:r>
              <a:rPr lang="en-IN" sz="1600" b="1" dirty="0"/>
              <a:t> : </a:t>
            </a:r>
            <a:r>
              <a:rPr lang="en-IN" sz="1600" b="1" dirty="0" err="1"/>
              <a:t>result.getFailures</a:t>
            </a:r>
            <a:r>
              <a:rPr lang="en-IN" sz="1600" b="1" dirty="0"/>
              <a:t>()) {</a:t>
            </a:r>
          </a:p>
          <a:p>
            <a:pPr marL="1257300" lvl="3" indent="0">
              <a:buNone/>
            </a:pPr>
            <a:r>
              <a:rPr lang="en-IN" sz="1600" dirty="0" err="1"/>
              <a:t>System.</a:t>
            </a:r>
            <a:r>
              <a:rPr lang="en-IN" sz="1600" b="1" i="1" dirty="0" err="1"/>
              <a:t>out.println</a:t>
            </a:r>
            <a:r>
              <a:rPr lang="en-IN" sz="1600" b="1" i="1" dirty="0"/>
              <a:t>("\</a:t>
            </a:r>
            <a:r>
              <a:rPr lang="en-IN" sz="1600" b="1" i="1" dirty="0" err="1"/>
              <a:t>nTEST</a:t>
            </a:r>
            <a:r>
              <a:rPr lang="en-IN" sz="1600" b="1" i="1" dirty="0"/>
              <a:t> NAME: " + </a:t>
            </a:r>
            <a:r>
              <a:rPr lang="en-IN" sz="1600" b="1" i="1" dirty="0" err="1"/>
              <a:t>failure.getTestHeader</a:t>
            </a:r>
            <a:r>
              <a:rPr lang="en-IN" sz="1600" b="1" i="1" dirty="0"/>
              <a:t>());</a:t>
            </a:r>
          </a:p>
          <a:p>
            <a:pPr marL="1257300" lvl="3" indent="0">
              <a:buNone/>
            </a:pPr>
            <a:r>
              <a:rPr lang="en-IN" sz="1600" dirty="0" err="1"/>
              <a:t>System.</a:t>
            </a:r>
            <a:r>
              <a:rPr lang="en-IN" sz="1600" b="1" i="1" dirty="0" err="1"/>
              <a:t>out.println</a:t>
            </a:r>
            <a:r>
              <a:rPr lang="en-IN" sz="1600" b="1" i="1" dirty="0"/>
              <a:t>("\</a:t>
            </a:r>
            <a:r>
              <a:rPr lang="en-IN" sz="1600" b="1" i="1" dirty="0" err="1"/>
              <a:t>nERROR</a:t>
            </a:r>
            <a:r>
              <a:rPr lang="en-IN" sz="1600" b="1" i="1" dirty="0"/>
              <a:t>: " + </a:t>
            </a:r>
            <a:r>
              <a:rPr lang="en-IN" sz="1600" b="1" i="1" dirty="0" err="1"/>
              <a:t>failure.getMessage</a:t>
            </a:r>
            <a:r>
              <a:rPr lang="en-IN" sz="1600" b="1" i="1" dirty="0"/>
              <a:t>() + "\n");</a:t>
            </a:r>
          </a:p>
          <a:p>
            <a:pPr marL="1257300" lvl="3" indent="0">
              <a:buNone/>
            </a:pPr>
            <a:r>
              <a:rPr lang="en-IN" sz="1600" dirty="0" err="1"/>
              <a:t>System.</a:t>
            </a:r>
            <a:r>
              <a:rPr lang="en-IN" sz="1600" b="1" i="1" dirty="0" err="1"/>
              <a:t>out.println</a:t>
            </a:r>
            <a:r>
              <a:rPr lang="en-IN" sz="1600" b="1" i="1" dirty="0"/>
              <a:t>(</a:t>
            </a:r>
            <a:r>
              <a:rPr lang="en-IN" sz="1600" b="1" i="1" dirty="0" err="1"/>
              <a:t>failure.getTrace</a:t>
            </a:r>
            <a:r>
              <a:rPr lang="en-IN" sz="1600" b="1" i="1" dirty="0"/>
              <a:t>());</a:t>
            </a:r>
          </a:p>
          <a:p>
            <a:pPr marL="1257300" lvl="3" indent="0">
              <a:buNone/>
            </a:pPr>
            <a:r>
              <a:rPr lang="en-IN" sz="1600" dirty="0" err="1"/>
              <a:t>System.</a:t>
            </a:r>
            <a:r>
              <a:rPr lang="en-IN" sz="1600" i="1" dirty="0" err="1"/>
              <a:t>exit</a:t>
            </a:r>
            <a:r>
              <a:rPr lang="en-IN" sz="1600" i="1" dirty="0"/>
              <a:t>(0);</a:t>
            </a:r>
          </a:p>
          <a:p>
            <a:pPr marL="1257300" lvl="3" indent="0">
              <a:buNone/>
            </a:pPr>
            <a:r>
              <a:rPr lang="en-IN" sz="1600" dirty="0" smtClean="0"/>
              <a:t>}}</a:t>
            </a:r>
          </a:p>
          <a:p>
            <a:r>
              <a:rPr lang="en-US" sz="1600" dirty="0"/>
              <a:t>This part of the code deals with the execution. The program execution always initiates from the main().</a:t>
            </a:r>
            <a:endParaRPr lang="en-IN" sz="2000" dirty="0"/>
          </a:p>
          <a:p>
            <a:r>
              <a:rPr lang="en-US" sz="1600" dirty="0"/>
              <a:t>The </a:t>
            </a:r>
            <a:r>
              <a:rPr lang="en-US" sz="1600" dirty="0" err="1"/>
              <a:t>runClasses</a:t>
            </a:r>
            <a:r>
              <a:rPr lang="en-US" sz="1600" dirty="0"/>
              <a:t> method of </a:t>
            </a:r>
            <a:r>
              <a:rPr lang="en-US" sz="1600" dirty="0" err="1"/>
              <a:t>JUnitCore</a:t>
            </a:r>
            <a:r>
              <a:rPr lang="en-US" sz="1600" dirty="0"/>
              <a:t> class is used to execute the test suite. The “Result class” and its methods are used to determine the execution status in terms of Passed and Failed test cases.</a:t>
            </a:r>
            <a:endParaRPr lang="en-IN" sz="2000" dirty="0"/>
          </a:p>
          <a:p>
            <a:r>
              <a:rPr lang="en-US" sz="1600" dirty="0"/>
              <a:t>Thus, user is leveraged to play around with the test suite class to be able to suffice his/her requirements.</a:t>
            </a:r>
            <a:endParaRPr lang="en-IN" sz="2000" dirty="0"/>
          </a:p>
          <a:p>
            <a:pPr marL="1257300" lvl="3" indent="0">
              <a:buNone/>
            </a:pPr>
            <a:endParaRPr lang="en-IN" sz="7200" dirty="0"/>
          </a:p>
        </p:txBody>
      </p:sp>
    </p:spTree>
    <p:extLst>
      <p:ext uri="{BB962C8B-B14F-4D97-AF65-F5344CB8AC3E}">
        <p14:creationId xmlns:p14="http://schemas.microsoft.com/office/powerpoint/2010/main" val="97850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endParaRPr lang="en-IN" dirty="0"/>
          </a:p>
        </p:txBody>
      </p:sp>
      <p:sp>
        <p:nvSpPr>
          <p:cNvPr id="3" name="Content Placeholder 2"/>
          <p:cNvSpPr>
            <a:spLocks noGrp="1"/>
          </p:cNvSpPr>
          <p:nvPr>
            <p:ph idx="1"/>
          </p:nvPr>
        </p:nvSpPr>
        <p:spPr>
          <a:xfrm>
            <a:off x="457200" y="1600200"/>
            <a:ext cx="8229600" cy="4781127"/>
          </a:xfrm>
        </p:spPr>
        <p:txBody>
          <a:bodyPr>
            <a:noAutofit/>
          </a:bodyPr>
          <a:lstStyle/>
          <a:p>
            <a:r>
              <a:rPr lang="en-US" sz="2400" dirty="0"/>
              <a:t>In this module, we tried to make you acquainted with the concept of generics and common methods. We also discussed the benefits we get out generics like reusability. We also shared the practical approaches towards creation of generics and their accessibility.</a:t>
            </a:r>
            <a:endParaRPr lang="en-IN" dirty="0"/>
          </a:p>
          <a:p>
            <a:r>
              <a:rPr lang="en-US" sz="2400" b="1" dirty="0"/>
              <a:t>Here are the cruxes of this </a:t>
            </a:r>
            <a:r>
              <a:rPr lang="en-US" sz="2400" b="1" dirty="0" smtClean="0"/>
              <a:t>session:</a:t>
            </a:r>
            <a:endParaRPr lang="en-IN" dirty="0"/>
          </a:p>
          <a:p>
            <a:pPr lvl="0"/>
            <a:r>
              <a:rPr lang="en-US" sz="2400" dirty="0"/>
              <a:t>Generic is something that can act as a descriptive of an entire group or classes. Generic in our framework is a class that is solely consists of methods those can be shared across multiple test classes.</a:t>
            </a:r>
            <a:endParaRPr lang="en-IN" dirty="0"/>
          </a:p>
          <a:p>
            <a:pPr lvl="0"/>
            <a:r>
              <a:rPr lang="en-US" sz="2400" dirty="0"/>
              <a:t>Generics can be classified into two categories:</a:t>
            </a:r>
            <a:endParaRPr lang="en-IN" dirty="0"/>
          </a:p>
          <a:p>
            <a:pPr lvl="1"/>
            <a:r>
              <a:rPr lang="en-US" sz="2000" dirty="0"/>
              <a:t>Application Specific</a:t>
            </a:r>
            <a:endParaRPr lang="en-IN" dirty="0"/>
          </a:p>
          <a:p>
            <a:pPr lvl="1"/>
            <a:r>
              <a:rPr lang="en-US" sz="2000" dirty="0"/>
              <a:t>Framework </a:t>
            </a:r>
            <a:r>
              <a:rPr lang="en-US" sz="2000" dirty="0" smtClean="0"/>
              <a:t>Specific</a:t>
            </a:r>
            <a:endParaRPr lang="en-IN" dirty="0"/>
          </a:p>
        </p:txBody>
      </p:sp>
    </p:spTree>
    <p:extLst>
      <p:ext uri="{BB962C8B-B14F-4D97-AF65-F5344CB8AC3E}">
        <p14:creationId xmlns:p14="http://schemas.microsoft.com/office/powerpoint/2010/main" val="208340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endParaRPr lang="en-IN" dirty="0"/>
          </a:p>
        </p:txBody>
      </p:sp>
      <p:sp>
        <p:nvSpPr>
          <p:cNvPr id="3" name="Content Placeholder 2"/>
          <p:cNvSpPr>
            <a:spLocks noGrp="1"/>
          </p:cNvSpPr>
          <p:nvPr>
            <p:ph idx="1"/>
          </p:nvPr>
        </p:nvSpPr>
        <p:spPr>
          <a:xfrm>
            <a:off x="457200" y="1600200"/>
            <a:ext cx="8229600" cy="4781127"/>
          </a:xfrm>
        </p:spPr>
        <p:txBody>
          <a:bodyPr>
            <a:noAutofit/>
          </a:bodyPr>
          <a:lstStyle/>
          <a:p>
            <a:pPr lvl="0"/>
            <a:r>
              <a:rPr lang="en-US" sz="2400" dirty="0"/>
              <a:t>A simple java class can be created to act as a Generic. Number of common methods can be implemented inside the generic class. These methods can be parameterized methods.</a:t>
            </a:r>
            <a:endParaRPr lang="en-IN" dirty="0"/>
          </a:p>
          <a:p>
            <a:pPr lvl="0"/>
            <a:r>
              <a:rPr lang="en-US" sz="2400" dirty="0"/>
              <a:t>The common methods can be accessed by calling them on the instance of generic class within the test scripts.</a:t>
            </a:r>
            <a:endParaRPr lang="en-IN" dirty="0"/>
          </a:p>
          <a:p>
            <a:pPr lvl="0"/>
            <a:r>
              <a:rPr lang="en-US" sz="2400" dirty="0"/>
              <a:t>Test suite is an assortment of more than one test script grouped together for execution purpose. Thus, test suite executes the number of specified test scripts unattended.</a:t>
            </a:r>
            <a:endParaRPr lang="en-IN" dirty="0"/>
          </a:p>
          <a:p>
            <a:pPr lvl="0"/>
            <a:r>
              <a:rPr lang="en-US" sz="2400" dirty="0"/>
              <a:t>A test suite is none other than a simple JUnit class </a:t>
            </a:r>
            <a:r>
              <a:rPr lang="en-US" sz="2400" dirty="0" err="1"/>
              <a:t>having</a:t>
            </a:r>
            <a:r>
              <a:rPr lang="en-US" sz="2400" i="1" dirty="0" err="1"/>
              <a:t>setup</a:t>
            </a:r>
            <a:r>
              <a:rPr lang="en-US" sz="2400" i="1" dirty="0"/>
              <a:t>()</a:t>
            </a:r>
            <a:r>
              <a:rPr lang="en-US" sz="2400" dirty="0"/>
              <a:t> and </a:t>
            </a:r>
            <a:r>
              <a:rPr lang="en-US" sz="2400" i="1" dirty="0"/>
              <a:t>teardown()</a:t>
            </a:r>
            <a:r>
              <a:rPr lang="en-US" sz="2400" dirty="0"/>
              <a:t> methods; the one’s we discussed at length in our preceding modules. </a:t>
            </a:r>
            <a:r>
              <a:rPr lang="en-US" sz="2400"/>
              <a:t>The only remarkable difference lies in its competence to execute more than one test script in a single go.</a:t>
            </a:r>
            <a:endParaRPr lang="en-IN" dirty="0"/>
          </a:p>
        </p:txBody>
      </p:sp>
    </p:spTree>
    <p:extLst>
      <p:ext uri="{BB962C8B-B14F-4D97-AF65-F5344CB8AC3E}">
        <p14:creationId xmlns:p14="http://schemas.microsoft.com/office/powerpoint/2010/main" val="40413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Day2</a:t>
            </a:r>
            <a:r>
              <a:rPr lang="en-US" sz="3200" dirty="0" smtClean="0">
                <a:solidFill>
                  <a:schemeClr val="accent1"/>
                </a:solidFill>
              </a:rPr>
              <a:t/>
            </a:r>
            <a:br>
              <a:rPr lang="en-US" sz="3200" dirty="0" smtClean="0">
                <a:solidFill>
                  <a:schemeClr val="accent1"/>
                </a:solidFill>
              </a:rPr>
            </a:br>
            <a:r>
              <a:rPr lang="en-US" sz="3200" dirty="0" smtClean="0">
                <a:solidFill>
                  <a:schemeClr val="accent1"/>
                </a:solidFill>
              </a:rPr>
              <a:t>Module </a:t>
            </a:r>
            <a:r>
              <a:rPr lang="en-US" sz="3200" dirty="0" smtClean="0">
                <a:solidFill>
                  <a:schemeClr val="accent1"/>
                </a:solidFill>
              </a:rPr>
              <a:t>8: </a:t>
            </a:r>
            <a:r>
              <a:rPr lang="en-US" sz="3200" dirty="0">
                <a:solidFill>
                  <a:schemeClr val="accent1"/>
                </a:solidFill>
              </a:rPr>
              <a:t>Creating Generics and </a:t>
            </a:r>
            <a:r>
              <a:rPr lang="en-US" sz="3200" dirty="0" smtClean="0">
                <a:solidFill>
                  <a:schemeClr val="accent1"/>
                </a:solidFill>
              </a:rPr>
              <a:t>Test suites</a:t>
            </a:r>
            <a:endParaRPr lang="en-US" sz="3200"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76759822"/>
              </p:ext>
            </p:extLst>
          </p:nvPr>
        </p:nvGraphicFramePr>
        <p:xfrm>
          <a:off x="763176" y="2495327"/>
          <a:ext cx="8229600" cy="265176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94837227"/>
                    </a:ext>
                  </a:extLst>
                </a:gridCol>
              </a:tblGrid>
              <a:tr h="0">
                <a:tc>
                  <a:txBody>
                    <a:bodyPr/>
                    <a:lstStyle/>
                    <a:p>
                      <a:pPr marL="742950" lvl="1" indent="-285750" algn="l">
                        <a:spcAft>
                          <a:spcPts val="0"/>
                        </a:spcAft>
                        <a:buClr>
                          <a:srgbClr val="808080"/>
                        </a:buClr>
                        <a:buSzPts val="1000"/>
                        <a:buFont typeface="Wingdings" panose="05000000000000000000" pitchFamily="2" charset="2"/>
                        <a:buChar char="Ø"/>
                        <a:tabLst>
                          <a:tab pos="914400" algn="l"/>
                        </a:tabLst>
                      </a:pP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Generics</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Type of Generics</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457200" lvl="1" indent="0" algn="l">
                        <a:spcAft>
                          <a:spcPts val="0"/>
                        </a:spcAft>
                        <a:buClr>
                          <a:srgbClr val="808080"/>
                        </a:buClr>
                        <a:buSzPts val="1000"/>
                        <a:buFont typeface="+mj-lt"/>
                        <a:buNone/>
                        <a:tabLst>
                          <a:tab pos="1645920" algn="l"/>
                        </a:tabLst>
                      </a:pPr>
                      <a:r>
                        <a:rPr lang="en-IN" sz="3200" b="1" dirty="0" smtClean="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         - Application </a:t>
                      </a: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Specific</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457200" lvl="1" indent="0" algn="l">
                        <a:spcAft>
                          <a:spcPts val="0"/>
                        </a:spcAft>
                        <a:buClr>
                          <a:srgbClr val="808080"/>
                        </a:buClr>
                        <a:buSzPts val="1000"/>
                        <a:buFont typeface="+mj-lt"/>
                        <a:buNone/>
                        <a:tabLst>
                          <a:tab pos="1645920" algn="l"/>
                        </a:tabLst>
                      </a:pPr>
                      <a:r>
                        <a:rPr lang="en-IN" sz="3200" b="1" dirty="0" smtClean="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         - Framework Specific</a:t>
                      </a: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742950" lvl="1" indent="-285750" algn="l">
                        <a:spcAft>
                          <a:spcPts val="0"/>
                        </a:spcAft>
                        <a:buClr>
                          <a:srgbClr val="808080"/>
                        </a:buClr>
                        <a:buSzPts val="1000"/>
                        <a:buFont typeface="Wingdings" panose="05000000000000000000" pitchFamily="2" charset="2"/>
                        <a:buChar char="Ø"/>
                        <a:tabLst>
                          <a:tab pos="914400" algn="l"/>
                        </a:tabLst>
                      </a:pPr>
                      <a:r>
                        <a:rPr lang="en-IN" sz="32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Creation of Generic Class</a:t>
                      </a:r>
                      <a:endParaRPr lang="en-IN" sz="2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r h="0">
                <a:tc>
                  <a:txBody>
                    <a:bodyPr/>
                    <a:lstStyle/>
                    <a:p>
                      <a:pPr marL="1314450" lvl="1" indent="-857250" algn="l">
                        <a:spcAft>
                          <a:spcPts val="0"/>
                        </a:spcAft>
                        <a:buFont typeface="Wingdings" panose="05000000000000000000" pitchFamily="2" charset="2"/>
                        <a:buChar char="Ø"/>
                      </a:pPr>
                      <a:endParaRPr lang="en-IN" sz="1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674564342"/>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In the previous module, we started off with the representation of the </a:t>
            </a:r>
            <a:r>
              <a:rPr lang="en-US" dirty="0"/>
              <a:t>sample project hierarchy and various framework components. We also discussed about the data source – “excels</a:t>
            </a:r>
            <a:r>
              <a:rPr lang="en-US" dirty="0"/>
              <a:t>” used to store the test data and their excel manipulations. We also discussed about the new strategies and resources to mature our framework.</a:t>
            </a:r>
            <a:endParaRPr lang="en-IN" dirty="0"/>
          </a:p>
          <a:p>
            <a:r>
              <a:rPr lang="en-US" dirty="0"/>
              <a:t>Now we are moving ahead with advanced </a:t>
            </a:r>
            <a:r>
              <a:rPr lang="en-US" dirty="0" smtClean="0"/>
              <a:t>topics.</a:t>
            </a:r>
          </a:p>
          <a:p>
            <a:r>
              <a:rPr lang="en-US" dirty="0"/>
              <a:t>In this session, we would take the opportunity to discuss two important concepts that plays an important role to mature the framework. </a:t>
            </a:r>
            <a:endParaRPr lang="en-US" dirty="0" smtClean="0"/>
          </a:p>
          <a:p>
            <a:r>
              <a:rPr lang="en-US" dirty="0" smtClean="0"/>
              <a:t>We </a:t>
            </a:r>
            <a:r>
              <a:rPr lang="en-US" dirty="0"/>
              <a:t>would discuss the </a:t>
            </a:r>
            <a:r>
              <a:rPr lang="en-US" b="1" dirty="0"/>
              <a:t>concept of Generics and reusability aspects</a:t>
            </a:r>
            <a:r>
              <a:rPr lang="en-US" dirty="0"/>
              <a:t>. We would also discuss about </a:t>
            </a:r>
            <a:r>
              <a:rPr lang="en-US" b="1" dirty="0"/>
              <a:t>creation and significance of Test suite</a:t>
            </a:r>
            <a:r>
              <a:rPr lang="en-US" dirty="0"/>
              <a:t>.</a:t>
            </a:r>
            <a:endParaRPr lang="en-IN" dirty="0"/>
          </a:p>
        </p:txBody>
      </p:sp>
    </p:spTree>
    <p:extLst>
      <p:ext uri="{BB962C8B-B14F-4D97-AF65-F5344CB8AC3E}">
        <p14:creationId xmlns:p14="http://schemas.microsoft.com/office/powerpoint/2010/main" val="372120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Generics</a:t>
            </a:r>
            <a:endParaRPr lang="en-IN" dirty="0"/>
          </a:p>
        </p:txBody>
      </p:sp>
      <p:sp>
        <p:nvSpPr>
          <p:cNvPr id="3" name="Content Placeholder 2"/>
          <p:cNvSpPr>
            <a:spLocks noGrp="1"/>
          </p:cNvSpPr>
          <p:nvPr>
            <p:ph idx="1"/>
          </p:nvPr>
        </p:nvSpPr>
        <p:spPr/>
        <p:txBody>
          <a:bodyPr>
            <a:normAutofit fontScale="70000" lnSpcReduction="20000"/>
          </a:bodyPr>
          <a:lstStyle/>
          <a:p>
            <a:r>
              <a:rPr lang="en-US" b="1" dirty="0"/>
              <a:t>By the literal notion, a generic is something that can act as a descriptive of an entire group or classes.</a:t>
            </a:r>
            <a:endParaRPr lang="en-IN" dirty="0"/>
          </a:p>
          <a:p>
            <a:r>
              <a:rPr lang="en-US" dirty="0"/>
              <a:t>While automating applications, we come across various end to end scenarios. An end to end scenario may consist of several trivial functionality. Thus, many of these functionality can act as common functionality to more than one test script with slight or almost no modifications.</a:t>
            </a:r>
            <a:endParaRPr lang="en-IN" dirty="0"/>
          </a:p>
          <a:p>
            <a:r>
              <a:rPr lang="en-US" dirty="0"/>
              <a:t>Hence, it is advisable to create a generic class consisting of methods that can be claimed as common and can be shared among multiple test scripts instead of implementing the same code again and again for multiple test scripts.</a:t>
            </a:r>
            <a:endParaRPr lang="en-IN" dirty="0"/>
          </a:p>
          <a:p>
            <a:r>
              <a:rPr lang="en-US" dirty="0"/>
              <a:t>Take a note that generics also introduce the power of reusability in our framework. Reusability reduces time taken for code, errors, bugs, maintenance etc. exceptionally.</a:t>
            </a:r>
            <a:endParaRPr lang="en-IN" dirty="0"/>
          </a:p>
        </p:txBody>
      </p:sp>
    </p:spTree>
    <p:extLst>
      <p:ext uri="{BB962C8B-B14F-4D97-AF65-F5344CB8AC3E}">
        <p14:creationId xmlns:p14="http://schemas.microsoft.com/office/powerpoint/2010/main" val="62041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 of </a:t>
            </a:r>
            <a:r>
              <a:rPr lang="en-US" b="1" dirty="0" smtClean="0"/>
              <a:t>Generics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#1) Application Specific</a:t>
            </a:r>
            <a:endParaRPr lang="en-IN" dirty="0"/>
          </a:p>
          <a:p>
            <a:r>
              <a:rPr lang="en-US" dirty="0"/>
              <a:t>The meager functionality belonging to application under test can become a part of the Application Specific generics. Take the Login Functionality for instance. Login is one such functionality that can be a fragment of almost all the test scripts. Thus, instead of writing the login code all over again in the test scripts, we would create a common method in the generic class and call it wherever needed.</a:t>
            </a:r>
            <a:endParaRPr lang="en-IN" dirty="0"/>
          </a:p>
          <a:p>
            <a:pPr marL="0" indent="0">
              <a:buNone/>
            </a:pPr>
            <a:r>
              <a:rPr lang="en-US" b="1" dirty="0"/>
              <a:t>#2) Framework Specific</a:t>
            </a:r>
            <a:endParaRPr lang="en-IN" dirty="0"/>
          </a:p>
          <a:p>
            <a:r>
              <a:rPr lang="en-US" dirty="0"/>
              <a:t>Aside from Application specific generics, we may have common methods which do not directly relate with the application under test but are part of the chosen framework. Consider an Excel reading functionality when we have employed Test Data Driven Framework. It would make no sense if we would write the code for reading excels again and again in all the test scripts. Therefore, we induce the code once in the generic class and make a call to it whenever required.</a:t>
            </a:r>
            <a:endParaRPr lang="en-IN" dirty="0"/>
          </a:p>
          <a:p>
            <a:endParaRPr lang="en-IN" dirty="0"/>
          </a:p>
        </p:txBody>
      </p:sp>
    </p:spTree>
    <p:extLst>
      <p:ext uri="{BB962C8B-B14F-4D97-AF65-F5344CB8AC3E}">
        <p14:creationId xmlns:p14="http://schemas.microsoft.com/office/powerpoint/2010/main" val="86873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Creation of Generic </a:t>
            </a:r>
            <a:r>
              <a:rPr lang="en-US" b="1" dirty="0" smtClean="0"/>
              <a:t>Class</a:t>
            </a:r>
            <a:endParaRPr lang="en-IN" dirty="0"/>
          </a:p>
        </p:txBody>
      </p:sp>
      <p:sp>
        <p:nvSpPr>
          <p:cNvPr id="3" name="Content Placeholder 2"/>
          <p:cNvSpPr>
            <a:spLocks noGrp="1"/>
          </p:cNvSpPr>
          <p:nvPr>
            <p:ph idx="1"/>
          </p:nvPr>
        </p:nvSpPr>
        <p:spPr/>
        <p:txBody>
          <a:bodyPr>
            <a:normAutofit fontScale="77500" lnSpcReduction="20000"/>
          </a:bodyPr>
          <a:lstStyle/>
          <a:p>
            <a:r>
              <a:rPr lang="en-US" dirty="0"/>
              <a:t>User is leveraged to create as many generic classes as he/she desires based on the modularity infused.</a:t>
            </a:r>
            <a:endParaRPr lang="en-IN" dirty="0"/>
          </a:p>
          <a:p>
            <a:r>
              <a:rPr lang="en-US" dirty="0"/>
              <a:t>Let us understand the concept of generic by creating one.</a:t>
            </a:r>
            <a:endParaRPr lang="en-IN" dirty="0"/>
          </a:p>
          <a:p>
            <a:pPr lvl="1"/>
            <a:r>
              <a:rPr lang="en-US" b="1" dirty="0"/>
              <a:t>Step 1:</a:t>
            </a:r>
            <a:r>
              <a:rPr lang="en-US" dirty="0"/>
              <a:t> Create a new java class “CommonMethods.java” that would act as a generic class consisting of common methods preferably in the package other than where test scripts reside.</a:t>
            </a:r>
            <a:endParaRPr lang="en-IN" dirty="0"/>
          </a:p>
          <a:p>
            <a:pPr lvl="1"/>
            <a:r>
              <a:rPr lang="en-US" b="1" dirty="0"/>
              <a:t>Step 2:</a:t>
            </a:r>
            <a:r>
              <a:rPr lang="en-US" dirty="0"/>
              <a:t> The next step is to copy and paste the below code in the “CommonMethods.java” generic class. Number of common methods can be implemented inside the periphery of this class. Below is the code snippet for login functionality</a:t>
            </a:r>
            <a:r>
              <a:rPr lang="en-US" dirty="0" smtClean="0"/>
              <a:t>.</a:t>
            </a:r>
          </a:p>
          <a:p>
            <a:pPr lvl="1"/>
            <a:r>
              <a:rPr lang="en-US" dirty="0" smtClean="0"/>
              <a:t>Refer : </a:t>
            </a:r>
            <a:r>
              <a:rPr lang="en-US" dirty="0" smtClean="0">
                <a:hlinkClick r:id="rId2" action="ppaction://hlinkfile"/>
              </a:rPr>
              <a:t>CommonMethods.java</a:t>
            </a:r>
            <a:endParaRPr lang="en-US" dirty="0" smtClean="0"/>
          </a:p>
          <a:p>
            <a:pPr lvl="1"/>
            <a:r>
              <a:rPr lang="en-US" dirty="0"/>
              <a:t>Take a note that the aforementioned method is a parameterized method. Thus, the same method can be used to test the login functionality with different sets of test data.</a:t>
            </a:r>
            <a:endParaRPr lang="en-IN" dirty="0"/>
          </a:p>
          <a:p>
            <a:pPr lvl="1"/>
            <a:endParaRPr lang="en-IN" dirty="0"/>
          </a:p>
          <a:p>
            <a:endParaRPr lang="en-IN" dirty="0"/>
          </a:p>
        </p:txBody>
      </p:sp>
    </p:spTree>
    <p:extLst>
      <p:ext uri="{BB962C8B-B14F-4D97-AF65-F5344CB8AC3E}">
        <p14:creationId xmlns:p14="http://schemas.microsoft.com/office/powerpoint/2010/main" val="424987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Creation of Generic </a:t>
            </a:r>
            <a:r>
              <a:rPr lang="en-US" b="1" dirty="0" smtClean="0"/>
              <a:t>Class</a:t>
            </a:r>
            <a:endParaRPr lang="en-IN" dirty="0"/>
          </a:p>
        </p:txBody>
      </p:sp>
      <p:sp>
        <p:nvSpPr>
          <p:cNvPr id="3" name="Content Placeholder 2"/>
          <p:cNvSpPr>
            <a:spLocks noGrp="1"/>
          </p:cNvSpPr>
          <p:nvPr>
            <p:ph idx="1"/>
          </p:nvPr>
        </p:nvSpPr>
        <p:spPr>
          <a:xfrm>
            <a:off x="457200" y="1600201"/>
            <a:ext cx="8229600" cy="2116832"/>
          </a:xfrm>
        </p:spPr>
        <p:txBody>
          <a:bodyPr>
            <a:normAutofit fontScale="70000" lnSpcReduction="20000"/>
          </a:bodyPr>
          <a:lstStyle/>
          <a:p>
            <a:r>
              <a:rPr lang="en-US" b="1" dirty="0"/>
              <a:t>Step 3:</a:t>
            </a:r>
            <a:r>
              <a:rPr lang="en-US" dirty="0"/>
              <a:t> The next step is to call the common method within the test script. The process is a two step process. First we create the instance of the generic class within the test class and then we call the common method on the created instance by passing the required arguments. In the code fragment below, we created an instance of “TestScript1.java” class and called the login () method to login the application.</a:t>
            </a:r>
            <a:endParaRPr lang="en-IN" dirty="0"/>
          </a:p>
          <a:p>
            <a:endParaRPr lang="en-IN" dirty="0"/>
          </a:p>
        </p:txBody>
      </p:sp>
      <p:sp>
        <p:nvSpPr>
          <p:cNvPr id="7" name="Rectangle 6"/>
          <p:cNvSpPr/>
          <p:nvPr/>
        </p:nvSpPr>
        <p:spPr>
          <a:xfrm>
            <a:off x="457200" y="5445224"/>
            <a:ext cx="9262864" cy="911660"/>
          </a:xfrm>
          <a:prstGeom prst="rect">
            <a:avLst/>
          </a:prstGeom>
        </p:spPr>
        <p:txBody>
          <a:bodyPr wrap="square">
            <a:spAutoFit/>
          </a:bodyPr>
          <a:lstStyle/>
          <a:p>
            <a:pPr marL="342900" indent="-342900">
              <a:lnSpc>
                <a:spcPct val="80000"/>
              </a:lnSpc>
              <a:spcBef>
                <a:spcPct val="20000"/>
              </a:spcBef>
              <a:spcAft>
                <a:spcPts val="1845"/>
              </a:spcAft>
              <a:buFont typeface="Arial" pitchFamily="34" charset="0"/>
              <a:buChar char="•"/>
            </a:pPr>
            <a:r>
              <a:rPr lang="en-US" sz="2200" dirty="0"/>
              <a:t>Take a mention that the above code can be placed anywhere inside the test class. User can place the code in the setup () method or in the test () method.</a:t>
            </a:r>
            <a:endParaRPr lang="en-IN" sz="2200" dirty="0"/>
          </a:p>
        </p:txBody>
      </p:sp>
      <p:sp>
        <p:nvSpPr>
          <p:cNvPr id="11" name="Rectangle 10"/>
          <p:cNvSpPr/>
          <p:nvPr/>
        </p:nvSpPr>
        <p:spPr>
          <a:xfrm>
            <a:off x="1259632" y="3899596"/>
            <a:ext cx="6923112"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dirty="0"/>
              <a:t>1	// Create Object of the generic class</a:t>
            </a:r>
          </a:p>
          <a:p>
            <a:r>
              <a:rPr lang="en-IN" dirty="0"/>
              <a:t>2	</a:t>
            </a:r>
            <a:r>
              <a:rPr lang="en-IN" dirty="0" err="1"/>
              <a:t>toolsObj</a:t>
            </a:r>
            <a:r>
              <a:rPr lang="en-IN" dirty="0"/>
              <a:t> = new Tools();</a:t>
            </a:r>
          </a:p>
          <a:p>
            <a:r>
              <a:rPr lang="en-IN" dirty="0"/>
              <a:t>3	// Login the test application by calling the common method</a:t>
            </a:r>
          </a:p>
          <a:p>
            <a:r>
              <a:rPr lang="en-IN" dirty="0"/>
              <a:t>4	</a:t>
            </a:r>
            <a:r>
              <a:rPr lang="en-IN" dirty="0" err="1"/>
              <a:t>preTestObj.login</a:t>
            </a:r>
            <a:r>
              <a:rPr lang="en-IN" dirty="0"/>
              <a:t>(“username”, “password”);</a:t>
            </a:r>
          </a:p>
        </p:txBody>
      </p:sp>
    </p:spTree>
    <p:extLst>
      <p:ext uri="{BB962C8B-B14F-4D97-AF65-F5344CB8AC3E}">
        <p14:creationId xmlns:p14="http://schemas.microsoft.com/office/powerpoint/2010/main" val="301680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Testsuite</a:t>
            </a:r>
            <a:endParaRPr lang="en-IN" dirty="0"/>
          </a:p>
        </p:txBody>
      </p:sp>
      <p:sp>
        <p:nvSpPr>
          <p:cNvPr id="3" name="Content Placeholder 2"/>
          <p:cNvSpPr>
            <a:spLocks noGrp="1"/>
          </p:cNvSpPr>
          <p:nvPr>
            <p:ph idx="1"/>
          </p:nvPr>
        </p:nvSpPr>
        <p:spPr/>
        <p:txBody>
          <a:bodyPr>
            <a:normAutofit fontScale="92500" lnSpcReduction="20000"/>
          </a:bodyPr>
          <a:lstStyle/>
          <a:p>
            <a:r>
              <a:rPr lang="en-US" dirty="0"/>
              <a:t>Test suite is an assortment of more than one test script grouped together for execution purpose. Thus, test suite executes the number of specified test scripts unattended. Test suite has the capability to cite the test scripts to be executed automatically; all that is required from the user is to mark an entry each for the individual test script within the test suite. The entry is supposed to be the “class name” of the test script with “.class” extension or simply the compiled form of our java class.</a:t>
            </a:r>
            <a:endParaRPr lang="en-IN" dirty="0"/>
          </a:p>
          <a:p>
            <a:endParaRPr lang="en-IN" dirty="0"/>
          </a:p>
        </p:txBody>
      </p:sp>
    </p:spTree>
    <p:extLst>
      <p:ext uri="{BB962C8B-B14F-4D97-AF65-F5344CB8AC3E}">
        <p14:creationId xmlns:p14="http://schemas.microsoft.com/office/powerpoint/2010/main" val="415187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Testsuite</a:t>
            </a:r>
            <a:endParaRPr lang="en-IN" dirty="0"/>
          </a:p>
        </p:txBody>
      </p:sp>
      <p:sp>
        <p:nvSpPr>
          <p:cNvPr id="3" name="Content Placeholder 2"/>
          <p:cNvSpPr>
            <a:spLocks noGrp="1"/>
          </p:cNvSpPr>
          <p:nvPr>
            <p:ph idx="1"/>
          </p:nvPr>
        </p:nvSpPr>
        <p:spPr>
          <a:xfrm>
            <a:off x="457200" y="1600201"/>
            <a:ext cx="8229600" cy="1252736"/>
          </a:xfrm>
        </p:spPr>
        <p:txBody>
          <a:bodyPr>
            <a:normAutofit fontScale="70000" lnSpcReduction="20000"/>
          </a:bodyPr>
          <a:lstStyle/>
          <a:p>
            <a:r>
              <a:rPr lang="en-US" b="1" dirty="0"/>
              <a:t>Below is the sample Test suite created in java.</a:t>
            </a:r>
            <a:r>
              <a:rPr lang="en-US" dirty="0"/>
              <a:t> Take a note that Test suite is a java based class that belongs to the family of JUnit. Thus, you may encounter several JUnit annotations in the code</a:t>
            </a:r>
            <a:r>
              <a:rPr lang="en-US" dirty="0" smtClean="0"/>
              <a:t>.</a:t>
            </a:r>
          </a:p>
          <a:p>
            <a:r>
              <a:rPr lang="en-US" dirty="0" smtClean="0"/>
              <a:t>Refer Code :</a:t>
            </a:r>
            <a:r>
              <a:rPr lang="en-US" dirty="0" smtClean="0">
                <a:hlinkClick r:id="rId2" action="ppaction://hlinkfile"/>
              </a:rPr>
              <a:t>TestSuite.java</a:t>
            </a:r>
            <a:endParaRPr lang="en-IN" dirty="0"/>
          </a:p>
          <a:p>
            <a:endParaRPr lang="en-IN" dirty="0"/>
          </a:p>
        </p:txBody>
      </p:sp>
      <p:pic>
        <p:nvPicPr>
          <p:cNvPr id="4" name="Picture 3" descr="Selenium test suite">
            <a:hlinkClick r:id="rId3"/>
          </p:cNvPr>
          <p:cNvPicPr/>
          <p:nvPr/>
        </p:nvPicPr>
        <p:blipFill>
          <a:blip r:embed="rId4" cstate="print"/>
          <a:srcRect/>
          <a:stretch>
            <a:fillRect/>
          </a:stretch>
        </p:blipFill>
        <p:spPr bwMode="auto">
          <a:xfrm>
            <a:off x="457200" y="2852937"/>
            <a:ext cx="7859216" cy="3334503"/>
          </a:xfrm>
          <a:prstGeom prst="rect">
            <a:avLst/>
          </a:prstGeom>
          <a:noFill/>
          <a:ln w="9525">
            <a:noFill/>
            <a:miter lim="800000"/>
            <a:headEnd/>
            <a:tailEnd/>
          </a:ln>
        </p:spPr>
      </p:pic>
    </p:spTree>
    <p:extLst>
      <p:ext uri="{BB962C8B-B14F-4D97-AF65-F5344CB8AC3E}">
        <p14:creationId xmlns:p14="http://schemas.microsoft.com/office/powerpoint/2010/main" val="357611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9968</TotalTime>
  <Words>961</Words>
  <Application>Microsoft Office PowerPoint</Application>
  <PresentationFormat>On-screen Show (4:3)</PresentationFormat>
  <Paragraphs>95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Office Theme</vt:lpstr>
      <vt:lpstr>Selenium</vt:lpstr>
      <vt:lpstr>Day2 Module 8: Creating Generics and Test suites</vt:lpstr>
      <vt:lpstr>PowerPoint Presentation</vt:lpstr>
      <vt:lpstr>Generics</vt:lpstr>
      <vt:lpstr>Type of Generics</vt:lpstr>
      <vt:lpstr>Creation of Generic Class</vt:lpstr>
      <vt:lpstr>Creation of Generic Class</vt:lpstr>
      <vt:lpstr>Testsuite</vt:lpstr>
      <vt:lpstr>Testsuite</vt:lpstr>
      <vt:lpstr>Testsuite-Code Walk-Through</vt:lpstr>
      <vt:lpstr>Testsuite-Code Walk-Through</vt:lpstr>
      <vt:lpstr>Testsuite-Code Walk-Through</vt:lpstr>
      <vt:lpstr>Testsuite-Code Walk-Through</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397</cp:revision>
  <dcterms:created xsi:type="dcterms:W3CDTF">2016-06-01T07:37:02Z</dcterms:created>
  <dcterms:modified xsi:type="dcterms:W3CDTF">2017-01-16T06:48:54Z</dcterms:modified>
</cp:coreProperties>
</file>