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35" autoAdjust="0"/>
  </p:normalViewPr>
  <p:slideViewPr>
    <p:cSldViewPr>
      <p:cViewPr varScale="1">
        <p:scale>
          <a:sx n="63" d="100"/>
          <a:sy n="63" d="100"/>
        </p:scale>
        <p:origin x="10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3D7D8-7299-4E6A-9858-5D8792546844}" type="datetimeFigureOut">
              <a:rPr lang="en-US" smtClean="0"/>
              <a:pPr/>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933D6-C056-4C21-ACFE-9DAF68FFAF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EC4E-BC7A-49C4-A879-FE9AA2A5E6D4}"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EC4E-BC7A-49C4-A879-FE9AA2A5E6D4}"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EC4E-BC7A-49C4-A879-FE9AA2A5E6D4}" type="datetimeFigureOut">
              <a:rPr lang="en-US" smtClean="0"/>
              <a:pPr/>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EC4E-BC7A-49C4-A879-FE9AA2A5E6D4}" type="datetimeFigureOut">
              <a:rPr lang="en-US" smtClean="0"/>
              <a:pPr/>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EC4E-BC7A-49C4-A879-FE9AA2A5E6D4}" type="datetimeFigureOut">
              <a:rPr lang="en-US" smtClean="0"/>
              <a:pPr/>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EC4E-BC7A-49C4-A879-FE9AA2A5E6D4}" type="datetimeFigureOut">
              <a:rPr lang="en-US" smtClean="0"/>
              <a:pPr/>
              <a:t>1/16/2017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4475-18C4-4742-A52D-B7B2FF58DC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cdn2.softwaretestinghelp.com/wp-content/qa/uploads/2014/11/Selenium-scripting-tips-1.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cdn2.softwaretestinghelp.com/wp-content/qa/uploads/2014/11/Selenium-scripting-tips-1.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dn2.softwaretestinghelp.com/wp-content/qa/uploads/2014/11/JavaScript-Executors1.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Selenium</a:t>
            </a:r>
            <a:endParaRPr lang="en-US" dirty="0"/>
          </a:p>
        </p:txBody>
      </p:sp>
      <p:sp>
        <p:nvSpPr>
          <p:cNvPr id="3" name="Subtitle 2"/>
          <p:cNvSpPr>
            <a:spLocks noGrp="1"/>
          </p:cNvSpPr>
          <p:nvPr>
            <p:ph type="subTitle" idx="1"/>
          </p:nvPr>
        </p:nvSpPr>
        <p:spPr/>
        <p:txBody>
          <a:bodyPr/>
          <a:lstStyle/>
          <a:p>
            <a:r>
              <a:rPr lang="en-IN" dirty="0" smtClean="0"/>
              <a:t>By Smita B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JavaScript </a:t>
            </a:r>
            <a:r>
              <a:rPr lang="en-US" b="1" dirty="0" smtClean="0"/>
              <a:t>Executors-</a:t>
            </a:r>
            <a:r>
              <a:rPr lang="en-US" b="1" dirty="0"/>
              <a:t> </a:t>
            </a:r>
            <a:r>
              <a:rPr lang="en-US" b="1" dirty="0"/>
              <a:t>Sample </a:t>
            </a:r>
            <a:r>
              <a:rPr lang="en-US" b="1" dirty="0" smtClean="0"/>
              <a:t>Code</a:t>
            </a:r>
            <a:endParaRPr lang="en-IN" dirty="0"/>
          </a:p>
        </p:txBody>
      </p:sp>
      <p:sp>
        <p:nvSpPr>
          <p:cNvPr id="3" name="Content Placeholder 2"/>
          <p:cNvSpPr>
            <a:spLocks noGrp="1"/>
          </p:cNvSpPr>
          <p:nvPr>
            <p:ph idx="1"/>
          </p:nvPr>
        </p:nvSpPr>
        <p:spPr>
          <a:xfrm>
            <a:off x="323528" y="1600200"/>
            <a:ext cx="8640960" cy="4709120"/>
          </a:xfrm>
        </p:spPr>
        <p:txBody>
          <a:bodyPr>
            <a:normAutofit lnSpcReduction="10000"/>
          </a:bodyPr>
          <a:lstStyle/>
          <a:p>
            <a:pPr marL="0" indent="0">
              <a:buNone/>
            </a:pPr>
            <a:r>
              <a:rPr lang="en-US" sz="2800" b="1" dirty="0"/>
              <a:t>#3) Scrolling down until the web element is in the view</a:t>
            </a:r>
          </a:p>
          <a:p>
            <a:pPr marL="400050" lvl="1" indent="0">
              <a:buNone/>
            </a:pPr>
            <a:r>
              <a:rPr lang="en-US" sz="2400" dirty="0" err="1"/>
              <a:t>WebElement</a:t>
            </a:r>
            <a:r>
              <a:rPr lang="en-US" sz="2400" dirty="0"/>
              <a:t> element=</a:t>
            </a:r>
            <a:r>
              <a:rPr lang="en-US" sz="2400" dirty="0" err="1"/>
              <a:t>driver.findElement</a:t>
            </a:r>
            <a:r>
              <a:rPr lang="en-US" sz="2400" dirty="0"/>
              <a:t>(</a:t>
            </a:r>
            <a:r>
              <a:rPr lang="en-US" sz="2400" dirty="0" err="1"/>
              <a:t>By.xpath</a:t>
            </a:r>
            <a:r>
              <a:rPr lang="en-US" sz="2400" dirty="0"/>
              <a:t>("//input[contains(@</a:t>
            </a:r>
            <a:r>
              <a:rPr lang="en-US" sz="2400" dirty="0" err="1"/>
              <a:t>value,'Save</a:t>
            </a:r>
            <a:r>
              <a:rPr lang="en-US" sz="2400" dirty="0"/>
              <a:t>')]"));</a:t>
            </a:r>
          </a:p>
          <a:p>
            <a:pPr marL="0" indent="0">
              <a:buNone/>
            </a:pPr>
            <a:endParaRPr lang="en-US" sz="2800" dirty="0"/>
          </a:p>
          <a:p>
            <a:pPr marL="0" indent="0">
              <a:buNone/>
            </a:pPr>
            <a:r>
              <a:rPr lang="en-US" sz="2800" dirty="0"/>
              <a:t>// Instantiating the </a:t>
            </a:r>
            <a:r>
              <a:rPr lang="en-US" sz="2800" dirty="0" err="1"/>
              <a:t>javascriptExecutor</a:t>
            </a:r>
            <a:r>
              <a:rPr lang="en-US" sz="2800" dirty="0"/>
              <a:t> and scrolling into the view in the single test step</a:t>
            </a:r>
          </a:p>
          <a:p>
            <a:pPr marL="400050" lvl="1" indent="0">
              <a:buNone/>
            </a:pPr>
            <a:r>
              <a:rPr lang="en-US" sz="2400" dirty="0"/>
              <a:t>((</a:t>
            </a:r>
            <a:r>
              <a:rPr lang="en-US" sz="2400" dirty="0" err="1"/>
              <a:t>JavascriptExecutor</a:t>
            </a:r>
            <a:r>
              <a:rPr lang="en-US" sz="2400" dirty="0"/>
              <a:t>)driver).</a:t>
            </a:r>
            <a:r>
              <a:rPr lang="en-US" sz="2400" dirty="0" err="1"/>
              <a:t>executeScript</a:t>
            </a:r>
            <a:r>
              <a:rPr lang="en-US" sz="2400" dirty="0"/>
              <a:t>("arguments[0].</a:t>
            </a:r>
            <a:r>
              <a:rPr lang="en-US" sz="2400" dirty="0" err="1"/>
              <a:t>scrollIntoView</a:t>
            </a:r>
            <a:r>
              <a:rPr lang="en-US" sz="2400" dirty="0"/>
              <a:t>(true);",element);</a:t>
            </a:r>
          </a:p>
          <a:p>
            <a:r>
              <a:rPr lang="en-US" dirty="0"/>
              <a:t>You may find various other ways of writing down the code for accessing </a:t>
            </a:r>
            <a:r>
              <a:rPr lang="en-US" dirty="0" err="1"/>
              <a:t>JavascriptExecutors</a:t>
            </a:r>
            <a:r>
              <a:rPr lang="en-US" dirty="0"/>
              <a:t>.</a:t>
            </a:r>
            <a:endParaRPr lang="en-IN" dirty="0"/>
          </a:p>
          <a:p>
            <a:endParaRPr lang="en-IN" sz="2800" dirty="0"/>
          </a:p>
          <a:p>
            <a:endParaRPr lang="en-IN" sz="2800" dirty="0"/>
          </a:p>
          <a:p>
            <a:endParaRPr lang="en-IN" sz="2800" dirty="0"/>
          </a:p>
        </p:txBody>
      </p:sp>
    </p:spTree>
    <p:extLst>
      <p:ext uri="{BB962C8B-B14F-4D97-AF65-F5344CB8AC3E}">
        <p14:creationId xmlns:p14="http://schemas.microsoft.com/office/powerpoint/2010/main" val="2360440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Accessing multiple elements in a List</a:t>
            </a:r>
            <a:endParaRPr lang="en-IN" b="1" dirty="0"/>
          </a:p>
        </p:txBody>
      </p:sp>
      <p:sp>
        <p:nvSpPr>
          <p:cNvPr id="3" name="Content Placeholder 2"/>
          <p:cNvSpPr>
            <a:spLocks noGrp="1"/>
          </p:cNvSpPr>
          <p:nvPr>
            <p:ph idx="1"/>
          </p:nvPr>
        </p:nvSpPr>
        <p:spPr>
          <a:xfrm>
            <a:off x="323528" y="1600200"/>
            <a:ext cx="3240360" cy="4997152"/>
          </a:xfrm>
        </p:spPr>
        <p:txBody>
          <a:bodyPr>
            <a:normAutofit fontScale="70000" lnSpcReduction="20000"/>
          </a:bodyPr>
          <a:lstStyle/>
          <a:p>
            <a:r>
              <a:rPr lang="en-US" dirty="0"/>
              <a:t>At times, we may come across elements of same type like multiple hyperlinks, images </a:t>
            </a:r>
            <a:r>
              <a:rPr lang="en-US" dirty="0" err="1"/>
              <a:t>etc</a:t>
            </a:r>
            <a:r>
              <a:rPr lang="en-US" dirty="0"/>
              <a:t> arranged in an ordered or unordered list. </a:t>
            </a:r>
            <a:endParaRPr lang="en-US" dirty="0" smtClean="0"/>
          </a:p>
          <a:p>
            <a:r>
              <a:rPr lang="en-US" dirty="0" smtClean="0"/>
              <a:t>Thus</a:t>
            </a:r>
            <a:r>
              <a:rPr lang="en-US" dirty="0"/>
              <a:t>, it makes absolute sense to deal with such elements by a single piece of code and this can be done using </a:t>
            </a:r>
            <a:r>
              <a:rPr lang="en-US" dirty="0" err="1"/>
              <a:t>WebElement</a:t>
            </a:r>
            <a:r>
              <a:rPr lang="en-US" dirty="0"/>
              <a:t> List. </a:t>
            </a:r>
            <a:endParaRPr lang="en-US" dirty="0" smtClean="0"/>
          </a:p>
          <a:p>
            <a:r>
              <a:rPr lang="en-US" dirty="0" smtClean="0"/>
              <a:t>Refer </a:t>
            </a:r>
            <a:r>
              <a:rPr lang="en-US" dirty="0"/>
              <a:t>the screenshot below to understand the elements I am talking about.</a:t>
            </a:r>
            <a:endParaRPr lang="en-IN" dirty="0"/>
          </a:p>
          <a:p>
            <a:endParaRPr lang="en-IN" sz="2800" dirty="0"/>
          </a:p>
          <a:p>
            <a:endParaRPr lang="en-IN" sz="2800" dirty="0"/>
          </a:p>
          <a:p>
            <a:endParaRPr lang="en-IN" sz="2800" dirty="0"/>
          </a:p>
        </p:txBody>
      </p:sp>
      <p:pic>
        <p:nvPicPr>
          <p:cNvPr id="4" name="Picture 3" descr="Selenium scripting tips 1">
            <a:hlinkClick r:id="rId2"/>
          </p:cNvPr>
          <p:cNvPicPr/>
          <p:nvPr/>
        </p:nvPicPr>
        <p:blipFill>
          <a:blip r:embed="rId3" cstate="print"/>
          <a:srcRect/>
          <a:stretch>
            <a:fillRect/>
          </a:stretch>
        </p:blipFill>
        <p:spPr bwMode="auto">
          <a:xfrm>
            <a:off x="3570352" y="1417638"/>
            <a:ext cx="5394136" cy="5035698"/>
          </a:xfrm>
          <a:prstGeom prst="rect">
            <a:avLst/>
          </a:prstGeom>
          <a:noFill/>
          <a:ln w="9525">
            <a:noFill/>
            <a:miter lim="800000"/>
            <a:headEnd/>
            <a:tailEnd/>
          </a:ln>
        </p:spPr>
      </p:pic>
    </p:spTree>
    <p:extLst>
      <p:ext uri="{BB962C8B-B14F-4D97-AF65-F5344CB8AC3E}">
        <p14:creationId xmlns:p14="http://schemas.microsoft.com/office/powerpoint/2010/main" val="320363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Accessing multiple elements in a List</a:t>
            </a:r>
            <a:endParaRPr lang="en-IN" b="1" dirty="0"/>
          </a:p>
        </p:txBody>
      </p:sp>
      <p:sp>
        <p:nvSpPr>
          <p:cNvPr id="3" name="Content Placeholder 2"/>
          <p:cNvSpPr>
            <a:spLocks noGrp="1"/>
          </p:cNvSpPr>
          <p:nvPr>
            <p:ph idx="1"/>
          </p:nvPr>
        </p:nvSpPr>
        <p:spPr>
          <a:xfrm>
            <a:off x="323528" y="1600200"/>
            <a:ext cx="3240360" cy="4997152"/>
          </a:xfrm>
        </p:spPr>
        <p:txBody>
          <a:bodyPr>
            <a:normAutofit fontScale="62500" lnSpcReduction="20000"/>
          </a:bodyPr>
          <a:lstStyle/>
          <a:p>
            <a:r>
              <a:rPr lang="en-US" dirty="0"/>
              <a:t>In the </a:t>
            </a:r>
            <a:r>
              <a:rPr lang="en-US" dirty="0" smtClean="0"/>
              <a:t>image</a:t>
            </a:r>
            <a:r>
              <a:rPr lang="en-US" dirty="0"/>
              <a:t>, we see that the various service providers belong to an unordered list. Thus, verification of click ability and visibility of these elements can be done by a single piece of code by using a list of elements.</a:t>
            </a:r>
            <a:endParaRPr lang="en-IN" dirty="0"/>
          </a:p>
          <a:p>
            <a:r>
              <a:rPr lang="en-US" b="1" dirty="0"/>
              <a:t>Import statement</a:t>
            </a:r>
            <a:r>
              <a:rPr lang="en-US" dirty="0"/>
              <a:t/>
            </a:r>
            <a:br>
              <a:rPr lang="en-US" dirty="0"/>
            </a:br>
            <a:r>
              <a:rPr lang="en-US" dirty="0"/>
              <a:t>To be able to use </a:t>
            </a:r>
            <a:r>
              <a:rPr lang="en-US" dirty="0" err="1"/>
              <a:t>WebElement</a:t>
            </a:r>
            <a:r>
              <a:rPr lang="en-US" dirty="0"/>
              <a:t> list in our test scripts, we need to import the package using the following syntax:</a:t>
            </a:r>
            <a:endParaRPr lang="en-IN" dirty="0"/>
          </a:p>
          <a:p>
            <a:pPr lvl="1"/>
            <a:r>
              <a:rPr lang="en-US" b="1" i="1" dirty="0"/>
              <a:t>import </a:t>
            </a:r>
            <a:r>
              <a:rPr lang="en-US" b="1" i="1" dirty="0" err="1"/>
              <a:t>java.util.List</a:t>
            </a:r>
            <a:r>
              <a:rPr lang="en-US" b="1" i="1" dirty="0"/>
              <a:t>;</a:t>
            </a:r>
            <a:endParaRPr lang="en-IN" b="1" dirty="0"/>
          </a:p>
          <a:p>
            <a:endParaRPr lang="en-IN" sz="2800" dirty="0"/>
          </a:p>
          <a:p>
            <a:endParaRPr lang="en-IN" sz="2800" dirty="0"/>
          </a:p>
          <a:p>
            <a:endParaRPr lang="en-IN" sz="2800" dirty="0"/>
          </a:p>
        </p:txBody>
      </p:sp>
      <p:pic>
        <p:nvPicPr>
          <p:cNvPr id="4" name="Picture 3" descr="Selenium scripting tips 1">
            <a:hlinkClick r:id="rId2"/>
          </p:cNvPr>
          <p:cNvPicPr/>
          <p:nvPr/>
        </p:nvPicPr>
        <p:blipFill>
          <a:blip r:embed="rId3" cstate="print"/>
          <a:srcRect/>
          <a:stretch>
            <a:fillRect/>
          </a:stretch>
        </p:blipFill>
        <p:spPr bwMode="auto">
          <a:xfrm>
            <a:off x="3570352" y="1417638"/>
            <a:ext cx="5394136" cy="5035698"/>
          </a:xfrm>
          <a:prstGeom prst="rect">
            <a:avLst/>
          </a:prstGeom>
          <a:noFill/>
          <a:ln w="9525">
            <a:noFill/>
            <a:miter lim="800000"/>
            <a:headEnd/>
            <a:tailEnd/>
          </a:ln>
        </p:spPr>
      </p:pic>
    </p:spTree>
    <p:extLst>
      <p:ext uri="{BB962C8B-B14F-4D97-AF65-F5344CB8AC3E}">
        <p14:creationId xmlns:p14="http://schemas.microsoft.com/office/powerpoint/2010/main" val="369400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Accessing multiple elements in a </a:t>
            </a:r>
            <a:r>
              <a:rPr lang="en-US" b="1" dirty="0" smtClean="0"/>
              <a:t>List-</a:t>
            </a:r>
            <a:r>
              <a:rPr lang="en-US" b="1" dirty="0"/>
              <a:t>Sample </a:t>
            </a:r>
            <a:r>
              <a:rPr lang="en-US" b="1" dirty="0" smtClean="0"/>
              <a:t>Code</a:t>
            </a:r>
            <a:endParaRPr lang="en-IN" b="1" dirty="0"/>
          </a:p>
        </p:txBody>
      </p:sp>
      <p:sp>
        <p:nvSpPr>
          <p:cNvPr id="3" name="Content Placeholder 2"/>
          <p:cNvSpPr>
            <a:spLocks noGrp="1"/>
          </p:cNvSpPr>
          <p:nvPr>
            <p:ph idx="1"/>
          </p:nvPr>
        </p:nvSpPr>
        <p:spPr>
          <a:xfrm>
            <a:off x="323528" y="1600200"/>
            <a:ext cx="8820472" cy="4997152"/>
          </a:xfrm>
        </p:spPr>
        <p:txBody>
          <a:bodyPr>
            <a:normAutofit fontScale="55000" lnSpcReduction="20000"/>
          </a:bodyPr>
          <a:lstStyle/>
          <a:p>
            <a:pPr marL="0" indent="0">
              <a:buNone/>
            </a:pPr>
            <a:r>
              <a:rPr lang="en-US" b="1" dirty="0"/>
              <a:t>// Storing the list</a:t>
            </a:r>
          </a:p>
          <a:p>
            <a:pPr marL="0" indent="0">
              <a:buNone/>
            </a:pPr>
            <a:r>
              <a:rPr lang="en-US" dirty="0"/>
              <a:t>List &lt;</a:t>
            </a:r>
            <a:r>
              <a:rPr lang="en-US" dirty="0" err="1"/>
              <a:t>WebElement</a:t>
            </a:r>
            <a:r>
              <a:rPr lang="en-US" dirty="0"/>
              <a:t>&gt; </a:t>
            </a:r>
            <a:r>
              <a:rPr lang="en-US" dirty="0" err="1"/>
              <a:t>serviceProviderLinks</a:t>
            </a:r>
            <a:r>
              <a:rPr lang="en-US" dirty="0"/>
              <a:t> = </a:t>
            </a:r>
            <a:r>
              <a:rPr lang="en-US" dirty="0" err="1"/>
              <a:t>driver.findElements</a:t>
            </a:r>
            <a:r>
              <a:rPr lang="en-US" dirty="0"/>
              <a:t>(</a:t>
            </a:r>
            <a:r>
              <a:rPr lang="en-US" dirty="0" err="1"/>
              <a:t>By.xpath</a:t>
            </a:r>
            <a:r>
              <a:rPr lang="en-US" dirty="0"/>
              <a:t>("//div[@id='</a:t>
            </a:r>
            <a:r>
              <a:rPr lang="en-US" dirty="0" err="1"/>
              <a:t>ServiceProvider</a:t>
            </a:r>
            <a:r>
              <a:rPr lang="en-US" dirty="0"/>
              <a:t>']//</a:t>
            </a:r>
            <a:r>
              <a:rPr lang="en-US" dirty="0" err="1"/>
              <a:t>ul</a:t>
            </a:r>
            <a:r>
              <a:rPr lang="en-US" dirty="0"/>
              <a:t>//li"));</a:t>
            </a:r>
          </a:p>
          <a:p>
            <a:pPr marL="0" indent="0">
              <a:buNone/>
            </a:pPr>
            <a:endParaRPr lang="en-US" dirty="0"/>
          </a:p>
          <a:p>
            <a:pPr marL="0" indent="0">
              <a:buNone/>
            </a:pPr>
            <a:r>
              <a:rPr lang="en-US" b="1" dirty="0"/>
              <a:t>// Fetching the size of the list</a:t>
            </a:r>
          </a:p>
          <a:p>
            <a:pPr marL="0" indent="0">
              <a:buNone/>
            </a:pPr>
            <a:r>
              <a:rPr lang="en-US" dirty="0" err="1"/>
              <a:t>int</a:t>
            </a:r>
            <a:r>
              <a:rPr lang="en-US" dirty="0"/>
              <a:t> </a:t>
            </a:r>
            <a:r>
              <a:rPr lang="en-US" dirty="0" err="1"/>
              <a:t>listSize</a:t>
            </a:r>
            <a:r>
              <a:rPr lang="en-US" dirty="0"/>
              <a:t> = </a:t>
            </a:r>
            <a:r>
              <a:rPr lang="en-US" dirty="0" err="1"/>
              <a:t>serviceProviderLinks.size</a:t>
            </a:r>
            <a:r>
              <a:rPr lang="en-US" dirty="0"/>
              <a:t>();</a:t>
            </a:r>
          </a:p>
          <a:p>
            <a:pPr marL="0" indent="0">
              <a:buNone/>
            </a:pPr>
            <a:r>
              <a:rPr lang="en-US" dirty="0"/>
              <a:t>for (</a:t>
            </a:r>
            <a:r>
              <a:rPr lang="en-US" dirty="0" err="1"/>
              <a:t>int</a:t>
            </a:r>
            <a:r>
              <a:rPr lang="en-US" dirty="0"/>
              <a:t> </a:t>
            </a:r>
            <a:r>
              <a:rPr lang="en-US" dirty="0" err="1"/>
              <a:t>i</a:t>
            </a:r>
            <a:r>
              <a:rPr lang="en-US" dirty="0"/>
              <a:t>=0; </a:t>
            </a:r>
            <a:r>
              <a:rPr lang="en-US" dirty="0" err="1"/>
              <a:t>i</a:t>
            </a:r>
            <a:r>
              <a:rPr lang="en-US" dirty="0"/>
              <a:t>&lt;</a:t>
            </a:r>
            <a:r>
              <a:rPr lang="en-US" dirty="0" err="1"/>
              <a:t>listSize</a:t>
            </a:r>
            <a:r>
              <a:rPr lang="en-US" dirty="0"/>
              <a:t>; </a:t>
            </a:r>
            <a:r>
              <a:rPr lang="en-US" dirty="0" err="1"/>
              <a:t>i</a:t>
            </a:r>
            <a:r>
              <a:rPr lang="en-US" dirty="0"/>
              <a:t>++)</a:t>
            </a:r>
          </a:p>
          <a:p>
            <a:pPr marL="0" indent="0">
              <a:buNone/>
            </a:pPr>
            <a:r>
              <a:rPr lang="en-US" dirty="0"/>
              <a:t>{</a:t>
            </a:r>
          </a:p>
          <a:p>
            <a:pPr marL="0" indent="0">
              <a:buNone/>
            </a:pPr>
            <a:r>
              <a:rPr lang="en-US" dirty="0"/>
              <a:t> </a:t>
            </a:r>
          </a:p>
          <a:p>
            <a:pPr marL="0" indent="0">
              <a:buNone/>
            </a:pPr>
            <a:r>
              <a:rPr lang="en-US" b="1" dirty="0"/>
              <a:t>// Clicking on each service provider link</a:t>
            </a:r>
          </a:p>
          <a:p>
            <a:pPr marL="0" indent="0">
              <a:buNone/>
            </a:pPr>
            <a:r>
              <a:rPr lang="en-US" dirty="0" err="1"/>
              <a:t>serviceProviderLinks.get</a:t>
            </a:r>
            <a:r>
              <a:rPr lang="en-US" dirty="0"/>
              <a:t>(</a:t>
            </a:r>
            <a:r>
              <a:rPr lang="en-US" dirty="0" err="1"/>
              <a:t>i</a:t>
            </a:r>
            <a:r>
              <a:rPr lang="en-US" dirty="0"/>
              <a:t>).click();</a:t>
            </a:r>
          </a:p>
          <a:p>
            <a:pPr marL="0" indent="0">
              <a:buNone/>
            </a:pPr>
            <a:r>
              <a:rPr lang="en-US" dirty="0"/>
              <a:t> </a:t>
            </a:r>
          </a:p>
          <a:p>
            <a:pPr marL="0" indent="0">
              <a:buNone/>
            </a:pPr>
            <a:r>
              <a:rPr lang="en-US" b="1" dirty="0"/>
              <a:t>// Navigating back to the previous page that stores link to service providers</a:t>
            </a:r>
          </a:p>
          <a:p>
            <a:pPr marL="0" indent="0">
              <a:buNone/>
            </a:pPr>
            <a:r>
              <a:rPr lang="en-US" dirty="0" err="1"/>
              <a:t>driver.navigate</a:t>
            </a:r>
            <a:r>
              <a:rPr lang="en-US" dirty="0"/>
              <a:t>().back();</a:t>
            </a:r>
          </a:p>
          <a:p>
            <a:pPr marL="0" indent="0">
              <a:buNone/>
            </a:pPr>
            <a:r>
              <a:rPr lang="en-US" dirty="0" smtClean="0"/>
              <a:t>}</a:t>
            </a:r>
          </a:p>
          <a:p>
            <a:pPr marL="0" indent="0">
              <a:buNone/>
            </a:pPr>
            <a:r>
              <a:rPr lang="en-US" dirty="0"/>
              <a:t>There are various requirements under which the lists can be used to verify the elements with suitable implementation changes.</a:t>
            </a:r>
            <a:endParaRPr lang="en-IN" dirty="0"/>
          </a:p>
          <a:p>
            <a:pPr marL="0" indent="0">
              <a:buNone/>
            </a:pPr>
            <a:endParaRPr lang="en-US" dirty="0"/>
          </a:p>
        </p:txBody>
      </p:sp>
    </p:spTree>
    <p:extLst>
      <p:ext uri="{BB962C8B-B14F-4D97-AF65-F5344CB8AC3E}">
        <p14:creationId xmlns:p14="http://schemas.microsoft.com/office/powerpoint/2010/main" val="111957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Handling Keyboard Events</a:t>
            </a:r>
            <a:endParaRPr lang="en-IN" dirty="0"/>
          </a:p>
        </p:txBody>
      </p:sp>
      <p:sp>
        <p:nvSpPr>
          <p:cNvPr id="3" name="Content Placeholder 2"/>
          <p:cNvSpPr>
            <a:spLocks noGrp="1"/>
          </p:cNvSpPr>
          <p:nvPr>
            <p:ph idx="1"/>
          </p:nvPr>
        </p:nvSpPr>
        <p:spPr>
          <a:xfrm>
            <a:off x="323528" y="1600200"/>
            <a:ext cx="8820472" cy="4997152"/>
          </a:xfrm>
        </p:spPr>
        <p:txBody>
          <a:bodyPr>
            <a:normAutofit fontScale="85000" lnSpcReduction="10000"/>
          </a:bodyPr>
          <a:lstStyle/>
          <a:p>
            <a:r>
              <a:rPr lang="en-US" dirty="0" smtClean="0"/>
              <a:t>As </a:t>
            </a:r>
            <a:r>
              <a:rPr lang="en-US" dirty="0"/>
              <a:t>also said earlier, there are n numbers of ways to deal with the same problem statement in different contexts.</a:t>
            </a:r>
            <a:endParaRPr lang="en-IN" dirty="0"/>
          </a:p>
          <a:p>
            <a:r>
              <a:rPr lang="en-US" dirty="0"/>
              <a:t>Thus, at times a necessity arises to deal with a problem by changing the conventional dealing strategy with a more advance strategy. I have witnessed cases where I could not deal with alerts and pop up etc. by selenium commands thus I had to opt for different java utilities to deal with it using keyboard strokes and mouse events.</a:t>
            </a:r>
            <a:endParaRPr lang="en-IN" dirty="0"/>
          </a:p>
          <a:p>
            <a:r>
              <a:rPr lang="en-US" dirty="0"/>
              <a:t>Robot class is one such option to perform keyboard events and mouse events.</a:t>
            </a:r>
            <a:endParaRPr lang="en-IN" dirty="0"/>
          </a:p>
          <a:p>
            <a:r>
              <a:rPr lang="en-US" dirty="0"/>
              <a:t>Let us understand the concept with the help of a scenario and its implementation.</a:t>
            </a:r>
            <a:endParaRPr lang="en-IN" dirty="0"/>
          </a:p>
        </p:txBody>
      </p:sp>
    </p:spTree>
    <p:extLst>
      <p:ext uri="{BB962C8B-B14F-4D97-AF65-F5344CB8AC3E}">
        <p14:creationId xmlns:p14="http://schemas.microsoft.com/office/powerpoint/2010/main" val="270268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Handling Keyboard Events</a:t>
            </a:r>
            <a:endParaRPr lang="en-IN" dirty="0"/>
          </a:p>
        </p:txBody>
      </p:sp>
      <p:sp>
        <p:nvSpPr>
          <p:cNvPr id="3" name="Content Placeholder 2"/>
          <p:cNvSpPr>
            <a:spLocks noGrp="1"/>
          </p:cNvSpPr>
          <p:nvPr>
            <p:ph idx="1"/>
          </p:nvPr>
        </p:nvSpPr>
        <p:spPr>
          <a:xfrm>
            <a:off x="323528" y="1600200"/>
            <a:ext cx="8820472" cy="4997152"/>
          </a:xfrm>
        </p:spPr>
        <p:txBody>
          <a:bodyPr>
            <a:normAutofit fontScale="92500"/>
          </a:bodyPr>
          <a:lstStyle/>
          <a:p>
            <a:pPr marL="0" indent="0">
              <a:buNone/>
            </a:pPr>
            <a:r>
              <a:rPr lang="en-US" b="1" dirty="0"/>
              <a:t>Scenario:</a:t>
            </a:r>
            <a:endParaRPr lang="en-IN" dirty="0"/>
          </a:p>
          <a:p>
            <a:r>
              <a:rPr lang="en-US" dirty="0"/>
              <a:t>Let us gather a situation where an unnecessary pop up appears on the screen which cannot be accepted or dismissed using Alert Interface, thus the only wise option we are left with is to close down the window using shortcut keys – “Alt + space bar + C”. Let us see how we close the pop up using Robot Class.</a:t>
            </a:r>
            <a:endParaRPr lang="en-IN" dirty="0"/>
          </a:p>
          <a:p>
            <a:r>
              <a:rPr lang="en-US" dirty="0"/>
              <a:t>Before, initiating the implementation, we should import the necessary package to be able to use Robot class within our test script.</a:t>
            </a:r>
            <a:endParaRPr lang="en-IN" dirty="0"/>
          </a:p>
        </p:txBody>
      </p:sp>
    </p:spTree>
    <p:extLst>
      <p:ext uri="{BB962C8B-B14F-4D97-AF65-F5344CB8AC3E}">
        <p14:creationId xmlns:p14="http://schemas.microsoft.com/office/powerpoint/2010/main" val="238374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Handling Keyboard </a:t>
            </a:r>
            <a:r>
              <a:rPr lang="en-US" b="1" u="sng" dirty="0" smtClean="0"/>
              <a:t>Events-Sample Code</a:t>
            </a:r>
            <a:endParaRPr lang="en-IN" dirty="0"/>
          </a:p>
        </p:txBody>
      </p:sp>
      <p:sp>
        <p:nvSpPr>
          <p:cNvPr id="3" name="Content Placeholder 2"/>
          <p:cNvSpPr>
            <a:spLocks noGrp="1"/>
          </p:cNvSpPr>
          <p:nvPr>
            <p:ph idx="1"/>
          </p:nvPr>
        </p:nvSpPr>
        <p:spPr>
          <a:xfrm>
            <a:off x="323528" y="1600200"/>
            <a:ext cx="8820472" cy="4997152"/>
          </a:xfrm>
        </p:spPr>
        <p:txBody>
          <a:bodyPr>
            <a:normAutofit fontScale="62500" lnSpcReduction="20000"/>
          </a:bodyPr>
          <a:lstStyle/>
          <a:p>
            <a:r>
              <a:rPr lang="en-US" b="1" dirty="0"/>
              <a:t>Import Statement</a:t>
            </a:r>
            <a:endParaRPr lang="en-IN" dirty="0"/>
          </a:p>
          <a:p>
            <a:pPr lvl="1"/>
            <a:r>
              <a:rPr lang="en-US" i="1" dirty="0"/>
              <a:t>import </a:t>
            </a:r>
            <a:r>
              <a:rPr lang="en-US" i="1" dirty="0" err="1"/>
              <a:t>java.awt.Robot</a:t>
            </a:r>
            <a:r>
              <a:rPr lang="en-US" i="1" dirty="0" smtClean="0"/>
              <a:t>;</a:t>
            </a:r>
          </a:p>
          <a:p>
            <a:r>
              <a:rPr lang="en-US" b="1" dirty="0"/>
              <a:t>Sample Code</a:t>
            </a:r>
            <a:endParaRPr lang="en-IN" dirty="0"/>
          </a:p>
          <a:p>
            <a:pPr marL="457200" lvl="1" indent="0">
              <a:buNone/>
            </a:pPr>
            <a:r>
              <a:rPr lang="en-IN" b="1" dirty="0"/>
              <a:t>// Instantiating Robot class</a:t>
            </a:r>
          </a:p>
          <a:p>
            <a:pPr marL="457200" lvl="1" indent="0">
              <a:buNone/>
            </a:pPr>
            <a:r>
              <a:rPr lang="en-IN" dirty="0"/>
              <a:t>Robot </a:t>
            </a:r>
            <a:r>
              <a:rPr lang="en-IN" dirty="0" err="1"/>
              <a:t>rb</a:t>
            </a:r>
            <a:r>
              <a:rPr lang="en-IN" dirty="0"/>
              <a:t> =new Robot();</a:t>
            </a:r>
          </a:p>
          <a:p>
            <a:pPr marL="457200" lvl="1" indent="0">
              <a:buNone/>
            </a:pPr>
            <a:r>
              <a:rPr lang="en-IN" dirty="0"/>
              <a:t> </a:t>
            </a:r>
          </a:p>
          <a:p>
            <a:pPr marL="457200" lvl="1" indent="0">
              <a:buNone/>
            </a:pPr>
            <a:r>
              <a:rPr lang="en-IN" b="1" dirty="0"/>
              <a:t> // Calling </a:t>
            </a:r>
            <a:r>
              <a:rPr lang="en-IN" b="1" dirty="0" err="1"/>
              <a:t>KeyPress</a:t>
            </a:r>
            <a:r>
              <a:rPr lang="en-IN" b="1" dirty="0"/>
              <a:t> event</a:t>
            </a:r>
          </a:p>
          <a:p>
            <a:pPr marL="457200" lvl="1" indent="0">
              <a:buNone/>
            </a:pPr>
            <a:r>
              <a:rPr lang="en-IN" dirty="0"/>
              <a:t> </a:t>
            </a:r>
            <a:r>
              <a:rPr lang="en-IN" dirty="0" err="1"/>
              <a:t>rb.keyPress</a:t>
            </a:r>
            <a:r>
              <a:rPr lang="en-IN" dirty="0"/>
              <a:t>(</a:t>
            </a:r>
            <a:r>
              <a:rPr lang="en-IN" dirty="0" err="1"/>
              <a:t>KeyEvent.VK_ALT</a:t>
            </a:r>
            <a:r>
              <a:rPr lang="en-IN" dirty="0"/>
              <a:t>);</a:t>
            </a:r>
          </a:p>
          <a:p>
            <a:pPr marL="457200" lvl="1" indent="0">
              <a:buNone/>
            </a:pPr>
            <a:r>
              <a:rPr lang="en-IN" dirty="0"/>
              <a:t> </a:t>
            </a:r>
            <a:r>
              <a:rPr lang="en-IN" dirty="0" err="1"/>
              <a:t>rb.keyPress</a:t>
            </a:r>
            <a:r>
              <a:rPr lang="en-IN" dirty="0"/>
              <a:t>(</a:t>
            </a:r>
            <a:r>
              <a:rPr lang="en-IN" dirty="0" err="1"/>
              <a:t>KeyEvent.VK_SPACE</a:t>
            </a:r>
            <a:r>
              <a:rPr lang="en-IN" dirty="0"/>
              <a:t>);</a:t>
            </a:r>
          </a:p>
          <a:p>
            <a:pPr marL="457200" lvl="1" indent="0">
              <a:buNone/>
            </a:pPr>
            <a:r>
              <a:rPr lang="en-IN" dirty="0"/>
              <a:t> </a:t>
            </a:r>
            <a:r>
              <a:rPr lang="en-IN" dirty="0" err="1"/>
              <a:t>rb.keyPress</a:t>
            </a:r>
            <a:r>
              <a:rPr lang="en-IN" dirty="0"/>
              <a:t>(</a:t>
            </a:r>
            <a:r>
              <a:rPr lang="en-IN" dirty="0" err="1"/>
              <a:t>KeyEvent.VK_C</a:t>
            </a:r>
            <a:r>
              <a:rPr lang="en-IN" dirty="0"/>
              <a:t>);</a:t>
            </a:r>
          </a:p>
          <a:p>
            <a:pPr marL="457200" lvl="1" indent="0">
              <a:buNone/>
            </a:pPr>
            <a:r>
              <a:rPr lang="en-IN" dirty="0"/>
              <a:t>  </a:t>
            </a:r>
          </a:p>
          <a:p>
            <a:pPr marL="457200" lvl="1" indent="0">
              <a:buNone/>
            </a:pPr>
            <a:r>
              <a:rPr lang="en-IN" b="1" dirty="0"/>
              <a:t> // Calling </a:t>
            </a:r>
            <a:r>
              <a:rPr lang="en-IN" b="1" dirty="0" err="1"/>
              <a:t>KeyRelease</a:t>
            </a:r>
            <a:r>
              <a:rPr lang="en-IN" b="1" dirty="0"/>
              <a:t> event</a:t>
            </a:r>
          </a:p>
          <a:p>
            <a:pPr marL="457200" lvl="1" indent="0">
              <a:buNone/>
            </a:pPr>
            <a:r>
              <a:rPr lang="en-IN" dirty="0"/>
              <a:t> </a:t>
            </a:r>
            <a:r>
              <a:rPr lang="en-IN" dirty="0" err="1"/>
              <a:t>rb.keyRelease</a:t>
            </a:r>
            <a:r>
              <a:rPr lang="en-IN" dirty="0"/>
              <a:t>(</a:t>
            </a:r>
            <a:r>
              <a:rPr lang="en-IN" dirty="0" err="1"/>
              <a:t>KeyEvent.VK_C</a:t>
            </a:r>
            <a:r>
              <a:rPr lang="en-IN" dirty="0"/>
              <a:t>);</a:t>
            </a:r>
          </a:p>
          <a:p>
            <a:pPr marL="457200" lvl="1" indent="0">
              <a:buNone/>
            </a:pPr>
            <a:r>
              <a:rPr lang="en-IN" dirty="0"/>
              <a:t> </a:t>
            </a:r>
            <a:r>
              <a:rPr lang="en-IN" dirty="0" err="1"/>
              <a:t>rb.keyRelease</a:t>
            </a:r>
            <a:r>
              <a:rPr lang="en-IN" dirty="0"/>
              <a:t>(</a:t>
            </a:r>
            <a:r>
              <a:rPr lang="en-IN" dirty="0" err="1"/>
              <a:t>KeyEvent.VK_SPACE</a:t>
            </a:r>
            <a:r>
              <a:rPr lang="en-IN" dirty="0"/>
              <a:t>);</a:t>
            </a:r>
          </a:p>
          <a:p>
            <a:pPr marL="457200" lvl="1" indent="0">
              <a:buNone/>
            </a:pPr>
            <a:r>
              <a:rPr lang="en-IN" dirty="0"/>
              <a:t> </a:t>
            </a:r>
            <a:r>
              <a:rPr lang="en-IN" dirty="0" err="1"/>
              <a:t>rb.keyRelease</a:t>
            </a:r>
            <a:r>
              <a:rPr lang="en-IN" dirty="0"/>
              <a:t>(</a:t>
            </a:r>
            <a:r>
              <a:rPr lang="en-IN" dirty="0" err="1"/>
              <a:t>KeyEvent.VK_ALT</a:t>
            </a:r>
            <a:r>
              <a:rPr lang="en-IN" dirty="0"/>
              <a:t>);</a:t>
            </a:r>
          </a:p>
          <a:p>
            <a:r>
              <a:rPr lang="en-US" dirty="0"/>
              <a:t>Robot class can also be used to handle mouse events but let us here look at the selenium’s capabilities to handle mouse events.</a:t>
            </a:r>
            <a:endParaRPr lang="en-IN" dirty="0"/>
          </a:p>
          <a:p>
            <a:endParaRPr lang="en-IN" dirty="0"/>
          </a:p>
        </p:txBody>
      </p:sp>
    </p:spTree>
    <p:extLst>
      <p:ext uri="{BB962C8B-B14F-4D97-AF65-F5344CB8AC3E}">
        <p14:creationId xmlns:p14="http://schemas.microsoft.com/office/powerpoint/2010/main" val="2997791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Handling Mouse </a:t>
            </a:r>
            <a:r>
              <a:rPr lang="en-US" b="1" dirty="0" smtClean="0"/>
              <a:t>Events</a:t>
            </a:r>
            <a:endParaRPr lang="en-IN" dirty="0"/>
          </a:p>
        </p:txBody>
      </p:sp>
      <p:sp>
        <p:nvSpPr>
          <p:cNvPr id="3" name="Content Placeholder 2"/>
          <p:cNvSpPr>
            <a:spLocks noGrp="1"/>
          </p:cNvSpPr>
          <p:nvPr>
            <p:ph idx="1"/>
          </p:nvPr>
        </p:nvSpPr>
        <p:spPr/>
        <p:txBody>
          <a:bodyPr>
            <a:normAutofit fontScale="92500" lnSpcReduction="20000"/>
          </a:bodyPr>
          <a:lstStyle/>
          <a:p>
            <a:r>
              <a:rPr lang="en-US" dirty="0"/>
              <a:t>WebDriver offers a wide range of interaction utilities that the user can exploit to automate mouse and keyboard events. Action Interface is one such utility which simulates the single user interactions.</a:t>
            </a:r>
            <a:endParaRPr lang="en-IN" dirty="0"/>
          </a:p>
          <a:p>
            <a:r>
              <a:rPr lang="en-US" dirty="0"/>
              <a:t>Thus, we would witness Action Interface to mouse hover on a drop down which then opens a list of options in the next scenario.</a:t>
            </a:r>
            <a:endParaRPr lang="en-IN" dirty="0"/>
          </a:p>
          <a:p>
            <a:r>
              <a:rPr lang="en-US" b="1" dirty="0"/>
              <a:t>Scenario:</a:t>
            </a:r>
            <a:endParaRPr lang="en-IN" dirty="0"/>
          </a:p>
          <a:p>
            <a:pPr lvl="1"/>
            <a:r>
              <a:rPr lang="en-US" dirty="0"/>
              <a:t>Mouse Hover on the dropdown</a:t>
            </a:r>
            <a:endParaRPr lang="en-IN" dirty="0"/>
          </a:p>
          <a:p>
            <a:pPr lvl="1"/>
            <a:r>
              <a:rPr lang="en-US" dirty="0"/>
              <a:t>Click on one of the items in the list options</a:t>
            </a:r>
            <a:endParaRPr lang="en-IN" dirty="0"/>
          </a:p>
          <a:p>
            <a:endParaRPr lang="en-IN" dirty="0"/>
          </a:p>
        </p:txBody>
      </p:sp>
    </p:spTree>
    <p:extLst>
      <p:ext uri="{BB962C8B-B14F-4D97-AF65-F5344CB8AC3E}">
        <p14:creationId xmlns:p14="http://schemas.microsoft.com/office/powerpoint/2010/main" val="34589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Handling Mouse </a:t>
            </a:r>
            <a:r>
              <a:rPr lang="en-US" b="1" dirty="0" smtClean="0"/>
              <a:t>Events-Sample Code</a:t>
            </a:r>
            <a:endParaRPr lang="en-IN" dirty="0"/>
          </a:p>
        </p:txBody>
      </p:sp>
      <p:sp>
        <p:nvSpPr>
          <p:cNvPr id="3" name="Content Placeholder 2"/>
          <p:cNvSpPr>
            <a:spLocks noGrp="1"/>
          </p:cNvSpPr>
          <p:nvPr>
            <p:ph idx="1"/>
          </p:nvPr>
        </p:nvSpPr>
        <p:spPr/>
        <p:txBody>
          <a:bodyPr>
            <a:normAutofit fontScale="62500" lnSpcReduction="20000"/>
          </a:bodyPr>
          <a:lstStyle/>
          <a:p>
            <a:r>
              <a:rPr lang="en-US" b="1" dirty="0"/>
              <a:t>Import Statement</a:t>
            </a:r>
            <a:endParaRPr lang="en-IN" dirty="0"/>
          </a:p>
          <a:p>
            <a:r>
              <a:rPr lang="en-US" i="1" dirty="0"/>
              <a:t>import </a:t>
            </a:r>
            <a:r>
              <a:rPr lang="en-US" i="1" dirty="0" err="1"/>
              <a:t>org.openqa.selenium.interactions.Actions</a:t>
            </a:r>
            <a:r>
              <a:rPr lang="en-US" i="1" dirty="0"/>
              <a:t>;</a:t>
            </a:r>
            <a:endParaRPr lang="en-IN" dirty="0"/>
          </a:p>
          <a:p>
            <a:r>
              <a:rPr lang="en-US" b="1" dirty="0"/>
              <a:t>Sample </a:t>
            </a:r>
            <a:r>
              <a:rPr lang="en-US" b="1" dirty="0" smtClean="0"/>
              <a:t>Code</a:t>
            </a:r>
          </a:p>
          <a:p>
            <a:pPr marL="457200" lvl="1" indent="0">
              <a:buNone/>
            </a:pPr>
            <a:r>
              <a:rPr lang="en-US" sz="3400" b="1" dirty="0"/>
              <a:t> // Instantiating Action Interface</a:t>
            </a:r>
          </a:p>
          <a:p>
            <a:pPr marL="457200" lvl="1" indent="0">
              <a:buNone/>
            </a:pPr>
            <a:r>
              <a:rPr lang="en-US" sz="3400" dirty="0"/>
              <a:t> Actions actions=&lt;strong&gt;new&lt;/strong&gt; Actions(driver);</a:t>
            </a:r>
          </a:p>
          <a:p>
            <a:pPr marL="457200" lvl="1" indent="0">
              <a:buNone/>
            </a:pPr>
            <a:r>
              <a:rPr lang="en-US" sz="3400" dirty="0"/>
              <a:t> </a:t>
            </a:r>
          </a:p>
          <a:p>
            <a:pPr marL="457200" lvl="1" indent="0">
              <a:buNone/>
            </a:pPr>
            <a:r>
              <a:rPr lang="en-US" sz="3400" dirty="0"/>
              <a:t> </a:t>
            </a:r>
            <a:r>
              <a:rPr lang="en-US" sz="3400" b="1" dirty="0"/>
              <a:t>// </a:t>
            </a:r>
            <a:r>
              <a:rPr lang="en-US" sz="3400" b="1" dirty="0" err="1"/>
              <a:t>howering</a:t>
            </a:r>
            <a:r>
              <a:rPr lang="en-US" sz="3400" b="1" dirty="0"/>
              <a:t> on the dropdown</a:t>
            </a:r>
          </a:p>
          <a:p>
            <a:pPr marL="457200" lvl="1" indent="0">
              <a:buNone/>
            </a:pPr>
            <a:r>
              <a:rPr lang="en-US" sz="3400" dirty="0"/>
              <a:t> </a:t>
            </a:r>
            <a:r>
              <a:rPr lang="en-US" sz="3400" dirty="0" err="1"/>
              <a:t>actions.moveToElement</a:t>
            </a:r>
            <a:r>
              <a:rPr lang="en-US" sz="3400" dirty="0"/>
              <a:t>(</a:t>
            </a:r>
            <a:r>
              <a:rPr lang="en-US" sz="3400" dirty="0" err="1"/>
              <a:t>driver.findElement</a:t>
            </a:r>
            <a:r>
              <a:rPr lang="en-US" sz="3400" dirty="0"/>
              <a:t>(By.&lt;</a:t>
            </a:r>
            <a:r>
              <a:rPr lang="en-US" sz="3400" dirty="0" err="1"/>
              <a:t>em</a:t>
            </a:r>
            <a:r>
              <a:rPr lang="en-US" sz="3400" dirty="0"/>
              <a:t>&gt;id&lt;/</a:t>
            </a:r>
            <a:r>
              <a:rPr lang="en-US" sz="3400" dirty="0" err="1"/>
              <a:t>em</a:t>
            </a:r>
            <a:r>
              <a:rPr lang="en-US" sz="3400" dirty="0"/>
              <a:t>&gt;("id of the dropdown"))).perform();</a:t>
            </a:r>
          </a:p>
          <a:p>
            <a:pPr marL="457200" lvl="1" indent="0">
              <a:buNone/>
            </a:pPr>
            <a:r>
              <a:rPr lang="en-US" sz="3400" dirty="0"/>
              <a:t>  </a:t>
            </a:r>
          </a:p>
          <a:p>
            <a:pPr marL="457200" lvl="1" indent="0">
              <a:buNone/>
            </a:pPr>
            <a:r>
              <a:rPr lang="en-US" sz="3400" b="1" dirty="0"/>
              <a:t> // Clicking on one of the items in the list options</a:t>
            </a:r>
          </a:p>
          <a:p>
            <a:pPr marL="457200" lvl="1" indent="0">
              <a:buNone/>
            </a:pPr>
            <a:r>
              <a:rPr lang="en-US" sz="3400" dirty="0"/>
              <a:t> </a:t>
            </a:r>
            <a:r>
              <a:rPr lang="en-US" sz="3400" dirty="0" err="1"/>
              <a:t>WebElement</a:t>
            </a:r>
            <a:r>
              <a:rPr lang="en-US" sz="3400" dirty="0"/>
              <a:t> </a:t>
            </a:r>
            <a:r>
              <a:rPr lang="en-US" sz="3400" dirty="0" err="1"/>
              <a:t>subLinkOption</a:t>
            </a:r>
            <a:r>
              <a:rPr lang="en-US" sz="3400" dirty="0"/>
              <a:t>=</a:t>
            </a:r>
            <a:r>
              <a:rPr lang="en-US" sz="3400" dirty="0" err="1"/>
              <a:t>driver.findElement</a:t>
            </a:r>
            <a:r>
              <a:rPr lang="en-US" sz="3400" dirty="0"/>
              <a:t>(By.id("id of the sub link"));</a:t>
            </a:r>
          </a:p>
          <a:p>
            <a:pPr marL="457200" lvl="1" indent="0">
              <a:buNone/>
            </a:pPr>
            <a:r>
              <a:rPr lang="en-US" sz="3400" dirty="0"/>
              <a:t> </a:t>
            </a:r>
            <a:r>
              <a:rPr lang="en-US" sz="3400" dirty="0" err="1"/>
              <a:t>subLinkOption.click</a:t>
            </a:r>
            <a:r>
              <a:rPr lang="en-US" sz="3400" dirty="0"/>
              <a:t>();</a:t>
            </a:r>
          </a:p>
          <a:p>
            <a:endParaRPr lang="en-IN" dirty="0"/>
          </a:p>
        </p:txBody>
      </p:sp>
    </p:spTree>
    <p:extLst>
      <p:ext uri="{BB962C8B-B14F-4D97-AF65-F5344CB8AC3E}">
        <p14:creationId xmlns:p14="http://schemas.microsoft.com/office/powerpoint/2010/main" val="1613321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a:t>
            </a:r>
            <a:endParaRPr lang="en-IN" dirty="0"/>
          </a:p>
        </p:txBody>
      </p:sp>
      <p:sp>
        <p:nvSpPr>
          <p:cNvPr id="3" name="Content Placeholder 2"/>
          <p:cNvSpPr>
            <a:spLocks noGrp="1"/>
          </p:cNvSpPr>
          <p:nvPr>
            <p:ph idx="1"/>
          </p:nvPr>
        </p:nvSpPr>
        <p:spPr/>
        <p:txBody>
          <a:bodyPr>
            <a:normAutofit/>
          </a:bodyPr>
          <a:lstStyle/>
          <a:p>
            <a:r>
              <a:rPr lang="en-US" dirty="0"/>
              <a:t>In this module, we discussed some advance topics related to efficient scripting and to troubleshoot scenarios where the user is required to handle mouse and keyboard events. </a:t>
            </a:r>
            <a:endParaRPr lang="en-US" dirty="0" smtClean="0"/>
          </a:p>
          <a:p>
            <a:r>
              <a:rPr lang="en-US" dirty="0" smtClean="0"/>
              <a:t>We </a:t>
            </a:r>
            <a:r>
              <a:rPr lang="en-US" dirty="0"/>
              <a:t>also discussed how to store more than one web element in a </a:t>
            </a:r>
            <a:r>
              <a:rPr lang="en-US" dirty="0" smtClean="0"/>
              <a:t>list</a:t>
            </a:r>
            <a:r>
              <a:rPr lang="en-IN" smtClean="0"/>
              <a:t>.</a:t>
            </a:r>
            <a:endParaRPr lang="en-IN" dirty="0"/>
          </a:p>
          <a:p>
            <a:endParaRPr lang="en-IN" dirty="0"/>
          </a:p>
        </p:txBody>
      </p:sp>
    </p:spTree>
    <p:extLst>
      <p:ext uri="{BB962C8B-B14F-4D97-AF65-F5344CB8AC3E}">
        <p14:creationId xmlns:p14="http://schemas.microsoft.com/office/powerpoint/2010/main" val="387687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1470025"/>
          </a:xfrm>
        </p:spPr>
        <p:txBody>
          <a:bodyPr>
            <a:noAutofit/>
          </a:bodyPr>
          <a:lstStyle/>
          <a:p>
            <a:r>
              <a:rPr lang="en-US" sz="3200" dirty="0" smtClean="0">
                <a:solidFill>
                  <a:schemeClr val="accent1"/>
                </a:solidFill>
              </a:rPr>
              <a:t>Day3</a:t>
            </a:r>
            <a:r>
              <a:rPr lang="en-US" sz="3200" dirty="0" smtClean="0">
                <a:solidFill>
                  <a:schemeClr val="accent1"/>
                </a:solidFill>
              </a:rPr>
              <a:t/>
            </a:r>
            <a:br>
              <a:rPr lang="en-US" sz="3200" dirty="0" smtClean="0">
                <a:solidFill>
                  <a:schemeClr val="accent1"/>
                </a:solidFill>
              </a:rPr>
            </a:br>
            <a:r>
              <a:rPr lang="en-US" sz="3200" dirty="0" smtClean="0">
                <a:solidFill>
                  <a:schemeClr val="accent1"/>
                </a:solidFill>
              </a:rPr>
              <a:t>Module </a:t>
            </a:r>
            <a:r>
              <a:rPr lang="en-US" sz="3200" dirty="0" smtClean="0">
                <a:solidFill>
                  <a:schemeClr val="accent1"/>
                </a:solidFill>
              </a:rPr>
              <a:t>10</a:t>
            </a:r>
            <a:r>
              <a:rPr lang="en-US" sz="3200" dirty="0" smtClean="0">
                <a:solidFill>
                  <a:schemeClr val="accent1"/>
                </a:solidFill>
              </a:rPr>
              <a:t>: </a:t>
            </a:r>
            <a:r>
              <a:rPr lang="en-US" sz="3200" dirty="0">
                <a:solidFill>
                  <a:schemeClr val="accent1"/>
                </a:solidFill>
              </a:rPr>
              <a:t>Efficient Selenium Scripting and Troubleshoot Scenarios</a:t>
            </a:r>
          </a:p>
        </p:txBody>
      </p:sp>
      <p:graphicFrame>
        <p:nvGraphicFramePr>
          <p:cNvPr id="4" name="Table 3"/>
          <p:cNvGraphicFramePr>
            <a:graphicFrameLocks noGrp="1"/>
          </p:cNvGraphicFramePr>
          <p:nvPr>
            <p:extLst>
              <p:ext uri="{D42A27DB-BD31-4B8C-83A1-F6EECF244321}">
                <p14:modId xmlns:p14="http://schemas.microsoft.com/office/powerpoint/2010/main" val="2497219136"/>
              </p:ext>
            </p:extLst>
          </p:nvPr>
        </p:nvGraphicFramePr>
        <p:xfrm>
          <a:off x="755576" y="2495327"/>
          <a:ext cx="8237200" cy="2619287"/>
        </p:xfrm>
        <a:graphic>
          <a:graphicData uri="http://schemas.openxmlformats.org/drawingml/2006/table">
            <a:tbl>
              <a:tblPr>
                <a:tableStyleId>{5C22544A-7EE6-4342-B048-85BDC9FD1C3A}</a:tableStyleId>
              </a:tblPr>
              <a:tblGrid>
                <a:gridCol w="8237200">
                  <a:extLst>
                    <a:ext uri="{9D8B030D-6E8A-4147-A177-3AD203B41FA5}">
                      <a16:colId xmlns:a16="http://schemas.microsoft.com/office/drawing/2014/main" val="294837227"/>
                    </a:ext>
                  </a:extLst>
                </a:gridCol>
              </a:tblGrid>
              <a:tr h="1805091">
                <a:tc>
                  <a:txBody>
                    <a:bodyPr/>
                    <a:lstStyle/>
                    <a:p>
                      <a:pPr marL="742950" lvl="1" indent="-285750" algn="l">
                        <a:spcAft>
                          <a:spcPts val="0"/>
                        </a:spcAft>
                        <a:buClr>
                          <a:srgbClr val="808080"/>
                        </a:buClr>
                        <a:buSzPts val="1000"/>
                        <a:buFont typeface="Wingdings 2" panose="05020102010507070707" pitchFamily="18" charset="2"/>
                        <a:buChar char=""/>
                        <a:tabLst>
                          <a:tab pos="914400" algn="l"/>
                        </a:tabLst>
                      </a:pPr>
                      <a:r>
                        <a:rPr lang="en-IN" sz="36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JavaScript Executors</a:t>
                      </a:r>
                      <a:endParaRPr lang="en-IN" sz="28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Clr>
                          <a:srgbClr val="808080"/>
                        </a:buClr>
                        <a:buSzPts val="1000"/>
                        <a:buFont typeface="Wingdings 2" panose="05020102010507070707" pitchFamily="18" charset="2"/>
                        <a:buChar char=""/>
                        <a:tabLst>
                          <a:tab pos="914400" algn="l"/>
                        </a:tabLst>
                      </a:pPr>
                      <a:r>
                        <a:rPr lang="en-IN" sz="36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Accessing multiple links </a:t>
                      </a:r>
                      <a:endParaRPr lang="en-IN" sz="28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Clr>
                          <a:srgbClr val="808080"/>
                        </a:buClr>
                        <a:buSzPts val="1000"/>
                        <a:buFont typeface="Wingdings 2" panose="05020102010507070707" pitchFamily="18" charset="2"/>
                        <a:buChar char=""/>
                        <a:tabLst>
                          <a:tab pos="914400" algn="l"/>
                        </a:tabLst>
                      </a:pPr>
                      <a:r>
                        <a:rPr lang="en-IN" sz="36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Accessing multiple elements in a List</a:t>
                      </a:r>
                      <a:endParaRPr lang="en-IN" sz="28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Clr>
                          <a:srgbClr val="808080"/>
                        </a:buClr>
                        <a:buSzPts val="1000"/>
                        <a:buFont typeface="Wingdings 2" panose="05020102010507070707" pitchFamily="18" charset="2"/>
                        <a:buChar char=""/>
                        <a:tabLst>
                          <a:tab pos="914400" algn="l"/>
                        </a:tabLst>
                      </a:pPr>
                      <a:r>
                        <a:rPr lang="en-IN" sz="36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Handling keyboard and mouse events</a:t>
                      </a:r>
                      <a:endParaRPr lang="en-IN" sz="28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1666278890"/>
                  </a:ext>
                </a:extLst>
              </a:tr>
              <a:tr h="424727">
                <a:tc>
                  <a:txBody>
                    <a:bodyPr/>
                    <a:lstStyle/>
                    <a:p>
                      <a:endParaRPr lang="en-IN" dirty="0"/>
                    </a:p>
                  </a:txBody>
                  <a:tcPr marL="114300" marR="114300" marT="0" marB="0"/>
                </a:tc>
                <a:extLst>
                  <a:ext uri="{0D108BD9-81ED-4DB2-BD59-A6C34878D82A}">
                    <a16:rowId xmlns:a16="http://schemas.microsoft.com/office/drawing/2014/main" val="2674564342"/>
                  </a:ext>
                </a:extLst>
              </a:tr>
            </a:tbl>
          </a:graphicData>
        </a:graphic>
      </p:graphicFrame>
    </p:spTree>
    <p:extLst>
      <p:ext uri="{BB962C8B-B14F-4D97-AF65-F5344CB8AC3E}">
        <p14:creationId xmlns:p14="http://schemas.microsoft.com/office/powerpoint/2010/main" val="1964044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US" dirty="0"/>
              <a:t>W</a:t>
            </a:r>
            <a:r>
              <a:rPr lang="en-US" dirty="0" smtClean="0"/>
              <a:t>e </a:t>
            </a:r>
            <a:r>
              <a:rPr lang="en-US" dirty="0"/>
              <a:t>would </a:t>
            </a:r>
            <a:r>
              <a:rPr lang="en-US" dirty="0" smtClean="0"/>
              <a:t>now shift </a:t>
            </a:r>
            <a:r>
              <a:rPr lang="en-US" dirty="0"/>
              <a:t>our focus towards a few trivial </a:t>
            </a:r>
            <a:r>
              <a:rPr lang="en-US" b="1" dirty="0"/>
              <a:t>yet important topics</a:t>
            </a:r>
            <a:r>
              <a:rPr lang="en-US" dirty="0"/>
              <a:t> that would guide us troubleshoot some recurrent problems. We may or may not use them in daily scripting but they would be helpful in the long run.</a:t>
            </a:r>
            <a:endParaRPr lang="en-IN" dirty="0"/>
          </a:p>
          <a:p>
            <a:r>
              <a:rPr lang="en-US" dirty="0"/>
              <a:t>We would </a:t>
            </a:r>
            <a:r>
              <a:rPr lang="en-US" b="1" dirty="0"/>
              <a:t>discuss some advance concepts </a:t>
            </a:r>
            <a:r>
              <a:rPr lang="en-US" b="1" dirty="0" smtClean="0"/>
              <a:t>where in </a:t>
            </a:r>
            <a:r>
              <a:rPr lang="en-US" b="1" dirty="0"/>
              <a:t>we would deal with mouse and keyboard events, accessing multiple links by implementing lists</a:t>
            </a:r>
            <a:r>
              <a:rPr lang="en-US" dirty="0"/>
              <a:t>. </a:t>
            </a:r>
            <a:endParaRPr lang="en-US" dirty="0" smtClean="0"/>
          </a:p>
          <a:p>
            <a:endParaRPr lang="en-IN" dirty="0"/>
          </a:p>
          <a:p>
            <a:endParaRPr lang="en-IN" dirty="0"/>
          </a:p>
        </p:txBody>
      </p:sp>
    </p:spTree>
    <p:extLst>
      <p:ext uri="{BB962C8B-B14F-4D97-AF65-F5344CB8AC3E}">
        <p14:creationId xmlns:p14="http://schemas.microsoft.com/office/powerpoint/2010/main" val="252268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JavaScript </a:t>
            </a:r>
            <a:r>
              <a:rPr lang="en-US" b="1" dirty="0" smtClean="0"/>
              <a:t>Executors</a:t>
            </a:r>
            <a:endParaRPr lang="en-IN" dirty="0"/>
          </a:p>
        </p:txBody>
      </p:sp>
      <p:sp>
        <p:nvSpPr>
          <p:cNvPr id="3" name="Content Placeholder 2"/>
          <p:cNvSpPr>
            <a:spLocks noGrp="1"/>
          </p:cNvSpPr>
          <p:nvPr>
            <p:ph idx="1"/>
          </p:nvPr>
        </p:nvSpPr>
        <p:spPr/>
        <p:txBody>
          <a:bodyPr>
            <a:normAutofit fontScale="70000" lnSpcReduction="20000"/>
          </a:bodyPr>
          <a:lstStyle/>
          <a:p>
            <a:r>
              <a:rPr lang="en-US" dirty="0"/>
              <a:t>While automating a test scenario, there are certain actions those become an inherent part of test scripts.</a:t>
            </a:r>
            <a:endParaRPr lang="en-IN" dirty="0"/>
          </a:p>
          <a:p>
            <a:r>
              <a:rPr lang="en-US" b="1" dirty="0"/>
              <a:t>These actions may be:</a:t>
            </a:r>
            <a:endParaRPr lang="en-IN" dirty="0"/>
          </a:p>
          <a:p>
            <a:pPr lvl="1"/>
            <a:r>
              <a:rPr lang="en-US" dirty="0"/>
              <a:t>Clicking a button, hyperlink etc.</a:t>
            </a:r>
            <a:endParaRPr lang="en-IN" dirty="0"/>
          </a:p>
          <a:p>
            <a:pPr lvl="1"/>
            <a:r>
              <a:rPr lang="en-US" dirty="0"/>
              <a:t>Typing in a text box</a:t>
            </a:r>
            <a:endParaRPr lang="en-IN" dirty="0"/>
          </a:p>
          <a:p>
            <a:pPr lvl="1"/>
            <a:r>
              <a:rPr lang="en-US" dirty="0"/>
              <a:t>Scrolling Vertically or Horizontally until the desired object is brought into view</a:t>
            </a:r>
            <a:endParaRPr lang="en-IN" dirty="0"/>
          </a:p>
          <a:p>
            <a:pPr lvl="1"/>
            <a:r>
              <a:rPr lang="en-US" dirty="0"/>
              <a:t>And many more</a:t>
            </a:r>
            <a:endParaRPr lang="en-IN" dirty="0"/>
          </a:p>
          <a:p>
            <a:pPr lvl="1"/>
            <a:r>
              <a:rPr lang="en-US" dirty="0"/>
              <a:t>Now, it is evident from the earlier modules that the best way to automate such actions is by using Selenium commands.</a:t>
            </a:r>
            <a:endParaRPr lang="en-IN" dirty="0"/>
          </a:p>
          <a:p>
            <a:r>
              <a:rPr lang="en-US" b="1" dirty="0"/>
              <a:t>But what if the selenium commands don’t work?</a:t>
            </a:r>
            <a:endParaRPr lang="en-IN" dirty="0"/>
          </a:p>
          <a:p>
            <a:pPr lvl="1"/>
            <a:r>
              <a:rPr lang="en-US" dirty="0"/>
              <a:t>Yes, it is absolutely possible that the very basic and elementary Selenium Commands don’t work in certain situations.</a:t>
            </a:r>
            <a:endParaRPr lang="en-IN" dirty="0"/>
          </a:p>
          <a:p>
            <a:pPr lvl="1"/>
            <a:r>
              <a:rPr lang="en-US" dirty="0"/>
              <a:t>That said, to be able to troubleshoot such situation, we shoulder JavaScript executors into the picture.</a:t>
            </a:r>
            <a:endParaRPr lang="en-IN" dirty="0"/>
          </a:p>
          <a:p>
            <a:endParaRPr lang="en-IN" dirty="0"/>
          </a:p>
        </p:txBody>
      </p:sp>
    </p:spTree>
    <p:extLst>
      <p:ext uri="{BB962C8B-B14F-4D97-AF65-F5344CB8AC3E}">
        <p14:creationId xmlns:p14="http://schemas.microsoft.com/office/powerpoint/2010/main" val="301699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are JavaScript Executors?</a:t>
            </a:r>
            <a:endParaRPr lang="en-IN" dirty="0"/>
          </a:p>
        </p:txBody>
      </p:sp>
      <p:sp>
        <p:nvSpPr>
          <p:cNvPr id="3" name="Content Placeholder 2"/>
          <p:cNvSpPr>
            <a:spLocks noGrp="1"/>
          </p:cNvSpPr>
          <p:nvPr>
            <p:ph idx="1"/>
          </p:nvPr>
        </p:nvSpPr>
        <p:spPr>
          <a:xfrm>
            <a:off x="457200" y="4221088"/>
            <a:ext cx="8229600" cy="1905075"/>
          </a:xfrm>
        </p:spPr>
        <p:txBody>
          <a:bodyPr>
            <a:noAutofit/>
          </a:bodyPr>
          <a:lstStyle/>
          <a:p>
            <a:r>
              <a:rPr lang="en-US" sz="2000" dirty="0" err="1"/>
              <a:t>JavascriptExecutor</a:t>
            </a:r>
            <a:r>
              <a:rPr lang="en-US" sz="2000" dirty="0"/>
              <a:t> interface is a part of </a:t>
            </a:r>
            <a:r>
              <a:rPr lang="en-US" sz="2000" dirty="0" err="1"/>
              <a:t>org.openqa.selenium</a:t>
            </a:r>
            <a:r>
              <a:rPr lang="en-US" sz="2000" dirty="0"/>
              <a:t> and implements </a:t>
            </a:r>
            <a:r>
              <a:rPr lang="en-US" sz="2000" dirty="0" err="1"/>
              <a:t>java.lang.Object</a:t>
            </a:r>
            <a:r>
              <a:rPr lang="en-US" sz="2000" dirty="0"/>
              <a:t> class. </a:t>
            </a:r>
            <a:endParaRPr lang="en-US" sz="2000" dirty="0" smtClean="0"/>
          </a:p>
          <a:p>
            <a:r>
              <a:rPr lang="en-US" sz="2000" dirty="0" err="1" smtClean="0"/>
              <a:t>JavascriptExecutor</a:t>
            </a:r>
            <a:r>
              <a:rPr lang="en-US" sz="2000" dirty="0" smtClean="0"/>
              <a:t> </a:t>
            </a:r>
            <a:r>
              <a:rPr lang="en-US" sz="2000" dirty="0"/>
              <a:t>presents the capabilities to execute JavaScript directly within the web-browser. </a:t>
            </a:r>
            <a:endParaRPr lang="en-US" sz="2000" dirty="0" smtClean="0"/>
          </a:p>
          <a:p>
            <a:r>
              <a:rPr lang="en-US" sz="2000" dirty="0" smtClean="0"/>
              <a:t>To </a:t>
            </a:r>
            <a:r>
              <a:rPr lang="en-US" sz="2000" dirty="0"/>
              <a:t>be able to execute the JavaScript, certain mechanisms in the form of methods along with a specific set of parameters are provided in its implementation.</a:t>
            </a:r>
            <a:endParaRPr lang="en-IN" sz="2000" dirty="0"/>
          </a:p>
        </p:txBody>
      </p:sp>
      <p:pic>
        <p:nvPicPr>
          <p:cNvPr id="4" name="Picture 3" descr="JavaScript Executors">
            <a:hlinkClick r:id="rId2"/>
          </p:cNvPr>
          <p:cNvPicPr/>
          <p:nvPr/>
        </p:nvPicPr>
        <p:blipFill>
          <a:blip r:embed="rId3" cstate="print"/>
          <a:srcRect/>
          <a:stretch>
            <a:fillRect/>
          </a:stretch>
        </p:blipFill>
        <p:spPr bwMode="auto">
          <a:xfrm>
            <a:off x="672455" y="1422966"/>
            <a:ext cx="7787977" cy="2798122"/>
          </a:xfrm>
          <a:prstGeom prst="rect">
            <a:avLst/>
          </a:prstGeom>
          <a:noFill/>
          <a:ln w="9525">
            <a:noFill/>
            <a:miter lim="800000"/>
            <a:headEnd/>
            <a:tailEnd/>
          </a:ln>
        </p:spPr>
      </p:pic>
    </p:spTree>
    <p:extLst>
      <p:ext uri="{BB962C8B-B14F-4D97-AF65-F5344CB8AC3E}">
        <p14:creationId xmlns:p14="http://schemas.microsoft.com/office/powerpoint/2010/main" val="333365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JavaScript </a:t>
            </a:r>
            <a:r>
              <a:rPr lang="en-US" b="1" dirty="0" smtClean="0"/>
              <a:t>Executors-</a:t>
            </a:r>
            <a:r>
              <a:rPr lang="en-US" b="1" dirty="0"/>
              <a:t> </a:t>
            </a:r>
            <a:r>
              <a:rPr lang="en-US" b="1" dirty="0" smtClean="0"/>
              <a:t>Methods</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b="1" u="sng" dirty="0"/>
              <a:t>Methods</a:t>
            </a:r>
            <a:endParaRPr lang="en-IN" u="sng" dirty="0"/>
          </a:p>
          <a:p>
            <a:r>
              <a:rPr lang="en-US" b="1" dirty="0" err="1"/>
              <a:t>executeScript</a:t>
            </a:r>
            <a:r>
              <a:rPr lang="en-US" b="1" dirty="0"/>
              <a:t> (String script, </a:t>
            </a:r>
            <a:r>
              <a:rPr lang="en-US" b="1" dirty="0" err="1"/>
              <a:t>args</a:t>
            </a:r>
            <a:r>
              <a:rPr lang="en-US" b="1" dirty="0"/>
              <a:t>)</a:t>
            </a:r>
            <a:endParaRPr lang="en-IN" dirty="0"/>
          </a:p>
          <a:p>
            <a:pPr lvl="1"/>
            <a:r>
              <a:rPr lang="en-US" dirty="0"/>
              <a:t>As the method name suggests, it executes the JavaScript within the current window, alert, frame </a:t>
            </a:r>
            <a:r>
              <a:rPr lang="en-US" dirty="0" err="1"/>
              <a:t>etc</a:t>
            </a:r>
            <a:r>
              <a:rPr lang="en-US" dirty="0"/>
              <a:t> (the window that the WebDriver instance is currently focusing on)</a:t>
            </a:r>
            <a:endParaRPr lang="en-IN" dirty="0"/>
          </a:p>
          <a:p>
            <a:r>
              <a:rPr lang="en-US" b="1" dirty="0" err="1"/>
              <a:t>executeAsyncScript</a:t>
            </a:r>
            <a:r>
              <a:rPr lang="en-US" b="1" dirty="0"/>
              <a:t> (String script, </a:t>
            </a:r>
            <a:r>
              <a:rPr lang="en-US" b="1" dirty="0" err="1"/>
              <a:t>args</a:t>
            </a:r>
            <a:r>
              <a:rPr lang="en-US" b="1" dirty="0"/>
              <a:t>)</a:t>
            </a:r>
            <a:endParaRPr lang="en-IN" dirty="0"/>
          </a:p>
          <a:p>
            <a:pPr lvl="1"/>
            <a:r>
              <a:rPr lang="en-US" dirty="0"/>
              <a:t>As the method name suggests, it executes the JavaScript within the current window, alert, frame </a:t>
            </a:r>
            <a:r>
              <a:rPr lang="en-US" dirty="0" err="1"/>
              <a:t>etc</a:t>
            </a:r>
            <a:r>
              <a:rPr lang="en-US" dirty="0"/>
              <a:t> (the window that the WebDriver instance is currently focusing on)</a:t>
            </a:r>
            <a:endParaRPr lang="en-IN" dirty="0"/>
          </a:p>
          <a:p>
            <a:pPr lvl="1"/>
            <a:r>
              <a:rPr lang="en-US" dirty="0"/>
              <a:t>The parameters and import statement are common to both the executor methods.</a:t>
            </a:r>
            <a:endParaRPr lang="en-IN" dirty="0"/>
          </a:p>
        </p:txBody>
      </p:sp>
    </p:spTree>
    <p:extLst>
      <p:ext uri="{BB962C8B-B14F-4D97-AF65-F5344CB8AC3E}">
        <p14:creationId xmlns:p14="http://schemas.microsoft.com/office/powerpoint/2010/main" val="340940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JavaScript </a:t>
            </a:r>
            <a:r>
              <a:rPr lang="en-US" b="1" dirty="0" smtClean="0"/>
              <a:t>Executors-</a:t>
            </a:r>
            <a:r>
              <a:rPr lang="en-US" b="1" dirty="0"/>
              <a:t> Parameters</a:t>
            </a:r>
            <a:endParaRPr lang="en-IN" dirty="0"/>
          </a:p>
        </p:txBody>
      </p:sp>
      <p:sp>
        <p:nvSpPr>
          <p:cNvPr id="3" name="Content Placeholder 2"/>
          <p:cNvSpPr>
            <a:spLocks noGrp="1"/>
          </p:cNvSpPr>
          <p:nvPr>
            <p:ph idx="1"/>
          </p:nvPr>
        </p:nvSpPr>
        <p:spPr/>
        <p:txBody>
          <a:bodyPr>
            <a:normAutofit lnSpcReduction="10000"/>
          </a:bodyPr>
          <a:lstStyle/>
          <a:p>
            <a:r>
              <a:rPr lang="en-US" b="1" dirty="0"/>
              <a:t>Parameters</a:t>
            </a:r>
            <a:r>
              <a:rPr lang="en-US" dirty="0"/>
              <a:t/>
            </a:r>
            <a:br>
              <a:rPr lang="en-US" dirty="0"/>
            </a:br>
            <a:r>
              <a:rPr lang="en-US" dirty="0"/>
              <a:t>Script – the script to be executed</a:t>
            </a:r>
            <a:br>
              <a:rPr lang="en-US" dirty="0"/>
            </a:br>
            <a:r>
              <a:rPr lang="en-US" dirty="0"/>
              <a:t>Argument – the parameters that the script requires for its execution (if any)</a:t>
            </a:r>
            <a:endParaRPr lang="en-IN" dirty="0"/>
          </a:p>
          <a:p>
            <a:r>
              <a:rPr lang="en-US" b="1" dirty="0"/>
              <a:t>Import statement</a:t>
            </a:r>
            <a:r>
              <a:rPr lang="en-US" dirty="0"/>
              <a:t/>
            </a:r>
            <a:br>
              <a:rPr lang="en-US" dirty="0"/>
            </a:br>
            <a:r>
              <a:rPr lang="en-US" dirty="0"/>
              <a:t>To be able to use </a:t>
            </a:r>
            <a:r>
              <a:rPr lang="en-US" dirty="0" err="1"/>
              <a:t>JavascriptExecutors</a:t>
            </a:r>
            <a:r>
              <a:rPr lang="en-US" dirty="0"/>
              <a:t> in our test scripts, we need to import the package using the following syntax:</a:t>
            </a:r>
            <a:endParaRPr lang="en-IN" dirty="0"/>
          </a:p>
          <a:p>
            <a:pPr marL="457200" lvl="1" indent="0">
              <a:buNone/>
            </a:pPr>
            <a:r>
              <a:rPr lang="en-US" i="1" dirty="0"/>
              <a:t>import </a:t>
            </a:r>
            <a:r>
              <a:rPr lang="en-US" i="1" dirty="0" err="1"/>
              <a:t>org.openqa.selenium.JavascriptExecutor</a:t>
            </a:r>
            <a:r>
              <a:rPr lang="en-US" i="1" dirty="0"/>
              <a:t>;</a:t>
            </a:r>
            <a:endParaRPr lang="en-IN" dirty="0"/>
          </a:p>
        </p:txBody>
      </p:sp>
    </p:spTree>
    <p:extLst>
      <p:ext uri="{BB962C8B-B14F-4D97-AF65-F5344CB8AC3E}">
        <p14:creationId xmlns:p14="http://schemas.microsoft.com/office/powerpoint/2010/main" val="5385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JavaScript </a:t>
            </a:r>
            <a:r>
              <a:rPr lang="en-US" b="1" dirty="0" smtClean="0"/>
              <a:t>Executors-</a:t>
            </a:r>
            <a:r>
              <a:rPr lang="en-US" b="1" dirty="0"/>
              <a:t> </a:t>
            </a:r>
            <a:r>
              <a:rPr lang="en-US" b="1" dirty="0"/>
              <a:t>Sample </a:t>
            </a:r>
            <a:r>
              <a:rPr lang="en-US" b="1" dirty="0" smtClean="0"/>
              <a:t>Code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a:t>
            </a:r>
            <a:r>
              <a:rPr lang="en-US" b="1" dirty="0"/>
              <a:t>1) Clicking a web </a:t>
            </a:r>
            <a:r>
              <a:rPr lang="en-US" b="1" dirty="0" smtClean="0"/>
              <a:t>element</a:t>
            </a:r>
          </a:p>
          <a:p>
            <a:pPr marL="0" indent="0">
              <a:buNone/>
            </a:pPr>
            <a:r>
              <a:rPr lang="en-IN" dirty="0"/>
              <a:t>// Locating the web element using id</a:t>
            </a:r>
          </a:p>
          <a:p>
            <a:pPr marL="457200" lvl="1" indent="0">
              <a:buNone/>
            </a:pPr>
            <a:r>
              <a:rPr lang="en-IN" dirty="0" err="1"/>
              <a:t>WebElement</a:t>
            </a:r>
            <a:r>
              <a:rPr lang="en-IN" dirty="0"/>
              <a:t> element = </a:t>
            </a:r>
            <a:r>
              <a:rPr lang="en-IN" dirty="0" err="1"/>
              <a:t>driver.findElement</a:t>
            </a:r>
            <a:r>
              <a:rPr lang="en-IN" dirty="0"/>
              <a:t>(By.id("id of the </a:t>
            </a:r>
            <a:r>
              <a:rPr lang="en-IN" dirty="0" err="1"/>
              <a:t>webelement</a:t>
            </a:r>
            <a:r>
              <a:rPr lang="en-IN" dirty="0"/>
              <a:t>"));</a:t>
            </a:r>
          </a:p>
          <a:p>
            <a:pPr marL="0" indent="0">
              <a:buNone/>
            </a:pPr>
            <a:endParaRPr lang="en-IN" dirty="0"/>
          </a:p>
          <a:p>
            <a:pPr marL="0" indent="0">
              <a:buNone/>
            </a:pPr>
            <a:r>
              <a:rPr lang="en-IN" dirty="0"/>
              <a:t>// Instantiating </a:t>
            </a:r>
            <a:r>
              <a:rPr lang="en-IN" dirty="0" err="1"/>
              <a:t>JavascriptExecutor</a:t>
            </a:r>
            <a:endParaRPr lang="en-IN" dirty="0"/>
          </a:p>
          <a:p>
            <a:pPr marL="457200" lvl="1" indent="0">
              <a:buNone/>
            </a:pPr>
            <a:r>
              <a:rPr lang="en-IN" dirty="0" err="1"/>
              <a:t>JavascriptExecutor</a:t>
            </a:r>
            <a:r>
              <a:rPr lang="en-IN" dirty="0"/>
              <a:t> </a:t>
            </a:r>
            <a:r>
              <a:rPr lang="en-IN" dirty="0" err="1"/>
              <a:t>js</a:t>
            </a:r>
            <a:r>
              <a:rPr lang="en-IN" dirty="0"/>
              <a:t> = (</a:t>
            </a:r>
            <a:r>
              <a:rPr lang="en-IN" dirty="0" err="1"/>
              <a:t>JavascriptExecutor</a:t>
            </a:r>
            <a:r>
              <a:rPr lang="en-IN" dirty="0"/>
              <a:t>)driver;</a:t>
            </a:r>
          </a:p>
          <a:p>
            <a:pPr marL="0" indent="0">
              <a:buNone/>
            </a:pPr>
            <a:endParaRPr lang="en-IN" dirty="0"/>
          </a:p>
          <a:p>
            <a:pPr marL="0" indent="0">
              <a:buNone/>
            </a:pPr>
            <a:r>
              <a:rPr lang="en-IN" dirty="0"/>
              <a:t>// Clicking the web element</a:t>
            </a:r>
          </a:p>
          <a:p>
            <a:pPr marL="457200" lvl="1" indent="0">
              <a:buNone/>
            </a:pPr>
            <a:r>
              <a:rPr lang="en-IN" dirty="0" err="1"/>
              <a:t>js.executeScript</a:t>
            </a:r>
            <a:r>
              <a:rPr lang="en-IN" dirty="0"/>
              <a:t>("arguments[0].click();", element);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7963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JavaScript </a:t>
            </a:r>
            <a:r>
              <a:rPr lang="en-US" b="1" dirty="0" smtClean="0"/>
              <a:t>Executors-</a:t>
            </a:r>
            <a:r>
              <a:rPr lang="en-US" b="1" dirty="0"/>
              <a:t> </a:t>
            </a:r>
            <a:r>
              <a:rPr lang="en-US" b="1" dirty="0"/>
              <a:t>Sample </a:t>
            </a:r>
            <a:r>
              <a:rPr lang="en-US" b="1" dirty="0" smtClean="0"/>
              <a:t>Code</a:t>
            </a:r>
            <a:endParaRPr lang="en-IN" dirty="0"/>
          </a:p>
        </p:txBody>
      </p:sp>
      <p:sp>
        <p:nvSpPr>
          <p:cNvPr id="3" name="Content Placeholder 2"/>
          <p:cNvSpPr>
            <a:spLocks noGrp="1"/>
          </p:cNvSpPr>
          <p:nvPr>
            <p:ph idx="1"/>
          </p:nvPr>
        </p:nvSpPr>
        <p:spPr/>
        <p:txBody>
          <a:bodyPr>
            <a:normAutofit/>
          </a:bodyPr>
          <a:lstStyle/>
          <a:p>
            <a:pPr marL="0" indent="0">
              <a:buNone/>
            </a:pPr>
            <a:r>
              <a:rPr lang="en-US" b="1" dirty="0"/>
              <a:t>#2) Typing in a Text Box</a:t>
            </a:r>
          </a:p>
          <a:p>
            <a:pPr marL="0" indent="0">
              <a:buNone/>
            </a:pPr>
            <a:r>
              <a:rPr lang="en-US" b="1" dirty="0"/>
              <a:t>// Instantiating </a:t>
            </a:r>
            <a:r>
              <a:rPr lang="en-US" b="1" dirty="0" err="1"/>
              <a:t>JavascriptExecutor</a:t>
            </a:r>
            <a:endParaRPr lang="en-US" b="1" dirty="0"/>
          </a:p>
          <a:p>
            <a:pPr marL="457200" lvl="1" indent="0">
              <a:buNone/>
            </a:pPr>
            <a:r>
              <a:rPr lang="en-US" b="1" dirty="0" err="1"/>
              <a:t>JavascriptExecutor</a:t>
            </a:r>
            <a:r>
              <a:rPr lang="en-US" b="1" dirty="0"/>
              <a:t> </a:t>
            </a:r>
            <a:r>
              <a:rPr lang="en-US" b="1" dirty="0" err="1"/>
              <a:t>js</a:t>
            </a:r>
            <a:r>
              <a:rPr lang="en-US" b="1" dirty="0"/>
              <a:t> = (</a:t>
            </a:r>
            <a:r>
              <a:rPr lang="en-US" b="1" dirty="0" err="1"/>
              <a:t>JavascriptExecutor</a:t>
            </a:r>
            <a:r>
              <a:rPr lang="en-US" b="1" dirty="0"/>
              <a:t>)driver;</a:t>
            </a:r>
          </a:p>
          <a:p>
            <a:pPr marL="0" indent="0">
              <a:buNone/>
            </a:pPr>
            <a:r>
              <a:rPr lang="en-US" b="1" dirty="0"/>
              <a:t> </a:t>
            </a:r>
          </a:p>
          <a:p>
            <a:pPr marL="0" indent="0">
              <a:buNone/>
            </a:pPr>
            <a:r>
              <a:rPr lang="en-US" b="1" dirty="0"/>
              <a:t>// Typing the test data into Textbox</a:t>
            </a:r>
          </a:p>
          <a:p>
            <a:pPr marL="457200" lvl="1" indent="0">
              <a:buNone/>
            </a:pPr>
            <a:r>
              <a:rPr lang="en-US" b="1" dirty="0" err="1"/>
              <a:t>js.executeScript</a:t>
            </a:r>
            <a:r>
              <a:rPr lang="en-US" b="1" dirty="0"/>
              <a:t>("</a:t>
            </a:r>
            <a:r>
              <a:rPr lang="en-US" b="1" dirty="0" err="1"/>
              <a:t>document.getElementById</a:t>
            </a:r>
            <a:r>
              <a:rPr lang="en-US" b="1" dirty="0"/>
              <a:t>(‘id of the element’).value=’test data’;”);</a:t>
            </a:r>
          </a:p>
          <a:p>
            <a:endParaRPr lang="en-IN" dirty="0"/>
          </a:p>
          <a:p>
            <a:endParaRPr lang="en-IN" dirty="0"/>
          </a:p>
          <a:p>
            <a:endParaRPr lang="en-IN" dirty="0"/>
          </a:p>
        </p:txBody>
      </p:sp>
    </p:spTree>
    <p:extLst>
      <p:ext uri="{BB962C8B-B14F-4D97-AF65-F5344CB8AC3E}">
        <p14:creationId xmlns:p14="http://schemas.microsoft.com/office/powerpoint/2010/main" val="332636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10166</TotalTime>
  <Words>1168</Words>
  <Application>Microsoft Office PowerPoint</Application>
  <PresentationFormat>On-screen Show (4:3)</PresentationFormat>
  <Paragraphs>137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Verdana</vt:lpstr>
      <vt:lpstr>Wingdings 2</vt:lpstr>
      <vt:lpstr>Office Theme</vt:lpstr>
      <vt:lpstr>Selenium</vt:lpstr>
      <vt:lpstr>Day3 Module 10: Efficient Selenium Scripting and Troubleshoot Scenarios</vt:lpstr>
      <vt:lpstr>Introduction</vt:lpstr>
      <vt:lpstr>JavaScript Executors</vt:lpstr>
      <vt:lpstr>What are JavaScript Executors?</vt:lpstr>
      <vt:lpstr>JavaScript Executors- Methods</vt:lpstr>
      <vt:lpstr>JavaScript Executors- Parameters</vt:lpstr>
      <vt:lpstr>JavaScript Executors- Sample Code</vt:lpstr>
      <vt:lpstr>JavaScript Executors- Sample Code</vt:lpstr>
      <vt:lpstr>JavaScript Executors- Sample Code</vt:lpstr>
      <vt:lpstr>Accessing multiple elements in a List</vt:lpstr>
      <vt:lpstr>Accessing multiple elements in a List</vt:lpstr>
      <vt:lpstr>Accessing multiple elements in a List-Sample Code</vt:lpstr>
      <vt:lpstr>Handling Keyboard Events</vt:lpstr>
      <vt:lpstr>Handling Keyboard Events</vt:lpstr>
      <vt:lpstr>Handling Keyboard Events-Sample Code</vt:lpstr>
      <vt:lpstr>Handling Mouse Events</vt:lpstr>
      <vt:lpstr>Handling Mouse Events-Sample Code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2</dc:title>
  <dc:creator>Smita B Kumar</dc:creator>
  <cp:lastModifiedBy>Smita B Kumar</cp:lastModifiedBy>
  <cp:revision>480</cp:revision>
  <dcterms:created xsi:type="dcterms:W3CDTF">2016-06-01T07:37:02Z</dcterms:created>
  <dcterms:modified xsi:type="dcterms:W3CDTF">2017-01-16T10:08:01Z</dcterms:modified>
</cp:coreProperties>
</file>