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7F7A43-A945-4231-A0B6-AE657937D90E}">
          <p14:sldIdLst>
            <p14:sldId id="256"/>
            <p14:sldId id="257"/>
            <p14:sldId id="259"/>
          </p14:sldIdLst>
        </p14:section>
        <p14:section name="Untitled Section" id="{185C38EF-3575-4E30-BDC2-B14EE36907EC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76" autoAdjust="0"/>
    <p:restoredTop sz="86410" autoAdjust="0"/>
  </p:normalViewPr>
  <p:slideViewPr>
    <p:cSldViewPr snapToGrid="0">
      <p:cViewPr varScale="1">
        <p:scale>
          <a:sx n="65" d="100"/>
          <a:sy n="65" d="100"/>
        </p:scale>
        <p:origin x="1014" y="72"/>
      </p:cViewPr>
      <p:guideLst/>
    </p:cSldViewPr>
  </p:slideViewPr>
  <p:outlineViewPr>
    <p:cViewPr>
      <p:scale>
        <a:sx n="33" d="100"/>
        <a:sy n="33" d="100"/>
      </p:scale>
      <p:origin x="0" y="-585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7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A8C4A-0553-4F23-8B46-67638C8EC54C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BE8C9-B476-4651-83E1-3D15ABB55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5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BE8C9-B476-4651-83E1-3D15ABB558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0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a scenario where you are moving a file from folder A to Folder B. Think of all the possible ways you can test this.</a:t>
            </a:r>
          </a:p>
          <a:p>
            <a:r>
              <a:rPr lang="en-US" dirty="0" smtClean="0"/>
              <a:t>Apart from the usual scenarios, you can also test the following conditions</a:t>
            </a:r>
          </a:p>
          <a:p>
            <a:r>
              <a:rPr lang="en-US" dirty="0" smtClean="0"/>
              <a:t>Trying to move the file when it is open</a:t>
            </a:r>
          </a:p>
          <a:p>
            <a:r>
              <a:rPr lang="en-US" dirty="0" smtClean="0"/>
              <a:t>You do not have the security rights to paste the file in Folder B</a:t>
            </a:r>
          </a:p>
          <a:p>
            <a:r>
              <a:rPr lang="en-US" dirty="0" smtClean="0"/>
              <a:t>Folder B is on a shared drive and storage capacity is full.</a:t>
            </a:r>
          </a:p>
          <a:p>
            <a:r>
              <a:rPr lang="en-US" dirty="0" smtClean="0"/>
              <a:t>Folder B already has a file with the same name, </a:t>
            </a:r>
            <a:r>
              <a:rPr lang="en-US" dirty="0" err="1" smtClean="0"/>
              <a:t>infact</a:t>
            </a:r>
            <a:r>
              <a:rPr lang="en-US" dirty="0" smtClean="0"/>
              <a:t> the list is endless</a:t>
            </a:r>
          </a:p>
          <a:p>
            <a:r>
              <a:rPr lang="en-US" dirty="0" smtClean="0"/>
              <a:t>Or suppose you have 15 input fields to test, each having 5 possible values, the number of combinations to be tested would be 5^15</a:t>
            </a:r>
          </a:p>
          <a:p>
            <a:r>
              <a:rPr lang="en-US" b="1" dirty="0" smtClean="0"/>
              <a:t>If you were to test the entire possible combinations project EXECUTION TIME &amp; COSTS will rise exponentially.</a:t>
            </a:r>
            <a:endParaRPr lang="en-US" dirty="0" smtClean="0"/>
          </a:p>
          <a:p>
            <a:r>
              <a:rPr lang="en-US" dirty="0" smtClean="0"/>
              <a:t>Hence, one of the testing principles states that </a:t>
            </a:r>
            <a:r>
              <a:rPr lang="en-US" b="1" dirty="0" smtClean="0"/>
              <a:t>EXHAUSTIVE testing is not possible</a:t>
            </a:r>
            <a:r>
              <a:rPr lang="en-US" dirty="0" smtClean="0"/>
              <a:t>. </a:t>
            </a:r>
            <a:r>
              <a:rPr lang="en-US" b="1" dirty="0" smtClean="0"/>
              <a:t>Instead, we need an optimal amount of testing based on the risk assessment of the application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the million dollar question is, how do you determine this risk?</a:t>
            </a:r>
          </a:p>
          <a:p>
            <a:r>
              <a:rPr lang="en-US" dirty="0" smtClean="0"/>
              <a:t>To answer this let's do an exercise</a:t>
            </a:r>
          </a:p>
          <a:p>
            <a:r>
              <a:rPr lang="en-US" dirty="0" smtClean="0"/>
              <a:t>In your opinion, Which operations are most likely to cause your Operating system to fail?</a:t>
            </a:r>
          </a:p>
          <a:p>
            <a:r>
              <a:rPr lang="en-US" dirty="0" smtClean="0"/>
              <a:t>I am sure most of you would have guessed, Opening 10 different application all at the same time.</a:t>
            </a:r>
          </a:p>
          <a:p>
            <a:r>
              <a:rPr lang="en-US" dirty="0" smtClean="0"/>
              <a:t>So if you were testing this Operating system you would realize that defects are likely to be found in  multi-tasking and needs to be tested thoroughly which brings us to our next principle </a:t>
            </a:r>
            <a:r>
              <a:rPr lang="en-US" b="1" dirty="0" smtClean="0"/>
              <a:t>Defect Clustering which states that a small number of modules contain most of the defects detected.</a:t>
            </a:r>
            <a:endParaRPr lang="en-US" dirty="0" smtClean="0"/>
          </a:p>
          <a:p>
            <a:r>
              <a:rPr lang="en-US" dirty="0" smtClean="0"/>
              <a:t>By experience, you can identify such risky modules. But this approach has its own problems</a:t>
            </a:r>
          </a:p>
          <a:p>
            <a:r>
              <a:rPr lang="en-US" b="1" dirty="0" smtClean="0"/>
              <a:t>If the same tests are repeated over and over again, eventually the same test cases will no longer find new bugs</a:t>
            </a:r>
            <a:endParaRPr lang="en-US" dirty="0" smtClean="0"/>
          </a:p>
          <a:p>
            <a:r>
              <a:rPr lang="en-US" dirty="0" smtClean="0"/>
              <a:t>This is the another principle of testing called </a:t>
            </a:r>
            <a:r>
              <a:rPr lang="en-US" b="1" dirty="0" smtClean="0"/>
              <a:t>"Pesticide Paradox"</a:t>
            </a:r>
            <a:endParaRPr lang="en-US" dirty="0" smtClean="0"/>
          </a:p>
          <a:p>
            <a:r>
              <a:rPr lang="en-US" b="1" dirty="0" smtClean="0"/>
              <a:t>To overcome this, the test cases need to be regularly reviewed &amp; revised, adding new &amp; different test cases to help find more defects. </a:t>
            </a:r>
            <a:endParaRPr lang="en-US" dirty="0" smtClean="0"/>
          </a:p>
          <a:p>
            <a:r>
              <a:rPr lang="en-US" dirty="0" smtClean="0"/>
              <a:t>But even after all this sweat &amp; hard work in testing, you can never claim you product is bug-free. To drive home this point, let's see this video of public launch of Windows 98</a:t>
            </a:r>
          </a:p>
          <a:p>
            <a:r>
              <a:rPr lang="en-US" dirty="0" smtClean="0"/>
              <a:t>You think a company like MICROSOFT would not have tested their O.S thoroughly &amp; would risk their reputation just to see their O.S crashing during its public launch!</a:t>
            </a:r>
          </a:p>
          <a:p>
            <a:r>
              <a:rPr lang="en-US" dirty="0" smtClean="0"/>
              <a:t>Hence, testing principle states that - </a:t>
            </a:r>
            <a:r>
              <a:rPr lang="en-US" b="1" dirty="0" smtClean="0"/>
              <a:t>Testing shows presence of defects i.e. Software Testing reduces the probability of undiscovered defects remaining in the software but even if no defects are found, it is not a proof of correctness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what if, you work extra hard, taking all precautions &amp; make your software product 99% bug-free. And the software does not meet the needs &amp; requirements of the clients.</a:t>
            </a:r>
          </a:p>
          <a:p>
            <a:r>
              <a:rPr lang="en-US" dirty="0" smtClean="0"/>
              <a:t>This leads us to our next principle, which states that-</a:t>
            </a:r>
          </a:p>
          <a:p>
            <a:r>
              <a:rPr lang="en-US" b="1" dirty="0" smtClean="0"/>
              <a:t>Absence of Error is a Fallacy i.e. Finding and fixing defects does not help if the system build is unusable and does not fulfill the users needs &amp; requirements</a:t>
            </a:r>
            <a:endParaRPr lang="en-US" dirty="0" smtClean="0"/>
          </a:p>
          <a:p>
            <a:r>
              <a:rPr lang="en-US" dirty="0" smtClean="0"/>
              <a:t>To fix this problem, the next principle of testing states that</a:t>
            </a:r>
          </a:p>
          <a:p>
            <a:r>
              <a:rPr lang="en-US" b="1" dirty="0" smtClean="0"/>
              <a:t>Early Testing - Testing should start as early as possible in the Software Development Life Cycle</a:t>
            </a:r>
            <a:r>
              <a:rPr lang="en-US" dirty="0" smtClean="0"/>
              <a:t>. So that any defects in the requirements or design phase are captured as well. More on this principle in a later training tutorial.</a:t>
            </a:r>
          </a:p>
          <a:p>
            <a:r>
              <a:rPr lang="en-US" dirty="0" smtClean="0"/>
              <a:t>And the last principle of testing states that the </a:t>
            </a:r>
            <a:r>
              <a:rPr lang="en-US" b="1" dirty="0" smtClean="0"/>
              <a:t>Testing is context dependent which basically means that the way you test an e-commerce site will be different from the way you test a commercial off the shelf application.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BE8C9-B476-4651-83E1-3D15ABB558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2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5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5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5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1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6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9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2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0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3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Testing Fundamentals </a:t>
            </a:r>
          </a:p>
          <a:p>
            <a:pPr marL="457200" lvl="1" indent="0">
              <a:buNone/>
            </a:pPr>
            <a:r>
              <a:rPr lang="en-US" sz="1100" dirty="0" smtClean="0"/>
              <a:t>1. Software Testing - Introduction - Importance (02:02) </a:t>
            </a:r>
          </a:p>
          <a:p>
            <a:pPr marL="457200" lvl="1" indent="0">
              <a:buNone/>
            </a:pPr>
            <a:r>
              <a:rPr lang="en-US" sz="1100" dirty="0" smtClean="0"/>
              <a:t>2. Seven Fundamental Principles of Testing (05:18) (Must Watch)</a:t>
            </a:r>
          </a:p>
          <a:p>
            <a:pPr marL="457200" lvl="1" indent="0">
              <a:buNone/>
            </a:pPr>
            <a:r>
              <a:rPr lang="en-US" sz="1100" dirty="0" smtClean="0"/>
              <a:t>3. SDLC Vs STLC (03:58)</a:t>
            </a:r>
          </a:p>
          <a:p>
            <a:pPr marL="457200" lvl="1" indent="0">
              <a:buNone/>
            </a:pPr>
            <a:r>
              <a:rPr lang="en-US" sz="1100" dirty="0" smtClean="0"/>
              <a:t>4. Software Testing Life Cycle - STLC explained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Types of Testing  </a:t>
            </a:r>
          </a:p>
          <a:p>
            <a:pPr marL="457200" lvl="1" indent="0">
              <a:buNone/>
            </a:pPr>
            <a:r>
              <a:rPr lang="en-US" sz="1100" dirty="0" smtClean="0"/>
              <a:t>5. Manual Testing Tutorials for Beginners</a:t>
            </a:r>
          </a:p>
          <a:p>
            <a:pPr marL="457200" lvl="1" indent="0">
              <a:buNone/>
            </a:pPr>
            <a:r>
              <a:rPr lang="en-US" sz="1100" dirty="0" smtClean="0"/>
              <a:t>6. Automation Testing</a:t>
            </a:r>
          </a:p>
          <a:p>
            <a:pPr marL="457200" lvl="1" indent="0">
              <a:buNone/>
            </a:pPr>
            <a:r>
              <a:rPr lang="en-US" sz="1100" dirty="0" smtClean="0"/>
              <a:t>7. Unit Testing (02:22)</a:t>
            </a:r>
          </a:p>
          <a:p>
            <a:pPr marL="457200" lvl="1" indent="0">
              <a:buNone/>
            </a:pPr>
            <a:r>
              <a:rPr lang="en-US" sz="1100" dirty="0" smtClean="0"/>
              <a:t>8. Integration Testing (03:24)</a:t>
            </a:r>
          </a:p>
          <a:p>
            <a:pPr marL="457200" lvl="1" indent="0">
              <a:buNone/>
            </a:pPr>
            <a:r>
              <a:rPr lang="en-US" sz="1100" dirty="0" smtClean="0"/>
              <a:t>9. System Testing (01:54)</a:t>
            </a:r>
          </a:p>
          <a:p>
            <a:pPr marL="457200" lvl="1" indent="0">
              <a:buNone/>
            </a:pPr>
            <a:r>
              <a:rPr lang="en-US" sz="1100" dirty="0" smtClean="0"/>
              <a:t>10. Smoke and Sanity Testing </a:t>
            </a:r>
          </a:p>
          <a:p>
            <a:pPr marL="457200" lvl="1" indent="0">
              <a:buNone/>
            </a:pPr>
            <a:r>
              <a:rPr lang="en-US" sz="1100" dirty="0" smtClean="0"/>
              <a:t>11. What is Regression Testing?</a:t>
            </a:r>
          </a:p>
          <a:p>
            <a:pPr marL="457200" lvl="1" indent="0">
              <a:buNone/>
            </a:pPr>
            <a:r>
              <a:rPr lang="en-US" sz="1100" dirty="0" smtClean="0"/>
              <a:t>12. Non - Functional Testing (01:30)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err="1" smtClean="0"/>
              <a:t>TestCase</a:t>
            </a:r>
            <a:r>
              <a:rPr lang="en-US" sz="1800" b="1" dirty="0" smtClean="0"/>
              <a:t> Development  </a:t>
            </a:r>
          </a:p>
          <a:p>
            <a:pPr marL="457200" lvl="1" indent="0">
              <a:buNone/>
            </a:pPr>
            <a:r>
              <a:rPr lang="en-US" sz="1100" dirty="0" smtClean="0"/>
              <a:t>13. First Steps Test Case Development (01:30)</a:t>
            </a:r>
          </a:p>
          <a:p>
            <a:pPr marL="457200" lvl="1" indent="0">
              <a:buNone/>
            </a:pPr>
            <a:r>
              <a:rPr lang="en-US" sz="1100" dirty="0" smtClean="0"/>
              <a:t>14. Test Scenario (02:04)</a:t>
            </a:r>
          </a:p>
          <a:p>
            <a:pPr marL="457200" lvl="1" indent="0">
              <a:buNone/>
            </a:pPr>
            <a:r>
              <a:rPr lang="en-US" sz="1100" dirty="0" smtClean="0"/>
              <a:t>15. Test Case Specifications (03:56)</a:t>
            </a:r>
          </a:p>
          <a:p>
            <a:pPr marL="457200" lvl="1" indent="0">
              <a:buNone/>
            </a:pPr>
            <a:r>
              <a:rPr lang="en-US" sz="1100" dirty="0" smtClean="0"/>
              <a:t>16. Test Basis (01:33)</a:t>
            </a:r>
          </a:p>
          <a:p>
            <a:pPr marL="457200" lvl="1" indent="0">
              <a:buNone/>
            </a:pPr>
            <a:r>
              <a:rPr lang="en-US" sz="1100" dirty="0" smtClean="0"/>
              <a:t>17. Traceability Matrix (01:10)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15492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Testing Techniques </a:t>
            </a:r>
          </a:p>
          <a:p>
            <a:pPr marL="0" indent="0">
              <a:buNone/>
            </a:pPr>
            <a:r>
              <a:rPr lang="en-US" dirty="0" smtClean="0"/>
              <a:t>18. Equivalence Partitioning &amp; Boundary Value Analysis</a:t>
            </a:r>
          </a:p>
          <a:p>
            <a:pPr marL="0" indent="0">
              <a:buNone/>
            </a:pPr>
            <a:r>
              <a:rPr lang="en-US" dirty="0" smtClean="0"/>
              <a:t>19. Decision Table Testing</a:t>
            </a:r>
          </a:p>
          <a:p>
            <a:pPr marL="0" indent="0">
              <a:buNone/>
            </a:pPr>
            <a:r>
              <a:rPr lang="en-US" dirty="0" smtClean="0"/>
              <a:t>20. State Transition Diagram</a:t>
            </a:r>
          </a:p>
          <a:p>
            <a:pPr marL="0" indent="0">
              <a:buNone/>
            </a:pPr>
            <a:r>
              <a:rPr lang="en-US" dirty="0" smtClean="0"/>
              <a:t>21. Use Case Testing</a:t>
            </a:r>
          </a:p>
          <a:p>
            <a:pPr marL="0" indent="0">
              <a:buNone/>
            </a:pPr>
            <a:r>
              <a:rPr lang="en-US" dirty="0" smtClean="0"/>
              <a:t>22. Testing Review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Test Management &amp; Control </a:t>
            </a:r>
          </a:p>
          <a:p>
            <a:pPr marL="0" indent="0">
              <a:buNone/>
            </a:pPr>
            <a:r>
              <a:rPr lang="en-US" dirty="0" smtClean="0"/>
              <a:t>23. Estimation</a:t>
            </a:r>
          </a:p>
          <a:p>
            <a:pPr marL="0" indent="0">
              <a:buNone/>
            </a:pPr>
            <a:r>
              <a:rPr lang="en-US" dirty="0" smtClean="0"/>
              <a:t>24. Test Plan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Defects </a:t>
            </a:r>
          </a:p>
          <a:p>
            <a:pPr marL="0" indent="0">
              <a:buNone/>
            </a:pPr>
            <a:r>
              <a:rPr lang="en-US" dirty="0" smtClean="0"/>
              <a:t>25. Defects</a:t>
            </a:r>
          </a:p>
          <a:p>
            <a:pPr marL="0" indent="0">
              <a:buNone/>
            </a:pPr>
            <a:r>
              <a:rPr lang="en-US" dirty="0" smtClean="0"/>
              <a:t>26. Defect </a:t>
            </a:r>
            <a:r>
              <a:rPr lang="en-US" smtClean="0"/>
              <a:t>Life Cycle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27. Testing Tools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7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Fundamental Principles of Software Testing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631523"/>
              </p:ext>
            </p:extLst>
          </p:nvPr>
        </p:nvGraphicFramePr>
        <p:xfrm>
          <a:off x="838200" y="1825625"/>
          <a:ext cx="9898626" cy="435133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77297"/>
                <a:gridCol w="8421329"/>
              </a:tblGrid>
              <a:tr h="92189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Principle 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Testing shows presence of defects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774391">
                <a:tc>
                  <a:txBody>
                    <a:bodyPr/>
                    <a:lstStyle/>
                    <a:p>
                      <a:r>
                        <a:rPr lang="en-US" sz="1800" dirty="0"/>
                        <a:t>Principle 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Exhaustive testing is impossible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31882">
                <a:tc>
                  <a:txBody>
                    <a:bodyPr/>
                    <a:lstStyle/>
                    <a:p>
                      <a:r>
                        <a:rPr lang="en-US" sz="1800" dirty="0"/>
                        <a:t>Principle 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Early Testing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405633">
                <a:tc>
                  <a:txBody>
                    <a:bodyPr/>
                    <a:lstStyle/>
                    <a:p>
                      <a:r>
                        <a:rPr lang="en-US" sz="1800" dirty="0"/>
                        <a:t>Principle 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Defect Clustering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442509">
                <a:tc>
                  <a:txBody>
                    <a:bodyPr/>
                    <a:lstStyle/>
                    <a:p>
                      <a:r>
                        <a:rPr lang="en-US" sz="1800" dirty="0"/>
                        <a:t>Principle 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Pesticide Paradox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774391">
                <a:tc>
                  <a:txBody>
                    <a:bodyPr/>
                    <a:lstStyle/>
                    <a:p>
                      <a:r>
                        <a:rPr lang="en-US" sz="1800" dirty="0"/>
                        <a:t>Principle 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Testing is context dependent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700639">
                <a:tc>
                  <a:txBody>
                    <a:bodyPr/>
                    <a:lstStyle/>
                    <a:p>
                      <a:r>
                        <a:rPr lang="en-US" sz="1800"/>
                        <a:t>Principle 7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Absence of errors - fallacy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54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488</Words>
  <Application>Microsoft Office PowerPoint</Application>
  <PresentationFormat>Widescreen</PresentationFormat>
  <Paragraphs>81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Agenda</vt:lpstr>
      <vt:lpstr>Agenda</vt:lpstr>
      <vt:lpstr>Fundamental Principles of Software Testing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Smita B Kumar</dc:creator>
  <cp:lastModifiedBy>Smita B Kumar</cp:lastModifiedBy>
  <cp:revision>4</cp:revision>
  <dcterms:created xsi:type="dcterms:W3CDTF">2016-06-30T06:51:19Z</dcterms:created>
  <dcterms:modified xsi:type="dcterms:W3CDTF">2016-06-30T08:02:36Z</dcterms:modified>
</cp:coreProperties>
</file>