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7"/>
  </p:notes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1296" autoAdjust="0"/>
  </p:normalViewPr>
  <p:slideViewPr>
    <p:cSldViewPr snapToGrid="0">
      <p:cViewPr varScale="1">
        <p:scale>
          <a:sx n="59" d="100"/>
          <a:sy n="59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349D2-7AF9-48EA-9CAC-D63AB9417190}" type="datetimeFigureOut">
              <a:rPr lang="en-IN" smtClean="0"/>
              <a:t>20-05-2018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D3B3-8699-418B-A770-2AD10049E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7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huge gaping hole in the first version of the JAX-RS specification was the lack of a client API. You could slog through the very difficult-to-use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java.net.URL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of classes to invoke on remote RESTful services. Or you could use something like Apache HTTP Client, which is not JAX-RS aware, so you would have to do marshalling and unmarshalling of Java objects manually. Finally, you could opt to use one of the proprietary client APIs of one of the many JAX-RS implementations out there. This would, of course, lock you into that vendor’s implementation. JAX-RS 2.0 fixed this problem by introducing a new HTTP client API.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7D3B3-8699-418B-A770-2AD10049EDB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1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applications have to deal with a multitude of exceptions thrown from application code and third-party frameworks. Relying on the underlying servlet container to handle the exception doesn’t give us much flexibility. Catching and then wrapping all these exceptions within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WebApplicationException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become quite tedious. Alternatively, you can implement and register instances of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javax.ws.rs.ext.ExceptionMapper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7D3B3-8699-418B-A770-2AD10049EDB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3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8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5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79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9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55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68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23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5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21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ditor.swagger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ss.sonatype.org/content/repositories/releases/io/swagger/swagger-codegen-cli/2.2.1/swagger-codegen-cli-2.2.1.ja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A232-D05C-49CE-BF8E-555E2EFC8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JaxRS</a:t>
            </a:r>
            <a:r>
              <a:rPr lang="en-IN" dirty="0"/>
              <a:t> 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9379B-2F58-42ED-946D-B3D09E2DB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78EB-A662-4330-83CB-73D97900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F0678-CAD7-4F69-9385-E73C0FE1F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62" y="1930400"/>
            <a:ext cx="6819048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9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6342-BE01-4EDC-8EC0-DFE5E9CC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JAX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FB34-B396-4463-91EB-9FB51979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Errors can be reported to client using either:</a:t>
            </a:r>
          </a:p>
          <a:p>
            <a:pPr lvl="1"/>
            <a:r>
              <a:rPr lang="en-IN" dirty="0"/>
              <a:t>Response Object</a:t>
            </a:r>
          </a:p>
          <a:p>
            <a:pPr lvl="1"/>
            <a:r>
              <a:rPr lang="en-IN" dirty="0"/>
              <a:t>Exception</a:t>
            </a:r>
          </a:p>
          <a:p>
            <a:r>
              <a:rPr lang="en-IN" dirty="0" err="1"/>
              <a:t>Jax</a:t>
            </a:r>
            <a:r>
              <a:rPr lang="en-IN" dirty="0"/>
              <a:t>-RS Runtime shall handle exception once the mapper is </a:t>
            </a:r>
            <a:r>
              <a:rPr lang="en-IN" dirty="0" err="1"/>
              <a:t>registerd</a:t>
            </a:r>
            <a:r>
              <a:rPr lang="en-IN" dirty="0"/>
              <a:t>.</a:t>
            </a:r>
          </a:p>
          <a:p>
            <a:r>
              <a:rPr lang="en-IN" dirty="0"/>
              <a:t>Exception mappers can convert an exception to HTTP response.</a:t>
            </a:r>
          </a:p>
          <a:p>
            <a:r>
              <a:rPr lang="en-IN" dirty="0" err="1"/>
              <a:t>JaxRS</a:t>
            </a:r>
            <a:r>
              <a:rPr lang="en-IN" dirty="0"/>
              <a:t> Runtime has build in exception type:</a:t>
            </a:r>
          </a:p>
          <a:p>
            <a:pPr lvl="1"/>
            <a:r>
              <a:rPr lang="en-IN" dirty="0" err="1"/>
              <a:t>javax.ws.rs.WebApplicationException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06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4907-F201-41AD-A893-5125702F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Jax</a:t>
            </a:r>
            <a:r>
              <a:rPr lang="en-IN" dirty="0"/>
              <a:t>-RS Exception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4D4FE-B8EB-4649-A49C-CB715E5DE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2" y="1696482"/>
            <a:ext cx="7713641" cy="42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4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344-3463-41D5-8175-86DED291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Jax</a:t>
            </a:r>
            <a:r>
              <a:rPr lang="en-IN" dirty="0"/>
              <a:t>-RS Exception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4F7E1-F68E-4EC3-9F9E-8DB4D3B6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000000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BE34-9D47-41B9-A4D3-1565D87E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Jax</a:t>
            </a:r>
            <a:r>
              <a:rPr lang="en-IN" dirty="0"/>
              <a:t>-RS Exceptions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109260-B3CF-4ED1-BCB7-0BAA0E942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592304"/>
              </p:ext>
            </p:extLst>
          </p:nvPr>
        </p:nvGraphicFramePr>
        <p:xfrm>
          <a:off x="677334" y="1719717"/>
          <a:ext cx="9455943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567">
                  <a:extLst>
                    <a:ext uri="{9D8B030D-6E8A-4147-A177-3AD203B41FA5}">
                      <a16:colId xmlns:a16="http://schemas.microsoft.com/office/drawing/2014/main" val="2176808520"/>
                    </a:ext>
                  </a:extLst>
                </a:gridCol>
                <a:gridCol w="1048713">
                  <a:extLst>
                    <a:ext uri="{9D8B030D-6E8A-4147-A177-3AD203B41FA5}">
                      <a16:colId xmlns:a16="http://schemas.microsoft.com/office/drawing/2014/main" val="2510008811"/>
                    </a:ext>
                  </a:extLst>
                </a:gridCol>
                <a:gridCol w="5046663">
                  <a:extLst>
                    <a:ext uri="{9D8B030D-6E8A-4147-A177-3AD203B41FA5}">
                      <a16:colId xmlns:a16="http://schemas.microsoft.com/office/drawing/2014/main" val="146352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Exception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Code 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65562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BadRequestException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Malformed Message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0039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NotAuthorizedException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failure</a:t>
                      </a:r>
                      <a:endParaRPr lang="en-IN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15585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ForbiddenException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Access granted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20743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NotFoundException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Resource Not found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01675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NotAllowedException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405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Unsupported Request method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2036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NotAcceptableException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media type requested not supported</a:t>
                      </a:r>
                      <a:endParaRPr lang="en-IN" b="1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463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NotSupportedException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415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posted media type not supported</a:t>
                      </a:r>
                      <a:endParaRPr lang="en-IN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013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InternalServerErrorException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Generic Server error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497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ServiceUnavailableException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Server is temporary unavailable or busy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0797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6205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19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64C3-DC03-4EC5-B2C2-C3D94D47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Jax</a:t>
            </a:r>
            <a:r>
              <a:rPr lang="en-IN" dirty="0"/>
              <a:t>-RS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C013-C577-4750-A6B7-1C5D0E6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Java EE provide a core set of security services and protocols that you can leverage from within your RESTful web services. These include:</a:t>
            </a:r>
          </a:p>
          <a:p>
            <a:r>
              <a:rPr lang="en-GB" dirty="0"/>
              <a:t>Authentication</a:t>
            </a:r>
          </a:p>
          <a:p>
            <a:pPr marL="400050" lvl="1" indent="0">
              <a:buNone/>
            </a:pPr>
            <a:r>
              <a:rPr lang="en-GB" dirty="0"/>
              <a:t>The Web has a few standardized protocols you can use for authentication. Java EE, specifically your servlet container, has facilities to understand and configure these Internet security authentication protocols.</a:t>
            </a:r>
          </a:p>
          <a:p>
            <a:r>
              <a:rPr lang="en-GB" dirty="0"/>
              <a:t>Authorization</a:t>
            </a:r>
          </a:p>
          <a:p>
            <a:pPr marL="400050" lvl="1" indent="0">
              <a:buNone/>
            </a:pPr>
            <a:r>
              <a:rPr lang="en-GB" dirty="0"/>
              <a:t>	Authorization is about deciding whether or not a certain user is allowed to </a:t>
            </a:r>
            <a:br>
              <a:rPr lang="en-GB" dirty="0"/>
            </a:br>
            <a:r>
              <a:rPr lang="en-GB" dirty="0"/>
              <a:t>	access 	and invoke on a specific URI. For example, you may want to allow </a:t>
            </a:r>
            <a:br>
              <a:rPr lang="en-GB" dirty="0"/>
            </a:br>
            <a:r>
              <a:rPr lang="en-GB" dirty="0"/>
              <a:t>	write access 	(PUT/POST/DELETE operations) for one set of users and 	disallow it for others.</a:t>
            </a:r>
          </a:p>
          <a:p>
            <a:r>
              <a:rPr lang="en-GB" dirty="0"/>
              <a:t>Encryption</a:t>
            </a:r>
          </a:p>
          <a:p>
            <a:pPr marL="400050" lvl="1" indent="0">
              <a:buNone/>
            </a:pPr>
            <a:r>
              <a:rPr lang="en-GB" dirty="0"/>
              <a:t>	Sensitive data should be protected with cryptographic services like SSL. The 	Web defines the HTTPS protocol to leverage SSL and encryption.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4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E69-0D91-4C53-84D8-ACC9D0B3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B4A5-AB40-4B30-8D30-3D58DF06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Authentication</a:t>
            </a:r>
          </a:p>
          <a:p>
            <a:pPr marL="0" indent="0">
              <a:buNone/>
            </a:pPr>
            <a:r>
              <a:rPr lang="en-GB" dirty="0"/>
              <a:t>is the simplest protocol available for performing authentication over HTTP. It involves sending a Base 64–encoded username and password within a request header to the server.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395B50-CBCE-4C7D-8B22-FB45D7879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17020"/>
              </p:ext>
            </p:extLst>
          </p:nvPr>
        </p:nvGraphicFramePr>
        <p:xfrm>
          <a:off x="677334" y="3609823"/>
          <a:ext cx="10475080" cy="2768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7">
                  <a:extLst>
                    <a:ext uri="{9D8B030D-6E8A-4147-A177-3AD203B41FA5}">
                      <a16:colId xmlns:a16="http://schemas.microsoft.com/office/drawing/2014/main" val="304060041"/>
                    </a:ext>
                  </a:extLst>
                </a:gridCol>
                <a:gridCol w="5682343">
                  <a:extLst>
                    <a:ext uri="{9D8B030D-6E8A-4147-A177-3AD203B41FA5}">
                      <a16:colId xmlns:a16="http://schemas.microsoft.com/office/drawing/2014/main" val="617741264"/>
                    </a:ext>
                  </a:extLst>
                </a:gridCol>
              </a:tblGrid>
              <a:tr h="1305077">
                <a:tc>
                  <a:txBody>
                    <a:bodyPr/>
                    <a:lstStyle/>
                    <a:p>
                      <a:r>
                        <a:rPr lang="en-IN" dirty="0"/>
                        <a:t>Request [No Credentials ] :</a:t>
                      </a:r>
                    </a:p>
                    <a:p>
                      <a:endParaRPr lang="en-IN" dirty="0"/>
                    </a:p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/customers/333 HTTP/1.1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Response:</a:t>
                      </a:r>
                    </a:p>
                    <a:p>
                      <a:endParaRPr lang="en-IN" dirty="0"/>
                    </a:p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HTTP/1.1 401 Unauthorized WWW-Authenticate: Basic realm=“App-Realm"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3561"/>
                  </a:ext>
                </a:extLst>
              </a:tr>
              <a:tr h="1330864">
                <a:tc>
                  <a:txBody>
                    <a:bodyPr/>
                    <a:lstStyle/>
                    <a:p>
                      <a:r>
                        <a:rPr lang="en-IN" dirty="0"/>
                        <a:t>Request [With credentials ] :</a:t>
                      </a:r>
                    </a:p>
                    <a:p>
                      <a:endParaRPr lang="en-IN" dirty="0"/>
                    </a:p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/customers/333 HTTP/1.1 Authorization: Basic YmJ1cmtlOmdlaGVpbQ==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Response: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HTTP/1.1 200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41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23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66AB-6BAD-452A-A35F-905BD909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5F8C-AFFD-4DFA-9638-56057C40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Certificate based authentication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most secure way to perform authentication on the Web. The only disadvantage of this approach is the managing of the certificates themselves. 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server must create a unique certificate for each client that wants to connect to the service. 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89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57A1-F353-4F12-8E2A-C7501970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49" y="609600"/>
            <a:ext cx="10605709" cy="1320800"/>
          </a:xfrm>
        </p:spPr>
        <p:txBody>
          <a:bodyPr/>
          <a:lstStyle/>
          <a:p>
            <a:pPr algn="r"/>
            <a:r>
              <a:rPr lang="en-IN" sz="4000" dirty="0">
                <a:solidFill>
                  <a:srgbClr val="FFFF00"/>
                </a:solidFill>
              </a:rPr>
              <a:t>Basic Authentication </a:t>
            </a:r>
            <a:br>
              <a:rPr lang="en-IN" sz="4000" dirty="0">
                <a:solidFill>
                  <a:srgbClr val="FFFF00"/>
                </a:solidFill>
              </a:rPr>
            </a:br>
            <a:r>
              <a:rPr lang="en-IN" sz="2800" dirty="0">
                <a:solidFill>
                  <a:srgbClr val="FFFF00"/>
                </a:solidFill>
              </a:rPr>
              <a:t> Configuration</a:t>
            </a:r>
            <a:endParaRPr lang="en-IN" sz="40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A43EC-0A4C-4215-8C0E-5B778720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7" y="446315"/>
            <a:ext cx="6356581" cy="580514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2A196-3256-450B-978F-8260A3CD2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83" y="3741008"/>
            <a:ext cx="5964300" cy="11983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8711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C48B-6908-4E7C-A0D1-3AA6977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certificate for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EE2B-6024-4262-B610-6E6BD89F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JAX-RS client programs can take advantage of transport security using Secure Socket Layer (SSL) in order to protect requests and responses from JAX-RS resources.</a:t>
            </a:r>
          </a:p>
          <a:p>
            <a:r>
              <a:rPr lang="en-GB" dirty="0"/>
              <a:t>Required when JAX-RS Application is configured to use TLS.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02A14-E2DA-40FE-BE42-68C2E9A3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70" y="3777481"/>
            <a:ext cx="6228571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FC2D3-D64E-4367-9CD5-E96FF584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39" y="669227"/>
            <a:ext cx="8486790" cy="58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29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6C40-50BB-4809-8D4A-D420227E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OAuth based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973D-24D2-4E56-AED5-431A1B4E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98923" cy="3880773"/>
          </a:xfrm>
        </p:spPr>
        <p:txBody>
          <a:bodyPr/>
          <a:lstStyle/>
          <a:p>
            <a:r>
              <a:rPr lang="en-GB" dirty="0"/>
              <a:t>OAuth 2.0 is an authentication protocol that allows an entity to gain access to a user’s data in a secure manner without having to know the user’s credentials.</a:t>
            </a:r>
          </a:p>
          <a:p>
            <a:r>
              <a:rPr lang="en-GB" dirty="0"/>
              <a:t>Facebook, </a:t>
            </a:r>
            <a:r>
              <a:rPr lang="en-GB" dirty="0" err="1"/>
              <a:t>twiter</a:t>
            </a:r>
            <a:r>
              <a:rPr lang="en-GB" dirty="0"/>
              <a:t>, google and many others are using </a:t>
            </a:r>
            <a:r>
              <a:rPr lang="en-GB" dirty="0" err="1"/>
              <a:t>Oauth</a:t>
            </a:r>
            <a:r>
              <a:rPr lang="en-GB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6B547-AAC8-4C2D-8D27-1B754A99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08" y="2160589"/>
            <a:ext cx="5496895" cy="43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2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86BA-7778-4490-95F3-0E24C151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OAuth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16EC-479D-4E15-B8EC-8BE7358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Resource Owner</a:t>
            </a:r>
          </a:p>
          <a:p>
            <a:pPr marL="0" indent="0">
              <a:buNone/>
            </a:pPr>
            <a:r>
              <a:rPr lang="en-IN" dirty="0"/>
              <a:t>	Granting Access to protected resource.</a:t>
            </a:r>
          </a:p>
          <a:p>
            <a:r>
              <a:rPr lang="en-IN" dirty="0"/>
              <a:t>Resource Server</a:t>
            </a:r>
          </a:p>
          <a:p>
            <a:pPr marL="0" indent="0">
              <a:buNone/>
            </a:pPr>
            <a:r>
              <a:rPr lang="en-IN" dirty="0"/>
              <a:t>	Server hosting the protected resources, capable of accepting and responding to protected resource requests using access tokens.</a:t>
            </a:r>
          </a:p>
          <a:p>
            <a:r>
              <a:rPr lang="en-IN" dirty="0"/>
              <a:t>Client</a:t>
            </a:r>
          </a:p>
          <a:p>
            <a:pPr marL="0" indent="0">
              <a:buNone/>
            </a:pPr>
            <a:r>
              <a:rPr lang="en-IN" dirty="0"/>
              <a:t>	An application making protected resource requests on behalf of the resource owner and with its authorization.</a:t>
            </a:r>
          </a:p>
          <a:p>
            <a:r>
              <a:rPr lang="en-IN" dirty="0"/>
              <a:t>Authorization server\</a:t>
            </a:r>
          </a:p>
          <a:p>
            <a:pPr marL="0" indent="0">
              <a:buNone/>
            </a:pPr>
            <a:r>
              <a:rPr lang="en-IN" dirty="0"/>
              <a:t>	The server issuing access tokens to the client after successfully authenticating the resource owner and obtaining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90047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33D7-9785-41DD-9532-C994953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 Integration with </a:t>
            </a:r>
            <a:r>
              <a:rPr lang="en-IN" dirty="0" err="1"/>
              <a:t>JaxRS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855D-2540-496A-BF70-61C8F304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Language agnostic interface to REST APIs</a:t>
            </a:r>
          </a:p>
          <a:p>
            <a:r>
              <a:rPr lang="en-IN" dirty="0"/>
              <a:t>Allows to discover and understand the capabilities of a service</a:t>
            </a:r>
          </a:p>
          <a:p>
            <a:r>
              <a:rPr lang="en-IN" dirty="0"/>
              <a:t>Supports:</a:t>
            </a:r>
          </a:p>
          <a:p>
            <a:pPr lvl="1"/>
            <a:r>
              <a:rPr lang="en-IN" dirty="0"/>
              <a:t>JSON</a:t>
            </a:r>
          </a:p>
          <a:p>
            <a:pPr lvl="1"/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34203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C974-5430-4127-B3E5-E817F1F6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744A-D6A0-41BE-B9C1-0837CAB3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to Edit Open API / Swagger API.</a:t>
            </a:r>
          </a:p>
          <a:p>
            <a:r>
              <a:rPr lang="en-IN" dirty="0"/>
              <a:t>Generate Server / Client code.</a:t>
            </a:r>
          </a:p>
          <a:p>
            <a:r>
              <a:rPr lang="en-IN" dirty="0"/>
              <a:t>Online version : </a:t>
            </a:r>
            <a:r>
              <a:rPr lang="en-IN" dirty="0">
                <a:hlinkClick r:id="rId2"/>
              </a:rPr>
              <a:t>http://editor.swagger.io/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82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A611-660F-4124-AC43-190781F8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 Code-Gen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20665-AC34-41A0-9C8E-51C29A61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code-gen from </a:t>
            </a:r>
            <a:r>
              <a:rPr lang="en-IN" dirty="0">
                <a:hlinkClick r:id="rId2"/>
              </a:rPr>
              <a:t>https://oss.sonatype.org/content/repositories/releases/io/swagger/swagger-codegen-cli/2.2.1/swagger-codegen-cli-2.2.1.jar</a:t>
            </a:r>
            <a:r>
              <a:rPr lang="en-IN" dirty="0"/>
              <a:t> </a:t>
            </a:r>
          </a:p>
          <a:p>
            <a:r>
              <a:rPr lang="en-IN" dirty="0"/>
              <a:t>Requires API URL to generate code</a:t>
            </a:r>
          </a:p>
          <a:p>
            <a:r>
              <a:rPr lang="en-IN" dirty="0"/>
              <a:t>Generates Server code from command line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7B6EB-2BE9-46F1-8362-E12B5A47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95" y="3448881"/>
            <a:ext cx="8391589" cy="13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7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B17F-97FD-4308-BF85-96FE3F1A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 Annotation in </a:t>
            </a:r>
            <a:r>
              <a:rPr lang="en-IN" dirty="0" err="1"/>
              <a:t>JaxRS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FA619-2B8C-48FD-9445-4597F77E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2356"/>
            <a:ext cx="5457143" cy="2057143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8BD8E-9DEE-4ECF-8800-21AE0888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071" y="3921014"/>
            <a:ext cx="8028571" cy="1857143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8109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67D-9D26-487A-8492-C2339B2F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FE19-8C74-420A-BEF8-29962D5C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Representational State Transfer (REST) is an architectural style that specifies constraints, such as the uniform interface, that if applied to a web service induce desirable properties, such as:</a:t>
            </a:r>
          </a:p>
          <a:p>
            <a:pPr lvl="1"/>
            <a:r>
              <a:rPr lang="en-GB" dirty="0"/>
              <a:t>Performance</a:t>
            </a:r>
          </a:p>
          <a:p>
            <a:pPr lvl="1"/>
            <a:r>
              <a:rPr lang="en-GB" dirty="0"/>
              <a:t>Scalability</a:t>
            </a:r>
          </a:p>
          <a:p>
            <a:pPr lvl="1"/>
            <a:r>
              <a:rPr lang="en-GB" dirty="0"/>
              <a:t>Modifiability</a:t>
            </a:r>
          </a:p>
          <a:p>
            <a:r>
              <a:rPr lang="en-GB" dirty="0"/>
              <a:t>In the REST architectural style, data and functionality are considered resources and are accessed using </a:t>
            </a:r>
            <a:r>
              <a:rPr lang="en-GB" b="1" dirty="0"/>
              <a:t>Uniform Resource Identifiers (URIs)</a:t>
            </a:r>
            <a:r>
              <a:rPr lang="en-GB" dirty="0"/>
              <a:t>, typically links on the Web. </a:t>
            </a:r>
          </a:p>
          <a:p>
            <a:r>
              <a:rPr lang="en-GB" dirty="0"/>
              <a:t>The REST architectural style constrains an architecture to a client/server architecture and is designed to use a stateless communication protocol, typically HTTP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83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5DB6-032E-4870-84F0-3259B387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0B6C-F644-4213-BEF2-466009B5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Resource Identification using URI’s</a:t>
            </a:r>
          </a:p>
          <a:p>
            <a:pPr marL="0" indent="0">
              <a:buNone/>
            </a:pPr>
            <a:r>
              <a:rPr lang="en-IN" dirty="0"/>
              <a:t>	Provides </a:t>
            </a:r>
            <a:r>
              <a:rPr lang="en-IN" dirty="0" err="1"/>
              <a:t>globle</a:t>
            </a:r>
            <a:r>
              <a:rPr lang="en-IN" dirty="0"/>
              <a:t> addressing space for resources and service discovery.</a:t>
            </a:r>
          </a:p>
          <a:p>
            <a:r>
              <a:rPr lang="en-IN" dirty="0"/>
              <a:t>Self Descriptive messages</a:t>
            </a:r>
          </a:p>
          <a:p>
            <a:pPr marL="0" indent="0">
              <a:buNone/>
            </a:pPr>
            <a:r>
              <a:rPr lang="en-IN" dirty="0"/>
              <a:t>	Resources are de-coupled from their representation.</a:t>
            </a:r>
          </a:p>
          <a:p>
            <a:r>
              <a:rPr lang="en-IN" dirty="0"/>
              <a:t>Uniform Interface</a:t>
            </a:r>
          </a:p>
          <a:p>
            <a:pPr marL="0" indent="0">
              <a:buNone/>
            </a:pPr>
            <a:r>
              <a:rPr lang="en-IN" dirty="0"/>
              <a:t>	Manipulate resources using a fixed set of operations: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C9C829-8159-4AF8-AB91-5B2C23CFA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15187"/>
              </p:ext>
            </p:extLst>
          </p:nvPr>
        </p:nvGraphicFramePr>
        <p:xfrm>
          <a:off x="1230141" y="4558002"/>
          <a:ext cx="445320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6603">
                  <a:extLst>
                    <a:ext uri="{9D8B030D-6E8A-4147-A177-3AD203B41FA5}">
                      <a16:colId xmlns:a16="http://schemas.microsoft.com/office/drawing/2014/main" val="3824134054"/>
                    </a:ext>
                  </a:extLst>
                </a:gridCol>
                <a:gridCol w="2226603">
                  <a:extLst>
                    <a:ext uri="{9D8B030D-6E8A-4147-A177-3AD203B41FA5}">
                      <a16:colId xmlns:a16="http://schemas.microsoft.com/office/drawing/2014/main" val="2461798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Read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Create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7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Update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9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Delete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69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655CB-2CC8-4A12-A1D8-B9B1B87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1" y="349746"/>
            <a:ext cx="7666187" cy="60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8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4506-9B85-4121-AA2D-14E23529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JAXRS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6D11-EAC3-4D94-A4E0-1B7506D7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/>
          <a:lstStyle/>
          <a:p>
            <a:r>
              <a:rPr lang="en-GB" dirty="0"/>
              <a:t>JAX-RS is a Java programming language API designed to make it easy to develop applications that use the REST architecture.</a:t>
            </a:r>
          </a:p>
          <a:p>
            <a:r>
              <a:rPr lang="en-GB" dirty="0"/>
              <a:t>The JAX-RS API uses Java programming language annotations to simplify the development of RESTful web services</a:t>
            </a:r>
          </a:p>
          <a:p>
            <a:r>
              <a:rPr lang="en-GB" dirty="0"/>
              <a:t>Developers decorate Java programming language class files with JAX-RS annotations to define resources and the actions that can be performed on those resources.</a:t>
            </a:r>
          </a:p>
          <a:p>
            <a:r>
              <a:rPr lang="en-GB" dirty="0"/>
              <a:t>JAX-RS annotations are runtime annotations; therefore, runtime reflection will generate the helper classes and </a:t>
            </a:r>
            <a:r>
              <a:rPr lang="en-GB" dirty="0" err="1"/>
              <a:t>artifacts</a:t>
            </a:r>
            <a:r>
              <a:rPr lang="en-GB" dirty="0"/>
              <a:t> for the resource.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3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A5E0-31A7-43E8-85F6-E0D42399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JaxRS</a:t>
            </a:r>
            <a:r>
              <a:rPr lang="en-IN" dirty="0"/>
              <a:t> Specification &amp; Implementations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C7C78-7264-46D8-BBF6-B4AD73655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3" t="36333" r="6625" b="8815"/>
          <a:stretch/>
        </p:blipFill>
        <p:spPr>
          <a:xfrm>
            <a:off x="677334" y="1930400"/>
            <a:ext cx="1012698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D113-88BF-4FFF-BC83-33D328E1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JAX-RS Annotations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CB1D1F-6D9F-4C88-A9C6-B56A4BD26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567750"/>
              </p:ext>
            </p:extLst>
          </p:nvPr>
        </p:nvGraphicFramePr>
        <p:xfrm>
          <a:off x="677862" y="1645920"/>
          <a:ext cx="10843578" cy="498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318">
                  <a:extLst>
                    <a:ext uri="{9D8B030D-6E8A-4147-A177-3AD203B41FA5}">
                      <a16:colId xmlns:a16="http://schemas.microsoft.com/office/drawing/2014/main" val="675415335"/>
                    </a:ext>
                  </a:extLst>
                </a:gridCol>
                <a:gridCol w="8938260">
                  <a:extLst>
                    <a:ext uri="{9D8B030D-6E8A-4147-A177-3AD203B41FA5}">
                      <a16:colId xmlns:a16="http://schemas.microsoft.com/office/drawing/2014/main" val="3965023494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r>
                        <a:rPr lang="en-IN" dirty="0" err="1"/>
                        <a:t>Annotaion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2115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r>
                        <a:rPr lang="en-IN" dirty="0"/>
                        <a:t>@Path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Relative URI path mapped to current java class.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47195"/>
                  </a:ext>
                </a:extLst>
              </a:tr>
              <a:tr h="631507">
                <a:tc>
                  <a:txBody>
                    <a:bodyPr/>
                    <a:lstStyle/>
                    <a:p>
                      <a:r>
                        <a:rPr lang="en-IN" dirty="0"/>
                        <a:t>@GET, @POST, @PUT, @DELETE, @HEAD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Request method designator, corresponds to HTTP method of same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3626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r>
                        <a:rPr lang="en-IN" dirty="0"/>
                        <a:t>@</a:t>
                      </a:r>
                      <a:r>
                        <a:rPr lang="en-IN" dirty="0" err="1"/>
                        <a:t>PathParam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Parameter(s) that can be extracted from request URI. (embedded in @Path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53879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r>
                        <a:rPr lang="en-IN" dirty="0"/>
                        <a:t>@</a:t>
                      </a:r>
                      <a:r>
                        <a:rPr lang="en-IN" dirty="0" err="1"/>
                        <a:t>QueryParam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Parameter(s) that can be extracted from request URI. ( begins with “?” and each parameter separated by “&amp;”)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33867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r>
                        <a:rPr lang="en-IN" dirty="0"/>
                        <a:t>@Consumes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Specify the MIME type of representation a resource can consume (send by client)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3661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r>
                        <a:rPr lang="en-IN" dirty="0"/>
                        <a:t>@Produce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Specify the MIME type of representation a resource can produce.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16469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02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2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F785-2544-4A80-BE88-3C88D16E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JAX-RS Annotations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09C87-F640-4355-AE01-EC74AD9F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" y="1678940"/>
            <a:ext cx="11477416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00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587</TotalTime>
  <Words>1016</Words>
  <Application>Microsoft Office PowerPoint</Application>
  <PresentationFormat>Widescreen</PresentationFormat>
  <Paragraphs>150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JaxRS Web Services</vt:lpstr>
      <vt:lpstr>PowerPoint Presentation</vt:lpstr>
      <vt:lpstr>What is REST?</vt:lpstr>
      <vt:lpstr>REST principles</vt:lpstr>
      <vt:lpstr>PowerPoint Presentation</vt:lpstr>
      <vt:lpstr>JAXRS</vt:lpstr>
      <vt:lpstr>JaxRS Specification &amp; Implementations</vt:lpstr>
      <vt:lpstr>Common JAX-RS Annotations</vt:lpstr>
      <vt:lpstr>JAX-RS Annotations Example</vt:lpstr>
      <vt:lpstr>Rest Clients</vt:lpstr>
      <vt:lpstr>JAX Exception handling</vt:lpstr>
      <vt:lpstr>Jax-RS Exception handling</vt:lpstr>
      <vt:lpstr>Jax-RS Exception mapping</vt:lpstr>
      <vt:lpstr>Jax-RS Exceptions</vt:lpstr>
      <vt:lpstr>Jax-RS Security</vt:lpstr>
      <vt:lpstr>Authentication</vt:lpstr>
      <vt:lpstr>Authentication</vt:lpstr>
      <vt:lpstr>Basic Authentication   Configuration</vt:lpstr>
      <vt:lpstr>Client certificate for Authentication</vt:lpstr>
      <vt:lpstr>OAuth based security</vt:lpstr>
      <vt:lpstr>OAuth Roles</vt:lpstr>
      <vt:lpstr>Swagger Integration with JaxRS</vt:lpstr>
      <vt:lpstr>Swagger Editor</vt:lpstr>
      <vt:lpstr>Swagger Code-Gen</vt:lpstr>
      <vt:lpstr>Swagger Annotation in JaxRS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JaxRS Web Services</dc:title>
  <dc:creator>Mahendra Shinde</dc:creator>
  <cp:lastModifiedBy>Mahendra Shinde</cp:lastModifiedBy>
  <cp:revision>37</cp:revision>
  <dcterms:created xsi:type="dcterms:W3CDTF">2018-05-20T05:35:13Z</dcterms:created>
  <dcterms:modified xsi:type="dcterms:W3CDTF">2018-05-20T15:22:53Z</dcterms:modified>
</cp:coreProperties>
</file>