
<file path=[Content_Types].xml><?xml version="1.0" encoding="utf-8"?>
<Types xmlns="http://schemas.openxmlformats.org/package/2006/content-types">
  <Default ContentType="image/x-wmf" Extension="wm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7315200" cy="96012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693B235-A356-4EDD-B661-3740227078CF}" type="datetimeFigureOut">
              <a:rPr lang="en-US" smtClean="0"/>
              <a:pPr/>
              <a:t>4/21/2025</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D220817-5D4E-404A-A632-196827EAD30F}" type="slidenum">
              <a:rPr lang="en-US" smtClean="0"/>
              <a:pPr/>
              <a:t>‹#›</a:t>
            </a:fld>
            <a:endParaRPr lang="en-US"/>
          </a:p>
        </p:txBody>
      </p:sp>
    </p:spTree>
    <p:extLst>
      <p:ext uri="{BB962C8B-B14F-4D97-AF65-F5344CB8AC3E}">
        <p14:creationId xmlns:p14="http://schemas.microsoft.com/office/powerpoint/2010/main" val="4012805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D220817-5D4E-404A-A632-196827EAD30F}" type="slidenum">
              <a:rPr lang="en-US" smtClean="0"/>
              <a:pPr/>
              <a:t>1</a:t>
            </a:fld>
            <a:endParaRPr lang="en-US"/>
          </a:p>
        </p:txBody>
      </p:sp>
    </p:spTree>
    <p:extLst>
      <p:ext uri="{BB962C8B-B14F-4D97-AF65-F5344CB8AC3E}">
        <p14:creationId xmlns:p14="http://schemas.microsoft.com/office/powerpoint/2010/main" val="2779966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0"/>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1"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pic>
        <p:nvPicPr>
          <p:cNvPr id="12" name="Picture 11"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9"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7" name="Picture 6"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8"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9"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7"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pic>
        <p:nvPicPr>
          <p:cNvPr id="8" name="Picture 7"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11"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2"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7"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8"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6"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7"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8" name="Picture 7"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9"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pic>
        <p:nvPicPr>
          <p:cNvPr id="8" name="Picture 7" descr="IEEE logo.eps"/>
          <p:cNvPicPr>
            <a:picLocks noChangeAspect="1"/>
          </p:cNvPicPr>
          <p:nvPr userDrawn="1"/>
        </p:nvPicPr>
        <p:blipFill>
          <a:blip r:embed="rId2" cstate="print"/>
          <a:stretch>
            <a:fillRect/>
          </a:stretch>
        </p:blipFill>
        <p:spPr>
          <a:xfrm>
            <a:off x="101600" y="6231871"/>
            <a:ext cx="2336800" cy="626133"/>
          </a:xfrm>
          <a:prstGeom prst="rect">
            <a:avLst/>
          </a:prstGeom>
        </p:spPr>
      </p:pic>
      <p:sp>
        <p:nvSpPr>
          <p:cNvPr id="9" name="Footer Placeholder 5"/>
          <p:cNvSpPr>
            <a:spLocks noGrp="1"/>
          </p:cNvSpPr>
          <p:nvPr>
            <p:ph type="ftr" sz="quarter" idx="11"/>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12"/>
          </p:nvPr>
        </p:nvSpPr>
        <p:spPr>
          <a:xfrm>
            <a:off x="8737600" y="6356355"/>
            <a:ext cx="2844800" cy="365125"/>
          </a:xfrm>
          <a:prstGeom prst="rect">
            <a:avLst/>
          </a:prstGeom>
        </p:spPr>
        <p:txBody>
          <a:bodyPr/>
          <a:lstStyle/>
          <a:p>
            <a:pPr algn="r"/>
            <a:r>
              <a:rPr lang="en-US" dirty="0"/>
              <a:t>Your logo here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cstate="print">
            <a:alphaModFix amt="98000"/>
            <a:lum/>
          </a:blip>
          <a:srcRect/>
          <a:stretch>
            <a:fillRect l="87000" t="2000" r="1000" b="83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5"/>
          <p:cNvSpPr>
            <a:spLocks noGrp="1"/>
          </p:cNvSpPr>
          <p:nvPr>
            <p:ph type="ftr" sz="quarter" idx="3"/>
          </p:nvPr>
        </p:nvSpPr>
        <p:spPr>
          <a:xfrm>
            <a:off x="4165600" y="6356355"/>
            <a:ext cx="3860800" cy="365125"/>
          </a:xfrm>
          <a:prstGeom prst="rect">
            <a:avLst/>
          </a:prstGeom>
        </p:spPr>
        <p:txBody>
          <a:bodyPr/>
          <a:lstStyle>
            <a:lvl1pPr algn="ctr">
              <a:defRPr/>
            </a:lvl1pPr>
          </a:lstStyle>
          <a:p>
            <a:r>
              <a:rPr lang="en-US"/>
              <a:t>Digital Communication - Skill based Assessment </a:t>
            </a:r>
            <a:endParaRPr lang="en-US" dirty="0"/>
          </a:p>
        </p:txBody>
      </p:sp>
      <p:sp>
        <p:nvSpPr>
          <p:cNvPr id="10" name="Slide Number Placeholder 6"/>
          <p:cNvSpPr>
            <a:spLocks noGrp="1"/>
          </p:cNvSpPr>
          <p:nvPr>
            <p:ph type="sldNum" sz="quarter" idx="4"/>
          </p:nvPr>
        </p:nvSpPr>
        <p:spPr>
          <a:xfrm>
            <a:off x="8737600" y="6356355"/>
            <a:ext cx="2844800" cy="365125"/>
          </a:xfrm>
          <a:prstGeom prst="rect">
            <a:avLst/>
          </a:prstGeom>
        </p:spPr>
        <p:txBody>
          <a:bodyPr/>
          <a:lstStyle/>
          <a:p>
            <a:pPr algn="r"/>
            <a:r>
              <a:rPr lang="en-US" dirty="0"/>
              <a:t>Your logo here</a:t>
            </a:r>
          </a:p>
        </p:txBody>
      </p:sp>
      <p:pic>
        <p:nvPicPr>
          <p:cNvPr id="11" name="Picture 10" descr="IEEE logo.eps"/>
          <p:cNvPicPr>
            <a:picLocks noChangeAspect="1"/>
          </p:cNvPicPr>
          <p:nvPr userDrawn="1"/>
        </p:nvPicPr>
        <p:blipFill>
          <a:blip r:embed="rId12" cstate="print"/>
          <a:stretch>
            <a:fillRect/>
          </a:stretch>
        </p:blipFill>
        <p:spPr>
          <a:xfrm>
            <a:off x="101600" y="6231871"/>
            <a:ext cx="2336800" cy="62613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ctr" defTabSz="914400" rtl="0" eaLnBrk="1" latinLnBrk="0" hangingPunct="1">
        <a:spcBef>
          <a:spcPct val="0"/>
        </a:spcBef>
        <a:buNone/>
        <a:defRPr sz="40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TheOpenROAD-Project/OpenLane" TargetMode="External"/><Relationship Id="rId2" Type="http://schemas.openxmlformats.org/officeDocument/2006/relationships/hyperlink" Target="https://github.com/google/skywater-pdk" TargetMode="External"/><Relationship Id="rId1" Type="http://schemas.openxmlformats.org/officeDocument/2006/relationships/slideLayout" Target="../slideLayouts/slideLayout2.xml"/><Relationship Id="rId6" Type="http://schemas.openxmlformats.org/officeDocument/2006/relationships/hyperlink" Target="https://www.klayout.de/" TargetMode="External"/><Relationship Id="rId5" Type="http://schemas.openxmlformats.org/officeDocument/2006/relationships/hyperlink" Target="http://gtkwave.sourceforge.net/" TargetMode="External"/><Relationship Id="rId4" Type="http://schemas.openxmlformats.org/officeDocument/2006/relationships/hyperlink" Target="https://yosyshq.net/yosy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73881" y="1447800"/>
            <a:ext cx="10744200" cy="1981200"/>
          </a:xfrm>
        </p:spPr>
        <p:txBody>
          <a:bodyPr>
            <a:normAutofit/>
          </a:bodyPr>
          <a:lstStyle/>
          <a:p>
            <a:r>
              <a:rPr lang="en-US" dirty="0">
                <a:latin typeface="Times New Roman" pitchFamily="18" charset="0"/>
                <a:cs typeface="Times New Roman" pitchFamily="18" charset="0"/>
              </a:rPr>
              <a:t>Design and Implementation of Segmentation Adder</a:t>
            </a:r>
          </a:p>
        </p:txBody>
      </p:sp>
      <p:sp>
        <p:nvSpPr>
          <p:cNvPr id="10" name="Footer Placeholder 9"/>
          <p:cNvSpPr>
            <a:spLocks noGrp="1"/>
          </p:cNvSpPr>
          <p:nvPr>
            <p:ph type="ftr" sz="quarter" idx="11"/>
          </p:nvPr>
        </p:nvSpPr>
        <p:spPr>
          <a:xfrm>
            <a:off x="3504381" y="6341543"/>
            <a:ext cx="5283200" cy="365125"/>
          </a:xfrm>
        </p:spPr>
        <p:txBody>
          <a:bodyPr/>
          <a:lstStyle/>
          <a:p>
            <a:r>
              <a:rPr lang="en-US" b="1" dirty="0">
                <a:solidFill>
                  <a:schemeClr val="accent3">
                    <a:lumMod val="50000"/>
                  </a:schemeClr>
                </a:solidFill>
              </a:rPr>
              <a:t>18EC2019-Digital IC Design - Project Based Course</a:t>
            </a:r>
          </a:p>
        </p:txBody>
      </p:sp>
      <p:sp>
        <p:nvSpPr>
          <p:cNvPr id="8" name="Subtitle 2"/>
          <p:cNvSpPr txBox="1">
            <a:spLocks/>
          </p:cNvSpPr>
          <p:nvPr/>
        </p:nvSpPr>
        <p:spPr>
          <a:xfrm>
            <a:off x="6477000" y="3962400"/>
            <a:ext cx="5410200" cy="163203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Arial" pitchFamily="34" charset="0"/>
                <a:ea typeface="+mn-ea"/>
                <a:cs typeface="Arial"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Arial" pitchFamily="34" charset="0"/>
                <a:ea typeface="+mn-ea"/>
                <a:cs typeface="Arial"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2400" dirty="0">
                <a:solidFill>
                  <a:schemeClr val="tx1"/>
                </a:solidFill>
                <a:latin typeface="Times New Roman" pitchFamily="18" charset="0"/>
                <a:cs typeface="Times New Roman" pitchFamily="18" charset="0"/>
              </a:rPr>
              <a:t>Brijin G URK22EC1021</a:t>
            </a:r>
          </a:p>
          <a:p>
            <a:pPr algn="l"/>
            <a:r>
              <a:rPr lang="en-US" sz="2400" dirty="0">
                <a:solidFill>
                  <a:schemeClr val="tx1"/>
                </a:solidFill>
                <a:latin typeface="Times New Roman" pitchFamily="18" charset="0"/>
                <a:cs typeface="Times New Roman" pitchFamily="18" charset="0"/>
              </a:rPr>
              <a:t>Gladwin </a:t>
            </a:r>
            <a:r>
              <a:rPr lang="en-US" sz="2400" dirty="0" err="1">
                <a:solidFill>
                  <a:schemeClr val="tx1"/>
                </a:solidFill>
                <a:latin typeface="Times New Roman" pitchFamily="18" charset="0"/>
                <a:cs typeface="Times New Roman" pitchFamily="18" charset="0"/>
              </a:rPr>
              <a:t>Jebas</a:t>
            </a:r>
            <a:r>
              <a:rPr lang="en-US" sz="2400" dirty="0">
                <a:solidFill>
                  <a:schemeClr val="tx1"/>
                </a:solidFill>
                <a:latin typeface="Times New Roman" pitchFamily="18" charset="0"/>
                <a:cs typeface="Times New Roman" pitchFamily="18" charset="0"/>
              </a:rPr>
              <a:t> J URK22EC1031</a:t>
            </a:r>
          </a:p>
          <a:p>
            <a:pPr algn="l"/>
            <a:r>
              <a:rPr lang="en-US" sz="2400" dirty="0">
                <a:solidFill>
                  <a:schemeClr val="tx1"/>
                </a:solidFill>
                <a:latin typeface="Times New Roman" pitchFamily="18" charset="0"/>
                <a:cs typeface="Times New Roman" pitchFamily="18" charset="0"/>
              </a:rPr>
              <a:t>Aldrin Infant Raj F URK22EC1069</a:t>
            </a:r>
          </a:p>
          <a:p>
            <a:pPr algn="l"/>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81970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EA2D301-0DB1-B0F0-D69F-3CEB6EE725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781812-BD07-2FE7-A7B2-6110D47EC905}"/>
              </a:ext>
            </a:extLst>
          </p:cNvPr>
          <p:cNvSpPr>
            <a:spLocks noGrp="1"/>
          </p:cNvSpPr>
          <p:nvPr>
            <p:ph type="title"/>
          </p:nvPr>
        </p:nvSpPr>
        <p:spPr/>
        <p:txBody>
          <a:bodyPr/>
          <a:lstStyle/>
          <a:p>
            <a:r>
              <a:rPr lang="en-US" b="1" dirty="0">
                <a:latin typeface="Times New Roman" pitchFamily="18" charset="0"/>
                <a:cs typeface="Times New Roman" pitchFamily="18" charset="0"/>
              </a:rPr>
              <a:t>Methodology</a:t>
            </a:r>
          </a:p>
        </p:txBody>
      </p:sp>
      <p:sp>
        <p:nvSpPr>
          <p:cNvPr id="3" name="Content Placeholder 2">
            <a:extLst>
              <a:ext uri="{FF2B5EF4-FFF2-40B4-BE49-F238E27FC236}">
                <a16:creationId xmlns:a16="http://schemas.microsoft.com/office/drawing/2014/main" id="{98E7B2D4-BE56-45BE-A750-25DE214A4C2C}"/>
              </a:ext>
            </a:extLst>
          </p:cNvPr>
          <p:cNvSpPr>
            <a:spLocks noGrp="1"/>
          </p:cNvSpPr>
          <p:nvPr>
            <p:ph idx="1"/>
          </p:nvPr>
        </p:nvSpPr>
        <p:spPr>
          <a:xfrm>
            <a:off x="685800" y="2286000"/>
            <a:ext cx="10896600" cy="2755033"/>
          </a:xfrm>
        </p:spPr>
        <p:txBody>
          <a:bodyPr>
            <a:normAutofit/>
          </a:bodyPr>
          <a:lstStyle/>
          <a:p>
            <a:pPr marL="514350" indent="-514350" algn="just">
              <a:buAutoNum type="romanLcParenR" startAt="2"/>
            </a:pPr>
            <a:r>
              <a:rPr lang="en-IN" sz="2400" b="1" dirty="0" err="1">
                <a:latin typeface="Times New Roman" pitchFamily="18" charset="0"/>
                <a:cs typeface="Times New Roman" pitchFamily="18" charset="0"/>
              </a:rPr>
              <a:t>Yosys</a:t>
            </a:r>
            <a:endParaRPr lang="en-IN" sz="2400" b="1" dirty="0">
              <a:latin typeface="Times New Roman" pitchFamily="18" charset="0"/>
              <a:cs typeface="Times New Roman" pitchFamily="18" charset="0"/>
            </a:endParaRPr>
          </a:p>
          <a:p>
            <a:pPr marL="514350" indent="-514350" algn="just">
              <a:buAutoNum type="romanLcParenR" startAt="2"/>
            </a:pPr>
            <a:endParaRPr lang="en-IN" sz="2000" b="1" dirty="0">
              <a:latin typeface="Times New Roman" pitchFamily="18" charset="0"/>
              <a:cs typeface="Times New Roman" pitchFamily="18" charset="0"/>
            </a:endParaRPr>
          </a:p>
          <a:p>
            <a:pPr algn="just"/>
            <a:r>
              <a:rPr lang="en-US" sz="2000" dirty="0" err="1">
                <a:latin typeface="Times New Roman" pitchFamily="18" charset="0"/>
                <a:cs typeface="Times New Roman" pitchFamily="18" charset="0"/>
              </a:rPr>
              <a:t>Yosys</a:t>
            </a:r>
            <a:r>
              <a:rPr lang="en-US" sz="2000" dirty="0">
                <a:latin typeface="Times New Roman" pitchFamily="18" charset="0"/>
                <a:cs typeface="Times New Roman" pitchFamily="18" charset="0"/>
              </a:rPr>
              <a:t> is an open-source digital synthesis tool.</a:t>
            </a:r>
          </a:p>
          <a:p>
            <a:pPr algn="just"/>
            <a:r>
              <a:rPr lang="en-US" sz="2000" dirty="0">
                <a:latin typeface="Times New Roman" pitchFamily="18" charset="0"/>
                <a:cs typeface="Times New Roman" pitchFamily="18" charset="0"/>
              </a:rPr>
              <a:t>It takes your RTL (.v file) and turns it into a gate-level netlist.</a:t>
            </a:r>
            <a:endParaRPr lang="en-IN"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A gate-level netlist is a structural Verilog file that describes your digital logic entirely using standard cells like AND, OR, NAND, flip-flops, etc.</a:t>
            </a:r>
            <a:endParaRPr lang="en-IN" sz="2000" dirty="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67B6D28E-82BF-E05A-AF66-D103B5AE1463}"/>
              </a:ext>
            </a:extLst>
          </p:cNvPr>
          <p:cNvSpPr>
            <a:spLocks noGrp="1"/>
          </p:cNvSpPr>
          <p:nvPr>
            <p:ph type="ftr" sz="quarter" idx="11"/>
          </p:nvPr>
        </p:nvSpPr>
        <p:spPr>
          <a:xfrm>
            <a:off x="3568700" y="6332539"/>
            <a:ext cx="5207000" cy="501645"/>
          </a:xfrm>
        </p:spPr>
        <p:txBody>
          <a:bodyPr/>
          <a:lstStyle/>
          <a:p>
            <a:r>
              <a:rPr lang="en-US" b="1" dirty="0">
                <a:solidFill>
                  <a:schemeClr val="accent3">
                    <a:lumMod val="50000"/>
                  </a:schemeClr>
                </a:solidFill>
              </a:rPr>
              <a:t>18EC2019-Digital IC Design - Project Based Course</a:t>
            </a:r>
          </a:p>
        </p:txBody>
      </p:sp>
    </p:spTree>
    <p:extLst>
      <p:ext uri="{BB962C8B-B14F-4D97-AF65-F5344CB8AC3E}">
        <p14:creationId xmlns:p14="http://schemas.microsoft.com/office/powerpoint/2010/main" val="3065374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F88479B-A340-6157-335B-D5ABEB5533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F0C75E-7537-B762-E63D-C08A8BED66AC}"/>
              </a:ext>
            </a:extLst>
          </p:cNvPr>
          <p:cNvSpPr>
            <a:spLocks noGrp="1"/>
          </p:cNvSpPr>
          <p:nvPr>
            <p:ph type="title"/>
          </p:nvPr>
        </p:nvSpPr>
        <p:spPr/>
        <p:txBody>
          <a:bodyPr/>
          <a:lstStyle/>
          <a:p>
            <a:r>
              <a:rPr lang="en-US" b="1" dirty="0">
                <a:latin typeface="Times New Roman" pitchFamily="18" charset="0"/>
                <a:cs typeface="Times New Roman" pitchFamily="18" charset="0"/>
              </a:rPr>
              <a:t>Methodology</a:t>
            </a:r>
          </a:p>
        </p:txBody>
      </p:sp>
      <p:pic>
        <p:nvPicPr>
          <p:cNvPr id="6" name="Content Placeholder 5">
            <a:extLst>
              <a:ext uri="{FF2B5EF4-FFF2-40B4-BE49-F238E27FC236}">
                <a16:creationId xmlns:a16="http://schemas.microsoft.com/office/drawing/2014/main" id="{2C08E794-737D-C01A-7402-C12AB68C857F}"/>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323352" y="1855788"/>
            <a:ext cx="7545295" cy="4038600"/>
          </a:xfrm>
        </p:spPr>
      </p:pic>
      <p:sp>
        <p:nvSpPr>
          <p:cNvPr id="4" name="Footer Placeholder 3">
            <a:extLst>
              <a:ext uri="{FF2B5EF4-FFF2-40B4-BE49-F238E27FC236}">
                <a16:creationId xmlns:a16="http://schemas.microsoft.com/office/drawing/2014/main" id="{2BEEF1BC-DD48-B029-1200-9A4B45D9432D}"/>
              </a:ext>
            </a:extLst>
          </p:cNvPr>
          <p:cNvSpPr>
            <a:spLocks noGrp="1"/>
          </p:cNvSpPr>
          <p:nvPr>
            <p:ph type="ftr" sz="quarter" idx="11"/>
          </p:nvPr>
        </p:nvSpPr>
        <p:spPr>
          <a:xfrm>
            <a:off x="3568700" y="6332539"/>
            <a:ext cx="5207000" cy="501645"/>
          </a:xfrm>
        </p:spPr>
        <p:txBody>
          <a:bodyPr/>
          <a:lstStyle/>
          <a:p>
            <a:r>
              <a:rPr lang="en-US" b="1" dirty="0">
                <a:solidFill>
                  <a:schemeClr val="accent3">
                    <a:lumMod val="50000"/>
                  </a:schemeClr>
                </a:solidFill>
              </a:rPr>
              <a:t>18EC2019-Digital IC Design - Project Based Course</a:t>
            </a:r>
          </a:p>
        </p:txBody>
      </p:sp>
      <p:sp>
        <p:nvSpPr>
          <p:cNvPr id="7" name="TextBox 6">
            <a:extLst>
              <a:ext uri="{FF2B5EF4-FFF2-40B4-BE49-F238E27FC236}">
                <a16:creationId xmlns:a16="http://schemas.microsoft.com/office/drawing/2014/main" id="{9E371802-4F0D-CFFF-9F61-5DAED7A8C8D4}"/>
              </a:ext>
            </a:extLst>
          </p:cNvPr>
          <p:cNvSpPr txBox="1"/>
          <p:nvPr/>
        </p:nvSpPr>
        <p:spPr>
          <a:xfrm>
            <a:off x="2209800" y="1186804"/>
            <a:ext cx="1245348" cy="461665"/>
          </a:xfrm>
          <a:prstGeom prst="rect">
            <a:avLst/>
          </a:prstGeom>
          <a:noFill/>
        </p:spPr>
        <p:txBody>
          <a:bodyPr wrap="square" rtlCol="0">
            <a:spAutoFit/>
          </a:bodyPr>
          <a:lstStyle/>
          <a:p>
            <a:r>
              <a:rPr lang="en-IN" sz="2400" b="1" dirty="0" err="1">
                <a:latin typeface="Times New Roman" panose="02020603050405020304" pitchFamily="18" charset="0"/>
                <a:cs typeface="Times New Roman" panose="02020603050405020304" pitchFamily="18" charset="0"/>
              </a:rPr>
              <a:t>Yosys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50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2AC0D37-270A-34C4-6F2E-69552D9EB5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0DBF39-080F-A674-7E4C-BFD49A134BE4}"/>
              </a:ext>
            </a:extLst>
          </p:cNvPr>
          <p:cNvSpPr>
            <a:spLocks noGrp="1"/>
          </p:cNvSpPr>
          <p:nvPr>
            <p:ph type="title"/>
          </p:nvPr>
        </p:nvSpPr>
        <p:spPr/>
        <p:txBody>
          <a:bodyPr/>
          <a:lstStyle/>
          <a:p>
            <a:r>
              <a:rPr lang="en-US" b="1" dirty="0">
                <a:latin typeface="Times New Roman" pitchFamily="18" charset="0"/>
                <a:cs typeface="Times New Roman" pitchFamily="18" charset="0"/>
              </a:rPr>
              <a:t>Methodology</a:t>
            </a:r>
          </a:p>
        </p:txBody>
      </p:sp>
      <p:sp>
        <p:nvSpPr>
          <p:cNvPr id="3" name="Content Placeholder 2">
            <a:extLst>
              <a:ext uri="{FF2B5EF4-FFF2-40B4-BE49-F238E27FC236}">
                <a16:creationId xmlns:a16="http://schemas.microsoft.com/office/drawing/2014/main" id="{53E8F333-5DCC-A94C-272C-AB5B15CAB216}"/>
              </a:ext>
            </a:extLst>
          </p:cNvPr>
          <p:cNvSpPr>
            <a:spLocks noGrp="1"/>
          </p:cNvSpPr>
          <p:nvPr>
            <p:ph idx="1"/>
          </p:nvPr>
        </p:nvSpPr>
        <p:spPr>
          <a:xfrm>
            <a:off x="685800" y="1600200"/>
            <a:ext cx="10972800" cy="4373563"/>
          </a:xfrm>
        </p:spPr>
        <p:txBody>
          <a:bodyPr>
            <a:normAutofit/>
          </a:bodyPr>
          <a:lstStyle/>
          <a:p>
            <a:pPr marL="514350" indent="-514350" algn="just">
              <a:buAutoNum type="romanLcParenR" startAt="3"/>
            </a:pPr>
            <a:r>
              <a:rPr lang="en-IN" sz="2400" b="1" dirty="0" err="1">
                <a:latin typeface="Times New Roman" pitchFamily="18" charset="0"/>
                <a:cs typeface="Times New Roman" pitchFamily="18" charset="0"/>
              </a:rPr>
              <a:t>OpenLane</a:t>
            </a:r>
            <a:endParaRPr lang="en-IN" sz="2400" b="1"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a:p>
            <a:pPr algn="just"/>
            <a:r>
              <a:rPr lang="en-US" sz="2000" dirty="0" err="1">
                <a:latin typeface="Times New Roman" pitchFamily="18" charset="0"/>
                <a:cs typeface="Times New Roman" pitchFamily="18" charset="0"/>
              </a:rPr>
              <a:t>OpenLane</a:t>
            </a:r>
            <a:r>
              <a:rPr lang="en-US" sz="2000" dirty="0">
                <a:latin typeface="Times New Roman" pitchFamily="18" charset="0"/>
                <a:cs typeface="Times New Roman" pitchFamily="18" charset="0"/>
              </a:rPr>
              <a:t> is an automated digital ASIC design flow that wraps tools like:</a:t>
            </a:r>
          </a:p>
          <a:p>
            <a:pPr marL="0" indent="0" algn="just">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Yosys</a:t>
            </a:r>
            <a:r>
              <a:rPr lang="en-US" sz="2000" dirty="0">
                <a:latin typeface="Times New Roman" pitchFamily="18" charset="0"/>
                <a:cs typeface="Times New Roman" pitchFamily="18" charset="0"/>
              </a:rPr>
              <a:t> (synthesis).</a:t>
            </a:r>
          </a:p>
          <a:p>
            <a:pPr marL="0" indent="0" algn="just">
              <a:buNone/>
            </a:pPr>
            <a:endParaRPr lang="en-US" sz="2000" dirty="0">
              <a:latin typeface="Times New Roman" pitchFamily="18" charset="0"/>
              <a:cs typeface="Times New Roman" pitchFamily="18" charset="0"/>
            </a:endParaRPr>
          </a:p>
          <a:p>
            <a:pPr marL="0" indent="0" algn="just">
              <a:buNone/>
            </a:pPr>
            <a:r>
              <a:rPr lang="en-US" sz="2000" b="1" dirty="0">
                <a:latin typeface="Times New Roman" pitchFamily="18" charset="0"/>
                <a:cs typeface="Times New Roman" pitchFamily="18" charset="0"/>
              </a:rPr>
              <a:t>      ASIC design flow</a:t>
            </a:r>
          </a:p>
          <a:p>
            <a:pPr marL="0" indent="0" algn="just">
              <a:buNone/>
            </a:pPr>
            <a:endParaRPr lang="en-US" sz="2000" b="1" dirty="0">
              <a:latin typeface="Times New Roman" pitchFamily="18" charset="0"/>
              <a:cs typeface="Times New Roman" pitchFamily="18" charset="0"/>
            </a:endParaRPr>
          </a:p>
          <a:p>
            <a:pPr marL="0" indent="0" algn="just">
              <a:lnSpc>
                <a:spcPct val="150000"/>
              </a:lnSpc>
              <a:buNone/>
            </a:pP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1)   </a:t>
            </a:r>
            <a:r>
              <a:rPr lang="en-US" sz="2000" dirty="0" err="1">
                <a:latin typeface="Times New Roman" pitchFamily="18" charset="0"/>
                <a:cs typeface="Times New Roman" pitchFamily="18" charset="0"/>
              </a:rPr>
              <a:t>Floorplanning</a:t>
            </a:r>
            <a:endParaRPr lang="en-US" sz="2000" dirty="0">
              <a:latin typeface="Times New Roman" pitchFamily="18" charset="0"/>
              <a:cs typeface="Times New Roman" pitchFamily="18" charset="0"/>
            </a:endParaRPr>
          </a:p>
          <a:p>
            <a:pPr marL="0" indent="0" algn="just">
              <a:lnSpc>
                <a:spcPct val="150000"/>
              </a:lnSpc>
              <a:buNone/>
            </a:pPr>
            <a:r>
              <a:rPr lang="en-US" sz="2000" dirty="0">
                <a:latin typeface="Times New Roman" pitchFamily="18" charset="0"/>
                <a:cs typeface="Times New Roman" pitchFamily="18" charset="0"/>
              </a:rPr>
              <a:t>                         2)   Placement</a:t>
            </a:r>
          </a:p>
          <a:p>
            <a:pPr marL="0" indent="0" algn="just">
              <a:lnSpc>
                <a:spcPct val="150000"/>
              </a:lnSpc>
              <a:buNone/>
            </a:pPr>
            <a:r>
              <a:rPr lang="en-US" sz="2000" dirty="0">
                <a:latin typeface="Times New Roman" pitchFamily="18" charset="0"/>
                <a:cs typeface="Times New Roman" pitchFamily="18" charset="0"/>
              </a:rPr>
              <a:t>                         3)   Routing</a:t>
            </a:r>
            <a:endParaRPr lang="en-IN" sz="2000" dirty="0">
              <a:latin typeface="Times New Roman" pitchFamily="18" charset="0"/>
              <a:cs typeface="Times New Roman" pitchFamily="18" charset="0"/>
            </a:endParaRPr>
          </a:p>
          <a:p>
            <a:pPr marL="0" indent="0" algn="just">
              <a:buNone/>
            </a:pPr>
            <a:endParaRPr lang="en-US" sz="2000" b="1" dirty="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D779F88C-9CD8-C5A1-2B2F-FF71798BF593}"/>
              </a:ext>
            </a:extLst>
          </p:cNvPr>
          <p:cNvSpPr>
            <a:spLocks noGrp="1"/>
          </p:cNvSpPr>
          <p:nvPr>
            <p:ph type="ftr" sz="quarter" idx="11"/>
          </p:nvPr>
        </p:nvSpPr>
        <p:spPr>
          <a:xfrm>
            <a:off x="3568700" y="6332539"/>
            <a:ext cx="5207000" cy="501645"/>
          </a:xfrm>
        </p:spPr>
        <p:txBody>
          <a:bodyPr/>
          <a:lstStyle/>
          <a:p>
            <a:r>
              <a:rPr lang="en-US" b="1" dirty="0">
                <a:solidFill>
                  <a:schemeClr val="accent3">
                    <a:lumMod val="50000"/>
                  </a:schemeClr>
                </a:solidFill>
              </a:rPr>
              <a:t>18EC2019-Digital IC Design - Project Based Course</a:t>
            </a:r>
          </a:p>
        </p:txBody>
      </p:sp>
    </p:spTree>
    <p:extLst>
      <p:ext uri="{BB962C8B-B14F-4D97-AF65-F5344CB8AC3E}">
        <p14:creationId xmlns:p14="http://schemas.microsoft.com/office/powerpoint/2010/main" val="455129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CA312AA-E885-A699-C7B7-E11F7A2C73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6F2801-D81C-3A04-B323-58E9D9E3601A}"/>
              </a:ext>
            </a:extLst>
          </p:cNvPr>
          <p:cNvSpPr>
            <a:spLocks noGrp="1"/>
          </p:cNvSpPr>
          <p:nvPr>
            <p:ph type="title"/>
          </p:nvPr>
        </p:nvSpPr>
        <p:spPr/>
        <p:txBody>
          <a:bodyPr/>
          <a:lstStyle/>
          <a:p>
            <a:r>
              <a:rPr lang="en-US" b="1" dirty="0">
                <a:latin typeface="Times New Roman" pitchFamily="18" charset="0"/>
                <a:cs typeface="Times New Roman" pitchFamily="18" charset="0"/>
              </a:rPr>
              <a:t>Methodology</a:t>
            </a:r>
          </a:p>
        </p:txBody>
      </p:sp>
      <p:sp>
        <p:nvSpPr>
          <p:cNvPr id="3" name="Content Placeholder 2">
            <a:extLst>
              <a:ext uri="{FF2B5EF4-FFF2-40B4-BE49-F238E27FC236}">
                <a16:creationId xmlns:a16="http://schemas.microsoft.com/office/drawing/2014/main" id="{4599F823-5DFE-CB1F-A72F-C16FC4E3F7BB}"/>
              </a:ext>
            </a:extLst>
          </p:cNvPr>
          <p:cNvSpPr>
            <a:spLocks noGrp="1"/>
          </p:cNvSpPr>
          <p:nvPr>
            <p:ph idx="1"/>
          </p:nvPr>
        </p:nvSpPr>
        <p:spPr>
          <a:xfrm>
            <a:off x="685800" y="1143795"/>
            <a:ext cx="10972800" cy="4373563"/>
          </a:xfrm>
        </p:spPr>
        <p:txBody>
          <a:bodyPr>
            <a:normAutofit/>
          </a:bodyPr>
          <a:lstStyle/>
          <a:p>
            <a:pPr marL="457200" indent="-457200" algn="just">
              <a:lnSpc>
                <a:spcPct val="150000"/>
              </a:lnSpc>
              <a:buAutoNum type="arabicParenR"/>
            </a:pPr>
            <a:r>
              <a:rPr lang="en-US" sz="2000" b="1" dirty="0" err="1">
                <a:latin typeface="Times New Roman" pitchFamily="18" charset="0"/>
                <a:cs typeface="Times New Roman" pitchFamily="18" charset="0"/>
              </a:rPr>
              <a:t>Floorplanning</a:t>
            </a:r>
            <a:endParaRPr lang="en-US" sz="2000" b="1" dirty="0">
              <a:latin typeface="Times New Roman" pitchFamily="18" charset="0"/>
              <a:cs typeface="Times New Roman" pitchFamily="18" charset="0"/>
            </a:endParaRPr>
          </a:p>
          <a:p>
            <a:pPr marL="0" indent="0" algn="just">
              <a:lnSpc>
                <a:spcPct val="150000"/>
              </a:lnSpc>
              <a:buNone/>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Floorplanning</a:t>
            </a:r>
            <a:r>
              <a:rPr lang="en-US" sz="2000" dirty="0">
                <a:latin typeface="Times New Roman" pitchFamily="18" charset="0"/>
                <a:cs typeface="Times New Roman" pitchFamily="18" charset="0"/>
              </a:rPr>
              <a:t> is the first physical design step where you take your synthesized logic design (netlist) and decide how it will be laid out on silicon, like sketching the blueprint of a building before construction.</a:t>
            </a:r>
          </a:p>
          <a:p>
            <a:pPr marL="0" indent="0" algn="just">
              <a:lnSpc>
                <a:spcPct val="150000"/>
              </a:lnSpc>
              <a:buNone/>
            </a:pPr>
            <a:r>
              <a:rPr lang="en-US" sz="2000" dirty="0">
                <a:latin typeface="Times New Roman" pitchFamily="18" charset="0"/>
                <a:cs typeface="Times New Roman" pitchFamily="18" charset="0"/>
              </a:rPr>
              <a:t>                         </a:t>
            </a:r>
            <a:endParaRPr lang="en-US" sz="2000" b="1" dirty="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0B5F6344-B059-7345-8169-B6EE9EC9E7B8}"/>
              </a:ext>
            </a:extLst>
          </p:cNvPr>
          <p:cNvSpPr>
            <a:spLocks noGrp="1"/>
          </p:cNvSpPr>
          <p:nvPr>
            <p:ph type="ftr" sz="quarter" idx="11"/>
          </p:nvPr>
        </p:nvSpPr>
        <p:spPr>
          <a:xfrm>
            <a:off x="3568700" y="6332539"/>
            <a:ext cx="5207000" cy="501645"/>
          </a:xfrm>
        </p:spPr>
        <p:txBody>
          <a:bodyPr/>
          <a:lstStyle/>
          <a:p>
            <a:r>
              <a:rPr lang="en-US" b="1" dirty="0">
                <a:solidFill>
                  <a:schemeClr val="accent3">
                    <a:lumMod val="50000"/>
                  </a:schemeClr>
                </a:solidFill>
              </a:rPr>
              <a:t>18EC2019-Digital IC Design - Project Based Course</a:t>
            </a:r>
          </a:p>
        </p:txBody>
      </p:sp>
      <p:pic>
        <p:nvPicPr>
          <p:cNvPr id="7" name="Picture 6">
            <a:extLst>
              <a:ext uri="{FF2B5EF4-FFF2-40B4-BE49-F238E27FC236}">
                <a16:creationId xmlns:a16="http://schemas.microsoft.com/office/drawing/2014/main" id="{94CD333C-189B-9909-E981-233E13CB8285}"/>
              </a:ext>
            </a:extLst>
          </p:cNvPr>
          <p:cNvPicPr>
            <a:picLocks noChangeAspect="1"/>
          </p:cNvPicPr>
          <p:nvPr/>
        </p:nvPicPr>
        <p:blipFill>
          <a:blip r:embed="rId2" cstate="print">
            <a:extLst>
              <a:ext uri="{28A0092B-C50C-407E-A947-70E740481C1C}">
                <a14:useLocalDpi xmlns:a14="http://schemas.microsoft.com/office/drawing/2010/main" val="0"/>
              </a:ext>
            </a:extLst>
          </a:blip>
          <a:srcRect l="25625" t="12353" r="33750" b="7648"/>
          <a:stretch/>
        </p:blipFill>
        <p:spPr>
          <a:xfrm>
            <a:off x="4610100" y="2819400"/>
            <a:ext cx="2971800" cy="3284539"/>
          </a:xfrm>
          <a:prstGeom prst="rect">
            <a:avLst/>
          </a:prstGeom>
        </p:spPr>
      </p:pic>
    </p:spTree>
    <p:extLst>
      <p:ext uri="{BB962C8B-B14F-4D97-AF65-F5344CB8AC3E}">
        <p14:creationId xmlns:p14="http://schemas.microsoft.com/office/powerpoint/2010/main" val="461415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C95D1B4-338E-25CF-1345-D18EBBEED1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025792-55E5-A7BD-2BD4-C33D053B8DAF}"/>
              </a:ext>
            </a:extLst>
          </p:cNvPr>
          <p:cNvSpPr>
            <a:spLocks noGrp="1"/>
          </p:cNvSpPr>
          <p:nvPr>
            <p:ph type="title"/>
          </p:nvPr>
        </p:nvSpPr>
        <p:spPr/>
        <p:txBody>
          <a:bodyPr/>
          <a:lstStyle/>
          <a:p>
            <a:r>
              <a:rPr lang="en-US" b="1" dirty="0">
                <a:latin typeface="Times New Roman" pitchFamily="18" charset="0"/>
                <a:cs typeface="Times New Roman" pitchFamily="18" charset="0"/>
              </a:rPr>
              <a:t>Methodology</a:t>
            </a:r>
          </a:p>
        </p:txBody>
      </p:sp>
      <p:sp>
        <p:nvSpPr>
          <p:cNvPr id="3" name="Content Placeholder 2">
            <a:extLst>
              <a:ext uri="{FF2B5EF4-FFF2-40B4-BE49-F238E27FC236}">
                <a16:creationId xmlns:a16="http://schemas.microsoft.com/office/drawing/2014/main" id="{CA557ED8-D9FF-A1B1-4B8C-7A22D9A16FB4}"/>
              </a:ext>
            </a:extLst>
          </p:cNvPr>
          <p:cNvSpPr>
            <a:spLocks noGrp="1"/>
          </p:cNvSpPr>
          <p:nvPr>
            <p:ph idx="1"/>
          </p:nvPr>
        </p:nvSpPr>
        <p:spPr>
          <a:xfrm>
            <a:off x="685800" y="1143795"/>
            <a:ext cx="10972800" cy="4373563"/>
          </a:xfrm>
        </p:spPr>
        <p:txBody>
          <a:bodyPr>
            <a:normAutofit/>
          </a:bodyPr>
          <a:lstStyle/>
          <a:p>
            <a:pPr marL="0" indent="0" algn="just">
              <a:lnSpc>
                <a:spcPct val="150000"/>
              </a:lnSpc>
              <a:buNone/>
            </a:pPr>
            <a:r>
              <a:rPr lang="en-US" sz="2000" b="1" dirty="0">
                <a:latin typeface="Times New Roman" pitchFamily="18" charset="0"/>
                <a:cs typeface="Times New Roman" pitchFamily="18" charset="0"/>
              </a:rPr>
              <a:t>2)   Placement</a:t>
            </a:r>
          </a:p>
          <a:p>
            <a:pPr marL="0" indent="0" algn="just">
              <a:lnSpc>
                <a:spcPct val="150000"/>
              </a:lnSpc>
              <a:buNone/>
            </a:pPr>
            <a:r>
              <a:rPr lang="en-US" sz="2000" dirty="0">
                <a:latin typeface="Times New Roman" pitchFamily="18" charset="0"/>
                <a:cs typeface="Times New Roman" pitchFamily="18" charset="0"/>
              </a:rPr>
              <a:t>          Once the floorplan is ready, the next crucial step in the physical design flow is Placement. This process involves placing all your standard cells and macros (pre-designed IP blocks) within the core area of the chip.</a:t>
            </a:r>
          </a:p>
        </p:txBody>
      </p:sp>
      <p:sp>
        <p:nvSpPr>
          <p:cNvPr id="4" name="Footer Placeholder 3">
            <a:extLst>
              <a:ext uri="{FF2B5EF4-FFF2-40B4-BE49-F238E27FC236}">
                <a16:creationId xmlns:a16="http://schemas.microsoft.com/office/drawing/2014/main" id="{F98E1884-C57D-E0D4-0D7F-22BF019C1003}"/>
              </a:ext>
            </a:extLst>
          </p:cNvPr>
          <p:cNvSpPr>
            <a:spLocks noGrp="1"/>
          </p:cNvSpPr>
          <p:nvPr>
            <p:ph type="ftr" sz="quarter" idx="11"/>
          </p:nvPr>
        </p:nvSpPr>
        <p:spPr>
          <a:xfrm>
            <a:off x="3568700" y="6332539"/>
            <a:ext cx="5207000" cy="501645"/>
          </a:xfrm>
        </p:spPr>
        <p:txBody>
          <a:bodyPr/>
          <a:lstStyle/>
          <a:p>
            <a:r>
              <a:rPr lang="en-US" b="1" dirty="0">
                <a:solidFill>
                  <a:schemeClr val="accent3">
                    <a:lumMod val="50000"/>
                  </a:schemeClr>
                </a:solidFill>
              </a:rPr>
              <a:t>18EC2019-Digital IC Design - Project Based Course</a:t>
            </a:r>
          </a:p>
        </p:txBody>
      </p:sp>
      <p:pic>
        <p:nvPicPr>
          <p:cNvPr id="6" name="Picture 5">
            <a:extLst>
              <a:ext uri="{FF2B5EF4-FFF2-40B4-BE49-F238E27FC236}">
                <a16:creationId xmlns:a16="http://schemas.microsoft.com/office/drawing/2014/main" id="{3FA8033A-3E29-37A9-FDAD-44EEB4FAC16B}"/>
              </a:ext>
            </a:extLst>
          </p:cNvPr>
          <p:cNvPicPr>
            <a:picLocks noChangeAspect="1"/>
          </p:cNvPicPr>
          <p:nvPr/>
        </p:nvPicPr>
        <p:blipFill>
          <a:blip r:embed="rId2">
            <a:extLst>
              <a:ext uri="{28A0092B-C50C-407E-A947-70E740481C1C}">
                <a14:useLocalDpi xmlns:a14="http://schemas.microsoft.com/office/drawing/2010/main" val="0"/>
              </a:ext>
            </a:extLst>
          </a:blip>
          <a:srcRect l="31250" t="14598" r="40000" b="7754"/>
          <a:stretch/>
        </p:blipFill>
        <p:spPr>
          <a:xfrm>
            <a:off x="4714875" y="2819400"/>
            <a:ext cx="2762250" cy="3352800"/>
          </a:xfrm>
          <a:prstGeom prst="rect">
            <a:avLst/>
          </a:prstGeom>
        </p:spPr>
      </p:pic>
    </p:spTree>
    <p:extLst>
      <p:ext uri="{BB962C8B-B14F-4D97-AF65-F5344CB8AC3E}">
        <p14:creationId xmlns:p14="http://schemas.microsoft.com/office/powerpoint/2010/main" val="1287249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2B4DE64-9E76-6796-A7FC-64E48E8904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A3DA32-8CB8-CE08-6416-47253D828460}"/>
              </a:ext>
            </a:extLst>
          </p:cNvPr>
          <p:cNvSpPr>
            <a:spLocks noGrp="1"/>
          </p:cNvSpPr>
          <p:nvPr>
            <p:ph type="title"/>
          </p:nvPr>
        </p:nvSpPr>
        <p:spPr/>
        <p:txBody>
          <a:bodyPr/>
          <a:lstStyle/>
          <a:p>
            <a:r>
              <a:rPr lang="en-US" b="1" dirty="0">
                <a:latin typeface="Times New Roman" pitchFamily="18" charset="0"/>
                <a:cs typeface="Times New Roman" pitchFamily="18" charset="0"/>
              </a:rPr>
              <a:t>Methodology</a:t>
            </a:r>
          </a:p>
        </p:txBody>
      </p:sp>
      <p:sp>
        <p:nvSpPr>
          <p:cNvPr id="3" name="Content Placeholder 2">
            <a:extLst>
              <a:ext uri="{FF2B5EF4-FFF2-40B4-BE49-F238E27FC236}">
                <a16:creationId xmlns:a16="http://schemas.microsoft.com/office/drawing/2014/main" id="{430479D7-E9EC-68B6-1F44-773E8AE7F629}"/>
              </a:ext>
            </a:extLst>
          </p:cNvPr>
          <p:cNvSpPr>
            <a:spLocks noGrp="1"/>
          </p:cNvSpPr>
          <p:nvPr>
            <p:ph idx="1"/>
          </p:nvPr>
        </p:nvSpPr>
        <p:spPr>
          <a:xfrm>
            <a:off x="685800" y="1143795"/>
            <a:ext cx="10972800" cy="4373563"/>
          </a:xfrm>
        </p:spPr>
        <p:txBody>
          <a:bodyPr>
            <a:normAutofit/>
          </a:bodyPr>
          <a:lstStyle/>
          <a:p>
            <a:pPr marL="0" indent="0" algn="just">
              <a:lnSpc>
                <a:spcPct val="150000"/>
              </a:lnSpc>
              <a:buNone/>
            </a:pPr>
            <a:r>
              <a:rPr lang="en-US" sz="2000" b="1" dirty="0">
                <a:latin typeface="Times New Roman" pitchFamily="18" charset="0"/>
                <a:cs typeface="Times New Roman" pitchFamily="18" charset="0"/>
              </a:rPr>
              <a:t>3)   Routing</a:t>
            </a:r>
          </a:p>
          <a:p>
            <a:pPr marL="0" indent="0" algn="just">
              <a:lnSpc>
                <a:spcPct val="150000"/>
              </a:lnSpc>
              <a:buNone/>
            </a:pPr>
            <a:r>
              <a:rPr lang="en-US" sz="2000" dirty="0">
                <a:latin typeface="Times New Roman" pitchFamily="18" charset="0"/>
                <a:cs typeface="Times New Roman" pitchFamily="18" charset="0"/>
              </a:rPr>
              <a:t>          Once all standard cells and macros are placed on the silicon die (in rows or fixed locations), Routing is the process of physically connecting them with metal wires based on their logical connections from the netlist.                         </a:t>
            </a:r>
            <a:endParaRPr lang="en-US" sz="2000" b="1" dirty="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18953ED7-FDB4-3F6D-01B9-51D611DEABC3}"/>
              </a:ext>
            </a:extLst>
          </p:cNvPr>
          <p:cNvSpPr>
            <a:spLocks noGrp="1"/>
          </p:cNvSpPr>
          <p:nvPr>
            <p:ph type="ftr" sz="quarter" idx="11"/>
          </p:nvPr>
        </p:nvSpPr>
        <p:spPr>
          <a:xfrm>
            <a:off x="3568700" y="6332539"/>
            <a:ext cx="5207000" cy="501645"/>
          </a:xfrm>
        </p:spPr>
        <p:txBody>
          <a:bodyPr/>
          <a:lstStyle/>
          <a:p>
            <a:r>
              <a:rPr lang="en-US" b="1" dirty="0">
                <a:solidFill>
                  <a:schemeClr val="accent3">
                    <a:lumMod val="50000"/>
                  </a:schemeClr>
                </a:solidFill>
              </a:rPr>
              <a:t>18EC2019-Digital IC Design - Project Based Course</a:t>
            </a:r>
          </a:p>
        </p:txBody>
      </p:sp>
      <p:pic>
        <p:nvPicPr>
          <p:cNvPr id="6" name="Picture 5">
            <a:extLst>
              <a:ext uri="{FF2B5EF4-FFF2-40B4-BE49-F238E27FC236}">
                <a16:creationId xmlns:a16="http://schemas.microsoft.com/office/drawing/2014/main" id="{3EA02465-1EC9-9C4B-A533-E9CDEDA88AAF}"/>
              </a:ext>
            </a:extLst>
          </p:cNvPr>
          <p:cNvPicPr>
            <a:picLocks noChangeAspect="1"/>
          </p:cNvPicPr>
          <p:nvPr/>
        </p:nvPicPr>
        <p:blipFill>
          <a:blip r:embed="rId2">
            <a:extLst>
              <a:ext uri="{28A0092B-C50C-407E-A947-70E740481C1C}">
                <a14:useLocalDpi xmlns:a14="http://schemas.microsoft.com/office/drawing/2010/main" val="0"/>
              </a:ext>
            </a:extLst>
          </a:blip>
          <a:srcRect l="31250" t="11176" r="39375" b="7648"/>
          <a:stretch/>
        </p:blipFill>
        <p:spPr>
          <a:xfrm>
            <a:off x="4686300" y="2895600"/>
            <a:ext cx="2819400" cy="3200401"/>
          </a:xfrm>
          <a:prstGeom prst="rect">
            <a:avLst/>
          </a:prstGeom>
        </p:spPr>
      </p:pic>
    </p:spTree>
    <p:extLst>
      <p:ext uri="{BB962C8B-B14F-4D97-AF65-F5344CB8AC3E}">
        <p14:creationId xmlns:p14="http://schemas.microsoft.com/office/powerpoint/2010/main" val="16527934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3001D54-9DFC-CB0F-5842-5A0DAB5CCC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729B24-E738-F939-D75A-12F4EA6FBD23}"/>
              </a:ext>
            </a:extLst>
          </p:cNvPr>
          <p:cNvSpPr>
            <a:spLocks noGrp="1"/>
          </p:cNvSpPr>
          <p:nvPr>
            <p:ph type="title"/>
          </p:nvPr>
        </p:nvSpPr>
        <p:spPr/>
        <p:txBody>
          <a:bodyPr/>
          <a:lstStyle/>
          <a:p>
            <a:r>
              <a:rPr lang="en-US" b="1" dirty="0">
                <a:latin typeface="Times New Roman" pitchFamily="18" charset="0"/>
                <a:cs typeface="Times New Roman" pitchFamily="18" charset="0"/>
              </a:rPr>
              <a:t>Methodology</a:t>
            </a:r>
          </a:p>
        </p:txBody>
      </p:sp>
      <p:sp>
        <p:nvSpPr>
          <p:cNvPr id="3" name="Content Placeholder 2">
            <a:extLst>
              <a:ext uri="{FF2B5EF4-FFF2-40B4-BE49-F238E27FC236}">
                <a16:creationId xmlns:a16="http://schemas.microsoft.com/office/drawing/2014/main" id="{77E83876-8493-3404-0994-F3F9210CAF25}"/>
              </a:ext>
            </a:extLst>
          </p:cNvPr>
          <p:cNvSpPr>
            <a:spLocks noGrp="1"/>
          </p:cNvSpPr>
          <p:nvPr>
            <p:ph idx="1"/>
          </p:nvPr>
        </p:nvSpPr>
        <p:spPr>
          <a:xfrm>
            <a:off x="685800" y="1143795"/>
            <a:ext cx="10972800" cy="4373563"/>
          </a:xfrm>
        </p:spPr>
        <p:txBody>
          <a:bodyPr>
            <a:normAutofit/>
          </a:bodyPr>
          <a:lstStyle/>
          <a:p>
            <a:pPr marL="0" indent="0" algn="just">
              <a:lnSpc>
                <a:spcPct val="150000"/>
              </a:lnSpc>
              <a:buNone/>
            </a:pPr>
            <a:r>
              <a:rPr lang="en-US" sz="2400" b="1" dirty="0">
                <a:latin typeface="Times New Roman" pitchFamily="18" charset="0"/>
                <a:cs typeface="Times New Roman" pitchFamily="18" charset="0"/>
              </a:rPr>
              <a:t>Final output</a:t>
            </a:r>
          </a:p>
        </p:txBody>
      </p:sp>
      <p:sp>
        <p:nvSpPr>
          <p:cNvPr id="4" name="Footer Placeholder 3">
            <a:extLst>
              <a:ext uri="{FF2B5EF4-FFF2-40B4-BE49-F238E27FC236}">
                <a16:creationId xmlns:a16="http://schemas.microsoft.com/office/drawing/2014/main" id="{55EFA442-C4F9-CBC8-FBB4-6BB4F0C2496F}"/>
              </a:ext>
            </a:extLst>
          </p:cNvPr>
          <p:cNvSpPr>
            <a:spLocks noGrp="1"/>
          </p:cNvSpPr>
          <p:nvPr>
            <p:ph type="ftr" sz="quarter" idx="11"/>
          </p:nvPr>
        </p:nvSpPr>
        <p:spPr>
          <a:xfrm>
            <a:off x="3568700" y="6332539"/>
            <a:ext cx="5207000" cy="501645"/>
          </a:xfrm>
        </p:spPr>
        <p:txBody>
          <a:bodyPr/>
          <a:lstStyle/>
          <a:p>
            <a:r>
              <a:rPr lang="en-US" b="1" dirty="0">
                <a:solidFill>
                  <a:schemeClr val="accent3">
                    <a:lumMod val="50000"/>
                  </a:schemeClr>
                </a:solidFill>
              </a:rPr>
              <a:t>18EC2019-Digital IC Design - Project Based Course</a:t>
            </a:r>
          </a:p>
        </p:txBody>
      </p:sp>
      <p:pic>
        <p:nvPicPr>
          <p:cNvPr id="7" name="Picture 6">
            <a:extLst>
              <a:ext uri="{FF2B5EF4-FFF2-40B4-BE49-F238E27FC236}">
                <a16:creationId xmlns:a16="http://schemas.microsoft.com/office/drawing/2014/main" id="{B4D1AE1D-35F9-8DDD-E65D-DDDB265F4D04}"/>
              </a:ext>
            </a:extLst>
          </p:cNvPr>
          <p:cNvPicPr>
            <a:picLocks noChangeAspect="1"/>
          </p:cNvPicPr>
          <p:nvPr/>
        </p:nvPicPr>
        <p:blipFill>
          <a:blip r:embed="rId2">
            <a:extLst>
              <a:ext uri="{28A0092B-C50C-407E-A947-70E740481C1C}">
                <a14:useLocalDpi xmlns:a14="http://schemas.microsoft.com/office/drawing/2010/main" val="0"/>
              </a:ext>
            </a:extLst>
          </a:blip>
          <a:srcRect l="30625" t="10000" r="38750" b="7647"/>
          <a:stretch/>
        </p:blipFill>
        <p:spPr>
          <a:xfrm>
            <a:off x="4038600" y="1752600"/>
            <a:ext cx="4114800" cy="4373562"/>
          </a:xfrm>
          <a:prstGeom prst="rect">
            <a:avLst/>
          </a:prstGeom>
        </p:spPr>
      </p:pic>
    </p:spTree>
    <p:extLst>
      <p:ext uri="{BB962C8B-B14F-4D97-AF65-F5344CB8AC3E}">
        <p14:creationId xmlns:p14="http://schemas.microsoft.com/office/powerpoint/2010/main" val="2044316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51A8A9D3-DC1D-37EC-4466-93B8164E1E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EBE095-3F7B-9491-3BD1-03200F05F866}"/>
              </a:ext>
            </a:extLst>
          </p:cNvPr>
          <p:cNvSpPr>
            <a:spLocks noGrp="1"/>
          </p:cNvSpPr>
          <p:nvPr>
            <p:ph type="title"/>
          </p:nvPr>
        </p:nvSpPr>
        <p:spPr>
          <a:xfrm>
            <a:off x="519545" y="202010"/>
            <a:ext cx="10972800" cy="1143000"/>
          </a:xfrm>
        </p:spPr>
        <p:txBody>
          <a:bodyPr/>
          <a:lstStyle/>
          <a:p>
            <a:r>
              <a:rPr lang="en-US" b="1" dirty="0">
                <a:latin typeface="Times New Roman" pitchFamily="18" charset="0"/>
                <a:cs typeface="Times New Roman" pitchFamily="18" charset="0"/>
              </a:rPr>
              <a:t>Methodology</a:t>
            </a:r>
          </a:p>
        </p:txBody>
      </p:sp>
      <p:sp>
        <p:nvSpPr>
          <p:cNvPr id="3" name="Content Placeholder 2">
            <a:extLst>
              <a:ext uri="{FF2B5EF4-FFF2-40B4-BE49-F238E27FC236}">
                <a16:creationId xmlns:a16="http://schemas.microsoft.com/office/drawing/2014/main" id="{4FDF06F2-5D97-17BC-87E8-BA603B0F7084}"/>
              </a:ext>
            </a:extLst>
          </p:cNvPr>
          <p:cNvSpPr>
            <a:spLocks noGrp="1"/>
          </p:cNvSpPr>
          <p:nvPr>
            <p:ph idx="1"/>
          </p:nvPr>
        </p:nvSpPr>
        <p:spPr>
          <a:xfrm>
            <a:off x="685800" y="1143795"/>
            <a:ext cx="10972800" cy="4373563"/>
          </a:xfrm>
        </p:spPr>
        <p:txBody>
          <a:bodyPr>
            <a:normAutofit/>
          </a:bodyPr>
          <a:lstStyle/>
          <a:p>
            <a:pPr marL="0" indent="0" algn="just">
              <a:lnSpc>
                <a:spcPct val="150000"/>
              </a:lnSpc>
              <a:buNone/>
            </a:pPr>
            <a:r>
              <a:rPr lang="en-US" sz="2400" b="1" dirty="0">
                <a:latin typeface="Times New Roman" pitchFamily="18" charset="0"/>
                <a:cs typeface="Times New Roman" pitchFamily="18" charset="0"/>
              </a:rPr>
              <a:t>GDS II</a:t>
            </a:r>
          </a:p>
        </p:txBody>
      </p:sp>
      <p:sp>
        <p:nvSpPr>
          <p:cNvPr id="4" name="Footer Placeholder 3">
            <a:extLst>
              <a:ext uri="{FF2B5EF4-FFF2-40B4-BE49-F238E27FC236}">
                <a16:creationId xmlns:a16="http://schemas.microsoft.com/office/drawing/2014/main" id="{F364A1B2-AADE-BF2A-0FAC-D0B9946C4792}"/>
              </a:ext>
            </a:extLst>
          </p:cNvPr>
          <p:cNvSpPr>
            <a:spLocks noGrp="1"/>
          </p:cNvSpPr>
          <p:nvPr>
            <p:ph type="ftr" sz="quarter" idx="11"/>
          </p:nvPr>
        </p:nvSpPr>
        <p:spPr>
          <a:xfrm>
            <a:off x="3568700" y="6332539"/>
            <a:ext cx="5207000" cy="501645"/>
          </a:xfrm>
        </p:spPr>
        <p:txBody>
          <a:bodyPr/>
          <a:lstStyle/>
          <a:p>
            <a:r>
              <a:rPr lang="en-US" b="1" dirty="0">
                <a:solidFill>
                  <a:schemeClr val="accent3">
                    <a:lumMod val="50000"/>
                  </a:schemeClr>
                </a:solidFill>
              </a:rPr>
              <a:t>18EC2019-Digital IC Design - Project Based Course</a:t>
            </a:r>
          </a:p>
        </p:txBody>
      </p:sp>
      <p:pic>
        <p:nvPicPr>
          <p:cNvPr id="6" name="Picture 5">
            <a:extLst>
              <a:ext uri="{FF2B5EF4-FFF2-40B4-BE49-F238E27FC236}">
                <a16:creationId xmlns:a16="http://schemas.microsoft.com/office/drawing/2014/main" id="{10411D09-0F40-EE8D-2F6B-DFB91541A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752600"/>
            <a:ext cx="7467600" cy="4373563"/>
          </a:xfrm>
          <a:prstGeom prst="rect">
            <a:avLst/>
          </a:prstGeom>
        </p:spPr>
      </p:pic>
    </p:spTree>
    <p:extLst>
      <p:ext uri="{BB962C8B-B14F-4D97-AF65-F5344CB8AC3E}">
        <p14:creationId xmlns:p14="http://schemas.microsoft.com/office/powerpoint/2010/main" val="294463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Conclusions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609600" y="1417638"/>
            <a:ext cx="10972800" cy="4525963"/>
          </a:xfrm>
        </p:spPr>
        <p:txBody>
          <a:bodyPr>
            <a:normAutofit fontScale="85000" lnSpcReduction="10000"/>
          </a:bodyPr>
          <a:lstStyle/>
          <a:p>
            <a:pPr marL="0" indent="0" algn="just">
              <a:lnSpc>
                <a:spcPct val="150000"/>
              </a:lnSpc>
              <a:buNone/>
            </a:pPr>
            <a:r>
              <a:rPr lang="en-US" sz="2800" dirty="0">
                <a:latin typeface="Times New Roman" pitchFamily="18" charset="0"/>
                <a:cs typeface="Times New Roman" pitchFamily="18" charset="0"/>
              </a:rPr>
              <a:t>The physical design flow using </a:t>
            </a:r>
            <a:r>
              <a:rPr lang="en-US" sz="2800" dirty="0" err="1">
                <a:latin typeface="Times New Roman" pitchFamily="18" charset="0"/>
                <a:cs typeface="Times New Roman" pitchFamily="18" charset="0"/>
              </a:rPr>
              <a:t>OpenLane</a:t>
            </a:r>
            <a:r>
              <a:rPr lang="en-US" sz="2800" dirty="0">
                <a:latin typeface="Times New Roman" pitchFamily="18" charset="0"/>
                <a:cs typeface="Times New Roman" pitchFamily="18" charset="0"/>
              </a:rPr>
              <a:t> and the Sky130 PDK involves three critical stages:</a:t>
            </a:r>
          </a:p>
          <a:p>
            <a:pPr algn="just">
              <a:lnSpc>
                <a:spcPct val="150000"/>
              </a:lnSpc>
            </a:pPr>
            <a:r>
              <a:rPr lang="en-US" sz="2800" dirty="0" err="1">
                <a:latin typeface="Times New Roman" pitchFamily="18" charset="0"/>
                <a:cs typeface="Times New Roman" pitchFamily="18" charset="0"/>
              </a:rPr>
              <a:t>Floorplanning</a:t>
            </a:r>
            <a:r>
              <a:rPr lang="en-US" sz="2800" dirty="0">
                <a:latin typeface="Times New Roman" pitchFamily="18" charset="0"/>
                <a:cs typeface="Times New Roman" pitchFamily="18" charset="0"/>
              </a:rPr>
              <a:t>, where the chip's physical layout and power structure are defined.</a:t>
            </a:r>
          </a:p>
          <a:p>
            <a:pPr algn="just">
              <a:lnSpc>
                <a:spcPct val="150000"/>
              </a:lnSpc>
            </a:pPr>
            <a:r>
              <a:rPr lang="en-US" sz="2800" dirty="0">
                <a:latin typeface="Times New Roman" pitchFamily="18" charset="0"/>
                <a:cs typeface="Times New Roman" pitchFamily="18" charset="0"/>
              </a:rPr>
              <a:t>Placement, where logic cells are arranged efficiently to meet timing and area goals.</a:t>
            </a:r>
          </a:p>
          <a:p>
            <a:pPr algn="just">
              <a:lnSpc>
                <a:spcPct val="150000"/>
              </a:lnSpc>
            </a:pPr>
            <a:r>
              <a:rPr lang="en-US" sz="2800" dirty="0">
                <a:latin typeface="Times New Roman" pitchFamily="18" charset="0"/>
                <a:cs typeface="Times New Roman" pitchFamily="18" charset="0"/>
              </a:rPr>
              <a:t>Routing, where all components are physically connected with metal layers, finalizing the design for fabrication.</a:t>
            </a:r>
          </a:p>
          <a:p>
            <a:pPr marL="0" indent="0" algn="just">
              <a:lnSpc>
                <a:spcPct val="150000"/>
              </a:lnSpc>
              <a:buNone/>
            </a:pPr>
            <a:r>
              <a:rPr lang="en-US" sz="2800" dirty="0">
                <a:latin typeface="Times New Roman" pitchFamily="18" charset="0"/>
                <a:cs typeface="Times New Roman" pitchFamily="18" charset="0"/>
              </a:rPr>
              <a:t>Together, these steps transform a synthesized digital design into a manufacturable silicon layout.</a:t>
            </a:r>
          </a:p>
        </p:txBody>
      </p:sp>
      <p:sp>
        <p:nvSpPr>
          <p:cNvPr id="4" name="Footer Placeholder 3"/>
          <p:cNvSpPr>
            <a:spLocks noGrp="1"/>
          </p:cNvSpPr>
          <p:nvPr>
            <p:ph type="ftr" sz="quarter" idx="11"/>
          </p:nvPr>
        </p:nvSpPr>
        <p:spPr>
          <a:xfrm>
            <a:off x="3568700" y="6204382"/>
            <a:ext cx="5054600" cy="365125"/>
          </a:xfrm>
        </p:spPr>
        <p:txBody>
          <a:bodyPr/>
          <a:lstStyle/>
          <a:p>
            <a:r>
              <a:rPr lang="en-US" b="1" dirty="0">
                <a:solidFill>
                  <a:schemeClr val="accent3">
                    <a:lumMod val="50000"/>
                  </a:schemeClr>
                </a:solidFill>
              </a:rPr>
              <a:t>18EC2019-Digital IC Design - Project Based Course</a:t>
            </a:r>
          </a:p>
        </p:txBody>
      </p:sp>
    </p:spTree>
    <p:extLst>
      <p:ext uri="{BB962C8B-B14F-4D97-AF65-F5344CB8AC3E}">
        <p14:creationId xmlns:p14="http://schemas.microsoft.com/office/powerpoint/2010/main" val="2041309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2CB0162-79CA-29A0-8409-82B64D0CBD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4D31CB-5B06-03B5-DB79-B5E95A241A4A}"/>
              </a:ext>
            </a:extLst>
          </p:cNvPr>
          <p:cNvSpPr>
            <a:spLocks noGrp="1"/>
          </p:cNvSpPr>
          <p:nvPr>
            <p:ph type="title"/>
          </p:nvPr>
        </p:nvSpPr>
        <p:spPr>
          <a:xfrm>
            <a:off x="609600" y="76200"/>
            <a:ext cx="10972800" cy="1143000"/>
          </a:xfrm>
        </p:spPr>
        <p:txBody>
          <a:bodyPr>
            <a:normAutofit/>
          </a:bodyPr>
          <a:lstStyle/>
          <a:p>
            <a:r>
              <a:rPr lang="en-US" dirty="0">
                <a:latin typeface="Times New Roman" pitchFamily="18" charset="0"/>
                <a:cs typeface="Times New Roman" pitchFamily="18" charset="0"/>
              </a:rPr>
              <a:t>Comparison Table</a:t>
            </a:r>
          </a:p>
        </p:txBody>
      </p:sp>
      <p:sp>
        <p:nvSpPr>
          <p:cNvPr id="4" name="Footer Placeholder 3">
            <a:extLst>
              <a:ext uri="{FF2B5EF4-FFF2-40B4-BE49-F238E27FC236}">
                <a16:creationId xmlns:a16="http://schemas.microsoft.com/office/drawing/2014/main" id="{C0D60A54-EEFF-F37D-CDCE-505BDB6BF90D}"/>
              </a:ext>
            </a:extLst>
          </p:cNvPr>
          <p:cNvSpPr>
            <a:spLocks noGrp="1"/>
          </p:cNvSpPr>
          <p:nvPr>
            <p:ph type="ftr" sz="quarter" idx="11"/>
          </p:nvPr>
        </p:nvSpPr>
        <p:spPr>
          <a:xfrm>
            <a:off x="3568700" y="6204382"/>
            <a:ext cx="5054600" cy="365125"/>
          </a:xfrm>
        </p:spPr>
        <p:txBody>
          <a:bodyPr/>
          <a:lstStyle/>
          <a:p>
            <a:r>
              <a:rPr lang="en-US" b="1" dirty="0">
                <a:solidFill>
                  <a:schemeClr val="accent3">
                    <a:lumMod val="50000"/>
                  </a:schemeClr>
                </a:solidFill>
              </a:rPr>
              <a:t>18EC2019-Digital IC Design - Project Based Course</a:t>
            </a:r>
          </a:p>
        </p:txBody>
      </p:sp>
      <p:graphicFrame>
        <p:nvGraphicFramePr>
          <p:cNvPr id="5" name="Table 4">
            <a:extLst>
              <a:ext uri="{FF2B5EF4-FFF2-40B4-BE49-F238E27FC236}">
                <a16:creationId xmlns:a16="http://schemas.microsoft.com/office/drawing/2014/main" id="{32DDE8F8-1405-1BAB-5382-0AA6D265F45D}"/>
              </a:ext>
            </a:extLst>
          </p:cNvPr>
          <p:cNvGraphicFramePr>
            <a:graphicFrameLocks noGrp="1"/>
          </p:cNvGraphicFramePr>
          <p:nvPr>
            <p:extLst>
              <p:ext uri="{D42A27DB-BD31-4B8C-83A1-F6EECF244321}">
                <p14:modId xmlns:p14="http://schemas.microsoft.com/office/powerpoint/2010/main" val="1920061937"/>
              </p:ext>
            </p:extLst>
          </p:nvPr>
        </p:nvGraphicFramePr>
        <p:xfrm>
          <a:off x="1807996" y="1219200"/>
          <a:ext cx="8576008" cy="4850309"/>
        </p:xfrm>
        <a:graphic>
          <a:graphicData uri="http://schemas.openxmlformats.org/drawingml/2006/table">
            <a:tbl>
              <a:tblPr/>
              <a:tblGrid>
                <a:gridCol w="2144002">
                  <a:extLst>
                    <a:ext uri="{9D8B030D-6E8A-4147-A177-3AD203B41FA5}">
                      <a16:colId xmlns:a16="http://schemas.microsoft.com/office/drawing/2014/main" val="1723504890"/>
                    </a:ext>
                  </a:extLst>
                </a:gridCol>
                <a:gridCol w="2144002">
                  <a:extLst>
                    <a:ext uri="{9D8B030D-6E8A-4147-A177-3AD203B41FA5}">
                      <a16:colId xmlns:a16="http://schemas.microsoft.com/office/drawing/2014/main" val="2233069211"/>
                    </a:ext>
                  </a:extLst>
                </a:gridCol>
                <a:gridCol w="2144002">
                  <a:extLst>
                    <a:ext uri="{9D8B030D-6E8A-4147-A177-3AD203B41FA5}">
                      <a16:colId xmlns:a16="http://schemas.microsoft.com/office/drawing/2014/main" val="1081503051"/>
                    </a:ext>
                  </a:extLst>
                </a:gridCol>
                <a:gridCol w="2144002">
                  <a:extLst>
                    <a:ext uri="{9D8B030D-6E8A-4147-A177-3AD203B41FA5}">
                      <a16:colId xmlns:a16="http://schemas.microsoft.com/office/drawing/2014/main" val="1174471181"/>
                    </a:ext>
                  </a:extLst>
                </a:gridCol>
              </a:tblGrid>
              <a:tr h="255986">
                <a:tc>
                  <a:txBody>
                    <a:bodyPr/>
                    <a:lstStyle/>
                    <a:p>
                      <a:pPr algn="l"/>
                      <a:r>
                        <a:rPr lang="en-IN" sz="1400" dirty="0">
                          <a:latin typeface="Times New Roman" panose="02020603050405020304" pitchFamily="18" charset="0"/>
                          <a:cs typeface="Times New Roman" panose="02020603050405020304" pitchFamily="18" charset="0"/>
                        </a:rPr>
                        <a:t>Feature</a:t>
                      </a:r>
                    </a:p>
                  </a:txBody>
                  <a:tcPr marL="22517" marR="22517" marT="11259" marB="11259" anchor="ctr">
                    <a:lnL>
                      <a:noFill/>
                    </a:lnL>
                    <a:lnR>
                      <a:noFill/>
                    </a:lnR>
                    <a:lnT>
                      <a:noFill/>
                    </a:lnT>
                    <a:lnB>
                      <a:noFill/>
                    </a:lnB>
                    <a:noFill/>
                  </a:tcPr>
                </a:tc>
                <a:tc>
                  <a:txBody>
                    <a:bodyPr/>
                    <a:lstStyle/>
                    <a:p>
                      <a:pPr algn="l"/>
                      <a:r>
                        <a:rPr lang="en-IN" sz="1400" dirty="0">
                          <a:latin typeface="Times New Roman" panose="02020603050405020304" pitchFamily="18" charset="0"/>
                          <a:cs typeface="Times New Roman" panose="02020603050405020304" pitchFamily="18" charset="0"/>
                        </a:rPr>
                        <a:t>8-Bit Segmented Adder </a:t>
                      </a:r>
                    </a:p>
                  </a:txBody>
                  <a:tcPr marL="22517" marR="22517" marT="11259" marB="11259" anchor="ctr">
                    <a:lnL>
                      <a:noFill/>
                    </a:lnL>
                    <a:lnR>
                      <a:noFill/>
                    </a:lnR>
                    <a:lnT>
                      <a:noFill/>
                    </a:lnT>
                    <a:lnB>
                      <a:noFill/>
                    </a:lnB>
                    <a:noFill/>
                  </a:tcPr>
                </a:tc>
                <a:tc>
                  <a:txBody>
                    <a:bodyPr/>
                    <a:lstStyle/>
                    <a:p>
                      <a:pPr algn="l"/>
                      <a:r>
                        <a:rPr lang="en-US" sz="1400" dirty="0">
                          <a:latin typeface="Times New Roman" panose="02020603050405020304" pitchFamily="18" charset="0"/>
                          <a:cs typeface="Times New Roman" panose="02020603050405020304" pitchFamily="18" charset="0"/>
                        </a:rPr>
                        <a:t>4-Bit Segmented Adder</a:t>
                      </a:r>
                    </a:p>
                  </a:txBody>
                  <a:tcPr marL="22517" marR="22517" marT="11259" marB="11259" anchor="ctr">
                    <a:lnL>
                      <a:noFill/>
                    </a:lnL>
                    <a:lnR>
                      <a:noFill/>
                    </a:lnR>
                    <a:lnT>
                      <a:noFill/>
                    </a:lnT>
                    <a:lnB>
                      <a:noFill/>
                    </a:lnB>
                    <a:noFill/>
                  </a:tcPr>
                </a:tc>
                <a:tc>
                  <a:txBody>
                    <a:bodyPr/>
                    <a:lstStyle/>
                    <a:p>
                      <a:pPr algn="l"/>
                      <a:r>
                        <a:rPr lang="en-IN" sz="1400">
                          <a:latin typeface="Times New Roman" panose="02020603050405020304" pitchFamily="18" charset="0"/>
                          <a:cs typeface="Times New Roman" panose="02020603050405020304" pitchFamily="18" charset="0"/>
                        </a:rPr>
                        <a:t>Change/Trend</a:t>
                      </a:r>
                    </a:p>
                  </a:txBody>
                  <a:tcPr marL="22517" marR="22517" marT="11259" marB="11259" anchor="ctr">
                    <a:lnL>
                      <a:noFill/>
                    </a:lnL>
                    <a:lnR>
                      <a:noFill/>
                    </a:lnR>
                    <a:lnT>
                      <a:noFill/>
                    </a:lnT>
                    <a:lnB>
                      <a:noFill/>
                    </a:lnB>
                    <a:noFill/>
                  </a:tcPr>
                </a:tc>
                <a:extLst>
                  <a:ext uri="{0D108BD9-81ED-4DB2-BD59-A6C34878D82A}">
                    <a16:rowId xmlns:a16="http://schemas.microsoft.com/office/drawing/2014/main" val="2382913346"/>
                  </a:ext>
                </a:extLst>
              </a:tr>
              <a:tr h="381975">
                <a:tc>
                  <a:txBody>
                    <a:bodyPr/>
                    <a:lstStyle/>
                    <a:p>
                      <a:pPr algn="l"/>
                      <a:r>
                        <a:rPr lang="en-IN" sz="1400" b="1">
                          <a:effectLst/>
                          <a:latin typeface="Times New Roman" panose="02020603050405020304" pitchFamily="18" charset="0"/>
                          <a:cs typeface="Times New Roman" panose="02020603050405020304" pitchFamily="18" charset="0"/>
                        </a:rPr>
                        <a:t>Adder Bit-Width</a:t>
                      </a:r>
                      <a:endParaRPr lang="en-IN" sz="1400">
                        <a:effectLst/>
                        <a:latin typeface="Times New Roman" panose="02020603050405020304" pitchFamily="18" charset="0"/>
                        <a:cs typeface="Times New Roman" panose="02020603050405020304" pitchFamily="18" charset="0"/>
                      </a:endParaRPr>
                    </a:p>
                  </a:txBody>
                  <a:tcPr marL="22517" marR="22517" marT="11259" marB="11259" anchor="ctr">
                    <a:lnL>
                      <a:noFill/>
                    </a:lnL>
                    <a:lnR>
                      <a:noFill/>
                    </a:lnR>
                    <a:lnT>
                      <a:noFill/>
                    </a:lnT>
                    <a:lnB>
                      <a:noFill/>
                    </a:lnB>
                    <a:noFill/>
                  </a:tcPr>
                </a:tc>
                <a:tc>
                  <a:txBody>
                    <a:bodyPr/>
                    <a:lstStyle/>
                    <a:p>
                      <a:pPr algn="l"/>
                      <a:r>
                        <a:rPr lang="en-IN" sz="1400">
                          <a:effectLst/>
                          <a:latin typeface="Times New Roman" panose="02020603050405020304" pitchFamily="18" charset="0"/>
                          <a:cs typeface="Times New Roman" panose="02020603050405020304" pitchFamily="18" charset="0"/>
                        </a:rPr>
                        <a:t>8 bits</a:t>
                      </a:r>
                    </a:p>
                  </a:txBody>
                  <a:tcPr marL="22517" marR="22517" marT="11259" marB="11259" anchor="ctr">
                    <a:lnL>
                      <a:noFill/>
                    </a:lnL>
                    <a:lnR>
                      <a:noFill/>
                    </a:lnR>
                    <a:lnT>
                      <a:noFill/>
                    </a:lnT>
                    <a:lnB>
                      <a:noFill/>
                    </a:lnB>
                    <a:noFill/>
                  </a:tcPr>
                </a:tc>
                <a:tc>
                  <a:txBody>
                    <a:bodyPr/>
                    <a:lstStyle/>
                    <a:p>
                      <a:pPr algn="l"/>
                      <a:r>
                        <a:rPr lang="en-IN" sz="1400">
                          <a:effectLst/>
                          <a:latin typeface="Times New Roman" panose="02020603050405020304" pitchFamily="18" charset="0"/>
                          <a:cs typeface="Times New Roman" panose="02020603050405020304" pitchFamily="18" charset="0"/>
                        </a:rPr>
                        <a:t>4 bits</a:t>
                      </a:r>
                    </a:p>
                  </a:txBody>
                  <a:tcPr marL="22517" marR="22517" marT="11259" marB="11259" anchor="ctr">
                    <a:lnL>
                      <a:noFill/>
                    </a:lnL>
                    <a:lnR>
                      <a:noFill/>
                    </a:lnR>
                    <a:lnT>
                      <a:noFill/>
                    </a:lnT>
                    <a:lnB>
                      <a:noFill/>
                    </a:lnB>
                    <a:noFill/>
                  </a:tcPr>
                </a:tc>
                <a:tc>
                  <a:txBody>
                    <a:bodyPr/>
                    <a:lstStyle/>
                    <a:p>
                      <a:pPr algn="l"/>
                      <a:r>
                        <a:rPr lang="en-IN" sz="1400" b="0" dirty="0">
                          <a:effectLst/>
                          <a:latin typeface="Times New Roman" panose="02020603050405020304" pitchFamily="18" charset="0"/>
                          <a:cs typeface="Times New Roman" panose="02020603050405020304" pitchFamily="18" charset="0"/>
                        </a:rPr>
                        <a:t>Decrease</a:t>
                      </a:r>
                    </a:p>
                  </a:txBody>
                  <a:tcPr marL="22517" marR="22517" marT="11259" marB="11259" anchor="ctr">
                    <a:lnL>
                      <a:noFill/>
                    </a:lnL>
                    <a:lnR>
                      <a:noFill/>
                    </a:lnR>
                    <a:lnT>
                      <a:noFill/>
                    </a:lnT>
                    <a:lnB>
                      <a:noFill/>
                    </a:lnB>
                    <a:noFill/>
                  </a:tcPr>
                </a:tc>
                <a:extLst>
                  <a:ext uri="{0D108BD9-81ED-4DB2-BD59-A6C34878D82A}">
                    <a16:rowId xmlns:a16="http://schemas.microsoft.com/office/drawing/2014/main" val="1472452391"/>
                  </a:ext>
                </a:extLst>
              </a:tr>
              <a:tr h="310354">
                <a:tc>
                  <a:txBody>
                    <a:bodyPr/>
                    <a:lstStyle/>
                    <a:p>
                      <a:pPr algn="l"/>
                      <a:r>
                        <a:rPr lang="en-IN" sz="1400" b="1">
                          <a:effectLst/>
                          <a:latin typeface="Times New Roman" panose="02020603050405020304" pitchFamily="18" charset="0"/>
                          <a:cs typeface="Times New Roman" panose="02020603050405020304" pitchFamily="18" charset="0"/>
                        </a:rPr>
                        <a:t>Input Switches</a:t>
                      </a:r>
                      <a:endParaRPr lang="en-IN" sz="1400">
                        <a:effectLst/>
                        <a:latin typeface="Times New Roman" panose="02020603050405020304" pitchFamily="18" charset="0"/>
                        <a:cs typeface="Times New Roman" panose="02020603050405020304" pitchFamily="18" charset="0"/>
                      </a:endParaRPr>
                    </a:p>
                  </a:txBody>
                  <a:tcPr marL="22517" marR="22517" marT="11259" marB="11259" anchor="ctr">
                    <a:lnL>
                      <a:noFill/>
                    </a:lnL>
                    <a:lnR>
                      <a:noFill/>
                    </a:lnR>
                    <a:lnT>
                      <a:noFill/>
                    </a:lnT>
                    <a:lnB>
                      <a:noFill/>
                    </a:lnB>
                    <a:noFill/>
                  </a:tcPr>
                </a:tc>
                <a:tc>
                  <a:txBody>
                    <a:bodyPr/>
                    <a:lstStyle/>
                    <a:p>
                      <a:pPr algn="l"/>
                      <a:r>
                        <a:rPr lang="en-IN" sz="1400">
                          <a:effectLst/>
                          <a:latin typeface="Times New Roman" panose="02020603050405020304" pitchFamily="18" charset="0"/>
                          <a:cs typeface="Times New Roman" panose="02020603050405020304" pitchFamily="18" charset="0"/>
                        </a:rPr>
                        <a:t>16</a:t>
                      </a:r>
                    </a:p>
                  </a:txBody>
                  <a:tcPr marL="22517" marR="22517" marT="11259" marB="11259" anchor="ctr">
                    <a:lnL>
                      <a:noFill/>
                    </a:lnL>
                    <a:lnR>
                      <a:noFill/>
                    </a:lnR>
                    <a:lnT>
                      <a:noFill/>
                    </a:lnT>
                    <a:lnB>
                      <a:noFill/>
                    </a:lnB>
                    <a:noFill/>
                  </a:tcPr>
                </a:tc>
                <a:tc>
                  <a:txBody>
                    <a:bodyPr/>
                    <a:lstStyle/>
                    <a:p>
                      <a:pPr algn="l"/>
                      <a:r>
                        <a:rPr lang="en-IN" sz="1400">
                          <a:effectLst/>
                          <a:latin typeface="Times New Roman" panose="02020603050405020304" pitchFamily="18" charset="0"/>
                          <a:cs typeface="Times New Roman" panose="02020603050405020304" pitchFamily="18" charset="0"/>
                        </a:rPr>
                        <a:t>8</a:t>
                      </a:r>
                    </a:p>
                  </a:txBody>
                  <a:tcPr marL="22517" marR="22517" marT="11259" marB="11259" anchor="ctr">
                    <a:lnL>
                      <a:noFill/>
                    </a:lnL>
                    <a:lnR>
                      <a:noFill/>
                    </a:lnR>
                    <a:lnT>
                      <a:noFill/>
                    </a:lnT>
                    <a:lnB>
                      <a:noFill/>
                    </a:lnB>
                    <a:noFill/>
                  </a:tcPr>
                </a:tc>
                <a:tc>
                  <a:txBody>
                    <a:bodyPr/>
                    <a:lstStyle/>
                    <a:p>
                      <a:pPr algn="l"/>
                      <a:r>
                        <a:rPr lang="en-IN" sz="1400" b="0" dirty="0">
                          <a:effectLst/>
                          <a:latin typeface="Times New Roman" panose="02020603050405020304" pitchFamily="18" charset="0"/>
                          <a:cs typeface="Times New Roman" panose="02020603050405020304" pitchFamily="18" charset="0"/>
                        </a:rPr>
                        <a:t>Decrease</a:t>
                      </a:r>
                    </a:p>
                  </a:txBody>
                  <a:tcPr marL="22517" marR="22517" marT="11259" marB="11259" anchor="ctr">
                    <a:lnL>
                      <a:noFill/>
                    </a:lnL>
                    <a:lnR>
                      <a:noFill/>
                    </a:lnR>
                    <a:lnT>
                      <a:noFill/>
                    </a:lnT>
                    <a:lnB>
                      <a:noFill/>
                    </a:lnB>
                    <a:noFill/>
                  </a:tcPr>
                </a:tc>
                <a:extLst>
                  <a:ext uri="{0D108BD9-81ED-4DB2-BD59-A6C34878D82A}">
                    <a16:rowId xmlns:a16="http://schemas.microsoft.com/office/drawing/2014/main" val="2271807638"/>
                  </a:ext>
                </a:extLst>
              </a:tr>
              <a:tr h="310354">
                <a:tc>
                  <a:txBody>
                    <a:bodyPr/>
                    <a:lstStyle/>
                    <a:p>
                      <a:pPr algn="l"/>
                      <a:r>
                        <a:rPr lang="en-IN" sz="1400" b="1">
                          <a:effectLst/>
                          <a:latin typeface="Times New Roman" panose="02020603050405020304" pitchFamily="18" charset="0"/>
                          <a:cs typeface="Times New Roman" panose="02020603050405020304" pitchFamily="18" charset="0"/>
                        </a:rPr>
                        <a:t>Sum Output LEDs</a:t>
                      </a:r>
                      <a:endParaRPr lang="en-IN" sz="1400">
                        <a:effectLst/>
                        <a:latin typeface="Times New Roman" panose="02020603050405020304" pitchFamily="18" charset="0"/>
                        <a:cs typeface="Times New Roman" panose="02020603050405020304" pitchFamily="18" charset="0"/>
                      </a:endParaRPr>
                    </a:p>
                  </a:txBody>
                  <a:tcPr marL="22517" marR="22517" marT="11259" marB="11259" anchor="ctr">
                    <a:lnL>
                      <a:noFill/>
                    </a:lnL>
                    <a:lnR>
                      <a:noFill/>
                    </a:lnR>
                    <a:lnT>
                      <a:noFill/>
                    </a:lnT>
                    <a:lnB>
                      <a:noFill/>
                    </a:lnB>
                    <a:noFill/>
                  </a:tcPr>
                </a:tc>
                <a:tc>
                  <a:txBody>
                    <a:bodyPr/>
                    <a:lstStyle/>
                    <a:p>
                      <a:pPr algn="l"/>
                      <a:r>
                        <a:rPr lang="en-IN" sz="1400">
                          <a:effectLst/>
                          <a:latin typeface="Times New Roman" panose="02020603050405020304" pitchFamily="18" charset="0"/>
                          <a:cs typeface="Times New Roman" panose="02020603050405020304" pitchFamily="18" charset="0"/>
                        </a:rPr>
                        <a:t>8</a:t>
                      </a:r>
                    </a:p>
                  </a:txBody>
                  <a:tcPr marL="22517" marR="22517" marT="11259" marB="11259" anchor="ctr">
                    <a:lnL>
                      <a:noFill/>
                    </a:lnL>
                    <a:lnR>
                      <a:noFill/>
                    </a:lnR>
                    <a:lnT>
                      <a:noFill/>
                    </a:lnT>
                    <a:lnB>
                      <a:noFill/>
                    </a:lnB>
                    <a:noFill/>
                  </a:tcPr>
                </a:tc>
                <a:tc>
                  <a:txBody>
                    <a:bodyPr/>
                    <a:lstStyle/>
                    <a:p>
                      <a:pPr algn="l"/>
                      <a:r>
                        <a:rPr lang="en-IN" sz="1400" dirty="0">
                          <a:effectLst/>
                          <a:latin typeface="Times New Roman" panose="02020603050405020304" pitchFamily="18" charset="0"/>
                          <a:cs typeface="Times New Roman" panose="02020603050405020304" pitchFamily="18" charset="0"/>
                        </a:rPr>
                        <a:t>4</a:t>
                      </a:r>
                    </a:p>
                  </a:txBody>
                  <a:tcPr marL="22517" marR="22517" marT="11259" marB="11259" anchor="ctr">
                    <a:lnL>
                      <a:noFill/>
                    </a:lnL>
                    <a:lnR>
                      <a:noFill/>
                    </a:lnR>
                    <a:lnT>
                      <a:noFill/>
                    </a:lnT>
                    <a:lnB>
                      <a:noFill/>
                    </a:lnB>
                    <a:noFill/>
                  </a:tcPr>
                </a:tc>
                <a:tc>
                  <a:txBody>
                    <a:bodyPr/>
                    <a:lstStyle/>
                    <a:p>
                      <a:pPr algn="l"/>
                      <a:r>
                        <a:rPr lang="en-IN" sz="1400" dirty="0">
                          <a:effectLst/>
                          <a:latin typeface="Times New Roman" panose="02020603050405020304" pitchFamily="18" charset="0"/>
                          <a:cs typeface="Times New Roman" panose="02020603050405020304" pitchFamily="18" charset="0"/>
                        </a:rPr>
                        <a:t>Decrease</a:t>
                      </a:r>
                    </a:p>
                  </a:txBody>
                  <a:tcPr marL="22517" marR="22517" marT="11259" marB="11259" anchor="ctr">
                    <a:lnL>
                      <a:noFill/>
                    </a:lnL>
                    <a:lnR>
                      <a:noFill/>
                    </a:lnR>
                    <a:lnT>
                      <a:noFill/>
                    </a:lnT>
                    <a:lnB>
                      <a:noFill/>
                    </a:lnB>
                    <a:noFill/>
                  </a:tcPr>
                </a:tc>
                <a:extLst>
                  <a:ext uri="{0D108BD9-81ED-4DB2-BD59-A6C34878D82A}">
                    <a16:rowId xmlns:a16="http://schemas.microsoft.com/office/drawing/2014/main" val="2034865297"/>
                  </a:ext>
                </a:extLst>
              </a:tr>
              <a:tr h="255986">
                <a:tc>
                  <a:txBody>
                    <a:bodyPr/>
                    <a:lstStyle/>
                    <a:p>
                      <a:pPr algn="l"/>
                      <a:r>
                        <a:rPr lang="en-IN" sz="1400" b="1" dirty="0">
                          <a:effectLst/>
                          <a:latin typeface="Times New Roman" panose="02020603050405020304" pitchFamily="18" charset="0"/>
                          <a:cs typeface="Times New Roman" panose="02020603050405020304" pitchFamily="18" charset="0"/>
                        </a:rPr>
                        <a:t>Overflow LED</a:t>
                      </a:r>
                      <a:endParaRPr lang="en-IN" sz="1400" dirty="0">
                        <a:effectLst/>
                        <a:latin typeface="Times New Roman" panose="02020603050405020304" pitchFamily="18" charset="0"/>
                        <a:cs typeface="Times New Roman" panose="02020603050405020304" pitchFamily="18" charset="0"/>
                      </a:endParaRPr>
                    </a:p>
                  </a:txBody>
                  <a:tcPr marL="22517" marR="22517" marT="11259" marB="11259" anchor="ctr">
                    <a:lnL>
                      <a:noFill/>
                    </a:lnL>
                    <a:lnR>
                      <a:noFill/>
                    </a:lnR>
                    <a:lnT>
                      <a:noFill/>
                    </a:lnT>
                    <a:lnB>
                      <a:noFill/>
                    </a:lnB>
                    <a:noFill/>
                  </a:tcPr>
                </a:tc>
                <a:tc>
                  <a:txBody>
                    <a:bodyPr/>
                    <a:lstStyle/>
                    <a:p>
                      <a:pPr algn="l"/>
                      <a:r>
                        <a:rPr lang="en-IN" sz="1400">
                          <a:effectLst/>
                          <a:latin typeface="Times New Roman" panose="02020603050405020304" pitchFamily="18" charset="0"/>
                          <a:cs typeface="Times New Roman" panose="02020603050405020304" pitchFamily="18" charset="0"/>
                        </a:rPr>
                        <a:t>1</a:t>
                      </a:r>
                    </a:p>
                  </a:txBody>
                  <a:tcPr marL="22517" marR="22517" marT="11259" marB="11259" anchor="ctr">
                    <a:lnL>
                      <a:noFill/>
                    </a:lnL>
                    <a:lnR>
                      <a:noFill/>
                    </a:lnR>
                    <a:lnT>
                      <a:noFill/>
                    </a:lnT>
                    <a:lnB>
                      <a:noFill/>
                    </a:lnB>
                    <a:noFill/>
                  </a:tcPr>
                </a:tc>
                <a:tc>
                  <a:txBody>
                    <a:bodyPr/>
                    <a:lstStyle/>
                    <a:p>
                      <a:pPr algn="l"/>
                      <a:r>
                        <a:rPr lang="en-IN" sz="1400" dirty="0">
                          <a:effectLst/>
                          <a:latin typeface="Times New Roman" panose="02020603050405020304" pitchFamily="18" charset="0"/>
                          <a:cs typeface="Times New Roman" panose="02020603050405020304" pitchFamily="18" charset="0"/>
                        </a:rPr>
                        <a:t>1</a:t>
                      </a:r>
                    </a:p>
                  </a:txBody>
                  <a:tcPr marL="22517" marR="22517" marT="11259" marB="11259" anchor="ctr">
                    <a:lnL>
                      <a:noFill/>
                    </a:lnL>
                    <a:lnR>
                      <a:noFill/>
                    </a:lnR>
                    <a:lnT>
                      <a:noFill/>
                    </a:lnT>
                    <a:lnB>
                      <a:noFill/>
                    </a:lnB>
                    <a:noFill/>
                  </a:tcPr>
                </a:tc>
                <a:tc>
                  <a:txBody>
                    <a:bodyPr/>
                    <a:lstStyle/>
                    <a:p>
                      <a:pPr algn="l"/>
                      <a:r>
                        <a:rPr lang="en-IN" sz="1400">
                          <a:effectLst/>
                          <a:latin typeface="Times New Roman" panose="02020603050405020304" pitchFamily="18" charset="0"/>
                          <a:cs typeface="Times New Roman" panose="02020603050405020304" pitchFamily="18" charset="0"/>
                        </a:rPr>
                        <a:t>No Change</a:t>
                      </a:r>
                    </a:p>
                  </a:txBody>
                  <a:tcPr marL="22517" marR="22517" marT="11259" marB="11259" anchor="ctr">
                    <a:lnL>
                      <a:noFill/>
                    </a:lnL>
                    <a:lnR>
                      <a:noFill/>
                    </a:lnR>
                    <a:lnT>
                      <a:noFill/>
                    </a:lnT>
                    <a:lnB>
                      <a:noFill/>
                    </a:lnB>
                    <a:noFill/>
                  </a:tcPr>
                </a:tc>
                <a:extLst>
                  <a:ext uri="{0D108BD9-81ED-4DB2-BD59-A6C34878D82A}">
                    <a16:rowId xmlns:a16="http://schemas.microsoft.com/office/drawing/2014/main" val="1415097766"/>
                  </a:ext>
                </a:extLst>
              </a:tr>
              <a:tr h="668455">
                <a:tc>
                  <a:txBody>
                    <a:bodyPr/>
                    <a:lstStyle/>
                    <a:p>
                      <a:pPr algn="l"/>
                      <a:r>
                        <a:rPr lang="en-IN" sz="1400" b="1" dirty="0">
                          <a:effectLst/>
                          <a:latin typeface="Times New Roman" panose="02020603050405020304" pitchFamily="18" charset="0"/>
                          <a:cs typeface="Times New Roman" panose="02020603050405020304" pitchFamily="18" charset="0"/>
                        </a:rPr>
                        <a:t>Slice LUTs</a:t>
                      </a:r>
                      <a:endParaRPr lang="en-IN" sz="1400" dirty="0">
                        <a:effectLst/>
                        <a:latin typeface="Times New Roman" panose="02020603050405020304" pitchFamily="18" charset="0"/>
                        <a:cs typeface="Times New Roman" panose="02020603050405020304" pitchFamily="18" charset="0"/>
                      </a:endParaRPr>
                    </a:p>
                  </a:txBody>
                  <a:tcPr marL="22517" marR="22517" marT="11259" marB="11259" anchor="ctr">
                    <a:lnL>
                      <a:noFill/>
                    </a:lnL>
                    <a:lnR>
                      <a:noFill/>
                    </a:lnR>
                    <a:lnT>
                      <a:noFill/>
                    </a:lnT>
                    <a:lnB>
                      <a:noFill/>
                    </a:lnB>
                    <a:noFill/>
                  </a:tcPr>
                </a:tc>
                <a:tc>
                  <a:txBody>
                    <a:bodyPr/>
                    <a:lstStyle/>
                    <a:p>
                      <a:pPr algn="l"/>
                      <a:r>
                        <a:rPr lang="en-IN" sz="1400" dirty="0">
                          <a:effectLst/>
                          <a:latin typeface="Times New Roman" panose="02020603050405020304" pitchFamily="18" charset="0"/>
                          <a:cs typeface="Times New Roman" panose="02020603050405020304" pitchFamily="18" charset="0"/>
                        </a:rPr>
                        <a:t>9</a:t>
                      </a:r>
                    </a:p>
                  </a:txBody>
                  <a:tcPr marL="22517" marR="22517" marT="11259" marB="11259" anchor="ctr">
                    <a:lnL>
                      <a:noFill/>
                    </a:lnL>
                    <a:lnR>
                      <a:noFill/>
                    </a:lnR>
                    <a:lnT>
                      <a:noFill/>
                    </a:lnT>
                    <a:lnB>
                      <a:noFill/>
                    </a:lnB>
                    <a:noFill/>
                  </a:tcPr>
                </a:tc>
                <a:tc>
                  <a:txBody>
                    <a:bodyPr/>
                    <a:lstStyle/>
                    <a:p>
                      <a:pPr algn="l"/>
                      <a:r>
                        <a:rPr lang="en-IN" sz="1400" dirty="0">
                          <a:effectLst/>
                          <a:latin typeface="Times New Roman" panose="02020603050405020304" pitchFamily="18" charset="0"/>
                          <a:cs typeface="Times New Roman" panose="02020603050405020304" pitchFamily="18" charset="0"/>
                        </a:rPr>
                        <a:t>9</a:t>
                      </a:r>
                    </a:p>
                  </a:txBody>
                  <a:tcPr marL="22517" marR="22517" marT="11259" marB="11259" anchor="ctr">
                    <a:lnL>
                      <a:noFill/>
                    </a:lnL>
                    <a:lnR>
                      <a:noFill/>
                    </a:lnR>
                    <a:lnT>
                      <a:noFill/>
                    </a:lnT>
                    <a:lnB>
                      <a:noFill/>
                    </a:lnB>
                    <a:noFill/>
                  </a:tcPr>
                </a:tc>
                <a:tc>
                  <a:txBody>
                    <a:bodyPr/>
                    <a:lstStyle/>
                    <a:p>
                      <a:pPr algn="l"/>
                      <a:r>
                        <a:rPr lang="en-IN" sz="1400" dirty="0">
                          <a:effectLst/>
                          <a:latin typeface="Times New Roman" panose="02020603050405020304" pitchFamily="18" charset="0"/>
                          <a:cs typeface="Times New Roman" panose="02020603050405020304" pitchFamily="18" charset="0"/>
                        </a:rPr>
                        <a:t>No Significant Change</a:t>
                      </a:r>
                    </a:p>
                  </a:txBody>
                  <a:tcPr marL="22517" marR="22517" marT="11259" marB="11259" anchor="ctr">
                    <a:lnL>
                      <a:noFill/>
                    </a:lnL>
                    <a:lnR>
                      <a:noFill/>
                    </a:lnR>
                    <a:lnT>
                      <a:noFill/>
                    </a:lnT>
                    <a:lnB>
                      <a:noFill/>
                    </a:lnB>
                    <a:noFill/>
                  </a:tcPr>
                </a:tc>
                <a:extLst>
                  <a:ext uri="{0D108BD9-81ED-4DB2-BD59-A6C34878D82A}">
                    <a16:rowId xmlns:a16="http://schemas.microsoft.com/office/drawing/2014/main" val="3513758783"/>
                  </a:ext>
                </a:extLst>
              </a:tr>
              <a:tr h="525214">
                <a:tc>
                  <a:txBody>
                    <a:bodyPr/>
                    <a:lstStyle/>
                    <a:p>
                      <a:pPr algn="l"/>
                      <a:r>
                        <a:rPr lang="en-IN" sz="1400" b="1">
                          <a:effectLst/>
                          <a:latin typeface="Times New Roman" panose="02020603050405020304" pitchFamily="18" charset="0"/>
                          <a:cs typeface="Times New Roman" panose="02020603050405020304" pitchFamily="18" charset="0"/>
                        </a:rPr>
                        <a:t>Bonded IOBs</a:t>
                      </a:r>
                      <a:endParaRPr lang="en-IN" sz="1400">
                        <a:effectLst/>
                        <a:latin typeface="Times New Roman" panose="02020603050405020304" pitchFamily="18" charset="0"/>
                        <a:cs typeface="Times New Roman" panose="02020603050405020304" pitchFamily="18" charset="0"/>
                      </a:endParaRPr>
                    </a:p>
                  </a:txBody>
                  <a:tcPr marL="22517" marR="22517" marT="11259" marB="11259" anchor="ctr">
                    <a:lnL>
                      <a:noFill/>
                    </a:lnL>
                    <a:lnR>
                      <a:noFill/>
                    </a:lnR>
                    <a:lnT>
                      <a:noFill/>
                    </a:lnT>
                    <a:lnB>
                      <a:noFill/>
                    </a:lnB>
                    <a:noFill/>
                  </a:tcPr>
                </a:tc>
                <a:tc>
                  <a:txBody>
                    <a:bodyPr/>
                    <a:lstStyle/>
                    <a:p>
                      <a:pPr algn="l"/>
                      <a:r>
                        <a:rPr lang="en-IN" sz="1400">
                          <a:effectLst/>
                          <a:latin typeface="Times New Roman" panose="02020603050405020304" pitchFamily="18" charset="0"/>
                          <a:cs typeface="Times New Roman" panose="02020603050405020304" pitchFamily="18" charset="0"/>
                        </a:rPr>
                        <a:t>18</a:t>
                      </a:r>
                    </a:p>
                  </a:txBody>
                  <a:tcPr marL="22517" marR="22517" marT="11259" marB="11259" anchor="ctr">
                    <a:lnL>
                      <a:noFill/>
                    </a:lnL>
                    <a:lnR>
                      <a:noFill/>
                    </a:lnR>
                    <a:lnT>
                      <a:noFill/>
                    </a:lnT>
                    <a:lnB>
                      <a:noFill/>
                    </a:lnB>
                    <a:noFill/>
                  </a:tcPr>
                </a:tc>
                <a:tc>
                  <a:txBody>
                    <a:bodyPr/>
                    <a:lstStyle/>
                    <a:p>
                      <a:pPr algn="l"/>
                      <a:r>
                        <a:rPr lang="en-IN" sz="1400">
                          <a:effectLst/>
                          <a:latin typeface="Times New Roman" panose="02020603050405020304" pitchFamily="18" charset="0"/>
                          <a:cs typeface="Times New Roman" panose="02020603050405020304" pitchFamily="18" charset="0"/>
                        </a:rPr>
                        <a:t>Likely around 12-17</a:t>
                      </a:r>
                    </a:p>
                  </a:txBody>
                  <a:tcPr marL="22517" marR="22517" marT="11259" marB="11259" anchor="ctr">
                    <a:lnL>
                      <a:noFill/>
                    </a:lnL>
                    <a:lnR>
                      <a:noFill/>
                    </a:lnR>
                    <a:lnT>
                      <a:noFill/>
                    </a:lnT>
                    <a:lnB>
                      <a:noFill/>
                    </a:lnB>
                    <a:noFill/>
                  </a:tcPr>
                </a:tc>
                <a:tc>
                  <a:txBody>
                    <a:bodyPr/>
                    <a:lstStyle/>
                    <a:p>
                      <a:pPr algn="l"/>
                      <a:r>
                        <a:rPr lang="en-IN" sz="1400" b="0" dirty="0">
                          <a:effectLst/>
                          <a:latin typeface="Times New Roman" panose="02020603050405020304" pitchFamily="18" charset="0"/>
                          <a:cs typeface="Times New Roman" panose="02020603050405020304" pitchFamily="18" charset="0"/>
                        </a:rPr>
                        <a:t>Decrease</a:t>
                      </a:r>
                    </a:p>
                  </a:txBody>
                  <a:tcPr marL="22517" marR="22517" marT="11259" marB="11259" anchor="ctr">
                    <a:lnL>
                      <a:noFill/>
                    </a:lnL>
                    <a:lnR>
                      <a:noFill/>
                    </a:lnR>
                    <a:lnT>
                      <a:noFill/>
                    </a:lnT>
                    <a:lnB>
                      <a:noFill/>
                    </a:lnB>
                    <a:noFill/>
                  </a:tcPr>
                </a:tc>
                <a:extLst>
                  <a:ext uri="{0D108BD9-81ED-4DB2-BD59-A6C34878D82A}">
                    <a16:rowId xmlns:a16="http://schemas.microsoft.com/office/drawing/2014/main" val="3869404388"/>
                  </a:ext>
                </a:extLst>
              </a:tr>
              <a:tr h="310354">
                <a:tc>
                  <a:txBody>
                    <a:bodyPr/>
                    <a:lstStyle/>
                    <a:p>
                      <a:pPr algn="l"/>
                      <a:r>
                        <a:rPr lang="en-IN" sz="1400" b="1">
                          <a:effectLst/>
                          <a:latin typeface="Times New Roman" panose="02020603050405020304" pitchFamily="18" charset="0"/>
                          <a:cs typeface="Times New Roman" panose="02020603050405020304" pitchFamily="18" charset="0"/>
                        </a:rPr>
                        <a:t>Dynamic Power</a:t>
                      </a:r>
                      <a:endParaRPr lang="en-IN" sz="1400">
                        <a:effectLst/>
                        <a:latin typeface="Times New Roman" panose="02020603050405020304" pitchFamily="18" charset="0"/>
                        <a:cs typeface="Times New Roman" panose="02020603050405020304" pitchFamily="18" charset="0"/>
                      </a:endParaRPr>
                    </a:p>
                  </a:txBody>
                  <a:tcPr marL="22517" marR="22517" marT="11259" marB="11259" anchor="ctr">
                    <a:lnL>
                      <a:noFill/>
                    </a:lnL>
                    <a:lnR>
                      <a:noFill/>
                    </a:lnR>
                    <a:lnT>
                      <a:noFill/>
                    </a:lnT>
                    <a:lnB>
                      <a:noFill/>
                    </a:lnB>
                    <a:noFill/>
                  </a:tcPr>
                </a:tc>
                <a:tc>
                  <a:txBody>
                    <a:bodyPr/>
                    <a:lstStyle/>
                    <a:p>
                      <a:pPr algn="l"/>
                      <a:r>
                        <a:rPr lang="en-IN" sz="1400">
                          <a:effectLst/>
                          <a:latin typeface="Times New Roman" panose="02020603050405020304" pitchFamily="18" charset="0"/>
                          <a:cs typeface="Times New Roman" panose="02020603050405020304" pitchFamily="18" charset="0"/>
                        </a:rPr>
                        <a:t>Higher (0.624 W)</a:t>
                      </a:r>
                    </a:p>
                  </a:txBody>
                  <a:tcPr marL="22517" marR="22517" marT="11259" marB="11259" anchor="ctr">
                    <a:lnL>
                      <a:noFill/>
                    </a:lnL>
                    <a:lnR>
                      <a:noFill/>
                    </a:lnR>
                    <a:lnT>
                      <a:noFill/>
                    </a:lnT>
                    <a:lnB>
                      <a:noFill/>
                    </a:lnB>
                    <a:noFill/>
                  </a:tcPr>
                </a:tc>
                <a:tc>
                  <a:txBody>
                    <a:bodyPr/>
                    <a:lstStyle/>
                    <a:p>
                      <a:pPr algn="l"/>
                      <a:r>
                        <a:rPr lang="en-IN" sz="1400">
                          <a:effectLst/>
                          <a:latin typeface="Times New Roman" panose="02020603050405020304" pitchFamily="18" charset="0"/>
                          <a:cs typeface="Times New Roman" panose="02020603050405020304" pitchFamily="18" charset="0"/>
                        </a:rPr>
                        <a:t>Lower (0.014 W)</a:t>
                      </a:r>
                    </a:p>
                  </a:txBody>
                  <a:tcPr marL="22517" marR="22517" marT="11259" marB="11259" anchor="ctr">
                    <a:lnL>
                      <a:noFill/>
                    </a:lnL>
                    <a:lnR>
                      <a:noFill/>
                    </a:lnR>
                    <a:lnT>
                      <a:noFill/>
                    </a:lnT>
                    <a:lnB>
                      <a:noFill/>
                    </a:lnB>
                    <a:noFill/>
                  </a:tcPr>
                </a:tc>
                <a:tc>
                  <a:txBody>
                    <a:bodyPr/>
                    <a:lstStyle/>
                    <a:p>
                      <a:pPr algn="l"/>
                      <a:r>
                        <a:rPr lang="en-IN" sz="1400" b="0" dirty="0">
                          <a:effectLst/>
                          <a:latin typeface="Times New Roman" panose="02020603050405020304" pitchFamily="18" charset="0"/>
                          <a:cs typeface="Times New Roman" panose="02020603050405020304" pitchFamily="18" charset="0"/>
                        </a:rPr>
                        <a:t>Significant</a:t>
                      </a:r>
                      <a:r>
                        <a:rPr lang="en-IN" sz="1400" b="1" dirty="0">
                          <a:effectLst/>
                          <a:latin typeface="Times New Roman" panose="02020603050405020304" pitchFamily="18" charset="0"/>
                          <a:cs typeface="Times New Roman" panose="02020603050405020304" pitchFamily="18" charset="0"/>
                        </a:rPr>
                        <a:t> </a:t>
                      </a:r>
                      <a:r>
                        <a:rPr lang="en-IN" sz="1400" b="0" dirty="0">
                          <a:effectLst/>
                          <a:latin typeface="Times New Roman" panose="02020603050405020304" pitchFamily="18" charset="0"/>
                          <a:cs typeface="Times New Roman" panose="02020603050405020304" pitchFamily="18" charset="0"/>
                        </a:rPr>
                        <a:t>Decrease</a:t>
                      </a:r>
                    </a:p>
                  </a:txBody>
                  <a:tcPr marL="22517" marR="22517" marT="11259" marB="11259" anchor="ctr">
                    <a:lnL>
                      <a:noFill/>
                    </a:lnL>
                    <a:lnR>
                      <a:noFill/>
                    </a:lnR>
                    <a:lnT>
                      <a:noFill/>
                    </a:lnT>
                    <a:lnB>
                      <a:noFill/>
                    </a:lnB>
                    <a:noFill/>
                  </a:tcPr>
                </a:tc>
                <a:extLst>
                  <a:ext uri="{0D108BD9-81ED-4DB2-BD59-A6C34878D82A}">
                    <a16:rowId xmlns:a16="http://schemas.microsoft.com/office/drawing/2014/main" val="3437152608"/>
                  </a:ext>
                </a:extLst>
              </a:tr>
              <a:tr h="596835">
                <a:tc>
                  <a:txBody>
                    <a:bodyPr/>
                    <a:lstStyle/>
                    <a:p>
                      <a:pPr algn="l"/>
                      <a:r>
                        <a:rPr lang="en-IN" sz="1400" b="1">
                          <a:effectLst/>
                          <a:latin typeface="Times New Roman" panose="02020603050405020304" pitchFamily="18" charset="0"/>
                          <a:cs typeface="Times New Roman" panose="02020603050405020304" pitchFamily="18" charset="0"/>
                        </a:rPr>
                        <a:t>Static Power</a:t>
                      </a:r>
                      <a:endParaRPr lang="en-IN" sz="1400">
                        <a:effectLst/>
                        <a:latin typeface="Times New Roman" panose="02020603050405020304" pitchFamily="18" charset="0"/>
                        <a:cs typeface="Times New Roman" panose="02020603050405020304" pitchFamily="18" charset="0"/>
                      </a:endParaRPr>
                    </a:p>
                  </a:txBody>
                  <a:tcPr marL="22517" marR="22517" marT="11259" marB="11259" anchor="ctr">
                    <a:lnL>
                      <a:noFill/>
                    </a:lnL>
                    <a:lnR>
                      <a:noFill/>
                    </a:lnR>
                    <a:lnT>
                      <a:noFill/>
                    </a:lnT>
                    <a:lnB>
                      <a:noFill/>
                    </a:lnB>
                    <a:noFill/>
                  </a:tcPr>
                </a:tc>
                <a:tc>
                  <a:txBody>
                    <a:bodyPr/>
                    <a:lstStyle/>
                    <a:p>
                      <a:pPr algn="l"/>
                      <a:r>
                        <a:rPr lang="en-IN" sz="1400">
                          <a:effectLst/>
                          <a:latin typeface="Times New Roman" panose="02020603050405020304" pitchFamily="18" charset="0"/>
                          <a:cs typeface="Times New Roman" panose="02020603050405020304" pitchFamily="18" charset="0"/>
                        </a:rPr>
                        <a:t>Higher (46.660 W)</a:t>
                      </a:r>
                    </a:p>
                  </a:txBody>
                  <a:tcPr marL="22517" marR="22517" marT="11259" marB="11259" anchor="ctr">
                    <a:lnL>
                      <a:noFill/>
                    </a:lnL>
                    <a:lnR>
                      <a:noFill/>
                    </a:lnR>
                    <a:lnT>
                      <a:noFill/>
                    </a:lnT>
                    <a:lnB>
                      <a:noFill/>
                    </a:lnB>
                    <a:noFill/>
                  </a:tcPr>
                </a:tc>
                <a:tc>
                  <a:txBody>
                    <a:bodyPr/>
                    <a:lstStyle/>
                    <a:p>
                      <a:pPr algn="l"/>
                      <a:r>
                        <a:rPr lang="en-IN" sz="1400">
                          <a:effectLst/>
                          <a:latin typeface="Times New Roman" panose="02020603050405020304" pitchFamily="18" charset="0"/>
                          <a:cs typeface="Times New Roman" panose="02020603050405020304" pitchFamily="18" charset="0"/>
                        </a:rPr>
                        <a:t>Lower (0.033 W)</a:t>
                      </a:r>
                    </a:p>
                  </a:txBody>
                  <a:tcPr marL="22517" marR="22517" marT="11259" marB="11259" anchor="ctr">
                    <a:lnL>
                      <a:noFill/>
                    </a:lnL>
                    <a:lnR>
                      <a:noFill/>
                    </a:lnR>
                    <a:lnT>
                      <a:noFill/>
                    </a:lnT>
                    <a:lnB>
                      <a:noFill/>
                    </a:lnB>
                    <a:noFill/>
                  </a:tcPr>
                </a:tc>
                <a:tc>
                  <a:txBody>
                    <a:bodyPr/>
                    <a:lstStyle/>
                    <a:p>
                      <a:pPr algn="l"/>
                      <a:r>
                        <a:rPr lang="en-IN" sz="1400" b="0" dirty="0">
                          <a:effectLst/>
                          <a:latin typeface="Times New Roman" panose="02020603050405020304" pitchFamily="18" charset="0"/>
                          <a:cs typeface="Times New Roman" panose="02020603050405020304" pitchFamily="18" charset="0"/>
                        </a:rPr>
                        <a:t>Significant Decrease</a:t>
                      </a:r>
                    </a:p>
                  </a:txBody>
                  <a:tcPr marL="22517" marR="22517" marT="11259" marB="11259" anchor="ctr">
                    <a:lnL>
                      <a:noFill/>
                    </a:lnL>
                    <a:lnR>
                      <a:noFill/>
                    </a:lnR>
                    <a:lnT>
                      <a:noFill/>
                    </a:lnT>
                    <a:lnB>
                      <a:noFill/>
                    </a:lnB>
                    <a:noFill/>
                  </a:tcPr>
                </a:tc>
                <a:extLst>
                  <a:ext uri="{0D108BD9-81ED-4DB2-BD59-A6C34878D82A}">
                    <a16:rowId xmlns:a16="http://schemas.microsoft.com/office/drawing/2014/main" val="3686779582"/>
                  </a:ext>
                </a:extLst>
              </a:tr>
              <a:tr h="255986">
                <a:tc>
                  <a:txBody>
                    <a:bodyPr/>
                    <a:lstStyle/>
                    <a:p>
                      <a:pPr algn="l"/>
                      <a:r>
                        <a:rPr lang="en-IN" sz="1400" b="1">
                          <a:effectLst/>
                          <a:latin typeface="Times New Roman" panose="02020603050405020304" pitchFamily="18" charset="0"/>
                          <a:cs typeface="Times New Roman" panose="02020603050405020304" pitchFamily="18" charset="0"/>
                        </a:rPr>
                        <a:t>Total On-Chip Power</a:t>
                      </a:r>
                      <a:endParaRPr lang="en-IN" sz="1400">
                        <a:effectLst/>
                        <a:latin typeface="Times New Roman" panose="02020603050405020304" pitchFamily="18" charset="0"/>
                        <a:cs typeface="Times New Roman" panose="02020603050405020304" pitchFamily="18" charset="0"/>
                      </a:endParaRPr>
                    </a:p>
                  </a:txBody>
                  <a:tcPr marL="22517" marR="22517" marT="11259" marB="11259" anchor="ctr">
                    <a:lnL>
                      <a:noFill/>
                    </a:lnL>
                    <a:lnR>
                      <a:noFill/>
                    </a:lnR>
                    <a:lnT>
                      <a:noFill/>
                    </a:lnT>
                    <a:lnB>
                      <a:noFill/>
                    </a:lnB>
                    <a:noFill/>
                  </a:tcPr>
                </a:tc>
                <a:tc>
                  <a:txBody>
                    <a:bodyPr/>
                    <a:lstStyle/>
                    <a:p>
                      <a:pPr algn="l"/>
                      <a:r>
                        <a:rPr lang="en-IN" sz="1400" dirty="0">
                          <a:effectLst/>
                          <a:latin typeface="Times New Roman" panose="02020603050405020304" pitchFamily="18" charset="0"/>
                          <a:cs typeface="Times New Roman" panose="02020603050405020304" pitchFamily="18" charset="0"/>
                        </a:rPr>
                        <a:t>Higher (47.284 W)</a:t>
                      </a:r>
                    </a:p>
                  </a:txBody>
                  <a:tcPr marL="22517" marR="22517" marT="11259" marB="11259" anchor="ctr">
                    <a:lnL>
                      <a:noFill/>
                    </a:lnL>
                    <a:lnR>
                      <a:noFill/>
                    </a:lnR>
                    <a:lnT>
                      <a:noFill/>
                    </a:lnT>
                    <a:lnB>
                      <a:noFill/>
                    </a:lnB>
                    <a:noFill/>
                  </a:tcPr>
                </a:tc>
                <a:tc>
                  <a:txBody>
                    <a:bodyPr/>
                    <a:lstStyle/>
                    <a:p>
                      <a:pPr algn="l"/>
                      <a:r>
                        <a:rPr lang="en-IN" sz="1400">
                          <a:effectLst/>
                          <a:latin typeface="Times New Roman" panose="02020603050405020304" pitchFamily="18" charset="0"/>
                          <a:cs typeface="Times New Roman" panose="02020603050405020304" pitchFamily="18" charset="0"/>
                        </a:rPr>
                        <a:t>Lower (0.047 W)</a:t>
                      </a:r>
                    </a:p>
                  </a:txBody>
                  <a:tcPr marL="22517" marR="22517" marT="11259" marB="11259" anchor="ctr">
                    <a:lnL>
                      <a:noFill/>
                    </a:lnL>
                    <a:lnR>
                      <a:noFill/>
                    </a:lnR>
                    <a:lnT>
                      <a:noFill/>
                    </a:lnT>
                    <a:lnB>
                      <a:noFill/>
                    </a:lnB>
                    <a:noFill/>
                  </a:tcPr>
                </a:tc>
                <a:tc>
                  <a:txBody>
                    <a:bodyPr/>
                    <a:lstStyle/>
                    <a:p>
                      <a:pPr algn="l"/>
                      <a:r>
                        <a:rPr lang="en-IN" sz="1400" b="0" dirty="0">
                          <a:effectLst/>
                          <a:latin typeface="Times New Roman" panose="02020603050405020304" pitchFamily="18" charset="0"/>
                          <a:cs typeface="Times New Roman" panose="02020603050405020304" pitchFamily="18" charset="0"/>
                        </a:rPr>
                        <a:t>Significant Decrease</a:t>
                      </a:r>
                    </a:p>
                  </a:txBody>
                  <a:tcPr marL="22517" marR="22517" marT="11259" marB="11259" anchor="ctr">
                    <a:lnL>
                      <a:noFill/>
                    </a:lnL>
                    <a:lnR>
                      <a:noFill/>
                    </a:lnR>
                    <a:lnT>
                      <a:noFill/>
                    </a:lnT>
                    <a:lnB>
                      <a:noFill/>
                    </a:lnB>
                    <a:noFill/>
                  </a:tcPr>
                </a:tc>
                <a:extLst>
                  <a:ext uri="{0D108BD9-81ED-4DB2-BD59-A6C34878D82A}">
                    <a16:rowId xmlns:a16="http://schemas.microsoft.com/office/drawing/2014/main" val="1155475351"/>
                  </a:ext>
                </a:extLst>
              </a:tr>
              <a:tr h="596835">
                <a:tc>
                  <a:txBody>
                    <a:bodyPr/>
                    <a:lstStyle/>
                    <a:p>
                      <a:pPr algn="l"/>
                      <a:r>
                        <a:rPr lang="en-IN" sz="1400" b="1">
                          <a:effectLst/>
                          <a:latin typeface="Times New Roman" panose="02020603050405020304" pitchFamily="18" charset="0"/>
                          <a:cs typeface="Times New Roman" panose="02020603050405020304" pitchFamily="18" charset="0"/>
                        </a:rPr>
                        <a:t>Junction Temperature</a:t>
                      </a:r>
                      <a:endParaRPr lang="en-IN" sz="1400">
                        <a:effectLst/>
                        <a:latin typeface="Times New Roman" panose="02020603050405020304" pitchFamily="18" charset="0"/>
                        <a:cs typeface="Times New Roman" panose="02020603050405020304" pitchFamily="18" charset="0"/>
                      </a:endParaRPr>
                    </a:p>
                  </a:txBody>
                  <a:tcPr marL="22517" marR="22517" marT="11259" marB="11259" anchor="ctr">
                    <a:lnL>
                      <a:noFill/>
                    </a:lnL>
                    <a:lnR>
                      <a:noFill/>
                    </a:lnR>
                    <a:lnT>
                      <a:noFill/>
                    </a:lnT>
                    <a:lnB>
                      <a:noFill/>
                    </a:lnB>
                    <a:noFill/>
                  </a:tcPr>
                </a:tc>
                <a:tc>
                  <a:txBody>
                    <a:bodyPr/>
                    <a:lstStyle/>
                    <a:p>
                      <a:pPr algn="l"/>
                      <a:r>
                        <a:rPr lang="en-IN" sz="1400" dirty="0">
                          <a:effectLst/>
                          <a:latin typeface="Times New Roman" panose="02020603050405020304" pitchFamily="18" charset="0"/>
                          <a:cs typeface="Times New Roman" panose="02020603050405020304" pitchFamily="18" charset="0"/>
                        </a:rPr>
                        <a:t>Exceeding Limit</a:t>
                      </a:r>
                    </a:p>
                  </a:txBody>
                  <a:tcPr marL="22517" marR="22517" marT="11259" marB="11259" anchor="ctr">
                    <a:lnL>
                      <a:noFill/>
                    </a:lnL>
                    <a:lnR>
                      <a:noFill/>
                    </a:lnR>
                    <a:lnT>
                      <a:noFill/>
                    </a:lnT>
                    <a:lnB>
                      <a:noFill/>
                    </a:lnB>
                    <a:noFill/>
                  </a:tcPr>
                </a:tc>
                <a:tc>
                  <a:txBody>
                    <a:bodyPr/>
                    <a:lstStyle/>
                    <a:p>
                      <a:pPr algn="l"/>
                      <a:r>
                        <a:rPr lang="en-IN" sz="1400">
                          <a:effectLst/>
                          <a:latin typeface="Times New Roman" panose="02020603050405020304" pitchFamily="18" charset="0"/>
                          <a:cs typeface="Times New Roman" panose="02020603050405020304" pitchFamily="18" charset="0"/>
                        </a:rPr>
                        <a:t>Within Limit (72.7 °C)</a:t>
                      </a:r>
                    </a:p>
                  </a:txBody>
                  <a:tcPr marL="22517" marR="22517" marT="11259" marB="11259" anchor="ctr">
                    <a:lnL>
                      <a:noFill/>
                    </a:lnL>
                    <a:lnR>
                      <a:noFill/>
                    </a:lnR>
                    <a:lnT>
                      <a:noFill/>
                    </a:lnT>
                    <a:lnB>
                      <a:noFill/>
                    </a:lnB>
                    <a:noFill/>
                  </a:tcPr>
                </a:tc>
                <a:tc>
                  <a:txBody>
                    <a:bodyPr/>
                    <a:lstStyle/>
                    <a:p>
                      <a:pPr algn="l"/>
                      <a:r>
                        <a:rPr lang="en-IN" sz="1400" b="0" dirty="0">
                          <a:effectLst/>
                          <a:latin typeface="Times New Roman" panose="02020603050405020304" pitchFamily="18" charset="0"/>
                          <a:cs typeface="Times New Roman" panose="02020603050405020304" pitchFamily="18" charset="0"/>
                        </a:rPr>
                        <a:t>Significant Improvement</a:t>
                      </a:r>
                    </a:p>
                  </a:txBody>
                  <a:tcPr marL="22517" marR="22517" marT="11259" marB="11259" anchor="ctr">
                    <a:lnL>
                      <a:noFill/>
                    </a:lnL>
                    <a:lnR>
                      <a:noFill/>
                    </a:lnR>
                    <a:lnT>
                      <a:noFill/>
                    </a:lnT>
                    <a:lnB>
                      <a:noFill/>
                    </a:lnB>
                    <a:noFill/>
                  </a:tcPr>
                </a:tc>
                <a:extLst>
                  <a:ext uri="{0D108BD9-81ED-4DB2-BD59-A6C34878D82A}">
                    <a16:rowId xmlns:a16="http://schemas.microsoft.com/office/drawing/2014/main" val="1471569192"/>
                  </a:ext>
                </a:extLst>
              </a:tr>
              <a:tr h="381975">
                <a:tc>
                  <a:txBody>
                    <a:bodyPr/>
                    <a:lstStyle/>
                    <a:p>
                      <a:pPr algn="l"/>
                      <a:r>
                        <a:rPr lang="en-IN" sz="1400" b="1" dirty="0">
                          <a:effectLst/>
                          <a:latin typeface="Times New Roman" panose="02020603050405020304" pitchFamily="18" charset="0"/>
                          <a:cs typeface="Times New Roman" panose="02020603050405020304" pitchFamily="18" charset="0"/>
                        </a:rPr>
                        <a:t>Timing Slack (WNS)</a:t>
                      </a:r>
                      <a:endParaRPr lang="en-IN" sz="1400" dirty="0">
                        <a:effectLst/>
                        <a:latin typeface="Times New Roman" panose="02020603050405020304" pitchFamily="18" charset="0"/>
                        <a:cs typeface="Times New Roman" panose="02020603050405020304" pitchFamily="18" charset="0"/>
                      </a:endParaRPr>
                    </a:p>
                  </a:txBody>
                  <a:tcPr marL="22517" marR="22517" marT="11259" marB="11259" anchor="ctr">
                    <a:lnL>
                      <a:noFill/>
                    </a:lnL>
                    <a:lnR>
                      <a:noFill/>
                    </a:lnR>
                    <a:lnT>
                      <a:noFill/>
                    </a:lnT>
                    <a:lnB>
                      <a:noFill/>
                    </a:lnB>
                    <a:noFill/>
                  </a:tcPr>
                </a:tc>
                <a:tc>
                  <a:txBody>
                    <a:bodyPr/>
                    <a:lstStyle/>
                    <a:p>
                      <a:pPr algn="l"/>
                      <a:r>
                        <a:rPr lang="en-IN" sz="1400">
                          <a:effectLst/>
                          <a:latin typeface="Times New Roman" panose="02020603050405020304" pitchFamily="18" charset="0"/>
                          <a:cs typeface="Times New Roman" panose="02020603050405020304" pitchFamily="18" charset="0"/>
                        </a:rPr>
                        <a:t>Positive (2.001 ns)</a:t>
                      </a:r>
                    </a:p>
                  </a:txBody>
                  <a:tcPr marL="22517" marR="22517" marT="11259" marB="11259" anchor="ctr">
                    <a:lnL>
                      <a:noFill/>
                    </a:lnL>
                    <a:lnR>
                      <a:noFill/>
                    </a:lnR>
                    <a:lnT>
                      <a:noFill/>
                    </a:lnT>
                    <a:lnB>
                      <a:noFill/>
                    </a:lnB>
                    <a:noFill/>
                  </a:tcPr>
                </a:tc>
                <a:tc>
                  <a:txBody>
                    <a:bodyPr/>
                    <a:lstStyle/>
                    <a:p>
                      <a:pPr algn="l"/>
                      <a:r>
                        <a:rPr lang="en-IN" sz="1400">
                          <a:effectLst/>
                          <a:latin typeface="Times New Roman" panose="02020603050405020304" pitchFamily="18" charset="0"/>
                          <a:cs typeface="Times New Roman" panose="02020603050405020304" pitchFamily="18" charset="0"/>
                        </a:rPr>
                        <a:t>Likely Higher</a:t>
                      </a:r>
                    </a:p>
                  </a:txBody>
                  <a:tcPr marL="22517" marR="22517" marT="11259" marB="11259" anchor="ctr">
                    <a:lnL>
                      <a:noFill/>
                    </a:lnL>
                    <a:lnR>
                      <a:noFill/>
                    </a:lnR>
                    <a:lnT>
                      <a:noFill/>
                    </a:lnT>
                    <a:lnB>
                      <a:noFill/>
                    </a:lnB>
                    <a:noFill/>
                  </a:tcPr>
                </a:tc>
                <a:tc>
                  <a:txBody>
                    <a:bodyPr/>
                    <a:lstStyle/>
                    <a:p>
                      <a:pPr algn="l"/>
                      <a:r>
                        <a:rPr lang="en-IN" sz="1400" dirty="0">
                          <a:effectLst/>
                          <a:latin typeface="Times New Roman" panose="02020603050405020304" pitchFamily="18" charset="0"/>
                          <a:cs typeface="Times New Roman" panose="02020603050405020304" pitchFamily="18" charset="0"/>
                        </a:rPr>
                        <a:t>Increase Expected</a:t>
                      </a:r>
                    </a:p>
                  </a:txBody>
                  <a:tcPr marL="22517" marR="22517" marT="11259" marB="11259" anchor="ctr">
                    <a:lnL>
                      <a:noFill/>
                    </a:lnL>
                    <a:lnR>
                      <a:noFill/>
                    </a:lnR>
                    <a:lnT>
                      <a:noFill/>
                    </a:lnT>
                    <a:lnB>
                      <a:noFill/>
                    </a:lnB>
                    <a:noFill/>
                  </a:tcPr>
                </a:tc>
                <a:extLst>
                  <a:ext uri="{0D108BD9-81ED-4DB2-BD59-A6C34878D82A}">
                    <a16:rowId xmlns:a16="http://schemas.microsoft.com/office/drawing/2014/main" val="3955576536"/>
                  </a:ext>
                </a:extLst>
              </a:tr>
            </a:tbl>
          </a:graphicData>
        </a:graphic>
      </p:graphicFrame>
    </p:spTree>
    <p:extLst>
      <p:ext uri="{BB962C8B-B14F-4D97-AF65-F5344CB8AC3E}">
        <p14:creationId xmlns:p14="http://schemas.microsoft.com/office/powerpoint/2010/main" val="1815319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Outline</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609600" y="2057399"/>
            <a:ext cx="10972800" cy="4525963"/>
          </a:xfrm>
        </p:spPr>
        <p:txBody>
          <a:bodyPr>
            <a:normAutofit/>
          </a:bodyPr>
          <a:lstStyle/>
          <a:p>
            <a:r>
              <a:rPr lang="en-US" b="0" i="0" dirty="0">
                <a:solidFill>
                  <a:srgbClr val="3C4043"/>
                </a:solidFill>
                <a:effectLst/>
                <a:latin typeface="Times New Roman" panose="02020603050405020304" pitchFamily="18" charset="0"/>
                <a:cs typeface="Times New Roman" panose="02020603050405020304" pitchFamily="18" charset="0"/>
              </a:rPr>
              <a:t>Abstract</a:t>
            </a:r>
          </a:p>
          <a:p>
            <a:r>
              <a:rPr lang="en-US" b="0" i="0" dirty="0">
                <a:solidFill>
                  <a:srgbClr val="3C4043"/>
                </a:solidFill>
                <a:effectLst/>
                <a:latin typeface="Times New Roman" panose="02020603050405020304" pitchFamily="18" charset="0"/>
                <a:cs typeface="Times New Roman" panose="02020603050405020304" pitchFamily="18" charset="0"/>
              </a:rPr>
              <a:t>Introduction</a:t>
            </a:r>
          </a:p>
          <a:p>
            <a:r>
              <a:rPr lang="en-US" b="0" i="0" dirty="0">
                <a:solidFill>
                  <a:srgbClr val="3C4043"/>
                </a:solidFill>
                <a:effectLst/>
                <a:latin typeface="Times New Roman" panose="02020603050405020304" pitchFamily="18" charset="0"/>
                <a:cs typeface="Times New Roman" panose="02020603050405020304" pitchFamily="18" charset="0"/>
              </a:rPr>
              <a:t>Design Methodology</a:t>
            </a:r>
          </a:p>
          <a:p>
            <a:r>
              <a:rPr lang="en-US" b="0" i="0" dirty="0">
                <a:solidFill>
                  <a:srgbClr val="3C4043"/>
                </a:solidFill>
                <a:effectLst/>
                <a:latin typeface="Times New Roman" panose="02020603050405020304" pitchFamily="18" charset="0"/>
                <a:cs typeface="Times New Roman" panose="02020603050405020304" pitchFamily="18" charset="0"/>
              </a:rPr>
              <a:t>Conclusion</a:t>
            </a:r>
            <a:endParaRPr lang="en-US" dirty="0">
              <a:solidFill>
                <a:srgbClr val="3C4043"/>
              </a:solidFill>
              <a:latin typeface="Times New Roman" panose="02020603050405020304" pitchFamily="18" charset="0"/>
              <a:cs typeface="Times New Roman" panose="02020603050405020304" pitchFamily="18" charset="0"/>
            </a:endParaRPr>
          </a:p>
          <a:p>
            <a:r>
              <a:rPr lang="en-US" b="0" i="0" dirty="0">
                <a:solidFill>
                  <a:srgbClr val="3C4043"/>
                </a:solidFill>
                <a:effectLst/>
                <a:latin typeface="Times New Roman" panose="02020603050405020304" pitchFamily="18" charset="0"/>
                <a:cs typeface="Times New Roman" panose="02020603050405020304" pitchFamily="18" charset="0"/>
              </a:rPr>
              <a:t>References</a:t>
            </a:r>
            <a:endParaRPr lang="en-US" dirty="0">
              <a:latin typeface="Times New Roman" pitchFamily="18" charset="0"/>
              <a:cs typeface="Times New Roman" pitchFamily="18" charset="0"/>
            </a:endParaRPr>
          </a:p>
          <a:p>
            <a:endParaRPr lang="en-IN"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492500" y="6356355"/>
            <a:ext cx="5207000" cy="501645"/>
          </a:xfrm>
        </p:spPr>
        <p:txBody>
          <a:bodyPr/>
          <a:lstStyle/>
          <a:p>
            <a:r>
              <a:rPr lang="en-US" b="1" dirty="0">
                <a:solidFill>
                  <a:schemeClr val="accent3">
                    <a:lumMod val="50000"/>
                  </a:schemeClr>
                </a:solidFill>
              </a:rPr>
              <a:t>18EC2019-Digital IC Design - Project Based Course</a:t>
            </a:r>
          </a:p>
        </p:txBody>
      </p:sp>
    </p:spTree>
    <p:extLst>
      <p:ext uri="{BB962C8B-B14F-4D97-AF65-F5344CB8AC3E}">
        <p14:creationId xmlns:p14="http://schemas.microsoft.com/office/powerpoint/2010/main" val="31590647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References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609600" y="1379437"/>
            <a:ext cx="10972800" cy="4701382"/>
          </a:xfrm>
        </p:spPr>
        <p:txBody>
          <a:bodyPr>
            <a:noAutofit/>
          </a:bodyPr>
          <a:lstStyle/>
          <a:p>
            <a:r>
              <a:rPr lang="en-IN" sz="1600" dirty="0" err="1">
                <a:latin typeface="Times New Roman" pitchFamily="18" charset="0"/>
                <a:cs typeface="Times New Roman" pitchFamily="18" charset="0"/>
              </a:rPr>
              <a:t>SkyWater</a:t>
            </a:r>
            <a:r>
              <a:rPr lang="en-IN" sz="1600" dirty="0">
                <a:latin typeface="Times New Roman" pitchFamily="18" charset="0"/>
                <a:cs typeface="Times New Roman" pitchFamily="18" charset="0"/>
              </a:rPr>
              <a:t> Technology Foundry. Sky130 PDK Documentation. </a:t>
            </a:r>
          </a:p>
          <a:p>
            <a:pPr lvl="1"/>
            <a:r>
              <a:rPr lang="en-IN" sz="1600" dirty="0">
                <a:latin typeface="Times New Roman" pitchFamily="18" charset="0"/>
                <a:cs typeface="Times New Roman" pitchFamily="18" charset="0"/>
                <a:hlinkClick r:id="rId2"/>
              </a:rPr>
              <a:t>https://github.com/google/skywater-pdk</a:t>
            </a:r>
            <a:r>
              <a:rPr lang="en-IN" sz="1600" dirty="0">
                <a:latin typeface="Times New Roman" pitchFamily="18" charset="0"/>
                <a:cs typeface="Times New Roman" pitchFamily="18" charset="0"/>
              </a:rPr>
              <a:t> (Official open-source 130nm Process Design Kit used in RTL-to-GDS flow)</a:t>
            </a: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OpenLane</a:t>
            </a:r>
            <a:r>
              <a:rPr lang="en-IN" sz="1600" dirty="0">
                <a:latin typeface="Times New Roman" pitchFamily="18" charset="0"/>
                <a:cs typeface="Times New Roman" pitchFamily="18" charset="0"/>
              </a:rPr>
              <a:t> Project – </a:t>
            </a:r>
            <a:r>
              <a:rPr lang="en-IN" sz="1600" dirty="0" err="1">
                <a:latin typeface="Times New Roman" pitchFamily="18" charset="0"/>
                <a:cs typeface="Times New Roman" pitchFamily="18" charset="0"/>
              </a:rPr>
              <a:t>Efabless</a:t>
            </a:r>
            <a:r>
              <a:rPr lang="en-IN" sz="1600" dirty="0">
                <a:latin typeface="Times New Roman" pitchFamily="18" charset="0"/>
                <a:cs typeface="Times New Roman" pitchFamily="18" charset="0"/>
              </a:rPr>
              <a:t> Corporation. </a:t>
            </a:r>
            <a:r>
              <a:rPr lang="en-IN" sz="1600" dirty="0" err="1">
                <a:latin typeface="Times New Roman" pitchFamily="18" charset="0"/>
                <a:cs typeface="Times New Roman" pitchFamily="18" charset="0"/>
              </a:rPr>
              <a:t>OpenLane</a:t>
            </a:r>
            <a:r>
              <a:rPr lang="en-IN" sz="1600" dirty="0">
                <a:latin typeface="Times New Roman" pitchFamily="18" charset="0"/>
                <a:cs typeface="Times New Roman" pitchFamily="18" charset="0"/>
              </a:rPr>
              <a:t>: </a:t>
            </a:r>
          </a:p>
          <a:p>
            <a:pPr marL="400050" lvl="1" indent="0">
              <a:buNone/>
            </a:pPr>
            <a:r>
              <a:rPr lang="en-IN" sz="1600" dirty="0">
                <a:latin typeface="Times New Roman" pitchFamily="18" charset="0"/>
                <a:cs typeface="Times New Roman" pitchFamily="18" charset="0"/>
              </a:rPr>
              <a:t>Open-source ASIC implementation flow. </a:t>
            </a:r>
            <a:r>
              <a:rPr lang="en-IN" sz="1600" dirty="0">
                <a:latin typeface="Times New Roman" pitchFamily="18" charset="0"/>
                <a:cs typeface="Times New Roman" pitchFamily="18" charset="0"/>
                <a:hlinkClick r:id="rId3"/>
              </a:rPr>
              <a:t>https://github.com/TheOpenROAD-Project/OpenLane</a:t>
            </a:r>
            <a:r>
              <a:rPr lang="en-IN" sz="1600" dirty="0">
                <a:latin typeface="Times New Roman" pitchFamily="18" charset="0"/>
                <a:cs typeface="Times New Roman" pitchFamily="18" charset="0"/>
              </a:rPr>
              <a:t> (Tool used for </a:t>
            </a:r>
            <a:r>
              <a:rPr lang="en-IN" sz="1600" dirty="0" err="1">
                <a:latin typeface="Times New Roman" pitchFamily="18" charset="0"/>
                <a:cs typeface="Times New Roman" pitchFamily="18" charset="0"/>
              </a:rPr>
              <a:t>floorplanning</a:t>
            </a:r>
            <a:r>
              <a:rPr lang="en-IN" sz="1600" dirty="0">
                <a:latin typeface="Times New Roman" pitchFamily="18" charset="0"/>
                <a:cs typeface="Times New Roman" pitchFamily="18" charset="0"/>
              </a:rPr>
              <a:t>, placement, and routing)</a:t>
            </a: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Yosys</a:t>
            </a:r>
            <a:r>
              <a:rPr lang="en-IN" sz="1600" dirty="0">
                <a:latin typeface="Times New Roman" pitchFamily="18" charset="0"/>
                <a:cs typeface="Times New Roman" pitchFamily="18" charset="0"/>
              </a:rPr>
              <a:t> Open </a:t>
            </a:r>
            <a:r>
              <a:rPr lang="en-IN" sz="1600" dirty="0" err="1">
                <a:latin typeface="Times New Roman" pitchFamily="18" charset="0"/>
                <a:cs typeface="Times New Roman" pitchFamily="18" charset="0"/>
              </a:rPr>
              <a:t>SYnthesis</a:t>
            </a:r>
            <a:r>
              <a:rPr lang="en-IN" sz="1600" dirty="0">
                <a:latin typeface="Times New Roman" pitchFamily="18" charset="0"/>
                <a:cs typeface="Times New Roman" pitchFamily="18" charset="0"/>
              </a:rPr>
              <a:t> Suite</a:t>
            </a:r>
          </a:p>
          <a:p>
            <a:pPr marL="400050" lvl="1" indent="0">
              <a:buNone/>
            </a:pPr>
            <a:r>
              <a:rPr lang="en-IN" sz="1600" dirty="0">
                <a:latin typeface="Times New Roman" pitchFamily="18" charset="0"/>
                <a:cs typeface="Times New Roman" pitchFamily="18" charset="0"/>
                <a:hlinkClick r:id="rId4"/>
              </a:rPr>
              <a:t>https://yosyshq.net/yosys/</a:t>
            </a:r>
            <a:r>
              <a:rPr lang="en-IN" sz="1600" dirty="0">
                <a:latin typeface="Times New Roman" pitchFamily="18" charset="0"/>
                <a:cs typeface="Times New Roman" pitchFamily="18" charset="0"/>
              </a:rPr>
              <a:t> (Tool used for RTL synthesis of Verilog designs)</a:t>
            </a: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GTKWave</a:t>
            </a:r>
            <a:endParaRPr lang="en-IN" sz="1600" dirty="0">
              <a:latin typeface="Times New Roman" pitchFamily="18" charset="0"/>
              <a:cs typeface="Times New Roman" pitchFamily="18" charset="0"/>
            </a:endParaRPr>
          </a:p>
          <a:p>
            <a:pPr marL="400050" lvl="1" indent="0">
              <a:buNone/>
            </a:pPr>
            <a:r>
              <a:rPr lang="en-IN" sz="1600" dirty="0">
                <a:latin typeface="Times New Roman" pitchFamily="18" charset="0"/>
                <a:cs typeface="Times New Roman" pitchFamily="18" charset="0"/>
                <a:hlinkClick r:id="rId5"/>
              </a:rPr>
              <a:t>http://gtkwave.sourceforge.net/</a:t>
            </a:r>
            <a:r>
              <a:rPr lang="en-IN" sz="1600" dirty="0">
                <a:latin typeface="Times New Roman" pitchFamily="18" charset="0"/>
                <a:cs typeface="Times New Roman" pitchFamily="18" charset="0"/>
              </a:rPr>
              <a:t> (Tool used for waveform visualization from VCD files)</a:t>
            </a:r>
          </a:p>
          <a:p>
            <a:endParaRPr lang="en-IN" sz="1600" dirty="0">
              <a:latin typeface="Times New Roman" pitchFamily="18" charset="0"/>
              <a:cs typeface="Times New Roman" pitchFamily="18" charset="0"/>
            </a:endParaRPr>
          </a:p>
          <a:p>
            <a:r>
              <a:rPr lang="en-IN" sz="1600" dirty="0">
                <a:latin typeface="Times New Roman" pitchFamily="18" charset="0"/>
                <a:cs typeface="Times New Roman" pitchFamily="18" charset="0"/>
              </a:rPr>
              <a:t> </a:t>
            </a:r>
            <a:r>
              <a:rPr lang="en-IN" sz="1600" dirty="0" err="1">
                <a:latin typeface="Times New Roman" pitchFamily="18" charset="0"/>
                <a:cs typeface="Times New Roman" pitchFamily="18" charset="0"/>
              </a:rPr>
              <a:t>KLayout</a:t>
            </a:r>
            <a:r>
              <a:rPr lang="en-IN" sz="1600" dirty="0">
                <a:latin typeface="Times New Roman" pitchFamily="18" charset="0"/>
                <a:cs typeface="Times New Roman" pitchFamily="18" charset="0"/>
              </a:rPr>
              <a:t> - Layout Viewer for IC Design</a:t>
            </a:r>
          </a:p>
          <a:p>
            <a:pPr marL="400050" lvl="1" indent="0">
              <a:buNone/>
            </a:pPr>
            <a:r>
              <a:rPr lang="en-IN" sz="1600" dirty="0">
                <a:latin typeface="Times New Roman" pitchFamily="18" charset="0"/>
                <a:cs typeface="Times New Roman" pitchFamily="18" charset="0"/>
                <a:hlinkClick r:id="rId6"/>
              </a:rPr>
              <a:t>https://www.klayout.de/</a:t>
            </a:r>
            <a:r>
              <a:rPr lang="en-IN" sz="1600" dirty="0">
                <a:latin typeface="Times New Roman" pitchFamily="18" charset="0"/>
                <a:cs typeface="Times New Roman" pitchFamily="18" charset="0"/>
              </a:rPr>
              <a:t> (Used to view and verify GDSII layouts)</a:t>
            </a:r>
          </a:p>
        </p:txBody>
      </p:sp>
      <p:sp>
        <p:nvSpPr>
          <p:cNvPr id="4" name="Footer Placeholder 3"/>
          <p:cNvSpPr>
            <a:spLocks noGrp="1"/>
          </p:cNvSpPr>
          <p:nvPr>
            <p:ph type="ftr" sz="quarter" idx="11"/>
          </p:nvPr>
        </p:nvSpPr>
        <p:spPr>
          <a:xfrm>
            <a:off x="3454400" y="6042617"/>
            <a:ext cx="5283200" cy="273045"/>
          </a:xfrm>
        </p:spPr>
        <p:txBody>
          <a:bodyPr/>
          <a:lstStyle/>
          <a:p>
            <a:r>
              <a:rPr lang="en-US" b="1" dirty="0">
                <a:solidFill>
                  <a:schemeClr val="accent3">
                    <a:lumMod val="50000"/>
                  </a:schemeClr>
                </a:solidFill>
              </a:rPr>
              <a:t>18EC2019-Digital IC Design - Project Based Course</a:t>
            </a:r>
          </a:p>
        </p:txBody>
      </p:sp>
    </p:spTree>
    <p:extLst>
      <p:ext uri="{BB962C8B-B14F-4D97-AF65-F5344CB8AC3E}">
        <p14:creationId xmlns:p14="http://schemas.microsoft.com/office/powerpoint/2010/main" val="113196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0972800" cy="1143000"/>
          </a:xfrm>
        </p:spPr>
        <p:txBody>
          <a:bodyPr/>
          <a:lstStyle/>
          <a:p>
            <a:r>
              <a:rPr lang="en-US" b="1" i="0" dirty="0">
                <a:effectLst/>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609600" y="1603664"/>
            <a:ext cx="10972800" cy="4525963"/>
          </a:xfrm>
        </p:spPr>
        <p:txBody>
          <a:bodyPr>
            <a:normAutofit fontScale="92500" lnSpcReduction="10000"/>
          </a:bodyPr>
          <a:lstStyle/>
          <a:p>
            <a:pPr algn="just">
              <a:lnSpc>
                <a:spcPct val="150000"/>
              </a:lnSpc>
            </a:pPr>
            <a:r>
              <a:rPr lang="en-US" sz="2800" dirty="0">
                <a:latin typeface="Times New Roman" pitchFamily="18" charset="0"/>
                <a:cs typeface="Times New Roman" pitchFamily="18" charset="0"/>
              </a:rPr>
              <a:t>Abstract is to design and simulate the Segmentation Adder in </a:t>
            </a:r>
            <a:r>
              <a:rPr lang="en-US" sz="2800" dirty="0" err="1">
                <a:latin typeface="Times New Roman" pitchFamily="18" charset="0"/>
                <a:cs typeface="Times New Roman" pitchFamily="18" charset="0"/>
              </a:rPr>
              <a:t>Skywater</a:t>
            </a:r>
            <a:r>
              <a:rPr lang="en-US" sz="2800" dirty="0">
                <a:latin typeface="Times New Roman" pitchFamily="18" charset="0"/>
                <a:cs typeface="Times New Roman" pitchFamily="18" charset="0"/>
              </a:rPr>
              <a:t> 130 PDK. </a:t>
            </a:r>
          </a:p>
          <a:p>
            <a:pPr algn="just">
              <a:lnSpc>
                <a:spcPct val="150000"/>
              </a:lnSpc>
            </a:pPr>
            <a:r>
              <a:rPr lang="en-US" sz="2800" dirty="0">
                <a:latin typeface="Times New Roman" pitchFamily="18" charset="0"/>
                <a:cs typeface="Times New Roman" pitchFamily="18" charset="0"/>
              </a:rPr>
              <a:t>The design is described in Verilog and synthesized using the </a:t>
            </a:r>
            <a:r>
              <a:rPr lang="en-US" sz="2800" dirty="0" err="1">
                <a:latin typeface="Times New Roman" pitchFamily="18" charset="0"/>
                <a:cs typeface="Times New Roman" pitchFamily="18" charset="0"/>
              </a:rPr>
              <a:t>OpenLane</a:t>
            </a:r>
            <a:r>
              <a:rPr lang="en-US" sz="2800" dirty="0">
                <a:latin typeface="Times New Roman" pitchFamily="18" charset="0"/>
                <a:cs typeface="Times New Roman" pitchFamily="18" charset="0"/>
              </a:rPr>
              <a:t> flow.</a:t>
            </a:r>
          </a:p>
          <a:p>
            <a:pPr algn="just">
              <a:lnSpc>
                <a:spcPct val="150000"/>
              </a:lnSpc>
            </a:pPr>
            <a:r>
              <a:rPr lang="en-US" sz="2800" dirty="0">
                <a:latin typeface="Times New Roman" pitchFamily="18" charset="0"/>
                <a:cs typeface="Times New Roman" pitchFamily="18" charset="0"/>
              </a:rPr>
              <a:t>Key physical design steps </a:t>
            </a:r>
          </a:p>
          <a:p>
            <a:pPr marL="0" indent="0" algn="just">
              <a:lnSpc>
                <a:spcPct val="150000"/>
              </a:lnSpc>
              <a:buNone/>
            </a:pPr>
            <a:r>
              <a:rPr lang="en-US" sz="2800" dirty="0">
                <a:latin typeface="Times New Roman" pitchFamily="18" charset="0"/>
                <a:cs typeface="Times New Roman" pitchFamily="18" charset="0"/>
              </a:rPr>
              <a:t>                         1)   </a:t>
            </a:r>
            <a:r>
              <a:rPr lang="en-US" sz="2800" dirty="0" err="1">
                <a:latin typeface="Times New Roman" pitchFamily="18" charset="0"/>
                <a:cs typeface="Times New Roman" pitchFamily="18" charset="0"/>
              </a:rPr>
              <a:t>Floorplanning</a:t>
            </a:r>
            <a:endParaRPr lang="en-US" sz="2800" dirty="0">
              <a:latin typeface="Times New Roman" pitchFamily="18" charset="0"/>
              <a:cs typeface="Times New Roman" pitchFamily="18" charset="0"/>
            </a:endParaRPr>
          </a:p>
          <a:p>
            <a:pPr marL="0" indent="0" algn="just">
              <a:lnSpc>
                <a:spcPct val="150000"/>
              </a:lnSpc>
              <a:buNone/>
            </a:pPr>
            <a:r>
              <a:rPr lang="en-US" sz="2800" dirty="0">
                <a:latin typeface="Times New Roman" pitchFamily="18" charset="0"/>
                <a:cs typeface="Times New Roman" pitchFamily="18" charset="0"/>
              </a:rPr>
              <a:t>                         2)   Placement</a:t>
            </a:r>
          </a:p>
          <a:p>
            <a:pPr marL="0" indent="0" algn="just">
              <a:lnSpc>
                <a:spcPct val="150000"/>
              </a:lnSpc>
              <a:buNone/>
            </a:pPr>
            <a:r>
              <a:rPr lang="en-US" sz="2800" dirty="0">
                <a:latin typeface="Times New Roman" pitchFamily="18" charset="0"/>
                <a:cs typeface="Times New Roman" pitchFamily="18" charset="0"/>
              </a:rPr>
              <a:t>                         3)   Routing</a:t>
            </a:r>
            <a:endParaRPr lang="en-IN" sz="28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492500" y="6356355"/>
            <a:ext cx="5207000" cy="501645"/>
          </a:xfrm>
        </p:spPr>
        <p:txBody>
          <a:bodyPr/>
          <a:lstStyle/>
          <a:p>
            <a:r>
              <a:rPr lang="en-US" b="1" dirty="0">
                <a:solidFill>
                  <a:schemeClr val="accent3">
                    <a:lumMod val="50000"/>
                  </a:schemeClr>
                </a:solidFill>
              </a:rPr>
              <a:t>18EC2019-Digital IC Design - Project Based Course</a:t>
            </a:r>
          </a:p>
          <a:p>
            <a:endParaRPr lang="en-US" dirty="0"/>
          </a:p>
        </p:txBody>
      </p:sp>
    </p:spTree>
    <p:extLst>
      <p:ext uri="{BB962C8B-B14F-4D97-AF65-F5344CB8AC3E}">
        <p14:creationId xmlns:p14="http://schemas.microsoft.com/office/powerpoint/2010/main" val="3159064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US"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609600" y="1143000"/>
            <a:ext cx="10972800" cy="5289554"/>
          </a:xfrm>
        </p:spPr>
        <p:txBody>
          <a:bodyPr>
            <a:normAutofit fontScale="77500" lnSpcReduction="20000"/>
          </a:bodyPr>
          <a:lstStyle/>
          <a:p>
            <a:pPr marL="0" indent="0" algn="just">
              <a:lnSpc>
                <a:spcPct val="150000"/>
              </a:lnSpc>
              <a:buNone/>
            </a:pPr>
            <a:r>
              <a:rPr lang="en-IN" sz="2300" b="1" dirty="0">
                <a:latin typeface="Times New Roman" pitchFamily="18" charset="0"/>
                <a:cs typeface="Times New Roman" pitchFamily="18" charset="0"/>
              </a:rPr>
              <a:t>Segmentation Adder</a:t>
            </a:r>
          </a:p>
          <a:p>
            <a:pPr marL="0" indent="0" algn="just">
              <a:lnSpc>
                <a:spcPct val="150000"/>
              </a:lnSpc>
              <a:buNone/>
            </a:pPr>
            <a:r>
              <a:rPr lang="en-IN" sz="2300" dirty="0">
                <a:latin typeface="Times New Roman" pitchFamily="18" charset="0"/>
                <a:cs typeface="Times New Roman" pitchFamily="18" charset="0"/>
              </a:rPr>
              <a:t>               </a:t>
            </a:r>
            <a:r>
              <a:rPr lang="en-US" sz="2300" dirty="0">
                <a:latin typeface="Times New Roman" panose="02020603050405020304" pitchFamily="18" charset="0"/>
                <a:cs typeface="Times New Roman" panose="02020603050405020304" pitchFamily="18" charset="0"/>
              </a:rPr>
              <a:t>A Segmentation Adder is an optimized adder architecture that improves speed and reduces delay by dividing the operands into smaller segments and performing partial additions in parallel.</a:t>
            </a:r>
          </a:p>
          <a:p>
            <a:pPr marL="0" indent="0" algn="just">
              <a:lnSpc>
                <a:spcPct val="150000"/>
              </a:lnSpc>
              <a:buNone/>
            </a:pPr>
            <a:r>
              <a:rPr lang="en-US" sz="2300" b="1" dirty="0">
                <a:latin typeface="Times New Roman" panose="02020603050405020304" pitchFamily="18" charset="0"/>
                <a:cs typeface="Times New Roman" panose="02020603050405020304" pitchFamily="18" charset="0"/>
              </a:rPr>
              <a:t>Tools Used</a:t>
            </a:r>
          </a:p>
          <a:p>
            <a:pPr marL="0" indent="0" algn="just">
              <a:lnSpc>
                <a:spcPct val="150000"/>
              </a:lnSpc>
              <a:buNone/>
            </a:pPr>
            <a:r>
              <a:rPr lang="en-US" sz="2300" b="1" dirty="0">
                <a:latin typeface="Times New Roman" panose="02020603050405020304" pitchFamily="18" charset="0"/>
                <a:cs typeface="Times New Roman" panose="02020603050405020304" pitchFamily="18" charset="0"/>
              </a:rPr>
              <a:t>   Software Used</a:t>
            </a:r>
          </a:p>
          <a:p>
            <a:pPr marL="0" indent="0">
              <a:lnSpc>
                <a:spcPct val="150000"/>
              </a:lnSpc>
              <a:buNone/>
            </a:pP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1) </a:t>
            </a:r>
            <a:r>
              <a:rPr lang="en-US" sz="2300" dirty="0" err="1">
                <a:latin typeface="Times New Roman" panose="02020603050405020304" pitchFamily="18" charset="0"/>
                <a:cs typeface="Times New Roman" panose="02020603050405020304" pitchFamily="18" charset="0"/>
              </a:rPr>
              <a:t>Vivado</a:t>
            </a:r>
            <a:r>
              <a:rPr lang="en-US" sz="2300" dirty="0">
                <a:latin typeface="Times New Roman" panose="02020603050405020304" pitchFamily="18" charset="0"/>
                <a:cs typeface="Times New Roman" panose="02020603050405020304" pitchFamily="18" charset="0"/>
              </a:rPr>
              <a:t> 2024.2</a:t>
            </a:r>
          </a:p>
          <a:p>
            <a:pPr marL="0" indent="0">
              <a:lnSpc>
                <a:spcPct val="150000"/>
              </a:lnSpc>
              <a:buNone/>
            </a:pPr>
            <a:r>
              <a:rPr lang="en-US" sz="2300" dirty="0">
                <a:latin typeface="Times New Roman" panose="02020603050405020304" pitchFamily="18" charset="0"/>
                <a:cs typeface="Times New Roman" panose="02020603050405020304" pitchFamily="18" charset="0"/>
              </a:rPr>
              <a:t>                    2) </a:t>
            </a:r>
            <a:r>
              <a:rPr lang="en-US" sz="2300" dirty="0" err="1">
                <a:latin typeface="Times New Roman" panose="02020603050405020304" pitchFamily="18" charset="0"/>
                <a:cs typeface="Times New Roman" panose="02020603050405020304" pitchFamily="18" charset="0"/>
              </a:rPr>
              <a:t>Skywater</a:t>
            </a:r>
            <a:r>
              <a:rPr lang="en-US" sz="2300" dirty="0">
                <a:latin typeface="Times New Roman" panose="02020603050405020304" pitchFamily="18" charset="0"/>
                <a:cs typeface="Times New Roman" panose="02020603050405020304" pitchFamily="18" charset="0"/>
              </a:rPr>
              <a:t> 130 PDK</a:t>
            </a:r>
          </a:p>
          <a:p>
            <a:pPr marL="0" indent="0">
              <a:lnSpc>
                <a:spcPct val="150000"/>
              </a:lnSpc>
              <a:buNone/>
            </a:pPr>
            <a:r>
              <a:rPr lang="en-US" sz="2300" dirty="0">
                <a:latin typeface="Times New Roman" panose="02020603050405020304" pitchFamily="18" charset="0"/>
                <a:cs typeface="Times New Roman" panose="02020603050405020304" pitchFamily="18" charset="0"/>
              </a:rPr>
              <a:t>                               </a:t>
            </a:r>
            <a:r>
              <a:rPr lang="en-US" sz="2300" dirty="0" err="1">
                <a:latin typeface="Times New Roman" panose="02020603050405020304" pitchFamily="18" charset="0"/>
                <a:cs typeface="Times New Roman" panose="02020603050405020304" pitchFamily="18" charset="0"/>
              </a:rPr>
              <a:t>i</a:t>
            </a:r>
            <a:r>
              <a:rPr lang="en-US" sz="2300" dirty="0">
                <a:latin typeface="Times New Roman" panose="02020603050405020304" pitchFamily="18" charset="0"/>
                <a:cs typeface="Times New Roman" panose="02020603050405020304" pitchFamily="18" charset="0"/>
              </a:rPr>
              <a:t>)  GTK wave</a:t>
            </a:r>
          </a:p>
          <a:p>
            <a:pPr marL="0" indent="0">
              <a:lnSpc>
                <a:spcPct val="150000"/>
              </a:lnSpc>
              <a:buNone/>
            </a:pPr>
            <a:r>
              <a:rPr lang="en-US" sz="2300" dirty="0">
                <a:latin typeface="Times New Roman" panose="02020603050405020304" pitchFamily="18" charset="0"/>
                <a:cs typeface="Times New Roman" panose="02020603050405020304" pitchFamily="18" charset="0"/>
              </a:rPr>
              <a:t>                              ii)  </a:t>
            </a:r>
            <a:r>
              <a:rPr lang="en-US" sz="2300" dirty="0" err="1">
                <a:latin typeface="Times New Roman" panose="02020603050405020304" pitchFamily="18" charset="0"/>
                <a:cs typeface="Times New Roman" panose="02020603050405020304" pitchFamily="18" charset="0"/>
              </a:rPr>
              <a:t>Yosys</a:t>
            </a:r>
            <a:endParaRPr lang="en-US" sz="2300" dirty="0">
              <a:latin typeface="Times New Roman" panose="02020603050405020304" pitchFamily="18" charset="0"/>
              <a:cs typeface="Times New Roman" panose="02020603050405020304" pitchFamily="18" charset="0"/>
            </a:endParaRPr>
          </a:p>
          <a:p>
            <a:pPr marL="0" indent="0">
              <a:lnSpc>
                <a:spcPct val="150000"/>
              </a:lnSpc>
              <a:buNone/>
            </a:pPr>
            <a:r>
              <a:rPr lang="en-US" sz="2300" dirty="0">
                <a:latin typeface="Times New Roman" panose="02020603050405020304" pitchFamily="18" charset="0"/>
                <a:cs typeface="Times New Roman" panose="02020603050405020304" pitchFamily="18" charset="0"/>
              </a:rPr>
              <a:t>                             iii)  </a:t>
            </a:r>
            <a:r>
              <a:rPr lang="en-US" sz="2300" dirty="0" err="1">
                <a:latin typeface="Times New Roman" panose="02020603050405020304" pitchFamily="18" charset="0"/>
                <a:cs typeface="Times New Roman" panose="02020603050405020304" pitchFamily="18" charset="0"/>
              </a:rPr>
              <a:t>OpenLane</a:t>
            </a:r>
            <a:endParaRPr lang="en-US" sz="2300" dirty="0">
              <a:latin typeface="Times New Roman" panose="02020603050405020304" pitchFamily="18" charset="0"/>
              <a:cs typeface="Times New Roman" panose="02020603050405020304" pitchFamily="18" charset="0"/>
            </a:endParaRPr>
          </a:p>
          <a:p>
            <a:pPr marL="0" indent="0">
              <a:lnSpc>
                <a:spcPct val="150000"/>
              </a:lnSpc>
              <a:buNone/>
            </a:pPr>
            <a:r>
              <a:rPr lang="en-US" sz="2300" b="1" dirty="0">
                <a:latin typeface="Times New Roman" panose="02020603050405020304" pitchFamily="18" charset="0"/>
                <a:cs typeface="Times New Roman" panose="02020603050405020304" pitchFamily="18" charset="0"/>
              </a:rPr>
              <a:t>   Hardware Used</a:t>
            </a:r>
            <a:endParaRPr lang="en-US" sz="2300" dirty="0">
              <a:latin typeface="Times New Roman" panose="02020603050405020304" pitchFamily="18" charset="0"/>
              <a:cs typeface="Times New Roman" panose="02020603050405020304" pitchFamily="18" charset="0"/>
            </a:endParaRPr>
          </a:p>
          <a:p>
            <a:pPr marL="0" indent="0">
              <a:lnSpc>
                <a:spcPct val="150000"/>
              </a:lnSpc>
              <a:buNone/>
            </a:pPr>
            <a:r>
              <a:rPr lang="en-US" sz="2300" b="1" dirty="0">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1) </a:t>
            </a:r>
            <a:r>
              <a:rPr lang="en-US" sz="2300" dirty="0" err="1">
                <a:latin typeface="Times New Roman" panose="02020603050405020304" pitchFamily="18" charset="0"/>
                <a:cs typeface="Times New Roman" panose="02020603050405020304" pitchFamily="18" charset="0"/>
              </a:rPr>
              <a:t>Basys</a:t>
            </a:r>
            <a:r>
              <a:rPr lang="en-US" sz="2300" dirty="0">
                <a:latin typeface="Times New Roman" panose="02020603050405020304" pitchFamily="18" charset="0"/>
                <a:cs typeface="Times New Roman" panose="02020603050405020304" pitchFamily="18" charset="0"/>
              </a:rPr>
              <a:t> 3 FPGA board</a:t>
            </a:r>
            <a:br>
              <a:rPr lang="en-US" sz="1800" b="1" dirty="0">
                <a:latin typeface="Times New Roman" panose="02020603050405020304" pitchFamily="18" charset="0"/>
                <a:cs typeface="Times New Roman" panose="02020603050405020304" pitchFamily="18" charset="0"/>
              </a:rPr>
            </a:br>
            <a:endParaRPr lang="en-US" sz="1800" b="1"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800" dirty="0">
              <a:latin typeface="Times New Roman" panose="02020603050405020304" pitchFamily="18" charset="0"/>
              <a:cs typeface="Times New Roman" pitchFamily="18" charset="0"/>
            </a:endParaRPr>
          </a:p>
        </p:txBody>
      </p:sp>
      <p:sp>
        <p:nvSpPr>
          <p:cNvPr id="4" name="Footer Placeholder 3"/>
          <p:cNvSpPr>
            <a:spLocks noGrp="1"/>
          </p:cNvSpPr>
          <p:nvPr>
            <p:ph type="ftr" sz="quarter" idx="11"/>
          </p:nvPr>
        </p:nvSpPr>
        <p:spPr>
          <a:xfrm>
            <a:off x="3492500" y="6356355"/>
            <a:ext cx="5207000" cy="501645"/>
          </a:xfrm>
        </p:spPr>
        <p:txBody>
          <a:bodyPr/>
          <a:lstStyle/>
          <a:p>
            <a:r>
              <a:rPr lang="en-US" b="1" dirty="0">
                <a:solidFill>
                  <a:schemeClr val="accent3">
                    <a:lumMod val="50000"/>
                  </a:schemeClr>
                </a:solidFill>
              </a:rPr>
              <a:t>18EC2019-Digital IC Design - Project Based Course</a:t>
            </a:r>
          </a:p>
        </p:txBody>
      </p:sp>
    </p:spTree>
    <p:extLst>
      <p:ext uri="{BB962C8B-B14F-4D97-AF65-F5344CB8AC3E}">
        <p14:creationId xmlns:p14="http://schemas.microsoft.com/office/powerpoint/2010/main" val="2385333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Methodology</a:t>
            </a:r>
          </a:p>
        </p:txBody>
      </p:sp>
      <p:sp>
        <p:nvSpPr>
          <p:cNvPr id="3" name="Content Placeholder 2"/>
          <p:cNvSpPr>
            <a:spLocks noGrp="1"/>
          </p:cNvSpPr>
          <p:nvPr>
            <p:ph idx="1"/>
          </p:nvPr>
        </p:nvSpPr>
        <p:spPr>
          <a:xfrm>
            <a:off x="699655" y="1752600"/>
            <a:ext cx="10972800" cy="4191000"/>
          </a:xfrm>
        </p:spPr>
        <p:txBody>
          <a:bodyPr>
            <a:normAutofit/>
          </a:bodyPr>
          <a:lstStyle/>
          <a:p>
            <a:pPr marL="514350" indent="-514350" algn="just">
              <a:buNone/>
            </a:pPr>
            <a:r>
              <a:rPr lang="en-IN" sz="2400" b="1" dirty="0" err="1">
                <a:latin typeface="Times New Roman" pitchFamily="18" charset="0"/>
                <a:cs typeface="Times New Roman" pitchFamily="18" charset="0"/>
              </a:rPr>
              <a:t>Implemetation</a:t>
            </a:r>
            <a:r>
              <a:rPr lang="en-IN" sz="2400" b="1" dirty="0">
                <a:latin typeface="Times New Roman" pitchFamily="18" charset="0"/>
                <a:cs typeface="Times New Roman" pitchFamily="18" charset="0"/>
              </a:rPr>
              <a:t> of Segmentation Adder in FPGA board</a:t>
            </a:r>
          </a:p>
          <a:p>
            <a:pPr marL="514350" indent="-514350" algn="just">
              <a:buNone/>
            </a:pPr>
            <a:endParaRPr lang="en-IN" sz="2400" b="1" dirty="0">
              <a:latin typeface="Times New Roman" pitchFamily="18" charset="0"/>
              <a:cs typeface="Times New Roman" pitchFamily="18" charset="0"/>
            </a:endParaRPr>
          </a:p>
          <a:p>
            <a:pPr marL="514350" indent="-514350" algn="just">
              <a:buNone/>
            </a:pPr>
            <a:r>
              <a:rPr lang="en-IN" sz="2400" dirty="0">
                <a:latin typeface="Times New Roman" pitchFamily="18" charset="0"/>
                <a:cs typeface="Times New Roman" pitchFamily="18" charset="0"/>
              </a:rPr>
              <a:t>                </a:t>
            </a:r>
            <a:r>
              <a:rPr lang="en-IN" sz="2000" dirty="0" err="1">
                <a:latin typeface="Times New Roman" pitchFamily="18" charset="0"/>
                <a:cs typeface="Times New Roman" pitchFamily="18" charset="0"/>
              </a:rPr>
              <a:t>i</a:t>
            </a:r>
            <a:r>
              <a:rPr lang="en-IN" sz="2000" dirty="0">
                <a:latin typeface="Times New Roman" pitchFamily="18" charset="0"/>
                <a:cs typeface="Times New Roman" pitchFamily="18" charset="0"/>
              </a:rPr>
              <a:t>) The first step is to implement the segmentation adder </a:t>
            </a:r>
            <a:r>
              <a:rPr lang="en-IN" sz="2000" dirty="0" err="1">
                <a:latin typeface="Times New Roman" pitchFamily="18" charset="0"/>
                <a:cs typeface="Times New Roman" pitchFamily="18" charset="0"/>
              </a:rPr>
              <a:t>Vivado</a:t>
            </a:r>
            <a:r>
              <a:rPr lang="en-IN" sz="2000" dirty="0">
                <a:latin typeface="Times New Roman" pitchFamily="18" charset="0"/>
                <a:cs typeface="Times New Roman" pitchFamily="18" charset="0"/>
              </a:rPr>
              <a:t> code in the </a:t>
            </a:r>
            <a:r>
              <a:rPr lang="en-IN" sz="2000" dirty="0" err="1">
                <a:latin typeface="Times New Roman" pitchFamily="18" charset="0"/>
                <a:cs typeface="Times New Roman" pitchFamily="18" charset="0"/>
              </a:rPr>
              <a:t>Basys</a:t>
            </a:r>
            <a:r>
              <a:rPr lang="en-IN" sz="2000" dirty="0">
                <a:latin typeface="Times New Roman" pitchFamily="18" charset="0"/>
                <a:cs typeface="Times New Roman" pitchFamily="18" charset="0"/>
              </a:rPr>
              <a:t> 3 FPGA board and see the results.</a:t>
            </a:r>
          </a:p>
          <a:p>
            <a:pPr marL="514350" indent="-514350" algn="just">
              <a:buNone/>
            </a:pPr>
            <a:endParaRPr lang="en-IN" sz="2000" dirty="0">
              <a:latin typeface="Times New Roman" pitchFamily="18" charset="0"/>
              <a:cs typeface="Times New Roman" pitchFamily="18" charset="0"/>
            </a:endParaRPr>
          </a:p>
          <a:p>
            <a:pPr marL="514350" indent="-514350" algn="just">
              <a:buNone/>
            </a:pPr>
            <a:r>
              <a:rPr lang="en-IN" sz="2000" dirty="0">
                <a:latin typeface="Times New Roman" pitchFamily="18" charset="0"/>
                <a:cs typeface="Times New Roman" pitchFamily="18" charset="0"/>
              </a:rPr>
              <a:t>                  ii) An error is identified that the Junction Temperature exceeded, To avoid this Heating issue we implemented a 4 bit segmentation adder with overflow bit.</a:t>
            </a:r>
          </a:p>
          <a:p>
            <a:pPr marL="514350" indent="-514350" algn="just">
              <a:buNone/>
            </a:pPr>
            <a:endParaRPr lang="en-IN" sz="2000" dirty="0">
              <a:latin typeface="Times New Roman" pitchFamily="18" charset="0"/>
              <a:cs typeface="Times New Roman" pitchFamily="18" charset="0"/>
            </a:endParaRPr>
          </a:p>
          <a:p>
            <a:pPr marL="514350" indent="-514350" algn="just">
              <a:buNone/>
            </a:pPr>
            <a:r>
              <a:rPr lang="en-IN" sz="2000" dirty="0">
                <a:latin typeface="Times New Roman" pitchFamily="18" charset="0"/>
                <a:cs typeface="Times New Roman" pitchFamily="18" charset="0"/>
              </a:rPr>
              <a:t>                 iii) The next step is to implement the power analysed segmentation adder </a:t>
            </a:r>
            <a:r>
              <a:rPr lang="en-IN" sz="2000" dirty="0" err="1">
                <a:latin typeface="Times New Roman" pitchFamily="18" charset="0"/>
                <a:cs typeface="Times New Roman" pitchFamily="18" charset="0"/>
              </a:rPr>
              <a:t>Vivado</a:t>
            </a:r>
            <a:r>
              <a:rPr lang="en-IN" sz="2000" dirty="0">
                <a:latin typeface="Times New Roman" pitchFamily="18" charset="0"/>
                <a:cs typeface="Times New Roman" pitchFamily="18" charset="0"/>
              </a:rPr>
              <a:t> code in the </a:t>
            </a:r>
            <a:r>
              <a:rPr lang="en-IN" sz="2000" dirty="0" err="1">
                <a:latin typeface="Times New Roman" pitchFamily="18" charset="0"/>
                <a:cs typeface="Times New Roman" pitchFamily="18" charset="0"/>
              </a:rPr>
              <a:t>Basys</a:t>
            </a:r>
            <a:r>
              <a:rPr lang="en-IN" sz="2000" dirty="0">
                <a:latin typeface="Times New Roman" pitchFamily="18" charset="0"/>
                <a:cs typeface="Times New Roman" pitchFamily="18" charset="0"/>
              </a:rPr>
              <a:t> 3 FPGA board and compare the results.</a:t>
            </a:r>
          </a:p>
          <a:p>
            <a:pPr marL="514350" indent="-514350" algn="just">
              <a:buNone/>
            </a:pPr>
            <a:endParaRPr lang="en-IN" sz="2400" b="1" dirty="0">
              <a:latin typeface="Times New Roman" pitchFamily="18" charset="0"/>
              <a:cs typeface="Times New Roman" pitchFamily="18" charset="0"/>
            </a:endParaRPr>
          </a:p>
          <a:p>
            <a:pPr marL="514350" indent="-514350" algn="just">
              <a:buNone/>
            </a:pPr>
            <a:endParaRPr lang="en-IN" sz="2000" dirty="0">
              <a:latin typeface="Times New Roman" pitchFamily="18" charset="0"/>
              <a:cs typeface="Times New Roman" pitchFamily="18" charset="0"/>
            </a:endParaRPr>
          </a:p>
          <a:p>
            <a:pPr marL="514350" indent="-514350" algn="just">
              <a:buNone/>
            </a:pPr>
            <a:endParaRPr lang="en-IN" sz="2000" dirty="0">
              <a:latin typeface="Times New Roman" pitchFamily="18" charset="0"/>
              <a:cs typeface="Times New Roman" pitchFamily="18" charset="0"/>
            </a:endParaRPr>
          </a:p>
          <a:p>
            <a:pPr marL="514350" indent="-514350" algn="just">
              <a:buNone/>
            </a:pP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a:xfrm>
            <a:off x="3568700" y="6356355"/>
            <a:ext cx="5207000" cy="501645"/>
          </a:xfrm>
        </p:spPr>
        <p:txBody>
          <a:bodyPr/>
          <a:lstStyle/>
          <a:p>
            <a:r>
              <a:rPr lang="en-US" b="1" dirty="0">
                <a:solidFill>
                  <a:schemeClr val="accent3">
                    <a:lumMod val="50000"/>
                  </a:schemeClr>
                </a:solidFill>
              </a:rPr>
              <a:t>18EC2019-Digital IC Design - Project Based Course</a:t>
            </a:r>
          </a:p>
        </p:txBody>
      </p:sp>
    </p:spTree>
    <p:extLst>
      <p:ext uri="{BB962C8B-B14F-4D97-AF65-F5344CB8AC3E}">
        <p14:creationId xmlns:p14="http://schemas.microsoft.com/office/powerpoint/2010/main" val="3846936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FE7DCF5-EB5C-CF63-2388-83A8E10903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56AF07-8220-4B5F-12CA-279659DDFD3A}"/>
              </a:ext>
            </a:extLst>
          </p:cNvPr>
          <p:cNvSpPr>
            <a:spLocks noGrp="1"/>
          </p:cNvSpPr>
          <p:nvPr>
            <p:ph type="title"/>
          </p:nvPr>
        </p:nvSpPr>
        <p:spPr/>
        <p:txBody>
          <a:bodyPr/>
          <a:lstStyle/>
          <a:p>
            <a:r>
              <a:rPr lang="en-US" b="1" dirty="0">
                <a:latin typeface="Times New Roman" pitchFamily="18" charset="0"/>
                <a:cs typeface="Times New Roman" pitchFamily="18" charset="0"/>
              </a:rPr>
              <a:t>Methodology</a:t>
            </a:r>
          </a:p>
        </p:txBody>
      </p:sp>
      <p:sp>
        <p:nvSpPr>
          <p:cNvPr id="3" name="Content Placeholder 2">
            <a:extLst>
              <a:ext uri="{FF2B5EF4-FFF2-40B4-BE49-F238E27FC236}">
                <a16:creationId xmlns:a16="http://schemas.microsoft.com/office/drawing/2014/main" id="{C1BE081C-9FF1-F568-91C7-D697EAAAEC2D}"/>
              </a:ext>
            </a:extLst>
          </p:cNvPr>
          <p:cNvSpPr>
            <a:spLocks noGrp="1"/>
          </p:cNvSpPr>
          <p:nvPr>
            <p:ph idx="1"/>
          </p:nvPr>
        </p:nvSpPr>
        <p:spPr>
          <a:xfrm>
            <a:off x="685800" y="1295400"/>
            <a:ext cx="10972800" cy="4800600"/>
          </a:xfrm>
        </p:spPr>
        <p:txBody>
          <a:bodyPr>
            <a:normAutofit/>
          </a:bodyPr>
          <a:lstStyle/>
          <a:p>
            <a:pPr marL="514350" indent="-514350" algn="just">
              <a:buNone/>
            </a:pPr>
            <a:endParaRPr lang="en-IN" sz="2000" dirty="0">
              <a:latin typeface="Times New Roman" pitchFamily="18" charset="0"/>
              <a:cs typeface="Times New Roman" pitchFamily="18" charset="0"/>
            </a:endParaRPr>
          </a:p>
          <a:p>
            <a:pPr marL="514350" indent="-514350" algn="just">
              <a:buNone/>
            </a:pPr>
            <a:endParaRPr lang="en-IN" sz="2000" dirty="0">
              <a:latin typeface="Times New Roman" pitchFamily="18" charset="0"/>
              <a:cs typeface="Times New Roman" pitchFamily="18" charset="0"/>
            </a:endParaRPr>
          </a:p>
          <a:p>
            <a:pPr marL="514350" indent="-514350" algn="just">
              <a:buNone/>
            </a:pPr>
            <a:endParaRPr lang="en-IN" sz="2000" dirty="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C093AB66-E862-2943-2F5B-86B702F99CD3}"/>
              </a:ext>
            </a:extLst>
          </p:cNvPr>
          <p:cNvSpPr>
            <a:spLocks noGrp="1"/>
          </p:cNvSpPr>
          <p:nvPr>
            <p:ph type="ftr" sz="quarter" idx="11"/>
          </p:nvPr>
        </p:nvSpPr>
        <p:spPr>
          <a:xfrm>
            <a:off x="3568700" y="6332539"/>
            <a:ext cx="5207000" cy="501645"/>
          </a:xfrm>
        </p:spPr>
        <p:txBody>
          <a:bodyPr/>
          <a:lstStyle/>
          <a:p>
            <a:r>
              <a:rPr lang="en-US" b="1" dirty="0">
                <a:solidFill>
                  <a:schemeClr val="accent3">
                    <a:lumMod val="50000"/>
                  </a:schemeClr>
                </a:solidFill>
              </a:rPr>
              <a:t>18EC2019-Digital IC Design - Project Based Course</a:t>
            </a:r>
          </a:p>
        </p:txBody>
      </p:sp>
      <p:pic>
        <p:nvPicPr>
          <p:cNvPr id="6" name="Picture 5">
            <a:extLst>
              <a:ext uri="{FF2B5EF4-FFF2-40B4-BE49-F238E27FC236}">
                <a16:creationId xmlns:a16="http://schemas.microsoft.com/office/drawing/2014/main" id="{FAA3A218-2ADC-542D-ED2D-4AE3173DE46C}"/>
              </a:ext>
            </a:extLst>
          </p:cNvPr>
          <p:cNvPicPr>
            <a:picLocks noChangeAspect="1"/>
          </p:cNvPicPr>
          <p:nvPr/>
        </p:nvPicPr>
        <p:blipFill>
          <a:blip r:embed="rId2">
            <a:extLst>
              <a:ext uri="{28A0092B-C50C-407E-A947-70E740481C1C}">
                <a14:useLocalDpi xmlns:a14="http://schemas.microsoft.com/office/drawing/2010/main" val="0"/>
              </a:ext>
            </a:extLst>
          </a:blip>
          <a:srcRect l="17547" t="61158" r="15966" b="467"/>
          <a:stretch/>
        </p:blipFill>
        <p:spPr>
          <a:xfrm>
            <a:off x="1485900" y="1654177"/>
            <a:ext cx="9372600" cy="4267200"/>
          </a:xfrm>
          <a:prstGeom prst="rect">
            <a:avLst/>
          </a:prstGeom>
        </p:spPr>
      </p:pic>
    </p:spTree>
    <p:extLst>
      <p:ext uri="{BB962C8B-B14F-4D97-AF65-F5344CB8AC3E}">
        <p14:creationId xmlns:p14="http://schemas.microsoft.com/office/powerpoint/2010/main" val="2047948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5D16F06-DD62-B76B-971F-A3BD65E3C3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FBB565-690B-5FF7-556F-73D03E003ECF}"/>
              </a:ext>
            </a:extLst>
          </p:cNvPr>
          <p:cNvSpPr>
            <a:spLocks noGrp="1"/>
          </p:cNvSpPr>
          <p:nvPr>
            <p:ph type="title"/>
          </p:nvPr>
        </p:nvSpPr>
        <p:spPr/>
        <p:txBody>
          <a:bodyPr/>
          <a:lstStyle/>
          <a:p>
            <a:r>
              <a:rPr lang="en-US" b="1" dirty="0">
                <a:latin typeface="Times New Roman" pitchFamily="18" charset="0"/>
                <a:cs typeface="Times New Roman" pitchFamily="18" charset="0"/>
              </a:rPr>
              <a:t>Methodology</a:t>
            </a:r>
          </a:p>
        </p:txBody>
      </p:sp>
      <p:sp>
        <p:nvSpPr>
          <p:cNvPr id="3" name="Content Placeholder 2">
            <a:extLst>
              <a:ext uri="{FF2B5EF4-FFF2-40B4-BE49-F238E27FC236}">
                <a16:creationId xmlns:a16="http://schemas.microsoft.com/office/drawing/2014/main" id="{A28E350C-405B-C455-F3F4-51CCF9ED9F7A}"/>
              </a:ext>
            </a:extLst>
          </p:cNvPr>
          <p:cNvSpPr>
            <a:spLocks noGrp="1"/>
          </p:cNvSpPr>
          <p:nvPr>
            <p:ph idx="1"/>
          </p:nvPr>
        </p:nvSpPr>
        <p:spPr>
          <a:xfrm>
            <a:off x="685800" y="1295400"/>
            <a:ext cx="10972800" cy="4800600"/>
          </a:xfrm>
        </p:spPr>
        <p:txBody>
          <a:bodyPr>
            <a:normAutofit/>
          </a:bodyPr>
          <a:lstStyle/>
          <a:p>
            <a:pPr marL="514350" indent="-514350" algn="just">
              <a:buNone/>
            </a:pPr>
            <a:endParaRPr lang="en-IN" sz="2000" dirty="0">
              <a:latin typeface="Times New Roman" pitchFamily="18" charset="0"/>
              <a:cs typeface="Times New Roman" pitchFamily="18" charset="0"/>
            </a:endParaRPr>
          </a:p>
          <a:p>
            <a:pPr marL="514350" indent="-514350" algn="just">
              <a:buNone/>
            </a:pPr>
            <a:endParaRPr lang="en-IN" sz="2000" dirty="0">
              <a:latin typeface="Times New Roman" pitchFamily="18" charset="0"/>
              <a:cs typeface="Times New Roman" pitchFamily="18" charset="0"/>
            </a:endParaRPr>
          </a:p>
          <a:p>
            <a:pPr marL="514350" indent="-514350" algn="just">
              <a:buNone/>
            </a:pPr>
            <a:endParaRPr lang="en-IN" sz="2000" dirty="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7C38E6CA-6F2E-A9B5-D4E3-58E11BD318D9}"/>
              </a:ext>
            </a:extLst>
          </p:cNvPr>
          <p:cNvSpPr>
            <a:spLocks noGrp="1"/>
          </p:cNvSpPr>
          <p:nvPr>
            <p:ph type="ftr" sz="quarter" idx="11"/>
          </p:nvPr>
        </p:nvSpPr>
        <p:spPr>
          <a:xfrm>
            <a:off x="3568700" y="6332539"/>
            <a:ext cx="5207000" cy="501645"/>
          </a:xfrm>
        </p:spPr>
        <p:txBody>
          <a:bodyPr/>
          <a:lstStyle/>
          <a:p>
            <a:r>
              <a:rPr lang="en-US" b="1" dirty="0">
                <a:solidFill>
                  <a:schemeClr val="accent3">
                    <a:lumMod val="50000"/>
                  </a:schemeClr>
                </a:solidFill>
              </a:rPr>
              <a:t>18EC2019-Digital IC Design - Project Based Course</a:t>
            </a:r>
          </a:p>
        </p:txBody>
      </p:sp>
      <p:pic>
        <p:nvPicPr>
          <p:cNvPr id="8" name="Picture 7">
            <a:extLst>
              <a:ext uri="{FF2B5EF4-FFF2-40B4-BE49-F238E27FC236}">
                <a16:creationId xmlns:a16="http://schemas.microsoft.com/office/drawing/2014/main" id="{66108310-C311-CF8E-EAC2-F397C6A089A7}"/>
              </a:ext>
            </a:extLst>
          </p:cNvPr>
          <p:cNvPicPr>
            <a:picLocks noChangeAspect="1"/>
          </p:cNvPicPr>
          <p:nvPr/>
        </p:nvPicPr>
        <p:blipFill>
          <a:blip r:embed="rId2">
            <a:extLst>
              <a:ext uri="{28A0092B-C50C-407E-A947-70E740481C1C}">
                <a14:useLocalDpi xmlns:a14="http://schemas.microsoft.com/office/drawing/2010/main" val="0"/>
              </a:ext>
            </a:extLst>
          </a:blip>
          <a:srcRect l="12940" t="45071" r="37095" b="6895"/>
          <a:stretch/>
        </p:blipFill>
        <p:spPr>
          <a:xfrm>
            <a:off x="1181100" y="1483447"/>
            <a:ext cx="9829800" cy="4307753"/>
          </a:xfrm>
          <a:prstGeom prst="rect">
            <a:avLst/>
          </a:prstGeom>
        </p:spPr>
      </p:pic>
    </p:spTree>
    <p:extLst>
      <p:ext uri="{BB962C8B-B14F-4D97-AF65-F5344CB8AC3E}">
        <p14:creationId xmlns:p14="http://schemas.microsoft.com/office/powerpoint/2010/main" val="1453901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116B5DA-7FC5-7F22-37F8-27C645C67F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8A1FA0-23EB-4CD9-8B46-328ED5E5F987}"/>
              </a:ext>
            </a:extLst>
          </p:cNvPr>
          <p:cNvSpPr>
            <a:spLocks noGrp="1"/>
          </p:cNvSpPr>
          <p:nvPr>
            <p:ph type="title"/>
          </p:nvPr>
        </p:nvSpPr>
        <p:spPr/>
        <p:txBody>
          <a:bodyPr/>
          <a:lstStyle/>
          <a:p>
            <a:r>
              <a:rPr lang="en-US" b="1" dirty="0">
                <a:latin typeface="Times New Roman" pitchFamily="18" charset="0"/>
                <a:cs typeface="Times New Roman" pitchFamily="18" charset="0"/>
              </a:rPr>
              <a:t>Methodology</a:t>
            </a:r>
          </a:p>
        </p:txBody>
      </p:sp>
      <p:sp>
        <p:nvSpPr>
          <p:cNvPr id="3" name="Content Placeholder 2">
            <a:extLst>
              <a:ext uri="{FF2B5EF4-FFF2-40B4-BE49-F238E27FC236}">
                <a16:creationId xmlns:a16="http://schemas.microsoft.com/office/drawing/2014/main" id="{FAD506F5-738B-D281-0ECA-17297EE62CA6}"/>
              </a:ext>
            </a:extLst>
          </p:cNvPr>
          <p:cNvSpPr>
            <a:spLocks noGrp="1"/>
          </p:cNvSpPr>
          <p:nvPr>
            <p:ph idx="1"/>
          </p:nvPr>
        </p:nvSpPr>
        <p:spPr>
          <a:xfrm>
            <a:off x="685800" y="1295400"/>
            <a:ext cx="10972800" cy="4800600"/>
          </a:xfrm>
        </p:spPr>
        <p:txBody>
          <a:bodyPr>
            <a:normAutofit fontScale="92500" lnSpcReduction="10000"/>
          </a:bodyPr>
          <a:lstStyle/>
          <a:p>
            <a:pPr marL="514350" indent="-514350" algn="just">
              <a:buNone/>
            </a:pPr>
            <a:r>
              <a:rPr lang="en-IN" sz="2400" b="1" dirty="0" err="1">
                <a:latin typeface="Times New Roman" pitchFamily="18" charset="0"/>
                <a:cs typeface="Times New Roman" pitchFamily="18" charset="0"/>
              </a:rPr>
              <a:t>Implemetation</a:t>
            </a:r>
            <a:r>
              <a:rPr lang="en-IN" sz="2400" b="1" dirty="0">
                <a:latin typeface="Times New Roman" pitchFamily="18" charset="0"/>
                <a:cs typeface="Times New Roman" pitchFamily="18" charset="0"/>
              </a:rPr>
              <a:t> of Segmentation Adder in FPGA board</a:t>
            </a:r>
          </a:p>
          <a:p>
            <a:pPr marL="514350" indent="-514350" algn="just">
              <a:buNone/>
            </a:pPr>
            <a:r>
              <a:rPr lang="en-IN" sz="2400" dirty="0">
                <a:latin typeface="Times New Roman" pitchFamily="18" charset="0"/>
                <a:cs typeface="Times New Roman" pitchFamily="18" charset="0"/>
              </a:rPr>
              <a:t>                </a:t>
            </a:r>
            <a:r>
              <a:rPr lang="en-IN" sz="2000" dirty="0" err="1">
                <a:latin typeface="Times New Roman" pitchFamily="18" charset="0"/>
                <a:cs typeface="Times New Roman" pitchFamily="18" charset="0"/>
              </a:rPr>
              <a:t>i</a:t>
            </a:r>
            <a:r>
              <a:rPr lang="en-IN" sz="2000" dirty="0">
                <a:latin typeface="Times New Roman" pitchFamily="18" charset="0"/>
                <a:cs typeface="Times New Roman" pitchFamily="18" charset="0"/>
              </a:rPr>
              <a:t>) The first step is to implement the segmentation adder </a:t>
            </a:r>
            <a:r>
              <a:rPr lang="en-IN" sz="2000" dirty="0" err="1">
                <a:latin typeface="Times New Roman" pitchFamily="18" charset="0"/>
                <a:cs typeface="Times New Roman" pitchFamily="18" charset="0"/>
              </a:rPr>
              <a:t>Vivado</a:t>
            </a:r>
            <a:r>
              <a:rPr lang="en-IN" sz="2000" dirty="0">
                <a:latin typeface="Times New Roman" pitchFamily="18" charset="0"/>
                <a:cs typeface="Times New Roman" pitchFamily="18" charset="0"/>
              </a:rPr>
              <a:t> code in the </a:t>
            </a:r>
            <a:r>
              <a:rPr lang="en-IN" sz="2000" dirty="0" err="1">
                <a:latin typeface="Times New Roman" pitchFamily="18" charset="0"/>
                <a:cs typeface="Times New Roman" pitchFamily="18" charset="0"/>
              </a:rPr>
              <a:t>Basys</a:t>
            </a:r>
            <a:r>
              <a:rPr lang="en-IN" sz="2000" dirty="0">
                <a:latin typeface="Times New Roman" pitchFamily="18" charset="0"/>
                <a:cs typeface="Times New Roman" pitchFamily="18" charset="0"/>
              </a:rPr>
              <a:t> 3 FPGA board and see the results.</a:t>
            </a:r>
          </a:p>
          <a:p>
            <a:pPr marL="514350" indent="-514350" algn="just">
              <a:buNone/>
            </a:pPr>
            <a:r>
              <a:rPr lang="en-IN" sz="2000" dirty="0">
                <a:latin typeface="Times New Roman" pitchFamily="18" charset="0"/>
                <a:cs typeface="Times New Roman" pitchFamily="18" charset="0"/>
              </a:rPr>
              <a:t>                  ii) An error is identified that the Junction Temperature exceeded, To avoid this Heating issue we implemented a 4 bit segmentation adder with overflow bit.</a:t>
            </a:r>
          </a:p>
          <a:p>
            <a:pPr marL="514350" indent="-514350" algn="just">
              <a:buNone/>
            </a:pPr>
            <a:r>
              <a:rPr lang="en-IN" sz="2000" dirty="0">
                <a:latin typeface="Times New Roman" pitchFamily="18" charset="0"/>
                <a:cs typeface="Times New Roman" pitchFamily="18" charset="0"/>
              </a:rPr>
              <a:t>                 iii) The next step is to implement the power analysed segmentation adder </a:t>
            </a:r>
            <a:r>
              <a:rPr lang="en-IN" sz="2000" dirty="0" err="1">
                <a:latin typeface="Times New Roman" pitchFamily="18" charset="0"/>
                <a:cs typeface="Times New Roman" pitchFamily="18" charset="0"/>
              </a:rPr>
              <a:t>Vivado</a:t>
            </a:r>
            <a:r>
              <a:rPr lang="en-IN" sz="2000" dirty="0">
                <a:latin typeface="Times New Roman" pitchFamily="18" charset="0"/>
                <a:cs typeface="Times New Roman" pitchFamily="18" charset="0"/>
              </a:rPr>
              <a:t> code in the </a:t>
            </a:r>
            <a:r>
              <a:rPr lang="en-IN" sz="2000" dirty="0" err="1">
                <a:latin typeface="Times New Roman" pitchFamily="18" charset="0"/>
                <a:cs typeface="Times New Roman" pitchFamily="18" charset="0"/>
              </a:rPr>
              <a:t>Basys</a:t>
            </a:r>
            <a:r>
              <a:rPr lang="en-IN" sz="2000" dirty="0">
                <a:latin typeface="Times New Roman" pitchFamily="18" charset="0"/>
                <a:cs typeface="Times New Roman" pitchFamily="18" charset="0"/>
              </a:rPr>
              <a:t> 3 FPGA board and compare the results.</a:t>
            </a:r>
          </a:p>
          <a:p>
            <a:pPr marL="514350" indent="-514350" algn="just">
              <a:buNone/>
            </a:pPr>
            <a:endParaRPr lang="en-IN" sz="2400" b="1" dirty="0">
              <a:latin typeface="Times New Roman" pitchFamily="18" charset="0"/>
              <a:cs typeface="Times New Roman" pitchFamily="18" charset="0"/>
            </a:endParaRPr>
          </a:p>
          <a:p>
            <a:pPr marL="514350" indent="-514350" algn="just">
              <a:buNone/>
            </a:pPr>
            <a:r>
              <a:rPr lang="en-IN" sz="2400" b="1" dirty="0" err="1">
                <a:latin typeface="Times New Roman" pitchFamily="18" charset="0"/>
                <a:cs typeface="Times New Roman" pitchFamily="18" charset="0"/>
              </a:rPr>
              <a:t>Skywater</a:t>
            </a:r>
            <a:r>
              <a:rPr lang="en-IN" sz="2400" b="1" dirty="0">
                <a:latin typeface="Times New Roman" pitchFamily="18" charset="0"/>
                <a:cs typeface="Times New Roman" pitchFamily="18" charset="0"/>
              </a:rPr>
              <a:t> Implementation</a:t>
            </a:r>
            <a:endParaRPr lang="en-IN" sz="1400" b="1" dirty="0">
              <a:latin typeface="Times New Roman" pitchFamily="18" charset="0"/>
              <a:cs typeface="Times New Roman" pitchFamily="18" charset="0"/>
            </a:endParaRPr>
          </a:p>
          <a:p>
            <a:pPr marL="514350" indent="-514350" algn="just">
              <a:buNone/>
            </a:pPr>
            <a:endParaRPr lang="en-IN" sz="2400" b="1" dirty="0">
              <a:latin typeface="Times New Roman" pitchFamily="18" charset="0"/>
              <a:cs typeface="Times New Roman" pitchFamily="18" charset="0"/>
            </a:endParaRPr>
          </a:p>
          <a:p>
            <a:pPr marL="0" indent="0" algn="just">
              <a:buNone/>
            </a:pPr>
            <a:r>
              <a:rPr lang="en-IN" sz="2000" b="1" dirty="0" err="1">
                <a:latin typeface="Times New Roman" pitchFamily="18" charset="0"/>
                <a:cs typeface="Times New Roman" pitchFamily="18" charset="0"/>
              </a:rPr>
              <a:t>i</a:t>
            </a:r>
            <a:r>
              <a:rPr lang="en-IN" sz="2000" b="1" dirty="0">
                <a:latin typeface="Times New Roman" pitchFamily="18" charset="0"/>
                <a:cs typeface="Times New Roman" pitchFamily="18" charset="0"/>
              </a:rPr>
              <a:t>)   </a:t>
            </a:r>
            <a:r>
              <a:rPr lang="en-IN" sz="2000" b="1" dirty="0" err="1">
                <a:latin typeface="Times New Roman" pitchFamily="18" charset="0"/>
                <a:cs typeface="Times New Roman" pitchFamily="18" charset="0"/>
              </a:rPr>
              <a:t>GTKwave</a:t>
            </a:r>
            <a:r>
              <a:rPr lang="en-IN" sz="2000" b="1" dirty="0">
                <a:latin typeface="Times New Roman" pitchFamily="18" charset="0"/>
                <a:cs typeface="Times New Roman" pitchFamily="18" charset="0"/>
              </a:rPr>
              <a:t> </a:t>
            </a:r>
          </a:p>
          <a:p>
            <a:pPr marL="514350" indent="-514350" algn="just">
              <a:buAutoNum type="romanLcParenR"/>
            </a:pPr>
            <a:endParaRPr lang="en-IN" sz="2000" b="1"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Generate a .</a:t>
            </a:r>
            <a:r>
              <a:rPr lang="en-IN" sz="2000" dirty="0" err="1">
                <a:latin typeface="Times New Roman" pitchFamily="18" charset="0"/>
                <a:cs typeface="Times New Roman" pitchFamily="18" charset="0"/>
              </a:rPr>
              <a:t>vcd</a:t>
            </a:r>
            <a:r>
              <a:rPr lang="en-IN" sz="2000" dirty="0">
                <a:latin typeface="Times New Roman" pitchFamily="18" charset="0"/>
                <a:cs typeface="Times New Roman" pitchFamily="18" charset="0"/>
              </a:rPr>
              <a:t> file to get the Input and Output waveforms.</a:t>
            </a:r>
          </a:p>
          <a:p>
            <a:pPr algn="just"/>
            <a:r>
              <a:rPr lang="en-US" sz="2000" dirty="0" err="1">
                <a:latin typeface="Times New Roman" pitchFamily="18" charset="0"/>
                <a:cs typeface="Times New Roman" pitchFamily="18" charset="0"/>
              </a:rPr>
              <a:t>Vcd</a:t>
            </a:r>
            <a:r>
              <a:rPr lang="en-US" sz="2000" dirty="0">
                <a:latin typeface="Times New Roman" pitchFamily="18" charset="0"/>
                <a:cs typeface="Times New Roman" pitchFamily="18" charset="0"/>
              </a:rPr>
              <a:t> file stores all signal changes over time, so tools like </a:t>
            </a:r>
            <a:r>
              <a:rPr lang="en-US" sz="2000" dirty="0" err="1">
                <a:latin typeface="Times New Roman" pitchFamily="18" charset="0"/>
                <a:cs typeface="Times New Roman" pitchFamily="18" charset="0"/>
              </a:rPr>
              <a:t>GTKWave</a:t>
            </a:r>
            <a:r>
              <a:rPr lang="en-US" sz="2000" dirty="0">
                <a:latin typeface="Times New Roman" pitchFamily="18" charset="0"/>
                <a:cs typeface="Times New Roman" pitchFamily="18" charset="0"/>
              </a:rPr>
              <a:t> can visualize them as waveforms.</a:t>
            </a:r>
            <a:r>
              <a:rPr lang="en-IN" sz="2000" dirty="0">
                <a:latin typeface="Times New Roman" pitchFamily="18" charset="0"/>
                <a:cs typeface="Times New Roman" pitchFamily="18" charset="0"/>
              </a:rPr>
              <a:t>                                          </a:t>
            </a:r>
          </a:p>
          <a:p>
            <a:pPr marL="514350" indent="-514350" algn="just">
              <a:buNone/>
            </a:pPr>
            <a:endParaRPr lang="en-IN" sz="2000" dirty="0">
              <a:latin typeface="Times New Roman" pitchFamily="18" charset="0"/>
              <a:cs typeface="Times New Roman" pitchFamily="18" charset="0"/>
            </a:endParaRPr>
          </a:p>
          <a:p>
            <a:pPr marL="514350" indent="-514350" algn="just">
              <a:buNone/>
            </a:pPr>
            <a:endParaRPr lang="en-IN" sz="2000" dirty="0">
              <a:latin typeface="Times New Roman" pitchFamily="18" charset="0"/>
              <a:cs typeface="Times New Roman" pitchFamily="18" charset="0"/>
            </a:endParaRPr>
          </a:p>
          <a:p>
            <a:pPr marL="514350" indent="-514350" algn="just">
              <a:buNone/>
            </a:pPr>
            <a:endParaRPr lang="en-IN" sz="2000" dirty="0">
              <a:latin typeface="Times New Roman" pitchFamily="18" charset="0"/>
              <a:cs typeface="Times New Roman" pitchFamily="18" charset="0"/>
            </a:endParaRPr>
          </a:p>
        </p:txBody>
      </p:sp>
      <p:sp>
        <p:nvSpPr>
          <p:cNvPr id="4" name="Footer Placeholder 3">
            <a:extLst>
              <a:ext uri="{FF2B5EF4-FFF2-40B4-BE49-F238E27FC236}">
                <a16:creationId xmlns:a16="http://schemas.microsoft.com/office/drawing/2014/main" id="{9C83CBCB-68C8-9E34-2515-EFEC744AD099}"/>
              </a:ext>
            </a:extLst>
          </p:cNvPr>
          <p:cNvSpPr>
            <a:spLocks noGrp="1"/>
          </p:cNvSpPr>
          <p:nvPr>
            <p:ph type="ftr" sz="quarter" idx="11"/>
          </p:nvPr>
        </p:nvSpPr>
        <p:spPr>
          <a:xfrm>
            <a:off x="3568700" y="6332539"/>
            <a:ext cx="5207000" cy="501645"/>
          </a:xfrm>
        </p:spPr>
        <p:txBody>
          <a:bodyPr/>
          <a:lstStyle/>
          <a:p>
            <a:r>
              <a:rPr lang="en-US" b="1" dirty="0">
                <a:solidFill>
                  <a:schemeClr val="accent3">
                    <a:lumMod val="50000"/>
                  </a:schemeClr>
                </a:solidFill>
              </a:rPr>
              <a:t>18EC2019-Digital IC Design - Project Based Course</a:t>
            </a:r>
          </a:p>
        </p:txBody>
      </p:sp>
    </p:spTree>
    <p:extLst>
      <p:ext uri="{BB962C8B-B14F-4D97-AF65-F5344CB8AC3E}">
        <p14:creationId xmlns:p14="http://schemas.microsoft.com/office/powerpoint/2010/main" val="3145425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0F57FCF-E2D8-0A9E-3EDF-7F1CA4C61A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4FF56F-FA73-1B2C-A992-DD34B31C15D1}"/>
              </a:ext>
            </a:extLst>
          </p:cNvPr>
          <p:cNvSpPr>
            <a:spLocks noGrp="1"/>
          </p:cNvSpPr>
          <p:nvPr>
            <p:ph type="title"/>
          </p:nvPr>
        </p:nvSpPr>
        <p:spPr>
          <a:xfrm>
            <a:off x="609600" y="0"/>
            <a:ext cx="10972800" cy="1143000"/>
          </a:xfrm>
        </p:spPr>
        <p:txBody>
          <a:bodyPr/>
          <a:lstStyle/>
          <a:p>
            <a:r>
              <a:rPr lang="en-US" b="1" dirty="0">
                <a:latin typeface="Times New Roman" pitchFamily="18" charset="0"/>
                <a:cs typeface="Times New Roman" pitchFamily="18" charset="0"/>
              </a:rPr>
              <a:t>Methodology</a:t>
            </a:r>
          </a:p>
        </p:txBody>
      </p:sp>
      <p:pic>
        <p:nvPicPr>
          <p:cNvPr id="6" name="Content Placeholder 5">
            <a:extLst>
              <a:ext uri="{FF2B5EF4-FFF2-40B4-BE49-F238E27FC236}">
                <a16:creationId xmlns:a16="http://schemas.microsoft.com/office/drawing/2014/main" id="{4D104307-28BE-71A4-AEEC-CB49DB1C38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1166" y="1507143"/>
            <a:ext cx="8383630" cy="4573661"/>
          </a:xfrm>
        </p:spPr>
      </p:pic>
      <p:sp>
        <p:nvSpPr>
          <p:cNvPr id="4" name="Footer Placeholder 3">
            <a:extLst>
              <a:ext uri="{FF2B5EF4-FFF2-40B4-BE49-F238E27FC236}">
                <a16:creationId xmlns:a16="http://schemas.microsoft.com/office/drawing/2014/main" id="{2AC0D239-67D3-A873-FE2E-30A4F37097E2}"/>
              </a:ext>
            </a:extLst>
          </p:cNvPr>
          <p:cNvSpPr>
            <a:spLocks noGrp="1"/>
          </p:cNvSpPr>
          <p:nvPr>
            <p:ph type="ftr" sz="quarter" idx="11"/>
          </p:nvPr>
        </p:nvSpPr>
        <p:spPr>
          <a:xfrm>
            <a:off x="3589481" y="6279764"/>
            <a:ext cx="5207000" cy="501645"/>
          </a:xfrm>
        </p:spPr>
        <p:txBody>
          <a:bodyPr/>
          <a:lstStyle/>
          <a:p>
            <a:r>
              <a:rPr lang="en-US" b="1" dirty="0">
                <a:solidFill>
                  <a:schemeClr val="accent3">
                    <a:lumMod val="50000"/>
                  </a:schemeClr>
                </a:solidFill>
              </a:rPr>
              <a:t>18EC2019-Digital IC Design - Project Based Course</a:t>
            </a:r>
          </a:p>
        </p:txBody>
      </p:sp>
      <p:sp>
        <p:nvSpPr>
          <p:cNvPr id="7" name="TextBox 6">
            <a:extLst>
              <a:ext uri="{FF2B5EF4-FFF2-40B4-BE49-F238E27FC236}">
                <a16:creationId xmlns:a16="http://schemas.microsoft.com/office/drawing/2014/main" id="{932BC2B7-6804-7E7E-B69D-D5B915A25056}"/>
              </a:ext>
            </a:extLst>
          </p:cNvPr>
          <p:cNvSpPr txBox="1"/>
          <p:nvPr/>
        </p:nvSpPr>
        <p:spPr>
          <a:xfrm>
            <a:off x="1932234" y="912167"/>
            <a:ext cx="1622611"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GTK wave</a:t>
            </a:r>
          </a:p>
        </p:txBody>
      </p:sp>
    </p:spTree>
    <p:extLst>
      <p:ext uri="{BB962C8B-B14F-4D97-AF65-F5344CB8AC3E}">
        <p14:creationId xmlns:p14="http://schemas.microsoft.com/office/powerpoint/2010/main" val="586255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