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9" r:id="rId1"/>
  </p:sldMasterIdLst>
  <p:notesMasterIdLst>
    <p:notesMasterId r:id="rId18"/>
  </p:notesMasterIdLst>
  <p:sldIdLst>
    <p:sldId id="256" r:id="rId2"/>
    <p:sldId id="257" r:id="rId3"/>
    <p:sldId id="258" r:id="rId4"/>
    <p:sldId id="259" r:id="rId5"/>
    <p:sldId id="261" r:id="rId6"/>
    <p:sldId id="264" r:id="rId7"/>
    <p:sldId id="265" r:id="rId8"/>
    <p:sldId id="267" r:id="rId9"/>
    <p:sldId id="285" r:id="rId10"/>
    <p:sldId id="286" r:id="rId11"/>
    <p:sldId id="287" r:id="rId12"/>
    <p:sldId id="288" r:id="rId13"/>
    <p:sldId id="289" r:id="rId14"/>
    <p:sldId id="271" r:id="rId15"/>
    <p:sldId id="283" r:id="rId16"/>
    <p:sldId id="284"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j kishor varshney" userId="4cd98240ccc4fa80" providerId="LiveId" clId="{B39AADEB-33F1-428C-9712-2398DC3C07AC}"/>
    <pc:docChg chg="addSld delSld modSld">
      <pc:chgData name="brij kishor varshney" userId="4cd98240ccc4fa80" providerId="LiveId" clId="{B39AADEB-33F1-428C-9712-2398DC3C07AC}" dt="2023-05-29T13:20:44.078" v="10"/>
      <pc:docMkLst>
        <pc:docMk/>
      </pc:docMkLst>
      <pc:sldChg chg="modSp mod">
        <pc:chgData name="brij kishor varshney" userId="4cd98240ccc4fa80" providerId="LiveId" clId="{B39AADEB-33F1-428C-9712-2398DC3C07AC}" dt="2023-05-29T13:19:00.442" v="8" actId="20577"/>
        <pc:sldMkLst>
          <pc:docMk/>
          <pc:sldMk cId="0" sldId="256"/>
        </pc:sldMkLst>
        <pc:spChg chg="mod">
          <ac:chgData name="brij kishor varshney" userId="4cd98240ccc4fa80" providerId="LiveId" clId="{B39AADEB-33F1-428C-9712-2398DC3C07AC}" dt="2023-05-29T13:19:00.442" v="8" actId="20577"/>
          <ac:spMkLst>
            <pc:docMk/>
            <pc:sldMk cId="0" sldId="256"/>
            <ac:spMk id="5" creationId="{71B6B0A5-8737-BBEC-13A1-86CD8FFA2F62}"/>
          </ac:spMkLst>
        </pc:spChg>
      </pc:sldChg>
      <pc:sldChg chg="del">
        <pc:chgData name="brij kishor varshney" userId="4cd98240ccc4fa80" providerId="LiveId" clId="{B39AADEB-33F1-428C-9712-2398DC3C07AC}" dt="2023-05-26T12:14:45.008" v="0" actId="47"/>
        <pc:sldMkLst>
          <pc:docMk/>
          <pc:sldMk cId="0" sldId="282"/>
        </pc:sldMkLst>
      </pc:sldChg>
      <pc:sldChg chg="addSp modSp new">
        <pc:chgData name="brij kishor varshney" userId="4cd98240ccc4fa80" providerId="LiveId" clId="{B39AADEB-33F1-428C-9712-2398DC3C07AC}" dt="2023-05-29T13:20:44.078" v="10"/>
        <pc:sldMkLst>
          <pc:docMk/>
          <pc:sldMk cId="2414179963" sldId="289"/>
        </pc:sldMkLst>
        <pc:spChg chg="add mod">
          <ac:chgData name="brij kishor varshney" userId="4cd98240ccc4fa80" providerId="LiveId" clId="{B39AADEB-33F1-428C-9712-2398DC3C07AC}" dt="2023-05-29T13:20:44.078" v="10"/>
          <ac:spMkLst>
            <pc:docMk/>
            <pc:sldMk cId="2414179963" sldId="289"/>
            <ac:spMk id="2" creationId="{952A6CC5-A1C9-89D4-7432-80BC7F89679C}"/>
          </ac:spMkLst>
        </pc:spChg>
        <pc:spChg chg="add mod">
          <ac:chgData name="brij kishor varshney" userId="4cd98240ccc4fa80" providerId="LiveId" clId="{B39AADEB-33F1-428C-9712-2398DC3C07AC}" dt="2023-05-29T13:20:44.078" v="10"/>
          <ac:spMkLst>
            <pc:docMk/>
            <pc:sldMk cId="2414179963" sldId="289"/>
            <ac:spMk id="3" creationId="{0707C2D9-B571-CF66-22E4-896EC1339690}"/>
          </ac:spMkLst>
        </pc:spChg>
        <pc:spChg chg="add mod">
          <ac:chgData name="brij kishor varshney" userId="4cd98240ccc4fa80" providerId="LiveId" clId="{B39AADEB-33F1-428C-9712-2398DC3C07AC}" dt="2023-05-29T13:20:44.078" v="10"/>
          <ac:spMkLst>
            <pc:docMk/>
            <pc:sldMk cId="2414179963" sldId="289"/>
            <ac:spMk id="5" creationId="{98BBE51D-0B53-E746-655C-F65B79D5F343}"/>
          </ac:spMkLst>
        </pc:spChg>
        <pc:picChg chg="add mod">
          <ac:chgData name="brij kishor varshney" userId="4cd98240ccc4fa80" providerId="LiveId" clId="{B39AADEB-33F1-428C-9712-2398DC3C07AC}" dt="2023-05-29T13:20:44.078" v="10"/>
          <ac:picMkLst>
            <pc:docMk/>
            <pc:sldMk cId="2414179963" sldId="289"/>
            <ac:picMk id="4" creationId="{0728C765-C83C-6471-0F73-6CD24C4D35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B2A7568-B5A0-4310-ABB5-C9046361F50B}" type="datetimeFigureOut">
              <a:rPr lang="en-US" smtClean="0"/>
              <a:t>5/29/2023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4F167A3-CF08-4C25-91EB-2FD4CF1E32FB}" type="slidenum">
              <a:rPr lang="en-US" smtClean="0"/>
              <a:t>‹#›</a:t>
            </a:fld>
            <a:endParaRPr lang="en-US"/>
          </a:p>
        </p:txBody>
      </p:sp>
    </p:spTree>
    <p:extLst>
      <p:ext uri="{BB962C8B-B14F-4D97-AF65-F5344CB8AC3E}">
        <p14:creationId xmlns:p14="http://schemas.microsoft.com/office/powerpoint/2010/main" val="406968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172115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92112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61987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656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750537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4"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407586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4"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730629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057782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1054060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416209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5107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53606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67350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265607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28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2"/>
          <p:cNvSpPr>
            <a:spLocks noGrp="1"/>
          </p:cNvSpPr>
          <p:nvPr>
            <p:ph type="ftr" sz="quarter" idx="11"/>
          </p:nvPr>
        </p:nvSpPr>
        <p:spPr/>
        <p:txBody>
          <a:bodyPr/>
          <a:lstStyle/>
          <a:p>
            <a:endParaRPr lang="en-IN" sz="2400" b="0" strike="noStrike" spc="-1">
              <a:latin typeface="Times New Roman"/>
            </a:endParaRPr>
          </a:p>
        </p:txBody>
      </p:sp>
      <p:sp>
        <p:nvSpPr>
          <p:cNvPr id="6" name="Slide Number Placeholder 3"/>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401838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5"/>
          <p:cNvSpPr>
            <a:spLocks noGrp="1"/>
          </p:cNvSpPr>
          <p:nvPr>
            <p:ph type="ftr" sz="quarter" idx="11"/>
          </p:nvPr>
        </p:nvSpPr>
        <p:spPr/>
        <p:txBody>
          <a:bodyPr/>
          <a:lstStyle/>
          <a:p>
            <a:endParaRPr lang="en-IN" sz="2400" b="0" strike="noStrike" spc="-1">
              <a:latin typeface="Times New Roman"/>
            </a:endParaRPr>
          </a:p>
        </p:txBody>
      </p:sp>
      <p:sp>
        <p:nvSpPr>
          <p:cNvPr id="6" name="Slide Number Placeholder 6"/>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264182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133426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lnSpc>
                <a:spcPct val="100000"/>
              </a:lnSpc>
            </a:pPr>
            <a:fld id="{82613169-DA71-4516-A593-8239623FF2C0}" type="datetime">
              <a:rPr lang="en-IN" sz="1000" b="0" strike="noStrike" spc="-1" smtClean="0">
                <a:solidFill>
                  <a:srgbClr val="FFFFFF"/>
                </a:solidFill>
                <a:latin typeface="Rockwell"/>
              </a:rPr>
              <a:t>29-05-2023</a:t>
            </a:fld>
            <a:endParaRPr lang="en-IN" sz="1000" b="0" strike="noStrike" spc="-1">
              <a:latin typeface="Times New Roman"/>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587765500"/>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momohmustapha/donorspredicti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momohmustapha/donorspredic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3"/>
          <p:cNvSpPr/>
          <p:nvPr/>
        </p:nvSpPr>
        <p:spPr>
          <a:xfrm>
            <a:off x="2518200" y="3609000"/>
            <a:ext cx="9554400" cy="5217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spc="-1" dirty="0">
                <a:solidFill>
                  <a:srgbClr val="FFFFFF"/>
                </a:solidFill>
                <a:latin typeface="Rockwell"/>
              </a:rPr>
              <a:t>   </a:t>
            </a:r>
            <a:endParaRPr lang="en-IN" sz="2800" b="0" strike="noStrike" spc="-1" dirty="0">
              <a:latin typeface="Arial"/>
            </a:endParaRPr>
          </a:p>
        </p:txBody>
      </p:sp>
      <p:sp>
        <p:nvSpPr>
          <p:cNvPr id="6" name="TextBox 5">
            <a:extLst>
              <a:ext uri="{FF2B5EF4-FFF2-40B4-BE49-F238E27FC236}">
                <a16:creationId xmlns:a16="http://schemas.microsoft.com/office/drawing/2014/main" id="{0FBEA043-7707-661E-4711-F0882641B05A}"/>
              </a:ext>
            </a:extLst>
          </p:cNvPr>
          <p:cNvSpPr txBox="1"/>
          <p:nvPr/>
        </p:nvSpPr>
        <p:spPr>
          <a:xfrm>
            <a:off x="1957533" y="1491097"/>
            <a:ext cx="7003472" cy="1569660"/>
          </a:xfrm>
          <a:prstGeom prst="rect">
            <a:avLst/>
          </a:prstGeom>
          <a:noFill/>
        </p:spPr>
        <p:txBody>
          <a:bodyPr wrap="square" rtlCol="0">
            <a:spAutoFit/>
          </a:bodyPr>
          <a:lstStyle/>
          <a:p>
            <a:pPr algn="ctr"/>
            <a:r>
              <a:rPr lang="en-US" sz="3200" b="1" dirty="0"/>
              <a:t>Dr. Ambedkar Institute Of Technology For Handicapped</a:t>
            </a:r>
          </a:p>
          <a:p>
            <a:pPr algn="ctr"/>
            <a:r>
              <a:rPr lang="en-US" sz="3200" b="1" dirty="0"/>
              <a:t>Kanpur</a:t>
            </a:r>
            <a:r>
              <a:rPr lang="en-US" sz="3200" dirty="0"/>
              <a:t> </a:t>
            </a:r>
          </a:p>
        </p:txBody>
      </p:sp>
      <p:sp>
        <p:nvSpPr>
          <p:cNvPr id="5" name="TextBox 4">
            <a:extLst>
              <a:ext uri="{FF2B5EF4-FFF2-40B4-BE49-F238E27FC236}">
                <a16:creationId xmlns:a16="http://schemas.microsoft.com/office/drawing/2014/main" id="{71B6B0A5-8737-BBEC-13A1-86CD8FFA2F62}"/>
              </a:ext>
            </a:extLst>
          </p:cNvPr>
          <p:cNvSpPr txBox="1"/>
          <p:nvPr/>
        </p:nvSpPr>
        <p:spPr>
          <a:xfrm>
            <a:off x="2687782" y="3429000"/>
            <a:ext cx="6373091" cy="523220"/>
          </a:xfrm>
          <a:prstGeom prst="rect">
            <a:avLst/>
          </a:prstGeom>
          <a:noFill/>
        </p:spPr>
        <p:txBody>
          <a:bodyPr wrap="square">
            <a:spAutoFit/>
          </a:bodyPr>
          <a:lstStyle/>
          <a:p>
            <a:r>
              <a:rPr kumimoji="0" lang="en-US" sz="2800" b="0" i="0" u="none" strike="noStrike" kern="1200" cap="none" spc="-1" normalizeH="0" baseline="0" noProof="0" dirty="0">
                <a:ln>
                  <a:noFill/>
                </a:ln>
                <a:solidFill>
                  <a:srgbClr val="FFFFFF"/>
                </a:solidFill>
                <a:effectLst/>
                <a:uLnTx/>
                <a:uFillTx/>
                <a:latin typeface="Rockwell"/>
                <a:ea typeface="+mn-ea"/>
                <a:cs typeface="+mn-cs"/>
              </a:rPr>
              <a:t>O</a:t>
            </a:r>
            <a:r>
              <a:rPr kumimoji="0" lang="en-IN" sz="2800" b="0" i="0" u="none" strike="noStrike" kern="1200" cap="none" spc="-1" normalizeH="0" baseline="0" noProof="0" dirty="0">
                <a:ln>
                  <a:noFill/>
                </a:ln>
                <a:solidFill>
                  <a:srgbClr val="FFFFFF"/>
                </a:solidFill>
                <a:effectLst/>
                <a:uLnTx/>
                <a:uFillTx/>
                <a:latin typeface="Rockwell"/>
                <a:ea typeface="+mn-ea"/>
                <a:cs typeface="+mn-cs"/>
              </a:rPr>
              <a:t>RGAN   DONORS   PREDICTION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2"/>
          <p:cNvSpPr/>
          <p:nvPr/>
        </p:nvSpPr>
        <p:spPr>
          <a:xfrm>
            <a:off x="793102" y="886408"/>
            <a:ext cx="9064778" cy="479986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nSpc>
                <a:spcPct val="100000"/>
              </a:lnSpc>
              <a:buClr>
                <a:srgbClr val="FFFFFF"/>
              </a:buClr>
              <a:buFont typeface="Wingdings" charset="2"/>
              <a:buChar char=""/>
            </a:pPr>
            <a:r>
              <a:rPr lang="en-IN" spc="-1" dirty="0">
                <a:solidFill>
                  <a:srgbClr val="FFFFFF"/>
                </a:solidFill>
                <a:latin typeface="Verdana"/>
                <a:ea typeface="Verdana"/>
              </a:rPr>
              <a:t>Step 4: Data Training</a:t>
            </a:r>
            <a:endParaRPr lang="en-IN" spc="-1" dirty="0">
              <a:solidFill>
                <a:srgbClr val="FFFFFF"/>
              </a:solidFill>
              <a:latin typeface="Arial"/>
              <a:ea typeface="Verdana"/>
            </a:endParaRPr>
          </a:p>
          <a:p>
            <a:pPr marL="285840" indent="-285480">
              <a:lnSpc>
                <a:spcPct val="100000"/>
              </a:lnSpc>
              <a:buClr>
                <a:srgbClr val="FFFFFF"/>
              </a:buClr>
              <a:buFont typeface="Wingdings" charset="2"/>
              <a:buChar char=""/>
            </a:pPr>
            <a:endParaRPr lang="en-IN" spc="-1" dirty="0">
              <a:solidFill>
                <a:srgbClr val="FFFFFF"/>
              </a:solidFill>
              <a:latin typeface="Arial"/>
              <a:ea typeface="Verdana"/>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After data visualization step, we trained the data.</a:t>
            </a:r>
          </a:p>
          <a:p>
            <a:pPr marL="743310" lvl="1" indent="-285750">
              <a:buClr>
                <a:srgbClr val="FFFFFF"/>
              </a:buClr>
              <a:buFont typeface="Courier New" panose="02070309020205020404" pitchFamily="49" charset="0"/>
              <a:buChar char="o"/>
            </a:pPr>
            <a:endParaRPr lang="en-IN" spc="-1" dirty="0">
              <a:solidFill>
                <a:srgbClr val="FFFFFF"/>
              </a:solidFill>
              <a:latin typeface="Verdana" panose="020B0604030504040204" pitchFamily="34" charset="0"/>
              <a:ea typeface="Verdana" panose="020B0604030504040204" pitchFamily="34" charset="0"/>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Before this first we </a:t>
            </a:r>
            <a:r>
              <a:rPr lang="en-IN" spc="-1" dirty="0" err="1">
                <a:solidFill>
                  <a:srgbClr val="FFFFFF"/>
                </a:solidFill>
                <a:latin typeface="Verdana" panose="020B0604030504040204" pitchFamily="34" charset="0"/>
                <a:ea typeface="Verdana" panose="020B0604030504040204" pitchFamily="34" charset="0"/>
              </a:rPr>
              <a:t>splitted</a:t>
            </a:r>
            <a:r>
              <a:rPr lang="en-IN" spc="-1" dirty="0">
                <a:solidFill>
                  <a:srgbClr val="FFFFFF"/>
                </a:solidFill>
                <a:latin typeface="Verdana" panose="020B0604030504040204" pitchFamily="34" charset="0"/>
                <a:ea typeface="Verdana" panose="020B0604030504040204" pitchFamily="34" charset="0"/>
              </a:rPr>
              <a:t> the dataset into two proportion, such that we trained the first 80% data and we tested the </a:t>
            </a:r>
            <a:r>
              <a:rPr lang="en-IN" spc="-1" dirty="0" err="1">
                <a:solidFill>
                  <a:srgbClr val="FFFFFF"/>
                </a:solidFill>
                <a:latin typeface="Verdana" panose="020B0604030504040204" pitchFamily="34" charset="0"/>
                <a:ea typeface="Verdana" panose="020B0604030504040204" pitchFamily="34" charset="0"/>
              </a:rPr>
              <a:t>remaning</a:t>
            </a:r>
            <a:r>
              <a:rPr lang="en-IN" spc="-1" dirty="0">
                <a:solidFill>
                  <a:srgbClr val="FFFFFF"/>
                </a:solidFill>
                <a:latin typeface="Verdana" panose="020B0604030504040204" pitchFamily="34" charset="0"/>
                <a:ea typeface="Verdana" panose="020B0604030504040204" pitchFamily="34" charset="0"/>
              </a:rPr>
              <a:t> 20% data.</a:t>
            </a:r>
          </a:p>
          <a:p>
            <a:pPr marL="743310" lvl="1" indent="-285750">
              <a:buClr>
                <a:srgbClr val="FFFFFF"/>
              </a:buClr>
              <a:buFont typeface="Courier New" panose="02070309020205020404" pitchFamily="49" charset="0"/>
              <a:buChar char="o"/>
            </a:pPr>
            <a:endParaRPr lang="en-IN" spc="-1" dirty="0">
              <a:solidFill>
                <a:srgbClr val="FFFFFF"/>
              </a:solidFill>
              <a:latin typeface="Verdana" panose="020B0604030504040204" pitchFamily="34" charset="0"/>
              <a:ea typeface="Verdana" panose="020B0604030504040204" pitchFamily="34" charset="0"/>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And we did the above thing using the </a:t>
            </a:r>
            <a:r>
              <a:rPr lang="en-IN" spc="-1" dirty="0" err="1">
                <a:solidFill>
                  <a:srgbClr val="FFFFFF"/>
                </a:solidFill>
                <a:latin typeface="Verdana" panose="020B0604030504040204" pitchFamily="34" charset="0"/>
                <a:ea typeface="Verdana" panose="020B0604030504040204" pitchFamily="34" charset="0"/>
              </a:rPr>
              <a:t>sklearn.modelselection</a:t>
            </a:r>
            <a:r>
              <a:rPr lang="en-IN" spc="-1" dirty="0">
                <a:solidFill>
                  <a:srgbClr val="FFFFFF"/>
                </a:solidFill>
                <a:latin typeface="Verdana" panose="020B0604030504040204" pitchFamily="34" charset="0"/>
                <a:ea typeface="Verdana" panose="020B0604030504040204" pitchFamily="34" charset="0"/>
              </a:rPr>
              <a:t> library present in python.</a:t>
            </a:r>
          </a:p>
          <a:p>
            <a:pPr marL="743310" lvl="1" indent="-285750">
              <a:buClr>
                <a:srgbClr val="FFFFFF"/>
              </a:buClr>
              <a:buFont typeface="Courier New" panose="02070309020205020404" pitchFamily="49" charset="0"/>
              <a:buChar char="o"/>
            </a:pPr>
            <a:endParaRPr lang="en-IN" spc="-1" dirty="0">
              <a:solidFill>
                <a:srgbClr val="FFFFFF"/>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IN" spc="-1" dirty="0">
                <a:solidFill>
                  <a:srgbClr val="FFFFFF"/>
                </a:solidFill>
                <a:latin typeface="Verdana"/>
                <a:ea typeface="Verdana"/>
              </a:rPr>
              <a:t>Step 5: Model Creation</a:t>
            </a:r>
            <a:endParaRPr lang="en-IN" spc="-1" dirty="0">
              <a:solidFill>
                <a:srgbClr val="FFFFFF"/>
              </a:solidFill>
              <a:latin typeface="Arial"/>
              <a:ea typeface="Verdana"/>
            </a:endParaRPr>
          </a:p>
          <a:p>
            <a:pPr marL="285840" indent="-285480">
              <a:lnSpc>
                <a:spcPct val="100000"/>
              </a:lnSpc>
              <a:buClr>
                <a:srgbClr val="FFFFFF"/>
              </a:buClr>
              <a:buFont typeface="Wingdings" charset="2"/>
              <a:buChar char=""/>
            </a:pPr>
            <a:endParaRPr lang="en-IN" spc="-1" dirty="0">
              <a:solidFill>
                <a:srgbClr val="FFFFFF"/>
              </a:solidFill>
              <a:latin typeface="Arial"/>
              <a:ea typeface="Verdana"/>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In this part, since we have </a:t>
            </a:r>
            <a:r>
              <a:rPr lang="en-IN" spc="-1" dirty="0" err="1">
                <a:solidFill>
                  <a:srgbClr val="FFFFFF"/>
                </a:solidFill>
                <a:latin typeface="Verdana" panose="020B0604030504040204" pitchFamily="34" charset="0"/>
                <a:ea typeface="Verdana" panose="020B0604030504040204" pitchFamily="34" charset="0"/>
              </a:rPr>
              <a:t>splitted</a:t>
            </a:r>
            <a:r>
              <a:rPr lang="en-IN" spc="-1" dirty="0">
                <a:solidFill>
                  <a:srgbClr val="FFFFFF"/>
                </a:solidFill>
                <a:latin typeface="Verdana" panose="020B0604030504040204" pitchFamily="34" charset="0"/>
                <a:ea typeface="Verdana" panose="020B0604030504040204" pitchFamily="34" charset="0"/>
              </a:rPr>
              <a:t> the training and testing dataset, here will be fitting the training dataset into different machine learning algorithm and predict the output for the remaining 20% dataset that we have for testing. And along with the we tested the accuracy of each model using the score function present in the </a:t>
            </a:r>
            <a:r>
              <a:rPr lang="en-IN" spc="-1" dirty="0" err="1">
                <a:solidFill>
                  <a:srgbClr val="FFFFFF"/>
                </a:solidFill>
                <a:latin typeface="Verdana" panose="020B0604030504040204" pitchFamily="34" charset="0"/>
                <a:ea typeface="Verdana" panose="020B0604030504040204" pitchFamily="34" charset="0"/>
              </a:rPr>
              <a:t>sklearn</a:t>
            </a:r>
            <a:r>
              <a:rPr lang="en-IN" spc="-1" dirty="0">
                <a:solidFill>
                  <a:srgbClr val="FFFFFF"/>
                </a:solidFill>
                <a:latin typeface="Verdana" panose="020B0604030504040204" pitchFamily="34" charset="0"/>
                <a:ea typeface="Verdana" panose="020B0604030504040204" pitchFamily="34" charset="0"/>
              </a:rPr>
              <a:t> library.</a:t>
            </a:r>
          </a:p>
        </p:txBody>
      </p:sp>
    </p:spTree>
    <p:extLst>
      <p:ext uri="{BB962C8B-B14F-4D97-AF65-F5344CB8AC3E}">
        <p14:creationId xmlns:p14="http://schemas.microsoft.com/office/powerpoint/2010/main" val="236623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2"/>
          <p:cNvSpPr/>
          <p:nvPr/>
        </p:nvSpPr>
        <p:spPr>
          <a:xfrm>
            <a:off x="793102" y="886408"/>
            <a:ext cx="9064778" cy="535385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For model training and testing, we in total used the 8 machine learning model, trained and tested with each of them and got the accuracy for each and compared them.</a:t>
            </a:r>
          </a:p>
          <a:p>
            <a:pPr marL="743310" lvl="1" indent="-285750">
              <a:buClr>
                <a:srgbClr val="FFFFFF"/>
              </a:buClr>
              <a:buFont typeface="Courier New" panose="02070309020205020404" pitchFamily="49" charset="0"/>
              <a:buChar char="o"/>
            </a:pPr>
            <a:endParaRPr lang="en-IN" spc="-1" dirty="0">
              <a:solidFill>
                <a:srgbClr val="FFFFFF"/>
              </a:solidFill>
              <a:latin typeface="Verdana" panose="020B0604030504040204" pitchFamily="34" charset="0"/>
              <a:ea typeface="Verdana" panose="020B0604030504040204" pitchFamily="34" charset="0"/>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Below are the ML algorithms that we used:</a:t>
            </a:r>
          </a:p>
          <a:p>
            <a:pPr marL="743310" lvl="1" indent="-285750">
              <a:buClr>
                <a:srgbClr val="FFFFFF"/>
              </a:buClr>
              <a:buFont typeface="Courier New" panose="02070309020205020404" pitchFamily="49" charset="0"/>
              <a:buChar char="o"/>
            </a:pPr>
            <a:endParaRPr lang="en-IN" spc="-1" dirty="0">
              <a:solidFill>
                <a:srgbClr val="FFFFFF"/>
              </a:solidFill>
              <a:latin typeface="Verdana" panose="020B0604030504040204" pitchFamily="34" charset="0"/>
              <a:ea typeface="Verdana" panose="020B0604030504040204" pitchFamily="34" charset="0"/>
            </a:endParaRPr>
          </a:p>
          <a:p>
            <a:pPr marL="1714860" lvl="3" indent="-342900">
              <a:buClr>
                <a:srgbClr val="FFFFFF"/>
              </a:buClr>
              <a:buFont typeface="+mj-lt"/>
              <a:buAutoNum type="arabicPeriod"/>
            </a:pPr>
            <a:r>
              <a:rPr lang="en-IN" b="0" i="0" dirty="0">
                <a:effectLst/>
                <a:latin typeface="-apple-system"/>
              </a:rPr>
              <a:t>Logistic Regression</a:t>
            </a:r>
          </a:p>
          <a:p>
            <a:pPr marL="1714860" lvl="3" indent="-342900">
              <a:buClr>
                <a:srgbClr val="FFFFFF"/>
              </a:buClr>
              <a:buFont typeface="+mj-lt"/>
              <a:buAutoNum type="arabicPeriod"/>
            </a:pPr>
            <a:r>
              <a:rPr lang="en-IN" b="0" i="0" dirty="0">
                <a:effectLst/>
                <a:latin typeface="-apple-system"/>
              </a:rPr>
              <a:t>Linear Regression</a:t>
            </a:r>
          </a:p>
          <a:p>
            <a:pPr marL="1714860" lvl="3" indent="-342900">
              <a:buClr>
                <a:srgbClr val="FFFFFF"/>
              </a:buClr>
              <a:buFont typeface="+mj-lt"/>
              <a:buAutoNum type="arabicPeriod"/>
            </a:pPr>
            <a:r>
              <a:rPr lang="en-IN" b="0" i="0" dirty="0">
                <a:effectLst/>
                <a:latin typeface="-apple-system"/>
              </a:rPr>
              <a:t>Ridge Regression</a:t>
            </a:r>
          </a:p>
          <a:p>
            <a:pPr marL="1714860" lvl="3" indent="-342900">
              <a:buClr>
                <a:srgbClr val="FFFFFF"/>
              </a:buClr>
              <a:buFont typeface="+mj-lt"/>
              <a:buAutoNum type="arabicPeriod"/>
            </a:pPr>
            <a:r>
              <a:rPr lang="en-IN" b="0" i="0" dirty="0">
                <a:effectLst/>
                <a:latin typeface="-apple-system"/>
              </a:rPr>
              <a:t>K Neighbours Classifier</a:t>
            </a:r>
          </a:p>
          <a:p>
            <a:pPr marL="1714860" lvl="3" indent="-342900">
              <a:buClr>
                <a:srgbClr val="FFFFFF"/>
              </a:buClr>
              <a:buFont typeface="+mj-lt"/>
              <a:buAutoNum type="arabicPeriod"/>
            </a:pPr>
            <a:r>
              <a:rPr lang="en-IN" b="0" i="0" dirty="0">
                <a:effectLst/>
                <a:latin typeface="-apple-system"/>
              </a:rPr>
              <a:t>Lasso Regression</a:t>
            </a:r>
          </a:p>
          <a:p>
            <a:pPr marL="1714860" lvl="3" indent="-342900">
              <a:buClr>
                <a:srgbClr val="FFFFFF"/>
              </a:buClr>
              <a:buFont typeface="+mj-lt"/>
              <a:buAutoNum type="arabicPeriod"/>
            </a:pPr>
            <a:r>
              <a:rPr lang="en-IN" b="0" i="0" dirty="0">
                <a:effectLst/>
                <a:latin typeface="-apple-system"/>
              </a:rPr>
              <a:t>Random Forest Classifier</a:t>
            </a:r>
          </a:p>
          <a:p>
            <a:pPr marL="1714860" lvl="3" indent="-342900">
              <a:buClr>
                <a:srgbClr val="FFFFFF"/>
              </a:buClr>
              <a:buFont typeface="+mj-lt"/>
              <a:buAutoNum type="arabicPeriod"/>
            </a:pPr>
            <a:r>
              <a:rPr lang="en-IN" b="0" i="0" dirty="0">
                <a:effectLst/>
                <a:latin typeface="-apple-system"/>
              </a:rPr>
              <a:t>Decision Tree Classifier</a:t>
            </a:r>
          </a:p>
          <a:p>
            <a:pPr marL="1714860" lvl="3" indent="-342900">
              <a:buClr>
                <a:srgbClr val="FFFFFF"/>
              </a:buClr>
              <a:buFont typeface="+mj-lt"/>
              <a:buAutoNum type="arabicPeriod"/>
            </a:pPr>
            <a:r>
              <a:rPr lang="en-IN" b="0" i="0" dirty="0">
                <a:effectLst/>
                <a:latin typeface="-apple-system"/>
              </a:rPr>
              <a:t>XG Boost Classifier</a:t>
            </a:r>
          </a:p>
          <a:p>
            <a:pPr marL="1200510" lvl="2" indent="-285750">
              <a:buClr>
                <a:srgbClr val="FFFFFF"/>
              </a:buClr>
              <a:buFont typeface="Wingdings" panose="05000000000000000000" pitchFamily="2" charset="2"/>
              <a:buChar char="§"/>
            </a:pPr>
            <a:endParaRPr lang="en-IN" spc="-1" dirty="0">
              <a:solidFill>
                <a:srgbClr val="FFFFFF"/>
              </a:solidFill>
              <a:latin typeface="Verdana" panose="020B0604030504040204" pitchFamily="34" charset="0"/>
              <a:ea typeface="Verdana" panose="020B0604030504040204" pitchFamily="34" charset="0"/>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For each of the above ML algorithm first we fit the 80% data for training and then we tested the rest 20% data and got the accuracy of its prediction.</a:t>
            </a:r>
          </a:p>
          <a:p>
            <a:pPr marL="743310" lvl="1" indent="-285750">
              <a:buClr>
                <a:srgbClr val="FFFFFF"/>
              </a:buClr>
              <a:buFont typeface="Wingdings" panose="05000000000000000000" pitchFamily="2" charset="2"/>
              <a:buChar char="§"/>
            </a:pPr>
            <a:endParaRPr lang="en-IN" spc="-1" dirty="0">
              <a:solidFill>
                <a:srgbClr val="FFFFFF"/>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1266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2"/>
          <p:cNvSpPr/>
          <p:nvPr/>
        </p:nvSpPr>
        <p:spPr>
          <a:xfrm>
            <a:off x="793102" y="886408"/>
            <a:ext cx="9064778" cy="45228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We followed the following steps in each of the above 8 algorithm to get the accuracy for that particular algorithm of prediction.</a:t>
            </a:r>
          </a:p>
          <a:p>
            <a:pPr marL="743310" lvl="1" indent="-285750">
              <a:buClr>
                <a:srgbClr val="FFFFFF"/>
              </a:buClr>
              <a:buFont typeface="Courier New" panose="02070309020205020404" pitchFamily="49" charset="0"/>
              <a:buChar char="o"/>
            </a:pPr>
            <a:endParaRPr lang="en-IN" spc="-1" dirty="0">
              <a:solidFill>
                <a:srgbClr val="FFFFFF"/>
              </a:solidFill>
              <a:latin typeface="Verdana" panose="020B0604030504040204" pitchFamily="34" charset="0"/>
              <a:ea typeface="Verdana" panose="020B0604030504040204" pitchFamily="34" charset="0"/>
            </a:endParaRPr>
          </a:p>
          <a:p>
            <a:pPr marL="1200510" lvl="2" indent="-285750">
              <a:buClr>
                <a:srgbClr val="FFFFFF"/>
              </a:buClr>
              <a:buFont typeface="Wingdings" panose="05000000000000000000" pitchFamily="2" charset="2"/>
              <a:buChar char="§"/>
            </a:pPr>
            <a:r>
              <a:rPr lang="en-IN" spc="-1" dirty="0">
                <a:solidFill>
                  <a:srgbClr val="FFFFFF"/>
                </a:solidFill>
                <a:latin typeface="Verdana" panose="020B0604030504040204" pitchFamily="34" charset="0"/>
                <a:ea typeface="Verdana" panose="020B0604030504040204" pitchFamily="34" charset="0"/>
              </a:rPr>
              <a:t>Step 1: First using the </a:t>
            </a:r>
            <a:r>
              <a:rPr lang="en-IN" spc="-1" dirty="0" err="1">
                <a:solidFill>
                  <a:srgbClr val="FFFFFF"/>
                </a:solidFill>
                <a:latin typeface="Verdana" panose="020B0604030504040204" pitchFamily="34" charset="0"/>
                <a:ea typeface="Verdana" panose="020B0604030504040204" pitchFamily="34" charset="0"/>
              </a:rPr>
              <a:t>sklearn</a:t>
            </a:r>
            <a:r>
              <a:rPr lang="en-IN" spc="-1" dirty="0">
                <a:solidFill>
                  <a:srgbClr val="FFFFFF"/>
                </a:solidFill>
                <a:latin typeface="Verdana" panose="020B0604030504040204" pitchFamily="34" charset="0"/>
                <a:ea typeface="Verdana" panose="020B0604030504040204" pitchFamily="34" charset="0"/>
              </a:rPr>
              <a:t> library we import that model into out code.</a:t>
            </a:r>
          </a:p>
          <a:p>
            <a:pPr marL="1200510" lvl="2" indent="-285750">
              <a:buClr>
                <a:srgbClr val="FFFFFF"/>
              </a:buClr>
              <a:buFont typeface="Wingdings" panose="05000000000000000000" pitchFamily="2" charset="2"/>
              <a:buChar char="§"/>
            </a:pPr>
            <a:endParaRPr lang="en-IN" spc="-1" dirty="0">
              <a:solidFill>
                <a:srgbClr val="FFFFFF"/>
              </a:solidFill>
              <a:latin typeface="Verdana" panose="020B0604030504040204" pitchFamily="34" charset="0"/>
              <a:ea typeface="Verdana" panose="020B0604030504040204" pitchFamily="34" charset="0"/>
            </a:endParaRPr>
          </a:p>
          <a:p>
            <a:pPr marL="1200510" lvl="2" indent="-285750">
              <a:buClr>
                <a:srgbClr val="FFFFFF"/>
              </a:buClr>
              <a:buFont typeface="Wingdings" panose="05000000000000000000" pitchFamily="2" charset="2"/>
              <a:buChar char="§"/>
            </a:pPr>
            <a:r>
              <a:rPr lang="en-IN" spc="-1" dirty="0">
                <a:solidFill>
                  <a:srgbClr val="FFFFFF"/>
                </a:solidFill>
                <a:latin typeface="Verdana" panose="020B0604030504040204" pitchFamily="34" charset="0"/>
                <a:ea typeface="Verdana" panose="020B0604030504040204" pitchFamily="34" charset="0"/>
              </a:rPr>
              <a:t>Step 2: Then we fit the training part of the dataset into the imported model using the fit function present.</a:t>
            </a:r>
          </a:p>
          <a:p>
            <a:pPr marL="1200510" lvl="2" indent="-285750">
              <a:buClr>
                <a:srgbClr val="FFFFFF"/>
              </a:buClr>
              <a:buFont typeface="Wingdings" panose="05000000000000000000" pitchFamily="2" charset="2"/>
              <a:buChar char="§"/>
            </a:pPr>
            <a:endParaRPr lang="en-IN" spc="-1" dirty="0">
              <a:solidFill>
                <a:srgbClr val="FFFFFF"/>
              </a:solidFill>
              <a:latin typeface="Verdana" panose="020B0604030504040204" pitchFamily="34" charset="0"/>
              <a:ea typeface="Verdana" panose="020B0604030504040204" pitchFamily="34" charset="0"/>
            </a:endParaRPr>
          </a:p>
          <a:p>
            <a:pPr marL="1200510" lvl="2" indent="-285750">
              <a:buClr>
                <a:srgbClr val="FFFFFF"/>
              </a:buClr>
              <a:buFont typeface="Wingdings" panose="05000000000000000000" pitchFamily="2" charset="2"/>
              <a:buChar char="§"/>
            </a:pPr>
            <a:r>
              <a:rPr lang="en-IN" spc="-1" dirty="0">
                <a:solidFill>
                  <a:srgbClr val="FFFFFF"/>
                </a:solidFill>
                <a:latin typeface="Verdana" panose="020B0604030504040204" pitchFamily="34" charset="0"/>
                <a:ea typeface="Verdana" panose="020B0604030504040204" pitchFamily="34" charset="0"/>
              </a:rPr>
              <a:t>Step 3: After fitting we predict the output for the 20% testing data.</a:t>
            </a:r>
          </a:p>
          <a:p>
            <a:pPr marL="1200510" lvl="2" indent="-285750">
              <a:buClr>
                <a:srgbClr val="FFFFFF"/>
              </a:buClr>
              <a:buFont typeface="Wingdings" panose="05000000000000000000" pitchFamily="2" charset="2"/>
              <a:buChar char="§"/>
            </a:pPr>
            <a:endParaRPr lang="en-IN" spc="-1" dirty="0">
              <a:solidFill>
                <a:srgbClr val="FFFFFF"/>
              </a:solidFill>
              <a:latin typeface="Verdana" panose="020B0604030504040204" pitchFamily="34" charset="0"/>
              <a:ea typeface="Verdana" panose="020B0604030504040204" pitchFamily="34" charset="0"/>
            </a:endParaRPr>
          </a:p>
          <a:p>
            <a:pPr marL="1200510" lvl="2" indent="-285750">
              <a:buClr>
                <a:srgbClr val="FFFFFF"/>
              </a:buClr>
              <a:buFont typeface="Wingdings" panose="05000000000000000000" pitchFamily="2" charset="2"/>
              <a:buChar char="§"/>
            </a:pPr>
            <a:r>
              <a:rPr lang="en-IN" spc="-1" dirty="0">
                <a:solidFill>
                  <a:srgbClr val="FFFFFF"/>
                </a:solidFill>
                <a:latin typeface="Verdana" panose="020B0604030504040204" pitchFamily="34" charset="0"/>
                <a:ea typeface="Verdana" panose="020B0604030504040204" pitchFamily="34" charset="0"/>
              </a:rPr>
              <a:t>Step 4: At the final step, we get the accuracy of that model using the score function present in that library. That accuracy basically shows how well the model trained and tested the data according to its predefined algorithm.</a:t>
            </a:r>
          </a:p>
        </p:txBody>
      </p:sp>
    </p:spTree>
    <p:extLst>
      <p:ext uri="{BB962C8B-B14F-4D97-AF65-F5344CB8AC3E}">
        <p14:creationId xmlns:p14="http://schemas.microsoft.com/office/powerpoint/2010/main" val="358074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952A6CC5-A1C9-89D4-7432-80BC7F89679C}"/>
              </a:ext>
            </a:extLst>
          </p:cNvPr>
          <p:cNvSpPr/>
          <p:nvPr/>
        </p:nvSpPr>
        <p:spPr>
          <a:xfrm>
            <a:off x="1212780" y="319018"/>
            <a:ext cx="97664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sz="3200" spc="-1" dirty="0">
                <a:solidFill>
                  <a:srgbClr val="FFFFFF"/>
                </a:solidFill>
                <a:latin typeface="Rockwell"/>
              </a:rPr>
              <a:t>R</a:t>
            </a:r>
            <a:r>
              <a:rPr lang="en-IN" sz="3200" spc="-1" dirty="0" err="1">
                <a:solidFill>
                  <a:srgbClr val="FFFFFF"/>
                </a:solidFill>
                <a:latin typeface="Rockwell"/>
              </a:rPr>
              <a:t>esult</a:t>
            </a:r>
            <a:endParaRPr lang="en-IN" sz="3200" b="0" strike="noStrike" spc="-1" dirty="0">
              <a:latin typeface="Arial"/>
            </a:endParaRPr>
          </a:p>
        </p:txBody>
      </p:sp>
      <p:sp>
        <p:nvSpPr>
          <p:cNvPr id="3" name="CustomShape 2">
            <a:extLst>
              <a:ext uri="{FF2B5EF4-FFF2-40B4-BE49-F238E27FC236}">
                <a16:creationId xmlns:a16="http://schemas.microsoft.com/office/drawing/2014/main" id="{0707C2D9-B571-CF66-22E4-896EC1339690}"/>
              </a:ext>
            </a:extLst>
          </p:cNvPr>
          <p:cNvSpPr/>
          <p:nvPr/>
        </p:nvSpPr>
        <p:spPr>
          <a:xfrm>
            <a:off x="1212780" y="1181938"/>
            <a:ext cx="9462167" cy="193753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840" indent="-285480">
              <a:lnSpc>
                <a:spcPct val="100000"/>
              </a:lnSpc>
              <a:buClr>
                <a:srgbClr val="FFFFFF"/>
              </a:buClr>
              <a:buFont typeface="Wingdings" charset="2"/>
              <a:buChar char=""/>
            </a:pPr>
            <a:r>
              <a:rPr lang="en-IN" sz="2000" spc="-1" dirty="0">
                <a:solidFill>
                  <a:srgbClr val="FFFFFF"/>
                </a:solidFill>
                <a:latin typeface="Verdana"/>
                <a:ea typeface="Verdana"/>
              </a:rPr>
              <a:t>After training the dataset and testing, we got the following results, representing the accuracy score and root mean square value for each of the algorithm.</a:t>
            </a:r>
            <a:endParaRPr lang="en-IN" sz="2000" b="0" strike="noStrike" spc="-1" dirty="0">
              <a:latin typeface="Arial"/>
            </a:endParaRPr>
          </a:p>
          <a:p>
            <a:pPr marL="648000" lvl="2" indent="-216000">
              <a:lnSpc>
                <a:spcPct val="100000"/>
              </a:lnSpc>
              <a:buClr>
                <a:srgbClr val="FFFFFF"/>
              </a:buClr>
              <a:buSzPct val="45000"/>
              <a:buFont typeface="Wingdings" charset="2"/>
              <a:buChar char=""/>
            </a:pPr>
            <a:endParaRPr lang="en-IN" sz="2000" b="0" strike="noStrike" spc="-1" dirty="0">
              <a:latin typeface="Arial"/>
            </a:endParaRPr>
          </a:p>
          <a:p>
            <a:pPr marL="648000" lvl="2" indent="-216000">
              <a:lnSpc>
                <a:spcPct val="100000"/>
              </a:lnSpc>
              <a:buClr>
                <a:srgbClr val="FFFFFF"/>
              </a:buClr>
              <a:buSzPct val="45000"/>
              <a:buFont typeface="Wingdings" charset="2"/>
              <a:buChar char=""/>
            </a:pPr>
            <a:endParaRPr lang="en-IN" sz="2000" b="0" strike="noStrike" spc="-1" dirty="0">
              <a:latin typeface="Arial"/>
            </a:endParaRPr>
          </a:p>
          <a:p>
            <a:pPr marL="648000" lvl="2" indent="-216000">
              <a:lnSpc>
                <a:spcPct val="100000"/>
              </a:lnSpc>
              <a:buClr>
                <a:srgbClr val="FFFFFF"/>
              </a:buClr>
              <a:buSzPct val="45000"/>
              <a:buFont typeface="Wingdings" charset="2"/>
              <a:buChar char=""/>
            </a:pPr>
            <a:endParaRPr lang="en-IN" sz="2000" b="0" strike="noStrike" spc="-1" dirty="0">
              <a:latin typeface="Arial"/>
            </a:endParaRPr>
          </a:p>
        </p:txBody>
      </p:sp>
      <p:pic>
        <p:nvPicPr>
          <p:cNvPr id="4" name="Picture 3">
            <a:extLst>
              <a:ext uri="{FF2B5EF4-FFF2-40B4-BE49-F238E27FC236}">
                <a16:creationId xmlns:a16="http://schemas.microsoft.com/office/drawing/2014/main" id="{0728C765-C83C-6471-0F73-6CD24C4D3590}"/>
              </a:ext>
            </a:extLst>
          </p:cNvPr>
          <p:cNvPicPr>
            <a:picLocks noChangeAspect="1"/>
          </p:cNvPicPr>
          <p:nvPr/>
        </p:nvPicPr>
        <p:blipFill>
          <a:blip r:embed="rId2"/>
          <a:stretch>
            <a:fillRect/>
          </a:stretch>
        </p:blipFill>
        <p:spPr>
          <a:xfrm>
            <a:off x="2541037" y="2223737"/>
            <a:ext cx="7109925" cy="1791477"/>
          </a:xfrm>
          <a:prstGeom prst="rect">
            <a:avLst/>
          </a:prstGeom>
        </p:spPr>
      </p:pic>
      <p:sp>
        <p:nvSpPr>
          <p:cNvPr id="5" name="TextBox 5">
            <a:extLst>
              <a:ext uri="{FF2B5EF4-FFF2-40B4-BE49-F238E27FC236}">
                <a16:creationId xmlns:a16="http://schemas.microsoft.com/office/drawing/2014/main" id="{98BBE51D-0B53-E746-655C-F65B79D5F343}"/>
              </a:ext>
            </a:extLst>
          </p:cNvPr>
          <p:cNvSpPr txBox="1"/>
          <p:nvPr/>
        </p:nvSpPr>
        <p:spPr>
          <a:xfrm>
            <a:off x="1307012" y="4015214"/>
            <a:ext cx="8854752" cy="25237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sz="2000" b="0" i="0" dirty="0">
                <a:effectLst/>
                <a:latin typeface="Verdana" panose="020B0604030504040204" pitchFamily="34" charset="0"/>
                <a:ea typeface="Verdana" panose="020B0604030504040204" pitchFamily="34" charset="0"/>
              </a:rPr>
              <a:t>Conclusion: </a:t>
            </a:r>
          </a:p>
          <a:p>
            <a:pPr algn="l"/>
            <a:r>
              <a:rPr lang="en-US" sz="2000" b="0" i="0" dirty="0">
                <a:effectLst/>
                <a:latin typeface="Verdana" panose="020B0604030504040204" pitchFamily="34" charset="0"/>
                <a:ea typeface="Verdana" panose="020B0604030504040204" pitchFamily="34" charset="0"/>
              </a:rPr>
              <a:t>	Accuracy of Regression models- Linear regression, </a:t>
            </a:r>
            <a:r>
              <a:rPr lang="en-US" sz="2000" b="0" i="0" dirty="0" err="1">
                <a:effectLst/>
                <a:latin typeface="Verdana" panose="020B0604030504040204" pitchFamily="34" charset="0"/>
                <a:ea typeface="Verdana" panose="020B0604030504040204" pitchFamily="34" charset="0"/>
              </a:rPr>
              <a:t>rigde</a:t>
            </a:r>
            <a:r>
              <a:rPr lang="en-US" sz="2000" b="0" i="0" dirty="0">
                <a:effectLst/>
                <a:latin typeface="Verdana" panose="020B0604030504040204" pitchFamily="34" charset="0"/>
                <a:ea typeface="Verdana" panose="020B0604030504040204" pitchFamily="34" charset="0"/>
              </a:rPr>
              <a:t> regression, Lasso Regression is very low. Whereas accuracy of Logistic Regression, K Neighbors Classifier, Random Forest Classifier, </a:t>
            </a:r>
            <a:r>
              <a:rPr lang="en-US" sz="2000" b="0" i="0" dirty="0" err="1">
                <a:effectLst/>
                <a:latin typeface="Verdana" panose="020B0604030504040204" pitchFamily="34" charset="0"/>
                <a:ea typeface="Verdana" panose="020B0604030504040204" pitchFamily="34" charset="0"/>
              </a:rPr>
              <a:t>XGBoost</a:t>
            </a:r>
            <a:r>
              <a:rPr lang="en-US" sz="2000" b="0" i="0" dirty="0">
                <a:effectLst/>
                <a:latin typeface="Verdana" panose="020B0604030504040204" pitchFamily="34" charset="0"/>
                <a:ea typeface="Verdana" panose="020B0604030504040204" pitchFamily="34" charset="0"/>
              </a:rPr>
              <a:t> Classifier, and Decision Tree Classifier is almost same. And the Accuracy of the Random Forest is more, so it is efficient among all.</a:t>
            </a:r>
          </a:p>
          <a:p>
            <a:endParaRPr lang="en-IN" dirty="0"/>
          </a:p>
        </p:txBody>
      </p:sp>
    </p:spTree>
    <p:extLst>
      <p:ext uri="{BB962C8B-B14F-4D97-AF65-F5344CB8AC3E}">
        <p14:creationId xmlns:p14="http://schemas.microsoft.com/office/powerpoint/2010/main" val="241417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8FED68BA-540F-69D1-3A76-434FC878E2C3}"/>
              </a:ext>
            </a:extLst>
          </p:cNvPr>
          <p:cNvSpPr/>
          <p:nvPr/>
        </p:nvSpPr>
        <p:spPr>
          <a:xfrm>
            <a:off x="612490" y="632880"/>
            <a:ext cx="76806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dirty="0">
                <a:solidFill>
                  <a:srgbClr val="FFFFFF"/>
                </a:solidFill>
                <a:latin typeface="Rockwell"/>
              </a:rPr>
              <a:t>Conclusion and Future Scope</a:t>
            </a:r>
            <a:endParaRPr lang="en-IN" sz="3200" b="0" strike="noStrike" spc="-1" dirty="0">
              <a:latin typeface="Arial"/>
            </a:endParaRPr>
          </a:p>
        </p:txBody>
      </p:sp>
      <p:sp>
        <p:nvSpPr>
          <p:cNvPr id="4" name="CustomShape 2">
            <a:extLst>
              <a:ext uri="{FF2B5EF4-FFF2-40B4-BE49-F238E27FC236}">
                <a16:creationId xmlns:a16="http://schemas.microsoft.com/office/drawing/2014/main" id="{4B43D757-4FEA-4B7D-B3EB-DC2EFB7E3535}"/>
              </a:ext>
            </a:extLst>
          </p:cNvPr>
          <p:cNvSpPr/>
          <p:nvPr/>
        </p:nvSpPr>
        <p:spPr>
          <a:xfrm>
            <a:off x="722650" y="1417320"/>
            <a:ext cx="10733400" cy="3784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dirty="0">
                <a:solidFill>
                  <a:srgbClr val="FFFFFF"/>
                </a:solidFill>
                <a:latin typeface="Verdana"/>
                <a:ea typeface="Verdana"/>
              </a:rPr>
              <a:t>With the use of the Model, A medical organization can automate the health related queries without any hassle and process a large number of queries at once related to getting the correct match for the organ donors for the particular patients based on its data.</a:t>
            </a:r>
            <a:endParaRPr lang="en-IN" sz="2000" b="0" strike="noStrike" spc="-1" dirty="0">
              <a:latin typeface="Arial"/>
            </a:endParaRPr>
          </a:p>
          <a:p>
            <a:pPr>
              <a:lnSpc>
                <a:spcPct val="100000"/>
              </a:lnSpc>
            </a:pPr>
            <a:endParaRPr lang="en-IN" sz="2000" b="0" strike="noStrike" spc="-1" dirty="0">
              <a:latin typeface="Arial"/>
            </a:endParaRPr>
          </a:p>
          <a:p>
            <a:pPr marL="285840" indent="-285480">
              <a:lnSpc>
                <a:spcPct val="100000"/>
              </a:lnSpc>
              <a:buClr>
                <a:srgbClr val="FFFFFF"/>
              </a:buClr>
              <a:buFont typeface="Wingdings" charset="2"/>
              <a:buChar char=""/>
            </a:pPr>
            <a:r>
              <a:rPr lang="en-IN" sz="2000" b="0" strike="noStrike" spc="-1" dirty="0">
                <a:solidFill>
                  <a:srgbClr val="FFFFFF"/>
                </a:solidFill>
                <a:latin typeface="Verdana"/>
                <a:ea typeface="Verdana"/>
              </a:rPr>
              <a:t>Assistants of Doctors can use the model to serve the patients of different organ needs.</a:t>
            </a:r>
            <a:endParaRPr lang="en-IN" sz="2000" b="0" strike="noStrike" spc="-1" dirty="0">
              <a:latin typeface="Arial"/>
            </a:endParaRPr>
          </a:p>
          <a:p>
            <a:pPr marL="285840" indent="-285480">
              <a:lnSpc>
                <a:spcPct val="100000"/>
              </a:lnSpc>
              <a:buClr>
                <a:srgbClr val="FFFFFF"/>
              </a:buClr>
              <a:buFont typeface="Wingdings" charset="2"/>
              <a:buChar char=""/>
            </a:pPr>
            <a:endParaRPr lang="en-IN" sz="2000" b="0" strike="noStrike" spc="-1" dirty="0">
              <a:latin typeface="Arial"/>
            </a:endParaRPr>
          </a:p>
          <a:p>
            <a:pPr marL="285840" indent="-285480">
              <a:lnSpc>
                <a:spcPct val="100000"/>
              </a:lnSpc>
              <a:buClr>
                <a:srgbClr val="FFFFFF"/>
              </a:buClr>
              <a:buFont typeface="Wingdings" charset="2"/>
              <a:buChar char=""/>
            </a:pPr>
            <a:r>
              <a:rPr lang="en-IN" sz="2000" b="0" strike="noStrike" spc="-1" dirty="0">
                <a:solidFill>
                  <a:srgbClr val="FFFFFF"/>
                </a:solidFill>
                <a:latin typeface="Verdana"/>
                <a:ea typeface="Verdana"/>
              </a:rPr>
              <a:t>Even a naïve person can use it for their own purpose after being consulted by a certified medical practitioner.</a:t>
            </a:r>
            <a:endParaRPr lang="en-IN" sz="2000" b="0" strike="noStrike" spc="-1" dirty="0">
              <a:latin typeface="Arial"/>
            </a:endParaRPr>
          </a:p>
          <a:p>
            <a:pPr>
              <a:lnSpc>
                <a:spcPct val="100000"/>
              </a:lnSpc>
            </a:pPr>
            <a:endParaRPr lang="en-IN" sz="2000" b="0" strike="noStrike" spc="-1" dirty="0">
              <a:latin typeface="Arial"/>
            </a:endParaRPr>
          </a:p>
          <a:p>
            <a:pPr marL="285840" indent="-285480">
              <a:lnSpc>
                <a:spcPct val="100000"/>
              </a:lnSpc>
              <a:buClr>
                <a:srgbClr val="FFFFFF"/>
              </a:buClr>
              <a:buFont typeface="Wingdings" charset="2"/>
              <a:buChar char=""/>
            </a:pPr>
            <a:r>
              <a:rPr lang="en-IN" sz="2000" b="0" strike="noStrike" spc="-1" dirty="0">
                <a:solidFill>
                  <a:srgbClr val="FFFFFF"/>
                </a:solidFill>
                <a:latin typeface="Verdana"/>
                <a:ea typeface="Verdana"/>
              </a:rPr>
              <a:t>Conclusively, implementing this model in real life will be of great help.</a:t>
            </a:r>
            <a:endParaRPr lang="en-IN" sz="20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403200" y="562680"/>
            <a:ext cx="11237760" cy="50768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dirty="0">
                <a:solidFill>
                  <a:srgbClr val="FFFFFF"/>
                </a:solidFill>
                <a:latin typeface="Rockwell"/>
              </a:rPr>
              <a:t>References</a:t>
            </a:r>
            <a:endParaRPr lang="en-IN" sz="3200" b="0" strike="noStrike" spc="-1" dirty="0">
              <a:latin typeface="Arial"/>
            </a:endParaRPr>
          </a:p>
          <a:p>
            <a:pPr>
              <a:lnSpc>
                <a:spcPct val="100000"/>
              </a:lnSpc>
            </a:pPr>
            <a:endParaRPr lang="en-IN" sz="3200" b="0" strike="noStrike" spc="-1" dirty="0">
              <a:latin typeface="Arial"/>
            </a:endParaRPr>
          </a:p>
          <a:p>
            <a:pPr>
              <a:lnSpc>
                <a:spcPct val="100000"/>
              </a:lnSpc>
            </a:pPr>
            <a:r>
              <a:rPr lang="en-IN" sz="2000" b="0" strike="noStrike" spc="-1" dirty="0">
                <a:solidFill>
                  <a:srgbClr val="FFFFFF"/>
                </a:solidFill>
                <a:latin typeface="Rockwell"/>
              </a:rPr>
              <a:t>[1] </a:t>
            </a:r>
            <a:r>
              <a:rPr lang="en-US" sz="2000" b="0" strike="noStrike" spc="-1" dirty="0" err="1">
                <a:solidFill>
                  <a:srgbClr val="FFFFFF"/>
                </a:solidFill>
                <a:latin typeface="Rockwell"/>
              </a:rPr>
              <a:t>Gotlieb</a:t>
            </a:r>
            <a:r>
              <a:rPr lang="en-US" sz="2000" b="0" strike="noStrike" spc="-1" dirty="0">
                <a:solidFill>
                  <a:srgbClr val="FFFFFF"/>
                </a:solidFill>
                <a:latin typeface="Rockwell"/>
              </a:rPr>
              <a:t>, Neta, et al. "The promise of machine learning applications in solid organ transplantation." NPJ digital medicine 5.1 (2022): 1-13.</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FFFFFF"/>
                </a:solidFill>
                <a:latin typeface="Rockwell"/>
              </a:rPr>
              <a:t>[2] </a:t>
            </a:r>
            <a:r>
              <a:rPr lang="en-IN" sz="2000" b="0" strike="noStrike" spc="-1" dirty="0" err="1">
                <a:solidFill>
                  <a:srgbClr val="FFFFFF"/>
                </a:solidFill>
                <a:latin typeface="Rockwell"/>
              </a:rPr>
              <a:t>Briceño</a:t>
            </a:r>
            <a:r>
              <a:rPr lang="en-IN" sz="2000" b="0" strike="noStrike" spc="-1" dirty="0">
                <a:solidFill>
                  <a:srgbClr val="FFFFFF"/>
                </a:solidFill>
                <a:latin typeface="Rockwell"/>
              </a:rPr>
              <a:t>, Javier, María Dolores </a:t>
            </a:r>
            <a:r>
              <a:rPr lang="en-IN" sz="2000" b="0" strike="noStrike" spc="-1" dirty="0" err="1">
                <a:solidFill>
                  <a:srgbClr val="FFFFFF"/>
                </a:solidFill>
                <a:latin typeface="Rockwell"/>
              </a:rPr>
              <a:t>Ayllón</a:t>
            </a:r>
            <a:r>
              <a:rPr lang="en-IN" sz="2000" b="0" strike="noStrike" spc="-1" dirty="0">
                <a:solidFill>
                  <a:srgbClr val="FFFFFF"/>
                </a:solidFill>
                <a:latin typeface="Rockwell"/>
              </a:rPr>
              <a:t>, and Rubén </a:t>
            </a:r>
            <a:r>
              <a:rPr lang="en-IN" sz="2000" b="0" strike="noStrike" spc="-1" dirty="0" err="1">
                <a:solidFill>
                  <a:srgbClr val="FFFFFF"/>
                </a:solidFill>
                <a:latin typeface="Rockwell"/>
              </a:rPr>
              <a:t>Ciria</a:t>
            </a:r>
            <a:r>
              <a:rPr lang="en-IN" sz="2000" b="0" strike="noStrike" spc="-1" dirty="0">
                <a:solidFill>
                  <a:srgbClr val="FFFFFF"/>
                </a:solidFill>
                <a:latin typeface="Rockwell"/>
              </a:rPr>
              <a:t>. "Machine-learning algorithms for predicting results in liver transplantation: the problem of donor–recipient matching." Current Opinion in Organ Transplantation 25.4 (2020): 406-411.</a:t>
            </a:r>
          </a:p>
          <a:p>
            <a:pPr>
              <a:lnSpc>
                <a:spcPct val="100000"/>
              </a:lnSpc>
            </a:pPr>
            <a:endParaRPr lang="en-IN" sz="2000" b="0" strike="noStrike" spc="-1" dirty="0">
              <a:latin typeface="Arial"/>
            </a:endParaRPr>
          </a:p>
          <a:p>
            <a:r>
              <a:rPr lang="en-IN" sz="2000" b="0" strike="noStrike" spc="-1" dirty="0">
                <a:solidFill>
                  <a:srgbClr val="FFFFFF"/>
                </a:solidFill>
                <a:latin typeface="Rockwell"/>
              </a:rPr>
              <a:t>[3] Data set – Kaggle (</a:t>
            </a:r>
            <a:r>
              <a:rPr lang="en-IN" sz="2000" spc="-1" dirty="0">
                <a:solidFill>
                  <a:srgbClr val="FFFFFF"/>
                </a:solidFill>
                <a:latin typeface="Verdana"/>
                <a:ea typeface="Verdana"/>
                <a:hlinkClick r:id="rId2"/>
              </a:rPr>
              <a:t>https://www.kaggle.com/datasets/momohmustapha/donorsprediction</a:t>
            </a:r>
            <a:r>
              <a:rPr lang="en-IN" sz="2000" b="0" strike="noStrike" spc="-1" dirty="0">
                <a:solidFill>
                  <a:srgbClr val="FFFFFF"/>
                </a:solidFill>
                <a:latin typeface="Rockwell"/>
              </a:rPr>
              <a:t>) </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FFFFFF"/>
                </a:solidFill>
                <a:latin typeface="Rockwell"/>
              </a:rPr>
              <a:t>[4] Marrero, W.J., </a:t>
            </a:r>
            <a:r>
              <a:rPr lang="en-IN" sz="2000" b="0" strike="noStrike" spc="-1" dirty="0" err="1">
                <a:solidFill>
                  <a:srgbClr val="FFFFFF"/>
                </a:solidFill>
                <a:latin typeface="Rockwell"/>
              </a:rPr>
              <a:t>Lavieri</a:t>
            </a:r>
            <a:r>
              <a:rPr lang="en-IN" sz="2000" b="0" strike="noStrike" spc="-1" dirty="0">
                <a:solidFill>
                  <a:srgbClr val="FFFFFF"/>
                </a:solidFill>
                <a:latin typeface="Rockwell"/>
              </a:rPr>
              <a:t>, M.S., </a:t>
            </a:r>
            <a:r>
              <a:rPr lang="en-IN" sz="2000" b="0" strike="noStrike" spc="-1" dirty="0" err="1">
                <a:solidFill>
                  <a:srgbClr val="FFFFFF"/>
                </a:solidFill>
                <a:latin typeface="Rockwell"/>
              </a:rPr>
              <a:t>Guikema</a:t>
            </a:r>
            <a:r>
              <a:rPr lang="en-IN" sz="2000" b="0" strike="noStrike" spc="-1" dirty="0">
                <a:solidFill>
                  <a:srgbClr val="FFFFFF"/>
                </a:solidFill>
                <a:latin typeface="Rockwell"/>
              </a:rPr>
              <a:t>, S.D., Hutton, D.W. and Parikh, N.D., 2021. A machine learning approach for the prediction of overall deceased donor organ yield. Surgery, 170(5), pp.1561-1567.</a:t>
            </a:r>
            <a:endParaRPr lang="en-IN" sz="20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Picture 187"/>
          <p:cNvPicPr/>
          <p:nvPr/>
        </p:nvPicPr>
        <p:blipFill>
          <a:blip r:embed="rId2"/>
          <a:srcRect b="6293"/>
          <a:stretch/>
        </p:blipFill>
        <p:spPr>
          <a:xfrm>
            <a:off x="-216000" y="-144000"/>
            <a:ext cx="12655440" cy="7128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810680" y="463680"/>
            <a:ext cx="57114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MEMBERS</a:t>
            </a:r>
            <a:endParaRPr lang="en-IN" sz="3200" b="0" strike="noStrike" spc="-1">
              <a:latin typeface="Arial"/>
            </a:endParaRPr>
          </a:p>
        </p:txBody>
      </p:sp>
      <p:sp>
        <p:nvSpPr>
          <p:cNvPr id="138" name="CustomShape 2"/>
          <p:cNvSpPr/>
          <p:nvPr/>
        </p:nvSpPr>
        <p:spPr>
          <a:xfrm>
            <a:off x="1887905" y="1581015"/>
            <a:ext cx="891828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dirty="0">
                <a:solidFill>
                  <a:srgbClr val="FFFFFF"/>
                </a:solidFill>
                <a:latin typeface="Lucida Calligraphy"/>
              </a:rPr>
              <a:t>  </a:t>
            </a:r>
            <a:r>
              <a:rPr lang="en-IN" sz="2400" b="0" strike="noStrike" spc="-1" dirty="0">
                <a:solidFill>
                  <a:srgbClr val="FFFFFF"/>
                </a:solidFill>
                <a:latin typeface="Lucida Calligraphy"/>
              </a:rPr>
              <a:t>Bri</a:t>
            </a:r>
            <a:r>
              <a:rPr lang="en-IN" sz="2400" spc="-1" dirty="0">
                <a:solidFill>
                  <a:srgbClr val="FFFFFF"/>
                </a:solidFill>
                <a:latin typeface="Lucida Calligraphy"/>
              </a:rPr>
              <a:t>j Kishor</a:t>
            </a:r>
            <a:r>
              <a:rPr lang="en-IN" sz="2000" spc="-1" dirty="0">
                <a:solidFill>
                  <a:srgbClr val="FFFFFF"/>
                </a:solidFill>
                <a:latin typeface="Lucida Calligraphy"/>
              </a:rPr>
              <a:t>                    </a:t>
            </a:r>
            <a:r>
              <a:rPr lang="en-IN" spc="-1" dirty="0">
                <a:solidFill>
                  <a:srgbClr val="FFFFFF"/>
                </a:solidFill>
                <a:latin typeface="Lucida Calligraphy"/>
              </a:rPr>
              <a:t>             1901660100022</a:t>
            </a:r>
            <a:endParaRPr lang="en-IN" sz="1800" b="0" strike="noStrike" spc="-1" dirty="0">
              <a:latin typeface="Arial"/>
            </a:endParaRPr>
          </a:p>
        </p:txBody>
      </p:sp>
      <p:sp>
        <p:nvSpPr>
          <p:cNvPr id="139" name="CustomShape 3"/>
          <p:cNvSpPr/>
          <p:nvPr/>
        </p:nvSpPr>
        <p:spPr>
          <a:xfrm>
            <a:off x="2054159" y="2413038"/>
            <a:ext cx="8467921"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400" b="0" strike="noStrike" spc="-1" dirty="0">
                <a:solidFill>
                  <a:srgbClr val="FFFFFF"/>
                </a:solidFill>
                <a:latin typeface="Lucida Calligraphy"/>
              </a:rPr>
              <a:t>Saman </a:t>
            </a:r>
            <a:r>
              <a:rPr lang="en-IN" sz="2400" spc="-1" dirty="0">
                <a:solidFill>
                  <a:srgbClr val="FFFFFF"/>
                </a:solidFill>
                <a:latin typeface="Lucida Calligraphy"/>
              </a:rPr>
              <a:t>K</a:t>
            </a:r>
            <a:r>
              <a:rPr lang="en-IN" sz="2400" b="0" strike="noStrike" spc="-1" dirty="0">
                <a:solidFill>
                  <a:srgbClr val="FFFFFF"/>
                </a:solidFill>
                <a:latin typeface="Lucida Calligraphy"/>
              </a:rPr>
              <a:t>han	</a:t>
            </a:r>
            <a:r>
              <a:rPr lang="en-IN" spc="-1" dirty="0">
                <a:solidFill>
                  <a:srgbClr val="FFFFFF"/>
                </a:solidFill>
                <a:latin typeface="Lucida Calligraphy"/>
              </a:rPr>
              <a:t>                  </a:t>
            </a:r>
            <a:r>
              <a:rPr lang="en-IN" sz="1800" b="0" strike="noStrike" spc="-1" dirty="0">
                <a:solidFill>
                  <a:srgbClr val="FFFFFF"/>
                </a:solidFill>
                <a:latin typeface="Lucida Calligraphy"/>
              </a:rPr>
              <a:t>     1901660100052		                </a:t>
            </a:r>
            <a:endParaRPr lang="en-IN" sz="1800" b="0" strike="noStrike" spc="-1" dirty="0">
              <a:latin typeface="Arial"/>
            </a:endParaRPr>
          </a:p>
        </p:txBody>
      </p:sp>
      <p:sp>
        <p:nvSpPr>
          <p:cNvPr id="141" name="CustomShape 5"/>
          <p:cNvSpPr/>
          <p:nvPr/>
        </p:nvSpPr>
        <p:spPr>
          <a:xfrm>
            <a:off x="2054160" y="3429000"/>
            <a:ext cx="8467920"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000" b="0" strike="noStrike" spc="-1" dirty="0" err="1">
                <a:solidFill>
                  <a:srgbClr val="FFFFFF"/>
                </a:solidFill>
                <a:latin typeface="Lucida Calligraphy"/>
              </a:rPr>
              <a:t>Dinisha</a:t>
            </a:r>
            <a:r>
              <a:rPr lang="en-IN" sz="2000" b="0" strike="noStrike" spc="-1" dirty="0">
                <a:solidFill>
                  <a:srgbClr val="FFFFFF"/>
                </a:solidFill>
                <a:latin typeface="Lucida Calligraphy"/>
              </a:rPr>
              <a:t> Jaiswal</a:t>
            </a:r>
            <a:r>
              <a:rPr lang="en-IN" sz="1800" b="0" strike="noStrike" spc="-1" dirty="0">
                <a:solidFill>
                  <a:srgbClr val="FFFFFF"/>
                </a:solidFill>
                <a:latin typeface="Lucida Calligraphy"/>
              </a:rPr>
              <a:t>		           1901660100024</a:t>
            </a:r>
            <a:endParaRPr lang="en-IN"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848160" y="624600"/>
            <a:ext cx="97664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dirty="0">
                <a:solidFill>
                  <a:srgbClr val="FFFFFF"/>
                </a:solidFill>
                <a:latin typeface="Rockwell"/>
              </a:rPr>
              <a:t>Topic Overview &amp; Problem Statement</a:t>
            </a:r>
            <a:endParaRPr lang="en-IN" sz="3200" b="0" strike="noStrike" spc="-1" dirty="0">
              <a:latin typeface="Arial"/>
            </a:endParaRPr>
          </a:p>
        </p:txBody>
      </p:sp>
      <p:sp>
        <p:nvSpPr>
          <p:cNvPr id="143" name="CustomShape 2"/>
          <p:cNvSpPr/>
          <p:nvPr/>
        </p:nvSpPr>
        <p:spPr>
          <a:xfrm>
            <a:off x="848160" y="1487520"/>
            <a:ext cx="9766440" cy="3784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spc="-1" dirty="0">
                <a:solidFill>
                  <a:srgbClr val="FFFFFF"/>
                </a:solidFill>
                <a:latin typeface="Verdana"/>
                <a:ea typeface="Verdana"/>
              </a:rPr>
              <a:t>The basic idea of this topic is to predict the organ donors based on the data that we have in the dataset of the </a:t>
            </a:r>
            <a:r>
              <a:rPr lang="en-IN" sz="2000" spc="-1" dirty="0" err="1">
                <a:solidFill>
                  <a:srgbClr val="FFFFFF"/>
                </a:solidFill>
                <a:latin typeface="Verdana"/>
                <a:ea typeface="Verdana"/>
              </a:rPr>
              <a:t>kaggle</a:t>
            </a:r>
            <a:r>
              <a:rPr lang="en-IN" sz="2000" b="0" strike="noStrike" spc="-1" dirty="0">
                <a:solidFill>
                  <a:srgbClr val="FFFFFF"/>
                </a:solidFill>
                <a:latin typeface="Verdana"/>
                <a:ea typeface="Verdana"/>
              </a:rPr>
              <a:t>. </a:t>
            </a:r>
            <a:endParaRPr lang="en-IN" sz="2000" b="0" strike="noStrike" spc="-1" dirty="0">
              <a:latin typeface="Arial"/>
            </a:endParaRPr>
          </a:p>
          <a:p>
            <a:pPr>
              <a:lnSpc>
                <a:spcPct val="100000"/>
              </a:lnSpc>
            </a:pPr>
            <a:endParaRPr lang="en-IN" sz="2000" b="0" strike="noStrike" spc="-1" dirty="0">
              <a:latin typeface="Arial"/>
            </a:endParaRPr>
          </a:p>
          <a:p>
            <a:pPr marL="285840" indent="-285480">
              <a:lnSpc>
                <a:spcPct val="100000"/>
              </a:lnSpc>
              <a:buClr>
                <a:srgbClr val="FFFFFF"/>
              </a:buClr>
              <a:buFont typeface="Wingdings" charset="2"/>
              <a:buChar char=""/>
            </a:pPr>
            <a:r>
              <a:rPr lang="en-IN" sz="2000" b="0" strike="noStrike" spc="-1" dirty="0">
                <a:solidFill>
                  <a:srgbClr val="FFFFFF"/>
                </a:solidFill>
                <a:latin typeface="Verdana"/>
                <a:ea typeface="Verdana"/>
              </a:rPr>
              <a:t>The motivation for this project is clearly related to health situation in the present world. </a:t>
            </a:r>
            <a:r>
              <a:rPr lang="en-IN" sz="2000" spc="-1" dirty="0">
                <a:solidFill>
                  <a:srgbClr val="FFFFFF"/>
                </a:solidFill>
                <a:latin typeface="Verdana"/>
                <a:ea typeface="Verdana"/>
              </a:rPr>
              <a:t>Since we can see that in the current situation of the world, its kind of very difficult to find the correct match for the organ donation and in case of emergency it really become a hectic to get a correct organ donor and initiate the process of organ replacement.</a:t>
            </a:r>
            <a:endParaRPr lang="en-IN" sz="2000" b="0" strike="noStrike" spc="-1" dirty="0">
              <a:latin typeface="Arial"/>
            </a:endParaRPr>
          </a:p>
          <a:p>
            <a:pPr>
              <a:lnSpc>
                <a:spcPct val="100000"/>
              </a:lnSpc>
            </a:pPr>
            <a:endParaRPr lang="en-IN" sz="2000" b="0" strike="noStrike" spc="-1" dirty="0">
              <a:latin typeface="Arial"/>
            </a:endParaRPr>
          </a:p>
          <a:p>
            <a:pPr marL="285840" indent="-285480">
              <a:lnSpc>
                <a:spcPct val="100000"/>
              </a:lnSpc>
              <a:buClr>
                <a:srgbClr val="FFFFFF"/>
              </a:buClr>
              <a:buFont typeface="Wingdings" charset="2"/>
              <a:buChar char=""/>
            </a:pPr>
            <a:r>
              <a:rPr lang="en-IN" sz="2000" spc="-1" dirty="0">
                <a:solidFill>
                  <a:srgbClr val="FFFFFF"/>
                </a:solidFill>
                <a:latin typeface="Verdana"/>
                <a:ea typeface="Verdana"/>
              </a:rPr>
              <a:t>So here keeping in mind the above problem, we basically developed a machine learning model to predict the donors from the </a:t>
            </a:r>
            <a:r>
              <a:rPr lang="en-IN" sz="2000" spc="-1" dirty="0" err="1">
                <a:solidFill>
                  <a:srgbClr val="FFFFFF"/>
                </a:solidFill>
                <a:latin typeface="Verdana"/>
                <a:ea typeface="Verdana"/>
              </a:rPr>
              <a:t>datas</a:t>
            </a:r>
            <a:r>
              <a:rPr lang="en-IN" sz="2000" spc="-1" dirty="0">
                <a:solidFill>
                  <a:srgbClr val="FFFFFF"/>
                </a:solidFill>
                <a:latin typeface="Verdana"/>
                <a:ea typeface="Verdana"/>
              </a:rPr>
              <a:t> present in the our datasets.</a:t>
            </a: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914400" y="384480"/>
            <a:ext cx="71823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spc="-1" dirty="0">
                <a:solidFill>
                  <a:srgbClr val="FFFFFF"/>
                </a:solidFill>
                <a:latin typeface="Rockwell"/>
              </a:rPr>
              <a:t>D</a:t>
            </a:r>
            <a:r>
              <a:rPr lang="en-IN" sz="3200" spc="-1" dirty="0" err="1">
                <a:solidFill>
                  <a:srgbClr val="FFFFFF"/>
                </a:solidFill>
                <a:latin typeface="Rockwell"/>
              </a:rPr>
              <a:t>ataset</a:t>
            </a:r>
            <a:endParaRPr lang="en-IN" sz="3200" b="0" strike="noStrike" spc="-1" dirty="0">
              <a:latin typeface="Arial"/>
            </a:endParaRPr>
          </a:p>
        </p:txBody>
      </p:sp>
      <p:sp>
        <p:nvSpPr>
          <p:cNvPr id="145" name="CustomShape 2"/>
          <p:cNvSpPr/>
          <p:nvPr/>
        </p:nvSpPr>
        <p:spPr>
          <a:xfrm>
            <a:off x="987120" y="1099800"/>
            <a:ext cx="10190520" cy="3784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spc="-1" dirty="0">
                <a:solidFill>
                  <a:srgbClr val="FFFFFF"/>
                </a:solidFill>
                <a:latin typeface="Verdana"/>
                <a:ea typeface="Verdana"/>
              </a:rPr>
              <a:t>Dataset that we used to train and test our machine learning is we took one from the Kaggle site. Below is the link for reference.</a:t>
            </a:r>
          </a:p>
          <a:p>
            <a:pPr marL="285840" indent="-285480">
              <a:lnSpc>
                <a:spcPct val="100000"/>
              </a:lnSpc>
              <a:buClr>
                <a:srgbClr val="FFFFFF"/>
              </a:buClr>
              <a:buFont typeface="Wingdings" charset="2"/>
              <a:buChar char=""/>
            </a:pPr>
            <a:endParaRPr lang="en-IN" sz="2000" spc="-1" dirty="0">
              <a:solidFill>
                <a:srgbClr val="FFFFFF"/>
              </a:solidFill>
              <a:latin typeface="Verdana"/>
              <a:ea typeface="Verdana"/>
              <a:hlinkClick r:id="rId2"/>
            </a:endParaRPr>
          </a:p>
          <a:p>
            <a:pPr marL="285840" indent="-285480">
              <a:lnSpc>
                <a:spcPct val="100000"/>
              </a:lnSpc>
              <a:buClr>
                <a:srgbClr val="FFFFFF"/>
              </a:buClr>
              <a:buFont typeface="Wingdings" charset="2"/>
              <a:buChar char=""/>
            </a:pPr>
            <a:r>
              <a:rPr lang="en-IN" sz="2000" spc="-1" dirty="0">
                <a:solidFill>
                  <a:srgbClr val="FFFFFF"/>
                </a:solidFill>
                <a:latin typeface="Verdana"/>
                <a:ea typeface="Verdana"/>
                <a:hlinkClick r:id="rId2"/>
              </a:rPr>
              <a:t>https://www.kaggle.com/datasets/momohmustapha/donorsprediction</a:t>
            </a:r>
            <a:endParaRPr lang="en-IN" sz="2000" spc="-1" dirty="0">
              <a:solidFill>
                <a:srgbClr val="FFFFFF"/>
              </a:solidFill>
              <a:latin typeface="Verdana"/>
              <a:ea typeface="Verdana"/>
            </a:endParaRPr>
          </a:p>
          <a:p>
            <a:pPr marL="285840" indent="-285480">
              <a:lnSpc>
                <a:spcPct val="100000"/>
              </a:lnSpc>
              <a:buClr>
                <a:srgbClr val="FFFFFF"/>
              </a:buClr>
              <a:buFont typeface="Wingdings" charset="2"/>
              <a:buChar char=""/>
            </a:pPr>
            <a:endParaRPr lang="en-IN" sz="2000" spc="-1" dirty="0">
              <a:solidFill>
                <a:srgbClr val="FFFFFF"/>
              </a:solidFill>
              <a:latin typeface="Verdana"/>
              <a:ea typeface="Verdana"/>
            </a:endParaRPr>
          </a:p>
          <a:p>
            <a:pPr marL="285840" indent="-285480">
              <a:lnSpc>
                <a:spcPct val="100000"/>
              </a:lnSpc>
              <a:buClr>
                <a:srgbClr val="FFFFFF"/>
              </a:buClr>
              <a:buFont typeface="Wingdings" charset="2"/>
              <a:buChar char=""/>
            </a:pPr>
            <a:r>
              <a:rPr lang="en-IN" sz="2000" spc="-1" dirty="0">
                <a:solidFill>
                  <a:srgbClr val="FFFFFF"/>
                </a:solidFill>
                <a:latin typeface="Verdana"/>
                <a:ea typeface="Verdana"/>
              </a:rPr>
              <a:t>The </a:t>
            </a:r>
            <a:r>
              <a:rPr lang="en-IN" sz="2000" spc="-1" dirty="0" err="1">
                <a:solidFill>
                  <a:srgbClr val="FFFFFF"/>
                </a:solidFill>
                <a:latin typeface="Verdana"/>
                <a:ea typeface="Verdana"/>
              </a:rPr>
              <a:t>datas</a:t>
            </a:r>
            <a:r>
              <a:rPr lang="en-IN" sz="2000" spc="-1" dirty="0">
                <a:solidFill>
                  <a:srgbClr val="FFFFFF"/>
                </a:solidFill>
                <a:latin typeface="Verdana"/>
                <a:ea typeface="Verdana"/>
              </a:rPr>
              <a:t> present in the dataset are about basic details of each donors like, donors Age, donors is from urban or rural areas, his/her gender, etc. Using this data, we built a Machine learning model and trained and tested with different algorithms and compared the accuracy among each.</a:t>
            </a:r>
          </a:p>
          <a:p>
            <a:pPr marL="285840" indent="-285480">
              <a:lnSpc>
                <a:spcPct val="100000"/>
              </a:lnSpc>
              <a:buClr>
                <a:srgbClr val="FFFFFF"/>
              </a:buClr>
              <a:buFont typeface="Wingdings" charset="2"/>
              <a:buChar char=""/>
            </a:pPr>
            <a:endParaRPr lang="en-IN" sz="2000" spc="-1" dirty="0">
              <a:solidFill>
                <a:srgbClr val="FFFFFF"/>
              </a:solidFill>
              <a:latin typeface="Arial"/>
              <a:ea typeface="Verdana"/>
            </a:endParaRPr>
          </a:p>
          <a:p>
            <a:pPr marL="285840" indent="-285480">
              <a:lnSpc>
                <a:spcPct val="100000"/>
              </a:lnSpc>
              <a:buClr>
                <a:srgbClr val="FFFFFF"/>
              </a:buClr>
              <a:buFont typeface="Wingdings" charset="2"/>
              <a:buChar char=""/>
            </a:pPr>
            <a:r>
              <a:rPr lang="en-IN" sz="2000" b="0" strike="noStrike" spc="-1" dirty="0">
                <a:solidFill>
                  <a:srgbClr val="FFFFFF"/>
                </a:solidFill>
                <a:latin typeface="Arial"/>
                <a:ea typeface="Verdana"/>
              </a:rPr>
              <a:t>Data is present in .csv file, and we load that data into our model by reading </a:t>
            </a:r>
            <a:r>
              <a:rPr lang="en-IN" sz="2000" spc="-1" dirty="0">
                <a:solidFill>
                  <a:srgbClr val="FFFFFF"/>
                </a:solidFill>
                <a:latin typeface="Arial"/>
                <a:ea typeface="Verdana"/>
              </a:rPr>
              <a:t>it using pandas library present in python.</a:t>
            </a:r>
            <a:endParaRPr lang="en-IN" sz="2000" b="0" strike="noStrike" spc="-1" dirty="0">
              <a:solidFill>
                <a:srgbClr val="FFFFFF"/>
              </a:solidFill>
              <a:latin typeface="Verdana"/>
              <a:ea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980640" y="545760"/>
            <a:ext cx="79376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spc="-1" dirty="0">
                <a:solidFill>
                  <a:srgbClr val="FFFFFF"/>
                </a:solidFill>
                <a:latin typeface="Rockwell"/>
              </a:rPr>
              <a:t>I</a:t>
            </a:r>
            <a:r>
              <a:rPr lang="en-IN" sz="3200" spc="-1" dirty="0" err="1">
                <a:solidFill>
                  <a:srgbClr val="FFFFFF"/>
                </a:solidFill>
                <a:latin typeface="Rockwell"/>
              </a:rPr>
              <a:t>mplementation</a:t>
            </a:r>
            <a:endParaRPr lang="en-IN" sz="3200" b="0" strike="noStrike" spc="-1" dirty="0">
              <a:latin typeface="Arial"/>
            </a:endParaRPr>
          </a:p>
        </p:txBody>
      </p:sp>
      <p:sp>
        <p:nvSpPr>
          <p:cNvPr id="150" name="CustomShape 2"/>
          <p:cNvSpPr/>
          <p:nvPr/>
        </p:nvSpPr>
        <p:spPr>
          <a:xfrm>
            <a:off x="1073520" y="1401480"/>
            <a:ext cx="10005120" cy="43997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dirty="0">
                <a:solidFill>
                  <a:srgbClr val="FFFFFF"/>
                </a:solidFill>
                <a:latin typeface="Verdana"/>
                <a:ea typeface="Verdana"/>
              </a:rPr>
              <a:t>In the implementation part, first we got the data set from </a:t>
            </a:r>
            <a:r>
              <a:rPr lang="en-IN" sz="2000" b="0" strike="noStrike" spc="-1" dirty="0" err="1">
                <a:solidFill>
                  <a:srgbClr val="FFFFFF"/>
                </a:solidFill>
                <a:latin typeface="Verdana"/>
                <a:ea typeface="Verdana"/>
              </a:rPr>
              <a:t>Kaggle</a:t>
            </a:r>
            <a:r>
              <a:rPr lang="en-IN" sz="2000" b="0" strike="noStrike" spc="-1" dirty="0">
                <a:solidFill>
                  <a:srgbClr val="FFFFFF"/>
                </a:solidFill>
                <a:latin typeface="Verdana"/>
                <a:ea typeface="Verdana"/>
              </a:rPr>
              <a:t> site. After that, we made our machine learning model in </a:t>
            </a:r>
            <a:r>
              <a:rPr lang="en-IN" sz="2000" b="0" strike="noStrike" spc="-1" dirty="0" err="1">
                <a:solidFill>
                  <a:srgbClr val="FFFFFF"/>
                </a:solidFill>
                <a:latin typeface="Verdana"/>
                <a:ea typeface="Verdana"/>
              </a:rPr>
              <a:t>Jupyter</a:t>
            </a:r>
            <a:r>
              <a:rPr lang="en-IN" sz="2000" spc="-1" dirty="0">
                <a:solidFill>
                  <a:srgbClr val="FFFFFF"/>
                </a:solidFill>
                <a:latin typeface="Verdana"/>
                <a:ea typeface="Verdana"/>
              </a:rPr>
              <a:t> Notebook.</a:t>
            </a:r>
          </a:p>
          <a:p>
            <a:pPr marL="285840" indent="-285480">
              <a:lnSpc>
                <a:spcPct val="100000"/>
              </a:lnSpc>
              <a:buClr>
                <a:srgbClr val="FFFFFF"/>
              </a:buClr>
              <a:buFont typeface="Wingdings" charset="2"/>
              <a:buChar char=""/>
            </a:pPr>
            <a:endParaRPr lang="en-IN" sz="2000" b="0" strike="noStrike" spc="-1" dirty="0">
              <a:latin typeface="Arial"/>
            </a:endParaRPr>
          </a:p>
          <a:p>
            <a:pPr marL="285840" indent="-285480">
              <a:lnSpc>
                <a:spcPct val="100000"/>
              </a:lnSpc>
              <a:buClr>
                <a:srgbClr val="FFFFFF"/>
              </a:buClr>
              <a:buFont typeface="Wingdings" charset="2"/>
              <a:buChar char=""/>
            </a:pPr>
            <a:r>
              <a:rPr lang="en-IN" sz="2000" spc="-1" dirty="0">
                <a:solidFill>
                  <a:srgbClr val="FFFFFF"/>
                </a:solidFill>
                <a:latin typeface="Verdana"/>
                <a:ea typeface="Verdana"/>
              </a:rPr>
              <a:t>We preferred </a:t>
            </a:r>
            <a:r>
              <a:rPr lang="en-IN" sz="2000" spc="-1" dirty="0" err="1">
                <a:solidFill>
                  <a:srgbClr val="FFFFFF"/>
                </a:solidFill>
                <a:latin typeface="Verdana"/>
                <a:ea typeface="Verdana"/>
              </a:rPr>
              <a:t>Jupyter</a:t>
            </a:r>
            <a:r>
              <a:rPr lang="en-IN" sz="2000" spc="-1" dirty="0">
                <a:solidFill>
                  <a:srgbClr val="FFFFFF"/>
                </a:solidFill>
                <a:latin typeface="Verdana"/>
                <a:ea typeface="Verdana"/>
              </a:rPr>
              <a:t> Notebook, because its helps in running and compiling python codes in cluster, like we can run codes in clusters in </a:t>
            </a:r>
            <a:r>
              <a:rPr lang="en-IN" sz="2000" spc="-1" dirty="0" err="1">
                <a:solidFill>
                  <a:srgbClr val="FFFFFF"/>
                </a:solidFill>
                <a:latin typeface="Verdana"/>
                <a:ea typeface="Verdana"/>
              </a:rPr>
              <a:t>Jupyter</a:t>
            </a:r>
            <a:r>
              <a:rPr lang="en-IN" sz="2000" spc="-1" dirty="0">
                <a:solidFill>
                  <a:srgbClr val="FFFFFF"/>
                </a:solidFill>
                <a:latin typeface="Verdana"/>
                <a:ea typeface="Verdana"/>
              </a:rPr>
              <a:t> Notebook cells.</a:t>
            </a:r>
          </a:p>
          <a:p>
            <a:pPr marL="285840" indent="-285480">
              <a:lnSpc>
                <a:spcPct val="100000"/>
              </a:lnSpc>
              <a:buClr>
                <a:srgbClr val="FFFFFF"/>
              </a:buClr>
              <a:buFont typeface="Wingdings" charset="2"/>
              <a:buChar char=""/>
            </a:pPr>
            <a:endParaRPr lang="en-IN" sz="2000" b="0" strike="noStrike" spc="-1" dirty="0">
              <a:latin typeface="Arial"/>
            </a:endParaRPr>
          </a:p>
          <a:p>
            <a:pPr marL="285840" indent="-285480">
              <a:lnSpc>
                <a:spcPct val="100000"/>
              </a:lnSpc>
              <a:buClr>
                <a:srgbClr val="FFFFFF"/>
              </a:buClr>
              <a:buFont typeface="Wingdings" charset="2"/>
              <a:buChar char=""/>
            </a:pPr>
            <a:r>
              <a:rPr lang="en-IN" sz="2000" spc="-1" dirty="0">
                <a:solidFill>
                  <a:srgbClr val="FFFFFF"/>
                </a:solidFill>
                <a:latin typeface="Verdana"/>
                <a:ea typeface="Verdana"/>
              </a:rPr>
              <a:t>First we </a:t>
            </a:r>
            <a:r>
              <a:rPr lang="en-IN" sz="2000" spc="-1" dirty="0" err="1">
                <a:solidFill>
                  <a:srgbClr val="FFFFFF"/>
                </a:solidFill>
                <a:latin typeface="Verdana"/>
                <a:ea typeface="Verdana"/>
              </a:rPr>
              <a:t>splitted</a:t>
            </a:r>
            <a:r>
              <a:rPr lang="en-IN" sz="2000" spc="-1" dirty="0">
                <a:solidFill>
                  <a:srgbClr val="FFFFFF"/>
                </a:solidFill>
                <a:latin typeface="Verdana"/>
                <a:ea typeface="Verdana"/>
              </a:rPr>
              <a:t> our implementation part in two directory, first one is Dataset and second one is Model part. In Dataset part we stored the dataset in .</a:t>
            </a:r>
            <a:r>
              <a:rPr lang="en-IN" sz="2000" spc="-1" dirty="0" err="1">
                <a:solidFill>
                  <a:srgbClr val="FFFFFF"/>
                </a:solidFill>
                <a:latin typeface="Verdana"/>
                <a:ea typeface="Verdana"/>
              </a:rPr>
              <a:t>csv</a:t>
            </a:r>
            <a:r>
              <a:rPr lang="en-IN" sz="2000" spc="-1" dirty="0">
                <a:solidFill>
                  <a:srgbClr val="FFFFFF"/>
                </a:solidFill>
                <a:latin typeface="Verdana"/>
                <a:ea typeface="Verdana"/>
              </a:rPr>
              <a:t> format and in the model part we proceeded with the implementation part of our code.</a:t>
            </a:r>
          </a:p>
          <a:p>
            <a:pPr marL="285840" indent="-285480">
              <a:lnSpc>
                <a:spcPct val="100000"/>
              </a:lnSpc>
              <a:buClr>
                <a:srgbClr val="FFFFFF"/>
              </a:buClr>
              <a:buFont typeface="Wingdings" charset="2"/>
              <a:buChar char=""/>
            </a:pPr>
            <a:endParaRPr lang="en-IN" sz="2000" b="0" strike="noStrike" spc="-1" dirty="0">
              <a:solidFill>
                <a:srgbClr val="FFFFFF"/>
              </a:solidFill>
              <a:latin typeface="Verdana"/>
              <a:ea typeface="Verdana"/>
            </a:endParaRPr>
          </a:p>
          <a:p>
            <a:pPr marL="285840" indent="-285480">
              <a:lnSpc>
                <a:spcPct val="100000"/>
              </a:lnSpc>
              <a:buClr>
                <a:srgbClr val="FFFFFF"/>
              </a:buClr>
              <a:buFont typeface="Wingdings" charset="2"/>
              <a:buChar char=""/>
            </a:pPr>
            <a:r>
              <a:rPr lang="en-IN" sz="2000" spc="-1" dirty="0">
                <a:solidFill>
                  <a:srgbClr val="FFFFFF"/>
                </a:solidFill>
                <a:latin typeface="Verdana"/>
                <a:ea typeface="Verdana"/>
              </a:rPr>
              <a:t>In the implementation part, we proceeded our model creation part with the following 6 steps, that we stated in the next workflow section.</a:t>
            </a:r>
            <a:endParaRPr lang="en-IN" sz="20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861480" y="596520"/>
            <a:ext cx="879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dirty="0">
                <a:solidFill>
                  <a:srgbClr val="FFFFFF"/>
                </a:solidFill>
                <a:latin typeface="Rockwell"/>
              </a:rPr>
              <a:t>Workflow</a:t>
            </a:r>
            <a:endParaRPr lang="en-IN" sz="3200" b="0" strike="noStrike" spc="-1" dirty="0">
              <a:latin typeface="Arial"/>
            </a:endParaRPr>
          </a:p>
        </p:txBody>
      </p:sp>
      <p:sp>
        <p:nvSpPr>
          <p:cNvPr id="156" name="CustomShape 2"/>
          <p:cNvSpPr/>
          <p:nvPr/>
        </p:nvSpPr>
        <p:spPr>
          <a:xfrm>
            <a:off x="967320" y="1550520"/>
            <a:ext cx="999180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dirty="0">
                <a:solidFill>
                  <a:srgbClr val="FFFFFF"/>
                </a:solidFill>
                <a:latin typeface="Verdana"/>
                <a:ea typeface="Verdana"/>
              </a:rPr>
              <a:t>We have designed workflow for the implementation part. It includes all the basic steps that a machine learning model should have.</a:t>
            </a:r>
            <a:endParaRPr lang="en-IN" sz="2000" b="0" strike="noStrike" spc="-1" dirty="0">
              <a:latin typeface="Arial"/>
            </a:endParaRPr>
          </a:p>
          <a:p>
            <a:pPr>
              <a:lnSpc>
                <a:spcPct val="100000"/>
              </a:lnSpc>
            </a:pPr>
            <a:endParaRPr lang="en-IN" sz="2000" b="0" strike="noStrike" spc="-1" dirty="0">
              <a:latin typeface="Arial"/>
            </a:endParaRPr>
          </a:p>
          <a:p>
            <a:pPr marL="285840" indent="-285480">
              <a:lnSpc>
                <a:spcPct val="100000"/>
              </a:lnSpc>
              <a:buClr>
                <a:srgbClr val="FFFFFF"/>
              </a:buClr>
              <a:buFont typeface="Wingdings" charset="2"/>
              <a:buChar char=""/>
            </a:pPr>
            <a:r>
              <a:rPr lang="en-IN" sz="2000" b="0" strike="noStrike" spc="-1" dirty="0">
                <a:solidFill>
                  <a:srgbClr val="FFFFFF"/>
                </a:solidFill>
                <a:latin typeface="Verdana"/>
                <a:ea typeface="Verdana"/>
              </a:rPr>
              <a:t>We  followed workflo</a:t>
            </a:r>
            <a:r>
              <a:rPr lang="en-IN" sz="2000" spc="-1" dirty="0">
                <a:solidFill>
                  <a:srgbClr val="FFFFFF"/>
                </a:solidFill>
                <a:latin typeface="Verdana"/>
                <a:ea typeface="Verdana"/>
              </a:rPr>
              <a:t>w for our model creation</a:t>
            </a:r>
            <a:r>
              <a:rPr lang="en-IN" sz="2000" b="0" strike="noStrike" spc="-1" dirty="0">
                <a:solidFill>
                  <a:srgbClr val="FFFFFF"/>
                </a:solidFill>
                <a:latin typeface="Verdana"/>
                <a:ea typeface="Verdana"/>
              </a:rPr>
              <a:t>.</a:t>
            </a:r>
            <a:endParaRPr lang="en-IN" sz="2000" b="0" strike="noStrike" spc="-1" dirty="0">
              <a:latin typeface="Arial"/>
            </a:endParaRPr>
          </a:p>
        </p:txBody>
      </p:sp>
      <p:sp>
        <p:nvSpPr>
          <p:cNvPr id="157" name="CustomShape 3"/>
          <p:cNvSpPr/>
          <p:nvPr/>
        </p:nvSpPr>
        <p:spPr>
          <a:xfrm>
            <a:off x="1484280" y="2873880"/>
            <a:ext cx="9859320" cy="19375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lgn="l">
              <a:buFont typeface="Arial" panose="020B0604020202020204" pitchFamily="34" charset="0"/>
              <a:buChar char="•"/>
            </a:pPr>
            <a:r>
              <a:rPr lang="en-IN" sz="2000" b="0" strike="noStrike" spc="-1" dirty="0">
                <a:solidFill>
                  <a:srgbClr val="FFFFFF"/>
                </a:solidFill>
                <a:latin typeface="Verdana"/>
                <a:ea typeface="Verdana"/>
              </a:rPr>
              <a:t> </a:t>
            </a:r>
            <a:r>
              <a:rPr lang="en-US" sz="2000" b="0" i="0" dirty="0">
                <a:effectLst/>
                <a:latin typeface="-apple-system"/>
              </a:rPr>
              <a:t>Step 1:Data Exploration</a:t>
            </a:r>
          </a:p>
          <a:p>
            <a:pPr marL="342900" indent="-342900" algn="l">
              <a:buFont typeface="Arial" panose="020B0604020202020204" pitchFamily="34" charset="0"/>
              <a:buChar char="•"/>
            </a:pPr>
            <a:r>
              <a:rPr lang="en-US" sz="2000" b="0" i="0" dirty="0">
                <a:effectLst/>
                <a:latin typeface="-apple-system"/>
              </a:rPr>
              <a:t>Step 2: Data Preparation</a:t>
            </a:r>
          </a:p>
          <a:p>
            <a:pPr marL="342900" indent="-342900" algn="l">
              <a:buFont typeface="Arial" panose="020B0604020202020204" pitchFamily="34" charset="0"/>
              <a:buChar char="•"/>
            </a:pPr>
            <a:r>
              <a:rPr lang="en-US" sz="2000" b="0" i="0" dirty="0">
                <a:effectLst/>
                <a:latin typeface="-apple-system"/>
              </a:rPr>
              <a:t>Step 3: Data Visualization</a:t>
            </a:r>
          </a:p>
          <a:p>
            <a:pPr marL="342900" indent="-342900" algn="l">
              <a:buFont typeface="Arial" panose="020B0604020202020204" pitchFamily="34" charset="0"/>
              <a:buChar char="•"/>
            </a:pPr>
            <a:r>
              <a:rPr lang="en-US" sz="2000" b="0" i="0" dirty="0">
                <a:effectLst/>
                <a:latin typeface="-apple-system"/>
              </a:rPr>
              <a:t>Step 4:Data training</a:t>
            </a:r>
          </a:p>
          <a:p>
            <a:pPr marL="342900" indent="-342900" algn="l">
              <a:buFont typeface="Arial" panose="020B0604020202020204" pitchFamily="34" charset="0"/>
              <a:buChar char="•"/>
            </a:pPr>
            <a:r>
              <a:rPr lang="en-US" sz="2000" b="0" i="0" dirty="0">
                <a:effectLst/>
                <a:latin typeface="-apple-system"/>
              </a:rPr>
              <a:t>Step 5: Model Creation</a:t>
            </a:r>
          </a:p>
          <a:p>
            <a:pPr marL="342900" indent="-342900" algn="l">
              <a:buFont typeface="Arial" panose="020B0604020202020204" pitchFamily="34" charset="0"/>
              <a:buChar char="•"/>
            </a:pPr>
            <a:r>
              <a:rPr lang="en-US" sz="2000" b="0" i="0" dirty="0">
                <a:effectLst/>
                <a:latin typeface="-apple-system"/>
              </a:rPr>
              <a:t>Step 6: Performance Evaluation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787680" y="590760"/>
            <a:ext cx="91998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dirty="0">
                <a:solidFill>
                  <a:srgbClr val="FFFFFF"/>
                </a:solidFill>
                <a:latin typeface="Rockwell"/>
              </a:rPr>
              <a:t>Tools &amp; Technologies </a:t>
            </a:r>
            <a:r>
              <a:rPr lang="en-IN" sz="3200" spc="-1" dirty="0">
                <a:solidFill>
                  <a:srgbClr val="FFFFFF"/>
                </a:solidFill>
                <a:latin typeface="Rockwell"/>
              </a:rPr>
              <a:t>U</a:t>
            </a:r>
            <a:r>
              <a:rPr lang="en-IN" sz="3200" b="0" strike="noStrike" spc="-1" dirty="0">
                <a:solidFill>
                  <a:srgbClr val="FFFFFF"/>
                </a:solidFill>
                <a:latin typeface="Rockwell"/>
              </a:rPr>
              <a:t>sed</a:t>
            </a:r>
            <a:endParaRPr lang="en-IN" sz="3200" b="0" strike="noStrike" spc="-1" dirty="0">
              <a:latin typeface="Arial"/>
            </a:endParaRPr>
          </a:p>
        </p:txBody>
      </p:sp>
      <p:sp>
        <p:nvSpPr>
          <p:cNvPr id="159" name="CustomShape 2"/>
          <p:cNvSpPr/>
          <p:nvPr/>
        </p:nvSpPr>
        <p:spPr>
          <a:xfrm>
            <a:off x="984600" y="1382040"/>
            <a:ext cx="862308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400" b="0" strike="noStrike" spc="-1" dirty="0">
                <a:solidFill>
                  <a:srgbClr val="FFFFFF"/>
                </a:solidFill>
                <a:latin typeface="Verdana"/>
                <a:ea typeface="Verdana"/>
              </a:rPr>
              <a:t>Python Language</a:t>
            </a:r>
            <a:endParaRPr lang="en-IN" sz="2400" b="0" strike="noStrike" spc="-1" dirty="0">
              <a:latin typeface="Arial"/>
            </a:endParaRPr>
          </a:p>
          <a:p>
            <a:pPr>
              <a:lnSpc>
                <a:spcPct val="100000"/>
              </a:lnSpc>
            </a:pPr>
            <a:endParaRPr lang="en-IN" sz="2400" b="0" strike="noStrike" spc="-1" dirty="0">
              <a:latin typeface="Arial"/>
            </a:endParaRPr>
          </a:p>
          <a:p>
            <a:pPr marL="285840" indent="-285480">
              <a:lnSpc>
                <a:spcPct val="100000"/>
              </a:lnSpc>
              <a:buClr>
                <a:srgbClr val="FFFFFF"/>
              </a:buClr>
              <a:buFont typeface="Wingdings" charset="2"/>
              <a:buChar char=""/>
            </a:pPr>
            <a:r>
              <a:rPr lang="en-IN" sz="2400" b="0" strike="noStrike" spc="-1" dirty="0" err="1">
                <a:solidFill>
                  <a:srgbClr val="FFFFFF"/>
                </a:solidFill>
                <a:latin typeface="Verdana"/>
                <a:ea typeface="Verdana"/>
              </a:rPr>
              <a:t>Jupyter</a:t>
            </a:r>
            <a:r>
              <a:rPr lang="en-IN" sz="2400" b="0" strike="noStrike" spc="-1" dirty="0">
                <a:solidFill>
                  <a:srgbClr val="FFFFFF"/>
                </a:solidFill>
                <a:latin typeface="Verdana"/>
                <a:ea typeface="Verdana"/>
              </a:rPr>
              <a:t> Notebook</a:t>
            </a:r>
            <a:endParaRPr lang="en-IN" sz="2400" b="0" strike="noStrike" spc="-1" dirty="0">
              <a:latin typeface="Arial"/>
            </a:endParaRPr>
          </a:p>
          <a:p>
            <a:pPr>
              <a:lnSpc>
                <a:spcPct val="100000"/>
              </a:lnSpc>
            </a:pPr>
            <a:endParaRPr lang="en-IN" sz="2400" b="0" strike="noStrike" spc="-1" dirty="0">
              <a:latin typeface="Arial"/>
            </a:endParaRPr>
          </a:p>
          <a:p>
            <a:pPr marL="285840" indent="-285480">
              <a:lnSpc>
                <a:spcPct val="100000"/>
              </a:lnSpc>
              <a:buClr>
                <a:srgbClr val="FFFFFF"/>
              </a:buClr>
              <a:buFont typeface="Wingdings" charset="2"/>
              <a:buChar char=""/>
            </a:pPr>
            <a:r>
              <a:rPr lang="en-IN" sz="2400" b="0" strike="noStrike" spc="-1" dirty="0">
                <a:solidFill>
                  <a:srgbClr val="FFFFFF"/>
                </a:solidFill>
                <a:latin typeface="Verdana"/>
                <a:ea typeface="Verdana"/>
              </a:rPr>
              <a:t>Machine Learning</a:t>
            </a:r>
            <a:endParaRPr lang="en-IN" sz="2400" b="0" strike="noStrike" spc="-1" dirty="0">
              <a:latin typeface="Arial"/>
            </a:endParaRPr>
          </a:p>
          <a:p>
            <a:pPr>
              <a:lnSpc>
                <a:spcPct val="100000"/>
              </a:lnSpc>
            </a:pPr>
            <a:endParaRPr lang="en-IN" sz="2400" b="0" strike="noStrike" spc="-1" dirty="0">
              <a:latin typeface="Arial"/>
            </a:endParaRPr>
          </a:p>
          <a:p>
            <a:pPr marL="285840" indent="-285480">
              <a:lnSpc>
                <a:spcPct val="100000"/>
              </a:lnSpc>
              <a:buClr>
                <a:srgbClr val="FFFFFF"/>
              </a:buClr>
              <a:buFont typeface="Wingdings" charset="2"/>
              <a:buChar char=""/>
            </a:pPr>
            <a:r>
              <a:rPr lang="en-IN" sz="2400" b="0" strike="noStrike" spc="-1" dirty="0">
                <a:solidFill>
                  <a:srgbClr val="FFFFFF"/>
                </a:solidFill>
                <a:latin typeface="Verdana"/>
                <a:ea typeface="Verdana"/>
              </a:rPr>
              <a:t>Python’s </a:t>
            </a:r>
            <a:r>
              <a:rPr lang="en-IN" sz="2400" b="0" strike="noStrike" spc="-1" dirty="0" err="1">
                <a:solidFill>
                  <a:srgbClr val="FFFFFF"/>
                </a:solidFill>
                <a:latin typeface="Verdana"/>
                <a:ea typeface="Verdana"/>
              </a:rPr>
              <a:t>Sklearn</a:t>
            </a:r>
            <a:r>
              <a:rPr lang="en-IN" sz="2400" spc="-1" dirty="0">
                <a:solidFill>
                  <a:srgbClr val="FFFFFF"/>
                </a:solidFill>
                <a:latin typeface="Verdana"/>
                <a:ea typeface="Verdana"/>
              </a:rPr>
              <a:t>, pandas, </a:t>
            </a:r>
            <a:r>
              <a:rPr lang="en-IN" sz="2400" spc="-1" dirty="0" err="1">
                <a:solidFill>
                  <a:srgbClr val="FFFFFF"/>
                </a:solidFill>
                <a:latin typeface="Verdana"/>
                <a:ea typeface="Verdana"/>
              </a:rPr>
              <a:t>numpy</a:t>
            </a:r>
            <a:r>
              <a:rPr lang="en-IN" sz="2400" spc="-1" dirty="0">
                <a:solidFill>
                  <a:srgbClr val="FFFFFF"/>
                </a:solidFill>
                <a:latin typeface="Verdana"/>
                <a:ea typeface="Verdana"/>
              </a:rPr>
              <a:t>, matplotlib</a:t>
            </a:r>
            <a:endParaRPr lang="en-IN" sz="2400" b="0" strike="noStrike" spc="-1" dirty="0">
              <a:latin typeface="Arial"/>
            </a:endParaRPr>
          </a:p>
          <a:p>
            <a:pPr>
              <a:lnSpc>
                <a:spcPct val="100000"/>
              </a:lnSpc>
            </a:pPr>
            <a:endParaRPr lang="en-IN" sz="2400" b="0" strike="noStrike" spc="-1" dirty="0">
              <a:latin typeface="Arial"/>
            </a:endParaRPr>
          </a:p>
          <a:p>
            <a:pPr marL="285840" indent="-285480">
              <a:lnSpc>
                <a:spcPct val="100000"/>
              </a:lnSpc>
              <a:buClr>
                <a:srgbClr val="FFFFFF"/>
              </a:buClr>
              <a:buFont typeface="Wingdings" charset="2"/>
              <a:buChar char=""/>
            </a:pPr>
            <a:r>
              <a:rPr lang="en-IN" sz="2400" b="0" strike="noStrike" spc="-1" dirty="0">
                <a:solidFill>
                  <a:srgbClr val="FFFFFF"/>
                </a:solidFill>
                <a:latin typeface="Verdana"/>
                <a:ea typeface="Verdana"/>
              </a:rPr>
              <a:t>Some other useful python libraries</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923759" y="727920"/>
            <a:ext cx="5309089" cy="58332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3200" b="0" strike="noStrike" spc="-1" dirty="0">
                <a:solidFill>
                  <a:srgbClr val="FFFFFF"/>
                </a:solidFill>
                <a:latin typeface="Rockwell"/>
              </a:rPr>
              <a:t>Workflow Implementation</a:t>
            </a:r>
            <a:endParaRPr lang="en-IN" sz="3200" b="0" strike="noStrike" spc="-1" dirty="0">
              <a:latin typeface="Arial"/>
            </a:endParaRPr>
          </a:p>
        </p:txBody>
      </p:sp>
      <p:sp>
        <p:nvSpPr>
          <p:cNvPr id="163" name="CustomShape 2"/>
          <p:cNvSpPr/>
          <p:nvPr/>
        </p:nvSpPr>
        <p:spPr>
          <a:xfrm>
            <a:off x="849086" y="1446245"/>
            <a:ext cx="9008794" cy="479986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nSpc>
                <a:spcPct val="100000"/>
              </a:lnSpc>
              <a:buClr>
                <a:srgbClr val="FFFFFF"/>
              </a:buClr>
              <a:buFont typeface="Wingdings" charset="2"/>
              <a:buChar char=""/>
            </a:pPr>
            <a:r>
              <a:rPr lang="en-IN" spc="-1" dirty="0">
                <a:solidFill>
                  <a:srgbClr val="FFFFFF"/>
                </a:solidFill>
                <a:latin typeface="Verdana"/>
                <a:ea typeface="Verdana"/>
              </a:rPr>
              <a:t>Step 1: Data Exploration</a:t>
            </a:r>
            <a:endParaRPr lang="en-IN" spc="-1" dirty="0">
              <a:solidFill>
                <a:srgbClr val="FFFFFF"/>
              </a:solidFill>
              <a:latin typeface="Arial"/>
              <a:ea typeface="Verdana"/>
            </a:endParaRPr>
          </a:p>
          <a:p>
            <a:pPr marL="285840" indent="-285480">
              <a:lnSpc>
                <a:spcPct val="100000"/>
              </a:lnSpc>
              <a:buClr>
                <a:srgbClr val="FFFFFF"/>
              </a:buClr>
              <a:buFont typeface="Wingdings" charset="2"/>
              <a:buChar char=""/>
            </a:pPr>
            <a:endParaRPr lang="en-IN" spc="-1" dirty="0">
              <a:solidFill>
                <a:srgbClr val="FFFFFF"/>
              </a:solidFill>
              <a:latin typeface="Arial"/>
              <a:ea typeface="Verdana"/>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In this very first step, we first read the data from .csv file and using pandas library.</a:t>
            </a:r>
          </a:p>
          <a:p>
            <a:pPr marL="743310" lvl="1" indent="-285750">
              <a:buClr>
                <a:srgbClr val="FFFFFF"/>
              </a:buClr>
              <a:buFont typeface="Courier New" panose="02070309020205020404" pitchFamily="49" charset="0"/>
              <a:buChar char="o"/>
            </a:pPr>
            <a:endParaRPr lang="en-IN" spc="-1" dirty="0">
              <a:solidFill>
                <a:srgbClr val="FFFFFF"/>
              </a:solidFill>
              <a:latin typeface="Verdana" panose="020B0604030504040204" pitchFamily="34" charset="0"/>
              <a:ea typeface="Verdana" panose="020B0604030504040204" pitchFamily="34" charset="0"/>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Then got the shape and size of our dataset, like no of rows and attributes present in it.</a:t>
            </a:r>
          </a:p>
          <a:p>
            <a:pPr marL="457560" lvl="1">
              <a:buClr>
                <a:srgbClr val="FFFFFF"/>
              </a:buClr>
            </a:pPr>
            <a:endParaRPr lang="en-IN" spc="-1" dirty="0">
              <a:solidFill>
                <a:srgbClr val="FFFFFF"/>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IN" spc="-1" dirty="0">
                <a:solidFill>
                  <a:srgbClr val="FFFFFF"/>
                </a:solidFill>
                <a:latin typeface="Verdana"/>
                <a:ea typeface="Verdana"/>
              </a:rPr>
              <a:t>Step 2: Data Preparation</a:t>
            </a:r>
            <a:endParaRPr lang="en-IN" spc="-1" dirty="0">
              <a:solidFill>
                <a:srgbClr val="FFFFFF"/>
              </a:solidFill>
              <a:latin typeface="Arial"/>
              <a:ea typeface="Verdana"/>
            </a:endParaRPr>
          </a:p>
          <a:p>
            <a:pPr marL="285840" indent="-285480">
              <a:lnSpc>
                <a:spcPct val="100000"/>
              </a:lnSpc>
              <a:buClr>
                <a:srgbClr val="FFFFFF"/>
              </a:buClr>
              <a:buFont typeface="Wingdings" charset="2"/>
              <a:buChar char=""/>
            </a:pPr>
            <a:endParaRPr lang="en-IN" spc="-1" dirty="0">
              <a:solidFill>
                <a:srgbClr val="FFFFFF"/>
              </a:solidFill>
              <a:latin typeface="Arial"/>
              <a:ea typeface="Verdana"/>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In this step, After analysing the data, we cleaned the data here. We dropped the attributes(columns) from the dataset that has the Nan or Null or empty. Also we replaced some of the special character present in dataset to some meaningful characters.</a:t>
            </a:r>
          </a:p>
          <a:p>
            <a:pPr marL="743310" lvl="1" indent="-285750">
              <a:buClr>
                <a:srgbClr val="FFFFFF"/>
              </a:buClr>
              <a:buFont typeface="Courier New" panose="02070309020205020404" pitchFamily="49" charset="0"/>
              <a:buChar char="o"/>
            </a:pPr>
            <a:endParaRPr lang="en-IN" spc="-1" dirty="0">
              <a:solidFill>
                <a:srgbClr val="FFFFFF"/>
              </a:solidFill>
              <a:latin typeface="Verdana" panose="020B0604030504040204" pitchFamily="34" charset="0"/>
              <a:ea typeface="Verdana" panose="020B0604030504040204" pitchFamily="34" charset="0"/>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By doing this we effectively got the correct updated dataset which is kind of ready for get 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2"/>
          <p:cNvSpPr/>
          <p:nvPr/>
        </p:nvSpPr>
        <p:spPr>
          <a:xfrm>
            <a:off x="821094" y="718457"/>
            <a:ext cx="9036786"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nSpc>
                <a:spcPct val="100000"/>
              </a:lnSpc>
              <a:buClr>
                <a:srgbClr val="FFFFFF"/>
              </a:buClr>
              <a:buFont typeface="Wingdings" charset="2"/>
              <a:buChar char=""/>
            </a:pPr>
            <a:r>
              <a:rPr lang="en-IN" spc="-1" dirty="0">
                <a:solidFill>
                  <a:srgbClr val="FFFFFF"/>
                </a:solidFill>
                <a:latin typeface="Verdana"/>
                <a:ea typeface="Verdana"/>
              </a:rPr>
              <a:t>Step 3: Data Visualization</a:t>
            </a:r>
            <a:endParaRPr lang="en-IN" spc="-1" dirty="0">
              <a:solidFill>
                <a:srgbClr val="FFFFFF"/>
              </a:solidFill>
              <a:latin typeface="Arial"/>
              <a:ea typeface="Verdana"/>
            </a:endParaRPr>
          </a:p>
          <a:p>
            <a:pPr marL="285840" indent="-285480">
              <a:lnSpc>
                <a:spcPct val="100000"/>
              </a:lnSpc>
              <a:buClr>
                <a:srgbClr val="FFFFFF"/>
              </a:buClr>
              <a:buFont typeface="Wingdings" charset="2"/>
              <a:buChar char=""/>
            </a:pPr>
            <a:endParaRPr lang="en-IN" spc="-1" dirty="0">
              <a:solidFill>
                <a:srgbClr val="FFFFFF"/>
              </a:solidFill>
              <a:latin typeface="Arial"/>
              <a:ea typeface="Verdana"/>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Here we visualized the dataset that we cleaned in the step 2 , using the different python visualization library like seaborn, matplotlib, etc.</a:t>
            </a:r>
          </a:p>
          <a:p>
            <a:pPr marL="743310" lvl="1" indent="-285750">
              <a:buClr>
                <a:srgbClr val="FFFFFF"/>
              </a:buClr>
              <a:buFont typeface="Courier New" panose="02070309020205020404" pitchFamily="49" charset="0"/>
              <a:buChar char="o"/>
            </a:pPr>
            <a:endParaRPr lang="en-IN" spc="-1" dirty="0">
              <a:solidFill>
                <a:srgbClr val="FFFFFF"/>
              </a:solidFill>
              <a:latin typeface="Verdana" panose="020B0604030504040204" pitchFamily="34" charset="0"/>
              <a:ea typeface="Verdana" panose="020B0604030504040204" pitchFamily="34" charset="0"/>
            </a:endParaRPr>
          </a:p>
          <a:p>
            <a:pPr marL="743310" lvl="1" indent="-285750">
              <a:buClr>
                <a:srgbClr val="FFFFFF"/>
              </a:buClr>
              <a:buFont typeface="Courier New" panose="02070309020205020404" pitchFamily="49" charset="0"/>
              <a:buChar char="o"/>
            </a:pPr>
            <a:r>
              <a:rPr lang="en-IN" spc="-1" dirty="0">
                <a:solidFill>
                  <a:srgbClr val="FFFFFF"/>
                </a:solidFill>
                <a:latin typeface="Verdana" panose="020B0604030504040204" pitchFamily="34" charset="0"/>
                <a:ea typeface="Verdana" panose="020B0604030504040204" pitchFamily="34" charset="0"/>
              </a:rPr>
              <a:t>And we analysed the data using the following representation of graph, that we call heatmap.</a:t>
            </a:r>
          </a:p>
        </p:txBody>
      </p:sp>
      <p:pic>
        <p:nvPicPr>
          <p:cNvPr id="3" name="Picture 2">
            <a:extLst>
              <a:ext uri="{FF2B5EF4-FFF2-40B4-BE49-F238E27FC236}">
                <a16:creationId xmlns:a16="http://schemas.microsoft.com/office/drawing/2014/main" id="{08297AA4-8C28-8BE9-CC86-25B20A9DD821}"/>
              </a:ext>
            </a:extLst>
          </p:cNvPr>
          <p:cNvPicPr>
            <a:picLocks noChangeAspect="1"/>
          </p:cNvPicPr>
          <p:nvPr/>
        </p:nvPicPr>
        <p:blipFill>
          <a:blip r:embed="rId2"/>
          <a:stretch>
            <a:fillRect/>
          </a:stretch>
        </p:blipFill>
        <p:spPr>
          <a:xfrm>
            <a:off x="1409382" y="3078370"/>
            <a:ext cx="4021033" cy="2706610"/>
          </a:xfrm>
          <a:prstGeom prst="rect">
            <a:avLst/>
          </a:prstGeom>
        </p:spPr>
      </p:pic>
      <p:pic>
        <p:nvPicPr>
          <p:cNvPr id="5" name="Picture 4">
            <a:extLst>
              <a:ext uri="{FF2B5EF4-FFF2-40B4-BE49-F238E27FC236}">
                <a16:creationId xmlns:a16="http://schemas.microsoft.com/office/drawing/2014/main" id="{7098477A-744A-F485-38C4-B529E78CC64C}"/>
              </a:ext>
            </a:extLst>
          </p:cNvPr>
          <p:cNvPicPr>
            <a:picLocks noChangeAspect="1"/>
          </p:cNvPicPr>
          <p:nvPr/>
        </p:nvPicPr>
        <p:blipFill>
          <a:blip r:embed="rId3"/>
          <a:stretch>
            <a:fillRect/>
          </a:stretch>
        </p:blipFill>
        <p:spPr>
          <a:xfrm>
            <a:off x="6003074" y="3078369"/>
            <a:ext cx="4021032" cy="2706609"/>
          </a:xfrm>
          <a:prstGeom prst="rect">
            <a:avLst/>
          </a:prstGeom>
        </p:spPr>
      </p:pic>
    </p:spTree>
    <p:extLst>
      <p:ext uri="{BB962C8B-B14F-4D97-AF65-F5344CB8AC3E}">
        <p14:creationId xmlns:p14="http://schemas.microsoft.com/office/powerpoint/2010/main" val="4209238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1048</TotalTime>
  <Words>1363</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-apple-system</vt:lpstr>
      <vt:lpstr>Arial</vt:lpstr>
      <vt:lpstr>Calibri</vt:lpstr>
      <vt:lpstr>Century Gothic</vt:lpstr>
      <vt:lpstr>Courier New</vt:lpstr>
      <vt:lpstr>Lucida Calligraphy</vt:lpstr>
      <vt:lpstr>Rockwell</vt:lpstr>
      <vt:lpstr>Times New Roman</vt:lpstr>
      <vt:lpstr>Verdana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amaan khan</dc:creator>
  <dc:description/>
  <cp:lastModifiedBy>brij kishor varshney</cp:lastModifiedBy>
  <cp:revision>76</cp:revision>
  <dcterms:created xsi:type="dcterms:W3CDTF">2022-02-21T08:54:00Z</dcterms:created>
  <dcterms:modified xsi:type="dcterms:W3CDTF">2023-05-29T13:21:25Z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