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8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7924"/>
            <a:ext cx="10358120" cy="1301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1802333"/>
            <a:ext cx="10361929" cy="320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are-some-problems-faced-by-deaf-and-dumb-people-whileusing-todays-common-tech-like-phones-and-PCs" TargetMode="External"/><Relationship Id="rId2" Type="http://schemas.openxmlformats.org/officeDocument/2006/relationships/hyperlink" Target="http://mospi.nic.in/sites/default/files/publication_reports/Disabled_persons_in_India_201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dcd.nih.gov/health/american-sign-langua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209800"/>
            <a:ext cx="9417050" cy="801053"/>
          </a:xfrm>
          <a:prstGeom prst="rect">
            <a:avLst/>
          </a:prstGeom>
        </p:spPr>
        <p:txBody>
          <a:bodyPr vert="horz" wrap="square" lIns="0" tIns="119380" rIns="0" bIns="0" rtlCol="0" anchor="ctr">
            <a:spAutoFit/>
          </a:bodyPr>
          <a:lstStyle/>
          <a:p>
            <a:pPr marL="12700" marR="5080" indent="1191895" algn="ctr">
              <a:lnSpc>
                <a:spcPts val="5700"/>
              </a:lnSpc>
              <a:spcBef>
                <a:spcPts val="940"/>
              </a:spcBef>
              <a:tabLst>
                <a:tab pos="4079240" algn="l"/>
                <a:tab pos="5508625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Sign Language recognition System 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617" y="3588766"/>
            <a:ext cx="1904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Presented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3734" y="3499244"/>
            <a:ext cx="3382265" cy="12638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 marR="635000" indent="16510">
              <a:lnSpc>
                <a:spcPct val="124600"/>
              </a:lnSpc>
              <a:spcBef>
                <a:spcPts val="95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Alankrita Agrawal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en-US" sz="2400" dirty="0" smtClean="0">
                <a:latin typeface="Times New Roman"/>
                <a:cs typeface="Times New Roman"/>
              </a:rPr>
              <a:t>Brijkishor Soni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en-US" sz="2400" dirty="0" smtClean="0">
                <a:latin typeface="Times New Roman"/>
                <a:cs typeface="Times New Roman"/>
              </a:rPr>
              <a:t>Harsh Kumar Jarwal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087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Features</a:t>
            </a:r>
            <a:r>
              <a:rPr spc="-4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this</a:t>
            </a:r>
            <a:r>
              <a:rPr spc="-15" dirty="0"/>
              <a:t> </a:t>
            </a:r>
            <a:r>
              <a:rPr spc="-10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267825" cy="252312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b="1" spc="-5" dirty="0">
                <a:latin typeface="Calibri"/>
                <a:cs typeface="Calibri"/>
              </a:rPr>
              <a:t>(ASL)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detection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gesture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user.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Customized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gesture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generation.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Forming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stream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sentences.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" dirty="0" smtClean="0">
                <a:latin typeface="Calibri"/>
                <a:cs typeface="Calibri"/>
              </a:rPr>
              <a:t>TTS</a:t>
            </a:r>
            <a:r>
              <a:rPr lang="en-US" sz="2800" spc="5" dirty="0" smtClean="0">
                <a:latin typeface="Calibri"/>
                <a:cs typeface="Calibri"/>
              </a:rPr>
              <a:t> (Text </a:t>
            </a:r>
            <a:r>
              <a:rPr lang="en-US" sz="2800" spc="5" smtClean="0">
                <a:latin typeface="Calibri"/>
                <a:cs typeface="Calibri"/>
              </a:rPr>
              <a:t>to speech)</a:t>
            </a:r>
            <a:r>
              <a:rPr sz="2800" spc="-5" smtClean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assistance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mechanisms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concerning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illiterate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7902" y="1464110"/>
            <a:ext cx="4392295" cy="113664"/>
            <a:chOff x="947902" y="1464110"/>
            <a:chExt cx="4392295" cy="1136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902" y="1464110"/>
              <a:ext cx="4392230" cy="113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3741" y="1485137"/>
              <a:ext cx="4320540" cy="0"/>
            </a:xfrm>
            <a:custGeom>
              <a:avLst/>
              <a:gdLst/>
              <a:ahLst/>
              <a:cxnLst/>
              <a:rect l="l" t="t" r="r" b="b"/>
              <a:pathLst>
                <a:path w="4320540">
                  <a:moveTo>
                    <a:pt x="0" y="0"/>
                  </a:moveTo>
                  <a:lnTo>
                    <a:pt x="4320032" y="0"/>
                  </a:lnTo>
                </a:path>
              </a:pathLst>
            </a:custGeom>
            <a:ln w="2895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4856" y="4146181"/>
            <a:ext cx="5728751" cy="24613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4352"/>
            <a:ext cx="34309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Technologies</a:t>
            </a:r>
            <a:r>
              <a:rPr sz="3600" spc="-55" dirty="0"/>
              <a:t> </a:t>
            </a:r>
            <a:r>
              <a:rPr sz="3600" dirty="0"/>
              <a:t>Used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7736205" cy="25844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Python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3.6.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TensorFlow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framework,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Keras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Real-time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OpenCV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Industrial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standard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GUI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(PyQT5),</a:t>
            </a:r>
            <a:r>
              <a:rPr sz="2800" spc="-50" dirty="0">
                <a:latin typeface="Calibri"/>
                <a:cs typeface="Calibri"/>
              </a:rPr>
              <a:t> Tkinter.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Offline</a:t>
            </a:r>
            <a:r>
              <a:rPr sz="2800" spc="5" dirty="0">
                <a:latin typeface="Calibri"/>
                <a:cs typeface="Calibri"/>
              </a:rPr>
              <a:t> TTS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assistance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(pyttsx3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lib)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7895" y="1464110"/>
            <a:ext cx="5111750" cy="113664"/>
            <a:chOff x="947895" y="1464110"/>
            <a:chExt cx="5111750" cy="1136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895" y="1464110"/>
              <a:ext cx="5111576" cy="113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3741" y="1485137"/>
              <a:ext cx="5039995" cy="0"/>
            </a:xfrm>
            <a:custGeom>
              <a:avLst/>
              <a:gdLst/>
              <a:ahLst/>
              <a:cxnLst/>
              <a:rect l="l" t="t" r="r" b="b"/>
              <a:pathLst>
                <a:path w="5039995">
                  <a:moveTo>
                    <a:pt x="0" y="0"/>
                  </a:moveTo>
                  <a:lnTo>
                    <a:pt x="5039995" y="0"/>
                  </a:lnTo>
                </a:path>
              </a:pathLst>
            </a:custGeom>
            <a:ln w="2895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8764" y="1027175"/>
            <a:ext cx="1905000" cy="16200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5494" y="3671834"/>
            <a:ext cx="1152830" cy="7264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95788" y="2086355"/>
            <a:ext cx="1696211" cy="13060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04731" y="2887979"/>
            <a:ext cx="1228344" cy="15240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72523" y="4913043"/>
            <a:ext cx="762554" cy="9150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42447" y="1182624"/>
            <a:ext cx="1714500" cy="75285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92183" y="4875276"/>
            <a:ext cx="1018031" cy="10195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168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Core</a:t>
            </a:r>
            <a:r>
              <a:rPr spc="-6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3515360" cy="4542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Pre-Processing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Gesture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gesture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Formation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sentence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Exporting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7915" y="1464110"/>
            <a:ext cx="6551930" cy="113664"/>
            <a:chOff x="947915" y="1464110"/>
            <a:chExt cx="6551930" cy="1136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915" y="1464110"/>
              <a:ext cx="6551707" cy="113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3741" y="1485137"/>
              <a:ext cx="6480175" cy="0"/>
            </a:xfrm>
            <a:custGeom>
              <a:avLst/>
              <a:gdLst/>
              <a:ahLst/>
              <a:cxnLst/>
              <a:rect l="l" t="t" r="r" b="b"/>
              <a:pathLst>
                <a:path w="6480175">
                  <a:moveTo>
                    <a:pt x="0" y="0"/>
                  </a:moveTo>
                  <a:lnTo>
                    <a:pt x="6480048" y="0"/>
                  </a:lnTo>
                </a:path>
              </a:pathLst>
            </a:custGeom>
            <a:ln w="2895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84" y="103935"/>
            <a:ext cx="11914632" cy="64218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971" y="195307"/>
            <a:ext cx="11916156" cy="62573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4" y="182474"/>
            <a:ext cx="11915140" cy="6343650"/>
            <a:chOff x="138684" y="182474"/>
            <a:chExt cx="11915140" cy="6343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182474"/>
              <a:ext cx="11914632" cy="63432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096" y="2421635"/>
              <a:ext cx="4751832" cy="1295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023" y="251175"/>
            <a:ext cx="11915140" cy="6058535"/>
            <a:chOff x="192023" y="251175"/>
            <a:chExt cx="11915140" cy="6058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023" y="251175"/>
              <a:ext cx="11914632" cy="60581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9723" y="2348484"/>
              <a:ext cx="4680204" cy="1368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4" y="291852"/>
            <a:ext cx="11915140" cy="6160770"/>
            <a:chOff x="138684" y="291852"/>
            <a:chExt cx="11915140" cy="61607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291852"/>
              <a:ext cx="11914632" cy="61607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9724" y="2444495"/>
              <a:ext cx="4604004" cy="14599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6292" y="2444495"/>
              <a:ext cx="5260848" cy="13670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81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8600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243204" algn="l"/>
              </a:tabLst>
            </a:pPr>
            <a:r>
              <a:rPr spc="-10" dirty="0"/>
              <a:t>Overshadowing</a:t>
            </a:r>
            <a:r>
              <a:rPr spc="65" dirty="0"/>
              <a:t> </a:t>
            </a:r>
            <a:r>
              <a:rPr spc="-5" dirty="0"/>
              <a:t>some</a:t>
            </a:r>
            <a:r>
              <a:rPr spc="114" dirty="0"/>
              <a:t> </a:t>
            </a:r>
            <a:r>
              <a:rPr spc="-5" dirty="0"/>
              <a:t>of</a:t>
            </a:r>
            <a:r>
              <a:rPr spc="95" dirty="0"/>
              <a:t> </a:t>
            </a:r>
            <a:r>
              <a:rPr spc="-5" dirty="0"/>
              <a:t>the</a:t>
            </a:r>
            <a:r>
              <a:rPr spc="114" dirty="0"/>
              <a:t> </a:t>
            </a:r>
            <a:r>
              <a:rPr spc="-5" dirty="0"/>
              <a:t>major</a:t>
            </a:r>
            <a:r>
              <a:rPr spc="105" dirty="0"/>
              <a:t> </a:t>
            </a:r>
            <a:r>
              <a:rPr spc="-10" dirty="0"/>
              <a:t>problems</a:t>
            </a:r>
            <a:r>
              <a:rPr spc="110" dirty="0"/>
              <a:t> </a:t>
            </a:r>
            <a:r>
              <a:rPr spc="-15" dirty="0"/>
              <a:t>faced</a:t>
            </a:r>
            <a:r>
              <a:rPr spc="105" dirty="0"/>
              <a:t> </a:t>
            </a:r>
            <a:r>
              <a:rPr spc="-10" dirty="0"/>
              <a:t>by</a:t>
            </a:r>
            <a:r>
              <a:rPr spc="100" dirty="0"/>
              <a:t> </a:t>
            </a:r>
            <a:r>
              <a:rPr spc="-5" dirty="0"/>
              <a:t>the</a:t>
            </a:r>
            <a:r>
              <a:rPr spc="110" dirty="0"/>
              <a:t> </a:t>
            </a:r>
            <a:r>
              <a:rPr spc="-10" dirty="0"/>
              <a:t>persons</a:t>
            </a:r>
            <a:r>
              <a:rPr spc="105" dirty="0"/>
              <a:t> </a:t>
            </a:r>
            <a:r>
              <a:rPr spc="-10" dirty="0"/>
              <a:t>having</a:t>
            </a:r>
            <a:r>
              <a:rPr spc="105" dirty="0"/>
              <a:t> </a:t>
            </a:r>
            <a:r>
              <a:rPr spc="-5" dirty="0"/>
              <a:t>speech</a:t>
            </a:r>
          </a:p>
          <a:p>
            <a:pPr marL="242570">
              <a:lnSpc>
                <a:spcPts val="2740"/>
              </a:lnSpc>
            </a:pPr>
            <a:r>
              <a:rPr spc="-10" dirty="0"/>
              <a:t>disorders.</a:t>
            </a:r>
          </a:p>
          <a:p>
            <a:pPr marL="1270">
              <a:lnSpc>
                <a:spcPct val="100000"/>
              </a:lnSpc>
              <a:spcBef>
                <a:spcPts val="35"/>
              </a:spcBef>
            </a:pPr>
            <a:endParaRPr sz="3500"/>
          </a:p>
          <a:p>
            <a:pPr marL="242570" indent="-228600">
              <a:lnSpc>
                <a:spcPts val="2735"/>
              </a:lnSpc>
              <a:buFont typeface="Arial MT"/>
              <a:buChar char="•"/>
              <a:tabLst>
                <a:tab pos="243204" algn="l"/>
                <a:tab pos="980440" algn="l"/>
                <a:tab pos="1553845" algn="l"/>
                <a:tab pos="2559685" algn="l"/>
                <a:tab pos="3334385" algn="l"/>
                <a:tab pos="4096385" algn="l"/>
                <a:tab pos="5332095" algn="l"/>
                <a:tab pos="5661660" algn="l"/>
                <a:tab pos="6870065" algn="l"/>
                <a:tab pos="7269480" algn="l"/>
                <a:tab pos="8145780" algn="l"/>
                <a:tab pos="9210040" algn="l"/>
                <a:tab pos="9898380" algn="l"/>
              </a:tabLst>
            </a:pPr>
            <a:r>
              <a:rPr spc="-5" dirty="0"/>
              <a:t>Th</a:t>
            </a:r>
            <a:r>
              <a:rPr spc="-15" dirty="0"/>
              <a:t>e</a:t>
            </a:r>
            <a:r>
              <a:rPr dirty="0"/>
              <a:t>y	</a:t>
            </a:r>
            <a:r>
              <a:rPr spc="-20" dirty="0"/>
              <a:t>c</a:t>
            </a:r>
            <a:r>
              <a:rPr dirty="0"/>
              <a:t>an	</a:t>
            </a:r>
            <a:r>
              <a:rPr spc="-5" dirty="0"/>
              <a:t>quick</a:t>
            </a:r>
            <a:r>
              <a:rPr spc="-15" dirty="0"/>
              <a:t>l</a:t>
            </a:r>
            <a:r>
              <a:rPr dirty="0"/>
              <a:t>y	le</a:t>
            </a:r>
            <a:r>
              <a:rPr spc="-10" dirty="0"/>
              <a:t>a</a:t>
            </a:r>
            <a:r>
              <a:rPr dirty="0"/>
              <a:t>rn	wh</a:t>
            </a:r>
            <a:r>
              <a:rPr spc="-30" dirty="0"/>
              <a:t>a</a:t>
            </a:r>
            <a:r>
              <a:rPr dirty="0"/>
              <a:t>t	alphab</a:t>
            </a:r>
            <a:r>
              <a:rPr spc="-10" dirty="0"/>
              <a:t>e</a:t>
            </a:r>
            <a:r>
              <a:rPr dirty="0"/>
              <a:t>t	is	ass</a:t>
            </a:r>
            <a:r>
              <a:rPr spc="-20" dirty="0"/>
              <a:t>i</a:t>
            </a:r>
            <a:r>
              <a:rPr dirty="0"/>
              <a:t>gned	</a:t>
            </a:r>
            <a:r>
              <a:rPr spc="-25" dirty="0"/>
              <a:t>t</a:t>
            </a:r>
            <a:r>
              <a:rPr dirty="0"/>
              <a:t>o	w</a:t>
            </a:r>
            <a:r>
              <a:rPr spc="-15" dirty="0"/>
              <a:t>h</a:t>
            </a:r>
            <a:r>
              <a:rPr dirty="0"/>
              <a:t>ich	</a:t>
            </a:r>
            <a:r>
              <a:rPr spc="-30" dirty="0"/>
              <a:t>g</a:t>
            </a:r>
            <a:r>
              <a:rPr dirty="0"/>
              <a:t>e</a:t>
            </a:r>
            <a:r>
              <a:rPr spc="-25" dirty="0"/>
              <a:t>s</a:t>
            </a:r>
            <a:r>
              <a:rPr dirty="0"/>
              <a:t>tu</a:t>
            </a:r>
            <a:r>
              <a:rPr spc="-40" dirty="0"/>
              <a:t>r</a:t>
            </a:r>
            <a:r>
              <a:rPr dirty="0"/>
              <a:t>e	with	th</a:t>
            </a:r>
            <a:r>
              <a:rPr spc="-15" dirty="0"/>
              <a:t>i</a:t>
            </a:r>
            <a:r>
              <a:rPr dirty="0"/>
              <a:t>s</a:t>
            </a:r>
          </a:p>
          <a:p>
            <a:pPr marL="242570">
              <a:lnSpc>
                <a:spcPts val="2735"/>
              </a:lnSpc>
            </a:pPr>
            <a:r>
              <a:rPr spc="-10" dirty="0"/>
              <a:t>application.</a:t>
            </a:r>
          </a:p>
          <a:p>
            <a:pPr marL="1270">
              <a:lnSpc>
                <a:spcPct val="100000"/>
              </a:lnSpc>
              <a:spcBef>
                <a:spcPts val="35"/>
              </a:spcBef>
            </a:pPr>
            <a:endParaRPr sz="3500"/>
          </a:p>
          <a:p>
            <a:pPr marL="242570" indent="-228600">
              <a:lnSpc>
                <a:spcPts val="2735"/>
              </a:lnSpc>
              <a:buFont typeface="Arial MT"/>
              <a:buChar char="•"/>
              <a:tabLst>
                <a:tab pos="243204" algn="l"/>
                <a:tab pos="1308100" algn="l"/>
                <a:tab pos="1722755" algn="l"/>
                <a:tab pos="2329180" algn="l"/>
                <a:tab pos="3390265" algn="l"/>
                <a:tab pos="4471035" algn="l"/>
                <a:tab pos="5438775" algn="l"/>
                <a:tab pos="5781675" algn="l"/>
                <a:tab pos="6431280" algn="l"/>
                <a:tab pos="7688580" algn="l"/>
                <a:tab pos="8524240" algn="l"/>
                <a:tab pos="9226550" algn="l"/>
              </a:tabLst>
            </a:pPr>
            <a:r>
              <a:rPr spc="-5" dirty="0"/>
              <a:t>Add-on	</a:t>
            </a:r>
            <a:r>
              <a:rPr spc="-15" dirty="0"/>
              <a:t>to	</a:t>
            </a:r>
            <a:r>
              <a:rPr spc="-5" dirty="0"/>
              <a:t>this	</a:t>
            </a:r>
            <a:r>
              <a:rPr spc="-15" dirty="0"/>
              <a:t>custom	gesture	</a:t>
            </a:r>
            <a:r>
              <a:rPr spc="-10" dirty="0"/>
              <a:t>facility	</a:t>
            </a:r>
            <a:r>
              <a:rPr dirty="0"/>
              <a:t>is	</a:t>
            </a:r>
            <a:r>
              <a:rPr spc="-5" dirty="0"/>
              <a:t>also	</a:t>
            </a:r>
            <a:r>
              <a:rPr spc="-10" dirty="0"/>
              <a:t>provided	</a:t>
            </a:r>
            <a:r>
              <a:rPr dirty="0"/>
              <a:t>along	</a:t>
            </a:r>
            <a:r>
              <a:rPr spc="-5" dirty="0"/>
              <a:t>with	</a:t>
            </a:r>
            <a:r>
              <a:rPr spc="-10" dirty="0"/>
              <a:t>sentence</a:t>
            </a:r>
          </a:p>
          <a:p>
            <a:pPr marL="242570">
              <a:lnSpc>
                <a:spcPts val="2735"/>
              </a:lnSpc>
            </a:pPr>
            <a:r>
              <a:rPr spc="-10" dirty="0"/>
              <a:t>formation.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47921" y="1464110"/>
            <a:ext cx="8711565" cy="113664"/>
            <a:chOff x="947921" y="1464110"/>
            <a:chExt cx="8711565" cy="1136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921" y="1464110"/>
              <a:ext cx="8711199" cy="113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3741" y="1485137"/>
              <a:ext cx="8640445" cy="0"/>
            </a:xfrm>
            <a:custGeom>
              <a:avLst/>
              <a:gdLst/>
              <a:ahLst/>
              <a:cxnLst/>
              <a:rect l="l" t="t" r="r" b="b"/>
              <a:pathLst>
                <a:path w="8640445">
                  <a:moveTo>
                    <a:pt x="0" y="0"/>
                  </a:moveTo>
                  <a:lnTo>
                    <a:pt x="8639937" y="0"/>
                  </a:lnTo>
                </a:path>
              </a:pathLst>
            </a:custGeom>
            <a:ln w="2895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979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Future</a:t>
            </a:r>
            <a:r>
              <a:rPr spc="-12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05938"/>
            <a:ext cx="8453120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Integration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search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engines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texting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Detection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video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assistance.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7919" y="1464110"/>
            <a:ext cx="9432290" cy="113664"/>
            <a:chOff x="947919" y="1464110"/>
            <a:chExt cx="9432290" cy="1136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919" y="1464110"/>
              <a:ext cx="9432058" cy="113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3741" y="1485137"/>
              <a:ext cx="9360535" cy="0"/>
            </a:xfrm>
            <a:custGeom>
              <a:avLst/>
              <a:gdLst/>
              <a:ahLst/>
              <a:cxnLst/>
              <a:rect l="l" t="t" r="r" b="b"/>
              <a:pathLst>
                <a:path w="9360535">
                  <a:moveTo>
                    <a:pt x="0" y="0"/>
                  </a:moveTo>
                  <a:lnTo>
                    <a:pt x="9360027" y="0"/>
                  </a:lnTo>
                </a:path>
              </a:pathLst>
            </a:custGeom>
            <a:ln w="2895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79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49306"/>
            <a:ext cx="4164329" cy="394652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123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b="1" spc="-10" dirty="0">
                <a:solidFill>
                  <a:srgbClr val="2E5496"/>
                </a:solidFill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Motivation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Problem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0" dirty="0">
                <a:latin typeface="Calibri"/>
                <a:cs typeface="Calibri"/>
              </a:rPr>
              <a:t>Applicability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20" dirty="0">
                <a:latin typeface="Calibri"/>
                <a:cs typeface="Calibri"/>
              </a:rPr>
              <a:t>Technologies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  <a:p>
            <a:pPr marL="295275" indent="-283210">
              <a:lnSpc>
                <a:spcPct val="100000"/>
              </a:lnSpc>
              <a:spcBef>
                <a:spcPts val="62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25" dirty="0">
                <a:latin typeface="Calibri"/>
                <a:cs typeface="Calibri"/>
              </a:rPr>
              <a:t>Working</a:t>
            </a:r>
            <a:endParaRPr sz="2800">
              <a:latin typeface="Calibri"/>
              <a:cs typeface="Calibri"/>
            </a:endParaRPr>
          </a:p>
          <a:p>
            <a:pPr marL="295275" indent="-28321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0" dirty="0">
                <a:latin typeface="Calibri"/>
                <a:cs typeface="Calibri"/>
              </a:rPr>
              <a:t>Conclusion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future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scope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7828" y="1464110"/>
            <a:ext cx="791210" cy="113664"/>
            <a:chOff x="947828" y="1464110"/>
            <a:chExt cx="791210" cy="1136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828" y="1464110"/>
              <a:ext cx="791204" cy="113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3741" y="1485137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20090" y="0"/>
                  </a:lnTo>
                </a:path>
              </a:pathLst>
            </a:custGeom>
            <a:ln w="2895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94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227310" cy="365061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47625" indent="-228600">
              <a:lnSpc>
                <a:spcPts val="3030"/>
              </a:lnSpc>
              <a:spcBef>
                <a:spcPts val="47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http://mospi.nic.in/sites/default/files/publication_reports/Disabled_ </a:t>
            </a:r>
            <a:r>
              <a:rPr sz="2800" spc="-62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persons_in_India_2016.pdf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https://www.quora.com/What-are-some-problems-faced-by-deaf- </a:t>
            </a:r>
            <a:r>
              <a:rPr sz="2800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and-dumb-people-whileusing-todays-common-tech-like-phones-and- </a:t>
            </a:r>
            <a:r>
              <a:rPr sz="2800" spc="-6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PCs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https://www.nidcd.nih.gov/health/american-sign-language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7537"/>
            <a:ext cx="2933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I</a:t>
            </a:r>
            <a:r>
              <a:rPr u="heavy" dirty="0">
                <a:uFill>
                  <a:solidFill>
                    <a:srgbClr val="6FAC46"/>
                  </a:solidFill>
                </a:uFill>
                <a:latin typeface="Times New Roman"/>
                <a:cs typeface="Times New Roman"/>
              </a:rPr>
              <a:t>ntrod</a:t>
            </a:r>
            <a:r>
              <a:rPr dirty="0">
                <a:latin typeface="Times New Roman"/>
                <a:cs typeface="Times New Roman"/>
              </a:rPr>
              <a:t>uction.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857"/>
            <a:ext cx="10069830" cy="227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01515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501515" algn="l"/>
              </a:tabLst>
            </a:pPr>
            <a:r>
              <a:rPr sz="2800" spc="-5" dirty="0">
                <a:latin typeface="Times New Roman"/>
                <a:cs typeface="Times New Roman"/>
              </a:rPr>
              <a:t>Motivation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person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speaking</a:t>
            </a:r>
            <a:r>
              <a:rPr sz="2000" b="1" spc="-5" dirty="0">
                <a:latin typeface="Calibri"/>
                <a:cs typeface="Calibri"/>
              </a:rPr>
              <a:t> disorders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major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expressing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emotions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freely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world.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“Not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utilize”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technologies.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455369"/>
            <a:ext cx="1197876" cy="1311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0415" y="4148328"/>
            <a:ext cx="3973057" cy="24490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7153275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spc="-15" dirty="0"/>
              <a:t>Statistics </a:t>
            </a:r>
            <a:r>
              <a:rPr spc="-20" dirty="0"/>
              <a:t>retrieved from</a:t>
            </a:r>
          </a:p>
          <a:p>
            <a:pPr marL="12700">
              <a:lnSpc>
                <a:spcPts val="5015"/>
              </a:lnSpc>
            </a:pPr>
            <a:r>
              <a:rPr spc="-10" dirty="0"/>
              <a:t>United</a:t>
            </a:r>
            <a:r>
              <a:rPr spc="-5" dirty="0"/>
              <a:t> </a:t>
            </a:r>
            <a:r>
              <a:rPr spc="-10" dirty="0"/>
              <a:t>Nation</a:t>
            </a:r>
            <a:r>
              <a:rPr spc="5" dirty="0"/>
              <a:t> </a:t>
            </a:r>
            <a:r>
              <a:rPr spc="-15" dirty="0"/>
              <a:t>Statistics</a:t>
            </a:r>
            <a:r>
              <a:rPr spc="-10" dirty="0"/>
              <a:t> </a:t>
            </a:r>
            <a:r>
              <a:rPr dirty="0"/>
              <a:t>Division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974" y="1844039"/>
            <a:ext cx="9849637" cy="4329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47856" y="1653086"/>
            <a:ext cx="1512570" cy="113664"/>
            <a:chOff x="947856" y="1653086"/>
            <a:chExt cx="1512570" cy="11366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856" y="1653086"/>
              <a:ext cx="1511986" cy="113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3741" y="1674113"/>
              <a:ext cx="1440180" cy="0"/>
            </a:xfrm>
            <a:custGeom>
              <a:avLst/>
              <a:gdLst/>
              <a:ahLst/>
              <a:cxnLst/>
              <a:rect l="l" t="t" r="r" b="b"/>
              <a:pathLst>
                <a:path w="1440180">
                  <a:moveTo>
                    <a:pt x="0" y="0"/>
                  </a:moveTo>
                  <a:lnTo>
                    <a:pt x="1440053" y="0"/>
                  </a:lnTo>
                </a:path>
              </a:pathLst>
            </a:custGeom>
            <a:ln w="2895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Disabled </a:t>
            </a:r>
            <a:r>
              <a:rPr spc="-5" dirty="0"/>
              <a:t>population</a:t>
            </a:r>
            <a:r>
              <a:rPr spc="10" dirty="0"/>
              <a:t> </a:t>
            </a:r>
            <a:r>
              <a:rPr spc="-10" dirty="0"/>
              <a:t>by</a:t>
            </a:r>
            <a:r>
              <a:rPr dirty="0"/>
              <a:t> type of</a:t>
            </a:r>
            <a:r>
              <a:rPr spc="-5" dirty="0"/>
              <a:t> </a:t>
            </a:r>
            <a:r>
              <a:rPr dirty="0"/>
              <a:t>disability</a:t>
            </a:r>
            <a:r>
              <a:rPr spc="5" dirty="0"/>
              <a:t> </a:t>
            </a:r>
            <a:r>
              <a:rPr dirty="0"/>
              <a:t>in </a:t>
            </a:r>
            <a:r>
              <a:rPr spc="-975" dirty="0"/>
              <a:t> </a:t>
            </a:r>
            <a:r>
              <a:rPr dirty="0"/>
              <a:t>India</a:t>
            </a:r>
            <a:r>
              <a:rPr spc="-5" dirty="0"/>
              <a:t> census </a:t>
            </a:r>
            <a:r>
              <a:rPr dirty="0"/>
              <a:t>2011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06155" y="1860804"/>
            <a:ext cx="7085330" cy="4173220"/>
            <a:chOff x="2106155" y="1860804"/>
            <a:chExt cx="7085330" cy="4173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6155" y="1860804"/>
              <a:ext cx="7085087" cy="41727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75753" y="3358134"/>
              <a:ext cx="1153795" cy="360045"/>
            </a:xfrm>
            <a:custGeom>
              <a:avLst/>
              <a:gdLst/>
              <a:ahLst/>
              <a:cxnLst/>
              <a:rect l="l" t="t" r="r" b="b"/>
              <a:pathLst>
                <a:path w="1153795" h="360045">
                  <a:moveTo>
                    <a:pt x="0" y="359663"/>
                  </a:moveTo>
                  <a:lnTo>
                    <a:pt x="1153668" y="359663"/>
                  </a:lnTo>
                  <a:lnTo>
                    <a:pt x="1153668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47898" y="1669850"/>
            <a:ext cx="1871980" cy="113664"/>
            <a:chOff x="947898" y="1669850"/>
            <a:chExt cx="1871980" cy="11366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898" y="1669850"/>
              <a:ext cx="1871544" cy="1136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83741" y="1690878"/>
              <a:ext cx="1800225" cy="0"/>
            </a:xfrm>
            <a:custGeom>
              <a:avLst/>
              <a:gdLst/>
              <a:ahLst/>
              <a:cxnLst/>
              <a:rect l="l" t="t" r="r" b="b"/>
              <a:pathLst>
                <a:path w="1800225">
                  <a:moveTo>
                    <a:pt x="0" y="0"/>
                  </a:moveTo>
                  <a:lnTo>
                    <a:pt x="1799971" y="0"/>
                  </a:lnTo>
                </a:path>
              </a:pathLst>
            </a:custGeom>
            <a:ln w="2895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5" dirty="0"/>
              <a:t>Distribution</a:t>
            </a:r>
            <a:r>
              <a:rPr dirty="0"/>
              <a:t> disabled</a:t>
            </a:r>
            <a:r>
              <a:rPr spc="5" dirty="0"/>
              <a:t> </a:t>
            </a:r>
            <a:r>
              <a:rPr spc="-15" dirty="0"/>
              <a:t>person</a:t>
            </a:r>
            <a:r>
              <a:rPr dirty="0"/>
              <a:t> </a:t>
            </a:r>
            <a:r>
              <a:rPr spc="-15" dirty="0"/>
              <a:t>by</a:t>
            </a:r>
            <a:r>
              <a:rPr spc="5" dirty="0"/>
              <a:t> </a:t>
            </a:r>
            <a:r>
              <a:rPr spc="-20" dirty="0"/>
              <a:t>sex</a:t>
            </a:r>
            <a:r>
              <a:rPr spc="-5" dirty="0"/>
              <a:t> </a:t>
            </a:r>
            <a:r>
              <a:rPr dirty="0"/>
              <a:t>and </a:t>
            </a:r>
            <a:r>
              <a:rPr spc="-15" dirty="0"/>
              <a:t>by </a:t>
            </a:r>
            <a:r>
              <a:rPr spc="-980" dirty="0"/>
              <a:t> </a:t>
            </a:r>
            <a:r>
              <a:rPr dirty="0"/>
              <a:t>type</a:t>
            </a:r>
            <a:r>
              <a:rPr spc="-5" dirty="0"/>
              <a:t> of</a:t>
            </a:r>
            <a:r>
              <a:rPr dirty="0"/>
              <a:t> disability</a:t>
            </a:r>
            <a:r>
              <a:rPr spc="10" dirty="0"/>
              <a:t> </a:t>
            </a:r>
            <a:r>
              <a:rPr dirty="0"/>
              <a:t>(%)</a:t>
            </a:r>
            <a:r>
              <a:rPr spc="-5" dirty="0"/>
              <a:t> </a:t>
            </a:r>
            <a:r>
              <a:rPr dirty="0"/>
              <a:t>in </a:t>
            </a:r>
            <a:r>
              <a:rPr spc="-5" dirty="0"/>
              <a:t>India</a:t>
            </a:r>
            <a:r>
              <a:rPr spc="-10" dirty="0"/>
              <a:t> </a:t>
            </a:r>
            <a:r>
              <a:rPr spc="-5" dirty="0"/>
              <a:t>Census</a:t>
            </a:r>
            <a:r>
              <a:rPr spc="-10" dirty="0"/>
              <a:t> </a:t>
            </a:r>
            <a:r>
              <a:rPr dirty="0"/>
              <a:t>2011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3090" y="1856232"/>
            <a:ext cx="9074150" cy="4030979"/>
            <a:chOff x="983090" y="1856232"/>
            <a:chExt cx="9074150" cy="40309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090" y="1856232"/>
              <a:ext cx="9073785" cy="40309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87267" y="3645408"/>
              <a:ext cx="1009015" cy="2014855"/>
            </a:xfrm>
            <a:custGeom>
              <a:avLst/>
              <a:gdLst/>
              <a:ahLst/>
              <a:cxnLst/>
              <a:rect l="l" t="t" r="r" b="b"/>
              <a:pathLst>
                <a:path w="1009014" h="2014854">
                  <a:moveTo>
                    <a:pt x="0" y="2014727"/>
                  </a:moveTo>
                  <a:lnTo>
                    <a:pt x="1008888" y="2014727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2014727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47854" y="1669850"/>
            <a:ext cx="2231390" cy="113664"/>
            <a:chOff x="947854" y="1669850"/>
            <a:chExt cx="2231390" cy="11366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854" y="1669850"/>
              <a:ext cx="2231318" cy="1136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83741" y="1690878"/>
              <a:ext cx="2160270" cy="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60016" y="0"/>
                  </a:lnTo>
                </a:path>
              </a:pathLst>
            </a:custGeom>
            <a:ln w="2895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64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Problem</a:t>
            </a:r>
            <a:r>
              <a:rPr spc="-65"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333"/>
            <a:ext cx="10359390" cy="2044406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Given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gesture,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dirty="0">
                <a:latin typeface="Calibri"/>
                <a:cs typeface="Calibri"/>
              </a:rPr>
              <a:t> which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pre- </a:t>
            </a:r>
            <a:r>
              <a:rPr sz="2400" spc="-5" dirty="0">
                <a:latin typeface="Calibri"/>
                <a:cs typeface="Calibri"/>
              </a:rPr>
              <a:t> defined </a:t>
            </a:r>
            <a:r>
              <a:rPr sz="2400" i="1" spc="-5" dirty="0" smtClean="0">
                <a:latin typeface="Calibri"/>
                <a:cs typeface="Calibri"/>
              </a:rPr>
              <a:t>sign </a:t>
            </a:r>
            <a:r>
              <a:rPr sz="2400" i="1" spc="-5" dirty="0">
                <a:latin typeface="Calibri"/>
                <a:cs typeface="Calibri"/>
              </a:rPr>
              <a:t>language </a:t>
            </a:r>
            <a:r>
              <a:rPr sz="2400" i="1" spc="-5" dirty="0" smtClean="0">
                <a:latin typeface="Calibri"/>
                <a:cs typeface="Calibri"/>
              </a:rPr>
              <a:t>(SL</a:t>
            </a:r>
            <a:r>
              <a:rPr sz="2400" i="1" spc="-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real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10" dirty="0">
                <a:latin typeface="Calibri"/>
                <a:cs typeface="Calibri"/>
              </a:rPr>
              <a:t>through </a:t>
            </a:r>
            <a:r>
              <a:rPr sz="2400" spc="-5" dirty="0">
                <a:latin typeface="Calibri"/>
                <a:cs typeface="Calibri"/>
              </a:rPr>
              <a:t>hand </a:t>
            </a:r>
            <a:r>
              <a:rPr sz="2400" spc="-15" dirty="0">
                <a:latin typeface="Calibri"/>
                <a:cs typeface="Calibri"/>
              </a:rPr>
              <a:t>gestures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facility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detected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txt file, </a:t>
            </a:r>
            <a:r>
              <a:rPr sz="2400" spc="-1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allowing </a:t>
            </a:r>
            <a:r>
              <a:rPr sz="2400" spc="-10" dirty="0">
                <a:latin typeface="Calibri"/>
                <a:cs typeface="Calibri"/>
              </a:rPr>
              <a:t>such users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build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5" dirty="0">
                <a:latin typeface="Calibri"/>
                <a:cs typeface="Calibri"/>
              </a:rPr>
              <a:t>customized gesture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faced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aren’t</a:t>
            </a:r>
            <a:r>
              <a:rPr sz="2400" dirty="0">
                <a:latin typeface="Calibri"/>
                <a:cs typeface="Calibri"/>
              </a:rPr>
              <a:t> 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talk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vocally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-5" dirty="0">
                <a:latin typeface="Calibri"/>
                <a:cs typeface="Calibri"/>
              </a:rPr>
              <a:t> 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accommodated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technological </a:t>
            </a:r>
            <a:r>
              <a:rPr sz="2400" spc="-10" dirty="0">
                <a:latin typeface="Calibri"/>
                <a:cs typeface="Calibri"/>
              </a:rPr>
              <a:t>assistance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barrier of </a:t>
            </a:r>
            <a:r>
              <a:rPr sz="2400" spc="-10" dirty="0">
                <a:latin typeface="Calibri"/>
                <a:cs typeface="Calibri"/>
              </a:rPr>
              <a:t>expressing 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overshadowed.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7896" y="1464110"/>
            <a:ext cx="2592705" cy="113664"/>
            <a:chOff x="947896" y="1464110"/>
            <a:chExt cx="2592705" cy="1136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896" y="1464110"/>
              <a:ext cx="2592403" cy="113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3742" y="1485137"/>
              <a:ext cx="2520315" cy="0"/>
            </a:xfrm>
            <a:custGeom>
              <a:avLst/>
              <a:gdLst/>
              <a:ahLst/>
              <a:cxnLst/>
              <a:rect l="l" t="t" r="r" b="b"/>
              <a:pathLst>
                <a:path w="2520315">
                  <a:moveTo>
                    <a:pt x="0" y="0"/>
                  </a:moveTo>
                  <a:lnTo>
                    <a:pt x="2520061" y="0"/>
                  </a:lnTo>
                </a:path>
              </a:pathLst>
            </a:custGeom>
            <a:ln w="2895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5156" y="3860291"/>
            <a:ext cx="2808427" cy="27401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79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6559"/>
            <a:ext cx="4283075" cy="373316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92100" indent="-280035">
              <a:lnSpc>
                <a:spcPct val="100000"/>
              </a:lnSpc>
              <a:spcBef>
                <a:spcPts val="54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10" dirty="0">
                <a:solidFill>
                  <a:srgbClr val="B8B8B8"/>
                </a:solidFill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20"/>
              </a:spcBef>
              <a:buFont typeface="Wingdings"/>
              <a:buChar char=""/>
              <a:tabLst>
                <a:tab pos="699135" algn="l"/>
              </a:tabLst>
            </a:pPr>
            <a:r>
              <a:rPr sz="2000" spc="-5" dirty="0">
                <a:solidFill>
                  <a:srgbClr val="B8B8B8"/>
                </a:solidFill>
                <a:latin typeface="Calibri"/>
                <a:cs typeface="Calibri"/>
              </a:rPr>
              <a:t>Motivation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Wingdings"/>
              <a:buChar char=""/>
              <a:tabLst>
                <a:tab pos="699135" algn="l"/>
              </a:tabLst>
            </a:pPr>
            <a:r>
              <a:rPr sz="2000" spc="-10" dirty="0">
                <a:solidFill>
                  <a:srgbClr val="B8B8B8"/>
                </a:solidFill>
                <a:latin typeface="Calibri"/>
                <a:cs typeface="Calibri"/>
              </a:rPr>
              <a:t>Problem</a:t>
            </a:r>
            <a:r>
              <a:rPr sz="2000" spc="-25" dirty="0">
                <a:solidFill>
                  <a:srgbClr val="B8B8B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B8B8B8"/>
                </a:solidFill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  <a:p>
            <a:pPr marL="295275" indent="-283210">
              <a:lnSpc>
                <a:spcPct val="100000"/>
              </a:lnSpc>
              <a:spcBef>
                <a:spcPts val="61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b="1" spc="-5" dirty="0">
                <a:solidFill>
                  <a:srgbClr val="2E5496"/>
                </a:solidFill>
                <a:latin typeface="Calibri"/>
                <a:cs typeface="Calibri"/>
              </a:rPr>
              <a:t>Applicability</a:t>
            </a:r>
            <a:r>
              <a:rPr sz="2800" b="1" spc="1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E5496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E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E5496"/>
                </a:solidFill>
                <a:latin typeface="Calibri"/>
                <a:cs typeface="Calibri"/>
              </a:rPr>
              <a:t> project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20" dirty="0">
                <a:latin typeface="Calibri"/>
                <a:cs typeface="Calibri"/>
              </a:rPr>
              <a:t>Technologies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  <a:p>
            <a:pPr marL="295275" indent="-283210">
              <a:lnSpc>
                <a:spcPct val="100000"/>
              </a:lnSpc>
              <a:spcBef>
                <a:spcPts val="61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25" dirty="0">
                <a:latin typeface="Calibri"/>
                <a:cs typeface="Calibri"/>
              </a:rPr>
              <a:t>Working</a:t>
            </a:r>
            <a:endParaRPr sz="2800">
              <a:latin typeface="Calibri"/>
              <a:cs typeface="Calibri"/>
            </a:endParaRPr>
          </a:p>
          <a:p>
            <a:pPr marL="295275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0" dirty="0">
                <a:latin typeface="Calibri"/>
                <a:cs typeface="Calibri"/>
              </a:rPr>
              <a:t>Conclusion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-15" dirty="0">
                <a:latin typeface="Calibri"/>
                <a:cs typeface="Calibri"/>
              </a:rPr>
              <a:t> future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scope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7909" y="1464110"/>
            <a:ext cx="3023870" cy="113664"/>
            <a:chOff x="947909" y="1464110"/>
            <a:chExt cx="3023870" cy="1136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909" y="1464110"/>
              <a:ext cx="3023661" cy="113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3742" y="1485137"/>
              <a:ext cx="2952750" cy="0"/>
            </a:xfrm>
            <a:custGeom>
              <a:avLst/>
              <a:gdLst/>
              <a:ahLst/>
              <a:cxnLst/>
              <a:rect l="l" t="t" r="r" b="b"/>
              <a:pathLst>
                <a:path w="2952750">
                  <a:moveTo>
                    <a:pt x="0" y="0"/>
                  </a:moveTo>
                  <a:lnTo>
                    <a:pt x="2952369" y="0"/>
                  </a:lnTo>
                </a:path>
              </a:pathLst>
            </a:custGeom>
            <a:ln w="2895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17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Practical </a:t>
            </a:r>
            <a:r>
              <a:rPr spc="-10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816479"/>
            <a:ext cx="9454515" cy="1474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Serves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who</a:t>
            </a:r>
            <a:r>
              <a:rPr sz="2800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wants</a:t>
            </a:r>
            <a:r>
              <a:rPr sz="2800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learn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talk</a:t>
            </a: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languages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literate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7905" y="1464110"/>
            <a:ext cx="3671570" cy="113664"/>
            <a:chOff x="947905" y="1464110"/>
            <a:chExt cx="3671570" cy="1136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905" y="1464110"/>
              <a:ext cx="3671372" cy="113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3741" y="1485137"/>
              <a:ext cx="3600450" cy="0"/>
            </a:xfrm>
            <a:custGeom>
              <a:avLst/>
              <a:gdLst/>
              <a:ahLst/>
              <a:cxnLst/>
              <a:rect l="l" t="t" r="r" b="b"/>
              <a:pathLst>
                <a:path w="3600450">
                  <a:moveTo>
                    <a:pt x="0" y="0"/>
                  </a:moveTo>
                  <a:lnTo>
                    <a:pt x="3599942" y="0"/>
                  </a:lnTo>
                </a:path>
              </a:pathLst>
            </a:custGeom>
            <a:ln w="2895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6892" y="3637788"/>
            <a:ext cx="4247388" cy="28331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362</Words>
  <Application>Microsoft Office PowerPoint</Application>
  <PresentationFormat>Custom</PresentationFormat>
  <Paragraphs>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Sign Language recognition System </vt:lpstr>
      <vt:lpstr>Outline</vt:lpstr>
      <vt:lpstr>Introduction.</vt:lpstr>
      <vt:lpstr>Statistics retrieved from United Nation Statistics Division</vt:lpstr>
      <vt:lpstr>Disabled population by type of disability in  India census 2011</vt:lpstr>
      <vt:lpstr>Distribution disabled person by sex and by  type of disability (%) in India Census 2011</vt:lpstr>
      <vt:lpstr>Problem Statement</vt:lpstr>
      <vt:lpstr>Outline</vt:lpstr>
      <vt:lpstr>Practical application</vt:lpstr>
      <vt:lpstr>Features of this application</vt:lpstr>
      <vt:lpstr>Technologies Used</vt:lpstr>
      <vt:lpstr>Core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 of file Logger</dc:title>
  <dc:creator>SHADAB</dc:creator>
  <cp:lastModifiedBy>ismail - [2010]</cp:lastModifiedBy>
  <cp:revision>4</cp:revision>
  <dcterms:created xsi:type="dcterms:W3CDTF">2023-02-11T11:00:46Z</dcterms:created>
  <dcterms:modified xsi:type="dcterms:W3CDTF">2023-02-11T11:34:44Z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2023-02-11T00:00:00Z</vt:filetime>
  </property>
</Properties>
</file>