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6620BE-8E7B-41F2-8069-8EA3D0945352}">
  <a:tblStyle styleId="{416620BE-8E7B-41F2-8069-8EA3D094535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37" Type="http://schemas.openxmlformats.org/officeDocument/2006/relationships/font" Target="fonts/Lato-bold.fntdata"/><Relationship Id="rId14" Type="http://schemas.openxmlformats.org/officeDocument/2006/relationships/slide" Target="slides/slide8.xml"/><Relationship Id="rId36" Type="http://schemas.openxmlformats.org/officeDocument/2006/relationships/font" Target="fonts/Lato-regular.fntdata"/><Relationship Id="rId17" Type="http://schemas.openxmlformats.org/officeDocument/2006/relationships/slide" Target="slides/slide11.xml"/><Relationship Id="rId39" Type="http://schemas.openxmlformats.org/officeDocument/2006/relationships/font" Target="fonts/Lato-boldItalic.fntdata"/><Relationship Id="rId16" Type="http://schemas.openxmlformats.org/officeDocument/2006/relationships/slide" Target="slides/slide10.xml"/><Relationship Id="rId38" Type="http://schemas.openxmlformats.org/officeDocument/2006/relationships/font" Target="fonts/La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550edc75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550edc75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5b780f05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95b780f05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Target selection becomes crucial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5b780f05f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95b780f05f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5b780f05f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5b780f05f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552c354e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552c354e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5b780f05f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5b780f05f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5b780f05f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95b780f05f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5b780f05f_0_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5b780f05f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5b780f05f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95b780f05f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550edc75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9550edc75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5827184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5827184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 key take-aways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5b780f05f_0_1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95b780f05f_0_1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5b780f05f_0_1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5b780f05f_0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5b780f05f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95b780f05f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5b780f05f_0_1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5b780f05f_0_1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5b780f05f_0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5b780f05f_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9550edc75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9550edc75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5827184e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5827184e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5827184e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95827184e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5827184e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5827184e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research focuses on two directions in term do speaker anpnymization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553f94a1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553f94a1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 key take-aways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5827184ef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95827184ef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5827184ef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95827184ef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5827184ef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95827184ef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indicating that adversarial training does not immediately generalize over unseen speakers = open set does not mirror the privacy gains noticed in closed-set.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6.jpg"/><Relationship Id="rId5" Type="http://schemas.openxmlformats.org/officeDocument/2006/relationships/image" Target="../media/image20.png"/><Relationship Id="rId6" Type="http://schemas.openxmlformats.org/officeDocument/2006/relationships/image" Target="../media/image24.png"/><Relationship Id="rId7" Type="http://schemas.openxmlformats.org/officeDocument/2006/relationships/image" Target="../media/image14.png"/><Relationship Id="rId8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voiceprivacychallenge.org/" TargetMode="External"/><Relationship Id="rId4" Type="http://schemas.openxmlformats.org/officeDocument/2006/relationships/hyperlink" Target="https://github.com/Voice-Privacy-Challenge/Voice-Privacy-Challenge-2020" TargetMode="External"/><Relationship Id="rId11" Type="http://schemas.openxmlformats.org/officeDocument/2006/relationships/image" Target="../media/image2.png"/><Relationship Id="rId10" Type="http://schemas.openxmlformats.org/officeDocument/2006/relationships/image" Target="../media/image6.png"/><Relationship Id="rId12" Type="http://schemas.openxmlformats.org/officeDocument/2006/relationships/image" Target="../media/image4.png"/><Relationship Id="rId9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Relationship Id="rId5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brijmohan.github.io/" TargetMode="External"/><Relationship Id="rId4" Type="http://schemas.openxmlformats.org/officeDocument/2006/relationships/hyperlink" Target="mailto:brij.srivastava@inria.fr" TargetMode="External"/><Relationship Id="rId5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Recent approaches towards speaker anonymization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Brij Mohan Lal Srivastava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PhD student at INRIA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15 Sep, 2020</a:t>
            </a:r>
            <a:endParaRPr sz="13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100" y="4065725"/>
            <a:ext cx="1638270" cy="5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8373" y="3738473"/>
            <a:ext cx="1195684" cy="11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/>
          <p:nvPr/>
        </p:nvSpPr>
        <p:spPr>
          <a:xfrm>
            <a:off x="373950" y="1837275"/>
            <a:ext cx="6187800" cy="324600"/>
          </a:xfrm>
          <a:prstGeom prst="homePlate">
            <a:avLst>
              <a:gd fmla="val 50000" name="adj"/>
            </a:avLst>
          </a:prstGeom>
          <a:solidFill>
            <a:srgbClr val="F9CB9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Objectives and Roadmap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Anonymization via Adversarial Representation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Anonymization via X-vector based Voice Conversion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Conclusion</a:t>
            </a:r>
            <a:endParaRPr/>
          </a:p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Voice Conversion vs Voice Transformation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Adversarial Learning (VT technique) because we define what we </a:t>
            </a:r>
            <a:r>
              <a:rPr b="1" lang="en-GB">
                <a:solidFill>
                  <a:srgbClr val="CC4125"/>
                </a:solidFill>
              </a:rPr>
              <a:t>do not</a:t>
            </a:r>
            <a:r>
              <a:rPr lang="en-GB"/>
              <a:t> want.</a:t>
            </a:r>
            <a:endParaRPr/>
          </a:p>
          <a:p>
            <a:pPr indent="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VC we define what we </a:t>
            </a:r>
            <a:r>
              <a:rPr b="1" lang="en-GB">
                <a:solidFill>
                  <a:srgbClr val="CC4125"/>
                </a:solidFill>
              </a:rPr>
              <a:t>do</a:t>
            </a:r>
            <a:r>
              <a:rPr lang="en-GB"/>
              <a:t> want.</a:t>
            </a:r>
            <a:endParaRPr sz="1000">
              <a:solidFill>
                <a:srgbClr val="222222"/>
              </a:solidFill>
              <a:highlight>
                <a:srgbClr val="F8F8F8"/>
              </a:highlight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33087" l="0" r="0" t="0"/>
          <a:stretch/>
        </p:blipFill>
        <p:spPr>
          <a:xfrm>
            <a:off x="5917525" y="2571750"/>
            <a:ext cx="829500" cy="74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 rotWithShape="1">
          <a:blip r:embed="rId4">
            <a:alphaModFix/>
          </a:blip>
          <a:srcRect b="20470" l="17962" r="15755" t="14913"/>
          <a:stretch/>
        </p:blipFill>
        <p:spPr>
          <a:xfrm>
            <a:off x="931750" y="1762074"/>
            <a:ext cx="902429" cy="1166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4174" y="2058874"/>
            <a:ext cx="77515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4024" y="2722433"/>
            <a:ext cx="578325" cy="42728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/>
          <p:nvPr/>
        </p:nvSpPr>
        <p:spPr>
          <a:xfrm>
            <a:off x="3302025" y="2680025"/>
            <a:ext cx="1426500" cy="51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VC Algorithm</a:t>
            </a:r>
            <a:endParaRPr/>
          </a:p>
        </p:txBody>
      </p:sp>
      <p:cxnSp>
        <p:nvCxnSpPr>
          <p:cNvPr id="154" name="Google Shape;154;p23"/>
          <p:cNvCxnSpPr>
            <a:stCxn id="151" idx="3"/>
            <a:endCxn id="153" idx="1"/>
          </p:cNvCxnSpPr>
          <p:nvPr/>
        </p:nvCxnSpPr>
        <p:spPr>
          <a:xfrm>
            <a:off x="2609327" y="2345224"/>
            <a:ext cx="692700" cy="5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3"/>
          <p:cNvCxnSpPr>
            <a:stCxn id="153" idx="3"/>
            <a:endCxn id="152" idx="1"/>
          </p:cNvCxnSpPr>
          <p:nvPr/>
        </p:nvCxnSpPr>
        <p:spPr>
          <a:xfrm>
            <a:off x="4728525" y="2936075"/>
            <a:ext cx="59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6" name="Google Shape;156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73913" y="1342138"/>
            <a:ext cx="716725" cy="71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/>
          <p:nvPr/>
        </p:nvSpPr>
        <p:spPr>
          <a:xfrm>
            <a:off x="3302025" y="1444450"/>
            <a:ext cx="1426500" cy="51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</a:t>
            </a:r>
            <a:endParaRPr/>
          </a:p>
        </p:txBody>
      </p:sp>
      <p:cxnSp>
        <p:nvCxnSpPr>
          <p:cNvPr id="158" name="Google Shape;158;p23"/>
          <p:cNvCxnSpPr>
            <a:stCxn id="151" idx="3"/>
            <a:endCxn id="157" idx="1"/>
          </p:cNvCxnSpPr>
          <p:nvPr/>
        </p:nvCxnSpPr>
        <p:spPr>
          <a:xfrm flipH="1" rot="10800000">
            <a:off x="2609327" y="1700524"/>
            <a:ext cx="692700" cy="6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9" name="Google Shape;159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24025" y="1486850"/>
            <a:ext cx="578325" cy="42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3"/>
          <p:cNvCxnSpPr>
            <a:stCxn id="157" idx="3"/>
            <a:endCxn id="159" idx="1"/>
          </p:cNvCxnSpPr>
          <p:nvPr/>
        </p:nvCxnSpPr>
        <p:spPr>
          <a:xfrm>
            <a:off x="4728525" y="1700500"/>
            <a:ext cx="59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3"/>
          <p:cNvSpPr txBox="1"/>
          <p:nvPr/>
        </p:nvSpPr>
        <p:spPr>
          <a:xfrm>
            <a:off x="6850525" y="2702025"/>
            <a:ext cx="1517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Well-defined target</a:t>
            </a:r>
            <a:endParaRPr sz="1200"/>
          </a:p>
        </p:txBody>
      </p:sp>
      <p:sp>
        <p:nvSpPr>
          <p:cNvPr id="162" name="Google Shape;162;p23"/>
          <p:cNvSpPr txBox="1"/>
          <p:nvPr/>
        </p:nvSpPr>
        <p:spPr>
          <a:xfrm>
            <a:off x="6850525" y="1498138"/>
            <a:ext cx="1517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Target not defined</a:t>
            </a:r>
            <a:endParaRPr sz="1200"/>
          </a:p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Voice Privacy Challenge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311700" y="1152475"/>
            <a:ext cx="8520600" cy="25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challenge is to develop anonymization solutions which suppress personally identifiable information contained within speech signals.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Using freely available datasets.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https://www.voiceprivacychallenge.org/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Baseline recipe available at: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sz="1100" u="sng">
                <a:solidFill>
                  <a:schemeClr val="hlink"/>
                </a:solidFill>
                <a:hlinkClick r:id="rId4"/>
              </a:rPr>
              <a:t>https://github.com/Voice-Privacy-Challenge/Voice-Privacy-Challenge-2020</a:t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61825" y="2190239"/>
            <a:ext cx="2213375" cy="22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06625" y="2576550"/>
            <a:ext cx="953750" cy="4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01411" y="2650486"/>
            <a:ext cx="1934209" cy="3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84975" y="2151763"/>
            <a:ext cx="997043" cy="30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 txBox="1"/>
          <p:nvPr/>
        </p:nvSpPr>
        <p:spPr>
          <a:xfrm>
            <a:off x="5318150" y="1694500"/>
            <a:ext cx="14634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Organized by:</a:t>
            </a:r>
            <a:endParaRPr/>
          </a:p>
        </p:txBody>
      </p:sp>
      <p:sp>
        <p:nvSpPr>
          <p:cNvPr id="175" name="Google Shape;175;p24"/>
          <p:cNvSpPr txBox="1"/>
          <p:nvPr/>
        </p:nvSpPr>
        <p:spPr>
          <a:xfrm>
            <a:off x="387900" y="3704025"/>
            <a:ext cx="14634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Supported</a:t>
            </a:r>
            <a:r>
              <a:rPr lang="en-GB"/>
              <a:t> by:</a:t>
            </a:r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1950" y="4157850"/>
            <a:ext cx="679500" cy="70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43118" y="4253875"/>
            <a:ext cx="315748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82275" y="4115827"/>
            <a:ext cx="1223500" cy="848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854525" y="4234049"/>
            <a:ext cx="2018310" cy="6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Threat model</a:t>
            </a:r>
            <a:endParaRPr/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Actors:</a:t>
            </a:r>
            <a:endParaRPr sz="22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Speaker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Attacker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User</a:t>
            </a:r>
            <a:endParaRPr sz="2200"/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050" y="1092875"/>
            <a:ext cx="4220100" cy="376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X-vectors</a:t>
            </a:r>
            <a:endParaRPr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Behind the state-of-the-art biometric identification techniques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Fixed length vector to represent an utterance regardless of duration.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Intermediate layer of a neural network trained to classify speaker</a:t>
            </a:r>
            <a:endParaRPr/>
          </a:p>
        </p:txBody>
      </p:sp>
      <p:pic>
        <p:nvPicPr>
          <p:cNvPr id="195" name="Google Shape;195;p26"/>
          <p:cNvPicPr preferRelativeResize="0"/>
          <p:nvPr/>
        </p:nvPicPr>
        <p:blipFill rotWithShape="1">
          <a:blip r:embed="rId3">
            <a:alphaModFix/>
          </a:blip>
          <a:srcRect b="4946" l="6310" r="4934" t="6409"/>
          <a:stretch/>
        </p:blipFill>
        <p:spPr>
          <a:xfrm>
            <a:off x="4904675" y="2348625"/>
            <a:ext cx="3658250" cy="274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00" y="2481575"/>
            <a:ext cx="759000" cy="48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1" y="3649300"/>
            <a:ext cx="2270750" cy="109919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 txBox="1"/>
          <p:nvPr/>
        </p:nvSpPr>
        <p:spPr>
          <a:xfrm>
            <a:off x="528750" y="2966725"/>
            <a:ext cx="1017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2 seconds</a:t>
            </a:r>
            <a:endParaRPr sz="1200"/>
          </a:p>
        </p:txBody>
      </p:sp>
      <p:sp>
        <p:nvSpPr>
          <p:cNvPr id="199" name="Google Shape;199;p26"/>
          <p:cNvSpPr txBox="1"/>
          <p:nvPr/>
        </p:nvSpPr>
        <p:spPr>
          <a:xfrm>
            <a:off x="938125" y="4645075"/>
            <a:ext cx="1017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20 seconds</a:t>
            </a:r>
            <a:endParaRPr sz="1200"/>
          </a:p>
        </p:txBody>
      </p:sp>
      <p:sp>
        <p:nvSpPr>
          <p:cNvPr id="200" name="Google Shape;200;p26"/>
          <p:cNvSpPr/>
          <p:nvPr/>
        </p:nvSpPr>
        <p:spPr>
          <a:xfrm>
            <a:off x="1842975" y="2429025"/>
            <a:ext cx="66300" cy="10539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6"/>
          <p:cNvSpPr/>
          <p:nvPr/>
        </p:nvSpPr>
        <p:spPr>
          <a:xfrm>
            <a:off x="2210175" y="2421561"/>
            <a:ext cx="66300" cy="10539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1909275" y="2429025"/>
            <a:ext cx="3672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0.2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-1.6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2.5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-0.3</a:t>
            </a:r>
            <a:endParaRPr sz="800"/>
          </a:p>
        </p:txBody>
      </p:sp>
      <p:sp>
        <p:nvSpPr>
          <p:cNvPr id="203" name="Google Shape;203;p26"/>
          <p:cNvSpPr/>
          <p:nvPr/>
        </p:nvSpPr>
        <p:spPr>
          <a:xfrm>
            <a:off x="2909775" y="3648225"/>
            <a:ext cx="66300" cy="10539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6"/>
          <p:cNvSpPr/>
          <p:nvPr/>
        </p:nvSpPr>
        <p:spPr>
          <a:xfrm>
            <a:off x="3276975" y="3640761"/>
            <a:ext cx="66300" cy="10539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6"/>
          <p:cNvSpPr txBox="1"/>
          <p:nvPr/>
        </p:nvSpPr>
        <p:spPr>
          <a:xfrm>
            <a:off x="2976075" y="3648225"/>
            <a:ext cx="3672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0.7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-4.4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0.5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-5</a:t>
            </a:r>
            <a:endParaRPr sz="800"/>
          </a:p>
        </p:txBody>
      </p:sp>
      <p:sp>
        <p:nvSpPr>
          <p:cNvPr id="206" name="Google Shape;206;p26"/>
          <p:cNvSpPr/>
          <p:nvPr/>
        </p:nvSpPr>
        <p:spPr>
          <a:xfrm>
            <a:off x="2457325" y="2423000"/>
            <a:ext cx="162600" cy="1023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3483025" y="3655750"/>
            <a:ext cx="162600" cy="1023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6"/>
          <p:cNvSpPr txBox="1"/>
          <p:nvPr/>
        </p:nvSpPr>
        <p:spPr>
          <a:xfrm>
            <a:off x="2680150" y="2761875"/>
            <a:ext cx="1111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512 dimension</a:t>
            </a:r>
            <a:endParaRPr sz="1000"/>
          </a:p>
        </p:txBody>
      </p:sp>
      <p:sp>
        <p:nvSpPr>
          <p:cNvPr id="209" name="Google Shape;209;p26"/>
          <p:cNvSpPr txBox="1"/>
          <p:nvPr/>
        </p:nvSpPr>
        <p:spPr>
          <a:xfrm>
            <a:off x="3711875" y="4029250"/>
            <a:ext cx="1111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512 dimension</a:t>
            </a:r>
            <a:endParaRPr sz="1000"/>
          </a:p>
        </p:txBody>
      </p:sp>
      <p:sp>
        <p:nvSpPr>
          <p:cNvPr id="210" name="Google Shape;21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X-vector based speaker anonymization framework</a:t>
            </a:r>
            <a:endParaRPr/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600" y="1598363"/>
            <a:ext cx="8096797" cy="252462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8" name="Google Shape;218;p27"/>
          <p:cNvSpPr txBox="1"/>
          <p:nvPr/>
        </p:nvSpPr>
        <p:spPr>
          <a:xfrm>
            <a:off x="3005675" y="1653825"/>
            <a:ext cx="663300" cy="28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Pitch</a:t>
            </a:r>
            <a:endParaRPr sz="1100"/>
          </a:p>
        </p:txBody>
      </p:sp>
      <p:sp>
        <p:nvSpPr>
          <p:cNvPr id="219" name="Google Shape;219;p27"/>
          <p:cNvSpPr/>
          <p:nvPr/>
        </p:nvSpPr>
        <p:spPr>
          <a:xfrm>
            <a:off x="3055050" y="2349500"/>
            <a:ext cx="719700" cy="17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7"/>
          <p:cNvSpPr txBox="1"/>
          <p:nvPr/>
        </p:nvSpPr>
        <p:spPr>
          <a:xfrm>
            <a:off x="3040939" y="2350950"/>
            <a:ext cx="10161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Phonetic features</a:t>
            </a:r>
            <a:endParaRPr sz="1100"/>
          </a:p>
        </p:txBody>
      </p:sp>
      <p:sp>
        <p:nvSpPr>
          <p:cNvPr id="221" name="Google Shape;221;p27"/>
          <p:cNvSpPr/>
          <p:nvPr/>
        </p:nvSpPr>
        <p:spPr>
          <a:xfrm>
            <a:off x="4254494" y="2335400"/>
            <a:ext cx="2892900" cy="5433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Speech Synthesis</a:t>
            </a:r>
            <a:endParaRPr/>
          </a:p>
        </p:txBody>
      </p:sp>
      <p:sp>
        <p:nvSpPr>
          <p:cNvPr id="222" name="Google Shape;222;p27"/>
          <p:cNvSpPr/>
          <p:nvPr/>
        </p:nvSpPr>
        <p:spPr>
          <a:xfrm>
            <a:off x="4741350" y="1912050"/>
            <a:ext cx="1982700" cy="28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7"/>
          <p:cNvSpPr/>
          <p:nvPr/>
        </p:nvSpPr>
        <p:spPr>
          <a:xfrm>
            <a:off x="6498156" y="2031997"/>
            <a:ext cx="289200" cy="28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/>
          <p:nvPr/>
        </p:nvSpPr>
        <p:spPr>
          <a:xfrm>
            <a:off x="6530606" y="2892897"/>
            <a:ext cx="289200" cy="28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4741350" y="3052225"/>
            <a:ext cx="1982700" cy="28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Anonymized x-vector (target)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100">
                <a:solidFill>
                  <a:schemeClr val="dk2"/>
                </a:solidFill>
              </a:rPr>
              <a:t>How to optimally select target speakers from a small pool of speakers? (Speaker’s Perspective)</a:t>
            </a:r>
            <a:endParaRPr b="1" sz="2100"/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274" y="2845400"/>
            <a:ext cx="5534926" cy="15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5275" y="1282688"/>
            <a:ext cx="6159576" cy="3569487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Privacy</a:t>
            </a:r>
            <a:r>
              <a:rPr lang="en-GB" sz="2400"/>
              <a:t> Evaluation - A</a:t>
            </a:r>
            <a:r>
              <a:rPr lang="en-GB" sz="2400"/>
              <a:t>ttackers</a:t>
            </a:r>
            <a:endParaRPr sz="2400"/>
          </a:p>
        </p:txBody>
      </p:sp>
      <p:pic>
        <p:nvPicPr>
          <p:cNvPr id="239" name="Google Shape;2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712" y="1187800"/>
            <a:ext cx="5844573" cy="280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41" name="Google Shape;241;p29"/>
          <p:cNvPicPr preferRelativeResize="0"/>
          <p:nvPr/>
        </p:nvPicPr>
        <p:blipFill rotWithShape="1">
          <a:blip r:embed="rId3">
            <a:alphaModFix/>
          </a:blip>
          <a:srcRect b="4259" l="0" r="0" t="65070"/>
          <a:stretch/>
        </p:blipFill>
        <p:spPr>
          <a:xfrm>
            <a:off x="2799756" y="3852325"/>
            <a:ext cx="5844573" cy="86077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9"/>
          <p:cNvSpPr txBox="1"/>
          <p:nvPr/>
        </p:nvSpPr>
        <p:spPr>
          <a:xfrm>
            <a:off x="2847733" y="4158539"/>
            <a:ext cx="2073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243" name="Google Shape;243;p29"/>
          <p:cNvSpPr/>
          <p:nvPr/>
        </p:nvSpPr>
        <p:spPr>
          <a:xfrm>
            <a:off x="5514611" y="4175475"/>
            <a:ext cx="613800" cy="369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ASV</a:t>
            </a:r>
            <a:r>
              <a:rPr lang="en-GB" sz="700"/>
              <a:t>eval</a:t>
            </a:r>
            <a:endParaRPr sz="700"/>
          </a:p>
        </p:txBody>
      </p:sp>
      <p:sp>
        <p:nvSpPr>
          <p:cNvPr id="244" name="Google Shape;244;p29"/>
          <p:cNvSpPr txBox="1"/>
          <p:nvPr/>
        </p:nvSpPr>
        <p:spPr>
          <a:xfrm>
            <a:off x="1308100" y="1722942"/>
            <a:ext cx="11430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Baseline</a:t>
            </a:r>
            <a:endParaRPr/>
          </a:p>
        </p:txBody>
      </p:sp>
      <p:sp>
        <p:nvSpPr>
          <p:cNvPr id="245" name="Google Shape;245;p29"/>
          <p:cNvSpPr txBox="1"/>
          <p:nvPr/>
        </p:nvSpPr>
        <p:spPr>
          <a:xfrm>
            <a:off x="1308100" y="2491997"/>
            <a:ext cx="11430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Ignorant</a:t>
            </a:r>
            <a:endParaRPr/>
          </a:p>
        </p:txBody>
      </p:sp>
      <p:sp>
        <p:nvSpPr>
          <p:cNvPr id="246" name="Google Shape;246;p29"/>
          <p:cNvSpPr txBox="1"/>
          <p:nvPr/>
        </p:nvSpPr>
        <p:spPr>
          <a:xfrm>
            <a:off x="853725" y="3293500"/>
            <a:ext cx="15975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Semi-</a:t>
            </a:r>
            <a:r>
              <a:rPr lang="en-GB"/>
              <a:t>Ignorant</a:t>
            </a:r>
            <a:endParaRPr/>
          </a:p>
        </p:txBody>
      </p:sp>
      <p:sp>
        <p:nvSpPr>
          <p:cNvPr id="247" name="Google Shape;247;p29"/>
          <p:cNvSpPr txBox="1"/>
          <p:nvPr/>
        </p:nvSpPr>
        <p:spPr>
          <a:xfrm>
            <a:off x="478375" y="4131700"/>
            <a:ext cx="20490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Semi-Informed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</a:t>
            </a:r>
            <a:r>
              <a:rPr lang="en-GB" sz="1200"/>
              <a:t>Re-trained ASV</a:t>
            </a:r>
            <a:r>
              <a:rPr lang="en-GB" sz="1000"/>
              <a:t>eval</a:t>
            </a:r>
            <a:r>
              <a:rPr lang="en-GB" sz="1200"/>
              <a:t> model</a:t>
            </a:r>
            <a:r>
              <a:rPr lang="en-GB"/>
              <a:t>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Utility</a:t>
            </a:r>
            <a:r>
              <a:rPr lang="en-GB"/>
              <a:t> Evaluation</a:t>
            </a:r>
            <a:endParaRPr/>
          </a:p>
        </p:txBody>
      </p:sp>
      <p:pic>
        <p:nvPicPr>
          <p:cNvPr id="253" name="Google Shape;2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013" y="1489750"/>
            <a:ext cx="5545974" cy="25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Proximity (Privacy)</a:t>
            </a:r>
            <a:endParaRPr/>
          </a:p>
        </p:txBody>
      </p:sp>
      <p:sp>
        <p:nvSpPr>
          <p:cNvPr id="260" name="Google Shape;260;p31"/>
          <p:cNvSpPr txBox="1"/>
          <p:nvPr/>
        </p:nvSpPr>
        <p:spPr>
          <a:xfrm>
            <a:off x="355125" y="4003425"/>
            <a:ext cx="72438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Baseline = </a:t>
            </a:r>
            <a:r>
              <a:rPr b="1" lang="en-GB"/>
              <a:t>0.86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Mapping in DENSE region can be considered as “</a:t>
            </a:r>
            <a:r>
              <a:rPr lang="en-GB">
                <a:solidFill>
                  <a:srgbClr val="A61C00"/>
                </a:solidFill>
              </a:rPr>
              <a:t>losing your identity in the crowd</a:t>
            </a:r>
            <a:r>
              <a:rPr lang="en-GB"/>
              <a:t>”.</a:t>
            </a:r>
            <a:endParaRPr/>
          </a:p>
        </p:txBody>
      </p:sp>
      <p:sp>
        <p:nvSpPr>
          <p:cNvPr id="261" name="Google Shape;26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62" name="Google Shape;2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9099" y="1164676"/>
            <a:ext cx="2783227" cy="2786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1"/>
          <p:cNvPicPr preferRelativeResize="0"/>
          <p:nvPr/>
        </p:nvPicPr>
        <p:blipFill rotWithShape="1">
          <a:blip r:embed="rId4">
            <a:alphaModFix/>
          </a:blip>
          <a:srcRect b="0" l="18923" r="0" t="0"/>
          <a:stretch/>
        </p:blipFill>
        <p:spPr>
          <a:xfrm>
            <a:off x="5804143" y="1170505"/>
            <a:ext cx="3293208" cy="278687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1"/>
          <p:cNvSpPr txBox="1"/>
          <p:nvPr/>
        </p:nvSpPr>
        <p:spPr>
          <a:xfrm>
            <a:off x="3929150" y="3601415"/>
            <a:ext cx="3845400" cy="47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Ignorant                    Semi-Ignorant</a:t>
            </a:r>
            <a:endParaRPr/>
          </a:p>
        </p:txBody>
      </p:sp>
      <p:cxnSp>
        <p:nvCxnSpPr>
          <p:cNvPr id="265" name="Google Shape;265;p31"/>
          <p:cNvCxnSpPr/>
          <p:nvPr/>
        </p:nvCxnSpPr>
        <p:spPr>
          <a:xfrm rot="10800000">
            <a:off x="2758725" y="1261500"/>
            <a:ext cx="0" cy="7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31"/>
          <p:cNvCxnSpPr/>
          <p:nvPr/>
        </p:nvCxnSpPr>
        <p:spPr>
          <a:xfrm>
            <a:off x="2758725" y="2794000"/>
            <a:ext cx="0" cy="7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31"/>
          <p:cNvSpPr txBox="1"/>
          <p:nvPr/>
        </p:nvSpPr>
        <p:spPr>
          <a:xfrm>
            <a:off x="1464725" y="1467600"/>
            <a:ext cx="13548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Lower Privacy</a:t>
            </a:r>
            <a:endParaRPr/>
          </a:p>
        </p:txBody>
      </p:sp>
      <p:sp>
        <p:nvSpPr>
          <p:cNvPr id="268" name="Google Shape;268;p31"/>
          <p:cNvSpPr txBox="1"/>
          <p:nvPr/>
        </p:nvSpPr>
        <p:spPr>
          <a:xfrm>
            <a:off x="1464725" y="2915400"/>
            <a:ext cx="13548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</a:t>
            </a:r>
            <a:r>
              <a:rPr lang="en-GB"/>
              <a:t>er Privacy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373950" y="1227675"/>
            <a:ext cx="3386700" cy="324600"/>
          </a:xfrm>
          <a:prstGeom prst="homePlate">
            <a:avLst>
              <a:gd fmla="val 50000" name="adj"/>
            </a:avLst>
          </a:prstGeom>
          <a:solidFill>
            <a:srgbClr val="F9CB9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Objectives and Roadmap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Anonymization via</a:t>
            </a:r>
            <a:r>
              <a:rPr lang="en-GB"/>
              <a:t> Adversarial Representation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Anonymization via X-vector based Voice Conversion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Conclusion</a:t>
            </a: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User’s perspective</a:t>
            </a:r>
            <a:endParaRPr/>
          </a:p>
        </p:txBody>
      </p:sp>
      <p:sp>
        <p:nvSpPr>
          <p:cNvPr id="274" name="Google Shape;27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rgbClr val="A61C00"/>
                </a:solidFill>
              </a:rPr>
              <a:t>Is the resulting speech corpus suitable for downstream tasks?</a:t>
            </a:r>
            <a:endParaRPr sz="2500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100"/>
              <a:t>Preserve speech quality in terms of naturalness and intelligibility</a:t>
            </a:r>
            <a:endParaRPr sz="2100"/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Measured using viability to train ASR models</a:t>
            </a:r>
            <a:endParaRPr sz="1900"/>
          </a:p>
        </p:txBody>
      </p:sp>
      <p:sp>
        <p:nvSpPr>
          <p:cNvPr id="275" name="Google Shape;27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Informed ASR (Proximity: DENSE)</a:t>
            </a:r>
            <a:endParaRPr/>
          </a:p>
        </p:txBody>
      </p:sp>
      <p:pic>
        <p:nvPicPr>
          <p:cNvPr id="281" name="Google Shape;281;p33"/>
          <p:cNvPicPr preferRelativeResize="0"/>
          <p:nvPr/>
        </p:nvPicPr>
        <p:blipFill rotWithShape="1">
          <a:blip r:embed="rId3">
            <a:alphaModFix/>
          </a:blip>
          <a:srcRect b="0" l="0" r="53390" t="10144"/>
          <a:stretch/>
        </p:blipFill>
        <p:spPr>
          <a:xfrm>
            <a:off x="4096850" y="1255925"/>
            <a:ext cx="3515927" cy="3375824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3"/>
          <p:cNvSpPr txBox="1"/>
          <p:nvPr/>
        </p:nvSpPr>
        <p:spPr>
          <a:xfrm>
            <a:off x="351150" y="1886975"/>
            <a:ext cx="39810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A61C00"/>
                </a:solidFill>
              </a:rPr>
              <a:t>X-Y</a:t>
            </a:r>
            <a:r>
              <a:rPr lang="en-GB" sz="2000"/>
              <a:t> = Decoding X using ASR trained on Y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</a:rPr>
              <a:t>O = Original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</a:rPr>
              <a:t>A = Anonymized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83" name="Google Shape;28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Attacker’s Questions</a:t>
            </a:r>
            <a:endParaRPr/>
          </a:p>
        </p:txBody>
      </p:sp>
      <p:sp>
        <p:nvSpPr>
          <p:cNvPr id="289" name="Google Shape;289;p34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Does the information about anonymization help discover the speaker’s identity? How to use this information?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How to optimize the search space using side-information to efficiently discover the speaker’s identity?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Informed ASV (Proximity: DENSE)</a:t>
            </a:r>
            <a:endParaRPr/>
          </a:p>
        </p:txBody>
      </p:sp>
      <p:sp>
        <p:nvSpPr>
          <p:cNvPr id="296" name="Google Shape;29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97" name="Google Shape;2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050" y="1062775"/>
            <a:ext cx="2705905" cy="3820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" name="Google Shape;298;p35"/>
          <p:cNvCxnSpPr/>
          <p:nvPr/>
        </p:nvCxnSpPr>
        <p:spPr>
          <a:xfrm rot="10800000">
            <a:off x="3063525" y="1490100"/>
            <a:ext cx="0" cy="7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35"/>
          <p:cNvCxnSpPr/>
          <p:nvPr/>
        </p:nvCxnSpPr>
        <p:spPr>
          <a:xfrm>
            <a:off x="3063525" y="3022600"/>
            <a:ext cx="0" cy="7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35"/>
          <p:cNvSpPr txBox="1"/>
          <p:nvPr/>
        </p:nvSpPr>
        <p:spPr>
          <a:xfrm>
            <a:off x="1769525" y="1696200"/>
            <a:ext cx="13548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Lower Privacy</a:t>
            </a:r>
            <a:endParaRPr/>
          </a:p>
        </p:txBody>
      </p:sp>
      <p:sp>
        <p:nvSpPr>
          <p:cNvPr id="301" name="Google Shape;301;p35"/>
          <p:cNvSpPr txBox="1"/>
          <p:nvPr/>
        </p:nvSpPr>
        <p:spPr>
          <a:xfrm>
            <a:off x="1769525" y="3144000"/>
            <a:ext cx="13548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Higher Privacy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307" name="Google Shape;30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Adversarial Training effectively removes speaker’s information in a closet-set but does not generalizes to open-set speakers.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During Voice Conversion, mapping the “target speaker” in </a:t>
            </a:r>
            <a:r>
              <a:rPr b="1" lang="en-GB">
                <a:solidFill>
                  <a:srgbClr val="CC4125"/>
                </a:solidFill>
              </a:rPr>
              <a:t>dense</a:t>
            </a:r>
            <a:r>
              <a:rPr lang="en-GB"/>
              <a:t> region with </a:t>
            </a:r>
            <a:r>
              <a:rPr b="1" lang="en-GB">
                <a:solidFill>
                  <a:srgbClr val="CC4125"/>
                </a:solidFill>
              </a:rPr>
              <a:t>random</a:t>
            </a:r>
            <a:r>
              <a:rPr lang="en-GB"/>
              <a:t> gender selection produces </a:t>
            </a:r>
            <a:r>
              <a:rPr i="1" lang="en-GB"/>
              <a:t>state-of-the-art</a:t>
            </a:r>
            <a:r>
              <a:rPr lang="en-GB"/>
              <a:t> speaker anonymization.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The </a:t>
            </a:r>
            <a:r>
              <a:rPr lang="en-GB"/>
              <a:t>result</a:t>
            </a:r>
            <a:r>
              <a:rPr lang="en-GB"/>
              <a:t>ing</a:t>
            </a:r>
            <a:r>
              <a:rPr lang="en-GB"/>
              <a:t> speech corpus can be utilised for tasks such as: training an ASR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X-vector based target selection proves to be robust against “Semi-Ignorant” and “Semi-Informed” attacks.</a:t>
            </a:r>
            <a:endParaRPr/>
          </a:p>
        </p:txBody>
      </p:sp>
      <p:sp>
        <p:nvSpPr>
          <p:cNvPr id="308" name="Google Shape;30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/>
              <a:t>Thanks for your attention!</a:t>
            </a:r>
            <a:endParaRPr/>
          </a:p>
        </p:txBody>
      </p:sp>
      <p:sp>
        <p:nvSpPr>
          <p:cNvPr id="314" name="Google Shape;31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 sz="1800"/>
              <a:t>More details on :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https://brijmohan.github.io/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 sz="1800"/>
              <a:t>Email : </a:t>
            </a:r>
            <a:r>
              <a:rPr lang="en-GB" sz="1800" u="sng">
                <a:solidFill>
                  <a:schemeClr val="hlink"/>
                </a:solidFill>
                <a:hlinkClick r:id="rId4"/>
              </a:rPr>
              <a:t>brij.srivastava@inria.fr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800"/>
          </a:p>
        </p:txBody>
      </p:sp>
      <p:pic>
        <p:nvPicPr>
          <p:cNvPr id="315" name="Google Shape;315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37850" y="1973200"/>
            <a:ext cx="3884250" cy="2628601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Speaker recognition = Biometric identification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Non-invasive / without contact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Distinctive</a:t>
            </a:r>
            <a:r>
              <a:rPr lang="en-GB"/>
              <a:t> and </a:t>
            </a:r>
            <a:r>
              <a:rPr b="1" lang="en-GB"/>
              <a:t>replicable</a:t>
            </a:r>
            <a:r>
              <a:rPr lang="en-GB"/>
              <a:t> </a:t>
            </a:r>
            <a:r>
              <a:rPr lang="en-GB"/>
              <a:t>templates</a:t>
            </a:r>
            <a:r>
              <a:rPr lang="en-GB"/>
              <a:t> can be generated (x-vectors).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Speaker identification and verification/authentication error rates are close to zero : </a:t>
            </a:r>
            <a:r>
              <a:rPr lang="en-GB"/>
              <a:t>X-vector + PLDA yields 2-3% error rate </a:t>
            </a:r>
            <a:r>
              <a:rPr i="1" lang="en-GB"/>
              <a:t>(Garcia-Romero et al. 2019)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Increasing privacy threats require more research on speaker anonymization.</a:t>
            </a:r>
            <a:endParaRPr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Two objectives of anonymization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(</a:t>
            </a:r>
            <a:r>
              <a:rPr lang="en-GB">
                <a:solidFill>
                  <a:srgbClr val="A61C00"/>
                </a:solidFill>
              </a:rPr>
              <a:t>Privacy</a:t>
            </a:r>
            <a:r>
              <a:rPr lang="en-GB"/>
              <a:t>) D</a:t>
            </a:r>
            <a:r>
              <a:rPr lang="en-GB"/>
              <a:t>ata shared by the speaker cannot be linked back to the speaker.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Amount of privacy protection must be reported </a:t>
            </a:r>
            <a:r>
              <a:rPr lang="en-GB"/>
              <a:t>in all possible attack scenarios.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All attributes of speaker’s identity such as speaking rate, timbre, emotional traits, health conditions, etc. must be handled.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(</a:t>
            </a:r>
            <a:r>
              <a:rPr lang="en-GB">
                <a:solidFill>
                  <a:srgbClr val="A61C00"/>
                </a:solidFill>
              </a:rPr>
              <a:t>Utility</a:t>
            </a:r>
            <a:r>
              <a:rPr lang="en-GB"/>
              <a:t>) Anonymization should not affect the utility of speech, e.g. linguistic variability and content.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Output must be usable for further processing, e.g. pitch extraction, phonetic analysis, etc.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Output must be intelligible and suitable for annotation and training of automatic speech recognition (ASR) systems.</a:t>
            </a:r>
            <a:endParaRPr/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Roadmap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063" y="642925"/>
            <a:ext cx="6867525" cy="40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373950" y="1532475"/>
            <a:ext cx="6491100" cy="324600"/>
          </a:xfrm>
          <a:prstGeom prst="homePlate">
            <a:avLst>
              <a:gd fmla="val 50000" name="adj"/>
            </a:avLst>
          </a:prstGeom>
          <a:solidFill>
            <a:srgbClr val="F9CB9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Objectives and Roadmap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Anonymization via Adversarial Representation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Anonymization via X-vector based Voice Conversion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Conclusion</a:t>
            </a:r>
            <a:endParaRPr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Adversarial anonymization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729450" y="10120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A</a:t>
            </a:r>
            <a:r>
              <a:rPr lang="en-GB"/>
              <a:t>dversary</a:t>
            </a:r>
            <a:r>
              <a:rPr lang="en-GB"/>
              <a:t> neural network (red)</a:t>
            </a:r>
            <a:r>
              <a:rPr lang="en-GB"/>
              <a:t> tries to learn relevant speaker-specific features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Provides feedback to Encoder network </a:t>
            </a:r>
            <a:r>
              <a:rPr lang="en-GB"/>
              <a:t>scaled by a parameter (𝛼) which decides the strength of anonymization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3063" y="2647950"/>
            <a:ext cx="5857875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2840125" y="2713277"/>
            <a:ext cx="2586300" cy="458700"/>
          </a:xfrm>
          <a:prstGeom prst="rect">
            <a:avLst/>
          </a:prstGeom>
          <a:solidFill>
            <a:srgbClr val="E9F5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Automatic Speech Recognition 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branch</a:t>
            </a:r>
            <a:endParaRPr b="1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Attacker scenarios - evaluation schemes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663" y="1537775"/>
            <a:ext cx="282892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6550" y="1461563"/>
            <a:ext cx="2095500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1328475" y="3697075"/>
            <a:ext cx="2689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Inside the adversarial ASR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5354275" y="3697075"/>
            <a:ext cx="2095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X-Vector based Speaker Verification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Results (open vs closed set)</a:t>
            </a:r>
            <a:endParaRPr/>
          </a:p>
        </p:txBody>
      </p:sp>
      <p:graphicFrame>
        <p:nvGraphicFramePr>
          <p:cNvPr id="120" name="Google Shape;120;p21"/>
          <p:cNvGraphicFramePr/>
          <p:nvPr/>
        </p:nvGraphicFramePr>
        <p:xfrm>
          <a:off x="1395000" y="12808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{416620BE-8E7B-41F2-8069-8EA3D0945352}</a:tableStyleId>
              </a:tblPr>
              <a:tblGrid>
                <a:gridCol w="1530625"/>
                <a:gridCol w="1530625"/>
                <a:gridCol w="1530625"/>
                <a:gridCol w="1530625"/>
              </a:tblGrid>
              <a:tr h="392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Raw speech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Blue branch only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Adversarial Learning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/>
                        <a:t>Word Error Rate (ASR)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9.40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11.30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69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/>
                        <a:t>Classification Error</a:t>
                      </a:r>
                      <a:r>
                        <a:rPr b="1" lang="en-GB" sz="1400" u="none" cap="none" strike="noStrike"/>
                        <a:t> (closed)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/>
                        <a:t>2.78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/>
                        <a:t>51.37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/>
                        <a:t>94.40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69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/>
                        <a:t>Equal Error Rate (open)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4.31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24.77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25.97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1" name="Google Shape;121;p21"/>
          <p:cNvSpPr/>
          <p:nvPr/>
        </p:nvSpPr>
        <p:spPr>
          <a:xfrm>
            <a:off x="7040550" y="1962138"/>
            <a:ext cx="189300" cy="182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1"/>
          <p:cNvSpPr/>
          <p:nvPr/>
        </p:nvSpPr>
        <p:spPr>
          <a:xfrm>
            <a:off x="5541225" y="2631458"/>
            <a:ext cx="189300" cy="182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7040550" y="2555258"/>
            <a:ext cx="189300" cy="182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7040550" y="3184475"/>
            <a:ext cx="189300" cy="182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5541225" y="3200461"/>
            <a:ext cx="189300" cy="182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463750" y="3809550"/>
            <a:ext cx="8124900" cy="12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WER increases slightly indicating </a:t>
            </a:r>
            <a:r>
              <a:rPr b="0" i="0" lang="en-GB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bearable</a:t>
            </a:r>
            <a:r>
              <a:rPr b="0" i="0" lang="en-GB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utility loss</a:t>
            </a: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GB">
                <a:solidFill>
                  <a:schemeClr val="dk1"/>
                </a:solidFill>
              </a:rPr>
              <a:t>S</a:t>
            </a: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peaker </a:t>
            </a:r>
            <a:r>
              <a:rPr lang="en-GB">
                <a:solidFill>
                  <a:schemeClr val="dk1"/>
                </a:solidFill>
              </a:rPr>
              <a:t>classification error</a:t>
            </a: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(closed-set) increases significantly = significant privacy gain.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GB">
                <a:solidFill>
                  <a:schemeClr val="dk1"/>
                </a:solidFill>
              </a:rPr>
              <a:t>S</a:t>
            </a: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peaker verification error</a:t>
            </a:r>
            <a:r>
              <a:rPr lang="en-GB">
                <a:solidFill>
                  <a:schemeClr val="dk1"/>
                </a:solidFill>
              </a:rPr>
              <a:t> </a:t>
            </a: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increases slightly </a:t>
            </a: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insignificant privacy gain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5541225" y="2686621"/>
            <a:ext cx="189300" cy="182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7040550" y="2617433"/>
            <a:ext cx="189300" cy="182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3107775" y="1339158"/>
            <a:ext cx="4209900" cy="469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4762500" y="1930150"/>
            <a:ext cx="2672400" cy="345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3314475" y="2530019"/>
            <a:ext cx="4003200" cy="393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3352575" y="3135276"/>
            <a:ext cx="4003200" cy="393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1458875" y="1924775"/>
            <a:ext cx="1363500" cy="1708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