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8" r:id="rId4"/>
    <p:sldId id="269" r:id="rId5"/>
    <p:sldId id="258" r:id="rId6"/>
    <p:sldId id="270" r:id="rId7"/>
    <p:sldId id="271" r:id="rId8"/>
    <p:sldId id="259" r:id="rId9"/>
    <p:sldId id="260" r:id="rId10"/>
    <p:sldId id="261" r:id="rId11"/>
    <p:sldId id="262" r:id="rId12"/>
    <p:sldId id="263" r:id="rId13"/>
    <p:sldId id="273" r:id="rId14"/>
    <p:sldId id="264" r:id="rId15"/>
    <p:sldId id="265" r:id="rId16"/>
    <p:sldId id="266" r:id="rId17"/>
    <p:sldId id="267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6BC1-3E1A-49E4-8FE0-B5BCD2A5E8B6}" type="datetimeFigureOut">
              <a:rPr lang="en-GB" smtClean="0"/>
              <a:t>03/09/2022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7749F-A0D3-41A3-960D-69C5092F9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8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6BC1-3E1A-49E4-8FE0-B5BCD2A5E8B6}" type="datetimeFigureOut">
              <a:rPr lang="en-GB" smtClean="0"/>
              <a:t>03/09/2022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7749F-A0D3-41A3-960D-69C5092F9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51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6BC1-3E1A-49E4-8FE0-B5BCD2A5E8B6}" type="datetimeFigureOut">
              <a:rPr lang="en-GB" smtClean="0"/>
              <a:t>03/09/2022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7749F-A0D3-41A3-960D-69C5092F914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3428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6BC1-3E1A-49E4-8FE0-B5BCD2A5E8B6}" type="datetimeFigureOut">
              <a:rPr lang="en-GB" smtClean="0"/>
              <a:t>03/09/2022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7749F-A0D3-41A3-960D-69C5092F9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682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6BC1-3E1A-49E4-8FE0-B5BCD2A5E8B6}" type="datetimeFigureOut">
              <a:rPr lang="en-GB" smtClean="0"/>
              <a:t>03/09/2022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7749F-A0D3-41A3-960D-69C5092F914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7912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6BC1-3E1A-49E4-8FE0-B5BCD2A5E8B6}" type="datetimeFigureOut">
              <a:rPr lang="en-GB" smtClean="0"/>
              <a:t>03/09/2022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7749F-A0D3-41A3-960D-69C5092F9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828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6BC1-3E1A-49E4-8FE0-B5BCD2A5E8B6}" type="datetimeFigureOut">
              <a:rPr lang="en-GB" smtClean="0"/>
              <a:t>03/09/2022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7749F-A0D3-41A3-960D-69C5092F9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282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6BC1-3E1A-49E4-8FE0-B5BCD2A5E8B6}" type="datetimeFigureOut">
              <a:rPr lang="en-GB" smtClean="0"/>
              <a:t>03/09/2022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7749F-A0D3-41A3-960D-69C5092F9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12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6BC1-3E1A-49E4-8FE0-B5BCD2A5E8B6}" type="datetimeFigureOut">
              <a:rPr lang="en-GB" smtClean="0"/>
              <a:t>03/09/2022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7749F-A0D3-41A3-960D-69C5092F9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6BC1-3E1A-49E4-8FE0-B5BCD2A5E8B6}" type="datetimeFigureOut">
              <a:rPr lang="en-GB" smtClean="0"/>
              <a:t>03/09/2022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7749F-A0D3-41A3-960D-69C5092F9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32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6BC1-3E1A-49E4-8FE0-B5BCD2A5E8B6}" type="datetimeFigureOut">
              <a:rPr lang="en-GB" smtClean="0"/>
              <a:t>03/09/2022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7749F-A0D3-41A3-960D-69C5092F9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9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6BC1-3E1A-49E4-8FE0-B5BCD2A5E8B6}" type="datetimeFigureOut">
              <a:rPr lang="en-GB" smtClean="0"/>
              <a:t>03/09/2022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7749F-A0D3-41A3-960D-69C5092F9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44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6BC1-3E1A-49E4-8FE0-B5BCD2A5E8B6}" type="datetimeFigureOut">
              <a:rPr lang="en-GB" smtClean="0"/>
              <a:t>03/09/2022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7749F-A0D3-41A3-960D-69C5092F9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88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6BC1-3E1A-49E4-8FE0-B5BCD2A5E8B6}" type="datetimeFigureOut">
              <a:rPr lang="en-GB" smtClean="0"/>
              <a:t>03/09/2022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7749F-A0D3-41A3-960D-69C5092F9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57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6BC1-3E1A-49E4-8FE0-B5BCD2A5E8B6}" type="datetimeFigureOut">
              <a:rPr lang="en-GB" smtClean="0"/>
              <a:t>03/09/2022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7749F-A0D3-41A3-960D-69C5092F9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7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7749F-A0D3-41A3-960D-69C5092F9146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6BC1-3E1A-49E4-8FE0-B5BCD2A5E8B6}" type="datetimeFigureOut">
              <a:rPr lang="en-GB" smtClean="0"/>
              <a:t>03/09/2022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95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06BC1-3E1A-49E4-8FE0-B5BCD2A5E8B6}" type="datetimeFigureOut">
              <a:rPr lang="en-GB" smtClean="0"/>
              <a:t>03/09/2022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CB7749F-A0D3-41A3-960D-69C5092F9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51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3C34-97AE-BA4F-8109-8A0FE465C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CNN Medical Image Classification of Chest opacities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E97C50-550C-92AC-34F2-C4F1C15CFEBD}"/>
              </a:ext>
            </a:extLst>
          </p:cNvPr>
          <p:cNvSpPr txBox="1"/>
          <p:nvPr/>
        </p:nvSpPr>
        <p:spPr>
          <a:xfrm>
            <a:off x="2726422" y="4504888"/>
            <a:ext cx="5847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Brian Joram Wandobire</a:t>
            </a:r>
          </a:p>
          <a:p>
            <a:r>
              <a:rPr lang="en-GB"/>
              <a:t>2100702314</a:t>
            </a:r>
          </a:p>
          <a:p>
            <a:r>
              <a:rPr lang="en-GB"/>
              <a:t>2021/HD05/2314U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07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DC2C-633D-93EA-2624-07E5F72DB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15558"/>
          </a:xfrm>
        </p:spPr>
        <p:txBody>
          <a:bodyPr>
            <a:normAutofit/>
          </a:bodyPr>
          <a:lstStyle/>
          <a:p>
            <a:pPr algn="ctr"/>
            <a:r>
              <a:rPr lang="en-GB" sz="9600" b="0" i="0" dirty="0">
                <a:solidFill>
                  <a:srgbClr val="000000"/>
                </a:solidFill>
                <a:effectLst/>
                <a:latin typeface="Inter"/>
              </a:rPr>
              <a:t>Our Model</a:t>
            </a:r>
            <a:br>
              <a:rPr lang="en-GB" sz="9600" b="0" i="0" dirty="0">
                <a:solidFill>
                  <a:srgbClr val="000000"/>
                </a:solidFill>
                <a:effectLst/>
                <a:latin typeface="Inter"/>
              </a:rPr>
            </a:br>
            <a:r>
              <a:rPr lang="en-GB" sz="9600" b="0" i="0" dirty="0">
                <a:solidFill>
                  <a:srgbClr val="000000"/>
                </a:solidFill>
                <a:effectLst/>
                <a:latin typeface="Inter"/>
              </a:rPr>
              <a:t>(</a:t>
            </a:r>
            <a:r>
              <a:rPr lang="en-GB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Total params: 104,197,506 Trainable params: 104,194,434 Non-trainable params: 3,072</a:t>
            </a:r>
            <a:r>
              <a:rPr lang="en-GB" sz="4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n-GB" sz="4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</a:br>
            <a:r>
              <a:rPr lang="en-GB" sz="4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25Layers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3816007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1CD04-CE2D-BCB6-B527-65EBFF10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Selection-1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3B4D7-E17F-A602-56C7-F3EED5872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Transfer learning(Vgg16)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+</a:t>
            </a:r>
            <a:r>
              <a:rPr lang="en-US" dirty="0"/>
              <a:t> model training from scratch.</a:t>
            </a:r>
          </a:p>
          <a:p>
            <a:r>
              <a:rPr lang="en-US" dirty="0"/>
              <a:t>Initialize first few layers from a network (</a:t>
            </a:r>
            <a:r>
              <a:rPr lang="en-US" dirty="0" err="1"/>
              <a:t>imagenet</a:t>
            </a:r>
            <a:r>
              <a:rPr lang="en-US" dirty="0"/>
              <a:t>) and fine tune. </a:t>
            </a:r>
          </a:p>
          <a:p>
            <a:pPr lvl="1"/>
            <a:r>
              <a:rPr lang="en-US" dirty="0"/>
              <a:t>capture general details like patches , edges, etc.</a:t>
            </a:r>
          </a:p>
          <a:p>
            <a:r>
              <a:rPr lang="en-GB" dirty="0"/>
              <a:t>Depth Separable Conv </a:t>
            </a:r>
            <a:r>
              <a:rPr lang="en-US" dirty="0"/>
              <a:t>introduces lesser number of parameters as compared to normal convolution </a:t>
            </a:r>
          </a:p>
          <a:p>
            <a:r>
              <a:rPr lang="en-GB" dirty="0"/>
              <a:t>batch norm with convolutions:</a:t>
            </a:r>
          </a:p>
          <a:p>
            <a:pPr lvl="1"/>
            <a:r>
              <a:rPr lang="en-GB" b="0" i="0" dirty="0">
                <a:effectLst/>
                <a:latin typeface="Inter"/>
              </a:rPr>
              <a:t>Important as the network </a:t>
            </a:r>
            <a:r>
              <a:rPr lang="en-GB" dirty="0">
                <a:latin typeface="Inter"/>
              </a:rPr>
              <a:t>goes deeper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7654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35F5-6040-DF19-0AFF-B6F728E0C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Selection-2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BFC24-E11C-9FCD-1E05-16D627445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Dense layers</a:t>
            </a:r>
          </a:p>
          <a:p>
            <a:pPr lvl="1"/>
            <a:r>
              <a:rPr lang="en-US" dirty="0"/>
              <a:t>higher learning rate and experiment with the number of neurons in the dense layers.</a:t>
            </a:r>
          </a:p>
          <a:p>
            <a:r>
              <a:rPr lang="en-US" dirty="0"/>
              <a:t>Initialize the weights of first two convolutions with </a:t>
            </a:r>
            <a:r>
              <a:rPr lang="en-US" dirty="0" err="1"/>
              <a:t>imagenet</a:t>
            </a:r>
            <a:r>
              <a:rPr lang="en-US" dirty="0"/>
              <a:t> weights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7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>
            <a:extLst>
              <a:ext uri="{FF2B5EF4-FFF2-40B4-BE49-F238E27FC236}">
                <a16:creationId xmlns:a16="http://schemas.microsoft.com/office/drawing/2014/main" id="{FDBAFD03-0DB2-0A3B-0F34-28ECFDB71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955" y="0"/>
            <a:ext cx="17056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8F35A4C3-2FF8-8B1A-6A16-CCF7C9F5B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040" y="0"/>
            <a:ext cx="35772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38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67A66-0068-2C66-3EB2-A9F39ED35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Selection-3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08AED-79A0-3469-266E-18FD06F43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Adam(</a:t>
            </a:r>
            <a:r>
              <a:rPr lang="en-GB" dirty="0" err="1"/>
              <a:t>lr</a:t>
            </a:r>
            <a:r>
              <a:rPr lang="en-GB" dirty="0"/>
              <a:t>=0.0001, decay=1e-5):</a:t>
            </a:r>
          </a:p>
          <a:p>
            <a:r>
              <a:rPr lang="en-GB" dirty="0" err="1"/>
              <a:t>EarlyStopping</a:t>
            </a:r>
            <a:r>
              <a:rPr lang="en-GB" dirty="0"/>
              <a:t>: (patience=5):</a:t>
            </a:r>
          </a:p>
          <a:p>
            <a:r>
              <a:rPr lang="en-GB" dirty="0"/>
              <a:t>Loss: binary </a:t>
            </a:r>
            <a:r>
              <a:rPr lang="en-GB" dirty="0" err="1"/>
              <a:t>crossentropy</a:t>
            </a:r>
            <a:endParaRPr lang="en-GB" dirty="0"/>
          </a:p>
          <a:p>
            <a:r>
              <a:rPr lang="en-GB" dirty="0"/>
              <a:t>Metrics: accuracy</a:t>
            </a:r>
          </a:p>
          <a:p>
            <a:r>
              <a:rPr lang="en-US" dirty="0"/>
              <a:t>Batch Size = 4, epochs = 50</a:t>
            </a:r>
          </a:p>
          <a:p>
            <a:r>
              <a:rPr lang="en-US" dirty="0"/>
              <a:t>Train steps:</a:t>
            </a:r>
          </a:p>
          <a:p>
            <a:pPr lvl="1"/>
            <a:r>
              <a:rPr lang="en-US" dirty="0"/>
              <a:t>Number of training and validation steps: 122 and 106</a:t>
            </a:r>
          </a:p>
          <a:p>
            <a:r>
              <a:rPr lang="en-GB" dirty="0"/>
              <a:t>Model fitting: Class Weights {0:1.0, 1:0.4}</a:t>
            </a:r>
          </a:p>
        </p:txBody>
      </p:sp>
    </p:spTree>
    <p:extLst>
      <p:ext uri="{BB962C8B-B14F-4D97-AF65-F5344CB8AC3E}">
        <p14:creationId xmlns:p14="http://schemas.microsoft.com/office/powerpoint/2010/main" val="2957726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37DC-A83F-3154-BF83-C72D74FE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Metrics </a:t>
            </a:r>
            <a:r>
              <a:rPr lang="en-US" dirty="0" err="1"/>
              <a:t>Visualisation</a:t>
            </a:r>
            <a:br>
              <a:rPr lang="en-US" dirty="0"/>
            </a:br>
            <a:r>
              <a:rPr lang="en-US" sz="1300" b="1" dirty="0"/>
              <a:t>Epoch 15/50</a:t>
            </a:r>
            <a:r>
              <a:rPr lang="en-US" sz="1300" dirty="0"/>
              <a:t>- 12s 96ms/step - </a:t>
            </a:r>
            <a:r>
              <a:rPr lang="en-US" sz="1300" b="1" dirty="0"/>
              <a:t>loss:</a:t>
            </a:r>
            <a:r>
              <a:rPr lang="en-US" sz="1300" dirty="0"/>
              <a:t> 0.0493 - </a:t>
            </a:r>
            <a:r>
              <a:rPr lang="en-US" sz="1300" b="1" dirty="0"/>
              <a:t>accuracy:</a:t>
            </a:r>
            <a:r>
              <a:rPr lang="en-US" sz="1300" dirty="0"/>
              <a:t> 0.9611 - </a:t>
            </a:r>
            <a:r>
              <a:rPr lang="en-US" sz="1300" b="1" dirty="0" err="1"/>
              <a:t>val_loss</a:t>
            </a:r>
            <a:r>
              <a:rPr lang="en-US" sz="1300" b="1" dirty="0"/>
              <a:t>:</a:t>
            </a:r>
            <a:r>
              <a:rPr lang="en-US" sz="1300" dirty="0"/>
              <a:t> 0.2105 - </a:t>
            </a:r>
            <a:r>
              <a:rPr lang="en-US" sz="1300" b="1" dirty="0" err="1"/>
              <a:t>val_accuracy</a:t>
            </a:r>
            <a:r>
              <a:rPr lang="en-US" sz="1300" b="1" dirty="0"/>
              <a:t>: </a:t>
            </a:r>
            <a:r>
              <a:rPr lang="en-US" sz="1300" dirty="0"/>
              <a:t>0.9151</a:t>
            </a:r>
            <a:endParaRPr lang="en-GB" sz="13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D80601-D127-4D03-BB66-BB3CD915A6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16" y="1825625"/>
            <a:ext cx="942922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92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C814-BDDC-367E-E38A-43267946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04497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Testing Model on Data</a:t>
            </a: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val="355929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04FD0-59AB-C5D2-AAC1-BD1B9F40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Unknown Dataset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A9DCE-9595-DD18-D03F-018FFCDDA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24743" cy="4351338"/>
          </a:xfrm>
        </p:spPr>
        <p:txBody>
          <a:bodyPr>
            <a:normAutofit/>
          </a:bodyPr>
          <a:lstStyle/>
          <a:p>
            <a:r>
              <a:rPr lang="en-US" sz="1600" dirty="0"/>
              <a:t>Total number of test examples:  110</a:t>
            </a:r>
          </a:p>
          <a:p>
            <a:r>
              <a:rPr lang="en-US" sz="1600" dirty="0"/>
              <a:t>Input size: 224, 224</a:t>
            </a:r>
          </a:p>
          <a:p>
            <a:r>
              <a:rPr lang="en-US" sz="1600" dirty="0"/>
              <a:t>Color Channels: 3</a:t>
            </a:r>
          </a:p>
          <a:p>
            <a:r>
              <a:rPr lang="en-US" sz="1600" dirty="0"/>
              <a:t>Total number of labels: (110, 2)</a:t>
            </a:r>
          </a:p>
          <a:p>
            <a:r>
              <a:rPr lang="en-US" sz="1600" dirty="0"/>
              <a:t>Loss on test set:  0.1788214147090912</a:t>
            </a:r>
          </a:p>
          <a:p>
            <a:r>
              <a:rPr lang="en-US" sz="1600" dirty="0"/>
              <a:t>Accuracy on test set:  0.9454545378684998</a:t>
            </a:r>
          </a:p>
          <a:p>
            <a:r>
              <a:rPr lang="en-US" sz="1600" dirty="0"/>
              <a:t>Recall of the model is 0.96</a:t>
            </a:r>
          </a:p>
          <a:p>
            <a:r>
              <a:rPr lang="en-US" sz="1600" dirty="0"/>
              <a:t>Precision of the model is 0.93</a:t>
            </a:r>
            <a:endParaRPr lang="en-GB" sz="16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DD9158E-E68F-0B89-8B4F-983387A34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802" y="1454748"/>
            <a:ext cx="5029200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223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FFC88-B938-6518-AA63-793E7B701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Unknown Dataset 2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C36D13-E588-F6DA-911C-898E61CBF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24743" cy="4351338"/>
          </a:xfrm>
        </p:spPr>
        <p:txBody>
          <a:bodyPr>
            <a:normAutofit/>
          </a:bodyPr>
          <a:lstStyle/>
          <a:p>
            <a:r>
              <a:rPr lang="en-US" sz="1600" dirty="0"/>
              <a:t>Total number of test examples:  224</a:t>
            </a:r>
          </a:p>
          <a:p>
            <a:r>
              <a:rPr lang="en-US" sz="1600" dirty="0"/>
              <a:t>Input size: 224, 224</a:t>
            </a:r>
          </a:p>
          <a:p>
            <a:r>
              <a:rPr lang="en-US" sz="1600" dirty="0"/>
              <a:t>Color Channels: 3</a:t>
            </a:r>
          </a:p>
          <a:p>
            <a:r>
              <a:rPr lang="en-US" sz="1600" dirty="0"/>
              <a:t>Total number of labels: (224, 2)</a:t>
            </a:r>
          </a:p>
          <a:p>
            <a:r>
              <a:rPr lang="en-US" sz="1600" dirty="0"/>
              <a:t>Loss on test set:  4.513689041137695</a:t>
            </a:r>
          </a:p>
          <a:p>
            <a:r>
              <a:rPr lang="en-US" sz="1600" dirty="0"/>
              <a:t>Accuracy on test set:  0.4910714328289032</a:t>
            </a:r>
          </a:p>
          <a:p>
            <a:r>
              <a:rPr lang="en-US" sz="1600" dirty="0"/>
              <a:t>Recall of the model is 0.89</a:t>
            </a:r>
          </a:p>
          <a:p>
            <a:r>
              <a:rPr lang="en-US" sz="1600" dirty="0"/>
              <a:t>Precision of the model is 0.50</a:t>
            </a:r>
            <a:endParaRPr lang="en-GB" sz="16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7E6A2E8-030E-622D-D850-441413334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732" y="1270000"/>
            <a:ext cx="5029200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365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38D07-DDC4-729F-2F1D-5328922A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Encountered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CA76-BD03-8358-6A3B-7FDC2F6EA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 of overfitting with changing batch size</a:t>
            </a:r>
          </a:p>
          <a:p>
            <a:r>
              <a:rPr lang="en-US" dirty="0"/>
              <a:t>Model loss still high</a:t>
            </a:r>
          </a:p>
          <a:p>
            <a:r>
              <a:rPr lang="en-US" dirty="0"/>
              <a:t>Computing Resources to run model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09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5716-3CDE-E739-FA56-EEBDFF2FD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15571-C8DD-3F57-A819-F2C024CA0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Diagnosis of chest opacities is a challenge</a:t>
            </a:r>
          </a:p>
          <a:p>
            <a:r>
              <a:rPr lang="en-US" dirty="0"/>
              <a:t>Need for a deep learning model that can cut down on costs from alternative expensive and time consuming approaches</a:t>
            </a:r>
          </a:p>
          <a:p>
            <a:endParaRPr lang="en-US" dirty="0"/>
          </a:p>
          <a:p>
            <a:r>
              <a:rPr lang="en-US" dirty="0"/>
              <a:t>Solution:</a:t>
            </a:r>
            <a:br>
              <a:rPr lang="en-US" dirty="0"/>
            </a:br>
            <a:r>
              <a:rPr lang="en-US" dirty="0"/>
              <a:t>build a deep learning CNN model trained to predict image class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4316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0F86-57B4-2FB7-D31B-533E2C8C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6736"/>
            <a:ext cx="10515600" cy="5255499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METHODOLOGY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3348679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5981-6F61-5E20-90EE-62909F0F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Precautions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9D35C-766F-F559-354F-6A8A51F90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, Tensor flow and </a:t>
            </a:r>
            <a:r>
              <a:rPr lang="en-US" dirty="0" err="1"/>
              <a:t>Keras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Concern about reproducibility:</a:t>
            </a:r>
            <a:br>
              <a:rPr lang="en-US" dirty="0"/>
            </a:br>
            <a:r>
              <a:rPr lang="en-US" dirty="0"/>
              <a:t>Set the random seed and </a:t>
            </a:r>
            <a:r>
              <a:rPr lang="en-US" dirty="0" err="1"/>
              <a:t>keras</a:t>
            </a:r>
            <a:r>
              <a:rPr lang="en-US" dirty="0"/>
              <a:t> session at start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460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D4725-9B72-21D1-02F2-0A30C5C3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Transformation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91F87-23D1-CB92-6D00-33C89070F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is split it into:</a:t>
            </a:r>
            <a:br>
              <a:rPr lang="en-US" dirty="0"/>
            </a:br>
            <a:r>
              <a:rPr lang="en-US" dirty="0"/>
              <a:t>Train Set</a:t>
            </a:r>
            <a:br>
              <a:rPr lang="en-US" dirty="0"/>
            </a:br>
            <a:r>
              <a:rPr lang="en-US" dirty="0"/>
              <a:t>Validation Set</a:t>
            </a:r>
            <a:br>
              <a:rPr lang="en-US" dirty="0"/>
            </a:br>
            <a:r>
              <a:rPr lang="en-US" dirty="0"/>
              <a:t>Text Set</a:t>
            </a:r>
          </a:p>
          <a:p>
            <a:r>
              <a:rPr lang="en-US" dirty="0"/>
              <a:t>Read new split dataset</a:t>
            </a:r>
            <a:br>
              <a:rPr lang="en-US" dirty="0"/>
            </a:br>
            <a:r>
              <a:rPr lang="en-US" dirty="0"/>
              <a:t>Starting with trainset – look out for imbalance</a:t>
            </a:r>
            <a:br>
              <a:rPr lang="en-US" dirty="0"/>
            </a:br>
            <a:r>
              <a:rPr lang="en-US" dirty="0"/>
              <a:t>Normal:254, Sick: 245</a:t>
            </a:r>
          </a:p>
        </p:txBody>
      </p:sp>
    </p:spTree>
    <p:extLst>
      <p:ext uri="{BB962C8B-B14F-4D97-AF65-F5344CB8AC3E}">
        <p14:creationId xmlns:p14="http://schemas.microsoft.com/office/powerpoint/2010/main" val="2299375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1779E-26EC-C8C7-1A19-F7FB74D67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Dataset: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5AC317-F84A-1CC7-0C03-03E4CDF559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8935" y="2160588"/>
            <a:ext cx="4774167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899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995B5-501A-CA57-DB1C-7FDF6063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and Sick Samples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58E9B2-BD1D-F95B-8A25-EE3F56625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642276"/>
            <a:ext cx="8596312" cy="29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59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17572-71FB-CD3C-EA52-D1FEC0C7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Transformation -2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CC1CD-371B-F079-2433-0950EF6F0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Validation data</a:t>
            </a:r>
          </a:p>
          <a:p>
            <a:pPr lvl="1"/>
            <a:r>
              <a:rPr lang="en-US" dirty="0"/>
              <a:t>Images could either be in gray scale or  </a:t>
            </a:r>
            <a:r>
              <a:rPr lang="en-US" dirty="0" err="1"/>
              <a:t>colour</a:t>
            </a:r>
            <a:r>
              <a:rPr lang="en-US" dirty="0"/>
              <a:t>(3 channels)</a:t>
            </a:r>
          </a:p>
          <a:p>
            <a:pPr lvl="1"/>
            <a:r>
              <a:rPr lang="en-US" dirty="0"/>
              <a:t>Grayscale: convert into 3 channels.</a:t>
            </a:r>
          </a:p>
          <a:p>
            <a:pPr lvl="1"/>
            <a:r>
              <a:rPr lang="en-US" dirty="0"/>
              <a:t>Resize images(224,224)</a:t>
            </a:r>
          </a:p>
          <a:p>
            <a:pPr lvl="1"/>
            <a:r>
              <a:rPr lang="en-US" dirty="0"/>
              <a:t>Convert the list into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0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D8712-38B1-ADE0-E485-A0A38D2B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Transformation -2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9C3AF-1DC5-C752-7073-16AA04282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Augmentation(</a:t>
            </a:r>
            <a:r>
              <a:rPr lang="en-US" i="1" dirty="0" err="1"/>
              <a:t>Oneof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helpful for imbalanced dataset</a:t>
            </a:r>
          </a:p>
          <a:p>
            <a:pPr lvl="1"/>
            <a:r>
              <a:rPr lang="en-US" dirty="0"/>
              <a:t>Horizontal scale change, rotation and  brightness</a:t>
            </a:r>
          </a:p>
          <a:p>
            <a:r>
              <a:rPr lang="en-US" dirty="0"/>
              <a:t>Data generator:</a:t>
            </a:r>
          </a:p>
          <a:p>
            <a:pPr lvl="1"/>
            <a:r>
              <a:rPr lang="en-US" dirty="0"/>
              <a:t>steps = n//</a:t>
            </a:r>
            <a:r>
              <a:rPr lang="en-US" dirty="0" err="1"/>
              <a:t>batch_size</a:t>
            </a:r>
            <a:endParaRPr lang="en-US" dirty="0"/>
          </a:p>
          <a:p>
            <a:pPr lvl="1"/>
            <a:r>
              <a:rPr lang="en-US" dirty="0"/>
              <a:t>one hot encoding</a:t>
            </a:r>
          </a:p>
          <a:p>
            <a:pPr lvl="1"/>
            <a:r>
              <a:rPr lang="en-US" dirty="0"/>
              <a:t>generate more samples for </a:t>
            </a:r>
            <a:r>
              <a:rPr lang="en-US" dirty="0" err="1"/>
              <a:t>undersampled</a:t>
            </a:r>
            <a:r>
              <a:rPr lang="en-US" dirty="0"/>
              <a:t> class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8175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144</TotalTime>
  <Words>528</Words>
  <Application>Microsoft Office PowerPoint</Application>
  <PresentationFormat>Widescreen</PresentationFormat>
  <Paragraphs>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Courier New</vt:lpstr>
      <vt:lpstr>Inter</vt:lpstr>
      <vt:lpstr>Trebuchet MS</vt:lpstr>
      <vt:lpstr>Wingdings 3</vt:lpstr>
      <vt:lpstr>Facet</vt:lpstr>
      <vt:lpstr>CNN Medical Image Classification of Chest opacities</vt:lpstr>
      <vt:lpstr>Problem Statement</vt:lpstr>
      <vt:lpstr>METHODOLOGY</vt:lpstr>
      <vt:lpstr>Tools and Precautions</vt:lpstr>
      <vt:lpstr>Data Exploration and Transformation</vt:lpstr>
      <vt:lpstr>Dataset:</vt:lpstr>
      <vt:lpstr>Normal and Sick Samples</vt:lpstr>
      <vt:lpstr>Data Exploration and Transformation -2</vt:lpstr>
      <vt:lpstr>Data Exploration and Transformation -2</vt:lpstr>
      <vt:lpstr>Our Model (Total params: 104,197,506 Trainable params: 104,194,434 Non-trainable params: 3,072) 25Layers</vt:lpstr>
      <vt:lpstr>Selection-1</vt:lpstr>
      <vt:lpstr>Selection-2</vt:lpstr>
      <vt:lpstr>PowerPoint Presentation</vt:lpstr>
      <vt:lpstr>Selection-3</vt:lpstr>
      <vt:lpstr>Metrics Visualisation Epoch 15/50- 12s 96ms/step - loss: 0.0493 - accuracy: 0.9611 - val_loss: 0.2105 - val_accuracy: 0.9151</vt:lpstr>
      <vt:lpstr>Testing Model on Data</vt:lpstr>
      <vt:lpstr>Unknown Dataset 1</vt:lpstr>
      <vt:lpstr>Unknown Dataset 2</vt:lpstr>
      <vt:lpstr>Challenges Encountered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Medical Image Classification of Chest opacities</dc:title>
  <dc:creator>Brian Joram</dc:creator>
  <cp:lastModifiedBy>Brian Joram</cp:lastModifiedBy>
  <cp:revision>24</cp:revision>
  <dcterms:created xsi:type="dcterms:W3CDTF">2022-09-03T05:20:23Z</dcterms:created>
  <dcterms:modified xsi:type="dcterms:W3CDTF">2022-09-03T07:45:15Z</dcterms:modified>
</cp:coreProperties>
</file>