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62" r:id="rId3"/>
    <p:sldId id="263" r:id="rId4"/>
    <p:sldId id="257" r:id="rId5"/>
    <p:sldId id="258" r:id="rId6"/>
    <p:sldId id="264" r:id="rId7"/>
    <p:sldId id="265" r:id="rId8"/>
    <p:sldId id="259" r:id="rId9"/>
    <p:sldId id="260" r:id="rId10"/>
    <p:sldId id="261" r:id="rId11"/>
    <p:sldId id="270" r:id="rId12"/>
    <p:sldId id="271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23" autoAdjust="0"/>
  </p:normalViewPr>
  <p:slideViewPr>
    <p:cSldViewPr snapToGrid="0">
      <p:cViewPr>
        <p:scale>
          <a:sx n="151" d="100"/>
          <a:sy n="151" d="100"/>
        </p:scale>
        <p:origin x="-474" y="186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11211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Haskell_(linguagem_de_programa%C3%A7%C3%A3o)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266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87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102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696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725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049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751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dirty="0" smtClean="0"/>
              <a:t>Cálculo</a:t>
            </a:r>
            <a:r>
              <a:rPr lang="pt-BR" baseline="0" dirty="0" smtClean="0"/>
              <a:t> Lambda: </a:t>
            </a:r>
            <a:r>
              <a:rPr lang="pt-BR" dirty="0" smtClean="0"/>
              <a:t>Pode ser considerado a primeira</a:t>
            </a:r>
            <a:r>
              <a:rPr lang="pt-BR" baseline="0" dirty="0" smtClean="0"/>
              <a:t> linguagem de </a:t>
            </a:r>
            <a:r>
              <a:rPr lang="pt-BR" baseline="0" dirty="0" err="1" smtClean="0"/>
              <a:t>prog</a:t>
            </a:r>
            <a:r>
              <a:rPr lang="pt-BR" baseline="0" dirty="0" smtClean="0"/>
              <a:t>. Funcional, embora não tenha sido projetada para ser realmente executada em um computador.</a:t>
            </a:r>
          </a:p>
          <a:p>
            <a:pPr>
              <a:spcBef>
                <a:spcPts val="0"/>
              </a:spcBef>
              <a:buNone/>
            </a:pPr>
            <a:r>
              <a:rPr lang="pt-B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linguagem </a:t>
            </a:r>
            <a:r>
              <a:rPr lang="pt-BR" sz="11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askell (linguagem de programação)"/>
              </a:rPr>
              <a:t>Haskell</a:t>
            </a:r>
            <a:r>
              <a:rPr lang="pt-BR" sz="11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foi uma tentativa de juntar muitas ideias na pesquisa de programação funcional.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5323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269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18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200150"/>
            <a:ext cx="9144000" cy="2743199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0" y="-1078"/>
            <a:ext cx="1827407" cy="5144627"/>
            <a:chOff x="0" y="-1438"/>
            <a:chExt cx="798029" cy="6859503"/>
          </a:xfrm>
        </p:grpSpPr>
        <p:sp>
          <p:nvSpPr>
            <p:cNvPr id="11" name="Shape 11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3" name="Shape 13"/>
          <p:cNvGrpSpPr/>
          <p:nvPr/>
        </p:nvGrpSpPr>
        <p:grpSpPr>
          <a:xfrm flipH="1">
            <a:off x="7316591" y="0"/>
            <a:ext cx="1827407" cy="5144627"/>
            <a:chOff x="0" y="-1438"/>
            <a:chExt cx="798029" cy="6859503"/>
          </a:xfrm>
        </p:grpSpPr>
        <p:sp>
          <p:nvSpPr>
            <p:cNvPr id="14" name="Shape 14"/>
            <p:cNvSpPr/>
            <p:nvPr/>
          </p:nvSpPr>
          <p:spPr>
            <a:xfrm>
              <a:off x="0" y="-1438"/>
              <a:ext cx="798029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99014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1568184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2914650"/>
            <a:ext cx="7772400" cy="658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22" name="Shape 22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25" name="Shape 25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" name="Shape 27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34" name="Shape 34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6" name="Shape 36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37" name="Shape 37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9" name="Shape 39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57" name="Shape 57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58" name="Shape 58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" name="Shape 60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61" name="Shape 61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3" name="Shape 63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-1078"/>
            <a:ext cx="9144000" cy="11441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pSp>
        <p:nvGrpSpPr>
          <p:cNvPr id="68" name="Shape 68"/>
          <p:cNvGrpSpPr/>
          <p:nvPr/>
        </p:nvGrpSpPr>
        <p:grpSpPr>
          <a:xfrm>
            <a:off x="0" y="-1078"/>
            <a:ext cx="649180" cy="5144627"/>
            <a:chOff x="0" y="-1438"/>
            <a:chExt cx="649180" cy="6859503"/>
          </a:xfrm>
        </p:grpSpPr>
        <p:sp>
          <p:nvSpPr>
            <p:cNvPr id="69" name="Shape 69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" name="Shape 71"/>
          <p:cNvGrpSpPr/>
          <p:nvPr/>
        </p:nvGrpSpPr>
        <p:grpSpPr>
          <a:xfrm flipH="1">
            <a:off x="8494493" y="0"/>
            <a:ext cx="649180" cy="5144627"/>
            <a:chOff x="0" y="-1438"/>
            <a:chExt cx="649180" cy="6859503"/>
          </a:xfrm>
        </p:grpSpPr>
        <p:sp>
          <p:nvSpPr>
            <p:cNvPr id="72" name="Shape 72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>
            <a:off x="0" y="4743450"/>
            <a:ext cx="9144000" cy="4010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685800" y="2369565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dirty="0"/>
              <a:t>Introdução aos Paradigmas Computacionais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Aplicação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/>
              <a:t>Prototipação em geral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/>
              <a:t>IA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/>
              <a:t>Facebook, Twitter, Foursquare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685800" y="2369565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21694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685800" y="2369565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dirty="0" smtClean="0"/>
              <a:t>Dúvidas?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82744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552236" y="78431"/>
            <a:ext cx="7772400" cy="12380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3200" dirty="0"/>
              <a:t>Introdução aos Paradigmas Computacionais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subTitle" idx="1"/>
          </p:nvPr>
        </p:nvSpPr>
        <p:spPr>
          <a:xfrm>
            <a:off x="737171" y="1530849"/>
            <a:ext cx="7772400" cy="332882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dirty="0" err="1" smtClean="0"/>
              <a:t>CIn</a:t>
            </a:r>
            <a:r>
              <a:rPr lang="pt-BR" dirty="0" smtClean="0"/>
              <a:t> - UFPE</a:t>
            </a:r>
          </a:p>
          <a:p>
            <a:pPr>
              <a:spcBef>
                <a:spcPts val="0"/>
              </a:spcBef>
              <a:buNone/>
            </a:pPr>
            <a:r>
              <a:rPr lang="pt-BR" dirty="0" smtClean="0"/>
              <a:t>Paradigmas de Linguagens Computacional </a:t>
            </a:r>
          </a:p>
          <a:p>
            <a:pPr>
              <a:spcBef>
                <a:spcPts val="0"/>
              </a:spcBef>
              <a:buNone/>
            </a:pPr>
            <a:r>
              <a:rPr lang="pt-BR" dirty="0" smtClean="0"/>
              <a:t>Fernando Castor</a:t>
            </a:r>
          </a:p>
          <a:p>
            <a:pPr>
              <a:spcBef>
                <a:spcPts val="0"/>
              </a:spcBef>
              <a:buNone/>
            </a:pPr>
            <a:endParaRPr lang="pt-BR" dirty="0" smtClean="0"/>
          </a:p>
          <a:p>
            <a:pPr>
              <a:spcBef>
                <a:spcPts val="0"/>
              </a:spcBef>
              <a:buNone/>
            </a:pPr>
            <a:r>
              <a:rPr lang="pt-BR" dirty="0" smtClean="0"/>
              <a:t>Equipe:</a:t>
            </a:r>
            <a:endParaRPr lang="pt-BR" dirty="0"/>
          </a:p>
          <a:p>
            <a:pPr>
              <a:spcBef>
                <a:spcPts val="0"/>
              </a:spcBef>
              <a:buNone/>
            </a:pPr>
            <a:r>
              <a:rPr lang="pt-BR" dirty="0" smtClean="0"/>
              <a:t>Gabriela Mota </a:t>
            </a:r>
          </a:p>
          <a:p>
            <a:pPr>
              <a:spcBef>
                <a:spcPts val="0"/>
              </a:spcBef>
              <a:buNone/>
            </a:pPr>
            <a:r>
              <a:rPr lang="pt-BR" dirty="0" smtClean="0"/>
              <a:t>Henrique Muniz</a:t>
            </a:r>
          </a:p>
          <a:p>
            <a:pPr>
              <a:spcBef>
                <a:spcPts val="0"/>
              </a:spcBef>
              <a:buNone/>
            </a:pPr>
            <a:r>
              <a:rPr lang="pt-BR" dirty="0" err="1" smtClean="0"/>
              <a:t>Isabelly</a:t>
            </a:r>
            <a:r>
              <a:rPr lang="pt-BR" dirty="0" smtClean="0"/>
              <a:t> Damascena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7093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100000"/>
            </a:pPr>
            <a:r>
              <a:rPr lang="pt-BR" dirty="0" smtClean="0"/>
              <a:t>Sumário</a:t>
            </a:r>
            <a:endParaRPr lang="pt-BR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buFont typeface="Arial"/>
              <a:buChar char="●"/>
            </a:pPr>
            <a:r>
              <a:rPr lang="pt-BR" sz="1800" dirty="0" smtClean="0"/>
              <a:t>Paradigma de linguagem computacional, o </a:t>
            </a:r>
            <a:r>
              <a:rPr lang="pt-BR" sz="1800" dirty="0"/>
              <a:t>que é</a:t>
            </a:r>
            <a:r>
              <a:rPr lang="pt-BR" sz="1800" dirty="0" smtClean="0"/>
              <a:t>?</a:t>
            </a:r>
            <a:endParaRPr lang="pt-BR" sz="1800" dirty="0"/>
          </a:p>
          <a:p>
            <a:pPr marL="457200" indent="-342900">
              <a:lnSpc>
                <a:spcPct val="150000"/>
              </a:lnSpc>
              <a:buFont typeface="Arial"/>
              <a:buChar char="●"/>
            </a:pPr>
            <a:r>
              <a:rPr lang="pt-BR" sz="1800" dirty="0"/>
              <a:t>Características </a:t>
            </a:r>
            <a:r>
              <a:rPr lang="pt-BR" sz="1800" dirty="0" smtClean="0"/>
              <a:t>fundamentais do </a:t>
            </a:r>
            <a:r>
              <a:rPr lang="pt-BR" sz="1800" dirty="0"/>
              <a:t>paradigma </a:t>
            </a:r>
            <a:r>
              <a:rPr lang="pt-BR" sz="1800" dirty="0" smtClean="0"/>
              <a:t>funcional</a:t>
            </a:r>
            <a:endParaRPr lang="pt-BR" sz="1800"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sz="1800" dirty="0" smtClean="0"/>
              <a:t>Programação Funcional vs. Programação Imperativa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sz="1800" dirty="0" smtClean="0"/>
              <a:t>Exemplo de programação imperativa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sz="1800" dirty="0" smtClean="0"/>
              <a:t>Origem da programação funcional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sz="1800" dirty="0" smtClean="0"/>
              <a:t>Grandes empresas que usam o paradigma funcional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sz="1800" dirty="0" smtClean="0"/>
              <a:t>Qual o tipo de sistema desenvolvido usando essa linguagem?</a:t>
            </a:r>
            <a:endParaRPr lang="pt-BR" sz="1800" dirty="0"/>
          </a:p>
          <a:p>
            <a:pPr marL="457200" lvl="0" indent="-3429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57375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100000"/>
            </a:pPr>
            <a:r>
              <a:rPr lang="pt-BR" dirty="0" smtClean="0"/>
              <a:t>O que é um paradigma?</a:t>
            </a:r>
            <a:endParaRPr lang="pt-BR" dirty="0"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 sz="1800" dirty="0"/>
              <a:t>Modelo, padrão ou estilo de programação suportado por linguagens que agrupam características particulares comuns</a:t>
            </a:r>
            <a:r>
              <a:rPr lang="pt-BR" sz="1800" dirty="0" smtClean="0"/>
              <a:t>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pt-BR" sz="18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pt-BR" sz="1800" dirty="0" smtClean="0"/>
              <a:t>São eles:</a:t>
            </a:r>
            <a:endParaRPr lang="pt-BR" sz="1800" dirty="0"/>
          </a:p>
          <a:p>
            <a:pPr marL="457200" lvl="0" indent="-3429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sz="1800" dirty="0"/>
              <a:t>Imperativo</a:t>
            </a:r>
          </a:p>
          <a:p>
            <a:pPr marL="457200" lvl="0" indent="-3429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sz="1800" dirty="0"/>
              <a:t>Orientado </a:t>
            </a:r>
            <a:r>
              <a:rPr lang="pt-BR" sz="1800" dirty="0" smtClean="0"/>
              <a:t>à </a:t>
            </a:r>
            <a:r>
              <a:rPr lang="pt-BR" sz="1800" dirty="0"/>
              <a:t>objetos</a:t>
            </a:r>
          </a:p>
          <a:p>
            <a:pPr marL="457200" lvl="0" indent="-3429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sz="1800" dirty="0"/>
              <a:t>Funcional</a:t>
            </a:r>
          </a:p>
          <a:p>
            <a:pPr marL="457200" lvl="0" indent="-3429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sz="1800" dirty="0"/>
              <a:t>Concorrente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dirty="0"/>
              <a:t>Funcional 	 </a:t>
            </a:r>
            <a:r>
              <a:rPr lang="pt-BR" dirty="0" smtClean="0"/>
              <a:t>    Vs.</a:t>
            </a:r>
            <a:r>
              <a:rPr lang="pt-BR" dirty="0"/>
              <a:t>		 Imperativa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8901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sz="1800" dirty="0" smtClean="0"/>
              <a:t>Baseada em funções matemática com sólida base teórica;</a:t>
            </a:r>
          </a:p>
          <a:p>
            <a:pPr marL="457200" indent="-342900">
              <a:buFont typeface="Arial"/>
              <a:buChar char="●"/>
            </a:pPr>
            <a:r>
              <a:rPr lang="pt-BR" sz="1800" dirty="0"/>
              <a:t>Não possui estado ou comandos;</a:t>
            </a:r>
          </a:p>
          <a:p>
            <a:pPr marL="457200" indent="-342900">
              <a:buFont typeface="Arial"/>
              <a:buChar char="●"/>
            </a:pPr>
            <a:r>
              <a:rPr lang="pt-BR" sz="1800" dirty="0" smtClean="0"/>
              <a:t>Não </a:t>
            </a:r>
            <a:r>
              <a:rPr lang="pt-BR" sz="1800" dirty="0"/>
              <a:t>possui declaração explícita de </a:t>
            </a:r>
            <a:r>
              <a:rPr lang="pt-BR" sz="1800" dirty="0" smtClean="0"/>
              <a:t>variáveis;</a:t>
            </a:r>
            <a:endParaRPr lang="pt-BR" sz="1800" dirty="0"/>
          </a:p>
          <a:p>
            <a:pPr marL="457200" indent="-342900">
              <a:buFont typeface="Arial"/>
              <a:buChar char="●"/>
            </a:pPr>
            <a:r>
              <a:rPr lang="pt-BR" sz="1800" dirty="0" smtClean="0"/>
              <a:t>Não há alocação explícita de memória;</a:t>
            </a:r>
            <a:endParaRPr lang="pt-BR" sz="1800" dirty="0"/>
          </a:p>
          <a:p>
            <a:pPr marL="457200" indent="-342900">
              <a:buFont typeface="Arial"/>
              <a:buChar char="●"/>
            </a:pPr>
            <a:r>
              <a:rPr lang="pt-BR" sz="1800" dirty="0" err="1"/>
              <a:t>Lazy</a:t>
            </a:r>
            <a:r>
              <a:rPr lang="pt-BR" sz="1800" dirty="0"/>
              <a:t> </a:t>
            </a:r>
            <a:r>
              <a:rPr lang="pt-BR" sz="1800" dirty="0" err="1" smtClean="0"/>
              <a:t>evaluation</a:t>
            </a:r>
            <a:r>
              <a:rPr lang="pt-BR" sz="1800" dirty="0" smtClean="0"/>
              <a:t>.</a:t>
            </a:r>
            <a:endParaRPr lang="pt-BR" sz="1800" dirty="0"/>
          </a:p>
          <a:p>
            <a:pPr marL="457200" lvl="0" indent="-3429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endParaRPr lang="pt-BR" sz="1800" dirty="0"/>
          </a:p>
        </p:txBody>
      </p:sp>
      <p:sp>
        <p:nvSpPr>
          <p:cNvPr id="91" name="Shape 91"/>
          <p:cNvSpPr txBox="1"/>
          <p:nvPr/>
        </p:nvSpPr>
        <p:spPr>
          <a:xfrm>
            <a:off x="4422550" y="1226700"/>
            <a:ext cx="4264199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42900"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sz="1800" dirty="0">
                <a:solidFill>
                  <a:schemeClr val="lt1"/>
                </a:solidFill>
              </a:rPr>
              <a:t>Baseado na maquina de Turing e arquitetura Von </a:t>
            </a:r>
            <a:r>
              <a:rPr lang="pt-BR" sz="1800" dirty="0" smtClean="0">
                <a:solidFill>
                  <a:schemeClr val="lt1"/>
                </a:solidFill>
              </a:rPr>
              <a:t>Neumann, </a:t>
            </a:r>
            <a:r>
              <a:rPr lang="pt-BR" sz="1800" dirty="0">
                <a:solidFill>
                  <a:schemeClr val="lt1"/>
                </a:solidFill>
              </a:rPr>
              <a:t>que enfatiza a mudança de estados.</a:t>
            </a:r>
          </a:p>
          <a:p>
            <a:pPr marL="457200" lvl="0" indent="-3429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sz="1800" dirty="0" smtClean="0">
                <a:solidFill>
                  <a:schemeClr val="lt1"/>
                </a:solidFill>
              </a:rPr>
              <a:t>Operações realizadas e os resultados são armazenados em variáveis;</a:t>
            </a:r>
          </a:p>
          <a:p>
            <a:pPr marL="457200" lvl="0" indent="-3429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sz="1800" dirty="0" smtClean="0">
                <a:solidFill>
                  <a:schemeClr val="lt1"/>
                </a:solidFill>
              </a:rPr>
              <a:t>Possui Laços;</a:t>
            </a:r>
          </a:p>
          <a:p>
            <a:pPr marL="457200" lvl="0" indent="-3429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sz="1800" dirty="0" smtClean="0">
                <a:solidFill>
                  <a:schemeClr val="lt1"/>
                </a:solidFill>
              </a:rPr>
              <a:t>Programas </a:t>
            </a:r>
            <a:r>
              <a:rPr lang="pt-BR" sz="1800" dirty="0">
                <a:solidFill>
                  <a:schemeClr val="lt1"/>
                </a:solidFill>
              </a:rPr>
              <a:t>centrados no conceito de um estado (modelado por variáveis) e ações (comandos) que manipulam o </a:t>
            </a:r>
            <a:r>
              <a:rPr lang="pt-BR" sz="1800" dirty="0" smtClean="0">
                <a:solidFill>
                  <a:schemeClr val="lt1"/>
                </a:solidFill>
              </a:rPr>
              <a:t>estado;</a:t>
            </a:r>
            <a:endParaRPr lang="pt-BR" sz="1800" dirty="0">
              <a:solidFill>
                <a:schemeClr val="lt1"/>
              </a:solidFill>
            </a:endParaRPr>
          </a:p>
          <a:p>
            <a:pPr marL="457200" lvl="0" indent="-3429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sz="1800" dirty="0">
                <a:solidFill>
                  <a:schemeClr val="lt1"/>
                </a:solidFill>
              </a:rPr>
              <a:t>Instruções </a:t>
            </a:r>
            <a:r>
              <a:rPr lang="pt-BR" sz="1800" dirty="0" smtClean="0">
                <a:solidFill>
                  <a:schemeClr val="lt1"/>
                </a:solidFill>
              </a:rPr>
              <a:t>sequenciais;</a:t>
            </a:r>
            <a:endParaRPr lang="pt-BR"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Programação Imperativa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dirty="0" smtClean="0"/>
              <a:t>g = 0;</a:t>
            </a:r>
            <a:endParaRPr lang="pt-BR" sz="2400" dirty="0" smtClean="0"/>
          </a:p>
          <a:p>
            <a:r>
              <a:rPr lang="pt-BR" sz="2400" dirty="0" smtClean="0"/>
              <a:t>...</a:t>
            </a:r>
          </a:p>
          <a:p>
            <a:r>
              <a:rPr lang="pt-BR" sz="2400" dirty="0" err="1" smtClean="0"/>
              <a:t>boolean</a:t>
            </a:r>
            <a:r>
              <a:rPr lang="pt-BR" sz="2400" dirty="0" smtClean="0"/>
              <a:t> </a:t>
            </a:r>
            <a:r>
              <a:rPr lang="pt-BR" sz="2400" dirty="0" err="1" smtClean="0"/>
              <a:t>isEqual</a:t>
            </a:r>
            <a:r>
              <a:rPr lang="pt-BR" sz="2400" dirty="0" smtClean="0"/>
              <a:t> (</a:t>
            </a:r>
            <a:r>
              <a:rPr lang="pt-BR" sz="2400" dirty="0" err="1" smtClean="0"/>
              <a:t>int</a:t>
            </a:r>
            <a:r>
              <a:rPr lang="pt-BR" sz="2400" dirty="0" smtClean="0"/>
              <a:t> x) </a:t>
            </a:r>
            <a:r>
              <a:rPr lang="pt-BR" sz="2400" dirty="0" smtClean="0"/>
              <a:t>{</a:t>
            </a:r>
          </a:p>
          <a:p>
            <a:r>
              <a:rPr lang="pt-BR" sz="2400" dirty="0"/>
              <a:t>	</a:t>
            </a:r>
            <a:r>
              <a:rPr lang="pt-BR" sz="2400" dirty="0" err="1" smtClean="0"/>
              <a:t>if</a:t>
            </a:r>
            <a:r>
              <a:rPr lang="pt-BR" sz="2400" dirty="0" smtClean="0"/>
              <a:t>(x &gt; g){</a:t>
            </a:r>
          </a:p>
          <a:p>
            <a:r>
              <a:rPr lang="pt-BR" sz="2400" dirty="0"/>
              <a:t>	</a:t>
            </a:r>
            <a:r>
              <a:rPr lang="pt-BR" sz="2400" dirty="0" smtClean="0"/>
              <a:t>	g = 10;</a:t>
            </a:r>
          </a:p>
          <a:p>
            <a:r>
              <a:rPr lang="pt-BR" sz="2400" dirty="0" smtClean="0"/>
              <a:t>	} </a:t>
            </a:r>
            <a:r>
              <a:rPr lang="pt-BR" sz="2400" dirty="0" err="1" smtClean="0"/>
              <a:t>else</a:t>
            </a:r>
            <a:r>
              <a:rPr lang="pt-BR" sz="2400" dirty="0" smtClean="0"/>
              <a:t> {</a:t>
            </a:r>
          </a:p>
          <a:p>
            <a:r>
              <a:rPr lang="pt-BR" sz="2400" dirty="0" smtClean="0"/>
              <a:t>	</a:t>
            </a:r>
            <a:r>
              <a:rPr lang="pt-BR" sz="2400" dirty="0"/>
              <a:t>	</a:t>
            </a:r>
            <a:r>
              <a:rPr lang="pt-BR" sz="2400" dirty="0" smtClean="0"/>
              <a:t>g = -1;</a:t>
            </a:r>
          </a:p>
          <a:p>
            <a:r>
              <a:rPr lang="pt-BR" sz="2400" dirty="0"/>
              <a:t>	</a:t>
            </a:r>
            <a:r>
              <a:rPr lang="pt-BR" sz="2400" dirty="0" smtClean="0"/>
              <a:t>}</a:t>
            </a:r>
          </a:p>
          <a:p>
            <a:r>
              <a:rPr lang="pt-BR" sz="2400" dirty="0" err="1" smtClean="0"/>
              <a:t>return</a:t>
            </a:r>
            <a:r>
              <a:rPr lang="pt-BR" sz="2400" dirty="0" smtClean="0"/>
              <a:t> g;</a:t>
            </a:r>
            <a:endParaRPr lang="pt-BR" sz="2400" dirty="0" smtClean="0"/>
          </a:p>
          <a:p>
            <a:r>
              <a:rPr lang="pt-BR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94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 smtClean="0"/>
              <a:t>Programação Funcional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totalVendas</a:t>
            </a:r>
            <a:r>
              <a:rPr lang="pt-BR" dirty="0" smtClean="0"/>
              <a:t>:: </a:t>
            </a:r>
            <a:r>
              <a:rPr lang="pt-BR" dirty="0" err="1" smtClean="0"/>
              <a:t>Int</a:t>
            </a:r>
            <a:r>
              <a:rPr lang="pt-BR" dirty="0" smtClean="0"/>
              <a:t> -&gt;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</a:p>
          <a:p>
            <a:r>
              <a:rPr lang="pt-BR" dirty="0" err="1"/>
              <a:t>totalVendas</a:t>
            </a:r>
            <a:r>
              <a:rPr lang="pt-BR" dirty="0"/>
              <a:t> </a:t>
            </a:r>
            <a:r>
              <a:rPr lang="pt-BR" dirty="0" smtClean="0"/>
              <a:t>n</a:t>
            </a:r>
          </a:p>
          <a:p>
            <a:r>
              <a:rPr lang="pt-BR" dirty="0"/>
              <a:t> </a:t>
            </a:r>
            <a:r>
              <a:rPr lang="pt-BR" dirty="0" smtClean="0"/>
              <a:t>   | n == 0      = vendas 0</a:t>
            </a:r>
          </a:p>
          <a:p>
            <a:r>
              <a:rPr lang="pt-BR" dirty="0" smtClean="0"/>
              <a:t>    | </a:t>
            </a:r>
            <a:r>
              <a:rPr lang="pt-BR" dirty="0" err="1" smtClean="0"/>
              <a:t>otherwise</a:t>
            </a:r>
            <a:r>
              <a:rPr lang="pt-BR" dirty="0" smtClean="0"/>
              <a:t> = </a:t>
            </a:r>
            <a:r>
              <a:rPr lang="pt-BR" dirty="0" err="1" smtClean="0"/>
              <a:t>totalVendas</a:t>
            </a:r>
            <a:r>
              <a:rPr lang="pt-BR" dirty="0" smtClean="0"/>
              <a:t> (n-1) + vendas n</a:t>
            </a:r>
          </a:p>
        </p:txBody>
      </p:sp>
    </p:spTree>
    <p:extLst>
      <p:ext uri="{BB962C8B-B14F-4D97-AF65-F5344CB8AC3E}">
        <p14:creationId xmlns:p14="http://schemas.microsoft.com/office/powerpoint/2010/main" val="5296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/>
              <a:t>Vantagens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dirty="0"/>
              <a:t>Polimorfismo, 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dirty="0"/>
              <a:t>Funções de alta ordem</a:t>
            </a:r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dirty="0" err="1"/>
              <a:t>Lazy</a:t>
            </a:r>
            <a:r>
              <a:rPr lang="pt-BR" dirty="0"/>
              <a:t> </a:t>
            </a:r>
            <a:r>
              <a:rPr lang="pt-BR" dirty="0" err="1"/>
              <a:t>evaluation</a:t>
            </a:r>
            <a:endParaRPr lang="pt-BR" dirty="0"/>
          </a:p>
          <a:p>
            <a:pPr marL="457200" lvl="0" indent="-4191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dirty="0" smtClean="0"/>
              <a:t>Recursão</a:t>
            </a:r>
            <a:endParaRPr lang="pt-BR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pt-BR" dirty="0" smtClean="0"/>
              <a:t>Origem da programação funcional</a:t>
            </a:r>
            <a:endParaRPr lang="pt-BR" dirty="0"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dirty="0" smtClean="0"/>
              <a:t>Cálculo lambda</a:t>
            </a:r>
            <a:endParaRPr lang="pt-BR" dirty="0"/>
          </a:p>
          <a:p>
            <a:pPr marL="457200" lvl="0" indent="-4191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dirty="0" smtClean="0"/>
              <a:t>LISP [John McCarthy ]</a:t>
            </a:r>
            <a:endParaRPr lang="pt-BR" dirty="0"/>
          </a:p>
          <a:p>
            <a:pPr marL="457200" lvl="0" indent="-4191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pt-BR" dirty="0" err="1"/>
              <a:t>Haskell</a:t>
            </a:r>
            <a:r>
              <a:rPr lang="pt-BR" dirty="0"/>
              <a:t>!!!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303</Words>
  <Application>Microsoft Office PowerPoint</Application>
  <PresentationFormat>Apresentação na tela (16:9)</PresentationFormat>
  <Paragraphs>72</Paragraphs>
  <Slides>12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spotlight</vt:lpstr>
      <vt:lpstr>Introdução aos Paradigmas Computacionais</vt:lpstr>
      <vt:lpstr>Introdução aos Paradigmas Computacionais</vt:lpstr>
      <vt:lpstr>Sumário</vt:lpstr>
      <vt:lpstr>O que é um paradigma?</vt:lpstr>
      <vt:lpstr>Funcional       Vs.   Imperativa</vt:lpstr>
      <vt:lpstr>Exemplo de Programação Imperativa</vt:lpstr>
      <vt:lpstr>Exemplo de Programação Funcional</vt:lpstr>
      <vt:lpstr>Vantagens</vt:lpstr>
      <vt:lpstr>Origem da programação funcional</vt:lpstr>
      <vt:lpstr>Aplicação</vt:lpstr>
      <vt:lpstr>Obrigado!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aos Paradigmas Computacionais</dc:title>
  <dc:creator>Gabriela Mota</dc:creator>
  <cp:lastModifiedBy>Gabriela Mota de Lacerda</cp:lastModifiedBy>
  <cp:revision>10</cp:revision>
  <dcterms:modified xsi:type="dcterms:W3CDTF">2015-03-19T11:28:30Z</dcterms:modified>
</cp:coreProperties>
</file>