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9" r:id="rId12"/>
    <p:sldId id="271" r:id="rId13"/>
    <p:sldId id="270" r:id="rId14"/>
    <p:sldId id="272" r:id="rId15"/>
    <p:sldId id="266" r:id="rId16"/>
  </p:sldIdLst>
  <p:sldSz cx="9144000" cy="5143500" type="screen16x9"/>
  <p:notesSz cx="6858000" cy="9144000"/>
  <p:embeddedFontLst>
    <p:embeddedFont>
      <p:font typeface="Museo Sans 300" panose="02000000000000000000" pitchFamily="50" charset="0"/>
      <p:regular r:id="rId18"/>
      <p:italic r:id="rId19"/>
    </p:embeddedFont>
    <p:embeddedFont>
      <p:font typeface="Museo Sans 900" panose="02000000000000000000" pitchFamily="50" charset="0"/>
      <p:bold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useo Sans 500" panose="02000000000000000000" pitchFamily="50" charset="0"/>
      <p:regular r:id="rId26"/>
      <p:italic r:id="rId27"/>
    </p:embeddedFont>
    <p:embeddedFont>
      <p:font typeface="Museo Sans 700" panose="02000000000000000000" pitchFamily="50" charset="0"/>
      <p:bold r:id="rId28"/>
      <p:boldItalic r:id="rId2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246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0D38-5363-478B-8A92-E586F61521FB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DBB7-8634-446A-BC45-0FE07B6C41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8DBB7-8634-446A-BC45-0FE07B6C41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chtergrondTitel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1"/>
            <a:ext cx="9144000" cy="514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49" y="1502803"/>
            <a:ext cx="8239125" cy="746522"/>
          </a:xfrm>
        </p:spPr>
        <p:txBody>
          <a:bodyPr anchor="b"/>
          <a:lstStyle>
            <a:lvl1pPr algn="l">
              <a:defRPr lang="en-US" sz="3500" kern="1200" baseline="0" dirty="0" smtClean="0">
                <a:solidFill>
                  <a:srgbClr val="2870AC"/>
                </a:solidFill>
                <a:latin typeface="Museo Sans 700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948" y="2173125"/>
            <a:ext cx="8239125" cy="198600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6" name="Ondertitel 2"/>
          <p:cNvSpPr txBox="1">
            <a:spLocks/>
          </p:cNvSpPr>
          <p:nvPr userDrawn="1"/>
        </p:nvSpPr>
        <p:spPr>
          <a:xfrm>
            <a:off x="355463" y="4914394"/>
            <a:ext cx="5400000" cy="246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 cap="none" baseline="0">
                <a:solidFill>
                  <a:srgbClr val="171C5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21528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43056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64584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86112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607640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RSM - a force </a:t>
            </a:r>
            <a:r>
              <a:rPr lang="nl-NL" sz="700" b="0" i="0" u="none" strike="noStrike" kern="1200" cap="none" baseline="0" dirty="0" err="1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for</a:t>
            </a:r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 </a:t>
            </a:r>
            <a:r>
              <a:rPr lang="nl-NL" sz="700" b="0" i="0" u="none" strike="noStrike" kern="1200" cap="none" baseline="0" dirty="0" err="1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positive</a:t>
            </a:r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 change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xmlns="" id="{C5AAD7EC-7460-481A-A458-1D826C8A65C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752726"/>
            <a:ext cx="9144000" cy="20844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2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A350-B039-43A2-8F97-BB3732EB1A99}" type="datetime1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Git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6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5EC-4306-4E79-A4E3-AC8F9531DAF6}" type="datetime1">
              <a:rPr lang="de-DE" smtClean="0"/>
              <a:t>08.11.2019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Git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EnBlauweBalk"/>
          <p:cNvPicPr>
            <a:picLocks noSelect="1"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12" y="0"/>
            <a:ext cx="9131576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200" y="4767263"/>
            <a:ext cx="705462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AA8EEAB0-27B1-46D3-AA6B-EB554DE60AE2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6527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Introduction to Git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054" y="4767263"/>
            <a:ext cx="624254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25A8E426-1013-4DA1-9982-506C918562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200" y="990600"/>
            <a:ext cx="8425108" cy="36742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200" y="273844"/>
            <a:ext cx="7084800" cy="3592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2870AC"/>
          </a:solidFill>
          <a:latin typeface="Museo Sans 700" panose="02000000000000000000" pitchFamily="50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useo Sans 500" panose="02000000000000000000" pitchFamily="50" charset="0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engelberts/eur-git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jengelberts.github.io/eur-git-10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activities/hello-world" TargetMode="External"/><Relationship Id="rId5" Type="http://schemas.openxmlformats.org/officeDocument/2006/relationships/hyperlink" Target="https://jjengelberts.github.io/eur-git" TargetMode="External"/><Relationship Id="rId4" Type="http://schemas.openxmlformats.org/officeDocument/2006/relationships/hyperlink" Target="https://learngitbranching.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sec@rsm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D85FBF-B808-4253-83A9-A347BECB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350403"/>
            <a:ext cx="8239125" cy="746522"/>
          </a:xfrm>
        </p:spPr>
        <p:txBody>
          <a:bodyPr/>
          <a:lstStyle/>
          <a:p>
            <a:r>
              <a:rPr lang="nl-NL" dirty="0"/>
              <a:t>Git Tutorial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64B9375A-080D-47D5-B2E0-E00B8C65B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Dr. Jeroen Engelberts, Research Software Engineer, Information Management </a:t>
            </a:r>
            <a:r>
              <a:rPr lang="nl-NL" dirty="0" err="1"/>
              <a:t>and</a:t>
            </a:r>
            <a:r>
              <a:rPr lang="nl-NL" dirty="0"/>
              <a:t> Consulting</a:t>
            </a:r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BD48561B-D14E-44BF-B770-A54FEF8B57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192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Commits can be traced in five ways</a:t>
            </a:r>
            <a:endParaRPr lang="en-US" dirty="0"/>
          </a:p>
          <a:p>
            <a:pPr marL="463550" lvl="1" indent="-285750"/>
            <a:r>
              <a:rPr lang="en-US" dirty="0" smtClean="0"/>
              <a:t>Their unique hexadecimal string</a:t>
            </a:r>
            <a:endParaRPr lang="en-US" dirty="0"/>
          </a:p>
          <a:p>
            <a:pPr marL="463550" lvl="1" indent="-285750"/>
            <a:r>
              <a:rPr lang="en-US" dirty="0" smtClean="0"/>
              <a:t>Their </a:t>
            </a:r>
            <a:r>
              <a:rPr lang="en-US" dirty="0" smtClean="0"/>
              <a:t>comment, or message</a:t>
            </a:r>
            <a:endParaRPr lang="en-US" dirty="0"/>
          </a:p>
          <a:p>
            <a:pPr marL="463550" lvl="1" indent="-285750"/>
            <a:r>
              <a:rPr lang="en-US" dirty="0" smtClean="0"/>
              <a:t>Their branch label</a:t>
            </a:r>
            <a:endParaRPr lang="en-US" dirty="0"/>
          </a:p>
          <a:p>
            <a:pPr marL="463550" lvl="1" indent="-285750"/>
            <a:r>
              <a:rPr lang="en-US" dirty="0" smtClean="0"/>
              <a:t>Their tag</a:t>
            </a:r>
          </a:p>
          <a:p>
            <a:pPr marL="463550" lvl="1" indent="-285750"/>
            <a:r>
              <a:rPr lang="en-US" dirty="0" smtClean="0"/>
              <a:t>Their relative position (HEAD)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3550" lvl="1"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commit, branch, merge and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83" y="990600"/>
            <a:ext cx="7492168" cy="36742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go to the following site:</a:t>
            </a:r>
            <a:br>
              <a:rPr lang="en-US" dirty="0"/>
            </a:br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exercises in the “Introduction Sequence</a:t>
            </a:r>
            <a:r>
              <a:rPr lang="en-US" dirty="0" smtClean="0"/>
              <a:t>” section</a:t>
            </a:r>
            <a:endParaRPr lang="en-US" dirty="0"/>
          </a:p>
          <a:p>
            <a:r>
              <a:rPr lang="en-US" dirty="0" smtClean="0"/>
              <a:t>----------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up “</a:t>
            </a:r>
            <a:r>
              <a:rPr lang="en-US" dirty="0" err="1"/>
              <a:t>git</a:t>
            </a:r>
            <a:r>
              <a:rPr lang="en-US" dirty="0"/>
              <a:t> bash”, or a terminal where “</a:t>
            </a:r>
            <a:r>
              <a:rPr lang="en-US" dirty="0" err="1"/>
              <a:t>git</a:t>
            </a:r>
            <a:r>
              <a:rPr lang="en-US" dirty="0"/>
              <a:t> –V” gives you the version of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along with me, I’ll show </a:t>
            </a:r>
            <a:r>
              <a:rPr lang="en-US" dirty="0" smtClean="0"/>
              <a:t>you:</a:t>
            </a:r>
          </a:p>
          <a:p>
            <a:pPr marL="463550" lvl="1" indent="-285750"/>
            <a:r>
              <a:rPr lang="en-US" dirty="0" err="1" smtClean="0"/>
              <a:t>git</a:t>
            </a:r>
            <a:r>
              <a:rPr lang="en-US" dirty="0" smtClean="0"/>
              <a:t> status &amp;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463550" lvl="1" indent="-285750"/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463550" lvl="1" indent="-28575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 marL="463550" lvl="1" indent="-285750"/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463550" lvl="1" indent="-285750"/>
            <a:r>
              <a:rPr lang="en-US" dirty="0" err="1" smtClean="0"/>
              <a:t>git</a:t>
            </a:r>
            <a:r>
              <a:rPr lang="en-US" dirty="0" smtClean="0"/>
              <a:t> merge, </a:t>
            </a:r>
            <a:r>
              <a:rPr lang="en-US" dirty="0" err="1" smtClean="0"/>
              <a:t>git</a:t>
            </a:r>
            <a:r>
              <a:rPr lang="en-US" dirty="0" smtClean="0"/>
              <a:t> rebase, </a:t>
            </a:r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Conflicts arise when </a:t>
            </a:r>
            <a:r>
              <a:rPr lang="en-US" dirty="0" err="1" smtClean="0"/>
              <a:t>Git</a:t>
            </a:r>
            <a:r>
              <a:rPr lang="en-US" dirty="0" smtClean="0"/>
              <a:t> is not able to unravel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Occur, when many branches are used (even for a single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Or, when different people are working on the same files</a:t>
            </a:r>
          </a:p>
          <a:p>
            <a:r>
              <a:rPr lang="en-US" dirty="0" smtClean="0"/>
              <a:t>----------</a:t>
            </a:r>
          </a:p>
          <a:p>
            <a:r>
              <a:rPr lang="en-US" dirty="0" smtClean="0"/>
              <a:t>Follow me on </a:t>
            </a: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bash” </a:t>
            </a:r>
            <a:r>
              <a:rPr lang="en-US" dirty="0" smtClean="0"/>
              <a:t>to create a conflict ourselves.</a:t>
            </a:r>
          </a:p>
          <a:p>
            <a:r>
              <a:rPr lang="en-US" dirty="0" smtClean="0"/>
              <a:t>… and let’s resolve it.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0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HEAD, HEAD^, </a:t>
            </a:r>
            <a:r>
              <a:rPr lang="en-US" dirty="0" err="1" smtClean="0"/>
              <a:t>HEAD^</a:t>
            </a:r>
            <a:r>
              <a:rPr lang="en-US" i="1" dirty="0" err="1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HEAD~</a:t>
            </a:r>
            <a:r>
              <a:rPr lang="en-US" i="1" dirty="0" err="1" smtClean="0"/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83" y="990600"/>
            <a:ext cx="7492168" cy="36742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go to the following site:</a:t>
            </a:r>
            <a:br>
              <a:rPr lang="en-US" dirty="0"/>
            </a:br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exercises in the </a:t>
            </a:r>
            <a:r>
              <a:rPr lang="en-US" dirty="0" smtClean="0"/>
              <a:t>“Ramping Up” section</a:t>
            </a:r>
            <a:endParaRPr lang="en-US" dirty="0"/>
          </a:p>
          <a:p>
            <a:r>
              <a:rPr lang="en-US" dirty="0" smtClean="0"/>
              <a:t>----------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up “</a:t>
            </a:r>
            <a:r>
              <a:rPr lang="en-US" dirty="0" err="1"/>
              <a:t>git</a:t>
            </a:r>
            <a:r>
              <a:rPr lang="en-US" dirty="0"/>
              <a:t> bash”, or a terminal where “</a:t>
            </a:r>
            <a:r>
              <a:rPr lang="en-US" dirty="0" err="1"/>
              <a:t>git</a:t>
            </a:r>
            <a:r>
              <a:rPr lang="en-US" dirty="0"/>
              <a:t> –V” gives you the version of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along with me, I’ll show </a:t>
            </a:r>
            <a:r>
              <a:rPr lang="en-US" dirty="0" smtClean="0"/>
              <a:t>you:</a:t>
            </a:r>
          </a:p>
          <a:p>
            <a:pPr marL="463550" lvl="1" indent="-285750"/>
            <a:r>
              <a:rPr lang="en-US" dirty="0" smtClean="0"/>
              <a:t>HEAD</a:t>
            </a:r>
          </a:p>
          <a:p>
            <a:pPr marL="463550" lvl="1" indent="-285750"/>
            <a:r>
              <a:rPr lang="en-US" dirty="0" smtClean="0"/>
              <a:t>HEAD^, and HEAD^2</a:t>
            </a:r>
          </a:p>
          <a:p>
            <a:pPr marL="463550" lvl="1" indent="-285750"/>
            <a:r>
              <a:rPr lang="en-US" dirty="0" err="1" smtClean="0"/>
              <a:t>HEAD~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1" indent="0">
              <a:buNone/>
            </a:pPr>
            <a:endParaRPr lang="en-US" i="1" dirty="0" smtClean="0"/>
          </a:p>
          <a:p>
            <a:pPr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Now, make </a:t>
            </a:r>
            <a:r>
              <a:rPr lang="en-US" dirty="0" smtClean="0">
                <a:sym typeface="Wingdings" panose="05000000000000000000" pitchFamily="2" charset="2"/>
              </a:rPr>
              <a:t>exercises </a:t>
            </a:r>
            <a:r>
              <a:rPr lang="en-US" dirty="0" smtClean="0">
                <a:sym typeface="Wingdings" panose="05000000000000000000" pitchFamily="2" charset="2"/>
              </a:rPr>
              <a:t>in the “Moving Around” and “A Mixed Bag” sections.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Hopefully, you created a </a:t>
            </a:r>
            <a:r>
              <a:rPr lang="en-US" dirty="0" err="1" smtClean="0"/>
              <a:t>Github</a:t>
            </a:r>
            <a:r>
              <a:rPr lang="en-US" dirty="0" smtClean="0"/>
              <a:t>-account (otherwise, do so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learngitbranching.js.org/</a:t>
            </a:r>
            <a:endParaRPr lang="en-US" dirty="0"/>
          </a:p>
          <a:p>
            <a:pPr marL="463550" lvl="1" indent="-285750"/>
            <a:r>
              <a:rPr lang="en-US" dirty="0" smtClean="0"/>
              <a:t>Click on “Remote” tab</a:t>
            </a:r>
          </a:p>
          <a:p>
            <a:pPr marL="463550" lvl="1" indent="-285750"/>
            <a:r>
              <a:rPr lang="en-US" dirty="0"/>
              <a:t>Make exercises in section “Push &amp; Pull -- </a:t>
            </a:r>
            <a:r>
              <a:rPr lang="en-US" dirty="0" err="1"/>
              <a:t>Git</a:t>
            </a:r>
            <a:r>
              <a:rPr lang="en-US" dirty="0"/>
              <a:t> Remotes</a:t>
            </a:r>
            <a:r>
              <a:rPr lang="en-US" dirty="0" smtClean="0"/>
              <a:t>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 smtClean="0"/>
              <a:t>along </a:t>
            </a:r>
            <a:r>
              <a:rPr lang="en-US" dirty="0" smtClean="0"/>
              <a:t>with me and create a Fork of </a:t>
            </a:r>
            <a:r>
              <a:rPr lang="en-US" dirty="0" smtClean="0">
                <a:hlinkClick r:id="rId3"/>
              </a:rPr>
              <a:t>https://github.com/jjengelberts/eur-git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a modification (locally), and create a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I’ll show you how to handle the Pull Requests</a:t>
            </a:r>
          </a:p>
          <a:p>
            <a:r>
              <a:rPr lang="en-US" dirty="0" smtClean="0"/>
              <a:t>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meantime, I have added your </a:t>
            </a:r>
            <a:r>
              <a:rPr lang="en-US" dirty="0" err="1" smtClean="0"/>
              <a:t>Github</a:t>
            </a:r>
            <a:r>
              <a:rPr lang="en-US" dirty="0" smtClean="0"/>
              <a:t>-account as collaborator to “</a:t>
            </a:r>
            <a:r>
              <a:rPr lang="en-US" dirty="0" err="1" smtClean="0"/>
              <a:t>eur-git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Clone the repo, make some changes, commit, and push.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64" y="752280"/>
            <a:ext cx="5348991" cy="40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109FE5-430F-47FD-AB7E-43A5DA6F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39356B10-46B3-4CF3-B1FA-4DD62D8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" y="792480"/>
            <a:ext cx="8425108" cy="38723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Introduction</a:t>
            </a:r>
            <a:r>
              <a:rPr lang="nl-NL" dirty="0"/>
              <a:t> IMC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Scientific</a:t>
            </a:r>
            <a:r>
              <a:rPr lang="nl-NL" dirty="0"/>
              <a:t>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Continues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“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Git” </a:t>
            </a:r>
            <a:r>
              <a:rPr lang="nl-NL" dirty="0" err="1"/>
              <a:t>left</a:t>
            </a:r>
            <a:r>
              <a:rPr lang="nl-NL" dirty="0"/>
              <a:t> off:</a:t>
            </a:r>
          </a:p>
          <a:p>
            <a:pPr marL="463550" lvl="1" indent="-285750"/>
            <a:r>
              <a:rPr lang="nl-NL" dirty="0">
                <a:hlinkClick r:id="rId3"/>
              </a:rPr>
              <a:t>https://jjengelberts.github.io/eur-git-101</a:t>
            </a:r>
            <a:r>
              <a:rPr lang="nl-NL" dirty="0" smtClean="0">
                <a:hlinkClick r:id="rId3"/>
              </a:rPr>
              <a:t>/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Hands-On</a:t>
            </a:r>
          </a:p>
          <a:p>
            <a:pPr marL="463550" lvl="1" indent="-285750"/>
            <a:r>
              <a:rPr lang="en-US" dirty="0">
                <a:hlinkClick r:id="rId4"/>
              </a:rPr>
              <a:t>https://learngitbranching.js.org/</a:t>
            </a:r>
            <a:endParaRPr lang="nl-NL" dirty="0" smtClean="0">
              <a:hlinkClick r:id="rId5"/>
            </a:endParaRPr>
          </a:p>
          <a:p>
            <a:pPr marL="463550" lvl="1" indent="-285750"/>
            <a:r>
              <a:rPr lang="nl-NL" dirty="0" smtClean="0">
                <a:hlinkClick r:id="rId5"/>
              </a:rPr>
              <a:t>https</a:t>
            </a:r>
            <a:r>
              <a:rPr lang="nl-NL" dirty="0">
                <a:hlinkClick r:id="rId5"/>
              </a:rPr>
              <a:t>://</a:t>
            </a:r>
            <a:r>
              <a:rPr lang="nl-NL" dirty="0" smtClean="0">
                <a:hlinkClick r:id="rId5"/>
              </a:rPr>
              <a:t>jjengelberts.github.io/eur-git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Github</a:t>
            </a:r>
            <a:endParaRPr lang="nl-NL" dirty="0"/>
          </a:p>
          <a:p>
            <a:pPr marL="463550" lvl="1" indent="-285750"/>
            <a:r>
              <a:rPr lang="nl-NL" dirty="0" err="1" smtClean="0"/>
              <a:t>Forks</a:t>
            </a:r>
            <a:r>
              <a:rPr lang="nl-NL" dirty="0" smtClean="0"/>
              <a:t>, </a:t>
            </a:r>
            <a:r>
              <a:rPr lang="nl-NL" dirty="0" smtClean="0"/>
              <a:t>Pull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collaborators</a:t>
            </a:r>
            <a:endParaRPr lang="nl-NL" dirty="0" smtClean="0"/>
          </a:p>
          <a:p>
            <a:pPr marL="463550" lvl="1" indent="-285750"/>
            <a:r>
              <a:rPr lang="nl-NL" dirty="0" smtClean="0">
                <a:hlinkClick r:id="rId6"/>
              </a:rPr>
              <a:t>https://guides.github.com/activities/hello-world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Questions</a:t>
            </a:r>
            <a:r>
              <a:rPr lang="nl-NL" dirty="0"/>
              <a:t> &amp; </a:t>
            </a:r>
            <a:r>
              <a:rPr lang="nl-NL" dirty="0" err="1" smtClean="0"/>
              <a:t>Answers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463550" lvl="1" indent="-285750"/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3886-102C-441F-8A38-9690FC8CF70E}" type="datetime1">
              <a:rPr lang="de-DE" smtClean="0"/>
              <a:t>08.11.2019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IMC – Information Management &amp; Consulting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Consultancy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Application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&amp; Innovation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Development</a:t>
            </a:r>
          </a:p>
          <a:p>
            <a:pPr marL="463550" lvl="1" indent="-285750"/>
            <a:r>
              <a:rPr lang="en-US" dirty="0"/>
              <a:t>Web Development</a:t>
            </a:r>
          </a:p>
          <a:p>
            <a:pPr marL="463550" lvl="1" indent="-285750"/>
            <a:r>
              <a:rPr lang="en-US" dirty="0"/>
              <a:t>Research Software Engineering &amp; Consulting</a:t>
            </a:r>
          </a:p>
          <a:p>
            <a:pPr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Govert</a:t>
            </a:r>
            <a:r>
              <a:rPr lang="en-US" sz="1200" dirty="0"/>
              <a:t> </a:t>
            </a:r>
            <a:r>
              <a:rPr lang="en-US" sz="1200" dirty="0" err="1"/>
              <a:t>Buijs</a:t>
            </a:r>
            <a:r>
              <a:rPr lang="en-US" sz="1200" dirty="0"/>
              <a:t>, Erik </a:t>
            </a:r>
            <a:r>
              <a:rPr lang="en-US" sz="1200" dirty="0" err="1"/>
              <a:t>Kemperman</a:t>
            </a:r>
            <a:r>
              <a:rPr lang="en-US" sz="1200" dirty="0"/>
              <a:t>, Paul </a:t>
            </a:r>
            <a:r>
              <a:rPr lang="en-US" sz="1200" dirty="0" err="1"/>
              <a:t>Kievits</a:t>
            </a:r>
            <a:r>
              <a:rPr lang="en-US" sz="1200" dirty="0"/>
              <a:t> and Jeroen Engelberts</a:t>
            </a:r>
          </a:p>
          <a:p>
            <a:pPr lvl="3" indent="0">
              <a:buNone/>
            </a:pPr>
            <a:r>
              <a:rPr lang="en-US" sz="1000" dirty="0"/>
              <a:t>		Email: </a:t>
            </a:r>
            <a:r>
              <a:rPr lang="en-US" sz="1000" dirty="0">
                <a:hlinkClick r:id="rId2"/>
              </a:rPr>
              <a:t>rsec@rsm.nl</a:t>
            </a:r>
            <a:endParaRPr lang="en-US" sz="1000" dirty="0"/>
          </a:p>
          <a:p>
            <a:pPr lvl="3" indent="0">
              <a:buNone/>
            </a:pPr>
            <a:r>
              <a:rPr lang="en-US" sz="1000" dirty="0"/>
              <a:t>		Telephone: 010-4081930</a:t>
            </a:r>
          </a:p>
          <a:p>
            <a:pPr lvl="3" indent="0">
              <a:buNone/>
            </a:pPr>
            <a:r>
              <a:rPr lang="en-US" sz="1000" dirty="0"/>
              <a:t>		Location: Mandeville (T) 06-13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70A0-FF10-42E2-BD62-4E47EBE8BC7F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– What &amp; 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version control?</a:t>
            </a:r>
          </a:p>
          <a:p>
            <a:r>
              <a:rPr lang="en-US" dirty="0"/>
              <a:t>	“Version control is a system that records changes to a file or set of files over time so that you 	can recall specific versions later.” [Pro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Apress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– 2014, Scott Chacon, Ben Straub]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should use, or who could benefit from version control?</a:t>
            </a:r>
          </a:p>
          <a:p>
            <a:pPr marL="463550" lvl="1" indent="-285750"/>
            <a:r>
              <a:rPr lang="en-US" dirty="0"/>
              <a:t>Any software developer</a:t>
            </a:r>
          </a:p>
          <a:p>
            <a:pPr marL="463550" lvl="1" indent="-285750"/>
            <a:r>
              <a:rPr lang="en-US" dirty="0"/>
              <a:t>Anyone writing a bunch of articles, like a PhD thesis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463550" lvl="1" indent="-285750"/>
            <a:r>
              <a:rPr lang="en-US" dirty="0">
                <a:sym typeface="Wingdings" panose="05000000000000000000" pitchFamily="2" charset="2"/>
              </a:rPr>
              <a:t>Any group of people working together with many (text) files</a:t>
            </a:r>
          </a:p>
          <a:p>
            <a:pPr marL="463550" lvl="1"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463550" lvl="1" indent="-285750"/>
            <a:r>
              <a:rPr lang="en-US" dirty="0"/>
              <a:t>Differences over time can be reviewed easily</a:t>
            </a:r>
          </a:p>
          <a:p>
            <a:pPr marL="463550" lvl="1" indent="-285750"/>
            <a:r>
              <a:rPr lang="en-US" dirty="0"/>
              <a:t>Changes can be unrolled</a:t>
            </a:r>
          </a:p>
          <a:p>
            <a:pPr marL="463550" lvl="1" indent="-285750"/>
            <a:r>
              <a:rPr lang="en-US" dirty="0"/>
              <a:t>It enables concurrent working on the same files</a:t>
            </a:r>
          </a:p>
          <a:p>
            <a:pPr marL="463550" lvl="1" indent="-285750"/>
            <a:r>
              <a:rPr lang="en-US" dirty="0"/>
              <a:t>Changes are linked to individuals</a:t>
            </a:r>
          </a:p>
          <a:p>
            <a:pPr marL="463550" lvl="1" indent="-285750"/>
            <a:r>
              <a:rPr lang="en-US" dirty="0"/>
              <a:t>Logging is kept (metadata) for each change</a:t>
            </a:r>
          </a:p>
          <a:p>
            <a:pPr marL="647700" lvl="2" indent="-285750"/>
            <a:r>
              <a:rPr lang="en-US" dirty="0"/>
              <a:t>Date</a:t>
            </a:r>
          </a:p>
          <a:p>
            <a:pPr marL="647700" lvl="2" indent="-285750"/>
            <a:r>
              <a:rPr lang="en-US" dirty="0"/>
              <a:t>Time</a:t>
            </a:r>
          </a:p>
          <a:p>
            <a:pPr marL="647700" lvl="2" indent="-285750"/>
            <a:r>
              <a:rPr lang="en-US" dirty="0"/>
              <a:t>Description</a:t>
            </a:r>
          </a:p>
          <a:p>
            <a:pPr marL="463550" lvl="1" indent="-285750"/>
            <a:endParaRPr lang="en-US" dirty="0"/>
          </a:p>
          <a:p>
            <a:pPr marL="463550" lvl="1"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Version Control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50" y="990600"/>
            <a:ext cx="4304612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214478" cy="273844"/>
          </a:xfrm>
        </p:spPr>
        <p:txBody>
          <a:bodyPr/>
          <a:lstStyle/>
          <a:p>
            <a:r>
              <a:rPr lang="en-US" i="1" dirty="0"/>
              <a:t>Images from: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6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182880" y="990599"/>
            <a:ext cx="4340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user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18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46" y="990600"/>
            <a:ext cx="5287860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856504" cy="273844"/>
          </a:xfrm>
        </p:spPr>
        <p:txBody>
          <a:bodyPr/>
          <a:lstStyle/>
          <a:p>
            <a:r>
              <a:rPr lang="en-US" i="1" dirty="0"/>
              <a:t>Images from: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7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82880" y="990599"/>
            <a:ext cx="4340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users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Revisions not local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Merging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5083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45" y="990600"/>
            <a:ext cx="3068677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227448" cy="273844"/>
          </a:xfrm>
        </p:spPr>
        <p:txBody>
          <a:bodyPr/>
          <a:lstStyle/>
          <a:p>
            <a:r>
              <a:rPr lang="en-US" i="1" dirty="0"/>
              <a:t>Images from: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8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82880" y="990599"/>
            <a:ext cx="434035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users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Revisions are locally cloned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Merging complete branches can </a:t>
            </a:r>
            <a:r>
              <a:rPr lang="en-US" dirty="0" smtClean="0"/>
              <a:t>be hard </a:t>
            </a:r>
            <a:r>
              <a:rPr lang="en-US" dirty="0"/>
              <a:t>or even impossible</a:t>
            </a:r>
          </a:p>
        </p:txBody>
      </p:sp>
    </p:spTree>
    <p:extLst>
      <p:ext uri="{BB962C8B-B14F-4D97-AF65-F5344CB8AC3E}">
        <p14:creationId xmlns:p14="http://schemas.microsoft.com/office/powerpoint/2010/main" val="19035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(recap of 101)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– Clones a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add – Stage files and directories to be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 Commit changes to staged files</a:t>
            </a:r>
            <a:endParaRPr lang="en-US" dirty="0"/>
          </a:p>
          <a:p>
            <a:pPr marL="463550" lvl="1"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SM">
  <a:themeElements>
    <a:clrScheme name="RSM">
      <a:dk1>
        <a:srgbClr val="002873"/>
      </a:dk1>
      <a:lt1>
        <a:srgbClr val="FFFFFF"/>
      </a:lt1>
      <a:dk2>
        <a:srgbClr val="002873"/>
      </a:dk2>
      <a:lt2>
        <a:srgbClr val="FFFFFF"/>
      </a:lt2>
      <a:accent1>
        <a:srgbClr val="002873"/>
      </a:accent1>
      <a:accent2>
        <a:srgbClr val="2980E6"/>
      </a:accent2>
      <a:accent3>
        <a:srgbClr val="3D9D9A"/>
      </a:accent3>
      <a:accent4>
        <a:srgbClr val="B8C3C3"/>
      </a:accent4>
      <a:accent5>
        <a:srgbClr val="6C7373"/>
      </a:accent5>
      <a:accent6>
        <a:srgbClr val="454545"/>
      </a:accent6>
      <a:hlink>
        <a:srgbClr val="0563C1"/>
      </a:hlink>
      <a:folHlink>
        <a:srgbClr val="954F72"/>
      </a:folHlink>
    </a:clrScheme>
    <a:fontScheme name="RSM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x9 presentatie.potx" id="{ED8FFC0E-CC7F-4F73-8BB1-C02CD5D3E23C}" vid="{5C0F5ADF-5287-4AFF-901F-52E0267191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16x9_presentatie</Template>
  <TotalTime>0</TotalTime>
  <Words>541</Words>
  <Application>Microsoft Office PowerPoint</Application>
  <PresentationFormat>On-screen Show (16:9)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Museo Sans 300</vt:lpstr>
      <vt:lpstr>Museo Sans 900</vt:lpstr>
      <vt:lpstr>Calibri</vt:lpstr>
      <vt:lpstr>Museo Sans 500</vt:lpstr>
      <vt:lpstr>Arial</vt:lpstr>
      <vt:lpstr>Wingdings</vt:lpstr>
      <vt:lpstr>Museo Sans 700</vt:lpstr>
      <vt:lpstr>RSM</vt:lpstr>
      <vt:lpstr>Git Tutorial</vt:lpstr>
      <vt:lpstr>Outline</vt:lpstr>
      <vt:lpstr>IMC – Information Management &amp; Consulting</vt:lpstr>
      <vt:lpstr>Version Control – What &amp; Who?</vt:lpstr>
      <vt:lpstr>Version Control – Why?</vt:lpstr>
      <vt:lpstr>Local Version Control System</vt:lpstr>
      <vt:lpstr>Centralized Version Control System</vt:lpstr>
      <vt:lpstr>Distributed Version Control System</vt:lpstr>
      <vt:lpstr>Git commands (recap of 101)</vt:lpstr>
      <vt:lpstr>Git commits</vt:lpstr>
      <vt:lpstr>Git commit, branch, merge and rebase</vt:lpstr>
      <vt:lpstr>Conflicts</vt:lpstr>
      <vt:lpstr>HEAD, HEAD^, HEAD^n and HEAD~n </vt:lpstr>
      <vt:lpstr>Github</vt:lpstr>
      <vt:lpstr>Questions and Answers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2018-10-12T14:25:11Z</dcterms:created>
  <dcterms:modified xsi:type="dcterms:W3CDTF">2019-11-08T05:06:09Z</dcterms:modified>
</cp:coreProperties>
</file>