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7" r:id="rId7"/>
    <p:sldId id="355" r:id="rId8"/>
    <p:sldId id="348" r:id="rId9"/>
    <p:sldId id="349" r:id="rId10"/>
    <p:sldId id="356" r:id="rId11"/>
    <p:sldId id="402" r:id="rId12"/>
    <p:sldId id="400" r:id="rId13"/>
    <p:sldId id="401" r:id="rId14"/>
    <p:sldId id="289" r:id="rId15"/>
    <p:sldId id="287" r:id="rId16"/>
    <p:sldId id="309" r:id="rId17"/>
    <p:sldId id="290" r:id="rId18"/>
    <p:sldId id="296" r:id="rId19"/>
    <p:sldId id="299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441" r:id="rId29"/>
    <p:sldId id="442" r:id="rId30"/>
    <p:sldId id="443" r:id="rId31"/>
    <p:sldId id="307" r:id="rId32"/>
    <p:sldId id="308" r:id="rId33"/>
    <p:sldId id="288" r:id="rId34"/>
    <p:sldId id="291" r:id="rId35"/>
    <p:sldId id="292" r:id="rId36"/>
    <p:sldId id="293" r:id="rId37"/>
    <p:sldId id="294" r:id="rId38"/>
    <p:sldId id="261" r:id="rId39"/>
    <p:sldId id="263" r:id="rId40"/>
    <p:sldId id="265" r:id="rId41"/>
    <p:sldId id="273" r:id="rId42"/>
    <p:sldId id="264" r:id="rId43"/>
    <p:sldId id="269" r:id="rId44"/>
    <p:sldId id="310" r:id="rId45"/>
    <p:sldId id="272" r:id="rId46"/>
    <p:sldId id="278" r:id="rId47"/>
    <p:sldId id="279" r:id="rId48"/>
    <p:sldId id="280" r:id="rId49"/>
    <p:sldId id="281" r:id="rId50"/>
    <p:sldId id="284" r:id="rId51"/>
    <p:sldId id="285" r:id="rId52"/>
    <p:sldId id="286" r:id="rId5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8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日期占位符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ea typeface="华文新魏" panose="02010800040101010101" pitchFamily="2" charset="-122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文本占位符 8"/>
          <p:cNvSpPr>
            <a:spLocks noGrp="1"/>
          </p:cNvSpPr>
          <p:nvPr>
            <p:ph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华文新魏" panose="0201080004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altLang="zh-CN" strike="noStrike" noProof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None/>
              <a:defRPr/>
            </a:pPr>
            <a:endParaRPr kumimoji="0" lang="zh-CN" altLang="en-US" sz="2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、认识</a:t>
            </a:r>
            <a:r>
              <a:rPr kumimoji="0" altLang="zh-CN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Web</a:t>
            </a:r>
            <a:r>
              <a:rPr kumimoji="0" lang="zh-CN" altLang="en-US" sz="48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前端</a:t>
            </a:r>
            <a:endParaRPr kumimoji="0" lang="zh-CN" altLang="en-US" sz="4800" b="0" i="0" u="none" strike="noStrike" kern="1200" cap="none" spc="-100" normalizeH="0" baseline="0" noProof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-100" normalizeH="0" baseline="0" noProof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zh-CN" altLang="en-US" sz="4800" b="0" i="0" u="none" strike="noStrike" kern="1200" cap="none" spc="-100" normalizeH="0" baseline="0" noProof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的基本语法及</a:t>
            </a:r>
            <a:r>
              <a:rPr kumimoji="0" lang="en-US" altLang="zh-CN" sz="4800" b="0" i="0" u="none" strike="noStrike" kern="1200" cap="none" spc="-100" normalizeH="0" baseline="0" noProof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zh-CN" altLang="en-US" sz="4800" b="0" i="0" u="none" strike="noStrike" kern="1200" cap="none" spc="-100" normalizeH="0" baseline="0" noProof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对象概述</a:t>
            </a:r>
            <a:endParaRPr kumimoji="0" lang="en-US" altLang="zh-CN" sz="4800" b="0" i="0" u="none" strike="noStrike" kern="1200" cap="none" spc="-100" normalizeH="0" baseline="0" noProof="0">
              <a:ln w="3200">
                <a:solidFill>
                  <a:schemeClr val="bg2">
                    <a:shade val="2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381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85800" y="4959350"/>
            <a:ext cx="7924800" cy="984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2000" b="0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是 </a:t>
            </a:r>
            <a:r>
              <a:rPr lang="en-US" altLang="zh-CN" dirty="0">
                <a:ea typeface="华文新魏" panose="02010800040101010101" pitchFamily="2" charset="-122"/>
              </a:rPr>
              <a:t>Web </a:t>
            </a:r>
            <a:r>
              <a:rPr lang="zh-CN" altLang="en-US" dirty="0">
                <a:ea typeface="华文新魏" panose="02010800040101010101" pitchFamily="2" charset="-122"/>
              </a:rPr>
              <a:t>的编程语言。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所有现代的 </a:t>
            </a:r>
            <a:r>
              <a:rPr lang="en-US" altLang="zh-CN" dirty="0">
                <a:ea typeface="华文新魏" panose="02010800040101010101" pitchFamily="2" charset="-122"/>
              </a:rPr>
              <a:t>HTML </a:t>
            </a:r>
            <a:r>
              <a:rPr lang="zh-CN" altLang="en-US" dirty="0">
                <a:ea typeface="华文新魏" panose="02010800040101010101" pitchFamily="2" charset="-122"/>
              </a:rPr>
              <a:t>页面都使用 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是一个脚本语言。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它是一个轻量级，但功能强大的编程语言。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非常容易学。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简介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很长时间以来，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在我们眼里都是编程语言中的二等公民。早先，它就像是胶水一样，它能把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应用与样式 粘到一块，可没有人拿它来正正规规地编写程序</a:t>
            </a:r>
            <a:r>
              <a:rPr lang="en-US" altLang="zh-CN" dirty="0">
                <a:ea typeface="华文新魏" panose="02010800040101010101" pitchFamily="2" charset="-122"/>
              </a:rPr>
              <a:t>;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直到最近，一些极其重要的扭转局面的技术出现了：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ea typeface="华文新魏" panose="02010800040101010101" pitchFamily="2" charset="-122"/>
              </a:rPr>
              <a:t>JSON</a:t>
            </a:r>
            <a:r>
              <a:rPr lang="zh-CN" altLang="en-US" dirty="0"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ea typeface="华文新魏" panose="02010800040101010101" pitchFamily="2" charset="-122"/>
              </a:rPr>
              <a:t>Node.js</a:t>
            </a:r>
            <a:r>
              <a:rPr lang="zh-CN" altLang="en-US" dirty="0"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ea typeface="华文新魏" panose="02010800040101010101" pitchFamily="2" charset="-122"/>
              </a:rPr>
              <a:t>HTML5</a:t>
            </a:r>
            <a:r>
              <a:rPr lang="zh-CN" altLang="en-US" dirty="0">
                <a:ea typeface="华文新魏" panose="02010800040101010101" pitchFamily="2" charset="-122"/>
              </a:rPr>
              <a:t>。让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成为了每一个开发人员都知道的语言。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的重要性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字符串（</a:t>
            </a:r>
            <a:r>
              <a:rPr lang="en-US" altLang="zh-CN" dirty="0">
                <a:ea typeface="华文新魏" panose="02010800040101010101" pitchFamily="2" charset="-122"/>
              </a:rPr>
              <a:t>String</a:t>
            </a:r>
            <a:r>
              <a:rPr lang="zh-CN" altLang="en-US" dirty="0">
                <a:ea typeface="华文新魏" panose="02010800040101010101" pitchFamily="2" charset="-122"/>
              </a:rPr>
              <a:t>）、数字</a:t>
            </a:r>
            <a:r>
              <a:rPr lang="en-US" altLang="zh-CN" dirty="0">
                <a:ea typeface="华文新魏" panose="02010800040101010101" pitchFamily="2" charset="-122"/>
              </a:rPr>
              <a:t>(Number)</a:t>
            </a:r>
            <a:r>
              <a:rPr lang="zh-CN" altLang="en-US" dirty="0">
                <a:ea typeface="华文新魏" panose="02010800040101010101" pitchFamily="2" charset="-122"/>
              </a:rPr>
              <a:t>、布尔</a:t>
            </a:r>
            <a:r>
              <a:rPr lang="en-US" altLang="zh-CN" dirty="0">
                <a:ea typeface="华文新魏" panose="02010800040101010101" pitchFamily="2" charset="-122"/>
              </a:rPr>
              <a:t>(Boolean)</a:t>
            </a:r>
            <a:r>
              <a:rPr lang="zh-CN" altLang="en-US" dirty="0">
                <a:ea typeface="华文新魏" panose="02010800040101010101" pitchFamily="2" charset="-122"/>
              </a:rPr>
              <a:t>、数组</a:t>
            </a:r>
            <a:r>
              <a:rPr lang="en-US" altLang="zh-CN" dirty="0">
                <a:ea typeface="华文新魏" panose="02010800040101010101" pitchFamily="2" charset="-122"/>
              </a:rPr>
              <a:t>(Array)</a:t>
            </a:r>
            <a:r>
              <a:rPr lang="zh-CN" altLang="en-US" dirty="0">
                <a:ea typeface="华文新魏" panose="02010800040101010101" pitchFamily="2" charset="-122"/>
              </a:rPr>
              <a:t>、对象</a:t>
            </a:r>
            <a:r>
              <a:rPr lang="en-US" altLang="zh-CN" dirty="0">
                <a:ea typeface="华文新魏" panose="02010800040101010101" pitchFamily="2" charset="-122"/>
              </a:rPr>
              <a:t>(Object)</a:t>
            </a:r>
            <a:r>
              <a:rPr lang="zh-CN" altLang="en-US" dirty="0">
                <a:ea typeface="华文新魏" panose="02010800040101010101" pitchFamily="2" charset="-122"/>
              </a:rPr>
              <a:t>、空（</a:t>
            </a:r>
            <a:r>
              <a:rPr lang="en-US" altLang="zh-CN" dirty="0">
                <a:ea typeface="华文新魏" panose="02010800040101010101" pitchFamily="2" charset="-122"/>
              </a:rPr>
              <a:t>Null</a:t>
            </a:r>
            <a:r>
              <a:rPr lang="zh-CN" altLang="en-US" dirty="0">
                <a:ea typeface="华文新魏" panose="02010800040101010101" pitchFamily="2" charset="-122"/>
              </a:rPr>
              <a:t>）、未定义（</a:t>
            </a:r>
            <a:r>
              <a:rPr lang="en-US" altLang="zh-CN" dirty="0">
                <a:ea typeface="华文新魏" panose="02010800040101010101" pitchFamily="2" charset="-122"/>
              </a:rPr>
              <a:t>Undefined</a:t>
            </a:r>
            <a:r>
              <a:rPr lang="zh-CN" altLang="en-US" dirty="0">
                <a:ea typeface="华文新魏" panose="02010800040101010101" pitchFamily="2" charset="-122"/>
              </a:rPr>
              <a:t>）。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拥有动态类型。这意味着相同的变量可用作不同的类型：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b="1" dirty="0">
                <a:ea typeface="华文新魏" panose="02010800040101010101" pitchFamily="2" charset="-122"/>
              </a:rPr>
              <a:t>实例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pPr latinLnBrk="1"/>
            <a:r>
              <a:rPr lang="en-US" altLang="zh-CN" dirty="0">
                <a:ea typeface="华文新魏" panose="02010800040101010101" pitchFamily="2" charset="-122"/>
              </a:rPr>
              <a:t>var x;               // x </a:t>
            </a:r>
            <a:r>
              <a:rPr lang="zh-CN" altLang="en-US" dirty="0">
                <a:ea typeface="华文新魏" panose="02010800040101010101" pitchFamily="2" charset="-122"/>
              </a:rPr>
              <a:t>为 </a:t>
            </a:r>
            <a:r>
              <a:rPr lang="en-US" altLang="zh-CN" dirty="0">
                <a:ea typeface="华文新魏" panose="02010800040101010101" pitchFamily="2" charset="-122"/>
              </a:rPr>
              <a:t>undefined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x = 5;           // </a:t>
            </a:r>
            <a:r>
              <a:rPr lang="zh-CN" altLang="en-US" dirty="0">
                <a:ea typeface="华文新魏" panose="02010800040101010101" pitchFamily="2" charset="-122"/>
              </a:rPr>
              <a:t>现在 </a:t>
            </a:r>
            <a:r>
              <a:rPr lang="en-US" altLang="zh-CN" dirty="0">
                <a:ea typeface="华文新魏" panose="02010800040101010101" pitchFamily="2" charset="-122"/>
              </a:rPr>
              <a:t>x </a:t>
            </a:r>
            <a:r>
              <a:rPr lang="zh-CN" altLang="en-US" dirty="0">
                <a:ea typeface="华文新魏" panose="02010800040101010101" pitchFamily="2" charset="-122"/>
              </a:rPr>
              <a:t>为数字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x = "John";      // </a:t>
            </a:r>
            <a:r>
              <a:rPr lang="zh-CN" altLang="en-US" dirty="0">
                <a:ea typeface="华文新魏" panose="02010800040101010101" pitchFamily="2" charset="-122"/>
              </a:rPr>
              <a:t>现在 </a:t>
            </a:r>
            <a:r>
              <a:rPr lang="en-US" altLang="zh-CN" dirty="0">
                <a:ea typeface="华文新魏" panose="02010800040101010101" pitchFamily="2" charset="-122"/>
              </a:rPr>
              <a:t>x </a:t>
            </a:r>
            <a:r>
              <a:rPr lang="zh-CN" altLang="en-US" dirty="0">
                <a:ea typeface="华文新魏" panose="02010800040101010101" pitchFamily="2" charset="-122"/>
              </a:rPr>
              <a:t>为字符串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 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数据类型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144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函数是由事件驱动的或者当它被调用时执行的可重复使用的代码块。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function </a:t>
            </a:r>
            <a:r>
              <a:rPr lang="en-US" altLang="zh-CN" i="1" dirty="0">
                <a:ea typeface="华文新魏" panose="02010800040101010101" pitchFamily="2" charset="-122"/>
              </a:rPr>
              <a:t>functionname</a:t>
            </a:r>
            <a:r>
              <a:rPr lang="en-US" altLang="zh-CN" dirty="0">
                <a:ea typeface="华文新魏" panose="02010800040101010101" pitchFamily="2" charset="-122"/>
              </a:rPr>
              <a:t>()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{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zh-CN" altLang="en-US" i="1" dirty="0">
                <a:ea typeface="华文新魏" panose="02010800040101010101" pitchFamily="2" charset="-122"/>
              </a:rPr>
              <a:t>执行代码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}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 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函数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600" y="4038599"/>
            <a:ext cx="8915400" cy="2246769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&lt;!DOCTYPE html&gt;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&lt;html&gt;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&lt;head&gt; 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&lt;script&gt;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function </a:t>
            </a:r>
            <a:r>
              <a:rPr kumimoji="0" lang="en-US" altLang="zh-CN" sz="2000" kern="1200" cap="none" spc="0" normalizeH="0" baseline="0" noProof="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{ alert("Hello World!"); } 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&lt;/script&gt; 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&lt;/head&gt;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&lt;body&gt;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&lt;button </a:t>
            </a:r>
            <a:r>
              <a:rPr kumimoji="0" lang="en-US" altLang="zh-CN" sz="2000" kern="1200" cap="none" spc="0" normalizeH="0" baseline="0" noProof="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onclick</a:t>
            </a: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="</a:t>
            </a:r>
            <a:r>
              <a:rPr kumimoji="0" lang="en-US" altLang="zh-CN" sz="2000" kern="1200" cap="none" spc="0" normalizeH="0" baseline="0" noProof="0" dirty="0" err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myFunction</a:t>
            </a: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()"&gt;Try it&lt;/button&gt;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&lt;/body&gt;</a:t>
            </a:r>
            <a:endParaRPr kumimoji="0" lang="en-US" altLang="zh-CN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&lt;/html&gt;</a:t>
            </a:r>
            <a:endParaRPr kumimoji="0" lang="zh-CN" altLang="en-US" sz="2000" kern="120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HTML </a:t>
            </a:r>
            <a:r>
              <a:rPr lang="zh-CN" altLang="en-US" dirty="0">
                <a:ea typeface="华文新魏" panose="02010800040101010101" pitchFamily="2" charset="-122"/>
              </a:rPr>
              <a:t>事件可以是浏览器行为，也可以是用户行为。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事件可以用于处理表单验证，用户输入，用户行为及浏览器动作</a:t>
            </a:r>
            <a:r>
              <a:rPr lang="en-US" altLang="zh-CN" dirty="0">
                <a:ea typeface="华文新魏" panose="02010800040101010101" pitchFamily="2" charset="-122"/>
              </a:rPr>
              <a:t>: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页面加载时触发事件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页面关闭时触发事件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用户点击按钮执行动作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验证用户输入内容的合法性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等等 </a:t>
            </a:r>
            <a:r>
              <a:rPr lang="en-US" altLang="zh-CN" dirty="0">
                <a:ea typeface="华文新魏" panose="02010800040101010101" pitchFamily="2" charset="-122"/>
              </a:rPr>
              <a:t>...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 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常见的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事件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0" name="内容占位符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914400"/>
          </a:xfrm>
        </p:spPr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pic>
        <p:nvPicPr>
          <p:cNvPr id="3277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04950"/>
            <a:ext cx="7245350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通过 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，能够定义并创建自己的对象。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创建新对象有两种不同的方法：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定义并创建对象的实例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使用函数来定义对象，然后创建新的对象实例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创建 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person=new Object();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person.firstname="John";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person.lastname="Doe";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person.age=50;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person.eyecolor="blue";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创建直接的实例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function person(firstname,lastname,age,eyecolor)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{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this.firstname=firstname;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this.lastname=lastname;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this.age=age;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this.eyecolor=eyecolor;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}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使用对象构造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器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Web</a:t>
            </a:r>
            <a:r>
              <a:rPr lang="zh-CN" altLang="en-US" dirty="0">
                <a:ea typeface="华文新魏" panose="02010800040101010101" pitchFamily="2" charset="-122"/>
              </a:rPr>
              <a:t>前端开发简介</a:t>
            </a: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环境搭建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的基本语法及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对象概述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简介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实现第一个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程序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选择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而不是纯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的理由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本节内容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var myFather=new person("John","Doe",50,"blue");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var myMother=new person("Sally","Rally",48,"green");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创建 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把方法添加到 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endParaRPr kumimoji="0" lang="zh-CN" altLang="en-US" sz="4200" b="1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0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方法只不过是附加在对象上的函数。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xfrm>
            <a:off x="460375" y="727075"/>
            <a:ext cx="8229600" cy="570547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&lt;!DOCTYPE html&gt;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&lt;html&gt;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&lt;head&gt;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&lt;meta charset="utf-8"&gt;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&lt;/head&gt;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&lt;body&gt;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&lt;script&gt;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function person(firstname,lastname,age,eyecolor){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    this.firstname=firstname;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    this.lastname=lastname;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    this.age=age;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    this.eyecolor=eyecolor;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    this.changeName=changeName;</a:t>
            </a:r>
            <a:endParaRPr lang="en-US" altLang="zh-CN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华文新魏" panose="02010800040101010101" pitchFamily="2" charset="-122"/>
              </a:rPr>
              <a:t>	</a:t>
            </a:r>
            <a:endParaRPr lang="zh-CN" altLang="en-US" sz="2400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4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(name){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this.lastname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=name;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=new person("Sally","Rally",48,"green");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myMother.changeName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("Doe");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document.write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myMother.lastname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把方法添加到 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endParaRPr kumimoji="0" lang="zh-CN" altLang="en-US" sz="4200" b="1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0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还可以将方法附加在对象原型上。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idx="1"/>
          </p:nvPr>
        </p:nvSpPr>
        <p:spPr>
          <a:xfrm>
            <a:off x="460375" y="727075"/>
            <a:ext cx="8229600" cy="5705475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&lt;!DOCTYPE html&gt;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&lt;html&gt;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&lt;head&gt;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&lt;meta charset="utf-8"&gt;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&lt;/head&gt;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&lt;body&gt;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&lt;script&gt;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function Person(firstname,lastname,age,eyecolor){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    this.firstname=firstname;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    this.lastname=lastname;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    this.age=age;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    this.eyecolor=eyecolor;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</a:rPr>
              <a:t>    	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43600"/>
          </a:xfrm>
        </p:spPr>
        <p:txBody>
          <a:bodyPr vert="horz" wrap="square" lIns="91440" tIns="45720" rIns="91440" bIns="45720" numCol="1" anchor="t" anchorCtr="0" compatLnSpc="1">
            <a:normAutofit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  <a:sym typeface="+mn-ea"/>
              </a:rPr>
              <a:t>Person.prototype.</a:t>
            </a:r>
            <a:r>
              <a:rPr lang="en-US" altLang="zh-CN" sz="240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+mn-ea"/>
              </a:rPr>
              <a:t>changeName</a:t>
            </a: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  <a:sym typeface="+mn-ea"/>
              </a:rPr>
              <a:t>=function(){</a:t>
            </a:r>
            <a:endParaRPr lang="en-US" altLang="zh-CN" sz="2400" dirty="0">
              <a:solidFill>
                <a:srgbClr val="FFFF00"/>
              </a:solidFill>
              <a:ea typeface="华文新魏" panose="0201080004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  <a:sym typeface="+mn-ea"/>
              </a:rPr>
              <a:t>	</a:t>
            </a:r>
            <a:r>
              <a:rPr lang="en-US" altLang="zh-CN" sz="240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+mn-ea"/>
              </a:rPr>
              <a:t>this.lastname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+mn-ea"/>
              </a:rPr>
              <a:t>=name;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  <a:ea typeface="华文新魏" panose="02010800040101010101" pitchFamily="2" charset="-122"/>
                <a:sym typeface="+mn-ea"/>
              </a:rPr>
              <a:t>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=new Person("Sally","Rally",48,"green");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myMother.changeName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("Doe");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document.write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myMother.lastname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华文新魏" panose="02010800040101010101" pitchFamily="2" charset="-122"/>
              </a:rPr>
              <a:t>JSON </a:t>
            </a:r>
            <a:r>
              <a:rPr lang="zh-CN" altLang="en-US" dirty="0">
                <a:ea typeface="华文新魏" panose="02010800040101010101" pitchFamily="2" charset="-122"/>
              </a:rPr>
              <a:t>是用于存储和传输数据的格式。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JSON </a:t>
            </a:r>
            <a:r>
              <a:rPr lang="zh-CN" altLang="en-US" dirty="0">
                <a:ea typeface="华文新魏" panose="02010800040101010101" pitchFamily="2" charset="-122"/>
              </a:rPr>
              <a:t>通常用于服务端向网页传递数据 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JSON </a:t>
            </a:r>
            <a:r>
              <a:rPr lang="zh-CN" altLang="en-US" dirty="0">
                <a:ea typeface="华文新魏" panose="02010800040101010101" pitchFamily="2" charset="-122"/>
              </a:rPr>
              <a:t>英文全称 </a:t>
            </a:r>
            <a:r>
              <a:rPr lang="en-US" altLang="zh-CN" b="1" dirty="0">
                <a:ea typeface="华文新魏" panose="02010800040101010101" pitchFamily="2" charset="-122"/>
              </a:rPr>
              <a:t>J</a:t>
            </a:r>
            <a:r>
              <a:rPr lang="en-US" altLang="zh-CN" dirty="0">
                <a:ea typeface="华文新魏" panose="02010800040101010101" pitchFamily="2" charset="-122"/>
              </a:rPr>
              <a:t>ava</a:t>
            </a:r>
            <a:r>
              <a:rPr lang="en-US" altLang="zh-CN" b="1" dirty="0">
                <a:ea typeface="华文新魏" panose="02010800040101010101" pitchFamily="2" charset="-122"/>
              </a:rPr>
              <a:t>S</a:t>
            </a:r>
            <a:r>
              <a:rPr lang="en-US" altLang="zh-CN" dirty="0">
                <a:ea typeface="华文新魏" panose="02010800040101010101" pitchFamily="2" charset="-122"/>
              </a:rPr>
              <a:t>cript </a:t>
            </a:r>
            <a:r>
              <a:rPr lang="en-US" altLang="zh-CN" b="1" dirty="0">
                <a:ea typeface="华文新魏" panose="02010800040101010101" pitchFamily="2" charset="-122"/>
              </a:rPr>
              <a:t>O</a:t>
            </a:r>
            <a:r>
              <a:rPr lang="en-US" altLang="zh-CN" dirty="0">
                <a:ea typeface="华文新魏" panose="02010800040101010101" pitchFamily="2" charset="-122"/>
              </a:rPr>
              <a:t>bject </a:t>
            </a:r>
            <a:r>
              <a:rPr lang="en-US" altLang="zh-CN" b="1" dirty="0">
                <a:ea typeface="华文新魏" panose="02010800040101010101" pitchFamily="2" charset="-122"/>
              </a:rPr>
              <a:t>N</a:t>
            </a:r>
            <a:r>
              <a:rPr lang="en-US" altLang="zh-CN" dirty="0">
                <a:ea typeface="华文新魏" panose="02010800040101010101" pitchFamily="2" charset="-122"/>
              </a:rPr>
              <a:t>otation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JSON </a:t>
            </a:r>
            <a:r>
              <a:rPr lang="zh-CN" altLang="en-US" dirty="0">
                <a:ea typeface="华文新魏" panose="02010800040101010101" pitchFamily="2" charset="-122"/>
              </a:rPr>
              <a:t>是一种轻量级的数据交换格式。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JSON</a:t>
            </a:r>
            <a:r>
              <a:rPr lang="zh-CN" altLang="en-US" dirty="0">
                <a:ea typeface="华文新魏" panose="02010800040101010101" pitchFamily="2" charset="-122"/>
              </a:rPr>
              <a:t>是独立的语言 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JSON </a:t>
            </a:r>
            <a:r>
              <a:rPr lang="zh-CN" altLang="en-US" dirty="0">
                <a:ea typeface="华文新魏" panose="02010800040101010101" pitchFamily="2" charset="-122"/>
              </a:rPr>
              <a:t>易于理解。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 </a:t>
            </a:r>
            <a:r>
              <a:rPr kumimoji="0" lang="en-US" altLang="zh-CN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数据为 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 对。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数据由逗号分隔。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大括号保存对象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方括号保存数组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{"name":"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Runoob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":"www.runoob.com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"}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"sites":[ {"name":"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Runoob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":"www.runoob.com"}, {"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name":"Google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":"www.google.com"}, {"name":"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Taobao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"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":"www.taobao.com"} ]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 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语法规则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1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72000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对象由花括号分隔。在括号内部，对象的属性以名称和值对的形式 </a:t>
            </a:r>
            <a:r>
              <a:rPr lang="en-US" altLang="zh-CN" dirty="0">
                <a:ea typeface="华文新魏" panose="02010800040101010101" pitchFamily="2" charset="-122"/>
              </a:rPr>
              <a:t>(name : value) </a:t>
            </a:r>
            <a:r>
              <a:rPr lang="zh-CN" altLang="en-US" dirty="0">
                <a:ea typeface="华文新魏" panose="02010800040101010101" pitchFamily="2" charset="-122"/>
              </a:rPr>
              <a:t>来定义。属性由逗号分隔：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var person={firstname:"John", lastname:"Doe", id:5566};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上面例子中的对象 </a:t>
            </a:r>
            <a:r>
              <a:rPr lang="en-US" altLang="zh-CN" dirty="0">
                <a:ea typeface="华文新魏" panose="02010800040101010101" pitchFamily="2" charset="-122"/>
              </a:rPr>
              <a:t>(person) </a:t>
            </a:r>
            <a:r>
              <a:rPr lang="zh-CN" altLang="en-US" dirty="0">
                <a:ea typeface="华文新魏" panose="02010800040101010101" pitchFamily="2" charset="-122"/>
              </a:rPr>
              <a:t>有三个属性：</a:t>
            </a:r>
            <a:r>
              <a:rPr lang="en-US" altLang="zh-CN" dirty="0">
                <a:ea typeface="华文新魏" panose="02010800040101010101" pitchFamily="2" charset="-122"/>
              </a:rPr>
              <a:t>firstname</a:t>
            </a:r>
            <a:r>
              <a:rPr lang="zh-CN" altLang="en-US" dirty="0"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ea typeface="华文新魏" panose="02010800040101010101" pitchFamily="2" charset="-122"/>
              </a:rPr>
              <a:t>lastname </a:t>
            </a:r>
            <a:r>
              <a:rPr lang="zh-CN" altLang="en-US" dirty="0">
                <a:ea typeface="华文新魏" panose="02010800040101010101" pitchFamily="2" charset="-122"/>
              </a:rPr>
              <a:t>以及 </a:t>
            </a:r>
            <a:r>
              <a:rPr lang="en-US" altLang="zh-CN" dirty="0">
                <a:ea typeface="华文新魏" panose="02010800040101010101" pitchFamily="2" charset="-122"/>
              </a:rPr>
              <a:t>id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空格和折行无关紧要。声明可横跨多行：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var person={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firstname : "John",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lastname  : "Doe",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id        :  5566</a:t>
            </a:r>
            <a:br>
              <a:rPr lang="en-US" altLang="zh-CN" dirty="0">
                <a:ea typeface="华文新魏" panose="02010800040101010101" pitchFamily="2" charset="-122"/>
              </a:rPr>
            </a:br>
            <a:r>
              <a:rPr lang="en-US" altLang="zh-CN" dirty="0">
                <a:ea typeface="华文新魏" panose="02010800040101010101" pitchFamily="2" charset="-122"/>
              </a:rPr>
              <a:t>};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 </a:t>
            </a: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字符串转换为 </a:t>
            </a:r>
            <a:r>
              <a:rPr kumimoji="0" lang="en-US" altLang="zh-CN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endParaRPr kumimoji="0" lang="zh-CN" altLang="en-US" sz="4200" b="1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1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endParaRPr lang="zh-CN" altLang="en-US">
              <a:ea typeface="华文新魏" panose="02010800040101010101" pitchFamily="2" charset="-122"/>
            </a:endParaRPr>
          </a:p>
          <a:p>
            <a:r>
              <a:rPr lang="zh-CN" altLang="en-US">
                <a:ea typeface="华文新魏" panose="02010800040101010101" pitchFamily="2" charset="-122"/>
              </a:rPr>
              <a:t>前端开发是创建Web页面或app等前端界面呈现给用户的过程，通过</a:t>
            </a:r>
            <a:r>
              <a:rPr lang="zh-CN" altLang="en-US">
                <a:solidFill>
                  <a:srgbClr val="FFFF00"/>
                </a:solidFill>
                <a:ea typeface="华文新魏" panose="02010800040101010101" pitchFamily="2" charset="-122"/>
              </a:rPr>
              <a:t>HTML，CSS及JavaScript</a:t>
            </a:r>
            <a:r>
              <a:rPr lang="zh-CN" altLang="en-US">
                <a:ea typeface="华文新魏" panose="02010800040101010101" pitchFamily="2" charset="-122"/>
              </a:rPr>
              <a:t>以及衍生出来的各种技术、框架、解决方案，来实现互联网产品的用户界面交互 。</a:t>
            </a:r>
            <a:endParaRPr lang="zh-CN" altLang="en-US">
              <a:ea typeface="华文新魏" panose="02010800040101010101" pitchFamily="2" charset="-122"/>
            </a:endParaRPr>
          </a:p>
          <a:p>
            <a:r>
              <a:rPr lang="zh-CN" altLang="en-US">
                <a:ea typeface="华文新魏" panose="02010800040101010101" pitchFamily="2" charset="-122"/>
              </a:rPr>
              <a:t>移动互联网带来了大量高性能的移动终端设备以及快速的无线网络，HTML5，node.jS的广泛应用，各类框架类库层出不穷。</a:t>
            </a:r>
            <a:endParaRPr lang="zh-CN" altLang="en-US">
              <a:ea typeface="华文新魏" panose="02010800040101010101" pitchFamily="2" charset="-122"/>
            </a:endParaRPr>
          </a:p>
          <a:p>
            <a:endParaRPr lang="zh-CN" altLang="en-US">
              <a:ea typeface="华文新魏" panose="02010800040101010101" pitchFamily="2" charset="-122"/>
            </a:endParaRPr>
          </a:p>
          <a:p>
            <a:endParaRPr lang="en-US" altLang="zh-CN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fontAlgn="base"/>
            <a:r>
              <a:rPr altLang="zh-CN" strike="noStrike" noProof="1">
                <a:ea typeface="华文新魏" panose="02010800040101010101" pitchFamily="2" charset="-122"/>
                <a:sym typeface="+mn-ea"/>
              </a:rPr>
              <a:t>Web</a:t>
            </a:r>
            <a:r>
              <a:rPr lang="zh-CN" altLang="en-US" strike="noStrike" noProof="1">
                <a:ea typeface="华文新魏" panose="02010800040101010101" pitchFamily="2" charset="-122"/>
                <a:sym typeface="+mn-ea"/>
              </a:rPr>
              <a:t>前端开发简介</a:t>
            </a:r>
            <a:endParaRPr lang="zh-CN" altLang="en-US" strike="noStrike" noProof="1"/>
          </a:p>
        </p:txBody>
      </p:sp>
      <p:sp>
        <p:nvSpPr>
          <p:cNvPr id="19459" name="文本框 3"/>
          <p:cNvSpPr txBox="1"/>
          <p:nvPr/>
        </p:nvSpPr>
        <p:spPr>
          <a:xfrm>
            <a:off x="2786063" y="6527800"/>
            <a:ext cx="6246812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000">
                <a:latin typeface="Arial" panose="020B0604020202020204" pitchFamily="34" charset="0"/>
              </a:rPr>
              <a:t>https://baike.baidu.com/item/%E5%89%8D%E7%AB%AF%E5%BC%80%E5%8F%91/10009024?fr=aladdin</a:t>
            </a:r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我们通常认为 </a:t>
            </a:r>
            <a:r>
              <a:rPr lang="en-US" altLang="zh-CN" dirty="0">
                <a:ea typeface="华文新魏" panose="02010800040101010101" pitchFamily="2" charset="-122"/>
              </a:rPr>
              <a:t>"JavaScript </a:t>
            </a:r>
            <a:r>
              <a:rPr lang="zh-CN" altLang="en-US" dirty="0">
                <a:ea typeface="华文新魏" panose="02010800040101010101" pitchFamily="2" charset="-122"/>
              </a:rPr>
              <a:t>对象是键值对的容器</a:t>
            </a:r>
            <a:r>
              <a:rPr lang="en-US" altLang="zh-CN" dirty="0">
                <a:ea typeface="华文新魏" panose="02010800040101010101" pitchFamily="2" charset="-122"/>
              </a:rPr>
              <a:t>"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键值对通常写法为 </a:t>
            </a:r>
            <a:r>
              <a:rPr lang="en-US" altLang="zh-CN" b="1" dirty="0">
                <a:ea typeface="华文新魏" panose="02010800040101010101" pitchFamily="2" charset="-122"/>
              </a:rPr>
              <a:t>name : value</a:t>
            </a:r>
            <a:r>
              <a:rPr lang="zh-CN" altLang="en-US" dirty="0">
                <a:ea typeface="华文新魏" panose="02010800040101010101" pitchFamily="2" charset="-122"/>
              </a:rPr>
              <a:t> 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zh-CN" altLang="en-US" dirty="0">
                <a:ea typeface="华文新魏" panose="02010800040101010101" pitchFamily="2" charset="-122"/>
              </a:rPr>
              <a:t>键与值以冒号分割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键值对在 </a:t>
            </a:r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对象通常称为 </a:t>
            </a:r>
            <a:r>
              <a:rPr lang="zh-CN" altLang="en-US" b="1" dirty="0">
                <a:ea typeface="华文新魏" panose="02010800040101010101" pitchFamily="2" charset="-122"/>
              </a:rPr>
              <a:t>对象属性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b="1" dirty="0">
                <a:ea typeface="华文新魏" panose="02010800040101010101" pitchFamily="2" charset="-122"/>
              </a:rPr>
              <a:t>访问对象属性</a:t>
            </a:r>
            <a:endParaRPr lang="zh-CN" altLang="en-US" b="1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你可以通过两种方式访问对象属性</a:t>
            </a:r>
            <a:r>
              <a:rPr lang="en-US" altLang="zh-CN" dirty="0">
                <a:ea typeface="华文新魏" panose="02010800040101010101" pitchFamily="2" charset="-122"/>
              </a:rPr>
              <a:t>: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b="1" dirty="0">
                <a:ea typeface="华文新魏" panose="02010800040101010101" pitchFamily="2" charset="-122"/>
              </a:rPr>
              <a:t>实例 </a:t>
            </a:r>
            <a:r>
              <a:rPr lang="en-US" altLang="zh-CN" b="1" dirty="0">
                <a:ea typeface="华文新魏" panose="02010800040101010101" pitchFamily="2" charset="-122"/>
              </a:rPr>
              <a:t>1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atinLnBrk="1"/>
            <a:r>
              <a:rPr lang="en-US" altLang="zh-CN" dirty="0">
                <a:ea typeface="华文新魏" panose="02010800040101010101" pitchFamily="2" charset="-122"/>
              </a:rPr>
              <a:t>person.lastName;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b="1" dirty="0">
                <a:ea typeface="华文新魏" panose="02010800040101010101" pitchFamily="2" charset="-122"/>
              </a:rPr>
              <a:t>实例 </a:t>
            </a:r>
            <a:r>
              <a:rPr lang="en-US" altLang="zh-CN" b="1" dirty="0">
                <a:ea typeface="华文新魏" panose="02010800040101010101" pitchFamily="2" charset="-122"/>
              </a:rPr>
              <a:t>2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latinLnBrk="1"/>
            <a:r>
              <a:rPr lang="en-US" altLang="zh-CN" dirty="0">
                <a:ea typeface="华文新魏" panose="02010800040101010101" pitchFamily="2" charset="-122"/>
              </a:rPr>
              <a:t>person["lastName"];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atinLnBrk="1"/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</a:t>
            </a: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对象的方法定义了一个函数，并作为对象的属性存储。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可以使用以下语法创建对象方法：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i="1" dirty="0">
                <a:ea typeface="华文新魏" panose="02010800040101010101" pitchFamily="2" charset="-122"/>
              </a:rPr>
              <a:t>methodName : function() { code lines }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可以使用以下语法访问对象方法：</a:t>
            </a:r>
            <a:endParaRPr lang="zh-CN" altLang="en-US" dirty="0">
              <a:ea typeface="华文新魏" panose="02010800040101010101" pitchFamily="2" charset="-122"/>
            </a:endParaRPr>
          </a:p>
          <a:p>
            <a:r>
              <a:rPr lang="en-US" altLang="zh-CN" i="1" dirty="0">
                <a:ea typeface="华文新魏" panose="02010800040101010101" pitchFamily="2" charset="-122"/>
              </a:rPr>
              <a:t>objectName.methodName()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对象方法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>
          <a:xfrm>
            <a:off x="-76200" y="304800"/>
            <a:ext cx="4479925" cy="58674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&lt;!DOCTYPE html&gt;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&lt;html&gt;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&lt;head&gt;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&lt;meta charset="utf-8"&gt;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创建和使用对象方法。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&lt;/p&gt;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 id="demo"&gt;&lt;/p&gt;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&lt;script&gt;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 = {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"John",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"Doe",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id : 5566,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 bwMode="auto">
          <a:xfrm>
            <a:off x="4724400" y="381000"/>
            <a:ext cx="4479925" cy="5867400"/>
          </a:xfrm>
          <a:prstGeom prst="rect">
            <a:avLst/>
          </a:prstGeom>
          <a:noFill/>
          <a:ln w="9525">
            <a:noFill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20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0" fontAlgn="base" hangingPunct="0">
              <a:spcBef>
                <a:spcPts val="34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anose="05020102010507070707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function()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return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this.firstName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" " +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this.lastName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("demo").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innerHTML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person.fullName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3200" dirty="0">
                <a:solidFill>
                  <a:schemeClr val="tx2"/>
                </a:solidFill>
                <a:ea typeface="华文新魏" panose="02010800040101010101" pitchFamily="2" charset="-122"/>
              </a:rPr>
              <a:t>思考：如果不加括号</a:t>
            </a:r>
            <a:r>
              <a:rPr lang="en-US" altLang="zh-CN" sz="3200" dirty="0">
                <a:solidFill>
                  <a:schemeClr val="tx2"/>
                </a:solidFill>
                <a:ea typeface="华文新魏" panose="02010800040101010101" pitchFamily="2" charset="-122"/>
              </a:rPr>
              <a:t>person.fullName</a:t>
            </a:r>
            <a:r>
              <a:rPr lang="zh-CN" altLang="en-US" sz="3200" dirty="0">
                <a:solidFill>
                  <a:schemeClr val="tx2"/>
                </a:solidFill>
                <a:ea typeface="华文新魏" panose="02010800040101010101" pitchFamily="2" charset="-122"/>
              </a:rPr>
              <a:t>会输出什么？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是一个优秀的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框架。它是轻量级的</a:t>
            </a:r>
            <a:r>
              <a:rPr lang="en-US" altLang="zh-CN" dirty="0">
                <a:ea typeface="华文新魏" panose="02010800040101010101" pitchFamily="2" charset="-122"/>
              </a:rPr>
              <a:t>js</a:t>
            </a:r>
            <a:r>
              <a:rPr lang="zh-CN" altLang="en-US" dirty="0">
                <a:ea typeface="华文新魏" panose="02010800040101010101" pitchFamily="2" charset="-122"/>
              </a:rPr>
              <a:t>库 ，它兼容</a:t>
            </a:r>
            <a:r>
              <a:rPr lang="en-US" altLang="zh-CN" dirty="0">
                <a:ea typeface="华文新魏" panose="02010800040101010101" pitchFamily="2" charset="-122"/>
              </a:rPr>
              <a:t>CSS3</a:t>
            </a:r>
            <a:r>
              <a:rPr lang="zh-CN" altLang="en-US" dirty="0">
                <a:ea typeface="华文新魏" panose="02010800040101010101" pitchFamily="2" charset="-122"/>
              </a:rPr>
              <a:t>，还兼容各种浏览器（</a:t>
            </a:r>
            <a:r>
              <a:rPr lang="en-US" altLang="zh-CN" dirty="0">
                <a:ea typeface="华文新魏" panose="02010800040101010101" pitchFamily="2" charset="-122"/>
              </a:rPr>
              <a:t>IE 6.0+, FF 1.5+, Safari 2.0+, Opera 9.0+</a:t>
            </a:r>
            <a:r>
              <a:rPr lang="zh-CN" altLang="en-US" dirty="0">
                <a:ea typeface="华文新魏" panose="02010800040101010101" pitchFamily="2" charset="-122"/>
              </a:rPr>
              <a:t>）。使用它，可以更容易的构建有吸引力的交互式网站。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什么是</a:t>
            </a: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966913"/>
            <a:ext cx="2701925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就其核心特性而言，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能够满足下列需求：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取得文档中的元素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修改页面外观。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改变文档的内容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响应用户的交互操作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为页面添加动态效果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无需刷新页面从服务器信息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简化常见的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任务。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能做什么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利用</a:t>
            </a:r>
            <a:r>
              <a:rPr lang="en-US" altLang="zh-CN" dirty="0">
                <a:ea typeface="华文新魏" panose="02010800040101010101" pitchFamily="2" charset="-122"/>
              </a:rPr>
              <a:t>CSS</a:t>
            </a:r>
            <a:r>
              <a:rPr lang="zh-CN" altLang="en-US" dirty="0">
                <a:ea typeface="华文新魏" panose="02010800040101010101" pitchFamily="2" charset="-122"/>
              </a:rPr>
              <a:t>的优势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支持扩展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抽象浏览器不一致性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总是面向集合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将多重操作集于一行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开源免费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为什么如此出色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当前流行的 </a:t>
            </a:r>
            <a:r>
              <a:rPr lang="en-US" altLang="zh-CN" dirty="0">
                <a:ea typeface="华文新魏" panose="02010800040101010101" pitchFamily="2" charset="-122"/>
              </a:rPr>
              <a:t>JavaScript </a:t>
            </a:r>
            <a:r>
              <a:rPr lang="zh-CN" altLang="en-US" dirty="0">
                <a:ea typeface="华文新魏" panose="02010800040101010101" pitchFamily="2" charset="-122"/>
              </a:rPr>
              <a:t>库有</a:t>
            </a:r>
            <a:r>
              <a:rPr lang="en-US" altLang="zh-CN" dirty="0">
                <a:ea typeface="华文新魏" panose="02010800040101010101" pitchFamily="2" charset="-122"/>
              </a:rPr>
              <a:t>: 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438400"/>
            <a:ext cx="8307388" cy="274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框架使用分布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663" y="1447800"/>
            <a:ext cx="4267200" cy="467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框架实际上是一个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文件，因此下载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文件，并在网页中引用，就完成了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编程环境的搭建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下载网址为</a:t>
            </a:r>
            <a:r>
              <a:rPr lang="en-US" altLang="zh-CN" dirty="0">
                <a:ea typeface="华文新魏" panose="02010800040101010101" pitchFamily="2" charset="-122"/>
              </a:rPr>
              <a:t>http://jquery.com/download/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网页中的引用方法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2800" dirty="0">
                <a:ea typeface="华文新魏" panose="02010800040101010101" pitchFamily="2" charset="-122"/>
              </a:rPr>
              <a:t>&lt;script src="jquery.min.js" &gt;&lt;/script&gt;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下载</a:t>
            </a: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库文件</a:t>
            </a:r>
            <a:endParaRPr kumimoji="0" lang="en-US" altLang="zh-CN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25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200400"/>
            <a:ext cx="5087938" cy="232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vscode </a:t>
            </a:r>
            <a:endParaRPr lang="en-US" altLang="zh-CN" sz="1600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zh-CN" sz="2600" dirty="0">
                <a:ea typeface="华文新魏" panose="02010800040101010101" pitchFamily="2" charset="-122"/>
              </a:rPr>
              <a:t>Microsoft在2015年4月正式宣布了 Visual Studio Code 项目：一个运行于 Mac OS X、Windows和 Linux 之上的，针对于编写现代 Web 和云应用的跨平台源代码编辑器</a:t>
            </a:r>
            <a:endParaRPr lang="zh-CN" altLang="zh-CN" sz="2600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zh-CN" sz="2600" dirty="0">
                <a:ea typeface="华文新魏" panose="02010800040101010101" pitchFamily="2" charset="-122"/>
              </a:rPr>
              <a:t>该编辑器支持多种语言和文件格式的编写，截止2019年9月，已经支持了37种语言或文件。</a:t>
            </a:r>
            <a:endParaRPr lang="zh-CN" altLang="zh-CN" sz="260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Firefox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sz="2600" dirty="0">
                <a:ea typeface="华文新魏" panose="02010800040101010101" pitchFamily="2" charset="-122"/>
              </a:rPr>
              <a:t>Mozilla Firefox，中文俗称“火狐”（Fx或fx），是一个自由及开放源代码的网页浏览器，使用Gecko排版引擎，支持多种操作系统，如Windows、Mac OS X及GNU/Linux等。</a:t>
            </a:r>
            <a:endParaRPr lang="en-US" altLang="zh-CN" sz="2600" dirty="0">
              <a:ea typeface="华文新魏" panose="02010800040101010101" pitchFamily="2" charset="-122"/>
            </a:endParaRPr>
          </a:p>
          <a:p>
            <a:pPr lvl="1" eaLnBrk="1" hangingPunct="1"/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Web</a:t>
            </a:r>
            <a:r>
              <a:rPr kumimoji="0" lang="zh-CN" altLang="en-US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前端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编程环境搭建</a:t>
            </a:r>
            <a:endParaRPr kumimoji="0" lang="zh-CN" altLang="en-US" sz="4200" b="0" i="0" u="none" strike="noStrike" kern="1200" cap="none" spc="-100" normalizeH="0" baseline="0" noProof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文本框 1"/>
          <p:cNvSpPr txBox="1"/>
          <p:nvPr/>
        </p:nvSpPr>
        <p:spPr>
          <a:xfrm>
            <a:off x="4419600" y="6613525"/>
            <a:ext cx="4637088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000">
                <a:latin typeface="Arial" panose="020B0604020202020204" pitchFamily="34" charset="0"/>
                <a:ea typeface="宋体" panose="02010600030101010101" pitchFamily="2" charset="-122"/>
              </a:rPr>
              <a:t>https://baike.baidu.com/item/visual%20studio%20code/17514281?fr=aladdin</a:t>
            </a:r>
            <a:endParaRPr lang="zh-CN" altLang="en-US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目前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有三个大版本：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en-US" altLang="zh-CN" b="1" dirty="0">
                <a:ea typeface="华文新魏" panose="02010800040101010101" pitchFamily="2" charset="-122"/>
              </a:rPr>
              <a:t>1.x</a:t>
            </a:r>
            <a:r>
              <a:rPr lang="zh-CN" altLang="en-US" dirty="0">
                <a:ea typeface="华文新魏" panose="02010800040101010101" pitchFamily="2" charset="-122"/>
              </a:rPr>
              <a:t>：兼容</a:t>
            </a:r>
            <a:r>
              <a:rPr lang="en-US" altLang="zh-CN" dirty="0">
                <a:ea typeface="华文新魏" panose="02010800040101010101" pitchFamily="2" charset="-122"/>
              </a:rPr>
              <a:t>ie678,</a:t>
            </a:r>
            <a:r>
              <a:rPr lang="zh-CN" altLang="en-US" dirty="0">
                <a:ea typeface="华文新魏" panose="02010800040101010101" pitchFamily="2" charset="-122"/>
              </a:rPr>
              <a:t>使用最为广泛的，一般项目来说，使用</a:t>
            </a:r>
            <a:r>
              <a:rPr lang="en-US" altLang="zh-CN" dirty="0">
                <a:ea typeface="华文新魏" panose="02010800040101010101" pitchFamily="2" charset="-122"/>
              </a:rPr>
              <a:t>1.x</a:t>
            </a:r>
            <a:r>
              <a:rPr lang="zh-CN" altLang="en-US" dirty="0">
                <a:ea typeface="华文新魏" panose="02010800040101010101" pitchFamily="2" charset="-122"/>
              </a:rPr>
              <a:t>版本就可以了，最终版本：</a:t>
            </a:r>
            <a:r>
              <a:rPr lang="en-US" altLang="zh-CN" dirty="0">
                <a:ea typeface="华文新魏" panose="02010800040101010101" pitchFamily="2" charset="-122"/>
              </a:rPr>
              <a:t>1.12.4 (2016</a:t>
            </a:r>
            <a:r>
              <a:rPr lang="zh-CN" altLang="en-US" dirty="0">
                <a:ea typeface="华文新魏" panose="02010800040101010101" pitchFamily="2" charset="-122"/>
              </a:rPr>
              <a:t>年</a:t>
            </a:r>
            <a:r>
              <a:rPr lang="en-US" altLang="zh-CN" dirty="0">
                <a:ea typeface="华文新魏" panose="02010800040101010101" pitchFamily="2" charset="-122"/>
              </a:rPr>
              <a:t>5</a:t>
            </a:r>
            <a:r>
              <a:rPr lang="zh-CN" altLang="en-US" dirty="0">
                <a:ea typeface="华文新魏" panose="02010800040101010101" pitchFamily="2" charset="-122"/>
              </a:rPr>
              <a:t>月</a:t>
            </a:r>
            <a:r>
              <a:rPr lang="en-US" altLang="zh-CN" dirty="0">
                <a:ea typeface="华文新魏" panose="02010800040101010101" pitchFamily="2" charset="-122"/>
              </a:rPr>
              <a:t>20</a:t>
            </a:r>
            <a:r>
              <a:rPr lang="zh-CN" altLang="en-US" dirty="0">
                <a:ea typeface="华文新魏" panose="02010800040101010101" pitchFamily="2" charset="-122"/>
              </a:rPr>
              <a:t>日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en-US" altLang="zh-CN" b="1" dirty="0">
                <a:ea typeface="华文新魏" panose="02010800040101010101" pitchFamily="2" charset="-122"/>
              </a:rPr>
              <a:t>2.x</a:t>
            </a:r>
            <a:r>
              <a:rPr lang="zh-CN" altLang="en-US" dirty="0">
                <a:ea typeface="华文新魏" panose="02010800040101010101" pitchFamily="2" charset="-122"/>
              </a:rPr>
              <a:t>：不兼容</a:t>
            </a:r>
            <a:r>
              <a:rPr lang="en-US" altLang="zh-CN" dirty="0">
                <a:ea typeface="华文新魏" panose="02010800040101010101" pitchFamily="2" charset="-122"/>
              </a:rPr>
              <a:t>ie678</a:t>
            </a:r>
            <a:r>
              <a:rPr lang="zh-CN" altLang="en-US" dirty="0">
                <a:ea typeface="华文新魏" panose="02010800040101010101" pitchFamily="2" charset="-122"/>
              </a:rPr>
              <a:t>，很少有人使用，如果不考虑兼容低版本的浏览器可以使用</a:t>
            </a:r>
            <a:r>
              <a:rPr lang="en-US" altLang="zh-CN" dirty="0">
                <a:ea typeface="华文新魏" panose="02010800040101010101" pitchFamily="2" charset="-122"/>
              </a:rPr>
              <a:t>2.x</a:t>
            </a:r>
            <a:r>
              <a:rPr lang="zh-CN" altLang="en-US" dirty="0">
                <a:ea typeface="华文新魏" panose="02010800040101010101" pitchFamily="2" charset="-122"/>
              </a:rPr>
              <a:t>，最终版本：</a:t>
            </a:r>
            <a:r>
              <a:rPr lang="en-US" altLang="zh-CN" dirty="0">
                <a:ea typeface="华文新魏" panose="02010800040101010101" pitchFamily="2" charset="-122"/>
              </a:rPr>
              <a:t>2.2.4 (2016</a:t>
            </a:r>
            <a:r>
              <a:rPr lang="zh-CN" altLang="en-US" dirty="0">
                <a:ea typeface="华文新魏" panose="02010800040101010101" pitchFamily="2" charset="-122"/>
              </a:rPr>
              <a:t>年</a:t>
            </a:r>
            <a:r>
              <a:rPr lang="en-US" altLang="zh-CN" dirty="0">
                <a:ea typeface="华文新魏" panose="02010800040101010101" pitchFamily="2" charset="-122"/>
              </a:rPr>
              <a:t>5</a:t>
            </a:r>
            <a:r>
              <a:rPr lang="zh-CN" altLang="en-US" dirty="0">
                <a:ea typeface="华文新魏" panose="02010800040101010101" pitchFamily="2" charset="-122"/>
              </a:rPr>
              <a:t>月</a:t>
            </a:r>
            <a:r>
              <a:rPr lang="en-US" altLang="zh-CN" dirty="0">
                <a:ea typeface="华文新魏" panose="02010800040101010101" pitchFamily="2" charset="-122"/>
              </a:rPr>
              <a:t>20</a:t>
            </a:r>
            <a:r>
              <a:rPr lang="zh-CN" altLang="en-US" dirty="0">
                <a:ea typeface="华文新魏" panose="02010800040101010101" pitchFamily="2" charset="-122"/>
              </a:rPr>
              <a:t>日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br>
              <a:rPr lang="zh-CN" altLang="en-US" dirty="0">
                <a:ea typeface="华文新魏" panose="02010800040101010101" pitchFamily="2" charset="-122"/>
              </a:rPr>
            </a:br>
            <a:r>
              <a:rPr lang="en-US" altLang="zh-CN" b="1" dirty="0">
                <a:ea typeface="华文新魏" panose="02010800040101010101" pitchFamily="2" charset="-122"/>
              </a:rPr>
              <a:t>3.x</a:t>
            </a:r>
            <a:r>
              <a:rPr lang="zh-CN" altLang="en-US" dirty="0">
                <a:ea typeface="华文新魏" panose="02010800040101010101" pitchFamily="2" charset="-122"/>
              </a:rPr>
              <a:t>：不兼容</a:t>
            </a:r>
            <a:r>
              <a:rPr lang="en-US" altLang="zh-CN" dirty="0">
                <a:ea typeface="华文新魏" panose="02010800040101010101" pitchFamily="2" charset="-122"/>
              </a:rPr>
              <a:t>ie678</a:t>
            </a:r>
            <a:r>
              <a:rPr lang="zh-CN" altLang="en-US" dirty="0">
                <a:ea typeface="华文新魏" panose="02010800040101010101" pitchFamily="2" charset="-122"/>
              </a:rPr>
              <a:t>，只支持最新的浏览器。很多老的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插件不支持这个版本。目前该版本是官方主要更新维护的版本。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选择什么版本 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1.x? 2.x? 3.x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ea typeface="华文新魏" panose="02010800040101010101" pitchFamily="2" charset="-122"/>
              </a:rPr>
              <a:t>下载：</a:t>
            </a:r>
            <a:r>
              <a:rPr lang="en-US" altLang="zh-CN" sz="2800" dirty="0">
                <a:ea typeface="华文新魏" panose="02010800040101010101" pitchFamily="2" charset="-122"/>
              </a:rPr>
              <a:t>http://jquery.com</a:t>
            </a:r>
            <a:r>
              <a:rPr lang="zh-CN" altLang="en-US" sz="2800" dirty="0">
                <a:ea typeface="华文新魏" panose="02010800040101010101" pitchFamily="2" charset="-122"/>
              </a:rPr>
              <a:t>提供了最新的</a:t>
            </a:r>
            <a:r>
              <a:rPr lang="en-US" altLang="zh-CN" sz="2800" dirty="0">
                <a:ea typeface="华文新魏" panose="02010800040101010101" pitchFamily="2" charset="-122"/>
              </a:rPr>
              <a:t>jQuery</a:t>
            </a:r>
            <a:r>
              <a:rPr lang="zh-CN" altLang="en-US" sz="2800" dirty="0">
                <a:ea typeface="华文新魏" panose="02010800040101010101" pitchFamily="2" charset="-122"/>
              </a:rPr>
              <a:t>框架下载。通常只需下载最小的</a:t>
            </a:r>
            <a:r>
              <a:rPr lang="en-US" altLang="zh-CN" sz="2800" dirty="0">
                <a:ea typeface="华文新魏" panose="02010800040101010101" pitchFamily="2" charset="-122"/>
              </a:rPr>
              <a:t>jQuery</a:t>
            </a:r>
            <a:r>
              <a:rPr lang="zh-CN" altLang="en-US" sz="2800" dirty="0">
                <a:ea typeface="华文新魏" panose="02010800040101010101" pitchFamily="2" charset="-122"/>
              </a:rPr>
              <a:t>包（</a:t>
            </a:r>
            <a:r>
              <a:rPr lang="en-US" altLang="zh-CN" sz="2800" dirty="0">
                <a:ea typeface="华文新魏" panose="02010800040101010101" pitchFamily="2" charset="-122"/>
              </a:rPr>
              <a:t>Minified</a:t>
            </a:r>
            <a:r>
              <a:rPr lang="zh-CN" altLang="en-US" sz="2800" dirty="0">
                <a:ea typeface="华文新魏" panose="02010800040101010101" pitchFamily="2" charset="-122"/>
              </a:rPr>
              <a:t>）即可。我们使用的版本为</a:t>
            </a:r>
            <a:r>
              <a:rPr lang="en-US" altLang="zh-CN" sz="2800" dirty="0">
                <a:ea typeface="华文新魏" panose="02010800040101010101" pitchFamily="2" charset="-122"/>
              </a:rPr>
              <a:t>jquery-1.6.2.js</a:t>
            </a:r>
            <a:r>
              <a:rPr lang="zh-CN" altLang="en-US" sz="2800" dirty="0"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ea typeface="华文新魏" panose="02010800040101010101" pitchFamily="2" charset="-122"/>
              </a:rPr>
              <a:t>2.x</a:t>
            </a:r>
            <a:r>
              <a:rPr lang="zh-CN" altLang="en-US" sz="2800" dirty="0">
                <a:ea typeface="华文新魏" panose="02010800040101010101" pitchFamily="2" charset="-122"/>
              </a:rPr>
              <a:t>不支持</a:t>
            </a:r>
            <a:r>
              <a:rPr lang="en-US" altLang="zh-CN" sz="2800" dirty="0">
                <a:ea typeface="华文新魏" panose="02010800040101010101" pitchFamily="2" charset="-122"/>
              </a:rPr>
              <a:t>IE  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6,7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2800" dirty="0">
                <a:ea typeface="华文新魏" panose="02010800040101010101" pitchFamily="2" charset="-122"/>
              </a:rPr>
              <a:t>）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引用：</a:t>
            </a:r>
            <a:endParaRPr lang="zh-CN" altLang="en-US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dirty="0">
                <a:ea typeface="华文新魏" panose="02010800040101010101" pitchFamily="2" charset="-122"/>
              </a:rPr>
              <a:t>&lt;script src="jquery.js" &gt;&lt;/script&gt;</a:t>
            </a:r>
            <a:endParaRPr lang="en-US" altLang="zh-CN" sz="3200" dirty="0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3200" dirty="0">
                <a:ea typeface="华文新魏" panose="02010800040101010101" pitchFamily="2" charset="-122"/>
              </a:rPr>
              <a:t>将</a:t>
            </a:r>
            <a:r>
              <a:rPr lang="en-US" altLang="zh-CN" sz="3200" dirty="0">
                <a:ea typeface="华文新魏" panose="02010800040101010101" pitchFamily="2" charset="-122"/>
              </a:rPr>
              <a:t>jQuery</a:t>
            </a:r>
            <a:r>
              <a:rPr lang="zh-CN" altLang="en-US" sz="3200" dirty="0">
                <a:ea typeface="华文新魏" panose="02010800040101010101" pitchFamily="2" charset="-122"/>
              </a:rPr>
              <a:t>框架文件导入后，就可以使用</a:t>
            </a:r>
            <a:r>
              <a:rPr lang="en-US" altLang="zh-CN" sz="3200" dirty="0">
                <a:ea typeface="华文新魏" panose="02010800040101010101" pitchFamily="2" charset="-122"/>
              </a:rPr>
              <a:t>jQuery</a:t>
            </a:r>
            <a:r>
              <a:rPr lang="zh-CN" altLang="en-US" sz="3200" dirty="0">
                <a:ea typeface="华文新魏" panose="02010800040101010101" pitchFamily="2" charset="-122"/>
              </a:rPr>
              <a:t>的选择器和各种函数功能了。</a:t>
            </a:r>
            <a:r>
              <a:rPr lang="zh-CN" altLang="en-US" dirty="0">
                <a:ea typeface="华文新魏" panose="02010800040101010101" pitchFamily="2" charset="-122"/>
              </a:rPr>
              <a:t> </a:t>
            </a:r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编写第一个</a:t>
            </a: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程序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&lt;script src="jquery.min.js"&gt;&lt;/script&gt;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&lt;script&gt;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 $(document).ready(function(){  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	alert("Hello World!");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});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&lt;/script&gt;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003800" y="1844675"/>
            <a:ext cx="3311525" cy="647700"/>
          </a:xfrm>
          <a:prstGeom prst="wedgeRoundRectCallout">
            <a:avLst>
              <a:gd name="adj1" fmla="val -62894"/>
              <a:gd name="adj2" fmla="val -9681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/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引入</a:t>
            </a:r>
            <a:r>
              <a:rPr lang="en-US" altLang="zh-CN" sz="3200" dirty="0">
                <a:latin typeface="Arial" panose="020B0604020202020204" pitchFamily="34" charset="0"/>
              </a:rPr>
              <a:t>jQuery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" name="AutoShape 6"/>
          <p:cNvSpPr/>
          <p:nvPr/>
        </p:nvSpPr>
        <p:spPr>
          <a:xfrm>
            <a:off x="3348038" y="4724400"/>
            <a:ext cx="5472112" cy="1225550"/>
          </a:xfrm>
          <a:prstGeom prst="wedgeRoundRectCallout">
            <a:avLst>
              <a:gd name="adj1" fmla="val -50870"/>
              <a:gd name="adj2" fmla="val -19106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/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等待</a:t>
            </a:r>
            <a:r>
              <a:rPr lang="en-US" altLang="zh-CN" sz="3200" dirty="0">
                <a:latin typeface="Arial" panose="020B0604020202020204" pitchFamily="34" charset="0"/>
              </a:rPr>
              <a:t>DOM</a:t>
            </a:r>
            <a:r>
              <a:rPr lang="zh-CN" altLang="en-US" sz="3200" dirty="0">
                <a:latin typeface="Arial" panose="020B0604020202020204" pitchFamily="34" charset="0"/>
              </a:rPr>
              <a:t>文档载入后执行类似于</a:t>
            </a:r>
            <a:r>
              <a:rPr lang="en-US" altLang="zh-CN" sz="3200" dirty="0">
                <a:latin typeface="Arial" panose="020B0604020202020204" pitchFamily="34" charset="0"/>
              </a:rPr>
              <a:t>window.onload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6" name="AutoShape 7"/>
          <p:cNvSpPr/>
          <p:nvPr/>
        </p:nvSpPr>
        <p:spPr>
          <a:xfrm>
            <a:off x="5451475" y="3200400"/>
            <a:ext cx="3311525" cy="936625"/>
          </a:xfrm>
          <a:prstGeom prst="wedgeRoundRectCallout">
            <a:avLst>
              <a:gd name="adj1" fmla="val -73301"/>
              <a:gd name="adj2" fmla="val -3440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/>
          <a:p>
            <a:pPr algn="ctr"/>
            <a:r>
              <a:rPr lang="zh-CN" altLang="en-US" sz="3200" dirty="0">
                <a:latin typeface="Arial" panose="020B0604020202020204" pitchFamily="34" charset="0"/>
              </a:rPr>
              <a:t>弹出一个对话框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华文新魏" panose="02010800040101010101" pitchFamily="2" charset="-122"/>
              </a:rPr>
              <a:t>$(document).ready(function(){  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华文新魏" panose="02010800040101010101" pitchFamily="2" charset="-122"/>
              </a:rPr>
              <a:t>	alert("Hello World!");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ea typeface="华文新魏" panose="02010800040101010101" pitchFamily="2" charset="-122"/>
              </a:rPr>
              <a:t>});</a:t>
            </a:r>
            <a:endParaRPr lang="en-US" altLang="zh-CN" sz="2400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也可简化为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$(function(){  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	alert("Hello World!");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});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实现教材案例</a:t>
            </a:r>
            <a:r>
              <a:rPr lang="en-US" altLang="zh-CN" dirty="0">
                <a:ea typeface="华文新魏" panose="02010800040101010101" pitchFamily="2" charset="-122"/>
              </a:rPr>
              <a:t>1.2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962275"/>
            <a:ext cx="7315200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>
                <a:ea typeface="华文新魏" panose="02010800040101010101" pitchFamily="2" charset="-122"/>
              </a:rPr>
              <a:t>1.</a:t>
            </a:r>
            <a:r>
              <a:rPr lang="zh-CN" altLang="en-US" dirty="0">
                <a:ea typeface="华文新魏" panose="02010800040101010101" pitchFamily="2" charset="-122"/>
              </a:rPr>
              <a:t>查找诗歌文本，这是通过</a:t>
            </a:r>
            <a:r>
              <a:rPr lang="en-US" altLang="zh-CN" dirty="0">
                <a:ea typeface="华文新魏" panose="02010800040101010101" pitchFamily="2" charset="-122"/>
              </a:rPr>
              <a:t>$()</a:t>
            </a:r>
            <a:r>
              <a:rPr lang="zh-CN" altLang="en-US" dirty="0">
                <a:ea typeface="华文新魏" panose="02010800040101010101" pitchFamily="2" charset="-122"/>
              </a:rPr>
              <a:t>函数来完成的。通常该函数需要一个字符串参数，参数中可能包含任何</a:t>
            </a:r>
            <a:r>
              <a:rPr lang="en-US" altLang="zh-CN" dirty="0">
                <a:ea typeface="华文新魏" panose="02010800040101010101" pitchFamily="2" charset="-122"/>
              </a:rPr>
              <a:t>CSS</a:t>
            </a:r>
            <a:r>
              <a:rPr lang="zh-CN" altLang="en-US" dirty="0">
                <a:ea typeface="华文新魏" panose="02010800040101010101" pitchFamily="2" charset="-122"/>
              </a:rPr>
              <a:t>选择符表达式。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anose="02010800040101010101" pitchFamily="2" charset="-122"/>
              </a:rPr>
              <a:t>2</a:t>
            </a:r>
            <a:r>
              <a:rPr lang="zh-CN" altLang="en-US" dirty="0">
                <a:ea typeface="华文新魏" panose="02010800040101010101" pitchFamily="2" charset="-122"/>
              </a:rPr>
              <a:t>加入新类，</a:t>
            </a:r>
            <a:r>
              <a:rPr lang="en-US" altLang="zh-CN" dirty="0">
                <a:ea typeface="华文新魏" panose="02010800040101010101" pitchFamily="2" charset="-122"/>
              </a:rPr>
              <a:t>.addClass</a:t>
            </a:r>
            <a:r>
              <a:rPr lang="zh-CN" altLang="en-US" dirty="0">
                <a:ea typeface="华文新魏" panose="02010800040101010101" pitchFamily="2" charset="-122"/>
              </a:rPr>
              <a:t>（）方法的作用是不言而喻的，它会将一个</a:t>
            </a:r>
            <a:r>
              <a:rPr lang="en-US" altLang="zh-CN" dirty="0">
                <a:ea typeface="华文新魏" panose="02010800040101010101" pitchFamily="2" charset="-122"/>
              </a:rPr>
              <a:t>CSS</a:t>
            </a:r>
            <a:r>
              <a:rPr lang="zh-CN" altLang="en-US" dirty="0">
                <a:ea typeface="华文新魏" panose="02010800040101010101" pitchFamily="2" charset="-122"/>
              </a:rPr>
              <a:t>类应用到我们选择的页面元素。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华文新魏" panose="02010800040101010101" pitchFamily="2" charset="-122"/>
              </a:rPr>
              <a:t>注意：无需迭代操作就能为所有诗歌中的节添加这个类，这是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中的</a:t>
            </a:r>
            <a:r>
              <a:rPr lang="zh-CN" altLang="en-US" b="1" dirty="0">
                <a:solidFill>
                  <a:srgbClr val="FFFF00"/>
                </a:solidFill>
                <a:ea typeface="华文新魏" panose="02010800040101010101" pitchFamily="2" charset="-122"/>
              </a:rPr>
              <a:t>隐式迭代机制</a:t>
            </a:r>
            <a:r>
              <a:rPr lang="zh-CN" altLang="en-US" dirty="0">
                <a:ea typeface="华文新魏" panose="02010800040101010101" pitchFamily="2" charset="-122"/>
              </a:rPr>
              <a:t>。</a:t>
            </a:r>
            <a:endParaRPr lang="en-US" altLang="zh-CN" dirty="0"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新魏" panose="02010800040101010101" pitchFamily="2" charset="-122"/>
              </a:rPr>
              <a:t>3.</a:t>
            </a:r>
            <a:r>
              <a:rPr lang="zh-CN" altLang="en-US" dirty="0">
                <a:ea typeface="华文新魏" panose="02010800040101010101" pitchFamily="2" charset="-122"/>
              </a:rPr>
              <a:t>执行代码，由于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代码</a:t>
            </a:r>
            <a:r>
              <a:rPr lang="zh-CN" altLang="en-US" b="1" dirty="0">
                <a:solidFill>
                  <a:srgbClr val="FFFF00"/>
                </a:solidFill>
                <a:ea typeface="华文新魏" panose="02010800040101010101" pitchFamily="2" charset="-122"/>
              </a:rPr>
              <a:t>在浏览器初次遇到它们时就会执行</a:t>
            </a:r>
            <a:r>
              <a:rPr lang="zh-CN" altLang="en-US" dirty="0">
                <a:ea typeface="华文新魏" panose="02010800040101010101" pitchFamily="2" charset="-122"/>
              </a:rPr>
              <a:t>，而在浏览器处理头部时，</a:t>
            </a:r>
            <a:r>
              <a:rPr lang="en-US" altLang="zh-CN" dirty="0">
                <a:ea typeface="华文新魏" panose="02010800040101010101" pitchFamily="2" charset="-122"/>
              </a:rPr>
              <a:t>HTML</a:t>
            </a:r>
            <a:r>
              <a:rPr lang="zh-CN" altLang="en-US" dirty="0">
                <a:ea typeface="华文新魏" panose="02010800040101010101" pitchFamily="2" charset="-122"/>
              </a:rPr>
              <a:t>还不会呈现样式。因此，我们需要将代码延迟到</a:t>
            </a:r>
            <a:r>
              <a:rPr lang="en-US" altLang="zh-CN" dirty="0"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ea typeface="华文新魏" panose="02010800040101010101" pitchFamily="2" charset="-122"/>
              </a:rPr>
              <a:t>可用时再执行。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代码分析</a:t>
            </a:r>
            <a:endParaRPr kumimoji="0" lang="zh-CN" alt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457200"/>
            <a:ext cx="5514975" cy="933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通过</a:t>
            </a:r>
            <a:r>
              <a:rPr lang="en-US" altLang="zh-CN" dirty="0">
                <a:ea typeface="华文新魏" panose="02010800040101010101" pitchFamily="2" charset="-122"/>
              </a:rPr>
              <a:t>$(document).ready()</a:t>
            </a:r>
            <a:r>
              <a:rPr lang="zh-CN" altLang="en-US" dirty="0">
                <a:ea typeface="华文新魏" panose="02010800040101010101" pitchFamily="2" charset="-122"/>
              </a:rPr>
              <a:t>方法，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支持我们预定在</a:t>
            </a:r>
            <a:r>
              <a:rPr lang="en-US" altLang="zh-CN" dirty="0">
                <a:solidFill>
                  <a:srgbClr val="FFFF00"/>
                </a:solidFill>
                <a:ea typeface="华文新魏" panose="02010800040101010101" pitchFamily="2" charset="-122"/>
              </a:rPr>
              <a:t>DOM</a:t>
            </a:r>
            <a:r>
              <a:rPr lang="zh-CN" altLang="en-US" dirty="0">
                <a:solidFill>
                  <a:srgbClr val="FFFF00"/>
                </a:solidFill>
                <a:ea typeface="华文新魏" panose="02010800040101010101" pitchFamily="2" charset="-122"/>
              </a:rPr>
              <a:t>加载完毕后</a:t>
            </a:r>
            <a:r>
              <a:rPr lang="zh-CN" altLang="en-US" dirty="0">
                <a:ea typeface="华文新魏" panose="02010800040101010101" pitchFamily="2" charset="-122"/>
              </a:rPr>
              <a:t>调用某个函数，而不必等待页面中的图像加载。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另外可能多次调用</a:t>
            </a:r>
            <a:r>
              <a:rPr lang="en-US" altLang="zh-CN" dirty="0">
                <a:ea typeface="华文新魏" panose="02010800040101010101" pitchFamily="2" charset="-122"/>
              </a:rPr>
              <a:t>$(document).ready()</a:t>
            </a:r>
            <a:r>
              <a:rPr lang="zh-CN" altLang="en-US" dirty="0">
                <a:ea typeface="华文新魏" panose="02010800040101010101" pitchFamily="2" charset="-122"/>
              </a:rPr>
              <a:t>并按照调用顺序执行。</a:t>
            </a:r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en-US" altLang="zh-CN" dirty="0">
                <a:ea typeface="华文新魏" panose="02010800040101010101" pitchFamily="2" charset="-122"/>
              </a:rPr>
              <a:t>ready()</a:t>
            </a:r>
            <a:r>
              <a:rPr lang="zh-CN" altLang="en-US" dirty="0">
                <a:ea typeface="华文新魏" panose="02010800040101010101" pitchFamily="2" charset="-122"/>
              </a:rPr>
              <a:t>方法的参数可以是一个已经定义好的函数的引用。如：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4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600575"/>
            <a:ext cx="7192963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然而，这个方法也可以接收一个匿名函数</a:t>
            </a:r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endParaRPr lang="en-US" altLang="zh-CN" dirty="0">
              <a:ea typeface="华文新魏" panose="02010800040101010101" pitchFamily="2" charset="-122"/>
            </a:endParaRPr>
          </a:p>
          <a:p>
            <a:r>
              <a:rPr lang="zh-CN" altLang="en-US" dirty="0">
                <a:ea typeface="华文新魏" panose="02010800040101010101" pitchFamily="2" charset="-122"/>
              </a:rPr>
              <a:t>这种匿名函数的写作在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中十分方便，特别适合传递那些不会被重用的函数。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4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6000"/>
            <a:ext cx="7392988" cy="106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ea typeface="华文新魏" panose="02010800040101010101" pitchFamily="2" charset="-122"/>
              </a:rPr>
              <a:t>即便是像刚才那么简单的任务，如果不用</a:t>
            </a:r>
            <a:r>
              <a:rPr lang="en-US" altLang="zh-CN" dirty="0">
                <a:ea typeface="华文新魏" panose="02010800040101010101" pitchFamily="2" charset="-122"/>
              </a:rPr>
              <a:t>jQuery</a:t>
            </a:r>
            <a:r>
              <a:rPr lang="zh-CN" altLang="en-US" dirty="0">
                <a:ea typeface="华文新魏" panose="02010800040101010101" pitchFamily="2" charset="-122"/>
              </a:rPr>
              <a:t>而是用纯</a:t>
            </a:r>
            <a:r>
              <a:rPr lang="en-US" altLang="zh-CN" dirty="0">
                <a:ea typeface="华文新魏" panose="02010800040101010101" pitchFamily="2" charset="-122"/>
              </a:rPr>
              <a:t>JavaScript</a:t>
            </a:r>
            <a:r>
              <a:rPr lang="zh-CN" altLang="en-US" dirty="0">
                <a:ea typeface="华文新魏" panose="02010800040101010101" pitchFamily="2" charset="-122"/>
              </a:rPr>
              <a:t>的话，也会非常麻烦。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纯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 </a:t>
            </a:r>
            <a:r>
              <a:rPr kumimoji="0" lang="zh-CN" alt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与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jQuery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24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2438400"/>
            <a:ext cx="7800975" cy="410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dirty="0">
                <a:ea typeface="华文新魏" panose="02010800040101010101" pitchFamily="2" charset="-122"/>
              </a:rPr>
              <a:t>https://code.visualstudio.com/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下载并安装</a:t>
            </a:r>
            <a:r>
              <a:rPr kumimoji="0" lang="en-US" altLang="zh-CN" sz="4200" b="0" i="0" u="none" strike="noStrike" kern="1200" cap="none" spc="-100" normalizeH="0" baseline="0" noProof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vscode  </a:t>
            </a:r>
            <a:endParaRPr kumimoji="0" lang="en-US" altLang="zh-CN" sz="2700" b="0" i="0" u="none" strike="noStrike" kern="1200" cap="none" spc="-100" normalizeH="0" baseline="0" noProof="0" err="1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7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5963" y="2757488"/>
            <a:ext cx="6435725" cy="3605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Chinese（Simplied）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Pack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VS Code 提供中文本地化界面 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Close Tag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自动闭合HTML/XML标签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Rename Tag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自动完成另一侧标签的同步修改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Beautify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格式化代码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ESLint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  <a:sym typeface="+mn-ea"/>
              </a:rPr>
              <a:t>js语法纠错，可以自定义配置，不过配置较为复杂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eslint-disable-snippets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  <a:sym typeface="+mn-ea"/>
              </a:rPr>
              <a:t>提供忽略eslint的警告、错误等提示的代码片段。</a:t>
            </a:r>
            <a:endParaRPr kumimoji="0" lang="zh-CN" altLang="en-US" sz="2000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p>
            <a:pPr fontAlgn="base"/>
            <a:r>
              <a:rPr lang="zh-CN" altLang="en-US" strike="noStrike" noProof="1"/>
              <a:t>安装</a:t>
            </a:r>
            <a:r>
              <a:rPr altLang="zh-CN" strike="noStrike" noProof="1"/>
              <a:t>VSCode</a:t>
            </a:r>
            <a:r>
              <a:rPr lang="zh-CN" altLang="en-US" strike="noStrike" noProof="1"/>
              <a:t>插件</a:t>
            </a:r>
            <a:endParaRPr lang="zh-CN" altLang="en-US" strike="noStrike" noProof="1"/>
          </a:p>
        </p:txBody>
      </p:sp>
      <p:pic>
        <p:nvPicPr>
          <p:cNvPr id="2253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825" y="550863"/>
            <a:ext cx="3081338" cy="317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0200"/>
            <a:ext cx="8229600" cy="5765800"/>
          </a:xfrm>
        </p:spPr>
        <p:txBody>
          <a:bodyPr/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CSS Support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智能</a:t>
            </a: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提示CSS类名以及id 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Snippets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智能提示HTML标签，以及标签含义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JavaScript(ES6) code snippets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ES6语法智能提示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jQuery Code Snippets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jQuery代码智能提示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in browser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该插件支持快捷键与鼠标右键快速在浏览器中打开html文件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995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Intellisense</a:t>
            </a:r>
            <a:endParaRPr kumimoji="0" lang="zh-CN" altLang="en-US" sz="1995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自动提示文件路径，支持各种快速引入文件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995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 Server</a:t>
            </a:r>
            <a:endParaRPr kumimoji="0" lang="zh-CN" altLang="en-US" sz="1995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一款在浏览器预览插件，它还可以实现随着代码的不断改变，实现实时更新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73050" marR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Vetur</a:t>
            </a:r>
            <a:endParaRPr kumimoji="0" lang="zh-CN" altLang="en-US" sz="20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zh-CN" altLang="en-US" sz="184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Vue多功能集成插件</a:t>
            </a:r>
            <a:endParaRPr kumimoji="0" lang="zh-CN" altLang="en-US" sz="184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82880" marR="0" lvl="0" indent="-27305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kumimoji="0" lang="en-US" altLang="zh-CN" sz="1995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Atom One Light Theme</a:t>
            </a:r>
            <a:endParaRPr kumimoji="0" lang="en-US" altLang="zh-CN" sz="1995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为了方便调试，还需安装以下工具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下载并安装</a:t>
            </a:r>
            <a:r>
              <a:rPr lang="en-US" altLang="zh-CN" dirty="0">
                <a:ea typeface="华文新魏" panose="02010800040101010101" pitchFamily="2" charset="-122"/>
              </a:rPr>
              <a:t>firefox</a:t>
            </a:r>
            <a:r>
              <a:rPr lang="zh-CN" altLang="en-US" dirty="0">
                <a:ea typeface="华文新魏" panose="02010800040101010101" pitchFamily="2" charset="-122"/>
              </a:rPr>
              <a:t>浏览器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ea typeface="华文新魏" panose="02010800040101010101" pitchFamily="2" charset="-122"/>
              </a:rPr>
              <a:t>网址：</a:t>
            </a:r>
            <a:r>
              <a:rPr lang="en-US" altLang="zh-CN" dirty="0">
                <a:ea typeface="华文新魏" panose="02010800040101010101" pitchFamily="2" charset="-122"/>
              </a:rPr>
              <a:t>http://firefox.com.cn/download/</a:t>
            </a:r>
            <a:endParaRPr lang="en-US" altLang="zh-CN" dirty="0">
              <a:ea typeface="华文新魏" panose="02010800040101010101" pitchFamily="2" charset="-122"/>
            </a:endParaRPr>
          </a:p>
          <a:p>
            <a:pPr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Firefox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浏览器和</a:t>
            </a:r>
            <a:r>
              <a:rPr kumimoji="0" lang="en-US" altLang="zh-CN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JavaScript</a:t>
            </a:r>
            <a:r>
              <a:rPr kumimoji="0" lang="zh-CN" altLang="en-US" sz="42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的调试方法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525" y="3052763"/>
            <a:ext cx="5335588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>
              <a:ea typeface="华文新魏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62000"/>
            <a:ext cx="7639050" cy="531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30,&quot;width&quot;:15585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6574</Words>
  <Application>WPS 演示</Application>
  <PresentationFormat/>
  <Paragraphs>407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微软雅黑</vt:lpstr>
      <vt:lpstr>Arial Unicode MS</vt:lpstr>
      <vt:lpstr>Calibri</vt:lpstr>
      <vt:lpstr>仿宋</vt:lpstr>
      <vt:lpstr>纸张</vt:lpstr>
      <vt:lpstr>1_纸张</vt:lpstr>
      <vt:lpstr>3_纸张</vt:lpstr>
      <vt:lpstr>2_纸张</vt:lpstr>
      <vt:lpstr>1、认识Web前端</vt:lpstr>
      <vt:lpstr>本节内容</vt:lpstr>
      <vt:lpstr>Web前端开发简介</vt:lpstr>
      <vt:lpstr>Web前端编程环境搭建</vt:lpstr>
      <vt:lpstr>下载并安装vscode  </vt:lpstr>
      <vt:lpstr>安装VSCode插件</vt:lpstr>
      <vt:lpstr>PowerPoint 演示文稿</vt:lpstr>
      <vt:lpstr>Firefox浏览器和JavaScript的调试方法</vt:lpstr>
      <vt:lpstr>PowerPoint 演示文稿</vt:lpstr>
      <vt:lpstr>JavaScript的基本语法及JavaScript对象概述</vt:lpstr>
      <vt:lpstr>简介</vt:lpstr>
      <vt:lpstr>JavaScript的重要性</vt:lpstr>
      <vt:lpstr>JavaScript 数据类型</vt:lpstr>
      <vt:lpstr>JavaScript 函数</vt:lpstr>
      <vt:lpstr>JavaScript 事件</vt:lpstr>
      <vt:lpstr>常见的HTML事件</vt:lpstr>
      <vt:lpstr>创建 JavaScript 对象</vt:lpstr>
      <vt:lpstr>创建直接的实例</vt:lpstr>
      <vt:lpstr>使用对象构造器</vt:lpstr>
      <vt:lpstr>创建 JavaScript 对象实例</vt:lpstr>
      <vt:lpstr>把方法添加到 JavaScript 对象</vt:lpstr>
      <vt:lpstr>PowerPoint 演示文稿</vt:lpstr>
      <vt:lpstr>PowerPoint 演示文稿</vt:lpstr>
      <vt:lpstr>把方法添加到 JavaScript 对象</vt:lpstr>
      <vt:lpstr>PowerPoint 演示文稿</vt:lpstr>
      <vt:lpstr>PowerPoint 演示文稿</vt:lpstr>
      <vt:lpstr>JavaScript JSON</vt:lpstr>
      <vt:lpstr>JSON 语法规则</vt:lpstr>
      <vt:lpstr>JSON 字符串转换为 JavaScript 对象</vt:lpstr>
      <vt:lpstr>对象属性</vt:lpstr>
      <vt:lpstr>对象方法</vt:lpstr>
      <vt:lpstr>PowerPoint 演示文稿</vt:lpstr>
      <vt:lpstr>PowerPoint 演示文稿</vt:lpstr>
      <vt:lpstr>什么是jQuery</vt:lpstr>
      <vt:lpstr>jQuery能做什么</vt:lpstr>
      <vt:lpstr>jQuery为什么如此出色</vt:lpstr>
      <vt:lpstr>PowerPoint 演示文稿</vt:lpstr>
      <vt:lpstr>Javascript框架使用分布</vt:lpstr>
      <vt:lpstr>下载jQuery库文件</vt:lpstr>
      <vt:lpstr>jQuery选择什么版本 1.x? 2.x? 3.x</vt:lpstr>
      <vt:lpstr>编写第一个jQuery程序</vt:lpstr>
      <vt:lpstr>PowerPoint 演示文稿</vt:lpstr>
      <vt:lpstr>PowerPoint 演示文稿</vt:lpstr>
      <vt:lpstr>PowerPoint 演示文稿</vt:lpstr>
      <vt:lpstr>代码分析</vt:lpstr>
      <vt:lpstr>PowerPoint 演示文稿</vt:lpstr>
      <vt:lpstr>PowerPoint 演示文稿</vt:lpstr>
      <vt:lpstr>纯JavaScript 与jQuery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154</cp:revision>
  <dcterms:created xsi:type="dcterms:W3CDTF">2013-06-18T02:16:00Z</dcterms:created>
  <dcterms:modified xsi:type="dcterms:W3CDTF">2022-04-01T12:59:31Z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2052-11.1.0.11365</vt:lpwstr>
  </property>
  <property fmtid="{D5CDD505-2E9C-101B-9397-08002B2CF9AE}" pid="4" name="ICV">
    <vt:lpwstr>0D190440C29749E395317B777E33A6E0</vt:lpwstr>
  </property>
</Properties>
</file>