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64" r:id="rId5"/>
    <p:sldId id="329" r:id="rId6"/>
    <p:sldId id="330" r:id="rId7"/>
    <p:sldId id="263" r:id="rId9"/>
    <p:sldId id="265" r:id="rId10"/>
    <p:sldId id="258" r:id="rId11"/>
    <p:sldId id="259" r:id="rId12"/>
    <p:sldId id="300" r:id="rId13"/>
    <p:sldId id="260" r:id="rId14"/>
    <p:sldId id="267" r:id="rId15"/>
    <p:sldId id="268" r:id="rId16"/>
    <p:sldId id="299" r:id="rId17"/>
    <p:sldId id="271" r:id="rId18"/>
    <p:sldId id="270" r:id="rId19"/>
    <p:sldId id="266" r:id="rId20"/>
    <p:sldId id="273" r:id="rId21"/>
    <p:sldId id="262" r:id="rId22"/>
    <p:sldId id="274" r:id="rId23"/>
    <p:sldId id="275" r:id="rId24"/>
    <p:sldId id="276" r:id="rId25"/>
    <p:sldId id="301" r:id="rId26"/>
    <p:sldId id="278" r:id="rId27"/>
    <p:sldId id="279" r:id="rId28"/>
    <p:sldId id="290" r:id="rId29"/>
    <p:sldId id="277" r:id="rId30"/>
    <p:sldId id="283" r:id="rId31"/>
    <p:sldId id="285" r:id="rId32"/>
    <p:sldId id="286" r:id="rId33"/>
    <p:sldId id="288" r:id="rId34"/>
    <p:sldId id="292" r:id="rId35"/>
    <p:sldId id="295" r:id="rId36"/>
    <p:sldId id="296" r:id="rId37"/>
    <p:sldId id="297" r:id="rId38"/>
    <p:sldId id="298" r:id="rId39"/>
    <p:sldId id="293" r:id="rId40"/>
    <p:sldId id="294" r:id="rId4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1056" y="72"/>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&lt;!DOCTYPE html&gt;</a:t>
            </a:r>
            <a:endParaRPr lang="zh-CN" altLang="en-US"/>
          </a:p>
          <a:p>
            <a:r>
              <a:rPr lang="zh-CN" altLang="en-US"/>
              <a:t>&lt;html&gt;</a:t>
            </a:r>
            <a:endParaRPr lang="zh-CN" altLang="en-US"/>
          </a:p>
          <a:p>
            <a:r>
              <a:rPr lang="zh-CN" altLang="en-US"/>
              <a:t>&lt;body&gt;</a:t>
            </a:r>
            <a:endParaRPr lang="zh-CN" altLang="en-US"/>
          </a:p>
          <a:p>
            <a:endParaRPr lang="zh-CN" altLang="en-US"/>
          </a:p>
          <a:p>
            <a:r>
              <a:rPr lang="zh-CN" altLang="en-US"/>
              <a:t>&lt;p id="intro"&gt;Hello World!&lt;/p&gt;</a:t>
            </a:r>
            <a:endParaRPr lang="zh-CN" altLang="en-US"/>
          </a:p>
          <a:p>
            <a:r>
              <a:rPr lang="zh-CN" altLang="en-US"/>
              <a:t>&lt;p&gt;本例演示 &lt;b&gt;getElementById&lt;/b&gt; 方法！&lt;/p&gt;</a:t>
            </a:r>
            <a:endParaRPr lang="zh-CN" altLang="en-US"/>
          </a:p>
          <a:p>
            <a:endParaRPr lang="zh-CN" altLang="en-US"/>
          </a:p>
          <a:p>
            <a:r>
              <a:rPr lang="zh-CN" altLang="en-US"/>
              <a:t>&lt;script&gt;</a:t>
            </a:r>
            <a:endParaRPr lang="zh-CN" altLang="en-US"/>
          </a:p>
          <a:p>
            <a:r>
              <a:rPr lang="zh-CN" altLang="en-US"/>
              <a:t>x=document.getElementById("intro");</a:t>
            </a:r>
            <a:endParaRPr lang="zh-CN" altLang="en-US"/>
          </a:p>
          <a:p>
            <a:r>
              <a:rPr lang="zh-CN" altLang="en-US"/>
              <a:t>document.write("&lt;p&gt;来自 intro 段落的文本：" + x.innerHTML + "&lt;/p&gt;");</a:t>
            </a:r>
            <a:endParaRPr lang="zh-CN" altLang="en-US"/>
          </a:p>
          <a:p>
            <a:r>
              <a:rPr lang="zh-CN" altLang="en-US"/>
              <a:t>&lt;/script&gt;</a:t>
            </a:r>
            <a:endParaRPr lang="zh-CN" altLang="en-US"/>
          </a:p>
          <a:p>
            <a:endParaRPr lang="zh-CN" altLang="en-US"/>
          </a:p>
          <a:p>
            <a:r>
              <a:rPr lang="zh-CN" altLang="en-US"/>
              <a:t>&lt;/body&gt;</a:t>
            </a:r>
            <a:endParaRPr lang="zh-CN" altLang="en-US"/>
          </a:p>
          <a:p>
            <a:r>
              <a:rPr lang="zh-CN" altLang="en-US"/>
              <a:t>&lt;/html&gt;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椭圆 8"/>
          <p:cNvSpPr/>
          <p:nvPr/>
        </p:nvSpPr>
        <p:spPr>
          <a:xfrm>
            <a:off x="4540250" y="3525838"/>
            <a:ext cx="46038" cy="46038"/>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Constantia" panose="02030602050306030303" pitchFamily="18" charset="0"/>
              <a:ea typeface="宋体" panose="02010600030101010101" pitchFamily="2" charset="-122"/>
              <a:cs typeface="+mn-cs"/>
            </a:endParaRPr>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smtClean="0"/>
              <a:t>单击此处编辑母版副标题样式</a:t>
            </a:r>
            <a:endParaRPr lang="en-US" strike="noStrike" noProof="1"/>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pPr fontAlgn="base"/>
            <a:r>
              <a:rPr lang="zh-CN" altLang="en-US" strike="noStrike" noProof="1" smtClean="0"/>
              <a:t>单击此处编辑母版标题样式</a:t>
            </a:r>
            <a:endParaRPr lang="en-US" strike="noStrike" noProof="1"/>
          </a:p>
        </p:txBody>
      </p:sp>
      <p:sp>
        <p:nvSpPr>
          <p:cNvPr id="11" name="日期占位符 14"/>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2" name="灯片编号占位符 15"/>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21619F7-A0CD-40C8-AA3A-93838029F7CD}"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
        <p:nvSpPr>
          <p:cNvPr id="13" name="页脚占位符 16"/>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7" name="标题 16"/>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685800" y="4916488"/>
            <a:ext cx="7924800" cy="4763"/>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8" name="日期占位符 3"/>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9" name="页脚占位符 4"/>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1" name="灯片编号占位符 5"/>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CA9712C-EF2C-4294-853A-D5E6A4767292}"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11" name="内容占位符 10"/>
          <p:cNvSpPr>
            <a:spLocks noGrp="1"/>
          </p:cNvSpPr>
          <p:nvPr>
            <p:ph sz="half" idx="1"/>
          </p:nvPr>
        </p:nvSpPr>
        <p:spPr>
          <a:xfrm>
            <a:off x="457200" y="1524000"/>
            <a:ext cx="4059936"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3" name="内容占位符 12"/>
          <p:cNvSpPr>
            <a:spLocks noGrp="1"/>
          </p:cNvSpPr>
          <p:nvPr>
            <p:ph sz="half" idx="2"/>
          </p:nvPr>
        </p:nvSpPr>
        <p:spPr>
          <a:xfrm>
            <a:off x="4648200" y="1524000"/>
            <a:ext cx="4059936" cy="4572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563563" y="2179638"/>
            <a:ext cx="3748088"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54563" y="2179638"/>
            <a:ext cx="3749675"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32" name="内容占位符 31"/>
          <p:cNvSpPr>
            <a:spLocks noGrp="1"/>
          </p:cNvSpPr>
          <p:nvPr>
            <p:ph sz="half" idx="2"/>
          </p:nvPr>
        </p:nvSpPr>
        <p:spPr>
          <a:xfrm>
            <a:off x="457200" y="2201896"/>
            <a:ext cx="4038600" cy="391363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4" name="内容占位符 33"/>
          <p:cNvSpPr>
            <a:spLocks noGrp="1"/>
          </p:cNvSpPr>
          <p:nvPr>
            <p:ph sz="quarter" idx="4"/>
          </p:nvPr>
        </p:nvSpPr>
        <p:spPr>
          <a:xfrm>
            <a:off x="4649788" y="2201896"/>
            <a:ext cx="4038600" cy="391363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2" name="标题 1"/>
          <p:cNvSpPr>
            <a:spLocks noGrp="1"/>
          </p:cNvSpPr>
          <p:nvPr>
            <p:ph type="title"/>
          </p:nvPr>
        </p:nvSpPr>
        <p:spPr>
          <a:xfrm>
            <a:off x="457200" y="155448"/>
            <a:ext cx="8229600" cy="1143000"/>
          </a:xfrm>
        </p:spPr>
        <p:txBody>
          <a:bodyPr/>
          <a:lstStyle>
            <a:lvl1pPr>
              <a:defRPr/>
            </a:lvl1pPr>
          </a:lstStyle>
          <a:p>
            <a:pPr fontAlgn="base"/>
            <a:r>
              <a:rPr lang="zh-CN" altLang="en-US" strike="noStrike" noProof="1" smtClean="0"/>
              <a:t>单击此处编辑母版标题样式</a:t>
            </a:r>
            <a:endParaRPr lang="en-US" strike="noStrike" noProof="1"/>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9" name="灯片编号占位符 8"/>
          <p:cNvSpPr>
            <a:spLocks noGrp="1"/>
          </p:cNvSpPr>
          <p:nvPr>
            <p:ph type="sldNum" sz="quarter" idx="14"/>
          </p:nvPr>
        </p:nvSpPr>
        <p:spPr>
          <a:xfrm>
            <a:off x="8410575" y="6181725"/>
            <a:ext cx="609600" cy="457200"/>
          </a:xfrm>
          <a:prstGeom prst="rect">
            <a:avLst/>
          </a:prstGeom>
          <a:noFill/>
        </p:spPr>
        <p:txBody>
          <a:bodyPr vert="horz" wrap="square" lIns="0" tIns="0" rIns="0" bIns="0" numCol="1" anchor="ctr" anchorCtr="0" compatLnSpc="1">
            <a:no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FBC780E-0C0B-4B72-A8D4-126C6C509326}"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
        <p:nvSpPr>
          <p:cNvPr id="11" name="页脚占位符 7"/>
          <p:cNvSpPr>
            <a:spLocks noGrp="1"/>
          </p:cNvSpPr>
          <p:nvPr>
            <p:ph type="ftr" sz="quarter" idx="1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日期占位符 6"/>
          <p:cNvSpPr>
            <a:spLocks noGrp="1"/>
          </p:cNvSpPr>
          <p:nvPr>
            <p:ph type="dt" sz="half" idx="1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fontAlgn="base"/>
            <a:r>
              <a:rPr lang="zh-CN" altLang="en-US" strike="noStrike" noProof="1" smtClean="0"/>
              <a:t>单击此处编辑母版文本样式</a:t>
            </a:r>
            <a:endParaRPr lang="zh-CN" altLang="en-US" strike="noStrike" noProof="1" smtClean="0"/>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pPr fontAlgn="base"/>
            <a:r>
              <a:rPr lang="zh-CN" altLang="en-US" strike="noStrike" noProof="1" smtClean="0"/>
              <a:t>单击此处编辑母版标题样式</a:t>
            </a:r>
            <a:endParaRPr lang="en-US" strike="noStrike" noProof="1"/>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vert="horz" wrap="square" lIns="91440" tIns="45720" rIns="91440" bIns="45720" numCol="1" anchor="t" anchorCtr="0" compatLnSpc="1">
            <a:normAutofit/>
          </a:bodyPr>
          <a:lstStyle>
            <a:lvl1pPr marL="0" indent="0">
              <a:buNone/>
              <a:defRPr sz="3200">
                <a:solidFill>
                  <a:schemeClr val="bg1"/>
                </a:solidFill>
              </a:defRPr>
            </a:lvl1pPr>
          </a:lstStyle>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bg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文本占位符 8"/>
          <p:cNvSpPr>
            <a:spLocks noGrp="1"/>
          </p:cNvSpPr>
          <p:nvPr>
            <p:ph type="body"/>
          </p:nvPr>
        </p:nvSpPr>
        <p:spPr>
          <a:xfrm>
            <a:off x="457200" y="1447800"/>
            <a:ext cx="8229600" cy="4678363"/>
          </a:xfrm>
          <a:prstGeom prst="rect">
            <a:avLst/>
          </a:prstGeom>
          <a:noFill/>
          <a:ln w="9525">
            <a:noFill/>
          </a:ln>
        </p:spPr>
        <p:txBody>
          <a:bodyPr anchor="t" anchorCtr="0"/>
          <a:p>
            <a:pPr lvl="0"/>
            <a:r>
              <a:rPr lang="zh-CN" altLang="en-US" dirty="0"/>
              <a:t>单击此处编辑母版文本样式</a:t>
            </a:r>
            <a:endParaRPr lang="zh-CN" altLang="en-US" dirty="0"/>
          </a:p>
          <a:p>
            <a:pPr lvl="1" indent="-2730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eaLnBrk="1" hangingPunct="1">
              <a:defRPr sz="1600">
                <a:solidFill>
                  <a:schemeClr val="tx2"/>
                </a:solidFill>
                <a:ea typeface="华文新魏" panose="0201080004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ACD464E-58DD-4285-AC52-F18AB5A8EF80}" type="slidenum">
              <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rPr>
            </a:fld>
            <a:endParaRPr kumimoji="0" lang="en-US" altLang="zh-CN" sz="1600" b="0" i="0" u="none" strike="noStrike" kern="1200" cap="none" spc="0" normalizeH="0" baseline="0" noProof="0" smtClean="0">
              <a:ln>
                <a:noFill/>
              </a:ln>
              <a:solidFill>
                <a:schemeClr val="tx2"/>
              </a:solidFill>
              <a:effectLst/>
              <a:uLnTx/>
              <a:uFillTx/>
              <a:latin typeface="Arial" panose="020B0604020202020204" pitchFamily="34" charset="0"/>
              <a:ea typeface="华文新魏" panose="02010800040101010101" pitchFamily="2" charset="-122"/>
              <a:cs typeface="+mn-cs"/>
            </a:endParaRPr>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p>
            <a:pPr lvl="0" fontAlgn="base"/>
            <a:r>
              <a:rPr lang="zh-CN" altLang="en-US" strike="noStrike" noProof="1" dirty="0"/>
              <a:t>单击此处编辑母版标题样式</a:t>
            </a:r>
            <a:endParaRPr altLang="zh-CN" strike="noStrike" noProof="1"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D6903D"/>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B37732"/>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D6903D"/>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57200" y="3700463"/>
            <a:ext cx="8305800" cy="1143000"/>
          </a:xfrm>
        </p:spPr>
        <p:txBody>
          <a:bodyPr vert="horz" wrap="square" lIns="91440" tIns="45720" rIns="91440" bIns="45720" numCol="1" anchor="t" anchorCtr="0" compatLnSpc="1">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panose="05020102010507070707"/>
              <a:buNone/>
              <a:defRPr/>
            </a:pPr>
            <a:endParaRPr kumimoji="0" lang="zh-CN" altLang="en-US" sz="2200" b="0" i="0" u="none" strike="noStrike" kern="1200" cap="none" spc="100" normalizeH="0" baseline="0" noProof="0" dirty="0">
              <a:ln>
                <a:noFill/>
              </a:ln>
              <a:solidFill>
                <a:schemeClr val="tx2"/>
              </a:solidFill>
              <a:effectLst/>
              <a:uLnTx/>
              <a:uFillTx/>
              <a:latin typeface="+mn-lt"/>
              <a:ea typeface="+mn-ea"/>
              <a:cs typeface="+mn-cs"/>
            </a:endParaRPr>
          </a:p>
        </p:txBody>
      </p:sp>
      <p:sp>
        <p:nvSpPr>
          <p:cNvPr id="2" name="标题 1"/>
          <p:cNvSpPr>
            <a:spLocks noGrp="1"/>
          </p:cNvSpPr>
          <p:nvPr>
            <p:ph type="ctrTitle"/>
          </p:nvPr>
        </p:nvSpPr>
        <p:spPr>
          <a:noFill/>
          <a:effectLst/>
          <a:scene3d>
            <a:camera prst="orthographicFront"/>
            <a:lightRig rig="balanced" dir="t"/>
          </a:scene3d>
          <a:sp3d prstMaterial="plastic"/>
        </p:spPr>
        <p:txBody>
          <a:bodyPr vert="horz"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8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uLnTx/>
                <a:uFillTx/>
                <a:latin typeface="+mj-lt"/>
                <a:ea typeface="+mj-ea"/>
                <a:cs typeface="+mj-cs"/>
              </a:rPr>
              <a:t>选择元素</a:t>
            </a:r>
            <a:endParaRPr kumimoji="0" lang="zh-CN" altLang="en-US" sz="4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例</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2291" name="图片 3"/>
          <p:cNvPicPr>
            <a:picLocks noChangeAspect="1"/>
          </p:cNvPicPr>
          <p:nvPr/>
        </p:nvPicPr>
        <p:blipFill>
          <a:blip r:embed="rId1"/>
          <a:stretch>
            <a:fillRect/>
          </a:stretch>
        </p:blipFill>
        <p:spPr>
          <a:xfrm>
            <a:off x="228600" y="2265363"/>
            <a:ext cx="8829675" cy="153511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改变 </a:t>
            </a:r>
            <a:r>
              <a:rPr lang="en-US" altLang="zh-CN" dirty="0">
                <a:ea typeface="华文新魏" panose="02010800040101010101" pitchFamily="2" charset="-122"/>
              </a:rPr>
              <a:t>id </a:t>
            </a:r>
            <a:r>
              <a:rPr lang="zh-CN" altLang="en-US" dirty="0">
                <a:ea typeface="华文新魏" panose="02010800040101010101" pitchFamily="2" charset="-122"/>
              </a:rPr>
              <a:t>为 </a:t>
            </a:r>
            <a:r>
              <a:rPr lang="en-US" altLang="zh-CN" dirty="0">
                <a:ea typeface="华文新魏" panose="02010800040101010101" pitchFamily="2" charset="-122"/>
              </a:rPr>
              <a:t>one </a:t>
            </a:r>
            <a:r>
              <a:rPr lang="zh-CN" altLang="en-US" dirty="0">
                <a:ea typeface="华文新魏" panose="02010800040101010101" pitchFamily="2" charset="-122"/>
              </a:rPr>
              <a:t>的元素的背景色为 红色</a:t>
            </a:r>
            <a:endParaRPr lang="zh-CN" altLang="en-US" dirty="0">
              <a:ea typeface="华文新魏" panose="02010800040101010101" pitchFamily="2" charset="-122"/>
            </a:endParaRPr>
          </a:p>
          <a:p>
            <a:r>
              <a:rPr lang="en-US" altLang="zh-CN" dirty="0">
                <a:ea typeface="华文新魏" panose="02010800040101010101" pitchFamily="2" charset="-122"/>
              </a:rPr>
              <a:t>$("#one").css("backgroundColor","red");</a:t>
            </a:r>
            <a:endParaRPr lang="en-US" altLang="zh-CN" dirty="0">
              <a:ea typeface="华文新魏" panose="02010800040101010101" pitchFamily="2" charset="-122"/>
            </a:endParaRPr>
          </a:p>
          <a:p>
            <a:r>
              <a:rPr lang="zh-CN" altLang="en-US" dirty="0">
                <a:ea typeface="华文新魏" panose="02010800040101010101" pitchFamily="2" charset="-122"/>
              </a:rPr>
              <a:t>改变元素名为 </a:t>
            </a:r>
            <a:r>
              <a:rPr lang="en-US" altLang="zh-CN" dirty="0">
                <a:ea typeface="华文新魏" panose="02010800040101010101" pitchFamily="2" charset="-122"/>
              </a:rPr>
              <a:t>&lt;p&gt; </a:t>
            </a:r>
            <a:r>
              <a:rPr lang="zh-CN" altLang="en-US" dirty="0">
                <a:ea typeface="华文新魏" panose="02010800040101010101" pitchFamily="2" charset="-122"/>
              </a:rPr>
              <a:t>的所有元素的背景色为 </a:t>
            </a:r>
            <a:r>
              <a:rPr lang="en-US" altLang="zh-CN" dirty="0">
                <a:ea typeface="华文新魏" panose="02010800040101010101" pitchFamily="2" charset="-122"/>
              </a:rPr>
              <a:t># bbffaa</a:t>
            </a:r>
            <a:r>
              <a:rPr lang="zh-CN" altLang="en-US" dirty="0">
                <a:ea typeface="华文新魏" panose="02010800040101010101" pitchFamily="2" charset="-122"/>
              </a:rPr>
              <a:t>，字体颜色为红色</a:t>
            </a:r>
            <a:endParaRPr lang="zh-CN" altLang="en-US" dirty="0">
              <a:ea typeface="华文新魏" panose="02010800040101010101" pitchFamily="2" charset="-122"/>
            </a:endParaRPr>
          </a:p>
          <a:p>
            <a:r>
              <a:rPr lang="en-US" altLang="zh-CN" dirty="0">
                <a:ea typeface="华文新魏" panose="02010800040101010101" pitchFamily="2" charset="-122"/>
              </a:rPr>
              <a:t>$("p").css({color:"red",backgroundColor:"#bbffaa"});</a:t>
            </a:r>
            <a:endParaRPr lang="en-US" altLang="zh-CN" dirty="0">
              <a:ea typeface="华文新魏" panose="02010800040101010101" pitchFamily="2" charset="-122"/>
            </a:endParaRPr>
          </a:p>
          <a:p>
            <a:r>
              <a:rPr lang="zh-CN" altLang="en-US" dirty="0">
                <a:ea typeface="华文新魏" panose="02010800040101010101" pitchFamily="2" charset="-122"/>
              </a:rPr>
              <a:t>改变第一个</a:t>
            </a:r>
            <a:r>
              <a:rPr lang="en-US" altLang="zh-CN" dirty="0">
                <a:ea typeface="华文新魏" panose="02010800040101010101" pitchFamily="2" charset="-122"/>
              </a:rPr>
              <a:t>&lt;p&gt;</a:t>
            </a:r>
            <a:r>
              <a:rPr lang="zh-CN" altLang="en-US" dirty="0">
                <a:ea typeface="华文新魏" panose="02010800040101010101" pitchFamily="2" charset="-122"/>
              </a:rPr>
              <a:t>元素的背景色为红色</a:t>
            </a:r>
            <a:endParaRPr lang="zh-CN" altLang="en-US" dirty="0">
              <a:ea typeface="华文新魏" panose="02010800040101010101" pitchFamily="2" charset="-122"/>
            </a:endParaRPr>
          </a:p>
          <a:p>
            <a:r>
              <a:rPr lang="en-US" altLang="zh-CN" dirty="0">
                <a:ea typeface="华文新魏" panose="02010800040101010101" pitchFamily="2" charset="-122"/>
              </a:rPr>
              <a:t>$("p").eq(0).css("backgroundColor","red");</a:t>
            </a:r>
            <a:endParaRPr lang="en-US" altLang="zh-CN" dirty="0">
              <a:ea typeface="华文新魏" panose="02010800040101010101" pitchFamily="2" charset="-122"/>
            </a:endParaRPr>
          </a:p>
          <a:p>
            <a:r>
              <a:rPr lang="zh-CN" altLang="en-US" dirty="0">
                <a:ea typeface="华文新魏" panose="02010800040101010101" pitchFamily="2" charset="-122"/>
              </a:rPr>
              <a:t>改变所有</a:t>
            </a:r>
            <a:r>
              <a:rPr lang="en-US" altLang="zh-CN" dirty="0">
                <a:ea typeface="华文新魏" panose="02010800040101010101" pitchFamily="2" charset="-122"/>
              </a:rPr>
              <a:t>&lt;h1&gt;</a:t>
            </a:r>
            <a:r>
              <a:rPr lang="zh-CN" altLang="en-US" dirty="0">
                <a:ea typeface="华文新魏" panose="02010800040101010101" pitchFamily="2" charset="-122"/>
              </a:rPr>
              <a:t>元素和 </a:t>
            </a:r>
            <a:r>
              <a:rPr lang="en-US" altLang="zh-CN" dirty="0">
                <a:ea typeface="华文新魏" panose="02010800040101010101" pitchFamily="2" charset="-122"/>
              </a:rPr>
              <a:t>id </a:t>
            </a:r>
            <a:r>
              <a:rPr lang="zh-CN" altLang="en-US" dirty="0">
                <a:ea typeface="华文新魏" panose="02010800040101010101" pitchFamily="2" charset="-122"/>
              </a:rPr>
              <a:t>为 </a:t>
            </a:r>
            <a:r>
              <a:rPr lang="en-US" altLang="zh-CN" dirty="0">
                <a:ea typeface="华文新魏" panose="02010800040101010101" pitchFamily="2" charset="-122"/>
              </a:rPr>
              <a:t>one </a:t>
            </a:r>
            <a:r>
              <a:rPr lang="zh-CN" altLang="en-US" dirty="0">
                <a:ea typeface="华文新魏" panose="02010800040101010101" pitchFamily="2" charset="-122"/>
              </a:rPr>
              <a:t>的元素的背景色为 </a:t>
            </a:r>
            <a:r>
              <a:rPr lang="en-US" altLang="zh-CN" dirty="0">
                <a:ea typeface="华文新魏" panose="02010800040101010101" pitchFamily="2" charset="-122"/>
              </a:rPr>
              <a:t># bbffaa</a:t>
            </a:r>
            <a:endParaRPr lang="en-US" altLang="zh-CN" dirty="0">
              <a:ea typeface="华文新魏" panose="02010800040101010101" pitchFamily="2" charset="-122"/>
            </a:endParaRPr>
          </a:p>
          <a:p>
            <a:r>
              <a:rPr lang="en-US" altLang="zh-CN" dirty="0">
                <a:ea typeface="华文新魏" panose="02010800040101010101" pitchFamily="2" charset="-122"/>
              </a:rPr>
              <a:t>$("h1,#one").css("backgroundColor","#bbffaa");</a:t>
            </a:r>
            <a:endParaRPr lang="en-US" altLang="zh-CN"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例</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层次选择器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19459" name="Rectangle 3"/>
          <p:cNvSpPr>
            <a:spLocks noGrp="1" noChangeArrowheads="1"/>
          </p:cNvSpPr>
          <p:nvPr>
            <p:ph idx="1"/>
          </p:nvPr>
        </p:nvSpPr>
        <p:spPr>
          <a:xfrm>
            <a:off x="457200" y="1524000"/>
            <a:ext cx="8229600" cy="51054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Char char=""/>
              <a:defRPr/>
            </a:pP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如果想通过 </a:t>
            </a:r>
            <a:r>
              <a:rPr kumimoji="0" lang="en-US" altLang="zh-CN" sz="2500" b="0" i="0" u="none" strike="noStrike" kern="1200" cap="none" spc="0" normalizeH="0" baseline="0" noProof="0" dirty="0" smtClean="0">
                <a:ln>
                  <a:noFill/>
                </a:ln>
                <a:solidFill>
                  <a:schemeClr val="tx1"/>
                </a:solidFill>
                <a:effectLst/>
                <a:uLnTx/>
                <a:uFillTx/>
                <a:latin typeface="+mn-lt"/>
                <a:ea typeface="+mn-ea"/>
                <a:cs typeface="+mn-cs"/>
              </a:rPr>
              <a:t>DOM </a:t>
            </a: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元素之间的层次关系来获取特定元素</a:t>
            </a:r>
            <a:r>
              <a:rPr kumimoji="0" lang="en-US" altLang="zh-CN" sz="2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例如后代元素</a:t>
            </a:r>
            <a:r>
              <a:rPr kumimoji="0" lang="en-US" altLang="zh-CN" sz="2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子元素</a:t>
            </a:r>
            <a:r>
              <a:rPr kumimoji="0" lang="en-US" altLang="zh-CN" sz="2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相邻元素</a:t>
            </a:r>
            <a:r>
              <a:rPr kumimoji="0" lang="en-US" altLang="zh-CN" sz="2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兄弟元素等</a:t>
            </a:r>
            <a:r>
              <a:rPr kumimoji="0" lang="en-US" altLang="zh-CN" sz="2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500" b="0" i="0" u="none" strike="noStrike" kern="1200" cap="none" spc="0" normalizeH="0" baseline="0" noProof="0" dirty="0" smtClean="0">
                <a:ln>
                  <a:noFill/>
                </a:ln>
                <a:solidFill>
                  <a:schemeClr val="tx1"/>
                </a:solidFill>
                <a:effectLst/>
                <a:uLnTx/>
                <a:uFillTx/>
                <a:latin typeface="+mn-lt"/>
                <a:ea typeface="+mn-ea"/>
                <a:cs typeface="+mn-cs"/>
              </a:rPr>
              <a:t>则需要使用层次选择器</a:t>
            </a:r>
            <a:endParaRPr kumimoji="0" lang="zh-CN" altLang="en-US" sz="25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Char char=""/>
              <a:defRPr/>
            </a:pPr>
            <a:endParaRPr kumimoji="0" lang="zh-CN" altLang="en-US" sz="25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Char char=""/>
              <a:defRPr/>
            </a:pPr>
            <a:endParaRPr kumimoji="0" lang="zh-CN" altLang="en-US" sz="25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Char char=""/>
              <a:defRPr/>
            </a:pPr>
            <a:endParaRPr kumimoji="0" lang="zh-CN" altLang="en-US" sz="25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Char char=""/>
              <a:defRPr/>
            </a:pPr>
            <a:endParaRPr kumimoji="0" lang="zh-CN" altLang="en-US" sz="25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Char char=""/>
              <a:defRPr/>
            </a:pPr>
            <a:endParaRPr kumimoji="0" lang="zh-CN" altLang="en-US" sz="2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600"/>
              </a:spcBef>
              <a:spcAft>
                <a:spcPct val="0"/>
              </a:spcAft>
              <a:buClr>
                <a:schemeClr val="accent2"/>
              </a:buClr>
              <a:buSzPct val="85000"/>
              <a:buFont typeface="Wingdings 2" panose="05020102010507070707" pitchFamily="18"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注意</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prev</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div”)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选择器只能选择 “</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prev</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元素后面的同辈元素</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而 </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jQuery</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中的方法 </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siblings()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与前后位置无关</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只要是同辈节点就可以选取</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9" name="Picture 4"/>
          <p:cNvPicPr>
            <a:picLocks noChangeAspect="1"/>
          </p:cNvPicPr>
          <p:nvPr/>
        </p:nvPicPr>
        <p:blipFill>
          <a:blip r:embed="rId1"/>
          <a:stretch>
            <a:fillRect/>
          </a:stretch>
        </p:blipFill>
        <p:spPr>
          <a:xfrm>
            <a:off x="685800" y="2667000"/>
            <a:ext cx="7840663" cy="2387600"/>
          </a:xfrm>
          <a:prstGeom prst="rect">
            <a:avLst/>
          </a:prstGeom>
          <a:noFill/>
          <a:ln w="9525">
            <a:noFill/>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层次选择器示例</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15362" name="Rectangle 3"/>
          <p:cNvSpPr>
            <a:spLocks noGrp="1"/>
          </p:cNvSpPr>
          <p:nvPr>
            <p:ph idx="1"/>
          </p:nvPr>
        </p:nvSpPr>
        <p:spPr/>
        <p:txBody>
          <a:bodyPr vert="horz" wrap="square" lIns="91440" tIns="45720" rIns="91440" bIns="45720" anchor="t" anchorCtr="0"/>
          <a:p>
            <a:pPr eaLnBrk="1" hangingPunct="1"/>
            <a:r>
              <a:rPr lang="zh-CN" altLang="en-US" dirty="0">
                <a:ea typeface="华文新魏" panose="02010800040101010101" pitchFamily="2" charset="-122"/>
              </a:rPr>
              <a:t> </a:t>
            </a:r>
            <a:r>
              <a:rPr lang="en-US" altLang="zh-CN" dirty="0">
                <a:ea typeface="华文新魏" panose="02010800040101010101" pitchFamily="2" charset="-122"/>
              </a:rPr>
              <a:t>&lt;body&gt; </a:t>
            </a:r>
            <a:r>
              <a:rPr lang="zh-CN" altLang="en-US" dirty="0">
                <a:ea typeface="华文新魏" panose="02010800040101010101" pitchFamily="2" charset="-122"/>
              </a:rPr>
              <a:t>内所有 </a:t>
            </a:r>
            <a:r>
              <a:rPr lang="en-US" altLang="zh-CN" dirty="0">
                <a:ea typeface="华文新魏" panose="02010800040101010101" pitchFamily="2" charset="-122"/>
              </a:rPr>
              <a:t>&lt;div&gt; </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$(“body div")</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 </a:t>
            </a:r>
            <a:r>
              <a:rPr lang="en-US" altLang="zh-CN" dirty="0">
                <a:ea typeface="华文新魏" panose="02010800040101010101" pitchFamily="2" charset="-122"/>
              </a:rPr>
              <a:t>&lt;body&gt; </a:t>
            </a:r>
            <a:r>
              <a:rPr lang="zh-CN" altLang="en-US" dirty="0">
                <a:ea typeface="华文新魏" panose="02010800040101010101" pitchFamily="2" charset="-122"/>
              </a:rPr>
              <a:t>内的</a:t>
            </a:r>
            <a:r>
              <a:rPr lang="en-US" altLang="zh-CN" dirty="0">
                <a:ea typeface="华文新魏" panose="02010800040101010101" pitchFamily="2" charset="-122"/>
              </a:rPr>
              <a:t>&lt;div&gt; </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$(“body&gt;div")</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 </a:t>
            </a:r>
            <a:r>
              <a:rPr lang="en-US" altLang="zh-CN" dirty="0">
                <a:ea typeface="华文新魏" panose="02010800040101010101" pitchFamily="2" charset="-122"/>
              </a:rPr>
              <a:t>id </a:t>
            </a:r>
            <a:r>
              <a:rPr lang="zh-CN" altLang="en-US" dirty="0">
                <a:ea typeface="华文新魏" panose="02010800040101010101" pitchFamily="2" charset="-122"/>
              </a:rPr>
              <a:t>为 </a:t>
            </a:r>
            <a:r>
              <a:rPr lang="en-US" altLang="zh-CN" dirty="0">
                <a:ea typeface="华文新魏" panose="02010800040101010101" pitchFamily="2" charset="-122"/>
              </a:rPr>
              <a:t>one </a:t>
            </a:r>
            <a:r>
              <a:rPr lang="zh-CN" altLang="en-US" dirty="0">
                <a:ea typeface="华文新魏" panose="02010800040101010101" pitchFamily="2" charset="-122"/>
              </a:rPr>
              <a:t>的下一个 </a:t>
            </a:r>
            <a:r>
              <a:rPr lang="en-US" altLang="zh-CN" dirty="0">
                <a:ea typeface="华文新魏" panose="02010800040101010101" pitchFamily="2" charset="-122"/>
              </a:rPr>
              <a:t>&lt;div&gt; </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$("#one+div")</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 </a:t>
            </a:r>
            <a:r>
              <a:rPr lang="en-US" altLang="zh-CN" dirty="0">
                <a:ea typeface="华文新魏" panose="02010800040101010101" pitchFamily="2" charset="-122"/>
              </a:rPr>
              <a:t>id </a:t>
            </a:r>
            <a:r>
              <a:rPr lang="zh-CN" altLang="en-US" dirty="0">
                <a:ea typeface="华文新魏" panose="02010800040101010101" pitchFamily="2" charset="-122"/>
              </a:rPr>
              <a:t>为 </a:t>
            </a:r>
            <a:r>
              <a:rPr lang="en-US" altLang="zh-CN" dirty="0">
                <a:ea typeface="华文新魏" panose="02010800040101010101" pitchFamily="2" charset="-122"/>
              </a:rPr>
              <a:t>two </a:t>
            </a:r>
            <a:r>
              <a:rPr lang="zh-CN" altLang="en-US" dirty="0">
                <a:ea typeface="华文新魏" panose="02010800040101010101" pitchFamily="2" charset="-122"/>
              </a:rPr>
              <a:t>的元素后面的所有兄弟</a:t>
            </a:r>
            <a:r>
              <a:rPr lang="en-US" altLang="zh-CN" dirty="0">
                <a:ea typeface="华文新魏" panose="02010800040101010101" pitchFamily="2" charset="-122"/>
              </a:rPr>
              <a:t>&lt;div&gt;</a:t>
            </a:r>
            <a:r>
              <a:rPr lang="zh-CN" altLang="en-US" dirty="0">
                <a:ea typeface="华文新魏" panose="02010800040101010101" pitchFamily="2" charset="-122"/>
              </a:rPr>
              <a:t>的元素</a:t>
            </a:r>
            <a:r>
              <a:rPr lang="en-US" altLang="zh-CN" dirty="0">
                <a:ea typeface="华文新魏" panose="02010800040101010101" pitchFamily="2" charset="-122"/>
              </a:rPr>
              <a:t>$("#two~div")</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 </a:t>
            </a:r>
            <a:r>
              <a:rPr lang="en-US" altLang="zh-CN" dirty="0">
                <a:ea typeface="华文新魏" panose="02010800040101010101" pitchFamily="2" charset="-122"/>
              </a:rPr>
              <a:t>id </a:t>
            </a:r>
            <a:r>
              <a:rPr lang="zh-CN" altLang="en-US" dirty="0">
                <a:ea typeface="华文新魏" panose="02010800040101010101" pitchFamily="2" charset="-122"/>
              </a:rPr>
              <a:t>为 </a:t>
            </a:r>
            <a:r>
              <a:rPr lang="en-US" altLang="zh-CN" dirty="0">
                <a:ea typeface="华文新魏" panose="02010800040101010101" pitchFamily="2" charset="-122"/>
              </a:rPr>
              <a:t>two </a:t>
            </a:r>
            <a:r>
              <a:rPr lang="zh-CN" altLang="en-US" dirty="0">
                <a:ea typeface="华文新魏" panose="02010800040101010101" pitchFamily="2" charset="-122"/>
              </a:rPr>
              <a:t>的元素所有 </a:t>
            </a:r>
            <a:r>
              <a:rPr lang="en-US" altLang="zh-CN" dirty="0">
                <a:ea typeface="华文新魏" panose="02010800040101010101" pitchFamily="2" charset="-122"/>
              </a:rPr>
              <a:t>&lt;p&gt; </a:t>
            </a:r>
            <a:r>
              <a:rPr lang="zh-CN" altLang="en-US" dirty="0">
                <a:ea typeface="华文新魏" panose="02010800040101010101" pitchFamily="2" charset="-122"/>
              </a:rPr>
              <a:t>兄弟元素</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$("#two"). siblings("p</a:t>
            </a:r>
            <a:r>
              <a:rPr lang="en-US" altLang="en-US" dirty="0"/>
              <a:t>"</a:t>
            </a:r>
            <a:r>
              <a:rPr lang="en-US" altLang="zh-CN" dirty="0">
                <a:ea typeface="华文新魏" panose="02010800040101010101" pitchFamily="2" charset="-122"/>
              </a:rPr>
              <a:t>) </a:t>
            </a:r>
            <a:endParaRPr lang="en-US" altLang="zh-CN" sz="2500" dirty="0">
              <a:ea typeface="华文新魏" panose="0201080004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例题</a:t>
            </a:r>
            <a:r>
              <a:rPr lang="en-US" altLang="zh-CN" dirty="0">
                <a:ea typeface="华文新魏" panose="02010800040101010101" pitchFamily="2" charset="-122"/>
              </a:rPr>
              <a:t>2-1</a:t>
            </a:r>
            <a:endParaRPr lang="en-US" altLang="zh-CN"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6387" name="图片 1"/>
          <p:cNvPicPr>
            <a:picLocks noChangeAspect="1"/>
          </p:cNvPicPr>
          <p:nvPr/>
        </p:nvPicPr>
        <p:blipFill>
          <a:blip r:embed="rId1"/>
          <a:stretch>
            <a:fillRect/>
          </a:stretch>
        </p:blipFill>
        <p:spPr>
          <a:xfrm>
            <a:off x="457200" y="2438400"/>
            <a:ext cx="8243888" cy="10668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属性过滤选择器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17410" name="Rectangle 3"/>
          <p:cNvSpPr>
            <a:spLocks noGrp="1"/>
          </p:cNvSpPr>
          <p:nvPr>
            <p:ph idx="1"/>
          </p:nvPr>
        </p:nvSpPr>
        <p:spPr/>
        <p:txBody>
          <a:bodyPr vert="horz" wrap="square" lIns="91440" tIns="45720" rIns="91440" bIns="45720" anchor="t" anchorCtr="0"/>
          <a:p>
            <a:pPr eaLnBrk="1" hangingPunct="1"/>
            <a:r>
              <a:rPr lang="zh-CN" altLang="en-US" dirty="0">
                <a:ea typeface="华文新魏" panose="02010800040101010101" pitchFamily="2" charset="-122"/>
              </a:rPr>
              <a:t>属性过滤选择器的过滤规则是通过元素的属性来获取相应的元素</a:t>
            </a:r>
            <a:endParaRPr lang="en-US" altLang="zh-CN" dirty="0">
              <a:ea typeface="华文新魏" panose="02010800040101010101" pitchFamily="2" charset="-122"/>
            </a:endParaRPr>
          </a:p>
          <a:p>
            <a:r>
              <a:rPr lang="en-US" altLang="zh-CN" sz="2400" dirty="0">
                <a:ea typeface="华文新魏" panose="02010800040101010101" pitchFamily="2" charset="-122"/>
              </a:rPr>
              <a:t>[attribute] </a:t>
            </a:r>
            <a:r>
              <a:rPr lang="zh-CN" altLang="en-US" sz="2400" dirty="0">
                <a:ea typeface="华文新魏" panose="02010800040101010101" pitchFamily="2" charset="-122"/>
              </a:rPr>
              <a:t>选取使用该属性的元素</a:t>
            </a:r>
            <a:endParaRPr lang="zh-CN" altLang="en-US" sz="2400" dirty="0">
              <a:ea typeface="华文新魏" panose="02010800040101010101" pitchFamily="2" charset="-122"/>
            </a:endParaRPr>
          </a:p>
          <a:p>
            <a:r>
              <a:rPr lang="en-US" altLang="zh-CN" sz="2400" dirty="0">
                <a:ea typeface="华文新魏" panose="02010800040101010101" pitchFamily="2" charset="-122"/>
              </a:rPr>
              <a:t>[attribute=value] </a:t>
            </a:r>
            <a:r>
              <a:rPr lang="zh-CN" altLang="en-US" sz="2400" dirty="0">
                <a:ea typeface="华文新魏" panose="02010800040101010101" pitchFamily="2" charset="-122"/>
              </a:rPr>
              <a:t>选取属性值为</a:t>
            </a:r>
            <a:r>
              <a:rPr lang="en-US" altLang="zh-CN" sz="2400" dirty="0">
                <a:ea typeface="华文新魏" panose="02010800040101010101" pitchFamily="2" charset="-122"/>
              </a:rPr>
              <a:t>value</a:t>
            </a:r>
            <a:r>
              <a:rPr lang="zh-CN" altLang="en-US" sz="2400" dirty="0">
                <a:ea typeface="华文新魏" panose="02010800040101010101" pitchFamily="2" charset="-122"/>
              </a:rPr>
              <a:t>的元素</a:t>
            </a:r>
            <a:endParaRPr lang="zh-CN" altLang="en-US" sz="2400" dirty="0">
              <a:ea typeface="华文新魏" panose="02010800040101010101" pitchFamily="2" charset="-122"/>
            </a:endParaRPr>
          </a:p>
          <a:p>
            <a:r>
              <a:rPr lang="en-US" altLang="zh-CN" sz="2400" dirty="0">
                <a:ea typeface="华文新魏" panose="02010800040101010101" pitchFamily="2" charset="-122"/>
              </a:rPr>
              <a:t>[attribute!=value] </a:t>
            </a:r>
            <a:r>
              <a:rPr lang="zh-CN" altLang="en-US" sz="2400" dirty="0">
                <a:ea typeface="华文新魏" panose="02010800040101010101" pitchFamily="2" charset="-122"/>
              </a:rPr>
              <a:t>选取属性值不等于</a:t>
            </a:r>
            <a:r>
              <a:rPr lang="en-US" altLang="zh-CN" sz="2400" dirty="0">
                <a:ea typeface="华文新魏" panose="02010800040101010101" pitchFamily="2" charset="-122"/>
              </a:rPr>
              <a:t>value</a:t>
            </a:r>
            <a:r>
              <a:rPr lang="zh-CN" altLang="en-US" sz="2400" dirty="0">
                <a:ea typeface="华文新魏" panose="02010800040101010101" pitchFamily="2" charset="-122"/>
              </a:rPr>
              <a:t>的元素</a:t>
            </a:r>
            <a:endParaRPr lang="zh-CN" altLang="en-US" sz="2400" dirty="0">
              <a:ea typeface="华文新魏" panose="02010800040101010101" pitchFamily="2" charset="-122"/>
            </a:endParaRPr>
          </a:p>
          <a:p>
            <a:r>
              <a:rPr lang="en-US" altLang="zh-CN" sz="2400" dirty="0">
                <a:ea typeface="华文新魏" panose="02010800040101010101" pitchFamily="2" charset="-122"/>
              </a:rPr>
              <a:t>[attribute^=value] </a:t>
            </a:r>
            <a:r>
              <a:rPr lang="zh-CN" altLang="en-US" sz="2400" dirty="0">
                <a:ea typeface="华文新魏" panose="02010800040101010101" pitchFamily="2" charset="-122"/>
              </a:rPr>
              <a:t>选取属性值以</a:t>
            </a:r>
            <a:r>
              <a:rPr lang="en-US" altLang="zh-CN" sz="2400" dirty="0">
                <a:ea typeface="华文新魏" panose="02010800040101010101" pitchFamily="2" charset="-122"/>
              </a:rPr>
              <a:t>value</a:t>
            </a:r>
            <a:r>
              <a:rPr lang="zh-CN" altLang="en-US" sz="2400" dirty="0">
                <a:ea typeface="华文新魏" panose="02010800040101010101" pitchFamily="2" charset="-122"/>
              </a:rPr>
              <a:t>开始的元素</a:t>
            </a:r>
            <a:br>
              <a:rPr lang="zh-CN" altLang="en-US" sz="2400" dirty="0">
                <a:ea typeface="华文新魏" panose="02010800040101010101" pitchFamily="2" charset="-122"/>
              </a:rPr>
            </a:br>
            <a:r>
              <a:rPr lang="en-US" altLang="zh-CN" sz="2400" dirty="0">
                <a:ea typeface="华文新魏" panose="02010800040101010101" pitchFamily="2" charset="-122"/>
              </a:rPr>
              <a:t>[attribute$=value] </a:t>
            </a:r>
            <a:r>
              <a:rPr lang="zh-CN" altLang="en-US" sz="2400" dirty="0">
                <a:ea typeface="华文新魏" panose="02010800040101010101" pitchFamily="2" charset="-122"/>
              </a:rPr>
              <a:t>选取属性值以</a:t>
            </a:r>
            <a:r>
              <a:rPr lang="en-US" altLang="zh-CN" sz="2400" dirty="0">
                <a:ea typeface="华文新魏" panose="02010800040101010101" pitchFamily="2" charset="-122"/>
              </a:rPr>
              <a:t>value</a:t>
            </a:r>
            <a:r>
              <a:rPr lang="zh-CN" altLang="en-US" sz="2400" dirty="0">
                <a:ea typeface="华文新魏" panose="02010800040101010101" pitchFamily="2" charset="-122"/>
              </a:rPr>
              <a:t>结束的元素</a:t>
            </a:r>
            <a:br>
              <a:rPr lang="zh-CN" altLang="en-US" sz="2400" dirty="0">
                <a:ea typeface="华文新魏" panose="02010800040101010101" pitchFamily="2" charset="-122"/>
              </a:rPr>
            </a:br>
            <a:r>
              <a:rPr lang="en-US" altLang="zh-CN" sz="2400" dirty="0">
                <a:ea typeface="华文新魏" panose="02010800040101010101" pitchFamily="2" charset="-122"/>
              </a:rPr>
              <a:t>[attribute*=value] </a:t>
            </a:r>
            <a:r>
              <a:rPr lang="zh-CN" altLang="en-US" sz="2400" dirty="0">
                <a:ea typeface="华文新魏" panose="02010800040101010101" pitchFamily="2" charset="-122"/>
              </a:rPr>
              <a:t>选取属性值含有</a:t>
            </a:r>
            <a:r>
              <a:rPr lang="en-US" altLang="zh-CN" sz="2400" dirty="0">
                <a:ea typeface="华文新魏" panose="02010800040101010101" pitchFamily="2" charset="-122"/>
              </a:rPr>
              <a:t>value</a:t>
            </a:r>
            <a:r>
              <a:rPr lang="zh-CN" altLang="en-US" sz="2400" dirty="0">
                <a:ea typeface="华文新魏" panose="02010800040101010101" pitchFamily="2" charset="-122"/>
              </a:rPr>
              <a:t>的元素</a:t>
            </a:r>
            <a:br>
              <a:rPr lang="zh-CN" altLang="en-US" sz="2400" dirty="0">
                <a:ea typeface="华文新魏" panose="02010800040101010101" pitchFamily="2" charset="-122"/>
              </a:rPr>
            </a:br>
            <a:r>
              <a:rPr lang="en-US" altLang="zh-CN" sz="2400" dirty="0">
                <a:ea typeface="华文新魏" panose="02010800040101010101" pitchFamily="2" charset="-122"/>
              </a:rPr>
              <a:t>[attribute|=value] </a:t>
            </a:r>
            <a:r>
              <a:rPr lang="zh-CN" altLang="en-US" sz="2400" dirty="0">
                <a:ea typeface="华文新魏" panose="02010800040101010101" pitchFamily="2" charset="-122"/>
              </a:rPr>
              <a:t>选取属性等于给定字符串或以该字符串为前缀</a:t>
            </a:r>
            <a:r>
              <a:rPr lang="en-US" altLang="zh-CN" sz="2400" dirty="0">
                <a:ea typeface="华文新魏" panose="02010800040101010101" pitchFamily="2" charset="-122"/>
              </a:rPr>
              <a:t>(</a:t>
            </a:r>
            <a:r>
              <a:rPr lang="zh-CN" altLang="en-US" sz="2400" dirty="0">
                <a:ea typeface="华文新魏" panose="02010800040101010101" pitchFamily="2" charset="-122"/>
              </a:rPr>
              <a:t>该字符串后跟一个连接字符“</a:t>
            </a:r>
            <a:r>
              <a:rPr lang="en-US" altLang="zh-CN" sz="2400" dirty="0">
                <a:ea typeface="华文新魏" panose="02010800040101010101" pitchFamily="2" charset="-122"/>
              </a:rPr>
              <a:t>-”)</a:t>
            </a:r>
            <a:r>
              <a:rPr lang="zh-CN" altLang="en-US" sz="2400" dirty="0">
                <a:ea typeface="华文新魏" panose="02010800040101010101" pitchFamily="2" charset="-122"/>
              </a:rPr>
              <a:t>的元素</a:t>
            </a:r>
            <a:br>
              <a:rPr lang="zh-CN" altLang="en-US" sz="2000" dirty="0">
                <a:ea typeface="华文新魏" panose="02010800040101010101" pitchFamily="2" charset="-122"/>
              </a:rPr>
            </a:br>
            <a:endParaRPr lang="zh-CN" altLang="en-US" dirty="0">
              <a:ea typeface="华文新魏" panose="02010800040101010101" pitchFamily="2" charset="-122"/>
            </a:endParaRPr>
          </a:p>
          <a:p>
            <a:pPr eaLnBrk="1" hangingPunct="1"/>
            <a:endParaRPr lang="en-US" altLang="zh-CN" dirty="0">
              <a:solidFill>
                <a:srgbClr val="FF0000"/>
              </a:solidFill>
              <a:ea typeface="华文新魏" panose="02010800040101010101"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1"/>
          <p:cNvSpPr>
            <a:spLocks noGrp="1"/>
          </p:cNvSpPr>
          <p:nvPr>
            <p:ph idx="1"/>
          </p:nvPr>
        </p:nvSpPr>
        <p:spPr/>
        <p:txBody>
          <a:bodyPr vert="horz" wrap="square" lIns="91440" tIns="45720" rIns="91440" bIns="45720" anchor="t" anchorCtr="0"/>
          <a:p>
            <a:r>
              <a:rPr lang="en-US" altLang="zh-CN" sz="2400" dirty="0">
                <a:ea typeface="华文新魏" panose="02010800040101010101" pitchFamily="2" charset="-122"/>
              </a:rPr>
              <a:t>[attribute~=value] </a:t>
            </a:r>
            <a:r>
              <a:rPr lang="zh-CN" altLang="en-US" sz="2400" dirty="0">
                <a:ea typeface="华文新魏" panose="02010800040101010101" pitchFamily="2" charset="-122"/>
              </a:rPr>
              <a:t>属性值是空格分隔的多个字符串，其中一个字符串的值为</a:t>
            </a:r>
            <a:r>
              <a:rPr lang="en-US" altLang="zh-CN" sz="2400" dirty="0">
                <a:ea typeface="华文新魏" panose="02010800040101010101" pitchFamily="2" charset="-122"/>
              </a:rPr>
              <a:t>value</a:t>
            </a:r>
            <a:r>
              <a:rPr lang="zh-CN" altLang="en-US" sz="2400" dirty="0">
                <a:ea typeface="华文新魏" panose="02010800040101010101" pitchFamily="2" charset="-122"/>
              </a:rPr>
              <a:t>的元素</a:t>
            </a:r>
            <a:r>
              <a:rPr lang="en-US" altLang="zh-CN" sz="2400" dirty="0">
                <a:ea typeface="华文新魏" panose="02010800040101010101" pitchFamily="2" charset="-122"/>
              </a:rPr>
              <a:t>[attribute1][attribute2][attributeN] </a:t>
            </a:r>
            <a:r>
              <a:rPr lang="zh-CN" altLang="en-US" sz="2400" dirty="0">
                <a:ea typeface="华文新魏" panose="02010800040101010101" pitchFamily="2" charset="-122"/>
              </a:rPr>
              <a:t>用属性选择器合并成一个复合属性选择器，满足多个条件。每选择一次，缩小一次范围。</a:t>
            </a:r>
            <a:endParaRPr lang="zh-CN" altLang="en-US" sz="2400"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$("div[id]") </a:t>
            </a:r>
            <a:r>
              <a:rPr lang="zh-CN" altLang="en-US" dirty="0">
                <a:ea typeface="华文新魏" panose="02010800040101010101" pitchFamily="2" charset="-122"/>
              </a:rPr>
              <a:t>选取拥有此属性</a:t>
            </a:r>
            <a:r>
              <a:rPr lang="en-US" altLang="zh-CN" dirty="0">
                <a:ea typeface="华文新魏" panose="02010800040101010101" pitchFamily="2" charset="-122"/>
              </a:rPr>
              <a:t>id</a:t>
            </a:r>
            <a:r>
              <a:rPr lang="zh-CN" altLang="en-US" dirty="0">
                <a:ea typeface="华文新魏" panose="02010800040101010101" pitchFamily="2" charset="-122"/>
              </a:rPr>
              <a:t>的元素</a:t>
            </a:r>
            <a:endParaRPr lang="zh-CN" altLang="en-US" dirty="0">
              <a:ea typeface="华文新魏" panose="02010800040101010101" pitchFamily="2" charset="-122"/>
            </a:endParaRPr>
          </a:p>
          <a:p>
            <a:r>
              <a:rPr lang="en-US" altLang="zh-CN" dirty="0">
                <a:ea typeface="华文新魏" panose="02010800040101010101" pitchFamily="2" charset="-122"/>
              </a:rPr>
              <a:t>$("div[title=test]") </a:t>
            </a:r>
            <a:r>
              <a:rPr lang="zh-CN" altLang="en-US" dirty="0">
                <a:ea typeface="华文新魏" panose="02010800040101010101" pitchFamily="2" charset="-122"/>
              </a:rPr>
              <a:t>选取属性</a:t>
            </a:r>
            <a:r>
              <a:rPr lang="en-US" altLang="zh-CN" dirty="0">
                <a:ea typeface="华文新魏" panose="02010800040101010101" pitchFamily="2" charset="-122"/>
              </a:rPr>
              <a:t>title</a:t>
            </a:r>
            <a:r>
              <a:rPr lang="zh-CN" altLang="en-US" dirty="0">
                <a:ea typeface="华文新魏" panose="02010800040101010101" pitchFamily="2" charset="-122"/>
              </a:rPr>
              <a:t>为</a:t>
            </a:r>
            <a:r>
              <a:rPr lang="en-US" altLang="zh-CN" dirty="0">
                <a:ea typeface="华文新魏" panose="02010800040101010101" pitchFamily="2" charset="-122"/>
              </a:rPr>
              <a:t>"test"</a:t>
            </a:r>
            <a:r>
              <a:rPr lang="zh-CN" altLang="en-US" dirty="0">
                <a:ea typeface="华文新魏" panose="02010800040101010101" pitchFamily="2" charset="-122"/>
              </a:rPr>
              <a:t>的</a:t>
            </a:r>
            <a:r>
              <a:rPr lang="en-US" altLang="zh-CN" dirty="0">
                <a:ea typeface="华文新魏" panose="02010800040101010101" pitchFamily="2" charset="-122"/>
              </a:rPr>
              <a:t>&lt;div&gt;</a:t>
            </a:r>
            <a:r>
              <a:rPr lang="zh-CN" altLang="en-US" dirty="0">
                <a:ea typeface="华文新魏" panose="02010800040101010101" pitchFamily="2" charset="-122"/>
              </a:rPr>
              <a:t>元素</a:t>
            </a:r>
            <a:endParaRPr lang="zh-CN" altLang="en-US" dirty="0">
              <a:ea typeface="华文新魏" panose="02010800040101010101" pitchFamily="2" charset="-122"/>
            </a:endParaRPr>
          </a:p>
          <a:p>
            <a:r>
              <a:rPr lang="en-US" altLang="zh-CN" dirty="0">
                <a:ea typeface="华文新魏" panose="02010800040101010101" pitchFamily="2" charset="-122"/>
              </a:rPr>
              <a:t>$("div[title!=test]") </a:t>
            </a:r>
            <a:r>
              <a:rPr lang="zh-CN" altLang="en-US" dirty="0">
                <a:ea typeface="华文新魏" panose="02010800040101010101" pitchFamily="2" charset="-122"/>
              </a:rPr>
              <a:t>选取属性</a:t>
            </a:r>
            <a:r>
              <a:rPr lang="en-US" altLang="zh-CN" dirty="0">
                <a:ea typeface="华文新魏" panose="02010800040101010101" pitchFamily="2" charset="-122"/>
              </a:rPr>
              <a:t>title</a:t>
            </a:r>
            <a:r>
              <a:rPr lang="zh-CN" altLang="en-US" dirty="0">
                <a:ea typeface="华文新魏" panose="02010800040101010101" pitchFamily="2" charset="-122"/>
              </a:rPr>
              <a:t>不等于</a:t>
            </a:r>
            <a:r>
              <a:rPr lang="en-US" altLang="zh-CN" dirty="0">
                <a:ea typeface="华文新魏" panose="02010800040101010101" pitchFamily="2" charset="-122"/>
              </a:rPr>
              <a:t>"test"</a:t>
            </a:r>
            <a:r>
              <a:rPr lang="zh-CN" altLang="en-US" dirty="0">
                <a:ea typeface="华文新魏" panose="02010800040101010101" pitchFamily="2" charset="-122"/>
              </a:rPr>
              <a:t>的</a:t>
            </a:r>
            <a:r>
              <a:rPr lang="en-US" altLang="zh-CN" dirty="0">
                <a:ea typeface="华文新魏" panose="02010800040101010101" pitchFamily="2" charset="-122"/>
              </a:rPr>
              <a:t>&lt;div&gt;</a:t>
            </a:r>
            <a:r>
              <a:rPr lang="zh-CN" altLang="en-US" dirty="0">
                <a:ea typeface="华文新魏" panose="02010800040101010101" pitchFamily="2" charset="-122"/>
              </a:rPr>
              <a:t>的元素（注意没有属性</a:t>
            </a:r>
            <a:r>
              <a:rPr lang="en-US" altLang="zh-CN" dirty="0">
                <a:ea typeface="华文新魏" panose="02010800040101010101" pitchFamily="2" charset="-122"/>
              </a:rPr>
              <a:t>title</a:t>
            </a:r>
            <a:r>
              <a:rPr lang="zh-CN" altLang="en-US" dirty="0">
                <a:ea typeface="华文新魏" panose="02010800040101010101" pitchFamily="2" charset="-122"/>
              </a:rPr>
              <a:t>的</a:t>
            </a:r>
            <a:r>
              <a:rPr lang="en-US" altLang="zh-CN" dirty="0">
                <a:ea typeface="华文新魏" panose="02010800040101010101" pitchFamily="2" charset="-122"/>
              </a:rPr>
              <a:t>&lt;div&gt;</a:t>
            </a:r>
            <a:r>
              <a:rPr lang="zh-CN" altLang="en-US" dirty="0">
                <a:ea typeface="华文新魏" panose="02010800040101010101" pitchFamily="2" charset="-122"/>
              </a:rPr>
              <a:t>元素也会被选取）</a:t>
            </a:r>
            <a:endParaRPr lang="zh-CN" altLang="en-US" dirty="0">
              <a:ea typeface="华文新魏" panose="02010800040101010101" pitchFamily="2" charset="-122"/>
            </a:endParaRPr>
          </a:p>
          <a:p>
            <a:r>
              <a:rPr lang="en-US" altLang="zh-CN" dirty="0">
                <a:ea typeface="华文新魏" panose="02010800040101010101" pitchFamily="2" charset="-122"/>
              </a:rPr>
              <a:t>$("div[title^=test]") </a:t>
            </a:r>
            <a:r>
              <a:rPr lang="zh-CN" altLang="en-US" dirty="0">
                <a:ea typeface="华文新魏" panose="02010800040101010101" pitchFamily="2" charset="-122"/>
              </a:rPr>
              <a:t>选取属性</a:t>
            </a:r>
            <a:r>
              <a:rPr lang="en-US" altLang="zh-CN" dirty="0">
                <a:ea typeface="华文新魏" panose="02010800040101010101" pitchFamily="2" charset="-122"/>
              </a:rPr>
              <a:t>title</a:t>
            </a:r>
            <a:r>
              <a:rPr lang="zh-CN" altLang="en-US" dirty="0">
                <a:ea typeface="华文新魏" panose="02010800040101010101" pitchFamily="2" charset="-122"/>
              </a:rPr>
              <a:t>以</a:t>
            </a:r>
            <a:r>
              <a:rPr lang="en-US" altLang="zh-CN" dirty="0">
                <a:ea typeface="华文新魏" panose="02010800040101010101" pitchFamily="2" charset="-122"/>
              </a:rPr>
              <a:t>"test"</a:t>
            </a:r>
            <a:r>
              <a:rPr lang="zh-CN" altLang="en-US" dirty="0">
                <a:ea typeface="华文新魏" panose="02010800040101010101" pitchFamily="2" charset="-122"/>
              </a:rPr>
              <a:t>开始的</a:t>
            </a:r>
            <a:r>
              <a:rPr lang="en-US" altLang="zh-CN" dirty="0">
                <a:ea typeface="华文新魏" panose="02010800040101010101" pitchFamily="2" charset="-122"/>
              </a:rPr>
              <a:t>&lt;div&gt;</a:t>
            </a:r>
            <a:r>
              <a:rPr lang="zh-CN" altLang="en-US" dirty="0">
                <a:ea typeface="华文新魏" panose="02010800040101010101" pitchFamily="2" charset="-122"/>
              </a:rPr>
              <a:t>元素</a:t>
            </a:r>
            <a:endParaRPr lang="en-US" altLang="zh-CN" dirty="0">
              <a:ea typeface="华文新魏" panose="02010800040101010101" pitchFamily="2" charset="-122"/>
            </a:endParaRPr>
          </a:p>
          <a:p>
            <a:endParaRPr lang="zh-CN" altLang="en-US"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实例</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$("div[title$=test]") </a:t>
            </a:r>
            <a:r>
              <a:rPr lang="zh-CN" altLang="en-US" dirty="0">
                <a:ea typeface="华文新魏" panose="02010800040101010101" pitchFamily="2" charset="-122"/>
              </a:rPr>
              <a:t>选取属性以</a:t>
            </a:r>
            <a:r>
              <a:rPr lang="en-US" altLang="zh-CN" dirty="0">
                <a:ea typeface="华文新魏" panose="02010800040101010101" pitchFamily="2" charset="-122"/>
              </a:rPr>
              <a:t>"test"</a:t>
            </a:r>
            <a:r>
              <a:rPr lang="zh-CN" altLang="en-US" dirty="0">
                <a:ea typeface="华文新魏" panose="02010800040101010101" pitchFamily="2" charset="-122"/>
              </a:rPr>
              <a:t>结束的</a:t>
            </a:r>
            <a:r>
              <a:rPr lang="en-US" altLang="zh-CN" dirty="0">
                <a:ea typeface="华文新魏" panose="02010800040101010101" pitchFamily="2" charset="-122"/>
              </a:rPr>
              <a:t>&lt;div&gt;</a:t>
            </a:r>
            <a:r>
              <a:rPr lang="zh-CN" altLang="en-US" dirty="0">
                <a:ea typeface="华文新魏" panose="02010800040101010101" pitchFamily="2" charset="-122"/>
              </a:rPr>
              <a:t>元素</a:t>
            </a:r>
            <a:endParaRPr lang="zh-CN" altLang="en-US" dirty="0">
              <a:ea typeface="华文新魏" panose="02010800040101010101" pitchFamily="2" charset="-122"/>
            </a:endParaRPr>
          </a:p>
          <a:p>
            <a:r>
              <a:rPr lang="en-US" altLang="zh-CN" dirty="0">
                <a:ea typeface="华文新魏" panose="02010800040101010101" pitchFamily="2" charset="-122"/>
              </a:rPr>
              <a:t>$("div[title*=test]") </a:t>
            </a:r>
            <a:r>
              <a:rPr lang="zh-CN" altLang="en-US" dirty="0">
                <a:ea typeface="华文新魏" panose="02010800040101010101" pitchFamily="2" charset="-122"/>
              </a:rPr>
              <a:t>选取属性</a:t>
            </a:r>
            <a:r>
              <a:rPr lang="en-US" altLang="zh-CN" dirty="0">
                <a:ea typeface="华文新魏" panose="02010800040101010101" pitchFamily="2" charset="-122"/>
              </a:rPr>
              <a:t>title</a:t>
            </a:r>
            <a:r>
              <a:rPr lang="zh-CN" altLang="en-US" dirty="0">
                <a:ea typeface="华文新魏" panose="02010800040101010101" pitchFamily="2" charset="-122"/>
              </a:rPr>
              <a:t>含有</a:t>
            </a:r>
            <a:r>
              <a:rPr lang="en-US" altLang="zh-CN" dirty="0">
                <a:ea typeface="华文新魏" panose="02010800040101010101" pitchFamily="2" charset="-122"/>
              </a:rPr>
              <a:t>"test"</a:t>
            </a:r>
            <a:r>
              <a:rPr lang="zh-CN" altLang="en-US" dirty="0">
                <a:ea typeface="华文新魏" panose="02010800040101010101" pitchFamily="2" charset="-122"/>
              </a:rPr>
              <a:t>的</a:t>
            </a:r>
            <a:r>
              <a:rPr lang="en-US" altLang="zh-CN" dirty="0">
                <a:ea typeface="华文新魏" panose="02010800040101010101" pitchFamily="2" charset="-122"/>
              </a:rPr>
              <a:t>&lt;div&gt;</a:t>
            </a:r>
            <a:r>
              <a:rPr lang="zh-CN" altLang="en-US" dirty="0">
                <a:ea typeface="华文新魏" panose="02010800040101010101" pitchFamily="2" charset="-122"/>
              </a:rPr>
              <a:t>元素</a:t>
            </a:r>
            <a:endParaRPr lang="zh-CN" altLang="en-US" dirty="0">
              <a:ea typeface="华文新魏" panose="02010800040101010101" pitchFamily="2" charset="-122"/>
            </a:endParaRPr>
          </a:p>
          <a:p>
            <a:r>
              <a:rPr lang="en-US" altLang="zh-CN" dirty="0">
                <a:ea typeface="华文新魏" panose="02010800040101010101" pitchFamily="2" charset="-122"/>
              </a:rPr>
              <a:t>$("div[title|="en"]") </a:t>
            </a:r>
            <a:r>
              <a:rPr lang="zh-CN" altLang="en-US" dirty="0">
                <a:ea typeface="华文新魏" panose="02010800040101010101" pitchFamily="2" charset="-122"/>
              </a:rPr>
              <a:t>选取属性</a:t>
            </a:r>
            <a:r>
              <a:rPr lang="en-US" altLang="zh-CN" dirty="0">
                <a:ea typeface="华文新魏" panose="02010800040101010101" pitchFamily="2" charset="-122"/>
              </a:rPr>
              <a:t>title</a:t>
            </a:r>
            <a:r>
              <a:rPr lang="zh-CN" altLang="en-US" dirty="0">
                <a:ea typeface="华文新魏" panose="02010800040101010101" pitchFamily="2" charset="-122"/>
              </a:rPr>
              <a:t>等于</a:t>
            </a:r>
            <a:r>
              <a:rPr lang="en-US" altLang="zh-CN" dirty="0">
                <a:ea typeface="华文新魏" panose="02010800040101010101" pitchFamily="2" charset="-122"/>
              </a:rPr>
              <a:t>en</a:t>
            </a:r>
            <a:r>
              <a:rPr lang="zh-CN" altLang="en-US" dirty="0">
                <a:ea typeface="华文新魏" panose="02010800040101010101" pitchFamily="2" charset="-122"/>
              </a:rPr>
              <a:t>或者以</a:t>
            </a:r>
            <a:r>
              <a:rPr lang="en-US" altLang="zh-CN" dirty="0">
                <a:ea typeface="华文新魏" panose="02010800040101010101" pitchFamily="2" charset="-122"/>
              </a:rPr>
              <a:t>en</a:t>
            </a:r>
            <a:r>
              <a:rPr lang="zh-CN" altLang="en-US" dirty="0">
                <a:ea typeface="华文新魏" panose="02010800040101010101" pitchFamily="2" charset="-122"/>
              </a:rPr>
              <a:t>为前缀</a:t>
            </a:r>
            <a:r>
              <a:rPr lang="en-US" altLang="zh-CN" dirty="0">
                <a:ea typeface="华文新魏" panose="02010800040101010101" pitchFamily="2" charset="-122"/>
              </a:rPr>
              <a:t>(</a:t>
            </a:r>
            <a:r>
              <a:rPr lang="zh-CN" altLang="en-US" dirty="0">
                <a:ea typeface="华文新魏" panose="02010800040101010101" pitchFamily="2" charset="-122"/>
              </a:rPr>
              <a:t>该字符串后跟一个连字符‘</a:t>
            </a:r>
            <a:r>
              <a:rPr lang="en-US" altLang="zh-CN" dirty="0">
                <a:ea typeface="华文新魏" panose="02010800040101010101" pitchFamily="2" charset="-122"/>
              </a:rPr>
              <a:t>-’)</a:t>
            </a:r>
            <a:r>
              <a:rPr lang="zh-CN" altLang="en-US" dirty="0">
                <a:ea typeface="华文新魏" panose="02010800040101010101" pitchFamily="2" charset="-122"/>
              </a:rPr>
              <a:t>的元素</a:t>
            </a:r>
            <a:endParaRPr lang="zh-CN" altLang="en-US" dirty="0">
              <a:ea typeface="华文新魏" panose="02010800040101010101" pitchFamily="2" charset="-122"/>
            </a:endParaRPr>
          </a:p>
          <a:p>
            <a:r>
              <a:rPr lang="en-US" altLang="zh-CN" dirty="0">
                <a:ea typeface="华文新魏" panose="02010800040101010101" pitchFamily="2" charset="-122"/>
              </a:rPr>
              <a:t>$("div[title~="uk"]") </a:t>
            </a:r>
            <a:r>
              <a:rPr lang="zh-CN" altLang="en-US" dirty="0">
                <a:ea typeface="华文新魏" panose="02010800040101010101" pitchFamily="2" charset="-122"/>
              </a:rPr>
              <a:t>选取属性</a:t>
            </a:r>
            <a:r>
              <a:rPr lang="en-US" altLang="zh-CN" dirty="0">
                <a:ea typeface="华文新魏" panose="02010800040101010101" pitchFamily="2" charset="-122"/>
              </a:rPr>
              <a:t>title</a:t>
            </a:r>
            <a:r>
              <a:rPr lang="zh-CN" altLang="en-US" dirty="0">
                <a:ea typeface="华文新魏" panose="02010800040101010101" pitchFamily="2" charset="-122"/>
              </a:rPr>
              <a:t>用空格分隔的值中包含字符串</a:t>
            </a:r>
            <a:r>
              <a:rPr lang="en-US" altLang="zh-CN" dirty="0">
                <a:ea typeface="华文新魏" panose="02010800040101010101" pitchFamily="2" charset="-122"/>
              </a:rPr>
              <a:t>uk</a:t>
            </a:r>
            <a:r>
              <a:rPr lang="zh-CN" altLang="en-US" dirty="0">
                <a:ea typeface="华文新魏" panose="02010800040101010101" pitchFamily="2" charset="-122"/>
              </a:rPr>
              <a:t>的元素</a:t>
            </a:r>
            <a:endParaRPr lang="en-US" altLang="zh-CN" dirty="0">
              <a:ea typeface="华文新魏" panose="02010800040101010101" pitchFamily="2" charset="-122"/>
            </a:endParaRPr>
          </a:p>
          <a:p>
            <a:r>
              <a:rPr lang="en-US" altLang="zh-CN" dirty="0">
                <a:ea typeface="华文新魏" panose="02010800040101010101" pitchFamily="2" charset="-122"/>
              </a:rPr>
              <a:t>$(“div[class~=btn-info]”)</a:t>
            </a:r>
            <a:r>
              <a:rPr lang="zh-CN" altLang="en-US" dirty="0">
                <a:ea typeface="华文新魏" panose="02010800040101010101" pitchFamily="2" charset="-122"/>
              </a:rPr>
              <a:t>选取类选择器中有</a:t>
            </a:r>
            <a:r>
              <a:rPr lang="en-US" altLang="zh-CN" dirty="0">
                <a:ea typeface="华文新魏" panose="02010800040101010101" pitchFamily="2" charset="-122"/>
              </a:rPr>
              <a:t>btn-info</a:t>
            </a:r>
            <a:r>
              <a:rPr lang="zh-CN" altLang="en-US" dirty="0">
                <a:ea typeface="华文新魏" panose="02010800040101010101" pitchFamily="2" charset="-122"/>
              </a:rPr>
              <a:t>样式的元素</a:t>
            </a:r>
            <a:endParaRPr lang="en-US" altLang="zh-CN" dirty="0">
              <a:ea typeface="华文新魏" panose="02010800040101010101" pitchFamily="2" charset="-122"/>
            </a:endParaRPr>
          </a:p>
          <a:p>
            <a:r>
              <a:rPr lang="en-US" altLang="zh-CN" dirty="0">
                <a:ea typeface="华文新魏" panose="02010800040101010101" pitchFamily="2" charset="-122"/>
              </a:rPr>
              <a:t>$("div[id][title$='test']") </a:t>
            </a:r>
            <a:r>
              <a:rPr lang="zh-CN" altLang="en-US" dirty="0">
                <a:ea typeface="华文新魏" panose="02010800040101010101" pitchFamily="2" charset="-122"/>
              </a:rPr>
              <a:t>选取拥有属性</a:t>
            </a:r>
            <a:r>
              <a:rPr lang="en-US" altLang="zh-CN" dirty="0">
                <a:ea typeface="华文新魏" panose="02010800040101010101" pitchFamily="2" charset="-122"/>
              </a:rPr>
              <a:t>id</a:t>
            </a:r>
            <a:r>
              <a:rPr lang="zh-CN" altLang="en-US" dirty="0">
                <a:ea typeface="华文新魏" panose="02010800040101010101" pitchFamily="2" charset="-122"/>
              </a:rPr>
              <a:t>，并且属性</a:t>
            </a:r>
            <a:r>
              <a:rPr lang="en-US" altLang="zh-CN" dirty="0">
                <a:ea typeface="华文新魏" panose="02010800040101010101" pitchFamily="2" charset="-122"/>
              </a:rPr>
              <a:t>title</a:t>
            </a:r>
            <a:r>
              <a:rPr lang="zh-CN" altLang="en-US" dirty="0">
                <a:ea typeface="华文新魏" panose="02010800040101010101" pitchFamily="2" charset="-122"/>
              </a:rPr>
              <a:t>以</a:t>
            </a:r>
            <a:r>
              <a:rPr lang="en-US" altLang="zh-CN" dirty="0">
                <a:ea typeface="华文新魏" panose="02010800040101010101" pitchFamily="2" charset="-122"/>
              </a:rPr>
              <a:t>"test"</a:t>
            </a:r>
            <a:r>
              <a:rPr lang="zh-CN" altLang="en-US" dirty="0">
                <a:ea typeface="华文新魏" panose="02010800040101010101" pitchFamily="2" charset="-122"/>
              </a:rPr>
              <a:t>结束的</a:t>
            </a:r>
            <a:r>
              <a:rPr lang="en-US" altLang="zh-CN" dirty="0">
                <a:ea typeface="华文新魏" panose="02010800040101010101" pitchFamily="2" charset="-122"/>
              </a:rPr>
              <a:t>&lt;div&gt;</a:t>
            </a:r>
            <a:r>
              <a:rPr lang="zh-CN" altLang="en-US" dirty="0">
                <a:ea typeface="华文新魏" panose="02010800040101010101" pitchFamily="2" charset="-122"/>
              </a:rPr>
              <a:t>元素</a:t>
            </a:r>
            <a:endParaRPr lang="zh-CN" altLang="en-US"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1"/>
          <p:cNvSpPr>
            <a:spLocks noGrp="1"/>
          </p:cNvSpPr>
          <p:nvPr>
            <p:ph idx="1"/>
          </p:nvPr>
        </p:nvSpPr>
        <p:spPr>
          <a:xfrm>
            <a:off x="508000" y="1371600"/>
            <a:ext cx="8229600" cy="4572000"/>
          </a:xfrm>
        </p:spPr>
        <p:txBody>
          <a:bodyPr vert="horz" wrap="square" lIns="91440" tIns="45720" rIns="91440" bIns="45720" anchor="t" anchorCtr="0"/>
          <a:p>
            <a:r>
              <a:rPr lang="zh-CN" altLang="en-US" dirty="0">
                <a:ea typeface="华文新魏" panose="02010800040101010101" pitchFamily="2" charset="-122"/>
              </a:rPr>
              <a:t>例题</a:t>
            </a:r>
            <a:r>
              <a:rPr lang="en-US" altLang="zh-CN" dirty="0">
                <a:ea typeface="华文新魏" panose="02010800040101010101" pitchFamily="2" charset="-122"/>
              </a:rPr>
              <a:t>2.-3.2-4</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例题</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1507" name="图片 3"/>
          <p:cNvPicPr>
            <a:picLocks noChangeAspect="1"/>
          </p:cNvPicPr>
          <p:nvPr/>
        </p:nvPicPr>
        <p:blipFill>
          <a:blip r:embed="rId1"/>
          <a:stretch>
            <a:fillRect/>
          </a:stretch>
        </p:blipFill>
        <p:spPr>
          <a:xfrm>
            <a:off x="750888" y="2895600"/>
            <a:ext cx="7953375" cy="1106488"/>
          </a:xfrm>
          <a:prstGeom prst="rect">
            <a:avLst/>
          </a:prstGeom>
          <a:noFill/>
          <a:ln w="9525">
            <a:noFill/>
          </a:ln>
        </p:spPr>
      </p:pic>
      <p:pic>
        <p:nvPicPr>
          <p:cNvPr id="21508" name="图片 4"/>
          <p:cNvPicPr>
            <a:picLocks noChangeAspect="1"/>
          </p:cNvPicPr>
          <p:nvPr/>
        </p:nvPicPr>
        <p:blipFill>
          <a:blip r:embed="rId2"/>
          <a:stretch>
            <a:fillRect/>
          </a:stretch>
        </p:blipFill>
        <p:spPr>
          <a:xfrm>
            <a:off x="792163" y="4187825"/>
            <a:ext cx="7894637" cy="161131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内容占位符 1"/>
          <p:cNvSpPr>
            <a:spLocks noGrp="1"/>
          </p:cNvSpPr>
          <p:nvPr>
            <p:ph idx="1"/>
          </p:nvPr>
        </p:nvSpPr>
        <p:spPr/>
        <p:txBody>
          <a:bodyPr vert="horz" wrap="square" lIns="91440" tIns="45720" rIns="91440" bIns="45720" anchor="t" anchorCtr="0"/>
          <a:p>
            <a:pPr eaLnBrk="1" hangingPunct="1"/>
            <a:r>
              <a:rPr lang="en-US" altLang="zh-CN" dirty="0">
                <a:ea typeface="华文新魏" panose="02010800040101010101" pitchFamily="2" charset="-122"/>
              </a:rPr>
              <a:t>DOM</a:t>
            </a:r>
            <a:r>
              <a:rPr lang="zh-CN" altLang="en-US" dirty="0">
                <a:ea typeface="华文新魏" panose="02010800040101010101" pitchFamily="2" charset="-122"/>
              </a:rPr>
              <a:t>对象和</a:t>
            </a:r>
            <a:r>
              <a:rPr lang="en-US" altLang="zh-CN" dirty="0">
                <a:ea typeface="华文新魏" panose="02010800040101010101" pitchFamily="2" charset="-122"/>
              </a:rPr>
              <a:t>jQuery</a:t>
            </a:r>
            <a:r>
              <a:rPr lang="zh-CN" altLang="en-US" dirty="0">
                <a:ea typeface="华文新魏" panose="02010800040101010101" pitchFamily="2" charset="-122"/>
              </a:rPr>
              <a:t>对象的定义</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a:t>
            </a:r>
            <a:r>
              <a:rPr lang="zh-CN" altLang="en-US" dirty="0">
                <a:ea typeface="华文新魏" panose="02010800040101010101" pitchFamily="2" charset="-122"/>
              </a:rPr>
              <a:t>函数</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CSS</a:t>
            </a:r>
            <a:r>
              <a:rPr lang="zh-CN" altLang="en-US" dirty="0">
                <a:ea typeface="华文新魏" panose="02010800040101010101" pitchFamily="2" charset="-122"/>
              </a:rPr>
              <a:t>选择符</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自定义选择符</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DOM</a:t>
            </a:r>
            <a:r>
              <a:rPr lang="zh-CN" altLang="en-US" dirty="0">
                <a:ea typeface="华文新魏" panose="02010800040101010101" pitchFamily="2" charset="-122"/>
              </a:rPr>
              <a:t>遍历方法</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访问</a:t>
            </a:r>
            <a:r>
              <a:rPr lang="en-US" altLang="zh-CN" dirty="0">
                <a:ea typeface="华文新魏" panose="02010800040101010101" pitchFamily="2" charset="-122"/>
              </a:rPr>
              <a:t>DOM</a:t>
            </a:r>
            <a:r>
              <a:rPr lang="zh-CN" altLang="en-US" dirty="0">
                <a:ea typeface="华文新魏" panose="02010800040101010101" pitchFamily="2" charset="-122"/>
              </a:rPr>
              <a:t>元素</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本节内容</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过滤选择器</a:t>
            </a:r>
            <a:endParaRPr lang="en-US" altLang="zh-CN" dirty="0">
              <a:ea typeface="华文新魏" panose="02010800040101010101" pitchFamily="2" charset="-122"/>
            </a:endParaRPr>
          </a:p>
          <a:p>
            <a:r>
              <a:rPr lang="zh-CN" altLang="en-US" dirty="0">
                <a:ea typeface="华文新魏" panose="02010800040101010101" pitchFamily="2" charset="-122"/>
              </a:rPr>
              <a:t>过滤选择器主要是通过特定的过滤规则来筛选出所需的 </a:t>
            </a:r>
            <a:r>
              <a:rPr lang="en-US" altLang="zh-CN" dirty="0">
                <a:ea typeface="华文新魏" panose="02010800040101010101" pitchFamily="2" charset="-122"/>
              </a:rPr>
              <a:t>DOM </a:t>
            </a:r>
            <a:r>
              <a:rPr lang="zh-CN" altLang="en-US" dirty="0">
                <a:ea typeface="华文新魏" panose="02010800040101010101" pitchFamily="2" charset="-122"/>
              </a:rPr>
              <a:t>元素</a:t>
            </a:r>
            <a:r>
              <a:rPr lang="en-US" altLang="zh-CN" dirty="0">
                <a:ea typeface="华文新魏" panose="02010800040101010101" pitchFamily="2" charset="-122"/>
              </a:rPr>
              <a:t>, </a:t>
            </a:r>
            <a:r>
              <a:rPr lang="zh-CN" altLang="en-US" dirty="0">
                <a:ea typeface="华文新魏" panose="02010800040101010101" pitchFamily="2" charset="-122"/>
              </a:rPr>
              <a:t>该选择器都以 “</a:t>
            </a:r>
            <a:r>
              <a:rPr lang="en-US" altLang="zh-CN" dirty="0">
                <a:ea typeface="华文新魏" panose="02010800040101010101" pitchFamily="2" charset="-122"/>
              </a:rPr>
              <a:t>:” </a:t>
            </a:r>
            <a:r>
              <a:rPr lang="zh-CN" altLang="en-US" dirty="0">
                <a:ea typeface="华文新魏" panose="02010800040101010101" pitchFamily="2" charset="-122"/>
              </a:rPr>
              <a:t>开头</a:t>
            </a:r>
            <a:endParaRPr lang="zh-CN" altLang="en-US" dirty="0">
              <a:ea typeface="华文新魏" panose="02010800040101010101" pitchFamily="2" charset="-122"/>
            </a:endParaRPr>
          </a:p>
          <a:p>
            <a:r>
              <a:rPr lang="zh-CN" altLang="en-US" dirty="0">
                <a:ea typeface="华文新魏" panose="02010800040101010101" pitchFamily="2" charset="-122"/>
              </a:rPr>
              <a:t>按照不同的过滤规则</a:t>
            </a:r>
            <a:r>
              <a:rPr lang="en-US" altLang="zh-CN" dirty="0">
                <a:ea typeface="华文新魏" panose="02010800040101010101" pitchFamily="2" charset="-122"/>
              </a:rPr>
              <a:t>, </a:t>
            </a:r>
            <a:r>
              <a:rPr lang="zh-CN" altLang="en-US" dirty="0">
                <a:ea typeface="华文新魏" panose="02010800040101010101" pitchFamily="2" charset="-122"/>
              </a:rPr>
              <a:t>过滤选择器又可分为基本过滤</a:t>
            </a:r>
            <a:r>
              <a:rPr lang="en-US" altLang="zh-CN" dirty="0">
                <a:ea typeface="华文新魏" panose="02010800040101010101" pitchFamily="2" charset="-122"/>
              </a:rPr>
              <a:t>, </a:t>
            </a:r>
            <a:r>
              <a:rPr lang="zh-CN" altLang="en-US" dirty="0">
                <a:ea typeface="华文新魏" panose="02010800040101010101" pitchFamily="2" charset="-122"/>
              </a:rPr>
              <a:t>内容过滤</a:t>
            </a:r>
            <a:r>
              <a:rPr lang="en-US" altLang="zh-CN" dirty="0">
                <a:ea typeface="华文新魏" panose="02010800040101010101" pitchFamily="2" charset="-122"/>
              </a:rPr>
              <a:t>, </a:t>
            </a:r>
            <a:r>
              <a:rPr lang="zh-CN" altLang="en-US" dirty="0">
                <a:ea typeface="华文新魏" panose="02010800040101010101" pitchFamily="2" charset="-122"/>
              </a:rPr>
              <a:t>可见性过滤</a:t>
            </a:r>
            <a:r>
              <a:rPr lang="en-US" altLang="zh-CN" dirty="0">
                <a:ea typeface="华文新魏" panose="02010800040101010101" pitchFamily="2" charset="-122"/>
              </a:rPr>
              <a:t>, </a:t>
            </a:r>
            <a:r>
              <a:rPr lang="zh-CN" altLang="en-US" dirty="0">
                <a:ea typeface="华文新魏" panose="02010800040101010101" pitchFamily="2" charset="-122"/>
              </a:rPr>
              <a:t>属性过滤</a:t>
            </a:r>
            <a:r>
              <a:rPr lang="en-US" altLang="zh-CN" dirty="0">
                <a:ea typeface="华文新魏" panose="02010800040101010101" pitchFamily="2" charset="-122"/>
              </a:rPr>
              <a:t>, </a:t>
            </a:r>
            <a:r>
              <a:rPr lang="zh-CN" altLang="en-US" dirty="0">
                <a:ea typeface="华文新魏" panose="02010800040101010101" pitchFamily="2" charset="-122"/>
              </a:rPr>
              <a:t>子元素过滤和表单对象属性过滤选择器</a:t>
            </a:r>
            <a:r>
              <a:rPr lang="en-US" altLang="zh-CN" dirty="0">
                <a:ea typeface="华文新魏" panose="02010800040101010101" pitchFamily="2" charset="-122"/>
              </a:rPr>
              <a:t>.</a:t>
            </a:r>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zh-CN" altLang="en-US" dirty="0">
                <a:ea typeface="华文新魏" panose="02010800040101010101" pitchFamily="2" charset="-122"/>
              </a:rPr>
              <a:t>注：尽量不要频繁的使用自定义选择符，以确保性能。</a:t>
            </a:r>
            <a:endParaRPr lang="en-US" altLang="zh-CN"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自定义选择符</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基本过滤选择器</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3554" name="Picture 4"/>
          <p:cNvPicPr>
            <a:picLocks noGrp="1" noChangeAspect="1"/>
          </p:cNvPicPr>
          <p:nvPr>
            <p:ph idx="1"/>
          </p:nvPr>
        </p:nvPicPr>
        <p:blipFill>
          <a:blip r:embed="rId1"/>
          <a:stretch>
            <a:fillRect/>
          </a:stretch>
        </p:blipFill>
        <p:spPr>
          <a:xfrm>
            <a:off x="685800" y="1600200"/>
            <a:ext cx="7594600" cy="4572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 第一个 </a:t>
            </a:r>
            <a:r>
              <a:rPr lang="en-US" altLang="zh-CN" dirty="0">
                <a:ea typeface="华文新魏" panose="02010800040101010101" pitchFamily="2" charset="-122"/>
              </a:rPr>
              <a:t>div </a:t>
            </a:r>
            <a:r>
              <a:rPr lang="zh-CN" altLang="en-US" dirty="0">
                <a:ea typeface="华文新魏" panose="02010800040101010101" pitchFamily="2" charset="-122"/>
              </a:rPr>
              <a:t>元素</a:t>
            </a:r>
            <a:r>
              <a:rPr lang="en-US" altLang="zh-CN" dirty="0">
                <a:ea typeface="华文新魏" panose="02010800040101010101" pitchFamily="2" charset="-122"/>
              </a:rPr>
              <a:t> </a:t>
            </a:r>
            <a:endParaRPr lang="en-US" altLang="zh-CN" dirty="0">
              <a:ea typeface="华文新魏" panose="02010800040101010101" pitchFamily="2" charset="-122"/>
            </a:endParaRPr>
          </a:p>
          <a:p>
            <a:r>
              <a:rPr lang="en-US" altLang="zh-CN" dirty="0">
                <a:ea typeface="华文新魏" panose="02010800040101010101" pitchFamily="2" charset="-122"/>
              </a:rPr>
              <a:t>$("div:first")</a:t>
            </a:r>
            <a:endParaRPr lang="en-US" altLang="zh-CN" dirty="0">
              <a:ea typeface="华文新魏" panose="02010800040101010101" pitchFamily="2" charset="-122"/>
            </a:endParaRPr>
          </a:p>
          <a:p>
            <a:r>
              <a:rPr lang="zh-CN" altLang="en-US" dirty="0">
                <a:ea typeface="华文新魏" panose="02010800040101010101" pitchFamily="2" charset="-122"/>
              </a:rPr>
              <a:t> </a:t>
            </a:r>
            <a:r>
              <a:rPr lang="en-US" altLang="zh-CN" dirty="0">
                <a:ea typeface="华文新魏" panose="02010800040101010101" pitchFamily="2" charset="-122"/>
              </a:rPr>
              <a:t>id</a:t>
            </a:r>
            <a:r>
              <a:rPr lang="zh-CN" altLang="en-US" dirty="0">
                <a:ea typeface="华文新魏" panose="02010800040101010101" pitchFamily="2" charset="-122"/>
              </a:rPr>
              <a:t>不为 </a:t>
            </a:r>
            <a:r>
              <a:rPr lang="en-US" altLang="zh-CN" dirty="0">
                <a:ea typeface="华文新魏" panose="02010800040101010101" pitchFamily="2" charset="-122"/>
              </a:rPr>
              <a:t>one </a:t>
            </a:r>
            <a:r>
              <a:rPr lang="zh-CN" altLang="en-US" dirty="0">
                <a:ea typeface="华文新魏" panose="02010800040101010101" pitchFamily="2" charset="-122"/>
              </a:rPr>
              <a:t>的所有</a:t>
            </a:r>
            <a:r>
              <a:rPr lang="en-US" altLang="zh-CN" dirty="0">
                <a:ea typeface="华文新魏" panose="02010800040101010101" pitchFamily="2" charset="-122"/>
              </a:rPr>
              <a:t>p</a:t>
            </a:r>
            <a:r>
              <a:rPr lang="zh-CN" altLang="en-US" dirty="0">
                <a:ea typeface="华文新魏" panose="02010800040101010101" pitchFamily="2" charset="-122"/>
              </a:rPr>
              <a:t>元素</a:t>
            </a:r>
            <a:r>
              <a:rPr lang="en-US" altLang="zh-CN" dirty="0">
                <a:ea typeface="华文新魏" panose="02010800040101010101" pitchFamily="2" charset="-122"/>
              </a:rPr>
              <a:t> </a:t>
            </a:r>
            <a:endParaRPr lang="en-US" altLang="zh-CN" dirty="0">
              <a:ea typeface="华文新魏" panose="02010800040101010101" pitchFamily="2" charset="-122"/>
            </a:endParaRPr>
          </a:p>
          <a:p>
            <a:r>
              <a:rPr lang="en-US" altLang="zh-CN" dirty="0">
                <a:ea typeface="华文新魏" panose="02010800040101010101" pitchFamily="2" charset="-122"/>
              </a:rPr>
              <a:t>$("p:not('#one')")</a:t>
            </a:r>
            <a:endParaRPr lang="en-US" altLang="zh-CN" dirty="0">
              <a:ea typeface="华文新魏" panose="02010800040101010101" pitchFamily="2" charset="-122"/>
            </a:endParaRPr>
          </a:p>
          <a:p>
            <a:r>
              <a:rPr lang="zh-CN" altLang="en-US" dirty="0">
                <a:ea typeface="华文新魏" panose="02010800040101010101" pitchFamily="2" charset="-122"/>
              </a:rPr>
              <a:t> 索引值为偶数的 </a:t>
            </a:r>
            <a:r>
              <a:rPr lang="en-US" altLang="zh-CN" dirty="0">
                <a:ea typeface="华文新魏" panose="02010800040101010101" pitchFamily="2" charset="-122"/>
              </a:rPr>
              <a:t>tr</a:t>
            </a:r>
            <a:r>
              <a:rPr lang="zh-CN" altLang="en-US" dirty="0">
                <a:ea typeface="华文新魏" panose="02010800040101010101" pitchFamily="2" charset="-122"/>
              </a:rPr>
              <a:t>元素</a:t>
            </a:r>
            <a:r>
              <a:rPr lang="en-US" altLang="zh-CN" dirty="0">
                <a:ea typeface="华文新魏" panose="02010800040101010101" pitchFamily="2" charset="-122"/>
              </a:rPr>
              <a:t> </a:t>
            </a:r>
            <a:endParaRPr lang="en-US" altLang="zh-CN" dirty="0">
              <a:ea typeface="华文新魏" panose="02010800040101010101" pitchFamily="2" charset="-122"/>
            </a:endParaRPr>
          </a:p>
          <a:p>
            <a:r>
              <a:rPr lang="en-US" altLang="zh-CN" dirty="0">
                <a:ea typeface="华文新魏" panose="02010800040101010101" pitchFamily="2" charset="-122"/>
              </a:rPr>
              <a:t>$(“tr:even")</a:t>
            </a:r>
            <a:endParaRPr lang="en-US" altLang="zh-CN" dirty="0">
              <a:ea typeface="华文新魏" panose="02010800040101010101" pitchFamily="2" charset="-122"/>
            </a:endParaRPr>
          </a:p>
          <a:p>
            <a:r>
              <a:rPr lang="zh-CN" altLang="en-US" dirty="0">
                <a:ea typeface="华文新魏" panose="02010800040101010101" pitchFamily="2" charset="-122"/>
              </a:rPr>
              <a:t> 索引值为大于 </a:t>
            </a:r>
            <a:r>
              <a:rPr lang="en-US" altLang="zh-CN" dirty="0">
                <a:ea typeface="华文新魏" panose="02010800040101010101" pitchFamily="2" charset="-122"/>
              </a:rPr>
              <a:t>3 </a:t>
            </a:r>
            <a:r>
              <a:rPr lang="zh-CN" altLang="en-US" dirty="0">
                <a:ea typeface="华文新魏" panose="02010800040101010101" pitchFamily="2" charset="-122"/>
              </a:rPr>
              <a:t>且为奇数的 </a:t>
            </a:r>
            <a:r>
              <a:rPr lang="en-US" altLang="zh-CN" dirty="0">
                <a:ea typeface="华文新魏" panose="02010800040101010101" pitchFamily="2" charset="-122"/>
              </a:rPr>
              <a:t>p</a:t>
            </a:r>
            <a:r>
              <a:rPr lang="zh-CN" altLang="en-US" dirty="0">
                <a:ea typeface="华文新魏" panose="02010800040101010101" pitchFamily="2" charset="-122"/>
              </a:rPr>
              <a:t>元素</a:t>
            </a:r>
            <a:endParaRPr lang="en-US" altLang="zh-CN" dirty="0">
              <a:ea typeface="华文新魏" panose="02010800040101010101" pitchFamily="2" charset="-122"/>
            </a:endParaRPr>
          </a:p>
          <a:p>
            <a:r>
              <a:rPr lang="en-US" altLang="zh-CN" dirty="0">
                <a:ea typeface="华文新魏" panose="02010800040101010101" pitchFamily="2" charset="-122"/>
              </a:rPr>
              <a:t>$(“p:gt(3):odd")</a:t>
            </a:r>
            <a:endParaRPr lang="en-US" altLang="zh-CN" dirty="0">
              <a:ea typeface="华文新魏" panose="02010800040101010101" pitchFamily="2" charset="-122"/>
            </a:endParaRPr>
          </a:p>
          <a:p>
            <a:r>
              <a:rPr lang="zh-CN" altLang="en-US" dirty="0">
                <a:ea typeface="华文新魏" panose="02010800040101010101" pitchFamily="2" charset="-122"/>
              </a:rPr>
              <a:t> 所有的标题元素</a:t>
            </a:r>
            <a:r>
              <a:rPr lang="en-US" altLang="zh-CN" dirty="0">
                <a:ea typeface="华文新魏" panose="02010800040101010101" pitchFamily="2" charset="-122"/>
              </a:rPr>
              <a:t> </a:t>
            </a:r>
            <a:endParaRPr lang="en-US" altLang="zh-CN" dirty="0">
              <a:ea typeface="华文新魏" panose="02010800040101010101" pitchFamily="2" charset="-122"/>
            </a:endParaRPr>
          </a:p>
          <a:p>
            <a:r>
              <a:rPr lang="en-US" altLang="zh-CN" dirty="0">
                <a:ea typeface="华文新魏" panose="02010800040101010101" pitchFamily="2" charset="-122"/>
              </a:rPr>
              <a:t>$(":header")</a:t>
            </a:r>
            <a:endParaRPr lang="en-US" altLang="zh-CN"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例题</a:t>
            </a:r>
            <a:r>
              <a:rPr lang="en-US" altLang="zh-CN" dirty="0">
                <a:ea typeface="华文新魏" panose="02010800040101010101" pitchFamily="2" charset="-122"/>
              </a:rPr>
              <a:t>2.-2</a:t>
            </a:r>
            <a:r>
              <a:rPr lang="zh-CN" altLang="en-US" dirty="0">
                <a:ea typeface="华文新魏" panose="02010800040101010101" pitchFamily="2" charset="-122"/>
              </a:rPr>
              <a:t>，</a:t>
            </a:r>
            <a:r>
              <a:rPr lang="en-US" altLang="zh-CN" dirty="0">
                <a:ea typeface="华文新魏" panose="02010800040101010101" pitchFamily="2" charset="-122"/>
              </a:rPr>
              <a:t>2-6</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例题</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5603" name="图片 3"/>
          <p:cNvPicPr>
            <a:picLocks noChangeAspect="1"/>
          </p:cNvPicPr>
          <p:nvPr/>
        </p:nvPicPr>
        <p:blipFill>
          <a:blip r:embed="rId1"/>
          <a:stretch>
            <a:fillRect/>
          </a:stretch>
        </p:blipFill>
        <p:spPr>
          <a:xfrm>
            <a:off x="304800" y="2286000"/>
            <a:ext cx="8670925" cy="1143000"/>
          </a:xfrm>
          <a:prstGeom prst="rect">
            <a:avLst/>
          </a:prstGeom>
          <a:noFill/>
          <a:ln w="9525">
            <a:noFill/>
          </a:ln>
        </p:spPr>
      </p:pic>
      <p:pic>
        <p:nvPicPr>
          <p:cNvPr id="25604" name="图片 1"/>
          <p:cNvPicPr>
            <a:picLocks noChangeAspect="1"/>
          </p:cNvPicPr>
          <p:nvPr/>
        </p:nvPicPr>
        <p:blipFill>
          <a:blip r:embed="rId2"/>
          <a:stretch>
            <a:fillRect/>
          </a:stretch>
        </p:blipFill>
        <p:spPr>
          <a:xfrm>
            <a:off x="609600" y="4141788"/>
            <a:ext cx="5335588" cy="1169987"/>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内容过滤选择器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26626" name="Rectangle 3"/>
          <p:cNvSpPr>
            <a:spLocks noGrp="1"/>
          </p:cNvSpPr>
          <p:nvPr>
            <p:ph idx="1"/>
          </p:nvPr>
        </p:nvSpPr>
        <p:spPr/>
        <p:txBody>
          <a:bodyPr vert="horz" wrap="square" lIns="91440" tIns="45720" rIns="91440" bIns="45720" anchor="t" anchorCtr="0"/>
          <a:p>
            <a:pPr eaLnBrk="1" hangingPunct="1"/>
            <a:r>
              <a:rPr lang="zh-CN" altLang="en-US" dirty="0">
                <a:ea typeface="华文新魏" panose="02010800040101010101" pitchFamily="2" charset="-122"/>
              </a:rPr>
              <a:t>内容过滤选择器的过滤规则主要体现在它所包含的子元素和文本内容上</a:t>
            </a:r>
            <a:endParaRPr lang="zh-CN" altLang="en-US" dirty="0">
              <a:ea typeface="华文新魏" panose="02010800040101010101" pitchFamily="2" charset="-122"/>
            </a:endParaRPr>
          </a:p>
        </p:txBody>
      </p:sp>
      <p:pic>
        <p:nvPicPr>
          <p:cNvPr id="26627" name="Picture 4"/>
          <p:cNvPicPr>
            <a:picLocks noChangeAspect="1"/>
          </p:cNvPicPr>
          <p:nvPr/>
        </p:nvPicPr>
        <p:blipFill>
          <a:blip r:embed="rId1"/>
          <a:stretch>
            <a:fillRect/>
          </a:stretch>
        </p:blipFill>
        <p:spPr>
          <a:xfrm>
            <a:off x="684213" y="2743200"/>
            <a:ext cx="7991475" cy="2846388"/>
          </a:xfrm>
          <a:prstGeom prst="rect">
            <a:avLst/>
          </a:prstGeom>
          <a:noFill/>
          <a:ln w="9525">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内容过滤选择器示例</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27650" name="Rectangle 3"/>
          <p:cNvSpPr>
            <a:spLocks noGrp="1"/>
          </p:cNvSpPr>
          <p:nvPr>
            <p:ph idx="1"/>
          </p:nvPr>
        </p:nvSpPr>
        <p:spPr/>
        <p:txBody>
          <a:bodyPr vert="horz" wrap="square" lIns="91440" tIns="45720" rIns="91440" bIns="45720" anchor="t" anchorCtr="0"/>
          <a:p>
            <a:pPr eaLnBrk="1" hangingPunct="1"/>
            <a:r>
              <a:rPr lang="zh-CN" altLang="en-US" dirty="0">
                <a:ea typeface="华文新魏" panose="02010800040101010101" pitchFamily="2" charset="-122"/>
              </a:rPr>
              <a:t>含有文本 ‘</a:t>
            </a:r>
            <a:r>
              <a:rPr lang="en-US" altLang="zh-CN" dirty="0">
                <a:ea typeface="华文新魏" panose="02010800040101010101" pitchFamily="2" charset="-122"/>
              </a:rPr>
              <a:t>di’ </a:t>
            </a:r>
            <a:r>
              <a:rPr lang="zh-CN" altLang="en-US" dirty="0">
                <a:ea typeface="华文新魏" panose="02010800040101010101" pitchFamily="2" charset="-122"/>
              </a:rPr>
              <a:t>的 </a:t>
            </a:r>
            <a:r>
              <a:rPr lang="en-US" altLang="zh-CN" dirty="0">
                <a:ea typeface="华文新魏" panose="02010800040101010101" pitchFamily="2" charset="-122"/>
              </a:rPr>
              <a:t>p</a:t>
            </a:r>
            <a:r>
              <a:rPr lang="zh-CN" altLang="en-US" dirty="0">
                <a:ea typeface="华文新魏" panose="02010800040101010101" pitchFamily="2" charset="-122"/>
              </a:rPr>
              <a:t>元素</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$("p:cotains(di)")</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不包含子元素</a:t>
            </a:r>
            <a:r>
              <a:rPr lang="en-US" altLang="zh-CN" dirty="0">
                <a:ea typeface="华文新魏" panose="02010800040101010101" pitchFamily="2" charset="-122"/>
              </a:rPr>
              <a:t>(</a:t>
            </a:r>
            <a:r>
              <a:rPr lang="zh-CN" altLang="en-US" dirty="0">
                <a:ea typeface="华文新魏" panose="02010800040101010101" pitchFamily="2" charset="-122"/>
              </a:rPr>
              <a:t>或者文本元素</a:t>
            </a:r>
            <a:r>
              <a:rPr lang="en-US" altLang="zh-CN" dirty="0">
                <a:ea typeface="华文新魏" panose="02010800040101010101" pitchFamily="2" charset="-122"/>
              </a:rPr>
              <a:t>) </a:t>
            </a:r>
            <a:r>
              <a:rPr lang="zh-CN" altLang="en-US" dirty="0">
                <a:ea typeface="华文新魏" panose="02010800040101010101" pitchFamily="2" charset="-122"/>
              </a:rPr>
              <a:t>的 </a:t>
            </a:r>
            <a:r>
              <a:rPr lang="en-US" altLang="zh-CN" dirty="0">
                <a:ea typeface="华文新魏" panose="02010800040101010101" pitchFamily="2" charset="-122"/>
              </a:rPr>
              <a:t>div </a:t>
            </a:r>
            <a:r>
              <a:rPr lang="zh-CN" altLang="en-US" dirty="0">
                <a:ea typeface="华文新魏" panose="02010800040101010101" pitchFamily="2" charset="-122"/>
              </a:rPr>
              <a:t>空元素</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$(“div:empty")</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含有 </a:t>
            </a:r>
            <a:r>
              <a:rPr lang="en-US" altLang="zh-CN" dirty="0">
                <a:ea typeface="华文新魏" panose="02010800040101010101" pitchFamily="2" charset="-122"/>
              </a:rPr>
              <a:t>class </a:t>
            </a:r>
            <a:r>
              <a:rPr lang="zh-CN" altLang="en-US" dirty="0">
                <a:ea typeface="华文新魏" panose="02010800040101010101" pitchFamily="2" charset="-122"/>
              </a:rPr>
              <a:t>为 </a:t>
            </a:r>
            <a:r>
              <a:rPr lang="en-US" altLang="zh-CN" dirty="0">
                <a:ea typeface="华文新魏" panose="02010800040101010101" pitchFamily="2" charset="-122"/>
              </a:rPr>
              <a:t>mini </a:t>
            </a:r>
            <a:r>
              <a:rPr lang="zh-CN" altLang="en-US" dirty="0">
                <a:ea typeface="华文新魏" panose="02010800040101010101" pitchFamily="2" charset="-122"/>
              </a:rPr>
              <a:t>元素的 </a:t>
            </a:r>
            <a:r>
              <a:rPr lang="en-US" altLang="zh-CN" dirty="0">
                <a:ea typeface="华文新魏" panose="02010800040101010101" pitchFamily="2" charset="-122"/>
              </a:rPr>
              <a:t>p</a:t>
            </a:r>
            <a:r>
              <a:rPr lang="zh-CN" altLang="en-US" dirty="0">
                <a:ea typeface="华文新魏" panose="02010800040101010101" pitchFamily="2" charset="-122"/>
              </a:rPr>
              <a:t>元素</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$("p:has(.mini)")</a:t>
            </a:r>
            <a:endParaRPr lang="en-US" altLang="zh-CN" dirty="0">
              <a:ea typeface="华文新魏" panose="02010800040101010101" pitchFamily="2"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子元素过滤选择器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28674" name="Rectangle 3"/>
          <p:cNvSpPr>
            <a:spLocks noGrp="1"/>
          </p:cNvSpPr>
          <p:nvPr>
            <p:ph idx="1"/>
          </p:nvPr>
        </p:nvSpPr>
        <p:spPr/>
        <p:txBody>
          <a:bodyPr vert="horz" wrap="square" lIns="91440" tIns="45720" rIns="91440" bIns="45720" anchor="t" anchorCtr="0"/>
          <a:p>
            <a:pPr eaLnBrk="1" hangingPunct="1">
              <a:lnSpc>
                <a:spcPct val="80000"/>
              </a:lnSpc>
            </a:pPr>
            <a:endParaRPr lang="en-US" altLang="zh-CN" sz="2200" dirty="0">
              <a:ea typeface="华文新魏" panose="02010800040101010101" pitchFamily="2" charset="-122"/>
            </a:endParaRPr>
          </a:p>
          <a:p>
            <a:pPr eaLnBrk="1" hangingPunct="1">
              <a:lnSpc>
                <a:spcPct val="80000"/>
              </a:lnSpc>
            </a:pPr>
            <a:endParaRPr lang="en-US" altLang="zh-CN" sz="2200" dirty="0">
              <a:ea typeface="华文新魏" panose="02010800040101010101" pitchFamily="2" charset="-122"/>
            </a:endParaRPr>
          </a:p>
          <a:p>
            <a:pPr eaLnBrk="1" hangingPunct="1">
              <a:lnSpc>
                <a:spcPct val="80000"/>
              </a:lnSpc>
            </a:pPr>
            <a:endParaRPr lang="en-US" altLang="zh-CN" sz="2200" dirty="0">
              <a:ea typeface="华文新魏" panose="02010800040101010101" pitchFamily="2" charset="-122"/>
            </a:endParaRPr>
          </a:p>
          <a:p>
            <a:pPr eaLnBrk="1" hangingPunct="1">
              <a:lnSpc>
                <a:spcPct val="80000"/>
              </a:lnSpc>
            </a:pPr>
            <a:endParaRPr lang="en-US" altLang="zh-CN" sz="2200" dirty="0">
              <a:ea typeface="华文新魏" panose="02010800040101010101" pitchFamily="2" charset="-122"/>
            </a:endParaRPr>
          </a:p>
          <a:p>
            <a:pPr eaLnBrk="1" hangingPunct="1">
              <a:lnSpc>
                <a:spcPct val="80000"/>
              </a:lnSpc>
            </a:pPr>
            <a:endParaRPr lang="en-US" altLang="zh-CN" sz="2200" dirty="0">
              <a:ea typeface="华文新魏" panose="02010800040101010101" pitchFamily="2" charset="-122"/>
            </a:endParaRPr>
          </a:p>
          <a:p>
            <a:pPr eaLnBrk="1" hangingPunct="1">
              <a:lnSpc>
                <a:spcPct val="80000"/>
              </a:lnSpc>
            </a:pPr>
            <a:endParaRPr lang="en-US" altLang="zh-CN" sz="2200" dirty="0">
              <a:ea typeface="华文新魏" panose="02010800040101010101" pitchFamily="2" charset="-122"/>
            </a:endParaRPr>
          </a:p>
          <a:p>
            <a:pPr eaLnBrk="1" hangingPunct="1">
              <a:lnSpc>
                <a:spcPct val="80000"/>
              </a:lnSpc>
            </a:pPr>
            <a:endParaRPr lang="en-US" altLang="zh-CN" sz="2200" dirty="0">
              <a:ea typeface="华文新魏" panose="02010800040101010101" pitchFamily="2" charset="-122"/>
            </a:endParaRPr>
          </a:p>
          <a:p>
            <a:pPr eaLnBrk="1" hangingPunct="1">
              <a:lnSpc>
                <a:spcPct val="80000"/>
              </a:lnSpc>
            </a:pPr>
            <a:r>
              <a:rPr lang="en-US" altLang="zh-CN" sz="2400" dirty="0">
                <a:ea typeface="华文新魏" panose="02010800040101010101" pitchFamily="2" charset="-122"/>
              </a:rPr>
              <a:t>nth-child() </a:t>
            </a:r>
            <a:r>
              <a:rPr lang="zh-CN" altLang="en-US" sz="2400" dirty="0">
                <a:ea typeface="华文新魏" panose="02010800040101010101" pitchFamily="2" charset="-122"/>
              </a:rPr>
              <a:t>选择器详解如下：</a:t>
            </a:r>
            <a:endParaRPr lang="zh-CN" altLang="en-US" sz="2400" dirty="0">
              <a:ea typeface="华文新魏" panose="02010800040101010101" pitchFamily="2" charset="-122"/>
            </a:endParaRPr>
          </a:p>
          <a:p>
            <a:pPr lvl="1" eaLnBrk="1" hangingPunct="1">
              <a:lnSpc>
                <a:spcPct val="80000"/>
              </a:lnSpc>
            </a:pPr>
            <a:r>
              <a:rPr lang="en-US" altLang="zh-CN" dirty="0">
                <a:ea typeface="华文新魏" panose="02010800040101010101" pitchFamily="2" charset="-122"/>
              </a:rPr>
              <a:t>(1) :nth-child(even/odd): </a:t>
            </a:r>
            <a:r>
              <a:rPr lang="zh-CN" altLang="en-US" dirty="0">
                <a:ea typeface="华文新魏" panose="02010800040101010101" pitchFamily="2" charset="-122"/>
              </a:rPr>
              <a:t>作为每个父元素下的索引值为偶</a:t>
            </a:r>
            <a:r>
              <a:rPr lang="en-US" altLang="zh-CN" dirty="0">
                <a:ea typeface="华文新魏" panose="02010800040101010101" pitchFamily="2" charset="-122"/>
              </a:rPr>
              <a:t>(</a:t>
            </a:r>
            <a:r>
              <a:rPr lang="zh-CN" altLang="en-US" dirty="0">
                <a:ea typeface="华文新魏" panose="02010800040101010101" pitchFamily="2" charset="-122"/>
              </a:rPr>
              <a:t>奇</a:t>
            </a:r>
            <a:r>
              <a:rPr lang="en-US" altLang="zh-CN" dirty="0">
                <a:ea typeface="华文新魏" panose="02010800040101010101" pitchFamily="2" charset="-122"/>
              </a:rPr>
              <a:t>)</a:t>
            </a:r>
            <a:r>
              <a:rPr lang="zh-CN" altLang="en-US" dirty="0">
                <a:ea typeface="华文新魏" panose="02010800040101010101" pitchFamily="2" charset="-122"/>
              </a:rPr>
              <a:t>数的子元素的元素</a:t>
            </a:r>
            <a:endParaRPr lang="zh-CN" altLang="en-US" dirty="0">
              <a:ea typeface="华文新魏" panose="02010800040101010101" pitchFamily="2" charset="-122"/>
            </a:endParaRPr>
          </a:p>
          <a:p>
            <a:pPr lvl="1" eaLnBrk="1" hangingPunct="1">
              <a:lnSpc>
                <a:spcPct val="80000"/>
              </a:lnSpc>
            </a:pPr>
            <a:r>
              <a:rPr lang="en-US" altLang="zh-CN" dirty="0">
                <a:ea typeface="华文新魏" panose="02010800040101010101" pitchFamily="2" charset="-122"/>
              </a:rPr>
              <a:t>(2):nth-child(2):</a:t>
            </a:r>
            <a:r>
              <a:rPr lang="zh-CN" altLang="en-US" dirty="0">
                <a:ea typeface="华文新魏" panose="02010800040101010101" pitchFamily="2" charset="-122"/>
              </a:rPr>
              <a:t>作为每个每个父元素下的索引值为 </a:t>
            </a:r>
            <a:r>
              <a:rPr lang="en-US" altLang="zh-CN" dirty="0">
                <a:ea typeface="华文新魏" panose="02010800040101010101" pitchFamily="2" charset="-122"/>
              </a:rPr>
              <a:t>2 </a:t>
            </a:r>
            <a:r>
              <a:rPr lang="zh-CN" altLang="en-US" dirty="0">
                <a:ea typeface="华文新魏" panose="02010800040101010101" pitchFamily="2" charset="-122"/>
              </a:rPr>
              <a:t>的子元素的元素</a:t>
            </a:r>
            <a:endParaRPr lang="zh-CN" altLang="en-US" dirty="0">
              <a:ea typeface="华文新魏" panose="02010800040101010101" pitchFamily="2" charset="-122"/>
            </a:endParaRPr>
          </a:p>
          <a:p>
            <a:pPr lvl="1" eaLnBrk="1" hangingPunct="1">
              <a:lnSpc>
                <a:spcPct val="80000"/>
              </a:lnSpc>
            </a:pPr>
            <a:r>
              <a:rPr lang="en-US" altLang="zh-CN" dirty="0">
                <a:ea typeface="华文新魏" panose="02010800040101010101" pitchFamily="2" charset="-122"/>
              </a:rPr>
              <a:t>(3):nth-child(3n):</a:t>
            </a:r>
            <a:r>
              <a:rPr lang="zh-CN" altLang="en-US" dirty="0">
                <a:ea typeface="华文新魏" panose="02010800040101010101" pitchFamily="2" charset="-122"/>
              </a:rPr>
              <a:t>作为每个父元素下的索引值是 </a:t>
            </a:r>
            <a:r>
              <a:rPr lang="en-US" altLang="zh-CN" dirty="0">
                <a:ea typeface="华文新魏" panose="02010800040101010101" pitchFamily="2" charset="-122"/>
              </a:rPr>
              <a:t>3 </a:t>
            </a:r>
            <a:r>
              <a:rPr lang="zh-CN" altLang="en-US" dirty="0">
                <a:ea typeface="华文新魏" panose="02010800040101010101" pitchFamily="2" charset="-122"/>
              </a:rPr>
              <a:t>的倍数 的子元素的元素</a:t>
            </a:r>
            <a:endParaRPr lang="zh-CN" altLang="en-US" dirty="0">
              <a:ea typeface="华文新魏" panose="02010800040101010101" pitchFamily="2" charset="-122"/>
            </a:endParaRPr>
          </a:p>
          <a:p>
            <a:pPr lvl="1" eaLnBrk="1" hangingPunct="1">
              <a:lnSpc>
                <a:spcPct val="80000"/>
              </a:lnSpc>
            </a:pPr>
            <a:r>
              <a:rPr lang="en-US" altLang="zh-CN" dirty="0">
                <a:ea typeface="华文新魏" panose="02010800040101010101" pitchFamily="2" charset="-122"/>
              </a:rPr>
              <a:t>(3):nth-child(3n + 1):</a:t>
            </a:r>
            <a:r>
              <a:rPr lang="zh-CN" altLang="en-US" dirty="0">
                <a:ea typeface="华文新魏" panose="02010800040101010101" pitchFamily="2" charset="-122"/>
              </a:rPr>
              <a:t>作为每个父元素下的索引值是 </a:t>
            </a:r>
            <a:r>
              <a:rPr lang="en-US" altLang="zh-CN" dirty="0">
                <a:ea typeface="华文新魏" panose="02010800040101010101" pitchFamily="2" charset="-122"/>
              </a:rPr>
              <a:t>3n + 1</a:t>
            </a:r>
            <a:r>
              <a:rPr lang="zh-CN" altLang="en-US" dirty="0">
                <a:ea typeface="华文新魏" panose="02010800040101010101" pitchFamily="2" charset="-122"/>
              </a:rPr>
              <a:t>的子元素的元素</a:t>
            </a:r>
            <a:endParaRPr lang="zh-CN" altLang="en-US" dirty="0">
              <a:ea typeface="华文新魏" panose="02010800040101010101" pitchFamily="2" charset="-122"/>
            </a:endParaRPr>
          </a:p>
        </p:txBody>
      </p:sp>
      <p:pic>
        <p:nvPicPr>
          <p:cNvPr id="28675" name="Picture 5"/>
          <p:cNvPicPr>
            <a:picLocks noChangeAspect="1"/>
          </p:cNvPicPr>
          <p:nvPr/>
        </p:nvPicPr>
        <p:blipFill>
          <a:blip r:embed="rId1"/>
          <a:stretch>
            <a:fillRect/>
          </a:stretch>
        </p:blipFill>
        <p:spPr>
          <a:xfrm>
            <a:off x="1143000" y="1371600"/>
            <a:ext cx="7129463" cy="2371725"/>
          </a:xfrm>
          <a:prstGeom prst="rect">
            <a:avLst/>
          </a:prstGeom>
          <a:noFill/>
          <a:ln w="9525">
            <a:noFill/>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例题</a:t>
            </a:r>
            <a:r>
              <a:rPr lang="en-US" altLang="zh-CN" dirty="0">
                <a:ea typeface="华文新魏" panose="02010800040101010101" pitchFamily="2" charset="-122"/>
              </a:rPr>
              <a:t>2-7</a:t>
            </a:r>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zh-CN" altLang="en-US" dirty="0">
                <a:ea typeface="华文新魏" panose="02010800040101010101" pitchFamily="2" charset="-122"/>
              </a:rPr>
              <a:t>例题</a:t>
            </a:r>
            <a:r>
              <a:rPr lang="en-US" altLang="zh-CN" dirty="0">
                <a:ea typeface="华文新魏" panose="02010800040101010101" pitchFamily="2" charset="-122"/>
              </a:rPr>
              <a:t>2-8</a:t>
            </a:r>
            <a:endParaRPr lang="en-US" altLang="zh-CN"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9699" name="图片 1"/>
          <p:cNvPicPr>
            <a:picLocks noChangeAspect="1"/>
          </p:cNvPicPr>
          <p:nvPr/>
        </p:nvPicPr>
        <p:blipFill>
          <a:blip r:embed="rId1"/>
          <a:stretch>
            <a:fillRect/>
          </a:stretch>
        </p:blipFill>
        <p:spPr>
          <a:xfrm>
            <a:off x="677863" y="2057400"/>
            <a:ext cx="7650162" cy="1219200"/>
          </a:xfrm>
          <a:prstGeom prst="rect">
            <a:avLst/>
          </a:prstGeom>
          <a:noFill/>
          <a:ln w="9525">
            <a:noFill/>
          </a:ln>
        </p:spPr>
      </p:pic>
      <p:pic>
        <p:nvPicPr>
          <p:cNvPr id="29700" name="图片 3"/>
          <p:cNvPicPr>
            <a:picLocks noChangeAspect="1"/>
          </p:cNvPicPr>
          <p:nvPr/>
        </p:nvPicPr>
        <p:blipFill>
          <a:blip r:embed="rId2"/>
          <a:stretch>
            <a:fillRect/>
          </a:stretch>
        </p:blipFill>
        <p:spPr>
          <a:xfrm>
            <a:off x="576263" y="4191000"/>
            <a:ext cx="7853362" cy="14478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表单对象属性过滤选择器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30722" name="Rectangle 3"/>
          <p:cNvSpPr>
            <a:spLocks noGrp="1"/>
          </p:cNvSpPr>
          <p:nvPr>
            <p:ph idx="1"/>
          </p:nvPr>
        </p:nvSpPr>
        <p:spPr/>
        <p:txBody>
          <a:bodyPr vert="horz" wrap="square" lIns="91440" tIns="45720" rIns="91440" bIns="45720" anchor="t" anchorCtr="0"/>
          <a:p>
            <a:pPr eaLnBrk="1" hangingPunct="1"/>
            <a:r>
              <a:rPr lang="zh-CN" altLang="en-US" sz="2500" dirty="0">
                <a:ea typeface="华文新魏" panose="02010800040101010101" pitchFamily="2" charset="-122"/>
              </a:rPr>
              <a:t>此选择器主要对所选择的表单元素进行过滤</a:t>
            </a:r>
            <a:endParaRPr lang="zh-CN" altLang="en-US" sz="2500" dirty="0">
              <a:ea typeface="华文新魏" panose="02010800040101010101" pitchFamily="2" charset="-122"/>
            </a:endParaRPr>
          </a:p>
        </p:txBody>
      </p:sp>
      <p:pic>
        <p:nvPicPr>
          <p:cNvPr id="30723" name="Picture 4"/>
          <p:cNvPicPr>
            <a:picLocks noChangeAspect="1"/>
          </p:cNvPicPr>
          <p:nvPr/>
        </p:nvPicPr>
        <p:blipFill>
          <a:blip r:embed="rId1"/>
          <a:stretch>
            <a:fillRect/>
          </a:stretch>
        </p:blipFill>
        <p:spPr>
          <a:xfrm>
            <a:off x="827088" y="2181225"/>
            <a:ext cx="7632700" cy="2847975"/>
          </a:xfrm>
          <a:prstGeom prst="rect">
            <a:avLst/>
          </a:prstGeom>
          <a:noFill/>
          <a:ln w="9525">
            <a:noFill/>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表单选择器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31746" name="Rectangle 3"/>
          <p:cNvSpPr>
            <a:spLocks noGrp="1"/>
          </p:cNvSpPr>
          <p:nvPr>
            <p:ph idx="1"/>
          </p:nvPr>
        </p:nvSpPr>
        <p:spPr/>
        <p:txBody>
          <a:bodyPr vert="horz" wrap="square" lIns="91440" tIns="45720" rIns="91440" bIns="45720" anchor="t" anchorCtr="0"/>
          <a:p>
            <a:pPr eaLnBrk="1" hangingPunct="1"/>
            <a:endParaRPr lang="zh-CN" altLang="zh-CN" dirty="0">
              <a:ea typeface="华文新魏" panose="02010800040101010101" pitchFamily="2" charset="-122"/>
            </a:endParaRPr>
          </a:p>
        </p:txBody>
      </p:sp>
      <p:pic>
        <p:nvPicPr>
          <p:cNvPr id="31747" name="Picture 4"/>
          <p:cNvPicPr>
            <a:picLocks noChangeAspect="1"/>
          </p:cNvPicPr>
          <p:nvPr/>
        </p:nvPicPr>
        <p:blipFill>
          <a:blip r:embed="rId1"/>
          <a:stretch>
            <a:fillRect/>
          </a:stretch>
        </p:blipFill>
        <p:spPr>
          <a:xfrm>
            <a:off x="3276600" y="685800"/>
            <a:ext cx="5230813" cy="5256213"/>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jQuery</a:t>
            </a:r>
            <a:r>
              <a:rPr lang="zh-CN" altLang="en-US" dirty="0">
                <a:ea typeface="华文新魏" panose="02010800040101010101" pitchFamily="2" charset="-122"/>
              </a:rPr>
              <a:t>最强大的特性之一就是它能够简化在</a:t>
            </a:r>
            <a:r>
              <a:rPr lang="en-US" altLang="zh-CN" dirty="0">
                <a:ea typeface="华文新魏" panose="02010800040101010101" pitchFamily="2" charset="-122"/>
              </a:rPr>
              <a:t>DOM</a:t>
            </a:r>
            <a:r>
              <a:rPr lang="zh-CN" altLang="en-US" dirty="0">
                <a:ea typeface="华文新魏" panose="02010800040101010101" pitchFamily="2" charset="-122"/>
              </a:rPr>
              <a:t>中选择元素的任务。</a:t>
            </a:r>
            <a:endParaRPr lang="en-US" altLang="zh-CN" dirty="0">
              <a:ea typeface="华文新魏" panose="02010800040101010101" pitchFamily="2" charset="-122"/>
            </a:endParaRPr>
          </a:p>
          <a:p>
            <a:r>
              <a:rPr lang="en-US" altLang="zh-CN" dirty="0">
                <a:ea typeface="华文新魏" panose="02010800040101010101" pitchFamily="2" charset="-122"/>
              </a:rPr>
              <a:t>DOM(Document Object Model</a:t>
            </a:r>
            <a:r>
              <a:rPr lang="zh-CN" altLang="en-US" dirty="0">
                <a:ea typeface="华文新魏" panose="02010800040101010101" pitchFamily="2" charset="-122"/>
              </a:rPr>
              <a:t>，文档对象模型</a:t>
            </a:r>
            <a:r>
              <a:rPr lang="en-US" altLang="zh-CN" dirty="0">
                <a:ea typeface="华文新魏" panose="02010800040101010101" pitchFamily="2" charset="-122"/>
              </a:rPr>
              <a:t>)</a:t>
            </a:r>
            <a:r>
              <a:rPr lang="zh-CN" altLang="en-US" dirty="0">
                <a:ea typeface="华文新魏" panose="02010800040101010101" pitchFamily="2" charset="-122"/>
              </a:rPr>
              <a:t>是</a:t>
            </a:r>
            <a:r>
              <a:rPr lang="en-US" altLang="zh-CN" dirty="0">
                <a:ea typeface="华文新魏" panose="02010800040101010101" pitchFamily="2" charset="-122"/>
              </a:rPr>
              <a:t>W3C</a:t>
            </a:r>
            <a:r>
              <a:rPr lang="zh-CN" altLang="en-US" dirty="0">
                <a:ea typeface="华文新魏" panose="02010800040101010101" pitchFamily="2" charset="-122"/>
              </a:rPr>
              <a:t>组织推荐的处理可扩展置标语言的标准编程接口。可被 </a:t>
            </a:r>
            <a:r>
              <a:rPr lang="en-US" altLang="zh-CN" dirty="0">
                <a:ea typeface="华文新魏" panose="02010800040101010101" pitchFamily="2" charset="-122"/>
              </a:rPr>
              <a:t>JavaScript </a:t>
            </a:r>
            <a:r>
              <a:rPr lang="zh-CN" altLang="en-US" dirty="0">
                <a:ea typeface="华文新魏" panose="02010800040101010101" pitchFamily="2" charset="-122"/>
              </a:rPr>
              <a:t>用来读取、改变 </a:t>
            </a:r>
            <a:r>
              <a:rPr lang="en-US" altLang="zh-CN" dirty="0">
                <a:ea typeface="华文新魏" panose="02010800040101010101" pitchFamily="2" charset="-122"/>
              </a:rPr>
              <a:t>HTML</a:t>
            </a:r>
            <a:r>
              <a:rPr lang="zh-CN" altLang="en-US" dirty="0">
                <a:ea typeface="华文新魏" panose="02010800040101010101" pitchFamily="2" charset="-122"/>
              </a:rPr>
              <a:t>、</a:t>
            </a:r>
            <a:r>
              <a:rPr lang="en-US" altLang="zh-CN" dirty="0">
                <a:ea typeface="华文新魏" panose="02010800040101010101" pitchFamily="2" charset="-122"/>
              </a:rPr>
              <a:t>XHTML </a:t>
            </a:r>
            <a:r>
              <a:rPr lang="zh-CN" altLang="en-US" dirty="0">
                <a:ea typeface="华文新魏" panose="02010800040101010101" pitchFamily="2" charset="-122"/>
              </a:rPr>
              <a:t>以及 </a:t>
            </a:r>
            <a:r>
              <a:rPr lang="en-US" altLang="zh-CN" dirty="0">
                <a:ea typeface="华文新魏" panose="02010800040101010101" pitchFamily="2" charset="-122"/>
              </a:rPr>
              <a:t>XML </a:t>
            </a:r>
            <a:r>
              <a:rPr lang="zh-CN" altLang="en-US" dirty="0">
                <a:ea typeface="华文新魏" panose="02010800040101010101" pitchFamily="2" charset="-122"/>
              </a:rPr>
              <a:t>文档。</a:t>
            </a:r>
            <a:endParaRPr lang="en-US" altLang="zh-CN" dirty="0">
              <a:ea typeface="华文新魏" panose="02010800040101010101" pitchFamily="2" charset="-122"/>
            </a:endParaRPr>
          </a:p>
          <a:p>
            <a:r>
              <a:rPr lang="zh-CN" altLang="en-US" dirty="0">
                <a:ea typeface="华文新魏" panose="02010800040101010101" pitchFamily="2" charset="-122"/>
              </a:rPr>
              <a:t>它以对象树而非纯文本的形式来表现</a:t>
            </a:r>
            <a:r>
              <a:rPr lang="en-US" altLang="zh-CN" dirty="0">
                <a:ea typeface="华文新魏" panose="02010800040101010101" pitchFamily="2" charset="-122"/>
              </a:rPr>
              <a:t>HTML</a:t>
            </a:r>
            <a:r>
              <a:rPr lang="zh-CN" altLang="en-US" dirty="0">
                <a:ea typeface="华文新魏" panose="02010800040101010101" pitchFamily="2" charset="-122"/>
              </a:rPr>
              <a:t>的源代码。</a:t>
            </a:r>
            <a:endParaRPr lang="zh-CN" altLang="en-US" dirty="0">
              <a:ea typeface="华文新魏" panose="02010800040101010101" pitchFamily="2" charset="-122"/>
            </a:endParaRPr>
          </a:p>
          <a:p>
            <a:endParaRPr lang="en-US" altLang="zh-CN"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DOM</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对象</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 name="图片 1"/>
          <p:cNvPicPr>
            <a:picLocks noChangeAspect="1"/>
          </p:cNvPicPr>
          <p:nvPr/>
        </p:nvPicPr>
        <p:blipFill>
          <a:blip r:embed="rId1"/>
          <a:stretch>
            <a:fillRect/>
          </a:stretch>
        </p:blipFill>
        <p:spPr>
          <a:xfrm>
            <a:off x="4318635" y="4598670"/>
            <a:ext cx="4044315" cy="21545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可见性过滤选择器</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32770" name="Rectangle 3"/>
          <p:cNvSpPr>
            <a:spLocks noGrp="1"/>
          </p:cNvSpPr>
          <p:nvPr>
            <p:ph idx="1"/>
          </p:nvPr>
        </p:nvSpPr>
        <p:spPr/>
        <p:txBody>
          <a:bodyPr vert="horz" wrap="square" lIns="91440" tIns="45720" rIns="91440" bIns="45720" anchor="t" anchorCtr="0"/>
          <a:p>
            <a:pPr eaLnBrk="1" hangingPunct="1"/>
            <a:r>
              <a:rPr lang="zh-CN" altLang="en-US" sz="2500" dirty="0">
                <a:ea typeface="华文新魏" panose="02010800040101010101" pitchFamily="2" charset="-122"/>
              </a:rPr>
              <a:t>可见性过滤选择器是</a:t>
            </a:r>
            <a:r>
              <a:rPr lang="zh-CN" altLang="en-US" dirty="0">
                <a:ea typeface="华文新魏" panose="02010800040101010101" pitchFamily="2" charset="-122"/>
              </a:rPr>
              <a:t>根据元素的可见和不可见状态</a:t>
            </a:r>
            <a:r>
              <a:rPr lang="zh-CN" altLang="en-US" sz="2500" dirty="0">
                <a:ea typeface="华文新魏" panose="02010800040101010101" pitchFamily="2" charset="-122"/>
              </a:rPr>
              <a:t>来选择相应的元素</a:t>
            </a:r>
            <a:endParaRPr lang="zh-CN" altLang="en-US" sz="2500" dirty="0">
              <a:ea typeface="华文新魏" panose="02010800040101010101" pitchFamily="2" charset="-122"/>
            </a:endParaRPr>
          </a:p>
          <a:p>
            <a:pPr eaLnBrk="1" hangingPunct="1"/>
            <a:endParaRPr lang="zh-CN" altLang="en-US" sz="2500" dirty="0">
              <a:ea typeface="华文新魏" panose="02010800040101010101" pitchFamily="2" charset="-122"/>
            </a:endParaRPr>
          </a:p>
          <a:p>
            <a:pPr eaLnBrk="1" hangingPunct="1"/>
            <a:endParaRPr lang="zh-CN" altLang="en-US" sz="2500" dirty="0">
              <a:ea typeface="华文新魏" panose="02010800040101010101" pitchFamily="2" charset="-122"/>
            </a:endParaRPr>
          </a:p>
          <a:p>
            <a:pPr eaLnBrk="1" hangingPunct="1"/>
            <a:endParaRPr lang="zh-CN" altLang="en-US" sz="2500" dirty="0">
              <a:ea typeface="华文新魏" panose="02010800040101010101" pitchFamily="2" charset="-122"/>
            </a:endParaRPr>
          </a:p>
          <a:p>
            <a:pPr eaLnBrk="1" hangingPunct="1"/>
            <a:endParaRPr lang="zh-CN" altLang="en-US" sz="2500" dirty="0">
              <a:ea typeface="华文新魏" panose="02010800040101010101" pitchFamily="2" charset="-122"/>
            </a:endParaRPr>
          </a:p>
          <a:p>
            <a:pPr eaLnBrk="1" hangingPunct="1"/>
            <a:endParaRPr lang="zh-CN" altLang="en-US" sz="2500" dirty="0">
              <a:ea typeface="华文新魏" panose="02010800040101010101" pitchFamily="2" charset="-122"/>
            </a:endParaRPr>
          </a:p>
          <a:p>
            <a:pPr eaLnBrk="1" hangingPunct="1"/>
            <a:endParaRPr lang="zh-CN" altLang="en-US" sz="2500" dirty="0">
              <a:ea typeface="华文新魏" panose="02010800040101010101" pitchFamily="2" charset="-122"/>
            </a:endParaRPr>
          </a:p>
          <a:p>
            <a:pPr eaLnBrk="1" hangingPunct="1"/>
            <a:r>
              <a:rPr lang="zh-CN" altLang="en-US" sz="2500" dirty="0">
                <a:ea typeface="华文新魏" panose="02010800040101010101" pitchFamily="2" charset="-122"/>
              </a:rPr>
              <a:t>可见选择器 </a:t>
            </a:r>
            <a:r>
              <a:rPr lang="en-US" altLang="zh-CN" sz="2500" dirty="0">
                <a:ea typeface="华文新魏" panose="02010800040101010101" pitchFamily="2" charset="-122"/>
              </a:rPr>
              <a:t>:hidden </a:t>
            </a:r>
            <a:r>
              <a:rPr lang="zh-CN" altLang="en-US" sz="2500" dirty="0">
                <a:ea typeface="华文新魏" panose="02010800040101010101" pitchFamily="2" charset="-122"/>
              </a:rPr>
              <a:t>不仅包含样式属性 </a:t>
            </a:r>
            <a:r>
              <a:rPr lang="en-US" altLang="zh-CN" sz="2500" dirty="0">
                <a:ea typeface="华文新魏" panose="02010800040101010101" pitchFamily="2" charset="-122"/>
              </a:rPr>
              <a:t>display </a:t>
            </a:r>
            <a:r>
              <a:rPr lang="zh-CN" altLang="en-US" sz="2500" dirty="0">
                <a:ea typeface="华文新魏" panose="02010800040101010101" pitchFamily="2" charset="-122"/>
              </a:rPr>
              <a:t>为 </a:t>
            </a:r>
            <a:r>
              <a:rPr lang="en-US" altLang="zh-CN" sz="2500" dirty="0">
                <a:ea typeface="华文新魏" panose="02010800040101010101" pitchFamily="2" charset="-122"/>
              </a:rPr>
              <a:t>none </a:t>
            </a:r>
            <a:r>
              <a:rPr lang="zh-CN" altLang="en-US" sz="2500" dirty="0">
                <a:ea typeface="华文新魏" panose="02010800040101010101" pitchFamily="2" charset="-122"/>
              </a:rPr>
              <a:t>的元素</a:t>
            </a:r>
            <a:r>
              <a:rPr lang="en-US" altLang="zh-CN" sz="2500" dirty="0">
                <a:ea typeface="华文新魏" panose="02010800040101010101" pitchFamily="2" charset="-122"/>
              </a:rPr>
              <a:t>, </a:t>
            </a:r>
            <a:r>
              <a:rPr lang="zh-CN" altLang="en-US" sz="2500" dirty="0">
                <a:ea typeface="华文新魏" panose="02010800040101010101" pitchFamily="2" charset="-122"/>
              </a:rPr>
              <a:t>也包含文本隐藏域 </a:t>
            </a:r>
            <a:r>
              <a:rPr lang="en-US" altLang="zh-CN" sz="2500" dirty="0">
                <a:ea typeface="华文新魏" panose="02010800040101010101" pitchFamily="2" charset="-122"/>
              </a:rPr>
              <a:t>(&lt;input  type=“hidden”&gt;)</a:t>
            </a:r>
            <a:r>
              <a:rPr lang="zh-CN" altLang="en-US" sz="2500" dirty="0">
                <a:ea typeface="华文新魏" panose="02010800040101010101" pitchFamily="2" charset="-122"/>
              </a:rPr>
              <a:t>和 </a:t>
            </a:r>
            <a:r>
              <a:rPr lang="en-US" altLang="zh-CN" sz="2500" dirty="0">
                <a:ea typeface="华文新魏" panose="02010800040101010101" pitchFamily="2" charset="-122"/>
              </a:rPr>
              <a:t>visible:hidden </a:t>
            </a:r>
            <a:r>
              <a:rPr lang="zh-CN" altLang="en-US" sz="2500" dirty="0">
                <a:ea typeface="华文新魏" panose="02010800040101010101" pitchFamily="2" charset="-122"/>
              </a:rPr>
              <a:t>之类的元素</a:t>
            </a:r>
            <a:endParaRPr lang="zh-CN" altLang="en-US" dirty="0">
              <a:ea typeface="华文新魏" panose="02010800040101010101" pitchFamily="2" charset="-122"/>
            </a:endParaRPr>
          </a:p>
        </p:txBody>
      </p:sp>
      <p:pic>
        <p:nvPicPr>
          <p:cNvPr id="32771" name="Picture 4"/>
          <p:cNvPicPr>
            <a:picLocks noChangeAspect="1"/>
          </p:cNvPicPr>
          <p:nvPr/>
        </p:nvPicPr>
        <p:blipFill>
          <a:blip r:embed="rId1"/>
          <a:stretch>
            <a:fillRect/>
          </a:stretch>
        </p:blipFill>
        <p:spPr>
          <a:xfrm>
            <a:off x="838200" y="2438400"/>
            <a:ext cx="7705725" cy="2392363"/>
          </a:xfrm>
          <a:prstGeom prst="rect">
            <a:avLst/>
          </a:prstGeom>
          <a:noFill/>
          <a:ln w="9525">
            <a:noFill/>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内容占位符 1"/>
          <p:cNvSpPr>
            <a:spLocks noGrp="1"/>
          </p:cNvSpPr>
          <p:nvPr>
            <p:ph idx="1"/>
          </p:nvPr>
        </p:nvSpPr>
        <p:spPr/>
        <p:txBody>
          <a:bodyPr vert="horz" wrap="square" lIns="91440" tIns="45720" rIns="91440" bIns="45720" anchor="t" anchorCtr="0"/>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DOM</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遍历方法</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常用的遍历节点方法</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34818" name="Rectangle 3"/>
          <p:cNvSpPr>
            <a:spLocks noGrp="1"/>
          </p:cNvSpPr>
          <p:nvPr>
            <p:ph idx="1"/>
          </p:nvPr>
        </p:nvSpPr>
        <p:spPr/>
        <p:txBody>
          <a:bodyPr vert="horz" wrap="square" lIns="91440" tIns="45720" rIns="91440" bIns="45720" anchor="t" anchorCtr="0"/>
          <a:p>
            <a:pPr eaLnBrk="1" hangingPunct="1"/>
            <a:r>
              <a:rPr lang="en-US" altLang="zh-CN" dirty="0">
                <a:ea typeface="华文新魏" panose="02010800040101010101" pitchFamily="2" charset="-122"/>
              </a:rPr>
              <a:t>jQuery</a:t>
            </a:r>
            <a:r>
              <a:rPr lang="zh-CN" altLang="en-US" dirty="0">
                <a:ea typeface="华文新魏" panose="02010800040101010101" pitchFamily="2" charset="-122"/>
              </a:rPr>
              <a:t>在可使用选择符取得元素，也可以使用</a:t>
            </a:r>
            <a:r>
              <a:rPr lang="zh-CN" altLang="en-US" dirty="0">
                <a:solidFill>
                  <a:srgbClr val="FFFF00"/>
                </a:solidFill>
                <a:ea typeface="华文新魏" panose="02010800040101010101" pitchFamily="2" charset="-122"/>
              </a:rPr>
              <a:t>遍历方法</a:t>
            </a:r>
            <a:r>
              <a:rPr lang="zh-CN" altLang="en-US" dirty="0">
                <a:ea typeface="华文新魏" panose="02010800040101010101" pitchFamily="2" charset="-122"/>
              </a:rPr>
              <a:t>取得元素。</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例如：</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$(‘tr:even’).addClass(‘alt’);</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可以使用</a:t>
            </a:r>
            <a:r>
              <a:rPr lang="en-US" altLang="zh-CN" dirty="0">
                <a:ea typeface="华文新魏" panose="02010800040101010101" pitchFamily="2" charset="-122"/>
              </a:rPr>
              <a:t>.filter</a:t>
            </a:r>
            <a:r>
              <a:rPr lang="zh-CN" altLang="en-US" dirty="0">
                <a:ea typeface="华文新魏" panose="02010800040101010101" pitchFamily="2" charset="-122"/>
              </a:rPr>
              <a:t>方法重写成下面这样：</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$(‘tr’).filter(‘:even’).addClass(‘alt’);</a:t>
            </a:r>
            <a:endParaRPr lang="en-US" altLang="zh-CN" dirty="0">
              <a:ea typeface="华文新魏" panose="02010800040101010101" pitchFamily="2" charset="-122"/>
            </a:endParaRPr>
          </a:p>
          <a:p>
            <a:pPr eaLnBrk="1" hangingPunct="1"/>
            <a:r>
              <a:rPr lang="zh-CN" altLang="en-US" dirty="0">
                <a:ea typeface="华文新魏" panose="02010800040101010101" pitchFamily="2" charset="-122"/>
              </a:rPr>
              <a:t>这两种取得元素的方式在很大程度上可以互补。</a:t>
            </a:r>
            <a:endParaRPr lang="en-US" altLang="zh-CN" dirty="0">
              <a:ea typeface="华文新魏" panose="02010800040101010101" pitchFamily="2" charset="-122"/>
            </a:endParaRPr>
          </a:p>
          <a:p>
            <a:pPr eaLnBrk="1" hangingPunct="1"/>
            <a:endParaRPr lang="en-US" altLang="zh-CN" dirty="0">
              <a:ea typeface="华文新魏" panose="02010800040101010101" pitchFamily="2" charset="-122"/>
            </a:endParaRPr>
          </a:p>
          <a:p>
            <a:pPr eaLnBrk="1" hangingPunct="1"/>
            <a:endParaRPr lang="en-US" altLang="zh-CN" dirty="0">
              <a:ea typeface="华文新魏" panose="02010800040101010101"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filter()</a:t>
            </a:r>
            <a:r>
              <a:rPr lang="zh-CN" altLang="en-US" dirty="0">
                <a:ea typeface="华文新魏" panose="02010800040101010101" pitchFamily="2" charset="-122"/>
              </a:rPr>
              <a:t>的功能也十分强大，因为它可以接受函数参数。通过传入的函数，可以执行复杂的校验，以决定相应元素是否应该保留在匹配的集合中。</a:t>
            </a:r>
            <a:endParaRPr lang="en-US" altLang="zh-CN" dirty="0">
              <a:ea typeface="华文新魏" panose="02010800040101010101" pitchFamily="2" charset="-122"/>
            </a:endParaRPr>
          </a:p>
          <a:p>
            <a:r>
              <a:rPr lang="zh-CN" altLang="en-US" dirty="0">
                <a:ea typeface="华文新魏" panose="02010800040101010101" pitchFamily="2" charset="-122"/>
              </a:rPr>
              <a:t>例：</a:t>
            </a:r>
            <a:endParaRPr lang="en-US" altLang="zh-CN" dirty="0">
              <a:ea typeface="华文新魏" panose="02010800040101010101" pitchFamily="2" charset="-122"/>
            </a:endParaRPr>
          </a:p>
          <a:p>
            <a:r>
              <a:rPr lang="zh-CN" altLang="en-US" dirty="0">
                <a:ea typeface="华文新魏" panose="02010800040101010101" pitchFamily="2" charset="-122"/>
              </a:rPr>
              <a:t>为所有外部链接添加一个类。</a:t>
            </a:r>
            <a:endParaRPr lang="en-US" altLang="zh-CN" dirty="0">
              <a:ea typeface="华文新魏" panose="02010800040101010101" pitchFamily="2" charset="-122"/>
            </a:endParaRPr>
          </a:p>
          <a:p>
            <a:r>
              <a:rPr lang="en-US" altLang="zh-CN" dirty="0">
                <a:ea typeface="华文新魏" panose="02010800040101010101" pitchFamily="2" charset="-122"/>
              </a:rPr>
              <a:t>$('a').filter(function() {</a:t>
            </a:r>
            <a:endParaRPr lang="en-US" altLang="zh-CN" dirty="0">
              <a:ea typeface="华文新魏" panose="02010800040101010101" pitchFamily="2" charset="-122"/>
            </a:endParaRPr>
          </a:p>
          <a:p>
            <a:r>
              <a:rPr lang="en-US" altLang="zh-CN" dirty="0">
                <a:ea typeface="华文新魏" panose="02010800040101010101" pitchFamily="2" charset="-122"/>
              </a:rPr>
              <a:t>    return this.hostname &amp;&amp; this.hostname != location.hostname;</a:t>
            </a:r>
            <a:endParaRPr lang="en-US" altLang="zh-CN" dirty="0">
              <a:ea typeface="华文新魏" panose="02010800040101010101" pitchFamily="2" charset="-122"/>
            </a:endParaRPr>
          </a:p>
          <a:p>
            <a:r>
              <a:rPr lang="en-US" altLang="zh-CN" dirty="0">
                <a:ea typeface="华文新魏" panose="02010800040101010101" pitchFamily="2" charset="-122"/>
              </a:rPr>
              <a:t>  }).addClass('external');</a:t>
            </a:r>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见表</a:t>
            </a:r>
            <a:r>
              <a:rPr lang="en-US" altLang="zh-CN" dirty="0">
                <a:ea typeface="华文新魏" panose="02010800040101010101" pitchFamily="2" charset="-122"/>
              </a:rPr>
              <a:t>C2</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常用</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DOM</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遍历方法</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2-10</a:t>
            </a:r>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en-US" altLang="zh-CN" dirty="0">
                <a:ea typeface="华文新魏" panose="02010800040101010101" pitchFamily="2" charset="-122"/>
              </a:rPr>
              <a:t>2-11</a:t>
            </a:r>
            <a:endParaRPr lang="en-US" altLang="zh-CN" dirty="0">
              <a:ea typeface="华文新魏" panose="02010800040101010101" pitchFamily="2" charset="-122"/>
            </a:endParaRPr>
          </a:p>
          <a:p>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en-US" altLang="zh-CN" dirty="0">
                <a:ea typeface="华文新魏" panose="02010800040101010101" pitchFamily="2" charset="-122"/>
              </a:rPr>
              <a:t>2-12</a:t>
            </a:r>
            <a:endParaRPr lang="zh-CN" altLang="en-US"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例</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37891" name="图片 1"/>
          <p:cNvPicPr>
            <a:picLocks noChangeAspect="1"/>
          </p:cNvPicPr>
          <p:nvPr/>
        </p:nvPicPr>
        <p:blipFill>
          <a:blip r:embed="rId1"/>
          <a:stretch>
            <a:fillRect/>
          </a:stretch>
        </p:blipFill>
        <p:spPr>
          <a:xfrm>
            <a:off x="658813" y="2057400"/>
            <a:ext cx="7994650" cy="990600"/>
          </a:xfrm>
          <a:prstGeom prst="rect">
            <a:avLst/>
          </a:prstGeom>
          <a:noFill/>
          <a:ln w="9525">
            <a:noFill/>
          </a:ln>
        </p:spPr>
      </p:pic>
      <p:pic>
        <p:nvPicPr>
          <p:cNvPr id="37892" name="图片 3"/>
          <p:cNvPicPr>
            <a:picLocks noChangeAspect="1"/>
          </p:cNvPicPr>
          <p:nvPr/>
        </p:nvPicPr>
        <p:blipFill>
          <a:blip r:embed="rId2"/>
          <a:stretch>
            <a:fillRect/>
          </a:stretch>
        </p:blipFill>
        <p:spPr>
          <a:xfrm>
            <a:off x="655638" y="3429000"/>
            <a:ext cx="8258175" cy="971550"/>
          </a:xfrm>
          <a:prstGeom prst="rect">
            <a:avLst/>
          </a:prstGeom>
          <a:noFill/>
          <a:ln w="9525">
            <a:noFill/>
          </a:ln>
        </p:spPr>
      </p:pic>
      <p:pic>
        <p:nvPicPr>
          <p:cNvPr id="37893" name="图片 4"/>
          <p:cNvPicPr>
            <a:picLocks noChangeAspect="1"/>
          </p:cNvPicPr>
          <p:nvPr/>
        </p:nvPicPr>
        <p:blipFill>
          <a:blip r:embed="rId3"/>
          <a:stretch>
            <a:fillRect/>
          </a:stretch>
        </p:blipFill>
        <p:spPr>
          <a:xfrm>
            <a:off x="655638" y="4953000"/>
            <a:ext cx="7013575" cy="1370013"/>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。在</a:t>
            </a:r>
            <a:r>
              <a:rPr lang="en-US" altLang="zh-CN" dirty="0">
                <a:ea typeface="华文新魏" panose="02010800040101010101" pitchFamily="2" charset="-122"/>
              </a:rPr>
              <a:t>jQuery</a:t>
            </a:r>
            <a:r>
              <a:rPr lang="zh-CN" altLang="en-US" dirty="0">
                <a:ea typeface="华文新魏" panose="02010800040101010101" pitchFamily="2" charset="-122"/>
              </a:rPr>
              <a:t>中，可以通过一行代码取得多个元素集合并对这些元素集合执行多次操作。</a:t>
            </a:r>
            <a:r>
              <a:rPr lang="en-US" altLang="zh-CN" dirty="0">
                <a:ea typeface="华文新魏" panose="02010800040101010101" pitchFamily="2" charset="-122"/>
              </a:rPr>
              <a:t>jQuery</a:t>
            </a:r>
            <a:r>
              <a:rPr lang="zh-CN" altLang="en-US" dirty="0">
                <a:ea typeface="华文新魏" panose="02010800040101010101" pitchFamily="2" charset="-122"/>
              </a:rPr>
              <a:t>的这种连缀能力不仅有助于保持代码简洁，而且在替代组合重新指定选择符时，还有助于提升脚本性能。</a:t>
            </a:r>
            <a:endParaRPr lang="en-US" altLang="zh-CN" dirty="0">
              <a:ea typeface="华文新魏" panose="02010800040101010101" pitchFamily="2" charset="-122"/>
            </a:endParaRPr>
          </a:p>
          <a:p>
            <a:r>
              <a:rPr lang="zh-CN" altLang="en-US" dirty="0">
                <a:ea typeface="华文新魏" panose="02010800040101010101" pitchFamily="2" charset="-122"/>
              </a:rPr>
              <a:t>例</a:t>
            </a:r>
            <a:r>
              <a:rPr lang="en-US" altLang="zh-CN" dirty="0">
                <a:ea typeface="华文新魏" panose="02010800040101010101" pitchFamily="2" charset="-122"/>
              </a:rPr>
              <a:t>2.14</a:t>
            </a:r>
            <a:endParaRPr lang="en-US" altLang="zh-CN" dirty="0">
              <a:ea typeface="华文新魏" panose="02010800040101010101" pitchFamily="2" charset="-122"/>
            </a:endParaRPr>
          </a:p>
          <a:p>
            <a:r>
              <a:rPr lang="en-US" altLang="zh-CN" dirty="0">
                <a:ea typeface="华文新魏" panose="02010800040101010101" pitchFamily="2" charset="-122"/>
              </a:rPr>
              <a:t>2-15</a:t>
            </a:r>
            <a:endParaRPr lang="en-US" altLang="zh-CN" dirty="0">
              <a:ea typeface="华文新魏" panose="02010800040101010101" pitchFamily="2" charset="-122"/>
            </a:endParaRPr>
          </a:p>
          <a:p>
            <a:endParaRPr lang="en-US" altLang="zh-CN" dirty="0">
              <a:ea typeface="华文新魏" panose="02010800040101010101" pitchFamily="2" charset="-122"/>
            </a:endParaRPr>
          </a:p>
          <a:p>
            <a:r>
              <a:rPr lang="zh-CN" altLang="en-US" dirty="0">
                <a:ea typeface="华文新魏" panose="02010800040101010101" pitchFamily="2" charset="-122"/>
              </a:rPr>
              <a:t>方法连缀的原理</a:t>
            </a:r>
            <a:endParaRPr lang="zh-CN" altLang="en-US" dirty="0">
              <a:ea typeface="华文新魏" panose="02010800040101010101" pitchFamily="2" charset="-122"/>
            </a:endParaRPr>
          </a:p>
          <a:p>
            <a:r>
              <a:rPr lang="zh-CN" altLang="en-US" dirty="0">
                <a:ea typeface="华文新魏" panose="02010800040101010101" pitchFamily="2" charset="-122"/>
              </a:rPr>
              <a:t>几乎所有</a:t>
            </a:r>
            <a:r>
              <a:rPr lang="en-US" altLang="zh-CN" dirty="0">
                <a:ea typeface="华文新魏" panose="02010800040101010101" pitchFamily="2" charset="-122"/>
              </a:rPr>
              <a:t>jQuery</a:t>
            </a:r>
            <a:r>
              <a:rPr lang="zh-CN" altLang="en-US" dirty="0">
                <a:ea typeface="华文新魏" panose="02010800040101010101" pitchFamily="2" charset="-122"/>
              </a:rPr>
              <a:t>方法都会返回一个</a:t>
            </a:r>
            <a:r>
              <a:rPr lang="en-US" altLang="zh-CN" dirty="0">
                <a:ea typeface="华文新魏" panose="02010800040101010101" pitchFamily="2" charset="-122"/>
              </a:rPr>
              <a:t>jQuery</a:t>
            </a:r>
            <a:r>
              <a:rPr lang="zh-CN" altLang="en-US" dirty="0">
                <a:ea typeface="华文新魏" panose="02010800040101010101" pitchFamily="2" charset="-122"/>
              </a:rPr>
              <a:t>对象，因而可连缀调用多个</a:t>
            </a:r>
            <a:r>
              <a:rPr lang="en-US" altLang="zh-CN" dirty="0">
                <a:ea typeface="华文新魏" panose="02010800040101010101" pitchFamily="2" charset="-122"/>
              </a:rPr>
              <a:t>jQuery</a:t>
            </a:r>
            <a:r>
              <a:rPr lang="zh-CN" altLang="en-US" dirty="0">
                <a:ea typeface="华文新魏" panose="02010800040101010101" pitchFamily="2" charset="-122"/>
              </a:rPr>
              <a:t>方法。</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连缀</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所有选择符表达式和多数</a:t>
            </a:r>
            <a:r>
              <a:rPr lang="en-US" altLang="zh-CN" dirty="0">
                <a:ea typeface="华文新魏" panose="02010800040101010101" pitchFamily="2" charset="-122"/>
              </a:rPr>
              <a:t>jQuery</a:t>
            </a:r>
            <a:r>
              <a:rPr lang="zh-CN" altLang="en-US" dirty="0">
                <a:ea typeface="华文新魏" panose="02010800040101010101" pitchFamily="2" charset="-122"/>
              </a:rPr>
              <a:t>方法都返回一个</a:t>
            </a:r>
            <a:r>
              <a:rPr lang="en-US" altLang="zh-CN" dirty="0">
                <a:ea typeface="华文新魏" panose="02010800040101010101" pitchFamily="2" charset="-122"/>
              </a:rPr>
              <a:t>jQuery</a:t>
            </a:r>
            <a:r>
              <a:rPr lang="zh-CN" altLang="en-US" dirty="0">
                <a:ea typeface="华文新魏" panose="02010800040101010101" pitchFamily="2" charset="-122"/>
              </a:rPr>
              <a:t>对象，但是有时我们仍然有可能需要在代码中直接访问</a:t>
            </a:r>
            <a:r>
              <a:rPr lang="en-US" altLang="zh-CN" dirty="0">
                <a:ea typeface="华文新魏" panose="02010800040101010101" pitchFamily="2" charset="-122"/>
              </a:rPr>
              <a:t>DOM</a:t>
            </a:r>
            <a:r>
              <a:rPr lang="zh-CN" altLang="en-US" dirty="0">
                <a:ea typeface="华文新魏" panose="02010800040101010101" pitchFamily="2" charset="-122"/>
              </a:rPr>
              <a:t>元素。</a:t>
            </a:r>
            <a:endParaRPr lang="en-US" altLang="zh-CN" dirty="0">
              <a:ea typeface="华文新魏" panose="02010800040101010101" pitchFamily="2" charset="-122"/>
            </a:endParaRPr>
          </a:p>
          <a:p>
            <a:r>
              <a:rPr lang="zh-CN" altLang="en-US" dirty="0">
                <a:ea typeface="华文新魏" panose="02010800040101010101" pitchFamily="2" charset="-122"/>
              </a:rPr>
              <a:t>对于这些情形，</a:t>
            </a:r>
            <a:r>
              <a:rPr lang="en-US" altLang="zh-CN" dirty="0">
                <a:ea typeface="华文新魏" panose="02010800040101010101" pitchFamily="2" charset="-122"/>
              </a:rPr>
              <a:t>jQuery</a:t>
            </a:r>
            <a:r>
              <a:rPr lang="zh-CN" altLang="en-US" dirty="0">
                <a:ea typeface="华文新魏" panose="02010800040101010101" pitchFamily="2" charset="-122"/>
              </a:rPr>
              <a:t>提供了</a:t>
            </a:r>
            <a:r>
              <a:rPr lang="en-US" altLang="zh-CN" dirty="0">
                <a:ea typeface="华文新魏" panose="02010800040101010101" pitchFamily="2" charset="-122"/>
              </a:rPr>
              <a:t>get()</a:t>
            </a:r>
            <a:r>
              <a:rPr lang="zh-CN" altLang="en-US" dirty="0">
                <a:ea typeface="华文新魏" panose="02010800040101010101" pitchFamily="2" charset="-122"/>
              </a:rPr>
              <a:t>方法</a:t>
            </a:r>
            <a:endParaRPr lang="en-US" altLang="zh-CN" dirty="0">
              <a:ea typeface="华文新魏" panose="02010800040101010101" pitchFamily="2" charset="-122"/>
            </a:endParaRPr>
          </a:p>
          <a:p>
            <a:r>
              <a:rPr lang="zh-CN" altLang="en-US" dirty="0">
                <a:ea typeface="华文新魏" panose="02010800040101010101" pitchFamily="2" charset="-122"/>
              </a:rPr>
              <a:t>例</a:t>
            </a:r>
            <a:endParaRPr lang="en-US" altLang="zh-CN" dirty="0">
              <a:ea typeface="华文新魏" panose="02010800040101010101" pitchFamily="2" charset="-122"/>
            </a:endParaRPr>
          </a:p>
          <a:p>
            <a:r>
              <a:rPr lang="zh-CN" altLang="en-US" dirty="0">
                <a:ea typeface="华文新魏" panose="02010800040101010101" pitchFamily="2" charset="-122"/>
              </a:rPr>
              <a:t>如果想知道带有</a:t>
            </a:r>
            <a:r>
              <a:rPr lang="en-US" altLang="zh-CN" dirty="0">
                <a:ea typeface="华文新魏" panose="02010800040101010101" pitchFamily="2" charset="-122"/>
              </a:rPr>
              <a:t>id=“my-element”</a:t>
            </a:r>
            <a:r>
              <a:rPr lang="zh-CN" altLang="en-US" dirty="0">
                <a:ea typeface="华文新魏" panose="02010800040101010101" pitchFamily="2" charset="-122"/>
              </a:rPr>
              <a:t>属性的元素的标签名，应使用如下代码：</a:t>
            </a:r>
            <a:endParaRPr lang="en-US" altLang="zh-CN" dirty="0">
              <a:ea typeface="华文新魏" panose="02010800040101010101" pitchFamily="2" charset="-122"/>
            </a:endParaRPr>
          </a:p>
          <a:p>
            <a:r>
              <a:rPr lang="en-US" altLang="zh-CN" dirty="0">
                <a:ea typeface="华文新魏" panose="02010800040101010101" pitchFamily="2" charset="-122"/>
              </a:rPr>
              <a:t>var myTag=$(‘# my-element’).get(0).tagName;</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访问</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DOM</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元素</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内容占位符 1"/>
          <p:cNvSpPr>
            <a:spLocks noGrp="1"/>
          </p:cNvSpPr>
          <p:nvPr>
            <p:ph idx="1"/>
          </p:nvPr>
        </p:nvSpPr>
        <p:spPr/>
        <p:txBody>
          <a:bodyPr vert="horz" wrap="square" lIns="91440" tIns="45720" rIns="91440" bIns="45720" anchor="t" anchorCtr="0"/>
          <a:p>
            <a:r>
              <a:rPr lang="en-US" altLang="zh-CN" dirty="0">
                <a:ea typeface="华文新魏" panose="02010800040101010101" pitchFamily="2" charset="-122"/>
              </a:rPr>
              <a:t>jQuery</a:t>
            </a:r>
            <a:r>
              <a:rPr lang="zh-CN" altLang="en-US" dirty="0">
                <a:ea typeface="华文新魏" panose="02010800040101010101" pitchFamily="2" charset="-122"/>
              </a:rPr>
              <a:t>还为</a:t>
            </a:r>
            <a:r>
              <a:rPr lang="en-US" altLang="zh-CN" dirty="0">
                <a:ea typeface="华文新魏" panose="02010800040101010101" pitchFamily="2" charset="-122"/>
              </a:rPr>
              <a:t>get</a:t>
            </a:r>
            <a:r>
              <a:rPr lang="zh-CN" altLang="en-US" dirty="0">
                <a:ea typeface="华文新魏" panose="02010800040101010101" pitchFamily="2" charset="-122"/>
              </a:rPr>
              <a:t>方法提供了一种简写方式：</a:t>
            </a:r>
            <a:endParaRPr lang="en-US" altLang="zh-CN" dirty="0">
              <a:ea typeface="华文新魏" panose="02010800040101010101" pitchFamily="2" charset="-122"/>
            </a:endParaRPr>
          </a:p>
          <a:p>
            <a:r>
              <a:rPr lang="en-US" altLang="zh-CN" dirty="0">
                <a:ea typeface="华文新魏" panose="02010800040101010101" pitchFamily="2" charset="-122"/>
              </a:rPr>
              <a:t>var myTag=$(‘# my-element’)[0].tagName;</a:t>
            </a:r>
            <a:endParaRPr lang="zh-CN" altLang="en-US"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可通过 JavaScript （以及其他编程语言）对 HTML DOM 进行访问。</a:t>
            </a:r>
            <a:endParaRPr lang="zh-CN" altLang="en-US"/>
          </a:p>
          <a:p>
            <a:endParaRPr lang="zh-CN" altLang="en-US"/>
          </a:p>
          <a:p>
            <a:r>
              <a:rPr lang="zh-CN" altLang="en-US"/>
              <a:t>所有 HTML 元素被定义为对象，而编程接口则是对象方法和对象属性。</a:t>
            </a:r>
            <a:endParaRPr lang="zh-CN" altLang="en-US"/>
          </a:p>
          <a:p>
            <a:r>
              <a:rPr lang="zh-CN" altLang="en-US"/>
              <a:t>方法是能够执行的动作（比如添加或修改元素）。</a:t>
            </a:r>
            <a:endParaRPr lang="zh-CN" altLang="en-US"/>
          </a:p>
          <a:p>
            <a:r>
              <a:rPr lang="zh-CN" altLang="en-US"/>
              <a:t>属性是能够获取或设置的值（比如节点的名称或内容）。</a:t>
            </a:r>
            <a:endParaRPr lang="zh-CN" altLang="en-US"/>
          </a:p>
        </p:txBody>
      </p:sp>
      <p:sp>
        <p:nvSpPr>
          <p:cNvPr id="3" name="标题 2"/>
          <p:cNvSpPr>
            <a:spLocks noGrp="1"/>
          </p:cNvSpPr>
          <p:nvPr>
            <p:ph type="title"/>
          </p:nvPr>
        </p:nvSpPr>
        <p:spPr/>
        <p:txBody>
          <a:bodyPr/>
          <a:p>
            <a:r>
              <a:rPr lang="zh-CN" altLang="en-US">
                <a:sym typeface="+mn-ea"/>
              </a:rPr>
              <a:t>编程接口</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16205" y="2362200"/>
            <a:ext cx="9027795" cy="4216400"/>
          </a:xfrm>
          <a:prstGeom prst="rect">
            <a:avLst/>
          </a:prstGeom>
        </p:spPr>
      </p:pic>
      <p:pic>
        <p:nvPicPr>
          <p:cNvPr id="5" name="图片 4"/>
          <p:cNvPicPr>
            <a:picLocks noChangeAspect="1"/>
          </p:cNvPicPr>
          <p:nvPr/>
        </p:nvPicPr>
        <p:blipFill>
          <a:blip r:embed="rId3"/>
          <a:stretch>
            <a:fillRect/>
          </a:stretch>
        </p:blipFill>
        <p:spPr>
          <a:xfrm>
            <a:off x="5181600" y="381000"/>
            <a:ext cx="3648710" cy="1690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0" i="0" u="none" strike="noStrike" kern="1200" cap="none" spc="-100" normalizeH="0" baseline="0" noProof="0" err="1"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jQuery</a:t>
            </a: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对象</a:t>
            </a:r>
            <a:endPar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
        <p:nvSpPr>
          <p:cNvPr id="8194" name="Rectangle 3"/>
          <p:cNvSpPr>
            <a:spLocks noGrp="1"/>
          </p:cNvSpPr>
          <p:nvPr>
            <p:ph idx="1"/>
          </p:nvPr>
        </p:nvSpPr>
        <p:spPr/>
        <p:txBody>
          <a:bodyPr vert="horz" wrap="square" lIns="91440" tIns="45720" rIns="91440" bIns="45720" anchor="t" anchorCtr="0"/>
          <a:p>
            <a:pPr eaLnBrk="1" hangingPunct="1"/>
            <a:r>
              <a:rPr lang="en-US" altLang="zh-CN" dirty="0">
                <a:solidFill>
                  <a:srgbClr val="FFFF00"/>
                </a:solidFill>
                <a:ea typeface="华文新魏" panose="02010800040101010101" pitchFamily="2" charset="-122"/>
              </a:rPr>
              <a:t>jQuery </a:t>
            </a:r>
            <a:r>
              <a:rPr lang="zh-CN" altLang="en-US" dirty="0">
                <a:solidFill>
                  <a:srgbClr val="FFFF00"/>
                </a:solidFill>
                <a:ea typeface="华文新魏" panose="02010800040101010101" pitchFamily="2" charset="-122"/>
              </a:rPr>
              <a:t>对象就是通过 </a:t>
            </a:r>
            <a:r>
              <a:rPr lang="en-US" altLang="zh-CN" dirty="0">
                <a:solidFill>
                  <a:srgbClr val="FFFF00"/>
                </a:solidFill>
                <a:ea typeface="华文新魏" panose="02010800040101010101" pitchFamily="2" charset="-122"/>
              </a:rPr>
              <a:t>jQuery </a:t>
            </a:r>
            <a:r>
              <a:rPr lang="zh-CN" altLang="en-US" dirty="0">
                <a:solidFill>
                  <a:srgbClr val="FFFF00"/>
                </a:solidFill>
                <a:ea typeface="华文新魏" panose="02010800040101010101" pitchFamily="2" charset="-122"/>
              </a:rPr>
              <a:t>包装 </a:t>
            </a:r>
            <a:r>
              <a:rPr lang="en-US" altLang="zh-CN" dirty="0">
                <a:solidFill>
                  <a:srgbClr val="FFFF00"/>
                </a:solidFill>
                <a:ea typeface="华文新魏" panose="02010800040101010101" pitchFamily="2" charset="-122"/>
              </a:rPr>
              <a:t>DOM </a:t>
            </a:r>
            <a:r>
              <a:rPr lang="zh-CN" altLang="en-US" dirty="0">
                <a:solidFill>
                  <a:srgbClr val="FFFF00"/>
                </a:solidFill>
                <a:ea typeface="华文新魏" panose="02010800040101010101" pitchFamily="2" charset="-122"/>
              </a:rPr>
              <a:t>对象后产生的对象</a:t>
            </a:r>
            <a:endParaRPr lang="zh-CN" altLang="en-US" dirty="0">
              <a:solidFill>
                <a:srgbClr val="FFFF00"/>
              </a:solidFill>
              <a:ea typeface="华文新魏" panose="02010800040101010101" pitchFamily="2" charset="-122"/>
            </a:endParaRPr>
          </a:p>
          <a:p>
            <a:pPr eaLnBrk="1" hangingPunct="1"/>
            <a:r>
              <a:rPr lang="en-US" altLang="zh-CN" dirty="0">
                <a:ea typeface="华文新魏" panose="02010800040101010101" pitchFamily="2" charset="-122"/>
              </a:rPr>
              <a:t>jQuery </a:t>
            </a:r>
            <a:r>
              <a:rPr lang="zh-CN" altLang="en-US" dirty="0">
                <a:ea typeface="华文新魏" panose="02010800040101010101" pitchFamily="2" charset="-122"/>
              </a:rPr>
              <a:t>对象是 </a:t>
            </a:r>
            <a:r>
              <a:rPr lang="en-US" altLang="zh-CN" dirty="0">
                <a:ea typeface="华文新魏" panose="02010800040101010101" pitchFamily="2" charset="-122"/>
              </a:rPr>
              <a:t>jQuery </a:t>
            </a:r>
            <a:r>
              <a:rPr lang="zh-CN" altLang="en-US" dirty="0">
                <a:ea typeface="华文新魏" panose="02010800040101010101" pitchFamily="2" charset="-122"/>
              </a:rPr>
              <a:t>独有的</a:t>
            </a:r>
            <a:r>
              <a:rPr lang="en-US" altLang="zh-CN" dirty="0">
                <a:ea typeface="华文新魏" panose="02010800040101010101" pitchFamily="2" charset="-122"/>
              </a:rPr>
              <a:t>. </a:t>
            </a:r>
            <a:r>
              <a:rPr lang="zh-CN" altLang="en-US" dirty="0">
                <a:ea typeface="华文新魏" panose="02010800040101010101" pitchFamily="2" charset="-122"/>
              </a:rPr>
              <a:t>如果一个对象是 </a:t>
            </a:r>
            <a:r>
              <a:rPr lang="en-US" altLang="zh-CN" dirty="0">
                <a:ea typeface="华文新魏" panose="02010800040101010101" pitchFamily="2" charset="-122"/>
              </a:rPr>
              <a:t>jQuery </a:t>
            </a:r>
            <a:r>
              <a:rPr lang="zh-CN" altLang="en-US" dirty="0">
                <a:ea typeface="华文新魏" panose="02010800040101010101" pitchFamily="2" charset="-122"/>
              </a:rPr>
              <a:t>对象</a:t>
            </a:r>
            <a:r>
              <a:rPr lang="en-US" altLang="zh-CN" dirty="0">
                <a:ea typeface="华文新魏" panose="02010800040101010101" pitchFamily="2" charset="-122"/>
              </a:rPr>
              <a:t>, </a:t>
            </a:r>
            <a:r>
              <a:rPr lang="zh-CN" altLang="en-US" dirty="0">
                <a:ea typeface="华文新魏" panose="02010800040101010101" pitchFamily="2" charset="-122"/>
              </a:rPr>
              <a:t>那么它就可以使用 </a:t>
            </a:r>
            <a:r>
              <a:rPr lang="en-US" altLang="zh-CN" dirty="0">
                <a:ea typeface="华文新魏" panose="02010800040101010101" pitchFamily="2" charset="-122"/>
              </a:rPr>
              <a:t>jQuery </a:t>
            </a:r>
            <a:r>
              <a:rPr lang="zh-CN" altLang="en-US" dirty="0">
                <a:ea typeface="华文新魏" panose="02010800040101010101" pitchFamily="2" charset="-122"/>
              </a:rPr>
              <a:t>里的方法</a:t>
            </a:r>
            <a:r>
              <a:rPr lang="en-US" altLang="zh-CN" dirty="0">
                <a:ea typeface="华文新魏" panose="02010800040101010101" pitchFamily="2" charset="-122"/>
              </a:rPr>
              <a:t>: </a:t>
            </a:r>
            <a:br>
              <a:rPr lang="en-US" altLang="zh-CN" dirty="0">
                <a:ea typeface="华文新魏" panose="02010800040101010101" pitchFamily="2" charset="-122"/>
              </a:rPr>
            </a:br>
            <a:r>
              <a:rPr lang="zh-CN" altLang="en-US" dirty="0">
                <a:ea typeface="华文新魏" panose="02010800040101010101" pitchFamily="2" charset="-122"/>
              </a:rPr>
              <a:t>例如</a:t>
            </a:r>
            <a:r>
              <a:rPr lang="en-US" altLang="zh-CN" dirty="0">
                <a:ea typeface="华文新魏" panose="02010800040101010101" pitchFamily="2" charset="-122"/>
              </a:rPr>
              <a:t>$(“#tab”).html();</a:t>
            </a:r>
            <a:endParaRPr lang="en-US" altLang="zh-CN" dirty="0">
              <a:ea typeface="华文新魏" panose="02010800040101010101" pitchFamily="2" charset="-122"/>
            </a:endParaRPr>
          </a:p>
          <a:p>
            <a:pPr eaLnBrk="1" hangingPunct="1"/>
            <a:r>
              <a:rPr lang="en-US" altLang="zh-CN" dirty="0">
                <a:ea typeface="华文新魏" panose="02010800040101010101" pitchFamily="2" charset="-122"/>
              </a:rPr>
              <a:t>jQuery </a:t>
            </a:r>
            <a:r>
              <a:rPr lang="zh-CN" altLang="en-US" dirty="0">
                <a:ea typeface="华文新魏" panose="02010800040101010101" pitchFamily="2" charset="-122"/>
              </a:rPr>
              <a:t>对象无法使用 </a:t>
            </a:r>
            <a:r>
              <a:rPr lang="en-US" altLang="zh-CN" dirty="0">
                <a:ea typeface="华文新魏" panose="02010800040101010101" pitchFamily="2" charset="-122"/>
              </a:rPr>
              <a:t>DOM </a:t>
            </a:r>
            <a:r>
              <a:rPr lang="zh-CN" altLang="en-US" dirty="0">
                <a:ea typeface="华文新魏" panose="02010800040101010101" pitchFamily="2" charset="-122"/>
              </a:rPr>
              <a:t>对象的任何方法</a:t>
            </a:r>
            <a:r>
              <a:rPr lang="en-US" altLang="zh-CN" dirty="0">
                <a:ea typeface="华文新魏" panose="02010800040101010101" pitchFamily="2" charset="-122"/>
              </a:rPr>
              <a:t>, </a:t>
            </a:r>
            <a:r>
              <a:rPr lang="zh-CN" altLang="en-US" dirty="0">
                <a:ea typeface="华文新魏" panose="02010800040101010101" pitchFamily="2" charset="-122"/>
              </a:rPr>
              <a:t>同样 </a:t>
            </a:r>
            <a:r>
              <a:rPr lang="en-US" altLang="zh-CN" dirty="0">
                <a:ea typeface="华文新魏" panose="02010800040101010101" pitchFamily="2" charset="-122"/>
              </a:rPr>
              <a:t>DOM </a:t>
            </a:r>
            <a:r>
              <a:rPr lang="zh-CN" altLang="en-US" dirty="0">
                <a:ea typeface="华文新魏" panose="02010800040101010101" pitchFamily="2" charset="-122"/>
              </a:rPr>
              <a:t>对象也不能使用 </a:t>
            </a:r>
            <a:r>
              <a:rPr lang="en-US" altLang="zh-CN" dirty="0">
                <a:ea typeface="华文新魏" panose="02010800040101010101" pitchFamily="2" charset="-122"/>
              </a:rPr>
              <a:t>jQuery </a:t>
            </a:r>
            <a:r>
              <a:rPr lang="zh-CN" altLang="en-US" dirty="0">
                <a:ea typeface="华文新魏" panose="02010800040101010101" pitchFamily="2" charset="-122"/>
              </a:rPr>
              <a:t>里的任何方法</a:t>
            </a:r>
            <a:endParaRPr lang="zh-CN" altLang="en-US" dirty="0">
              <a:ea typeface="华文新魏" panose="02010800040101010101" pitchFamily="2" charset="-122"/>
            </a:endParaRPr>
          </a:p>
          <a:p>
            <a:pPr eaLnBrk="1" hangingPunct="1"/>
            <a:r>
              <a:rPr lang="zh-CN" altLang="en-US" dirty="0">
                <a:ea typeface="华文新魏" panose="02010800040101010101" pitchFamily="2" charset="-122"/>
              </a:rPr>
              <a:t>建议约定：如果获取的是 </a:t>
            </a:r>
            <a:r>
              <a:rPr lang="en-US" altLang="zh-CN" dirty="0">
                <a:ea typeface="华文新魏" panose="02010800040101010101" pitchFamily="2" charset="-122"/>
              </a:rPr>
              <a:t>jQuery </a:t>
            </a:r>
            <a:r>
              <a:rPr lang="zh-CN" altLang="en-US" dirty="0">
                <a:ea typeface="华文新魏" panose="02010800040101010101" pitchFamily="2" charset="-122"/>
              </a:rPr>
              <a:t>对象</a:t>
            </a:r>
            <a:r>
              <a:rPr lang="en-US" altLang="zh-CN" dirty="0">
                <a:ea typeface="华文新魏" panose="02010800040101010101" pitchFamily="2" charset="-122"/>
              </a:rPr>
              <a:t>, </a:t>
            </a:r>
            <a:r>
              <a:rPr lang="zh-CN" altLang="en-US" dirty="0">
                <a:ea typeface="华文新魏" panose="02010800040101010101" pitchFamily="2" charset="-122"/>
              </a:rPr>
              <a:t>那么要在变量前面加上 </a:t>
            </a:r>
            <a:r>
              <a:rPr lang="en-US" altLang="zh-CN" dirty="0">
                <a:ea typeface="华文新魏" panose="02010800040101010101" pitchFamily="2" charset="-122"/>
              </a:rPr>
              <a:t>$. 	</a:t>
            </a:r>
            <a:endParaRPr lang="en-US" altLang="zh-CN" dirty="0">
              <a:ea typeface="华文新魏" panose="02010800040101010101" pitchFamily="2" charset="-122"/>
            </a:endParaRPr>
          </a:p>
          <a:p>
            <a:pPr lvl="1" eaLnBrk="1" hangingPunct="1"/>
            <a:r>
              <a:rPr lang="en-US" altLang="zh-CN" dirty="0">
                <a:ea typeface="华文新魏" panose="02010800040101010101" pitchFamily="2" charset="-122"/>
              </a:rPr>
              <a:t>var $variable = jQuery </a:t>
            </a:r>
            <a:r>
              <a:rPr lang="zh-CN" altLang="en-US" dirty="0">
                <a:ea typeface="华文新魏" panose="02010800040101010101" pitchFamily="2" charset="-122"/>
              </a:rPr>
              <a:t>对象</a:t>
            </a:r>
            <a:endParaRPr lang="zh-CN" altLang="en-US" dirty="0">
              <a:ea typeface="华文新魏" panose="02010800040101010101" pitchFamily="2" charset="-122"/>
            </a:endParaRPr>
          </a:p>
          <a:p>
            <a:pPr lvl="1" eaLnBrk="1" hangingPunct="1"/>
            <a:r>
              <a:rPr lang="en-US" altLang="zh-CN" dirty="0">
                <a:ea typeface="华文新魏" panose="02010800040101010101" pitchFamily="2" charset="-122"/>
              </a:rPr>
              <a:t>var variable = DOM </a:t>
            </a:r>
            <a:r>
              <a:rPr lang="zh-CN" altLang="en-US" dirty="0">
                <a:ea typeface="华文新魏" panose="02010800040101010101" pitchFamily="2" charset="-122"/>
              </a:rPr>
              <a:t>对象</a:t>
            </a:r>
            <a:endParaRPr lang="zh-CN" altLang="en-US" dirty="0">
              <a:ea typeface="华文新魏" panose="0201080004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内容占位符 1"/>
          <p:cNvSpPr>
            <a:spLocks noGrp="1"/>
          </p:cNvSpPr>
          <p:nvPr>
            <p:ph idx="1"/>
          </p:nvPr>
        </p:nvSpPr>
        <p:spPr/>
        <p:txBody>
          <a:bodyPr vert="horz" wrap="square" lIns="91440" tIns="45720" rIns="91440" bIns="45720" anchor="t" anchorCtr="0"/>
          <a:p>
            <a:r>
              <a:rPr lang="zh-CN" altLang="en-US" dirty="0">
                <a:ea typeface="华文新魏" panose="02010800040101010101" pitchFamily="2" charset="-122"/>
              </a:rPr>
              <a:t>我们通过</a:t>
            </a:r>
            <a:r>
              <a:rPr lang="en-US" altLang="zh-CN" dirty="0">
                <a:ea typeface="华文新魏" panose="02010800040101010101" pitchFamily="2" charset="-122"/>
              </a:rPr>
              <a:t>jQuery</a:t>
            </a:r>
            <a:r>
              <a:rPr lang="zh-CN" altLang="en-US" dirty="0">
                <a:ea typeface="华文新魏" panose="02010800040101010101" pitchFamily="2" charset="-122"/>
              </a:rPr>
              <a:t>的各种选择符和方法取得的结果集合会被包装在</a:t>
            </a:r>
            <a:r>
              <a:rPr lang="en-US" altLang="zh-CN" dirty="0">
                <a:ea typeface="华文新魏" panose="02010800040101010101" pitchFamily="2" charset="-122"/>
              </a:rPr>
              <a:t>jQuery</a:t>
            </a:r>
            <a:r>
              <a:rPr lang="zh-CN" altLang="en-US" dirty="0">
                <a:ea typeface="华文新魏" panose="02010800040101010101" pitchFamily="2" charset="-122"/>
              </a:rPr>
              <a:t>对象中。</a:t>
            </a:r>
            <a:endParaRPr lang="en-US" altLang="zh-CN" dirty="0">
              <a:ea typeface="华文新魏" panose="02010800040101010101" pitchFamily="2" charset="-122"/>
            </a:endParaRPr>
          </a:p>
          <a:p>
            <a:r>
              <a:rPr lang="zh-CN" altLang="en-US" dirty="0">
                <a:ea typeface="华文新魏" panose="02010800040101010101" pitchFamily="2" charset="-122"/>
              </a:rPr>
              <a:t>为了创建</a:t>
            </a:r>
            <a:r>
              <a:rPr lang="en-US" altLang="zh-CN" dirty="0">
                <a:ea typeface="华文新魏" panose="02010800040101010101" pitchFamily="2" charset="-122"/>
              </a:rPr>
              <a:t>jQuery</a:t>
            </a:r>
            <a:r>
              <a:rPr lang="zh-CN" altLang="en-US" dirty="0">
                <a:ea typeface="华文新魏" panose="02010800040101010101" pitchFamily="2" charset="-122"/>
              </a:rPr>
              <a:t>对象，就要使用</a:t>
            </a:r>
            <a:r>
              <a:rPr lang="en-US" altLang="zh-CN" dirty="0">
                <a:ea typeface="华文新魏" panose="02010800040101010101" pitchFamily="2" charset="-122"/>
              </a:rPr>
              <a:t>$()</a:t>
            </a:r>
            <a:r>
              <a:rPr lang="zh-CN" altLang="en-US" dirty="0">
                <a:ea typeface="华文新魏" panose="02010800040101010101" pitchFamily="2" charset="-122"/>
              </a:rPr>
              <a:t>函数。这个函数接受</a:t>
            </a:r>
            <a:r>
              <a:rPr lang="en-US" altLang="zh-CN" dirty="0">
                <a:ea typeface="华文新魏" panose="02010800040101010101" pitchFamily="2" charset="-122"/>
              </a:rPr>
              <a:t>CSS</a:t>
            </a:r>
            <a:r>
              <a:rPr lang="zh-CN" altLang="en-US" dirty="0">
                <a:ea typeface="华文新魏" panose="02010800040101010101" pitchFamily="2" charset="-122"/>
              </a:rPr>
              <a:t>选择符作为参数，充当一个工厂，返回包含页面中对应元素的</a:t>
            </a:r>
            <a:r>
              <a:rPr lang="en-US" altLang="zh-CN" dirty="0">
                <a:ea typeface="华文新魏" panose="02010800040101010101" pitchFamily="2" charset="-122"/>
              </a:rPr>
              <a:t>jQuery</a:t>
            </a:r>
            <a:r>
              <a:rPr lang="zh-CN" altLang="en-US" dirty="0">
                <a:ea typeface="华文新魏" panose="02010800040101010101" pitchFamily="2" charset="-122"/>
              </a:rPr>
              <a:t>对象。所有能在样式表中使用的选择符都可以传给个这个函数。</a:t>
            </a:r>
            <a:endParaRPr lang="en-US" altLang="zh-CN" dirty="0">
              <a:ea typeface="华文新魏" panose="02010800040101010101" pitchFamily="2" charset="-122"/>
            </a:endParaRPr>
          </a:p>
          <a:p>
            <a:r>
              <a:rPr lang="en-US" altLang="zh-CN" dirty="0">
                <a:ea typeface="华文新魏" panose="02010800040101010101" pitchFamily="2" charset="-122"/>
              </a:rPr>
              <a:t>$()</a:t>
            </a:r>
            <a:r>
              <a:rPr lang="zh-CN" altLang="en-US" dirty="0">
                <a:ea typeface="华文新魏" panose="02010800040101010101" pitchFamily="2" charset="-122"/>
              </a:rPr>
              <a:t>函数也叫</a:t>
            </a:r>
            <a:r>
              <a:rPr lang="zh-CN" altLang="en-US" dirty="0">
                <a:solidFill>
                  <a:srgbClr val="FFFF00"/>
                </a:solidFill>
                <a:ea typeface="华文新魏" panose="02010800040101010101" pitchFamily="2" charset="-122"/>
              </a:rPr>
              <a:t>选择器函数</a:t>
            </a:r>
            <a:r>
              <a:rPr lang="zh-CN" altLang="en-US" dirty="0">
                <a:ea typeface="华文新魏" panose="02010800040101010101" pitchFamily="2" charset="-122"/>
              </a:rPr>
              <a:t>。</a:t>
            </a:r>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t>
            </a:r>
            <a:r>
              <a:rPr kumimoji="0" lang="zh-CN" altLang="en-US" sz="42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函数</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内容占位符 1"/>
          <p:cNvSpPr>
            <a:spLocks noGrp="1"/>
          </p:cNvSpPr>
          <p:nvPr>
            <p:ph idx="1"/>
          </p:nvPr>
        </p:nvSpPr>
        <p:spPr/>
        <p:txBody>
          <a:bodyPr vert="horz" wrap="square" lIns="91440" tIns="45720" rIns="91440" bIns="45720" anchor="t" anchorCtr="0"/>
          <a:p>
            <a:r>
              <a:rPr lang="zh-CN" altLang="en-US" sz="2800" dirty="0">
                <a:solidFill>
                  <a:srgbClr val="FFFF00"/>
                </a:solidFill>
                <a:ea typeface="华文新魏" panose="02010800040101010101" pitchFamily="2" charset="-122"/>
              </a:rPr>
              <a:t>选择器是 </a:t>
            </a:r>
            <a:r>
              <a:rPr lang="en-US" altLang="zh-CN" sz="2800" dirty="0">
                <a:solidFill>
                  <a:srgbClr val="FFFF00"/>
                </a:solidFill>
                <a:ea typeface="华文新魏" panose="02010800040101010101" pitchFamily="2" charset="-122"/>
              </a:rPr>
              <a:t>jQuery </a:t>
            </a:r>
            <a:r>
              <a:rPr lang="zh-CN" altLang="en-US" sz="2800" dirty="0">
                <a:solidFill>
                  <a:srgbClr val="FFFF00"/>
                </a:solidFill>
                <a:ea typeface="华文新魏" panose="02010800040101010101" pitchFamily="2" charset="-122"/>
              </a:rPr>
              <a:t>的根基</a:t>
            </a:r>
            <a:r>
              <a:rPr lang="en-US" altLang="zh-CN" sz="2800" dirty="0">
                <a:ea typeface="华文新魏" panose="02010800040101010101" pitchFamily="2" charset="-122"/>
              </a:rPr>
              <a:t>, </a:t>
            </a:r>
            <a:r>
              <a:rPr lang="zh-CN" altLang="en-US" sz="2800" dirty="0">
                <a:ea typeface="华文新魏" panose="02010800040101010101" pitchFamily="2" charset="-122"/>
              </a:rPr>
              <a:t>在 </a:t>
            </a:r>
            <a:r>
              <a:rPr lang="en-US" altLang="zh-CN" sz="2800" dirty="0">
                <a:ea typeface="华文新魏" panose="02010800040101010101" pitchFamily="2" charset="-122"/>
              </a:rPr>
              <a:t>jQuery </a:t>
            </a:r>
            <a:r>
              <a:rPr lang="zh-CN" altLang="en-US" sz="2800" dirty="0">
                <a:ea typeface="华文新魏" panose="02010800040101010101" pitchFamily="2" charset="-122"/>
              </a:rPr>
              <a:t>中</a:t>
            </a:r>
            <a:r>
              <a:rPr lang="en-US" altLang="zh-CN" sz="2800" dirty="0">
                <a:ea typeface="华文新魏" panose="02010800040101010101" pitchFamily="2" charset="-122"/>
              </a:rPr>
              <a:t>, </a:t>
            </a:r>
            <a:r>
              <a:rPr lang="zh-CN" altLang="en-US" sz="2800" dirty="0">
                <a:ea typeface="华文新魏" panose="02010800040101010101" pitchFamily="2" charset="-122"/>
              </a:rPr>
              <a:t>对事件处理</a:t>
            </a:r>
            <a:r>
              <a:rPr lang="en-US" altLang="zh-CN" sz="2800" dirty="0">
                <a:ea typeface="华文新魏" panose="02010800040101010101" pitchFamily="2" charset="-122"/>
              </a:rPr>
              <a:t>, </a:t>
            </a:r>
            <a:r>
              <a:rPr lang="zh-CN" altLang="en-US" sz="2800" dirty="0">
                <a:ea typeface="华文新魏" panose="02010800040101010101" pitchFamily="2" charset="-122"/>
              </a:rPr>
              <a:t>遍历 </a:t>
            </a:r>
            <a:r>
              <a:rPr lang="en-US" altLang="zh-CN" sz="2800" dirty="0">
                <a:ea typeface="华文新魏" panose="02010800040101010101" pitchFamily="2" charset="-122"/>
              </a:rPr>
              <a:t>DOM </a:t>
            </a:r>
            <a:r>
              <a:rPr lang="zh-CN" altLang="en-US" sz="2800" dirty="0">
                <a:ea typeface="华文新魏" panose="02010800040101010101" pitchFamily="2" charset="-122"/>
              </a:rPr>
              <a:t>和 </a:t>
            </a:r>
            <a:r>
              <a:rPr lang="en-US" altLang="zh-CN" sz="2800" dirty="0">
                <a:ea typeface="华文新魏" panose="02010800040101010101" pitchFamily="2" charset="-122"/>
              </a:rPr>
              <a:t>Ajax </a:t>
            </a:r>
            <a:r>
              <a:rPr lang="zh-CN" altLang="en-US" sz="2800" dirty="0">
                <a:ea typeface="华文新魏" panose="02010800040101010101" pitchFamily="2" charset="-122"/>
              </a:rPr>
              <a:t>操作都依赖于选择器。</a:t>
            </a:r>
            <a:r>
              <a:rPr lang="en-US" altLang="zh-CN" sz="2800" dirty="0">
                <a:ea typeface="华文新魏" panose="02010800040101010101" pitchFamily="2" charset="-122"/>
              </a:rPr>
              <a:t>jQuery</a:t>
            </a:r>
            <a:r>
              <a:rPr lang="zh-CN" altLang="en-US" sz="2800" dirty="0">
                <a:ea typeface="华文新魏" panose="02010800040101010101" pitchFamily="2" charset="-122"/>
              </a:rPr>
              <a:t>支持</a:t>
            </a:r>
            <a:r>
              <a:rPr lang="en-US" altLang="zh-CN" sz="2800" dirty="0">
                <a:ea typeface="华文新魏" panose="02010800040101010101" pitchFamily="2" charset="-122"/>
              </a:rPr>
              <a:t>CSS</a:t>
            </a:r>
            <a:r>
              <a:rPr lang="zh-CN" altLang="en-US" sz="2800" dirty="0">
                <a:ea typeface="华文新魏" panose="02010800040101010101" pitchFamily="2" charset="-122"/>
              </a:rPr>
              <a:t>规范</a:t>
            </a:r>
            <a:r>
              <a:rPr lang="en-US" altLang="zh-CN" sz="2800" dirty="0">
                <a:ea typeface="华文新魏" panose="02010800040101010101" pitchFamily="2" charset="-122"/>
              </a:rPr>
              <a:t>1</a:t>
            </a:r>
            <a:r>
              <a:rPr lang="zh-CN" altLang="en-US" sz="2800" dirty="0">
                <a:ea typeface="华文新魏" panose="02010800040101010101" pitchFamily="2" charset="-122"/>
              </a:rPr>
              <a:t>到规范</a:t>
            </a:r>
            <a:r>
              <a:rPr lang="en-US" altLang="zh-CN" sz="2800" dirty="0">
                <a:ea typeface="华文新魏" panose="02010800040101010101" pitchFamily="2" charset="-122"/>
              </a:rPr>
              <a:t>3</a:t>
            </a:r>
            <a:r>
              <a:rPr lang="zh-CN" altLang="en-US" sz="2800" dirty="0">
                <a:ea typeface="华文新魏" panose="02010800040101010101" pitchFamily="2" charset="-122"/>
              </a:rPr>
              <a:t>中的几乎所有的选择符。</a:t>
            </a:r>
            <a:endParaRPr lang="zh-CN" altLang="en-US" sz="2800"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1"/>
          <p:cNvSpPr>
            <a:spLocks noGrp="1"/>
          </p:cNvSpPr>
          <p:nvPr>
            <p:ph idx="1"/>
          </p:nvPr>
        </p:nvSpPr>
        <p:spPr/>
        <p:txBody>
          <a:bodyPr vert="horz" wrap="square" lIns="91440" tIns="45720" rIns="91440" bIns="45720" anchor="t" anchorCtr="0"/>
          <a:p>
            <a:r>
              <a:rPr lang="zh-CN" altLang="en-US" sz="2800" dirty="0">
                <a:ea typeface="华文新魏" panose="02010800040101010101" pitchFamily="2" charset="-122"/>
              </a:rPr>
              <a:t>基本选择器是 </a:t>
            </a:r>
            <a:r>
              <a:rPr lang="en-US" altLang="zh-CN" sz="2800" dirty="0">
                <a:ea typeface="华文新魏" panose="02010800040101010101" pitchFamily="2" charset="-122"/>
              </a:rPr>
              <a:t>jQuery </a:t>
            </a:r>
            <a:r>
              <a:rPr lang="zh-CN" altLang="en-US" sz="2800" dirty="0">
                <a:ea typeface="华文新魏" panose="02010800040101010101" pitchFamily="2" charset="-122"/>
              </a:rPr>
              <a:t>中最常用的选择器</a:t>
            </a:r>
            <a:r>
              <a:rPr lang="en-US" altLang="zh-CN" sz="2800" dirty="0">
                <a:ea typeface="华文新魏" panose="02010800040101010101" pitchFamily="2" charset="-122"/>
              </a:rPr>
              <a:t>, </a:t>
            </a:r>
            <a:r>
              <a:rPr lang="zh-CN" altLang="en-US" sz="2800" dirty="0">
                <a:ea typeface="华文新魏" panose="02010800040101010101" pitchFamily="2" charset="-122"/>
              </a:rPr>
              <a:t>也是最简单的选择器</a:t>
            </a:r>
            <a:r>
              <a:rPr lang="en-US" altLang="zh-CN" sz="2800" dirty="0">
                <a:ea typeface="华文新魏" panose="02010800040101010101" pitchFamily="2" charset="-122"/>
              </a:rPr>
              <a:t>, </a:t>
            </a:r>
            <a:r>
              <a:rPr lang="zh-CN" altLang="en-US" sz="2800" dirty="0">
                <a:ea typeface="华文新魏" panose="02010800040101010101" pitchFamily="2" charset="-122"/>
              </a:rPr>
              <a:t>它通过元素 </a:t>
            </a:r>
            <a:r>
              <a:rPr lang="en-US" altLang="zh-CN" sz="2800" dirty="0">
                <a:ea typeface="华文新魏" panose="02010800040101010101" pitchFamily="2" charset="-122"/>
              </a:rPr>
              <a:t>id, class </a:t>
            </a:r>
            <a:r>
              <a:rPr lang="zh-CN" altLang="en-US" sz="2800" dirty="0">
                <a:ea typeface="华文新魏" panose="02010800040101010101" pitchFamily="2" charset="-122"/>
              </a:rPr>
              <a:t>和标记名来查找 </a:t>
            </a:r>
            <a:r>
              <a:rPr lang="en-US" altLang="zh-CN" sz="2800" dirty="0">
                <a:ea typeface="华文新魏" panose="02010800040101010101" pitchFamily="2" charset="-122"/>
              </a:rPr>
              <a:t>DOM </a:t>
            </a:r>
            <a:r>
              <a:rPr lang="zh-CN" altLang="en-US" sz="2800" dirty="0">
                <a:ea typeface="华文新魏" panose="02010800040101010101" pitchFamily="2" charset="-122"/>
              </a:rPr>
              <a:t>元素</a:t>
            </a:r>
            <a:endParaRPr lang="zh-CN" altLang="en-US" dirty="0">
              <a:ea typeface="华文新魏" panose="02010800040101010101" pitchFamily="2" charset="-122"/>
            </a:endParaRPr>
          </a:p>
          <a:p>
            <a:endParaRPr lang="zh-CN" altLang="en-US" dirty="0">
              <a:ea typeface="华文新魏" panose="02010800040101010101" pitchFamily="2" charset="-122"/>
            </a:endParaRPr>
          </a:p>
        </p:txBody>
      </p:sp>
      <p:sp>
        <p:nvSpPr>
          <p:cNvPr id="3" name="标题 2"/>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1200" cap="none" spc="-100" normalizeH="0" baseline="0" noProof="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基本选择器</a:t>
            </a:r>
            <a:endParaRPr kumimoji="0" lang="zh-CN" alt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1267" name="Picture 2"/>
          <p:cNvPicPr>
            <a:picLocks noChangeAspect="1"/>
          </p:cNvPicPr>
          <p:nvPr/>
        </p:nvPicPr>
        <p:blipFill>
          <a:blip r:embed="rId1"/>
          <a:stretch>
            <a:fillRect/>
          </a:stretch>
        </p:blipFill>
        <p:spPr>
          <a:xfrm>
            <a:off x="609600" y="3048000"/>
            <a:ext cx="8078788" cy="182880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4035,&quot;width&quot;:8640}"/>
</p:tagLst>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4160</Words>
  <Application>WPS 演示</Application>
  <PresentationFormat>全屏显示(4:3)</PresentationFormat>
  <Paragraphs>253</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宋体</vt:lpstr>
      <vt:lpstr>Wingdings</vt:lpstr>
      <vt:lpstr>华文新魏</vt:lpstr>
      <vt:lpstr>Constantia</vt:lpstr>
      <vt:lpstr>Wingdings 2</vt:lpstr>
      <vt:lpstr>Wingdings 2</vt:lpstr>
      <vt:lpstr>微软雅黑</vt:lpstr>
      <vt:lpstr>Arial Unicode MS</vt:lpstr>
      <vt:lpstr>Calibri</vt:lpstr>
      <vt:lpstr>纸张</vt:lpstr>
      <vt:lpstr>选择元素</vt:lpstr>
      <vt:lpstr>本节内容</vt:lpstr>
      <vt:lpstr>DOM对象</vt:lpstr>
      <vt:lpstr>编程接口</vt:lpstr>
      <vt:lpstr>PowerPoint 演示文稿</vt:lpstr>
      <vt:lpstr>jQuery 对象</vt:lpstr>
      <vt:lpstr>$()函数</vt:lpstr>
      <vt:lpstr>PowerPoint 演示文稿</vt:lpstr>
      <vt:lpstr>基本选择器</vt:lpstr>
      <vt:lpstr>例</vt:lpstr>
      <vt:lpstr>例</vt:lpstr>
      <vt:lpstr>层次选择器</vt:lpstr>
      <vt:lpstr>层次选择器示例</vt:lpstr>
      <vt:lpstr>PowerPoint 演示文稿</vt:lpstr>
      <vt:lpstr>属性过滤选择器</vt:lpstr>
      <vt:lpstr>PowerPoint 演示文稿</vt:lpstr>
      <vt:lpstr>实例</vt:lpstr>
      <vt:lpstr>PowerPoint 演示文稿</vt:lpstr>
      <vt:lpstr>例题</vt:lpstr>
      <vt:lpstr>自定义选择符</vt:lpstr>
      <vt:lpstr>基本过滤选择器</vt:lpstr>
      <vt:lpstr>PowerPoint 演示文稿</vt:lpstr>
      <vt:lpstr>例题</vt:lpstr>
      <vt:lpstr>内容过滤选择器</vt:lpstr>
      <vt:lpstr>内容过滤选择器示例</vt:lpstr>
      <vt:lpstr>子元素过滤选择器</vt:lpstr>
      <vt:lpstr>PowerPoint 演示文稿</vt:lpstr>
      <vt:lpstr>表单对象属性过滤选择器</vt:lpstr>
      <vt:lpstr>表单选择器</vt:lpstr>
      <vt:lpstr>可见性过滤选择器</vt:lpstr>
      <vt:lpstr>DOM遍历方法</vt:lpstr>
      <vt:lpstr>常用的遍历节点方法</vt:lpstr>
      <vt:lpstr>PowerPoint 演示文稿</vt:lpstr>
      <vt:lpstr>常用DOM遍历方法</vt:lpstr>
      <vt:lpstr>例</vt:lpstr>
      <vt:lpstr>连缀</vt:lpstr>
      <vt:lpstr>访问DOM元素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cp:lastModifiedBy>
  <cp:revision>72</cp:revision>
  <dcterms:created xsi:type="dcterms:W3CDTF">2013-06-18T02:16:00Z</dcterms:created>
  <dcterms:modified xsi:type="dcterms:W3CDTF">2021-05-16T00:59:05Z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2052-11.1.0.10356</vt:lpwstr>
  </property>
  <property fmtid="{D5CDD505-2E9C-101B-9397-08002B2CF9AE}" pid="4" name="ICV">
    <vt:lpwstr>116DE271E3C54D1890949FF0F687DEC0</vt:lpwstr>
  </property>
</Properties>
</file>