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3" r:id="rId10"/>
    <p:sldId id="262" r:id="rId11"/>
    <p:sldId id="265" r:id="rId12"/>
    <p:sldId id="281" r:id="rId13"/>
    <p:sldId id="286" r:id="rId14"/>
    <p:sldId id="266" r:id="rId15"/>
    <p:sldId id="287" r:id="rId16"/>
    <p:sldId id="288" r:id="rId17"/>
    <p:sldId id="267" r:id="rId18"/>
    <p:sldId id="282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9" r:id="rId28"/>
    <p:sldId id="276" r:id="rId29"/>
    <p:sldId id="290" r:id="rId30"/>
    <p:sldId id="283" r:id="rId31"/>
    <p:sldId id="284" r:id="rId32"/>
    <p:sldId id="291" r:id="rId33"/>
    <p:sldId id="292" r:id="rId34"/>
    <p:sldId id="293" r:id="rId35"/>
    <p:sldId id="294" r:id="rId36"/>
    <p:sldId id="278" r:id="rId37"/>
    <p:sldId id="295" r:id="rId38"/>
    <p:sldId id="296" r:id="rId39"/>
    <p:sldId id="297" r:id="rId40"/>
    <p:sldId id="298" r:id="rId41"/>
    <p:sldId id="299" r:id="rId42"/>
    <p:sldId id="300" r:id="rId43"/>
    <p:sldId id="279" r:id="rId44"/>
    <p:sldId id="28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8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59B93E-2824-421A-AC69-54EEF9F1FCD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D8E7D0-7A32-4EB6-AD25-8904A9E980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2299CE-F703-4134-885B-A2DE87BEAC6E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8"/>
          <p:cNvSpPr>
            <a:spLocks noGrp="1"/>
          </p:cNvSpPr>
          <p:nvPr>
            <p:ph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C5E4A3-9D39-4416-9E3B-56ECE8C0D5D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altLang="zh-CN" strike="noStrike" noProof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None/>
              <a:defRPr/>
            </a:pPr>
            <a:endParaRPr kumimoji="0" lang="zh-CN" altLang="en-US" sz="2200" b="0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事件</a:t>
            </a:r>
            <a:endParaRPr kumimoji="0" lang="zh-CN" altLang="en-US" sz="48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3-2</a:t>
            </a:r>
            <a:r>
              <a:rPr lang="zh-CN" altLang="en-US" dirty="0">
                <a:ea typeface="华文新魏" panose="02010800040101010101" pitchFamily="2" charset="-122"/>
              </a:rPr>
              <a:t>完成其它</a:t>
            </a:r>
            <a:r>
              <a:rPr lang="en-US" altLang="zh-CN" dirty="0">
                <a:ea typeface="华文新魏" panose="02010800040101010101" pitchFamily="2" charset="-122"/>
              </a:rPr>
              <a:t>2</a:t>
            </a:r>
            <a:r>
              <a:rPr lang="zh-CN" altLang="en-US" dirty="0">
                <a:ea typeface="华文新魏" panose="02010800040101010101" pitchFamily="2" charset="-122"/>
              </a:rPr>
              <a:t>个按钮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完善代码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1200"/>
            <a:ext cx="7239000" cy="434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当触发事件处理程序时，关键字</a:t>
            </a:r>
            <a:r>
              <a:rPr lang="en-US" altLang="zh-CN" dirty="0">
                <a:ea typeface="华文新魏" panose="02010800040101010101" pitchFamily="2" charset="-122"/>
              </a:rPr>
              <a:t>this</a:t>
            </a:r>
            <a:r>
              <a:rPr lang="zh-CN" altLang="en-US" dirty="0">
                <a:ea typeface="华文新魏" panose="02010800040101010101" pitchFamily="2" charset="-122"/>
              </a:rPr>
              <a:t>引用的都是携带相应行为的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元素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zh-CN" altLang="en-US" dirty="0">
                <a:ea typeface="华文新魏" panose="02010800040101010101" pitchFamily="2" charset="-122"/>
              </a:rPr>
              <a:t>处理事件的元素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r>
              <a:rPr lang="en-US" altLang="zh-CN" dirty="0">
                <a:ea typeface="华文新魏" panose="02010800040101010101" pitchFamily="2" charset="-122"/>
              </a:rPr>
              <a:t>$()</a:t>
            </a:r>
            <a:r>
              <a:rPr lang="zh-CN" altLang="en-US" dirty="0">
                <a:ea typeface="华文新魏" panose="02010800040101010101" pitchFamily="2" charset="-122"/>
              </a:rPr>
              <a:t>可以将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元素作为参数，所以事件处理程序中使用</a:t>
            </a:r>
            <a:r>
              <a:rPr lang="en-US" altLang="zh-CN" dirty="0">
                <a:ea typeface="华文新魏" panose="02010800040101010101" pitchFamily="2" charset="-122"/>
              </a:rPr>
              <a:t>$(this)</a:t>
            </a:r>
            <a:r>
              <a:rPr lang="zh-CN" altLang="en-US" dirty="0">
                <a:ea typeface="华文新魏" panose="02010800040101010101" pitchFamily="2" charset="-122"/>
              </a:rPr>
              <a:t>，可以为相应的元素创建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对象，然后对它 进行操作。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3-3</a:t>
            </a:r>
            <a:r>
              <a:rPr lang="zh-CN" altLang="en-US" dirty="0">
                <a:ea typeface="华文新魏" panose="02010800040101010101" pitchFamily="2" charset="-122"/>
              </a:rPr>
              <a:t>添加单击按钮加粗样式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关键字的使用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371600"/>
            <a:ext cx="5581650" cy="316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29138"/>
            <a:ext cx="5581650" cy="197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使用</a:t>
            </a:r>
            <a:r>
              <a:rPr lang="zh-CN" altLang="en-US" dirty="0">
                <a:solidFill>
                  <a:srgbClr val="FFFF00"/>
                </a:solidFill>
                <a:ea typeface="华文新魏" panose="02010800040101010101" pitchFamily="2" charset="-122"/>
              </a:rPr>
              <a:t>行为队列</a:t>
            </a:r>
            <a:r>
              <a:rPr lang="zh-CN" altLang="en-US" dirty="0">
                <a:ea typeface="华文新魏" panose="02010800040101010101" pitchFamily="2" charset="-122"/>
              </a:rPr>
              <a:t>机制重构代码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3-4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代码重构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514600"/>
            <a:ext cx="6662738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移除</a:t>
            </a:r>
            <a:r>
              <a:rPr lang="en-US" altLang="zh-CN" dirty="0">
                <a:ea typeface="华文新魏" panose="02010800040101010101" pitchFamily="2" charset="-122"/>
              </a:rPr>
              <a:t>.removeClass()</a:t>
            </a:r>
            <a:r>
              <a:rPr lang="zh-CN" altLang="en-US" dirty="0">
                <a:ea typeface="华文新魏" panose="02010800040101010101" pitchFamily="2" charset="-122"/>
              </a:rPr>
              <a:t>函数的参数，重构代码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3-5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590800"/>
            <a:ext cx="5481638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3133725"/>
            <a:ext cx="5487988" cy="322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1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2954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3-6</a:t>
            </a:r>
            <a:r>
              <a:rPr lang="zh-CN" altLang="en-US" dirty="0">
                <a:ea typeface="华文新魏" panose="02010800040101010101" pitchFamily="2" charset="-122"/>
              </a:rPr>
              <a:t>，必须把通用的处理程序转移到特殊的处理程序上方，因为</a:t>
            </a:r>
            <a:r>
              <a:rPr lang="en-US" altLang="zh-CN" dirty="0">
                <a:ea typeface="华文新魏" panose="02010800040101010101" pitchFamily="2" charset="-122"/>
              </a:rPr>
              <a:t>.removeClass()</a:t>
            </a:r>
            <a:r>
              <a:rPr lang="zh-CN" altLang="en-US" dirty="0">
                <a:ea typeface="华文新魏" panose="02010800040101010101" pitchFamily="2" charset="-122"/>
              </a:rPr>
              <a:t>需要先于</a:t>
            </a:r>
            <a:r>
              <a:rPr lang="en-US" altLang="zh-CN" dirty="0">
                <a:ea typeface="华文新魏" panose="02010800040101010101" pitchFamily="2" charset="-122"/>
              </a:rPr>
              <a:t>.addClass()</a:t>
            </a:r>
            <a:r>
              <a:rPr lang="zh-CN" altLang="en-US" dirty="0">
                <a:ea typeface="华文新魏" panose="02010800040101010101" pitchFamily="2" charset="-122"/>
              </a:rPr>
              <a:t>执行。而之所以能够做到这一点，是因为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总是按照我们注册的顺序来触发事件处理程序。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pic>
        <p:nvPicPr>
          <p:cNvPr id="2150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609600"/>
            <a:ext cx="6369050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3-7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进一步合并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3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62200"/>
            <a:ext cx="6570663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鉴于绑定处理程序极为常用，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提供了一种简化事件操作的方式使用</a:t>
            </a:r>
            <a:r>
              <a:rPr lang="en-US" altLang="zh-CN" dirty="0">
                <a:ea typeface="华文新魏" panose="02010800040101010101" pitchFamily="2" charset="-122"/>
              </a:rPr>
              <a:t>.click()</a:t>
            </a:r>
            <a:r>
              <a:rPr lang="zh-CN" altLang="en-US" dirty="0">
                <a:ea typeface="华文新魏" panose="02010800040101010101" pitchFamily="2" charset="-122"/>
              </a:rPr>
              <a:t>代替</a:t>
            </a:r>
            <a:r>
              <a:rPr lang="en-US" altLang="zh-CN" dirty="0">
                <a:ea typeface="华文新魏" panose="02010800040101010101" pitchFamily="2" charset="-122"/>
              </a:rPr>
              <a:t>.on()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3-8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为标准的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事件都提供了相应的简写事件方法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简写的事件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590800"/>
            <a:ext cx="7035800" cy="259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复合事件可以截取组合的用户操作，并且以多个函数作为响应，因此被称为复合事件处理程序。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复合事件</a:t>
            </a: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toggleClass(): </a:t>
            </a:r>
            <a:r>
              <a:rPr lang="zh-CN" altLang="en-US" dirty="0">
                <a:ea typeface="华文新魏" panose="02010800040101010101" pitchFamily="2" charset="-122"/>
              </a:rPr>
              <a:t>，能够根据相应的类是否存在而添加或删除类</a:t>
            </a:r>
            <a:r>
              <a:rPr lang="en-US" altLang="zh-CN" dirty="0">
                <a:ea typeface="华文新魏" panose="02010800040101010101" pitchFamily="2" charset="-122"/>
              </a:rPr>
              <a:t>.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hover(): </a:t>
            </a:r>
            <a:r>
              <a:rPr lang="zh-CN" altLang="en-US" dirty="0">
                <a:ea typeface="华文新魏" panose="02010800040101010101" pitchFamily="2" charset="-122"/>
              </a:rPr>
              <a:t>模拟光标悬停事件</a:t>
            </a:r>
            <a:r>
              <a:rPr lang="en-US" altLang="zh-CN" dirty="0">
                <a:ea typeface="华文新魏" panose="02010800040101010101" pitchFamily="2" charset="-122"/>
              </a:rPr>
              <a:t>. </a:t>
            </a:r>
            <a:r>
              <a:rPr lang="zh-CN" altLang="en-US" dirty="0">
                <a:ea typeface="华文新魏" panose="02010800040101010101" pitchFamily="2" charset="-122"/>
              </a:rPr>
              <a:t>当光标移动到元素上时</a:t>
            </a:r>
            <a:r>
              <a:rPr lang="en-US" altLang="zh-CN" dirty="0">
                <a:ea typeface="华文新魏" panose="02010800040101010101" pitchFamily="2" charset="-122"/>
              </a:rPr>
              <a:t>, </a:t>
            </a:r>
            <a:r>
              <a:rPr lang="zh-CN" altLang="en-US" dirty="0">
                <a:ea typeface="华文新魏" panose="02010800040101010101" pitchFamily="2" charset="-122"/>
              </a:rPr>
              <a:t>会触发指定的第一个函数</a:t>
            </a:r>
            <a:r>
              <a:rPr lang="en-US" altLang="zh-CN" dirty="0">
                <a:ea typeface="华文新魏" panose="02010800040101010101" pitchFamily="2" charset="-122"/>
              </a:rPr>
              <a:t>, </a:t>
            </a:r>
            <a:r>
              <a:rPr lang="zh-CN" altLang="en-US" dirty="0">
                <a:ea typeface="华文新魏" panose="02010800040101010101" pitchFamily="2" charset="-122"/>
              </a:rPr>
              <a:t>当光标移出这个元素时</a:t>
            </a:r>
            <a:r>
              <a:rPr lang="en-US" altLang="zh-CN" dirty="0">
                <a:ea typeface="华文新魏" panose="02010800040101010101" pitchFamily="2" charset="-122"/>
              </a:rPr>
              <a:t>, </a:t>
            </a:r>
            <a:r>
              <a:rPr lang="zh-CN" altLang="en-US" dirty="0">
                <a:ea typeface="华文新魏" panose="02010800040101010101" pitchFamily="2" charset="-122"/>
              </a:rPr>
              <a:t>会触发指定的第二个函数</a:t>
            </a:r>
            <a:r>
              <a:rPr lang="en-US" altLang="zh-CN" dirty="0">
                <a:ea typeface="华文新魏" panose="02010800040101010101" pitchFamily="2" charset="-122"/>
              </a:rPr>
              <a:t>.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页面加载事件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简单事件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toggleClass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hover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事件的传播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移除事件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模仿用户操作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键盘事件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本节内容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3-9</a:t>
            </a:r>
            <a:r>
              <a:rPr lang="zh-CN" altLang="en-US" dirty="0"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ea typeface="华文新魏" panose="02010800040101010101" pitchFamily="2" charset="-122"/>
              </a:rPr>
              <a:t>toggleClass</a:t>
            </a:r>
            <a:r>
              <a:rPr lang="zh-CN" altLang="en-US" dirty="0">
                <a:ea typeface="华文新魏" panose="02010800040101010101" pitchFamily="2" charset="-122"/>
              </a:rPr>
              <a:t>应用和移除类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3-10</a:t>
            </a:r>
            <a:r>
              <a:rPr lang="zh-CN" altLang="en-US" dirty="0"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ea typeface="华文新魏" panose="02010800040101010101" pitchFamily="2" charset="-122"/>
              </a:rPr>
              <a:t>hover</a:t>
            </a:r>
            <a:r>
              <a:rPr lang="zh-CN" altLang="en-US" dirty="0">
                <a:ea typeface="华文新魏" panose="02010800040101010101" pitchFamily="2" charset="-122"/>
              </a:rPr>
              <a:t>实现鼠标悬停效果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例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2133600"/>
            <a:ext cx="7280275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4365625"/>
            <a:ext cx="7080250" cy="233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事件捕获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在事件捕获的过程中，事件首先会交给最外层的元素，接着再交给更具体的元素。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事件冒泡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当事件发生时，首先发送给最具体的元素， 在这个元素获得响应机会之后，事件会向上冒泡到更一般的元素。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事件的传播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67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3962400"/>
            <a:ext cx="5372100" cy="1857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5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3" y="1524000"/>
            <a:ext cx="5362575" cy="18954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在事件</a:t>
            </a:r>
            <a:r>
              <a:rPr lang="zh-CN" altLang="en-US" dirty="0">
                <a:solidFill>
                  <a:srgbClr val="FFFF00"/>
                </a:solidFill>
                <a:ea typeface="华文新魏" panose="02010800040101010101" pitchFamily="2" charset="-122"/>
              </a:rPr>
              <a:t>冒泡阶段</a:t>
            </a:r>
            <a:r>
              <a:rPr lang="zh-CN" altLang="en-US" dirty="0">
                <a:ea typeface="华文新魏" panose="02010800040101010101" pitchFamily="2" charset="-122"/>
              </a:rPr>
              <a:t>注册事件处理程序。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3-11 </a:t>
            </a:r>
            <a:r>
              <a:rPr lang="zh-CN" altLang="en-US" dirty="0">
                <a:ea typeface="华文新魏" panose="02010800040101010101" pitchFamily="2" charset="-122"/>
              </a:rPr>
              <a:t>增加折叠或扩展的可单击区域到</a:t>
            </a:r>
            <a:r>
              <a:rPr lang="en-US" altLang="zh-CN" dirty="0">
                <a:ea typeface="华文新魏" panose="02010800040101010101" pitchFamily="2" charset="-122"/>
              </a:rPr>
              <a:t>div</a:t>
            </a:r>
            <a:r>
              <a:rPr lang="zh-CN" altLang="en-US" dirty="0">
                <a:ea typeface="华文新魏" panose="02010800040101010101" pitchFamily="2" charset="-122"/>
              </a:rPr>
              <a:t>标签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我们可以看到事件冒泡的副作用，点击按钮时也会折叠</a:t>
            </a:r>
            <a:r>
              <a:rPr lang="en-US" altLang="zh-CN" dirty="0">
                <a:ea typeface="华文新魏" panose="02010800040101010101" pitchFamily="2" charset="-122"/>
              </a:rPr>
              <a:t>div</a:t>
            </a:r>
            <a:r>
              <a:rPr lang="zh-CN" altLang="en-US" dirty="0">
                <a:ea typeface="华文新魏" panose="02010800040101010101" pitchFamily="2" charset="-122"/>
              </a:rPr>
              <a:t>标签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事件冒泡的副作用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67000"/>
            <a:ext cx="7659688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要解决这个问题，必须访问事件对象。事件对象是一种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结构，它会在元素获得处理事件的机会时传递给被调用的事件处理程序。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防止事件冒泡的副作用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事件目标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target</a:t>
            </a:r>
            <a:r>
              <a:rPr lang="zh-CN" altLang="en-US" dirty="0">
                <a:ea typeface="华文新魏" panose="02010800040101010101" pitchFamily="2" charset="-122"/>
              </a:rPr>
              <a:t>属性可以确定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中首先接收到事件的元素。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27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895600"/>
            <a:ext cx="7715250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3-13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停止事件传播 。   </a:t>
            </a:r>
            <a:r>
              <a:rPr lang="en-US" altLang="zh-CN" dirty="0">
                <a:ea typeface="华文新魏" panose="02010800040101010101" pitchFamily="2" charset="-122"/>
              </a:rPr>
              <a:t>.stopPropagation()</a:t>
            </a:r>
            <a:r>
              <a:rPr lang="zh-CN" altLang="en-US" dirty="0">
                <a:ea typeface="华文新魏" panose="02010800040101010101" pitchFamily="2" charset="-122"/>
              </a:rPr>
              <a:t>方法可以完全阻止事件冒泡。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pic>
        <p:nvPicPr>
          <p:cNvPr id="337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62200"/>
            <a:ext cx="7005638" cy="1219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05200"/>
            <a:ext cx="7005638" cy="3157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默认操作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.preventDefault()</a:t>
            </a:r>
            <a:r>
              <a:rPr lang="zh-CN" altLang="en-US" dirty="0">
                <a:ea typeface="华文新魏" panose="02010800040101010101" pitchFamily="2" charset="-122"/>
              </a:rPr>
              <a:t>可以在触发默认操作之前终止事件。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可以在事件处理程序中返回</a:t>
            </a:r>
            <a:r>
              <a:rPr lang="en-US" altLang="zh-CN" dirty="0">
                <a:ea typeface="华文新魏" panose="02010800040101010101" pitchFamily="2" charset="-122"/>
              </a:rPr>
              <a:t>false</a:t>
            </a:r>
            <a:r>
              <a:rPr lang="zh-CN" altLang="en-US" dirty="0">
                <a:ea typeface="华文新魏" panose="02010800040101010101" pitchFamily="2" charset="-122"/>
              </a:rPr>
              <a:t>同时停止事件传播和默认操作。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事件冒泡并不是总带来问题，也可以利用它为我们带来好处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我们可以只在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中的一个祖先元素上指定一个单击处理程序。由于事件会冒泡，未拦截的单击事件最终会到达这个祖先元素，而我们可以在此时作出相应处理。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这里使用了一个新方法，即</a:t>
            </a:r>
            <a:r>
              <a:rPr lang="en-US" altLang="zh-CN" dirty="0">
                <a:ea typeface="华文新魏" panose="02010800040101010101" pitchFamily="2" charset="-122"/>
              </a:rPr>
              <a:t>.is()</a:t>
            </a:r>
            <a:r>
              <a:rPr lang="zh-CN" altLang="en-US" dirty="0">
                <a:ea typeface="华文新魏" panose="02010800040101010101" pitchFamily="2" charset="-122"/>
              </a:rPr>
              <a:t>。 </a:t>
            </a:r>
            <a:r>
              <a:rPr lang="en-US" altLang="zh-CN" dirty="0">
                <a:ea typeface="华文新魏" panose="02010800040101010101" pitchFamily="2" charset="-122"/>
              </a:rPr>
              <a:t>is() </a:t>
            </a:r>
            <a:r>
              <a:rPr lang="zh-CN" altLang="en-US" dirty="0">
                <a:ea typeface="华文新魏" panose="02010800040101010101" pitchFamily="2" charset="-122"/>
              </a:rPr>
              <a:t>根据选择器、元素或 </a:t>
            </a:r>
            <a:r>
              <a:rPr lang="en-US" altLang="zh-CN" dirty="0">
                <a:ea typeface="华文新魏" panose="02010800040101010101" pitchFamily="2" charset="-122"/>
              </a:rPr>
              <a:t>jQuery </a:t>
            </a:r>
            <a:r>
              <a:rPr lang="zh-CN" altLang="en-US" dirty="0">
                <a:ea typeface="华文新魏" panose="02010800040101010101" pitchFamily="2" charset="-122"/>
              </a:rPr>
              <a:t>对象来检测匹配元素集合，如果这些元素中至少有一个元素匹配给定的参数，则返回 </a:t>
            </a:r>
            <a:r>
              <a:rPr lang="en-US" altLang="zh-CN" dirty="0">
                <a:ea typeface="华文新魏" panose="02010800040101010101" pitchFamily="2" charset="-122"/>
              </a:rPr>
              <a:t>true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事件委托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、代码执行的时机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$(document).ready()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基于页面加载执行任务的一种主要方式。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$(document).ready()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注册的事件处理程序，则会在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完全就绪并可以使用时调用。这时关联文件不一定下载完毕。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而原生的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window.onload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事件是将页面上的全部元素下载完毕才会调用。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页面加载事件</a:t>
            </a: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——$(document).ready()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3-14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8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2209800"/>
            <a:ext cx="8191500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进一步改进代码。消除点击按钮时，转换器折叠问题。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3-15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81000"/>
            <a:ext cx="6340475" cy="647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组合两个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事件处理程序并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使用基于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.is()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if-else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语句，可以减少重复的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代码，例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3-16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993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590800"/>
            <a:ext cx="7345363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3-17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方法可以接受相应参数实现事件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委托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如果给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.on()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方法传入的第二个参数是一个选择符表达式，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会把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事件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处理程序绑定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#switcher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对象，同时比较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event.target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和选择符表达式（这里的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'button'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）。如果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匹配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会把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关键字映射到匹配的元素，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执行事件处理程序，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否则不会执行事件处理程序。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使用内置的事件委托功能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33600"/>
            <a:ext cx="7043738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ea typeface="华文新魏" panose="02010800040101010101" pitchFamily="2" charset="-122"/>
              </a:rPr>
              <a:t>移除某按钮上的所有  </a:t>
            </a:r>
            <a:r>
              <a:rPr lang="en-US" altLang="zh-CN" sz="2400" dirty="0">
                <a:ea typeface="华文新魏" panose="02010800040101010101" pitchFamily="2" charset="-122"/>
              </a:rPr>
              <a:t>click </a:t>
            </a:r>
            <a:r>
              <a:rPr lang="zh-CN" altLang="en-US" sz="2400" dirty="0">
                <a:ea typeface="华文新魏" panose="02010800040101010101" pitchFamily="2" charset="-122"/>
              </a:rPr>
              <a:t>事件</a:t>
            </a:r>
            <a:r>
              <a:rPr lang="en-US" altLang="zh-CN" sz="2400" dirty="0">
                <a:ea typeface="华文新魏" panose="02010800040101010101" pitchFamily="2" charset="-122"/>
              </a:rPr>
              <a:t>: $(“btn”). off(“click”)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 dirty="0">
                <a:ea typeface="华文新魏" panose="02010800040101010101" pitchFamily="2" charset="-122"/>
              </a:rPr>
              <a:t>移除某按钮上的所有事件</a:t>
            </a:r>
            <a:r>
              <a:rPr lang="en-US" altLang="zh-CN" sz="2400" dirty="0">
                <a:ea typeface="华文新魏" panose="02010800040101010101" pitchFamily="2" charset="-122"/>
              </a:rPr>
              <a:t>: $(“btn”). off();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400" dirty="0">
                <a:ea typeface="华文新魏" panose="02010800040101010101" pitchFamily="2" charset="-122"/>
              </a:rPr>
              <a:t>one(): </a:t>
            </a:r>
            <a:r>
              <a:rPr lang="zh-CN" altLang="en-US" sz="2400" dirty="0">
                <a:ea typeface="华文新魏" panose="02010800040101010101" pitchFamily="2" charset="-122"/>
              </a:rPr>
              <a:t>该方法可以为元素绑定处理函数</a:t>
            </a:r>
            <a:r>
              <a:rPr lang="en-US" altLang="zh-CN" sz="2400" dirty="0">
                <a:ea typeface="华文新魏" panose="02010800040101010101" pitchFamily="2" charset="-122"/>
              </a:rPr>
              <a:t>. </a:t>
            </a:r>
            <a:r>
              <a:rPr lang="zh-CN" altLang="en-US" sz="2400" dirty="0">
                <a:ea typeface="华文新魏" panose="02010800040101010101" pitchFamily="2" charset="-122"/>
              </a:rPr>
              <a:t>当处理函数触发一次后</a:t>
            </a:r>
            <a:r>
              <a:rPr lang="en-US" altLang="zh-CN" sz="2400" dirty="0">
                <a:ea typeface="华文新魏" panose="02010800040101010101" pitchFamily="2" charset="-122"/>
              </a:rPr>
              <a:t>, </a:t>
            </a:r>
            <a:r>
              <a:rPr lang="zh-CN" altLang="en-US" sz="2400" dirty="0">
                <a:ea typeface="华文新魏" panose="02010800040101010101" pitchFamily="2" charset="-122"/>
              </a:rPr>
              <a:t>立即被删除</a:t>
            </a:r>
            <a:r>
              <a:rPr lang="en-US" altLang="zh-CN" sz="2400" dirty="0">
                <a:ea typeface="华文新魏" panose="02010800040101010101" pitchFamily="2" charset="-122"/>
              </a:rPr>
              <a:t>. </a:t>
            </a:r>
            <a:r>
              <a:rPr lang="zh-CN" altLang="en-US" sz="2400" dirty="0">
                <a:ea typeface="华文新魏" panose="02010800040101010101" pitchFamily="2" charset="-122"/>
              </a:rPr>
              <a:t>即在每个对象上</a:t>
            </a:r>
            <a:r>
              <a:rPr lang="en-US" altLang="zh-CN" sz="2400" dirty="0">
                <a:ea typeface="华文新魏" panose="02010800040101010101" pitchFamily="2" charset="-122"/>
              </a:rPr>
              <a:t>, </a:t>
            </a:r>
            <a:r>
              <a:rPr lang="zh-CN" altLang="en-US" sz="2400" dirty="0">
                <a:ea typeface="华文新魏" panose="02010800040101010101" pitchFamily="2" charset="-122"/>
              </a:rPr>
              <a:t>事件处理函数只会被执行一次</a:t>
            </a:r>
            <a:r>
              <a:rPr lang="en-US" altLang="zh-CN" sz="2400" dirty="0">
                <a:ea typeface="华文新魏" panose="02010800040101010101" pitchFamily="2" charset="-122"/>
              </a:rPr>
              <a:t>.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移除事件处理程序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98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3933825"/>
            <a:ext cx="6985000" cy="1792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代码清单</a:t>
            </a:r>
            <a:r>
              <a:rPr lang="en-US" altLang="zh-CN" dirty="0">
                <a:ea typeface="华文新魏" panose="02010800040101010101" pitchFamily="2" charset="-122"/>
              </a:rPr>
              <a:t>3-18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当</a:t>
            </a:r>
            <a:r>
              <a:rPr lang="en-US" altLang="zh-CN" dirty="0">
                <a:ea typeface="华文新魏" panose="02010800040101010101" pitchFamily="2" charset="-122"/>
              </a:rPr>
              <a:t>NarrowColumn</a:t>
            </a:r>
            <a:r>
              <a:rPr lang="zh-CN" altLang="en-US" dirty="0">
                <a:ea typeface="华文新魏" panose="02010800040101010101" pitchFamily="2" charset="-122"/>
              </a:rPr>
              <a:t>或 </a:t>
            </a:r>
            <a:r>
              <a:rPr lang="en-US" altLang="zh-CN" dirty="0">
                <a:ea typeface="华文新魏" panose="02010800040101010101" pitchFamily="2" charset="-122"/>
              </a:rPr>
              <a:t>Large Print</a:t>
            </a:r>
            <a:r>
              <a:rPr lang="zh-CN" altLang="en-US" dirty="0">
                <a:ea typeface="华文新魏" panose="02010800040101010101" pitchFamily="2" charset="-122"/>
              </a:rPr>
              <a:t>按钮被选中时，单击样式转换器的背景区域不应该引发任何操作。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301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971800"/>
            <a:ext cx="8286750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在调用</a:t>
            </a:r>
            <a:r>
              <a:rPr lang="en-US" altLang="zh-CN" dirty="0">
                <a:ea typeface="华文新魏" panose="02010800040101010101" pitchFamily="2" charset="-122"/>
              </a:rPr>
              <a:t>$('#switcher').off('click')</a:t>
            </a:r>
            <a:r>
              <a:rPr lang="zh-CN" altLang="en-US" dirty="0">
                <a:ea typeface="华文新魏" panose="02010800040101010101" pitchFamily="2" charset="-122"/>
              </a:rPr>
              <a:t>时，会导致按钮上绑定的两个事件处理程序都被移除。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通过附加的命名空间信息，则可以解除对这个特定处理程序的绑定，同时不影响为按钮注册的其他单击处理程序。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为事件处理程序添加命名空间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650" y="2133600"/>
            <a:ext cx="8648700" cy="28956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为事件处理程序添加命名空间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单击</a:t>
            </a:r>
            <a:r>
              <a:rPr lang="en-US" altLang="zh-CN" dirty="0">
                <a:ea typeface="华文新魏" panose="02010800040101010101" pitchFamily="2" charset="-122"/>
              </a:rPr>
              <a:t>Default</a:t>
            </a:r>
            <a:r>
              <a:rPr lang="zh-CN" altLang="en-US" dirty="0">
                <a:ea typeface="华文新魏" panose="02010800040101010101" pitchFamily="2" charset="-122"/>
              </a:rPr>
              <a:t>按钮时恢复转换器的折叠功能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重新绑定事件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2133600"/>
            <a:ext cx="8839200" cy="441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$(document).ready()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内部存在一个行为队列，每次调用这个方法都 会向队列中添加一个新函数，当期页面加载完成后，所有函数都会被执行。而且，这些函数会按照注册它们的顺序依次执行。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原生的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onload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事件只能注册一个函数。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思考：什么时候使用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$(document).ready()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，什么时候使用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$(document).load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事件？它们什么区别？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中把处理程序绑定到事件时，之前绑定的处理程序仍然有效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在这个例子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中，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在用户单击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Narrow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LargePrint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之前每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多单击一次都会多调用一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次这个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为了解决这个问题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，可以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在用户单击任意按钮时解除绑定，并在确定单击按钮的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switcher-default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的情况下再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重新绑定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代码清单</a:t>
            </a:r>
            <a:r>
              <a:rPr lang="en-US" altLang="zh-CN" dirty="0">
                <a:ea typeface="华文新魏" panose="02010800040101010101" pitchFamily="2" charset="-122"/>
              </a:rPr>
              <a:t>3-22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057400"/>
            <a:ext cx="7467600" cy="4367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有时候，即使某个事件没有真正发生，如果能执行绑定到该事件的代码将会很方便。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通过</a:t>
            </a:r>
            <a:r>
              <a:rPr lang="en-US" altLang="zh-CN" dirty="0">
                <a:ea typeface="华文新魏" panose="02010800040101010101" pitchFamily="2" charset="-122"/>
              </a:rPr>
              <a:t>.trigger()</a:t>
            </a:r>
            <a:r>
              <a:rPr lang="zh-CN" altLang="en-US" dirty="0">
                <a:ea typeface="华文新魏" panose="02010800040101010101" pitchFamily="2" charset="-122"/>
              </a:rPr>
              <a:t>方法就可以完成模拟事件的操作。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模仿用户操作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81400"/>
            <a:ext cx="7377113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.trigger()</a:t>
            </a:r>
            <a:r>
              <a:rPr lang="zh-CN" altLang="en-US" dirty="0">
                <a:ea typeface="华文新魏" panose="02010800040101010101" pitchFamily="2" charset="-122"/>
              </a:rPr>
              <a:t>方法提供了一组与</a:t>
            </a:r>
            <a:r>
              <a:rPr lang="en-US" altLang="zh-CN" dirty="0">
                <a:ea typeface="华文新魏" panose="02010800040101010101" pitchFamily="2" charset="-122"/>
              </a:rPr>
              <a:t>.on()</a:t>
            </a:r>
            <a:r>
              <a:rPr lang="zh-CN" altLang="en-US" dirty="0">
                <a:ea typeface="华文新魏" panose="02010800040101010101" pitchFamily="2" charset="-122"/>
              </a:rPr>
              <a:t>方法相同的简写方法。当使用这些方法而不带参数时，结果将是触发操作而不是绑定行为。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017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3200400"/>
            <a:ext cx="6262688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直接对键盘按键给出响应的事件（</a:t>
            </a:r>
            <a:r>
              <a:rPr lang="en-US" altLang="zh-CN" dirty="0">
                <a:ea typeface="华文新魏" panose="02010800040101010101" pitchFamily="2" charset="-122"/>
              </a:rPr>
              <a:t>keyup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ea typeface="华文新魏" panose="02010800040101010101" pitchFamily="2" charset="-122"/>
              </a:rPr>
              <a:t>keydown</a:t>
            </a:r>
            <a:r>
              <a:rPr lang="zh-CN" altLang="en-US" dirty="0">
                <a:ea typeface="华文新魏" panose="02010800040101010101" pitchFamily="2" charset="-122"/>
              </a:rPr>
              <a:t>）和对文本输入给出响应的事件（</a:t>
            </a:r>
            <a:r>
              <a:rPr lang="en-US" altLang="zh-CN" dirty="0">
                <a:ea typeface="华文新魏" panose="02010800040101010101" pitchFamily="2" charset="-122"/>
              </a:rPr>
              <a:t>keypress</a:t>
            </a:r>
            <a:r>
              <a:rPr lang="zh-CN" altLang="en-US" dirty="0">
                <a:ea typeface="华文新魏" panose="02010800040101010101" pitchFamily="2" charset="-122"/>
              </a:rPr>
              <a:t>）， 如果想知道用户按了哪个键，应该侦听</a:t>
            </a:r>
            <a:r>
              <a:rPr lang="en-US" altLang="zh-CN" dirty="0">
                <a:ea typeface="华文新魏" panose="02010800040101010101" pitchFamily="2" charset="-122"/>
              </a:rPr>
              <a:t>keyup</a:t>
            </a:r>
            <a:r>
              <a:rPr lang="zh-CN" altLang="en-US" dirty="0"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ea typeface="华文新魏" panose="02010800040101010101" pitchFamily="2" charset="-122"/>
              </a:rPr>
              <a:t>keydown</a:t>
            </a:r>
            <a:r>
              <a:rPr lang="zh-CN" altLang="en-US" dirty="0">
                <a:ea typeface="华文新魏" panose="02010800040101010101" pitchFamily="2" charset="-122"/>
              </a:rPr>
              <a:t>事件；如果想知道用户输入的是什么字符，应该侦听</a:t>
            </a:r>
            <a:r>
              <a:rPr lang="en-US" altLang="zh-CN" dirty="0">
                <a:ea typeface="华文新魏" panose="02010800040101010101" pitchFamily="2" charset="-122"/>
              </a:rPr>
              <a:t>keypress</a:t>
            </a:r>
            <a:r>
              <a:rPr lang="zh-CN" altLang="en-US" dirty="0">
                <a:ea typeface="华文新魏" panose="02010800040101010101" pitchFamily="2" charset="-122"/>
              </a:rPr>
              <a:t>事件。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，需要在</a:t>
            </a:r>
            <a:r>
              <a:rPr lang="en-US" altLang="zh-CN" dirty="0">
                <a:ea typeface="华文新魏" panose="02010800040101010101" pitchFamily="2" charset="-122"/>
              </a:rPr>
              <a:t>keyup</a:t>
            </a:r>
            <a:r>
              <a:rPr lang="zh-CN" altLang="en-US" dirty="0">
                <a:ea typeface="华文新魏" panose="02010800040101010101" pitchFamily="2" charset="-122"/>
              </a:rPr>
              <a:t>处理程序被触发时知道用户按下了哪个键。此时可以检查相应的事件对象，事件对象的</a:t>
            </a:r>
            <a:r>
              <a:rPr lang="en-US" altLang="zh-CN" dirty="0">
                <a:ea typeface="华文新魏" panose="02010800040101010101" pitchFamily="2" charset="-122"/>
              </a:rPr>
              <a:t>.which</a:t>
            </a:r>
            <a:r>
              <a:rPr lang="zh-CN" altLang="en-US" dirty="0">
                <a:ea typeface="华文新魏" panose="02010800040101010101" pitchFamily="2" charset="-122"/>
              </a:rPr>
              <a:t>属性包含着被按下的那个键的标识符，对于字母键而言，这个标识符就是相应大写字母的</a:t>
            </a:r>
            <a:r>
              <a:rPr lang="en-US" altLang="zh-CN" dirty="0">
                <a:ea typeface="华文新魏" panose="02010800040101010101" pitchFamily="2" charset="-122"/>
              </a:rPr>
              <a:t>ASCII</a:t>
            </a:r>
            <a:r>
              <a:rPr lang="zh-CN" altLang="en-US" dirty="0">
                <a:ea typeface="华文新魏" panose="02010800040101010101" pitchFamily="2" charset="-122"/>
              </a:rPr>
              <a:t>值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响应键盘事件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内容占位符 1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720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，按下</a:t>
            </a:r>
            <a:r>
              <a:rPr lang="en-US" altLang="zh-CN" dirty="0">
                <a:ea typeface="华文新魏" panose="02010800040101010101" pitchFamily="2" charset="-122"/>
              </a:rPr>
              <a:t>D,N,L</a:t>
            </a:r>
            <a:r>
              <a:rPr lang="zh-CN" altLang="en-US" dirty="0">
                <a:ea typeface="华文新魏" panose="02010800040101010101" pitchFamily="2" charset="-122"/>
              </a:rPr>
              <a:t>这三个键中的任何一个，都会模拟鼠标对相应按钮的单击，代码清单</a:t>
            </a:r>
            <a:r>
              <a:rPr lang="en-US" altLang="zh-CN" dirty="0">
                <a:ea typeface="华文新魏" panose="02010800040101010101" pitchFamily="2" charset="-122"/>
              </a:rPr>
              <a:t>3-25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pic>
        <p:nvPicPr>
          <p:cNvPr id="5222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839913"/>
            <a:ext cx="7772400" cy="4408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代码的进一步整合。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代码清单</a:t>
            </a:r>
            <a:r>
              <a:rPr lang="en-US" altLang="zh-CN" dirty="0">
                <a:ea typeface="华文新魏" panose="02010800040101010101" pitchFamily="2" charset="-122"/>
              </a:rPr>
              <a:t>3-26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0" y="2667000"/>
            <a:ext cx="8229600" cy="19542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正如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提供了</a:t>
            </a:r>
            <a:r>
              <a:rPr lang="en-US" altLang="zh-CN" dirty="0">
                <a:ea typeface="华文新魏" panose="02010800040101010101" pitchFamily="2" charset="-122"/>
              </a:rPr>
              <a:t>onload</a:t>
            </a:r>
            <a:r>
              <a:rPr lang="zh-CN" altLang="en-US" dirty="0">
                <a:ea typeface="华文新魏" panose="02010800040101010101" pitchFamily="2" charset="-122"/>
              </a:rPr>
              <a:t>来截获页面加载事件一样，它对用户发起的其它事件也提供了相似的“挂钩”。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简单事件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938" y="2362200"/>
            <a:ext cx="6400800" cy="4294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这些挂钩也会与</a:t>
            </a:r>
            <a:r>
              <a:rPr lang="en-US" altLang="zh-CN" dirty="0">
                <a:ea typeface="华文新魏" panose="02010800040101010101" pitchFamily="2" charset="-122"/>
              </a:rPr>
              <a:t>onload</a:t>
            </a:r>
            <a:r>
              <a:rPr lang="zh-CN" altLang="en-US" dirty="0">
                <a:ea typeface="华文新魏" panose="02010800040101010101" pitchFamily="2" charset="-122"/>
              </a:rPr>
              <a:t>一样具有类似的缺点，为此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也为处理这些事件提供了一种的方式。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sz="2800" dirty="0">
                <a:ea typeface="华文新魏" panose="02010800040101010101" pitchFamily="2" charset="-122"/>
              </a:rPr>
              <a:t>对匹配的元素进行特定的事件绑定</a:t>
            </a:r>
            <a:r>
              <a:rPr lang="en-US" altLang="zh-CN" sz="2800" dirty="0">
                <a:ea typeface="华文新魏" panose="02010800040101010101" pitchFamily="2" charset="-122"/>
              </a:rPr>
              <a:t>: on()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当单击</a:t>
            </a:r>
            <a:r>
              <a:rPr lang="en-US" altLang="zh-CN" dirty="0">
                <a:ea typeface="华文新魏" panose="02010800040101010101" pitchFamily="2" charset="-122"/>
              </a:rPr>
              <a:t>Large Print</a:t>
            </a:r>
            <a:r>
              <a:rPr lang="zh-CN" altLang="en-US" dirty="0">
                <a:ea typeface="华文新魏" panose="02010800040101010101" pitchFamily="2" charset="-122"/>
              </a:rPr>
              <a:t>按钮时，会运行函数中的代码。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例</a:t>
            </a: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3-1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048000"/>
            <a:ext cx="7424738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2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$(</a:t>
            </a:r>
            <a:r>
              <a:rPr lang="en-US" altLang="zh-CN" i="1" dirty="0">
                <a:ea typeface="华文新魏" panose="02010800040101010101" pitchFamily="2" charset="-122"/>
              </a:rPr>
              <a:t>selector</a:t>
            </a:r>
            <a:r>
              <a:rPr lang="en-US" altLang="zh-CN" dirty="0">
                <a:ea typeface="华文新魏" panose="02010800040101010101" pitchFamily="2" charset="-122"/>
              </a:rPr>
              <a:t>).on(</a:t>
            </a:r>
            <a:r>
              <a:rPr lang="en-US" altLang="zh-CN" i="1" dirty="0">
                <a:ea typeface="华文新魏" panose="02010800040101010101" pitchFamily="2" charset="-122"/>
              </a:rPr>
              <a:t>event,childSelector,data,function,map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on() </a:t>
            </a:r>
            <a:r>
              <a:rPr lang="zh-CN" altLang="en-US" dirty="0">
                <a:ea typeface="华文新魏" panose="02010800040101010101" pitchFamily="2" charset="-122"/>
              </a:rPr>
              <a:t>方法在被选元素及子元素上添加一个或多个事件处理程序。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3056</Words>
  <Application>WPS 演示</Application>
  <PresentationFormat>全屏显示(4:3)</PresentationFormat>
  <Paragraphs>226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</vt:lpstr>
      <vt:lpstr>宋体</vt:lpstr>
      <vt:lpstr>Wingdings</vt:lpstr>
      <vt:lpstr>华文新魏</vt:lpstr>
      <vt:lpstr>Constantia</vt:lpstr>
      <vt:lpstr>Wingdings 2</vt:lpstr>
      <vt:lpstr>Wingdings</vt:lpstr>
      <vt:lpstr>Wingdings 2</vt:lpstr>
      <vt:lpstr>微软雅黑</vt:lpstr>
      <vt:lpstr>Arial Unicode MS</vt:lpstr>
      <vt:lpstr>Calibri</vt:lpstr>
      <vt:lpstr>华文新魏</vt:lpstr>
      <vt:lpstr>Segoe Print</vt:lpstr>
      <vt:lpstr>纸张</vt:lpstr>
      <vt:lpstr>事件</vt:lpstr>
      <vt:lpstr>本节内容</vt:lpstr>
      <vt:lpstr>页面加载事件——$(document).ready()</vt:lpstr>
      <vt:lpstr>PowerPoint 演示文稿</vt:lpstr>
      <vt:lpstr>PowerPoint 演示文稿</vt:lpstr>
      <vt:lpstr>简单事件</vt:lpstr>
      <vt:lpstr>PowerPoint 演示文稿</vt:lpstr>
      <vt:lpstr>例3-1</vt:lpstr>
      <vt:lpstr>PowerPoint 演示文稿</vt:lpstr>
      <vt:lpstr>完善代码</vt:lpstr>
      <vt:lpstr>this关键字的使用</vt:lpstr>
      <vt:lpstr>PowerPoint 演示文稿</vt:lpstr>
      <vt:lpstr>代码重构</vt:lpstr>
      <vt:lpstr>PowerPoint 演示文稿</vt:lpstr>
      <vt:lpstr>PowerPoint 演示文稿</vt:lpstr>
      <vt:lpstr>进一步合并</vt:lpstr>
      <vt:lpstr>简写的事件</vt:lpstr>
      <vt:lpstr>复合事件</vt:lpstr>
      <vt:lpstr>PowerPoint 演示文稿</vt:lpstr>
      <vt:lpstr>例</vt:lpstr>
      <vt:lpstr>事件的传播</vt:lpstr>
      <vt:lpstr>PowerPoint 演示文稿</vt:lpstr>
      <vt:lpstr>PowerPoint 演示文稿</vt:lpstr>
      <vt:lpstr>事件冒泡的副作用</vt:lpstr>
      <vt:lpstr>防止事件冒泡的副作用</vt:lpstr>
      <vt:lpstr>PowerPoint 演示文稿</vt:lpstr>
      <vt:lpstr>PowerPoint 演示文稿</vt:lpstr>
      <vt:lpstr>PowerPoint 演示文稿</vt:lpstr>
      <vt:lpstr>事件委托</vt:lpstr>
      <vt:lpstr>PowerPoint 演示文稿</vt:lpstr>
      <vt:lpstr>PowerPoint 演示文稿</vt:lpstr>
      <vt:lpstr>PowerPoint 演示文稿</vt:lpstr>
      <vt:lpstr>PowerPoint 演示文稿</vt:lpstr>
      <vt:lpstr>使用内置的事件委托功能</vt:lpstr>
      <vt:lpstr>移除事件处理程序</vt:lpstr>
      <vt:lpstr>PowerPoint 演示文稿</vt:lpstr>
      <vt:lpstr>为事件处理程序添加命名空间</vt:lpstr>
      <vt:lpstr>为事件处理程序添加命名空间</vt:lpstr>
      <vt:lpstr>重新绑定事件</vt:lpstr>
      <vt:lpstr>PowerPoint 演示文稿</vt:lpstr>
      <vt:lpstr>PowerPoint 演示文稿</vt:lpstr>
      <vt:lpstr>模仿用户操作</vt:lpstr>
      <vt:lpstr>PowerPoint 演示文稿</vt:lpstr>
      <vt:lpstr>响应键盘事件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113</cp:revision>
  <dcterms:created xsi:type="dcterms:W3CDTF">2013-06-18T02:16:00Z</dcterms:created>
  <dcterms:modified xsi:type="dcterms:W3CDTF">2021-05-25T08:49:44Z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2052-11.1.0.10495</vt:lpwstr>
  </property>
  <property fmtid="{D5CDD505-2E9C-101B-9397-08002B2CF9AE}" pid="4" name="ICV">
    <vt:lpwstr>B35BF91474A844078E475F9E9A785899</vt:lpwstr>
  </property>
</Properties>
</file>