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2"/>
    <p:sldId id="271" r:id="rId13"/>
    <p:sldId id="264" r:id="rId14"/>
    <p:sldId id="265" r:id="rId15"/>
    <p:sldId id="272" r:id="rId16"/>
    <p:sldId id="266" r:id="rId17"/>
    <p:sldId id="269" r:id="rId18"/>
    <p:sldId id="267" r:id="rId19"/>
    <p:sldId id="268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618"/>
  </p:normalViewPr>
  <p:slideViewPr>
    <p:cSldViewPr showGuides="1">
      <p:cViewPr varScale="1">
        <p:scale>
          <a:sx n="57" d="100"/>
          <a:sy n="57" d="100"/>
        </p:scale>
        <p:origin x="174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6A073-9C7D-4C95-9AE5-6B4102BE8E7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4395A4-1294-4CE9-BBD4-188657D6DC4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，通过</a:t>
            </a:r>
            <a:r>
              <a:rPr lang="en-US" altLang="zh-CN" dirty="0">
                <a:ea typeface="宋体" panose="02010600030101010101" pitchFamily="2" charset="-122"/>
              </a:rPr>
              <a:t>parseFloat()</a:t>
            </a:r>
            <a:r>
              <a:rPr lang="zh-CN" altLang="en-US" dirty="0">
                <a:ea typeface="宋体" panose="02010600030101010101" pitchFamily="2" charset="-122"/>
              </a:rPr>
              <a:t>函数只取得字体大小属性中的数值部分。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parseFloat()</a:t>
            </a:r>
            <a:r>
              <a:rPr lang="zh-CN" altLang="en-US" dirty="0">
                <a:ea typeface="宋体" panose="02010600030101010101" pitchFamily="2" charset="-122"/>
              </a:rPr>
              <a:t>函数会在一个字符串中从左到右地查找一个浮点（十进制）数。例如，它会将字符串</a:t>
            </a:r>
            <a:r>
              <a:rPr lang="en-US" altLang="zh-CN" dirty="0">
                <a:ea typeface="宋体" panose="02010600030101010101" pitchFamily="2" charset="-122"/>
              </a:rPr>
              <a:t>'12'</a:t>
            </a:r>
            <a:r>
              <a:rPr lang="zh-CN" altLang="en-US" dirty="0">
                <a:ea typeface="宋体" panose="02010600030101010101" pitchFamily="2" charset="-122"/>
              </a:rPr>
              <a:t>转换成数字</a:t>
            </a:r>
            <a:r>
              <a:rPr lang="en-US" altLang="zh-CN" dirty="0">
                <a:ea typeface="宋体" panose="02010600030101010101" pitchFamily="2" charset="-122"/>
              </a:rPr>
              <a:t>12</a:t>
            </a:r>
            <a:r>
              <a:rPr lang="zh-CN" altLang="en-US" dirty="0">
                <a:ea typeface="宋体" panose="02010600030101010101" pitchFamily="2" charset="-122"/>
              </a:rPr>
              <a:t>。另外，它还会去掉末尾的非数字字符，因此</a:t>
            </a:r>
            <a:r>
              <a:rPr lang="en-US" altLang="zh-CN" dirty="0">
                <a:ea typeface="宋体" panose="02010600030101010101" pitchFamily="2" charset="-122"/>
              </a:rPr>
              <a:t>'12px'</a:t>
            </a:r>
            <a:r>
              <a:rPr lang="zh-CN" altLang="en-US" dirty="0">
                <a:ea typeface="宋体" panose="02010600030101010101" pitchFamily="2" charset="-122"/>
              </a:rPr>
              <a:t>就变成了</a:t>
            </a:r>
            <a:r>
              <a:rPr lang="en-US" altLang="zh-CN" dirty="0">
                <a:ea typeface="宋体" panose="02010600030101010101" pitchFamily="2" charset="-122"/>
              </a:rPr>
              <a:t>12</a:t>
            </a:r>
            <a:r>
              <a:rPr lang="zh-CN" altLang="en-US" dirty="0">
                <a:ea typeface="宋体" panose="02010600030101010101" pitchFamily="2" charset="-122"/>
              </a:rPr>
              <a:t>。如果字符串本身以一个非数字开头，那么</a:t>
            </a:r>
            <a:r>
              <a:rPr lang="en-US" altLang="zh-CN" dirty="0">
                <a:ea typeface="宋体" panose="02010600030101010101" pitchFamily="2" charset="-122"/>
              </a:rPr>
              <a:t>parseFloat()</a:t>
            </a:r>
            <a:r>
              <a:rPr lang="zh-CN" altLang="en-US" dirty="0">
                <a:ea typeface="宋体" panose="02010600030101010101" pitchFamily="2" charset="-122"/>
              </a:rPr>
              <a:t>会返回</a:t>
            </a:r>
            <a:r>
              <a:rPr lang="en-US" altLang="zh-CN" dirty="0">
                <a:ea typeface="宋体" panose="02010600030101010101" pitchFamily="2" charset="-122"/>
              </a:rPr>
              <a:t>NaN</a:t>
            </a:r>
            <a:r>
              <a:rPr lang="zh-CN" altLang="en-US" dirty="0">
                <a:ea typeface="宋体" panose="02010600030101010101" pitchFamily="2" charset="-122"/>
              </a:rPr>
              <a:t>，即</a:t>
            </a:r>
            <a:r>
              <a:rPr lang="en-US" altLang="zh-CN" dirty="0">
                <a:ea typeface="宋体" panose="02010600030101010101" pitchFamily="2" charset="-122"/>
              </a:rPr>
              <a:t>Not a Number</a:t>
            </a:r>
            <a:r>
              <a:rPr lang="zh-CN" altLang="en-US" dirty="0">
                <a:ea typeface="宋体" panose="02010600030101010101" pitchFamily="2" charset="-122"/>
              </a:rPr>
              <a:t>（非数字）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通过单击</a:t>
            </a:r>
            <a:r>
              <a:rPr lang="en-US" altLang="zh-CN" dirty="0">
                <a:ea typeface="宋体" panose="02010600030101010101" pitchFamily="2" charset="-122"/>
              </a:rPr>
              <a:t>Smaller</a:t>
            </a:r>
            <a:r>
              <a:rPr lang="zh-CN" altLang="en-US" dirty="0">
                <a:ea typeface="宋体" panose="02010600030101010101" pitchFamily="2" charset="-122"/>
              </a:rPr>
              <a:t>按钮减小字体大小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提供一种方式能够返回字体大小的初始值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改用</a:t>
            </a:r>
            <a:r>
              <a:rPr lang="en-US" altLang="zh-CN" dirty="0">
                <a:ea typeface="宋体" panose="02010600030101010101" pitchFamily="2" charset="-122"/>
              </a:rPr>
              <a:t>switch</a:t>
            </a:r>
            <a:r>
              <a:rPr lang="zh-CN" altLang="en-US" dirty="0">
                <a:ea typeface="宋体" panose="02010600030101010101" pitchFamily="2" charset="-122"/>
              </a:rPr>
              <a:t>语句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虽然</a:t>
            </a:r>
            <a:r>
              <a:rPr lang="en-US" altLang="zh-CN" dirty="0">
                <a:ea typeface="宋体" panose="02010600030101010101" pitchFamily="2" charset="-122"/>
              </a:rPr>
              <a:t>.hide()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.show()</a:t>
            </a:r>
            <a:r>
              <a:rPr lang="zh-CN" altLang="en-US" dirty="0">
                <a:ea typeface="宋体" panose="02010600030101010101" pitchFamily="2" charset="-122"/>
              </a:rPr>
              <a:t>方法简单实用，但它们没有那么花哨。为了增添更多的艺术感，我们可以为它们指定速度。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if else</a:t>
            </a:r>
            <a:r>
              <a:rPr lang="zh-CN" altLang="en-US" dirty="0">
                <a:ea typeface="宋体" panose="02010600030101010101" pitchFamily="2" charset="-122"/>
              </a:rPr>
              <a:t>语句切换元素的可见性是非常自然的方式。但通过</a:t>
            </a:r>
            <a:r>
              <a:rPr lang="en-US" altLang="zh-CN" dirty="0">
                <a:ea typeface="宋体" panose="02010600030101010101" pitchFamily="2" charset="-122"/>
              </a:rPr>
              <a:t>jQuery</a:t>
            </a:r>
            <a:r>
              <a:rPr lang="zh-CN" altLang="en-US" dirty="0">
                <a:ea typeface="宋体" panose="02010600030101010101" pitchFamily="2" charset="-122"/>
              </a:rPr>
              <a:t>复合效果方法，却不一定非要使用这个条件语句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jQuery</a:t>
            </a:r>
            <a:r>
              <a:rPr lang="zh-CN" altLang="en-US" dirty="0">
                <a:ea typeface="宋体" panose="02010600030101010101" pitchFamily="2" charset="-122"/>
              </a:rPr>
              <a:t>中，</a:t>
            </a:r>
            <a:r>
              <a:rPr lang="en-US" altLang="zh-CN" dirty="0">
                <a:ea typeface="宋体" panose="02010600030101010101" pitchFamily="2" charset="-122"/>
              </a:rPr>
              <a:t>width()</a:t>
            </a:r>
            <a:r>
              <a:rPr lang="zh-CN" altLang="en-US" dirty="0">
                <a:ea typeface="宋体" panose="02010600030101010101" pitchFamily="2" charset="-122"/>
              </a:rPr>
              <a:t>方法用于获得元素宽度；</a:t>
            </a:r>
            <a:r>
              <a:rPr lang="en-US" altLang="zh-CN" dirty="0">
                <a:ea typeface="宋体" panose="02010600030101010101" pitchFamily="2" charset="-122"/>
              </a:rPr>
              <a:t>innerWidth()</a:t>
            </a:r>
            <a:r>
              <a:rPr lang="zh-CN" altLang="en-US" dirty="0">
                <a:ea typeface="宋体" panose="02010600030101010101" pitchFamily="2" charset="-122"/>
              </a:rPr>
              <a:t>方法用于获得包括内边界（</a:t>
            </a:r>
            <a:r>
              <a:rPr lang="en-US" altLang="zh-CN" dirty="0">
                <a:ea typeface="宋体" panose="02010600030101010101" pitchFamily="2" charset="-122"/>
              </a:rPr>
              <a:t>padding</a:t>
            </a:r>
            <a:r>
              <a:rPr lang="zh-CN" altLang="en-US" dirty="0">
                <a:ea typeface="宋体" panose="02010600030101010101" pitchFamily="2" charset="-122"/>
              </a:rPr>
              <a:t>）的元素宽度，</a:t>
            </a:r>
            <a:r>
              <a:rPr lang="en-US" altLang="zh-CN" dirty="0">
                <a:ea typeface="宋体" panose="02010600030101010101" pitchFamily="2" charset="-122"/>
              </a:rPr>
              <a:t>outerWidth()</a:t>
            </a:r>
            <a:r>
              <a:rPr lang="zh-CN" altLang="en-US" dirty="0">
                <a:ea typeface="宋体" panose="02010600030101010101" pitchFamily="2" charset="-122"/>
              </a:rPr>
              <a:t>方法用于获得包括内边界</a:t>
            </a:r>
            <a:r>
              <a:rPr lang="en-US" altLang="zh-CN" dirty="0">
                <a:ea typeface="宋体" panose="02010600030101010101" pitchFamily="2" charset="-122"/>
              </a:rPr>
              <a:t>(padding)</a:t>
            </a:r>
            <a:r>
              <a:rPr lang="zh-CN" altLang="en-US" dirty="0">
                <a:ea typeface="宋体" panose="02010600030101010101" pitchFamily="2" charset="-122"/>
              </a:rPr>
              <a:t>和边框</a:t>
            </a:r>
            <a:r>
              <a:rPr lang="en-US" altLang="zh-CN" dirty="0">
                <a:ea typeface="宋体" panose="02010600030101010101" pitchFamily="2" charset="-122"/>
              </a:rPr>
              <a:t>(border)</a:t>
            </a:r>
            <a:r>
              <a:rPr lang="zh-CN" altLang="en-US" dirty="0">
                <a:ea typeface="宋体" panose="02010600030101010101" pitchFamily="2" charset="-122"/>
              </a:rPr>
              <a:t>的元素宽度，如果</a:t>
            </a:r>
            <a:r>
              <a:rPr lang="en-US" altLang="zh-CN" dirty="0">
                <a:ea typeface="宋体" panose="02010600030101010101" pitchFamily="2" charset="-122"/>
              </a:rPr>
              <a:t>outerWidth()</a:t>
            </a:r>
            <a:r>
              <a:rPr lang="zh-CN" altLang="en-US" dirty="0">
                <a:ea typeface="宋体" panose="02010600030101010101" pitchFamily="2" charset="-122"/>
              </a:rPr>
              <a:t>方法的参数为</a:t>
            </a:r>
            <a:r>
              <a:rPr lang="en-US" altLang="zh-CN" dirty="0">
                <a:ea typeface="宋体" panose="02010600030101010101" pitchFamily="2" charset="-122"/>
              </a:rPr>
              <a:t>true</a:t>
            </a:r>
            <a:r>
              <a:rPr lang="zh-CN" altLang="en-US" dirty="0">
                <a:ea typeface="宋体" panose="02010600030101010101" pitchFamily="2" charset="-122"/>
              </a:rPr>
              <a:t>则外边界</a:t>
            </a:r>
            <a:r>
              <a:rPr lang="en-US" altLang="zh-CN" dirty="0">
                <a:ea typeface="宋体" panose="02010600030101010101" pitchFamily="2" charset="-122"/>
              </a:rPr>
              <a:t>(margin)</a:t>
            </a:r>
            <a:r>
              <a:rPr lang="zh-CN" altLang="en-US" dirty="0">
                <a:ea typeface="宋体" panose="02010600030101010101" pitchFamily="2" charset="-122"/>
              </a:rPr>
              <a:t>也会被包括进来，即获得包括外边框</a:t>
            </a:r>
            <a:r>
              <a:rPr lang="en-US" altLang="zh-CN" dirty="0">
                <a:ea typeface="宋体" panose="02010600030101010101" pitchFamily="2" charset="-122"/>
              </a:rPr>
              <a:t>(margin)</a:t>
            </a:r>
            <a:r>
              <a:rPr lang="zh-CN" altLang="en-US" dirty="0">
                <a:ea typeface="宋体" panose="02010600030101010101" pitchFamily="2" charset="-122"/>
              </a:rPr>
              <a:t>、内边界</a:t>
            </a:r>
            <a:r>
              <a:rPr lang="en-US" altLang="zh-CN" dirty="0">
                <a:ea typeface="宋体" panose="02010600030101010101" pitchFamily="2" charset="-122"/>
              </a:rPr>
              <a:t>(padding)</a:t>
            </a:r>
            <a:r>
              <a:rPr lang="zh-CN" altLang="en-US" dirty="0">
                <a:ea typeface="宋体" panose="02010600030101010101" pitchFamily="2" charset="-122"/>
              </a:rPr>
              <a:t>和边框</a:t>
            </a:r>
            <a:r>
              <a:rPr lang="en-US" altLang="zh-CN" dirty="0">
                <a:ea typeface="宋体" panose="02010600030101010101" pitchFamily="2" charset="-122"/>
              </a:rPr>
              <a:t>(border)</a:t>
            </a:r>
            <a:r>
              <a:rPr lang="zh-CN" altLang="en-US" dirty="0">
                <a:ea typeface="宋体" panose="02010600030101010101" pitchFamily="2" charset="-122"/>
              </a:rPr>
              <a:t>的元素宽度。同理，</a:t>
            </a:r>
            <a:r>
              <a:rPr lang="en-US" altLang="zh-CN" dirty="0">
                <a:ea typeface="宋体" panose="02010600030101010101" pitchFamily="2" charset="-122"/>
              </a:rPr>
              <a:t>innerHeight</a:t>
            </a:r>
            <a:r>
              <a:rPr lang="zh-CN" altLang="en-US" dirty="0">
                <a:ea typeface="宋体" panose="02010600030101010101" pitchFamily="2" charset="-122"/>
              </a:rPr>
              <a:t>方法与</a:t>
            </a:r>
            <a:r>
              <a:rPr lang="en-US" altLang="zh-CN" dirty="0">
                <a:ea typeface="宋体" panose="02010600030101010101" pitchFamily="2" charset="-122"/>
              </a:rPr>
              <a:t>outerHeight</a:t>
            </a:r>
            <a:r>
              <a:rPr lang="zh-CN" altLang="en-US" dirty="0">
                <a:ea typeface="宋体" panose="02010600030101010101" pitchFamily="2" charset="-122"/>
              </a:rPr>
              <a:t>方法也是用同样的方法计算相应的高度。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所以说：对于同一个元素应该是：</a:t>
            </a:r>
            <a:r>
              <a:rPr lang="en-US" altLang="zh-CN" dirty="0">
                <a:ea typeface="宋体" panose="02010600030101010101" pitchFamily="2" charset="-122"/>
              </a:rPr>
              <a:t>width()&lt;=innerWidth()&lt;=outerWidth()&lt;=outerWidth(true);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另一种方法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8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日期占位符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CD02F-4190-4D8D-A981-36481C2074EE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5FED3-8297-4019-91D2-55F3CEB1FF5A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5FED3-8297-4019-91D2-55F3CEB1FF5A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5FED3-8297-4019-91D2-55F3CEB1FF5A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7597F-9287-445E-ADD1-31178F87EDE0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5FED3-8297-4019-91D2-55F3CEB1FF5A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01EF2C-3A69-4ACE-B0E3-DEB4DE7D8D5B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5FED3-8297-4019-91D2-55F3CEB1FF5A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5FED3-8297-4019-91D2-55F3CEB1FF5A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5FED3-8297-4019-91D2-55F3CEB1FF5A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5FED3-8297-4019-91D2-55F3CEB1FF5A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8"/>
          <p:cNvSpPr>
            <a:spLocks noGrp="1"/>
          </p:cNvSpPr>
          <p:nvPr>
            <p:ph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 smtClean="0">
                <a:solidFill>
                  <a:schemeClr val="tx2"/>
                </a:solidFill>
                <a:ea typeface="华文新魏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15FED3-8297-4019-91D2-55F3CEB1FF5A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华文新魏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altLang="zh-CN" strike="noStrike" noProof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defRPr/>
            </a:pPr>
            <a:endParaRPr kumimoji="0" lang="zh-CN" altLang="en-US" sz="2200" b="0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  <a:ln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样式与动画</a:t>
            </a:r>
            <a:endParaRPr kumimoji="0" lang="zh-CN" altLang="en-US" sz="48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457200"/>
            <a:ext cx="8001000" cy="5929313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FF00"/>
                </a:solidFill>
                <a:ea typeface="华文新魏" pitchFamily="2" charset="-122"/>
              </a:rPr>
              <a:t>hide():</a:t>
            </a:r>
            <a:r>
              <a:rPr lang="en-US" altLang="zh-CN" dirty="0">
                <a:ea typeface="华文新魏" pitchFamily="2" charset="-122"/>
              </a:rPr>
              <a:t> </a:t>
            </a:r>
            <a:r>
              <a:rPr lang="zh-CN" altLang="en-US" dirty="0">
                <a:ea typeface="华文新魏" pitchFamily="2" charset="-122"/>
              </a:rPr>
              <a:t>在 </a:t>
            </a:r>
            <a:r>
              <a:rPr lang="en-US" altLang="zh-CN" dirty="0">
                <a:ea typeface="华文新魏" pitchFamily="2" charset="-122"/>
              </a:rPr>
              <a:t>HTML </a:t>
            </a:r>
            <a:r>
              <a:rPr lang="zh-CN" altLang="en-US" dirty="0">
                <a:ea typeface="华文新魏" pitchFamily="2" charset="-122"/>
              </a:rPr>
              <a:t>文档中</a:t>
            </a:r>
            <a:r>
              <a:rPr lang="en-US" altLang="zh-CN" dirty="0">
                <a:ea typeface="华文新魏" pitchFamily="2" charset="-122"/>
              </a:rPr>
              <a:t>, </a:t>
            </a:r>
            <a:r>
              <a:rPr lang="zh-CN" altLang="en-US" dirty="0">
                <a:ea typeface="华文新魏" pitchFamily="2" charset="-122"/>
              </a:rPr>
              <a:t>为一个元素调用 </a:t>
            </a:r>
            <a:r>
              <a:rPr lang="en-US" altLang="zh-CN" dirty="0">
                <a:ea typeface="华文新魏" pitchFamily="2" charset="-122"/>
              </a:rPr>
              <a:t>hide() </a:t>
            </a:r>
            <a:r>
              <a:rPr lang="zh-CN" altLang="en-US" dirty="0">
                <a:ea typeface="华文新魏" pitchFamily="2" charset="-122"/>
              </a:rPr>
              <a:t>方法会将该元素的 </a:t>
            </a:r>
            <a:r>
              <a:rPr lang="en-US" altLang="zh-CN" dirty="0">
                <a:ea typeface="华文新魏" pitchFamily="2" charset="-122"/>
              </a:rPr>
              <a:t>display </a:t>
            </a:r>
            <a:r>
              <a:rPr lang="zh-CN" altLang="en-US" dirty="0">
                <a:ea typeface="华文新魏" pitchFamily="2" charset="-122"/>
              </a:rPr>
              <a:t>样式改为 </a:t>
            </a:r>
            <a:r>
              <a:rPr lang="en-US" altLang="zh-CN" dirty="0">
                <a:ea typeface="华文新魏" pitchFamily="2" charset="-122"/>
              </a:rPr>
              <a:t>none. </a:t>
            </a:r>
            <a:r>
              <a:rPr lang="zh-CN" altLang="en-US" dirty="0">
                <a:ea typeface="华文新魏" pitchFamily="2" charset="-122"/>
              </a:rPr>
              <a:t>代码功能同 </a:t>
            </a:r>
            <a:r>
              <a:rPr lang="en-US" altLang="zh-CN" dirty="0">
                <a:ea typeface="华文新魏" pitchFamily="2" charset="-122"/>
              </a:rPr>
              <a:t>css(“display”, “none”);</a:t>
            </a:r>
            <a:endParaRPr lang="en-US" altLang="zh-CN" dirty="0">
              <a:ea typeface="华文新魏" pitchFamily="2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ea typeface="华文新魏" pitchFamily="2" charset="-122"/>
              </a:rPr>
              <a:t>show(): </a:t>
            </a:r>
            <a:r>
              <a:rPr lang="zh-CN" altLang="en-US" dirty="0">
                <a:ea typeface="华文新魏" pitchFamily="2" charset="-122"/>
              </a:rPr>
              <a:t>将元素的 </a:t>
            </a:r>
            <a:r>
              <a:rPr lang="en-US" altLang="zh-CN" dirty="0">
                <a:ea typeface="华文新魏" pitchFamily="2" charset="-122"/>
              </a:rPr>
              <a:t>display </a:t>
            </a:r>
            <a:r>
              <a:rPr lang="zh-CN" altLang="en-US" dirty="0">
                <a:ea typeface="华文新魏" pitchFamily="2" charset="-122"/>
              </a:rPr>
              <a:t>样式改为先前的显示状态</a:t>
            </a:r>
            <a:r>
              <a:rPr lang="en-US" altLang="zh-CN" dirty="0">
                <a:ea typeface="华文新魏" pitchFamily="2" charset="-122"/>
              </a:rPr>
              <a:t>.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以上两个方法在不带任何参数的情况下</a:t>
            </a:r>
            <a:r>
              <a:rPr lang="en-US" altLang="zh-CN" dirty="0">
                <a:ea typeface="华文新魏" pitchFamily="2" charset="-122"/>
              </a:rPr>
              <a:t>, </a:t>
            </a:r>
            <a:r>
              <a:rPr lang="zh-CN" altLang="en-US" dirty="0">
                <a:ea typeface="华文新魏" pitchFamily="2" charset="-122"/>
              </a:rPr>
              <a:t>作用是立即隐藏或显示匹配的元素</a:t>
            </a:r>
            <a:r>
              <a:rPr lang="en-US" altLang="zh-CN" dirty="0">
                <a:ea typeface="华文新魏" pitchFamily="2" charset="-122"/>
              </a:rPr>
              <a:t>, </a:t>
            </a:r>
            <a:r>
              <a:rPr lang="zh-CN" altLang="en-US" dirty="0">
                <a:ea typeface="华文新魏" pitchFamily="2" charset="-122"/>
              </a:rPr>
              <a:t>不会有任何动画</a:t>
            </a:r>
            <a:r>
              <a:rPr lang="en-US" altLang="zh-CN" dirty="0">
                <a:ea typeface="华文新魏" pitchFamily="2" charset="-122"/>
              </a:rPr>
              <a:t>. </a:t>
            </a:r>
            <a:r>
              <a:rPr lang="zh-CN" altLang="en-US" dirty="0">
                <a:ea typeface="华文新魏" pitchFamily="2" charset="-122"/>
              </a:rPr>
              <a:t>可以通过制定速度参数使元素动起来</a:t>
            </a:r>
            <a:r>
              <a:rPr lang="en-US" altLang="zh-CN" dirty="0">
                <a:ea typeface="华文新魏" pitchFamily="2" charset="-122"/>
              </a:rPr>
              <a:t>.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以上两个方法会同时减少</a:t>
            </a:r>
            <a:r>
              <a:rPr lang="en-US" altLang="zh-CN" dirty="0">
                <a:ea typeface="华文新魏" pitchFamily="2" charset="-122"/>
              </a:rPr>
              <a:t>(</a:t>
            </a:r>
            <a:r>
              <a:rPr lang="zh-CN" altLang="en-US" dirty="0">
                <a:ea typeface="华文新魏" pitchFamily="2" charset="-122"/>
              </a:rPr>
              <a:t>增大</a:t>
            </a:r>
            <a:r>
              <a:rPr lang="en-US" altLang="zh-CN" dirty="0">
                <a:ea typeface="华文新魏" pitchFamily="2" charset="-122"/>
              </a:rPr>
              <a:t>)</a:t>
            </a:r>
            <a:r>
              <a:rPr lang="zh-CN" altLang="en-US" dirty="0">
                <a:ea typeface="华文新魏" pitchFamily="2" charset="-122"/>
              </a:rPr>
              <a:t>内容的高度</a:t>
            </a:r>
            <a:r>
              <a:rPr lang="en-US" altLang="zh-CN" dirty="0">
                <a:ea typeface="华文新魏" pitchFamily="2" charset="-122"/>
              </a:rPr>
              <a:t>, </a:t>
            </a:r>
            <a:r>
              <a:rPr lang="zh-CN" altLang="en-US" dirty="0">
                <a:ea typeface="华文新魏" pitchFamily="2" charset="-122"/>
              </a:rPr>
              <a:t>宽度和不透明度</a:t>
            </a:r>
            <a:r>
              <a:rPr lang="en-US" altLang="zh-CN" dirty="0">
                <a:ea typeface="华文新魏" pitchFamily="2" charset="-122"/>
              </a:rPr>
              <a:t>.</a:t>
            </a:r>
            <a:endParaRPr lang="en-US" altLang="zh-CN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基本的隐藏和显示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为一段文本添加一个</a:t>
            </a:r>
            <a:r>
              <a:rPr lang="en-US" altLang="zh-CN" dirty="0">
                <a:ea typeface="华文新魏" pitchFamily="2" charset="-122"/>
              </a:rPr>
              <a:t>read more</a:t>
            </a:r>
            <a:r>
              <a:rPr lang="zh-CN" altLang="en-US" dirty="0">
                <a:ea typeface="华文新魏" pitchFamily="2" charset="-122"/>
              </a:rPr>
              <a:t>链接，并隐藏第二段文本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例</a:t>
            </a: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4-6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14600"/>
            <a:ext cx="6742113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当用户单击第一段末尾</a:t>
            </a:r>
            <a:r>
              <a:rPr lang="en-US" altLang="zh-CN" dirty="0">
                <a:ea typeface="华文新魏" pitchFamily="2" charset="-122"/>
              </a:rPr>
              <a:t>read more</a:t>
            </a:r>
            <a:r>
              <a:rPr lang="zh-CN" altLang="en-US" dirty="0">
                <a:ea typeface="华文新魏" pitchFamily="2" charset="-122"/>
              </a:rPr>
              <a:t>链接时，就会隐藏该链接同时显示第二个段落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代码清单</a:t>
            </a:r>
            <a:r>
              <a:rPr kumimoji="0" lang="en-US" altLang="zh-CN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4-7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50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819400"/>
            <a:ext cx="6477000" cy="283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可以在</a:t>
            </a:r>
            <a:r>
              <a:rPr lang="en-US" altLang="zh-CN" dirty="0">
                <a:ea typeface="华文新魏" pitchFamily="2" charset="-122"/>
              </a:rPr>
              <a:t>.show()</a:t>
            </a:r>
            <a:r>
              <a:rPr lang="zh-CN" altLang="en-US" dirty="0">
                <a:ea typeface="华文新魏" pitchFamily="2" charset="-122"/>
              </a:rPr>
              <a:t>或</a:t>
            </a:r>
            <a:r>
              <a:rPr lang="en-US" altLang="zh-CN" dirty="0">
                <a:ea typeface="华文新魏" pitchFamily="2" charset="-122"/>
              </a:rPr>
              <a:t>.hide()</a:t>
            </a:r>
            <a:r>
              <a:rPr lang="zh-CN" altLang="en-US" dirty="0">
                <a:ea typeface="华文新魏" pitchFamily="2" charset="-122"/>
              </a:rPr>
              <a:t>中指定显示速度。</a:t>
            </a:r>
            <a:endParaRPr lang="en-US" altLang="zh-CN" dirty="0">
              <a:ea typeface="华文新魏" pitchFamily="2" charset="-122"/>
            </a:endParaRPr>
          </a:p>
          <a:p>
            <a:endParaRPr lang="en-US" altLang="zh-CN" dirty="0">
              <a:ea typeface="华文新魏" pitchFamily="2" charset="-122"/>
            </a:endParaRPr>
          </a:p>
          <a:p>
            <a:endParaRPr lang="en-US" altLang="zh-CN" dirty="0">
              <a:ea typeface="华文新魏" pitchFamily="2" charset="-122"/>
            </a:endParaRPr>
          </a:p>
          <a:p>
            <a:endParaRPr lang="en-US" altLang="zh-CN" dirty="0">
              <a:ea typeface="华文新魏" pitchFamily="2" charset="-122"/>
            </a:endParaRPr>
          </a:p>
          <a:p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可选的 </a:t>
            </a:r>
            <a:r>
              <a:rPr lang="en-US" altLang="zh-CN" dirty="0">
                <a:ea typeface="华文新魏" pitchFamily="2" charset="-122"/>
              </a:rPr>
              <a:t>speed </a:t>
            </a:r>
            <a:r>
              <a:rPr lang="zh-CN" altLang="en-US" dirty="0">
                <a:ea typeface="华文新魏" pitchFamily="2" charset="-122"/>
              </a:rPr>
              <a:t>参数规定隐藏</a:t>
            </a:r>
            <a:r>
              <a:rPr lang="en-US" altLang="zh-CN" dirty="0">
                <a:ea typeface="华文新魏" pitchFamily="2" charset="-122"/>
              </a:rPr>
              <a:t>/</a:t>
            </a:r>
            <a:r>
              <a:rPr lang="zh-CN" altLang="en-US" dirty="0">
                <a:ea typeface="华文新魏" pitchFamily="2" charset="-122"/>
              </a:rPr>
              <a:t>显示的速度，可以取以下值：</a:t>
            </a:r>
            <a:r>
              <a:rPr lang="en-US" altLang="zh-CN" dirty="0">
                <a:ea typeface="华文新魏" pitchFamily="2" charset="-122"/>
              </a:rPr>
              <a:t>“slow”</a:t>
            </a:r>
            <a:r>
              <a:rPr lang="zh-CN" altLang="en-US" dirty="0">
                <a:ea typeface="华文新魏" pitchFamily="2" charset="-122"/>
              </a:rPr>
              <a:t>、“</a:t>
            </a:r>
            <a:r>
              <a:rPr lang="en-US" altLang="zh-CN" dirty="0">
                <a:ea typeface="华文新魏" pitchFamily="2" charset="-122"/>
              </a:rPr>
              <a:t>normal</a:t>
            </a:r>
            <a:r>
              <a:rPr lang="zh-CN" altLang="en-US" dirty="0">
                <a:ea typeface="华文新魏" pitchFamily="2" charset="-122"/>
              </a:rPr>
              <a:t>”、</a:t>
            </a:r>
            <a:r>
              <a:rPr lang="en-US" altLang="zh-CN" dirty="0">
                <a:ea typeface="华文新魏" pitchFamily="2" charset="-122"/>
              </a:rPr>
              <a:t>"fast" </a:t>
            </a:r>
            <a:r>
              <a:rPr lang="zh-CN" altLang="en-US" dirty="0">
                <a:ea typeface="华文新魏" pitchFamily="2" charset="-122"/>
              </a:rPr>
              <a:t>或毫秒。</a:t>
            </a:r>
            <a:endParaRPr lang="zh-CN" altLang="en-US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可选的 </a:t>
            </a:r>
            <a:r>
              <a:rPr lang="en-US" altLang="zh-CN" dirty="0">
                <a:ea typeface="华文新魏" pitchFamily="2" charset="-122"/>
              </a:rPr>
              <a:t>callback </a:t>
            </a:r>
            <a:r>
              <a:rPr lang="zh-CN" altLang="en-US" dirty="0">
                <a:ea typeface="华文新魏" pitchFamily="2" charset="-122"/>
              </a:rPr>
              <a:t>参数是隐藏或显示完成后所执行的函数名称。</a:t>
            </a:r>
            <a:endParaRPr lang="zh-CN" altLang="en-US" dirty="0">
              <a:ea typeface="华文新魏" pitchFamily="2" charset="-122"/>
            </a:endParaRPr>
          </a:p>
          <a:p>
            <a:endParaRPr lang="en-US" altLang="zh-CN" dirty="0">
              <a:ea typeface="华文新魏" pitchFamily="2" charset="-122"/>
            </a:endParaRPr>
          </a:p>
          <a:p>
            <a:endParaRPr lang="en-US" altLang="zh-CN" dirty="0">
              <a:ea typeface="华文新魏" pitchFamily="2" charset="-122"/>
            </a:endParaRPr>
          </a:p>
          <a:p>
            <a:endParaRPr lang="en-US" altLang="zh-CN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指定显示速度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133600"/>
            <a:ext cx="7265988" cy="1600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代码</a:t>
            </a:r>
            <a:r>
              <a:rPr lang="en-US" altLang="zh-CN" dirty="0">
                <a:ea typeface="华文新魏" pitchFamily="2" charset="-122"/>
              </a:rPr>
              <a:t>4-8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2362200"/>
            <a:ext cx="5538788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3171825"/>
            <a:ext cx="5532438" cy="208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ea typeface="华文新魏" pitchFamily="2" charset="-122"/>
              </a:rPr>
              <a:t>fadeIn(), fadeOut(): </a:t>
            </a:r>
            <a:r>
              <a:rPr lang="zh-CN" altLang="en-US" sz="2800" dirty="0">
                <a:ea typeface="华文新魏" pitchFamily="2" charset="-122"/>
              </a:rPr>
              <a:t>只改变元素的透明度</a:t>
            </a:r>
            <a:r>
              <a:rPr lang="en-US" altLang="zh-CN" sz="2800" dirty="0">
                <a:ea typeface="华文新魏" pitchFamily="2" charset="-122"/>
              </a:rPr>
              <a:t>. fadeOut() </a:t>
            </a:r>
            <a:r>
              <a:rPr lang="zh-CN" altLang="en-US" sz="2800" dirty="0">
                <a:ea typeface="华文新魏" pitchFamily="2" charset="-122"/>
              </a:rPr>
              <a:t>会在指定的一段时间内降低元素的不透明度</a:t>
            </a:r>
            <a:r>
              <a:rPr lang="en-US" altLang="zh-CN" sz="2800" dirty="0">
                <a:ea typeface="华文新魏" pitchFamily="2" charset="-122"/>
              </a:rPr>
              <a:t>, </a:t>
            </a:r>
            <a:r>
              <a:rPr lang="zh-CN" altLang="en-US" sz="2800" dirty="0">
                <a:ea typeface="华文新魏" pitchFamily="2" charset="-122"/>
              </a:rPr>
              <a:t>直到元素完全消失</a:t>
            </a:r>
            <a:r>
              <a:rPr lang="en-US" altLang="zh-CN" sz="2800" dirty="0">
                <a:ea typeface="华文新魏" pitchFamily="2" charset="-122"/>
              </a:rPr>
              <a:t>. fadeIn() </a:t>
            </a:r>
            <a:r>
              <a:rPr lang="zh-CN" altLang="en-US" sz="2800" dirty="0">
                <a:ea typeface="华文新魏" pitchFamily="2" charset="-122"/>
              </a:rPr>
              <a:t>则相反</a:t>
            </a:r>
            <a:r>
              <a:rPr lang="en-US" altLang="zh-CN" sz="2800" dirty="0">
                <a:ea typeface="华文新魏" pitchFamily="2" charset="-122"/>
              </a:rPr>
              <a:t>.</a:t>
            </a:r>
            <a:endParaRPr lang="en-US" altLang="zh-CN" sz="2800" dirty="0">
              <a:ea typeface="华文新魏" pitchFamily="2" charset="-122"/>
            </a:endParaRPr>
          </a:p>
          <a:p>
            <a:pPr eaLnBrk="1" hangingPunct="1"/>
            <a:r>
              <a:rPr lang="en-US" altLang="zh-CN" sz="2800" dirty="0">
                <a:ea typeface="华文新魏" pitchFamily="2" charset="-122"/>
              </a:rPr>
              <a:t>slideDown(), slideUp(): </a:t>
            </a:r>
            <a:r>
              <a:rPr lang="zh-CN" altLang="en-US" sz="2800" dirty="0">
                <a:ea typeface="华文新魏" pitchFamily="2" charset="-122"/>
              </a:rPr>
              <a:t>只会改变元素的高度</a:t>
            </a:r>
            <a:r>
              <a:rPr lang="en-US" altLang="zh-CN" sz="2800" dirty="0">
                <a:ea typeface="华文新魏" pitchFamily="2" charset="-122"/>
              </a:rPr>
              <a:t>. </a:t>
            </a:r>
            <a:r>
              <a:rPr lang="zh-CN" altLang="en-US" sz="2800" dirty="0">
                <a:ea typeface="华文新魏" pitchFamily="2" charset="-122"/>
              </a:rPr>
              <a:t>如果一个元素的 </a:t>
            </a:r>
            <a:r>
              <a:rPr lang="en-US" altLang="zh-CN" sz="2800" dirty="0">
                <a:ea typeface="华文新魏" pitchFamily="2" charset="-122"/>
              </a:rPr>
              <a:t>display </a:t>
            </a:r>
            <a:r>
              <a:rPr lang="zh-CN" altLang="en-US" sz="2800" dirty="0">
                <a:ea typeface="华文新魏" pitchFamily="2" charset="-122"/>
              </a:rPr>
              <a:t>属性为 </a:t>
            </a:r>
            <a:r>
              <a:rPr lang="en-US" altLang="zh-CN" sz="2800" dirty="0">
                <a:ea typeface="华文新魏" pitchFamily="2" charset="-122"/>
              </a:rPr>
              <a:t>none, </a:t>
            </a:r>
            <a:r>
              <a:rPr lang="zh-CN" altLang="en-US" sz="2800" dirty="0">
                <a:ea typeface="华文新魏" pitchFamily="2" charset="-122"/>
              </a:rPr>
              <a:t>当调用 </a:t>
            </a:r>
            <a:r>
              <a:rPr lang="en-US" altLang="zh-CN" sz="2800" dirty="0">
                <a:ea typeface="华文新魏" pitchFamily="2" charset="-122"/>
              </a:rPr>
              <a:t>slideDown() </a:t>
            </a:r>
            <a:r>
              <a:rPr lang="zh-CN" altLang="en-US" sz="2800" dirty="0">
                <a:ea typeface="华文新魏" pitchFamily="2" charset="-122"/>
              </a:rPr>
              <a:t>方法时</a:t>
            </a:r>
            <a:r>
              <a:rPr lang="en-US" altLang="zh-CN" sz="2800" dirty="0">
                <a:ea typeface="华文新魏" pitchFamily="2" charset="-122"/>
              </a:rPr>
              <a:t>, </a:t>
            </a:r>
            <a:r>
              <a:rPr lang="zh-CN" altLang="en-US" sz="2800" dirty="0">
                <a:ea typeface="华文新魏" pitchFamily="2" charset="-122"/>
              </a:rPr>
              <a:t>这个元素将由上至下延伸显示</a:t>
            </a:r>
            <a:r>
              <a:rPr lang="en-US" altLang="zh-CN" sz="2800" dirty="0">
                <a:ea typeface="华文新魏" pitchFamily="2" charset="-122"/>
              </a:rPr>
              <a:t>. slideUp() </a:t>
            </a:r>
            <a:r>
              <a:rPr lang="zh-CN" altLang="en-US" sz="2800" dirty="0">
                <a:ea typeface="华文新魏" pitchFamily="2" charset="-122"/>
              </a:rPr>
              <a:t>方法正好相反</a:t>
            </a:r>
            <a:r>
              <a:rPr lang="en-US" altLang="zh-CN" sz="2800" dirty="0">
                <a:ea typeface="华文新魏" pitchFamily="2" charset="-122"/>
              </a:rPr>
              <a:t>, </a:t>
            </a:r>
            <a:r>
              <a:rPr lang="zh-CN" altLang="en-US" sz="2800" dirty="0">
                <a:ea typeface="华文新魏" pitchFamily="2" charset="-122"/>
              </a:rPr>
              <a:t>元素由下至上缩短隐藏</a:t>
            </a:r>
            <a:r>
              <a:rPr lang="en-US" altLang="zh-CN" sz="2800" dirty="0">
                <a:ea typeface="华文新魏" pitchFamily="2" charset="-122"/>
              </a:rPr>
              <a:t>.</a:t>
            </a:r>
            <a:r>
              <a:rPr lang="en-US" altLang="zh-CN" dirty="0">
                <a:ea typeface="华文新魏" pitchFamily="2" charset="-122"/>
              </a:rPr>
              <a:t> </a:t>
            </a:r>
            <a:endParaRPr lang="en-US" altLang="zh-CN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淡入和淡出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代码</a:t>
            </a:r>
            <a:r>
              <a:rPr lang="en-US" altLang="zh-CN" dirty="0">
                <a:ea typeface="华文新魏" pitchFamily="2" charset="-122"/>
              </a:rPr>
              <a:t>4-9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2209800"/>
            <a:ext cx="7189787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752600"/>
            <a:ext cx="7096125" cy="3048000"/>
          </a:xfrm>
          <a:ln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代码清单</a:t>
            </a:r>
            <a:r>
              <a:rPr kumimoji="0" lang="en-US" altLang="zh-CN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4-10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有时候，我们需要切换某些元素的可见性，而不像前面例子中那样只把它们显示出来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切换可见性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67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286000"/>
            <a:ext cx="6172200" cy="4748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chemeClr val="tx2"/>
                </a:solidFill>
                <a:ea typeface="华文新魏" pitchFamily="2" charset="-122"/>
              </a:rPr>
              <a:t>修改内联</a:t>
            </a:r>
            <a:r>
              <a:rPr lang="en-US" altLang="zh-CN" dirty="0">
                <a:solidFill>
                  <a:schemeClr val="tx2"/>
                </a:solidFill>
                <a:ea typeface="华文新魏" pitchFamily="2" charset="-122"/>
              </a:rPr>
              <a:t>CSS</a:t>
            </a:r>
            <a:endParaRPr lang="en-US" altLang="zh-CN" dirty="0">
              <a:solidFill>
                <a:schemeClr val="tx2"/>
              </a:solidFill>
              <a:ea typeface="华文新魏" pitchFamily="2" charset="-122"/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ea typeface="华文新魏" pitchFamily="2" charset="-122"/>
              </a:rPr>
              <a:t>基本的隐藏和显示</a:t>
            </a:r>
            <a:endParaRPr lang="en-US" altLang="zh-CN" dirty="0">
              <a:solidFill>
                <a:schemeClr val="tx2"/>
              </a:solidFill>
              <a:ea typeface="华文新魏" pitchFamily="2" charset="-122"/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ea typeface="华文新魏" pitchFamily="2" charset="-122"/>
              </a:rPr>
              <a:t>指定显示速度</a:t>
            </a:r>
            <a:endParaRPr lang="en-US" altLang="zh-CN" dirty="0">
              <a:solidFill>
                <a:schemeClr val="tx2"/>
              </a:solidFill>
              <a:ea typeface="华文新魏" pitchFamily="2" charset="-122"/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ea typeface="华文新魏" pitchFamily="2" charset="-122"/>
              </a:rPr>
              <a:t>淡入和淡出</a:t>
            </a:r>
            <a:endParaRPr lang="en-US" altLang="zh-CN" dirty="0">
              <a:solidFill>
                <a:schemeClr val="tx2"/>
              </a:solidFill>
              <a:ea typeface="华文新魏" pitchFamily="2" charset="-122"/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ea typeface="华文新魏" pitchFamily="2" charset="-122"/>
              </a:rPr>
              <a:t>滑上和滑下</a:t>
            </a:r>
            <a:endParaRPr lang="en-US" altLang="zh-CN" dirty="0">
              <a:solidFill>
                <a:schemeClr val="tx2"/>
              </a:solidFill>
              <a:ea typeface="华文新魏" pitchFamily="2" charset="-122"/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ea typeface="华文新魏" pitchFamily="2" charset="-122"/>
              </a:rPr>
              <a:t>创建自定义动画</a:t>
            </a:r>
            <a:endParaRPr lang="zh-CN" altLang="en-US" dirty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。</a:t>
            </a:r>
            <a:r>
              <a:rPr lang="en-US" altLang="zh-CN" dirty="0">
                <a:ea typeface="华文新魏" pitchFamily="2" charset="-122"/>
              </a:rPr>
              <a:t>jQuery</a:t>
            </a:r>
            <a:r>
              <a:rPr lang="zh-CN" altLang="en-US" dirty="0">
                <a:ea typeface="华文新魏" pitchFamily="2" charset="-122"/>
              </a:rPr>
              <a:t>提供了一个</a:t>
            </a:r>
            <a:r>
              <a:rPr lang="en-US" altLang="zh-CN" dirty="0">
                <a:ea typeface="华文新魏" pitchFamily="2" charset="-122"/>
              </a:rPr>
              <a:t>.toggle()</a:t>
            </a:r>
            <a:r>
              <a:rPr lang="zh-CN" altLang="en-US" dirty="0">
                <a:ea typeface="华文新魏" pitchFamily="2" charset="-122"/>
              </a:rPr>
              <a:t>方法，该方法的作用类似于</a:t>
            </a:r>
            <a:r>
              <a:rPr lang="en-US" altLang="zh-CN" dirty="0">
                <a:ea typeface="华文新魏" pitchFamily="2" charset="-122"/>
              </a:rPr>
              <a:t>.show()</a:t>
            </a:r>
            <a:r>
              <a:rPr lang="zh-CN" altLang="en-US" dirty="0">
                <a:ea typeface="华文新魏" pitchFamily="2" charset="-122"/>
              </a:rPr>
              <a:t>和</a:t>
            </a:r>
            <a:r>
              <a:rPr lang="en-US" altLang="zh-CN" dirty="0">
                <a:ea typeface="华文新魏" pitchFamily="2" charset="-122"/>
              </a:rPr>
              <a:t>.hide()</a:t>
            </a:r>
            <a:r>
              <a:rPr lang="zh-CN" altLang="en-US" dirty="0">
                <a:ea typeface="华文新魏" pitchFamily="2" charset="-122"/>
              </a:rPr>
              <a:t>方法，而且与它们一样的是</a:t>
            </a:r>
            <a:r>
              <a:rPr lang="en-US" altLang="zh-CN" dirty="0">
                <a:ea typeface="华文新魏" pitchFamily="2" charset="-122"/>
              </a:rPr>
              <a:t>.toggle()</a:t>
            </a:r>
            <a:r>
              <a:rPr lang="zh-CN" altLang="en-US" dirty="0">
                <a:ea typeface="华文新魏" pitchFamily="2" charset="-122"/>
              </a:rPr>
              <a:t>方法时长参数也是可选的。（1.9以上的jquery都删除了这个事件）</a:t>
            </a:r>
            <a:endParaRPr lang="zh-CN" altLang="en-US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另一个复合方法是</a:t>
            </a:r>
            <a:r>
              <a:rPr lang="en-US" altLang="zh-CN" dirty="0">
                <a:ea typeface="华文新魏" pitchFamily="2" charset="-122"/>
              </a:rPr>
              <a:t>.slideToggle()</a:t>
            </a:r>
            <a:r>
              <a:rPr lang="zh-CN" altLang="en-US" dirty="0">
                <a:ea typeface="华文新魏" pitchFamily="2" charset="-122"/>
              </a:rPr>
              <a:t>，该方法通过逐渐增加或减少元素高度来显示或隐藏元素。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1600200"/>
            <a:ext cx="5791200" cy="2333625"/>
          </a:xfrm>
          <a:ln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代码清单</a:t>
            </a:r>
            <a:r>
              <a:rPr kumimoji="0" lang="en-US" altLang="zh-CN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4-12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927475"/>
            <a:ext cx="5786438" cy="2168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除了预置的效果方法外，</a:t>
            </a:r>
            <a:r>
              <a:rPr lang="en-US" altLang="zh-CN" dirty="0">
                <a:ea typeface="华文新魏" pitchFamily="2" charset="-122"/>
              </a:rPr>
              <a:t>jQuery</a:t>
            </a:r>
            <a:r>
              <a:rPr lang="zh-CN" altLang="en-US" dirty="0">
                <a:ea typeface="华文新魏" pitchFamily="2" charset="-122"/>
              </a:rPr>
              <a:t>还提供了一个强大的</a:t>
            </a:r>
            <a:r>
              <a:rPr lang="en-US" altLang="zh-CN" dirty="0">
                <a:ea typeface="华文新魏" pitchFamily="2" charset="-122"/>
              </a:rPr>
              <a:t>.animate()</a:t>
            </a:r>
            <a:r>
              <a:rPr lang="zh-CN" altLang="en-US" dirty="0">
                <a:ea typeface="华文新魏" pitchFamily="2" charset="-122"/>
              </a:rPr>
              <a:t>方法，用于创建控制更加精细的自定义动画。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b="1" dirty="0">
                <a:ea typeface="华文新魏" pitchFamily="2" charset="-122"/>
              </a:rPr>
              <a:t>语法 </a:t>
            </a:r>
            <a:r>
              <a:rPr lang="en-US" altLang="zh-CN" b="1" dirty="0">
                <a:ea typeface="华文新魏" pitchFamily="2" charset="-122"/>
              </a:rPr>
              <a:t>1</a:t>
            </a:r>
            <a:endParaRPr lang="en-US" altLang="zh-CN" b="1" dirty="0">
              <a:ea typeface="华文新魏" pitchFamily="2" charset="-122"/>
            </a:endParaRPr>
          </a:p>
          <a:p>
            <a:r>
              <a:rPr lang="en-US" altLang="zh-CN" dirty="0">
                <a:ea typeface="华文新魏" pitchFamily="2" charset="-122"/>
              </a:rPr>
              <a:t>$(selector).animate(styles,speed,easing,callback)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 一个包含样式属性及值的对象</a:t>
            </a:r>
            <a:endParaRPr lang="zh-CN" altLang="en-US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可选的时长参数</a:t>
            </a:r>
            <a:endParaRPr lang="zh-CN" altLang="en-US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可选的缓动（</a:t>
            </a:r>
            <a:r>
              <a:rPr lang="en-US" altLang="zh-CN" dirty="0">
                <a:ea typeface="华文新魏" pitchFamily="2" charset="-122"/>
              </a:rPr>
              <a:t>easing</a:t>
            </a:r>
            <a:r>
              <a:rPr lang="zh-CN" altLang="en-US" dirty="0">
                <a:ea typeface="华文新魏" pitchFamily="2" charset="-122"/>
              </a:rPr>
              <a:t>）类型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 选的回调函数：将在本章后面讨论。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其中只有</a:t>
            </a:r>
            <a:r>
              <a:rPr lang="en-US" altLang="zh-CN" dirty="0">
                <a:ea typeface="华文新魏" pitchFamily="2" charset="-122"/>
              </a:rPr>
              <a:t>styles</a:t>
            </a:r>
            <a:r>
              <a:rPr lang="zh-CN" altLang="en-US" dirty="0">
                <a:ea typeface="华文新魏" pitchFamily="2" charset="-122"/>
              </a:rPr>
              <a:t>是必需的，其他参数都是可选的</a:t>
            </a:r>
            <a:endParaRPr lang="en-US" altLang="zh-CN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创建自定义动画</a:t>
            </a: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语法</a:t>
            </a:r>
            <a:r>
              <a:rPr lang="en-US" altLang="zh-CN" dirty="0">
                <a:ea typeface="华文新魏" pitchFamily="2" charset="-122"/>
              </a:rPr>
              <a:t>2</a:t>
            </a:r>
            <a:endParaRPr lang="en-US" altLang="zh-CN" dirty="0">
              <a:ea typeface="华文新魏" pitchFamily="2" charset="-122"/>
            </a:endParaRPr>
          </a:p>
          <a:p>
            <a:r>
              <a:rPr lang="en-US" altLang="zh-CN" dirty="0">
                <a:ea typeface="华文新魏" pitchFamily="2" charset="-122"/>
              </a:rPr>
              <a:t>$(selector).animate(styles,options)</a:t>
            </a:r>
            <a:endParaRPr lang="en-US" altLang="zh-CN" dirty="0">
              <a:ea typeface="华文新魏" pitchFamily="2" charset="-122"/>
            </a:endParaRPr>
          </a:p>
          <a:p>
            <a:r>
              <a:rPr lang="en-US" altLang="zh-CN" dirty="0">
                <a:ea typeface="华文新魏" pitchFamily="2" charset="-122"/>
              </a:rPr>
              <a:t>styles </a:t>
            </a:r>
            <a:r>
              <a:rPr lang="zh-CN" altLang="en-US" dirty="0">
                <a:ea typeface="华文新魏" pitchFamily="2" charset="-122"/>
              </a:rPr>
              <a:t>必需。规定产生动画效果的 </a:t>
            </a:r>
            <a:r>
              <a:rPr lang="en-US" altLang="zh-CN" dirty="0">
                <a:ea typeface="华文新魏" pitchFamily="2" charset="-122"/>
              </a:rPr>
              <a:t>CSS </a:t>
            </a:r>
            <a:r>
              <a:rPr lang="zh-CN" altLang="en-US" dirty="0">
                <a:ea typeface="华文新魏" pitchFamily="2" charset="-122"/>
              </a:rPr>
              <a:t>样式和值（同上）。</a:t>
            </a:r>
            <a:endParaRPr lang="en-US" altLang="zh-CN" dirty="0">
              <a:ea typeface="华文新魏" pitchFamily="2" charset="-122"/>
            </a:endParaRPr>
          </a:p>
          <a:p>
            <a:r>
              <a:rPr lang="en-US" altLang="zh-CN" dirty="0">
                <a:ea typeface="华文新魏" pitchFamily="2" charset="-122"/>
              </a:rPr>
              <a:t>options </a:t>
            </a:r>
            <a:r>
              <a:rPr lang="zh-CN" altLang="en-US" dirty="0">
                <a:ea typeface="华文新魏" pitchFamily="2" charset="-122"/>
              </a:rPr>
              <a:t>可选。规定动画的额外选项。</a:t>
            </a:r>
            <a:endParaRPr lang="zh-CN" altLang="en-US" dirty="0">
              <a:ea typeface="华文新魏" pitchFamily="2" charset="-122"/>
            </a:endParaRPr>
          </a:p>
          <a:p>
            <a:pPr lvl="1"/>
            <a:r>
              <a:rPr lang="zh-CN" altLang="en-US" dirty="0">
                <a:ea typeface="华文新魏" pitchFamily="2" charset="-122"/>
              </a:rPr>
              <a:t>可能的值：</a:t>
            </a:r>
            <a:endParaRPr lang="zh-CN" altLang="en-US" dirty="0">
              <a:ea typeface="华文新魏" pitchFamily="2" charset="-122"/>
            </a:endParaRPr>
          </a:p>
          <a:p>
            <a:pPr lvl="1"/>
            <a:r>
              <a:rPr lang="en-US" altLang="zh-CN" dirty="0">
                <a:ea typeface="华文新魏" pitchFamily="2" charset="-122"/>
              </a:rPr>
              <a:t>speed - </a:t>
            </a:r>
            <a:r>
              <a:rPr lang="zh-CN" altLang="en-US" dirty="0">
                <a:ea typeface="华文新魏" pitchFamily="2" charset="-122"/>
              </a:rPr>
              <a:t>设置动画的速度</a:t>
            </a:r>
            <a:endParaRPr lang="zh-CN" altLang="en-US" dirty="0">
              <a:ea typeface="华文新魏" pitchFamily="2" charset="-122"/>
            </a:endParaRPr>
          </a:p>
          <a:p>
            <a:pPr lvl="1"/>
            <a:r>
              <a:rPr lang="en-US" altLang="zh-CN" dirty="0">
                <a:ea typeface="华文新魏" pitchFamily="2" charset="-122"/>
              </a:rPr>
              <a:t>callback - </a:t>
            </a:r>
            <a:r>
              <a:rPr lang="zh-CN" altLang="en-US" dirty="0">
                <a:ea typeface="华文新魏" pitchFamily="2" charset="-122"/>
              </a:rPr>
              <a:t>规定动画完成之后要执行的函数</a:t>
            </a:r>
            <a:endParaRPr lang="zh-CN" altLang="en-US" dirty="0">
              <a:ea typeface="华文新魏" pitchFamily="2" charset="-122"/>
            </a:endParaRPr>
          </a:p>
          <a:p>
            <a:pPr lvl="1"/>
            <a:r>
              <a:rPr lang="en-US" altLang="zh-CN" dirty="0">
                <a:ea typeface="华文新魏" pitchFamily="2" charset="-122"/>
              </a:rPr>
              <a:t>queue - </a:t>
            </a:r>
            <a:r>
              <a:rPr lang="zh-CN" altLang="en-US" dirty="0">
                <a:ea typeface="华文新魏" pitchFamily="2" charset="-122"/>
              </a:rPr>
              <a:t>指示是否在效果队列中放置动画。如果为 </a:t>
            </a:r>
            <a:r>
              <a:rPr lang="en-US" altLang="zh-CN" dirty="0">
                <a:ea typeface="华文新魏" pitchFamily="2" charset="-122"/>
              </a:rPr>
              <a:t>false</a:t>
            </a:r>
            <a:r>
              <a:rPr lang="zh-CN" altLang="en-US" dirty="0">
                <a:ea typeface="华文新魏" pitchFamily="2" charset="-122"/>
              </a:rPr>
              <a:t>，则动画将立即开始</a:t>
            </a:r>
            <a:endParaRPr lang="zh-CN" altLang="en-US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看一看怎么通过这个低级接口来实现与调用</a:t>
            </a:r>
            <a:r>
              <a:rPr lang="en-US" altLang="zh-CN" dirty="0">
                <a:ea typeface="华文新魏" pitchFamily="2" charset="-122"/>
              </a:rPr>
              <a:t>slideToggle()</a:t>
            </a:r>
            <a:r>
              <a:rPr lang="zh-CN" altLang="en-US" dirty="0">
                <a:ea typeface="华文新魏" pitchFamily="2" charset="-122"/>
              </a:rPr>
              <a:t>相同的效果</a:t>
            </a:r>
            <a:endParaRPr lang="en-US" altLang="zh-CN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8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90800"/>
            <a:ext cx="7315200" cy="405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通过这个例子可以看出，</a:t>
            </a:r>
            <a:r>
              <a:rPr lang="en-US" altLang="zh-CN" dirty="0">
                <a:ea typeface="华文新魏" pitchFamily="2" charset="-122"/>
              </a:rPr>
              <a:t>.animate()</a:t>
            </a:r>
            <a:r>
              <a:rPr lang="zh-CN" altLang="en-US" dirty="0">
                <a:ea typeface="华文新魏" pitchFamily="2" charset="-122"/>
              </a:rPr>
              <a:t>方法针对</a:t>
            </a:r>
            <a:r>
              <a:rPr lang="en-US" altLang="zh-CN" dirty="0">
                <a:ea typeface="华文新魏" pitchFamily="2" charset="-122"/>
              </a:rPr>
              <a:t>CSS</a:t>
            </a:r>
            <a:r>
              <a:rPr lang="zh-CN" altLang="en-US" dirty="0">
                <a:ea typeface="华文新魏" pitchFamily="2" charset="-122"/>
              </a:rPr>
              <a:t>属性提供了方便简写值：</a:t>
            </a:r>
            <a:r>
              <a:rPr lang="en-US" altLang="zh-CN" dirty="0">
                <a:ea typeface="华文新魏" pitchFamily="2" charset="-122"/>
              </a:rPr>
              <a:t>'show'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lang="en-US" altLang="zh-CN" dirty="0">
                <a:ea typeface="华文新魏" pitchFamily="2" charset="-122"/>
              </a:rPr>
              <a:t>'hide'</a:t>
            </a:r>
            <a:r>
              <a:rPr lang="zh-CN" altLang="en-US" dirty="0">
                <a:ea typeface="华文新魏" pitchFamily="2" charset="-122"/>
              </a:rPr>
              <a:t>和</a:t>
            </a:r>
            <a:r>
              <a:rPr lang="en-US" altLang="zh-CN" dirty="0">
                <a:ea typeface="华文新魏" pitchFamily="2" charset="-122"/>
              </a:rPr>
              <a:t>'toggle'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使用</a:t>
            </a:r>
            <a:r>
              <a:rPr lang="en-US" altLang="zh-CN" dirty="0">
                <a:ea typeface="华文新魏" pitchFamily="2" charset="-122"/>
              </a:rPr>
              <a:t>.animate()</a:t>
            </a:r>
            <a:r>
              <a:rPr lang="zh-CN" altLang="en-US" dirty="0">
                <a:ea typeface="华文新魏" pitchFamily="2" charset="-122"/>
              </a:rPr>
              <a:t>方法可以同时修改多个</a:t>
            </a:r>
            <a:r>
              <a:rPr lang="en-US" altLang="zh-CN" dirty="0">
                <a:ea typeface="华文新魏" pitchFamily="2" charset="-122"/>
              </a:rPr>
              <a:t>CSS</a:t>
            </a:r>
            <a:r>
              <a:rPr lang="zh-CN" altLang="en-US" dirty="0">
                <a:ea typeface="华文新魏" pitchFamily="2" charset="-122"/>
              </a:rPr>
              <a:t>属性。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代码清单</a:t>
            </a:r>
            <a:r>
              <a:rPr lang="en-US" altLang="zh-CN" dirty="0">
                <a:ea typeface="华文新魏" pitchFamily="2" charset="-122"/>
              </a:rPr>
              <a:t>4-14</a:t>
            </a:r>
            <a:r>
              <a:rPr lang="zh-CN" altLang="en-US" dirty="0">
                <a:ea typeface="华文新魏" pitchFamily="2" charset="-122"/>
              </a:rPr>
              <a:t>，要在切换第二个段落时，创建一</a:t>
            </a:r>
            <a:endParaRPr lang="zh-CN" altLang="en-US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个同时具有滑动和淡入淡出效果的动画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一次给多个属性添加动画效果</a:t>
            </a: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28600"/>
            <a:ext cx="6781800" cy="2576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781800" cy="357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不仅可以在简写效果方法中使用样式属性，也可以使用其他</a:t>
            </a:r>
            <a:r>
              <a:rPr lang="en-US" altLang="zh-CN" dirty="0">
                <a:ea typeface="华文新魏" pitchFamily="2" charset="-122"/>
              </a:rPr>
              <a:t>CSS</a:t>
            </a:r>
            <a:r>
              <a:rPr lang="zh-CN" altLang="en-US" dirty="0">
                <a:ea typeface="华文新魏" pitchFamily="2" charset="-122"/>
              </a:rPr>
              <a:t>属性，如：</a:t>
            </a:r>
            <a:r>
              <a:rPr lang="en-US" altLang="zh-CN" dirty="0">
                <a:ea typeface="华文新魏" pitchFamily="2" charset="-122"/>
              </a:rPr>
              <a:t>left</a:t>
            </a:r>
            <a:r>
              <a:rPr lang="zh-CN" altLang="en-US" dirty="0">
                <a:ea typeface="华文新魏" pitchFamily="2" charset="-122"/>
              </a:rPr>
              <a:t>，</a:t>
            </a:r>
            <a:r>
              <a:rPr lang="en-US" altLang="zh-CN" dirty="0">
                <a:ea typeface="华文新魏" pitchFamily="2" charset="-122"/>
              </a:rPr>
              <a:t>top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lang="en-US" altLang="zh-CN" dirty="0">
                <a:ea typeface="华文新魏" pitchFamily="2" charset="-122"/>
              </a:rPr>
              <a:t>fontSize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lang="en-US" altLang="zh-CN" dirty="0">
                <a:ea typeface="华文新魏" pitchFamily="2" charset="-122"/>
              </a:rPr>
              <a:t>margin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lang="en-US" altLang="zh-CN" dirty="0">
                <a:ea typeface="华文新魏" pitchFamily="2" charset="-122"/>
              </a:rPr>
              <a:t>padding</a:t>
            </a:r>
            <a:r>
              <a:rPr lang="zh-CN" altLang="en-US" dirty="0">
                <a:ea typeface="华文新魏" pitchFamily="2" charset="-122"/>
              </a:rPr>
              <a:t>和</a:t>
            </a:r>
            <a:r>
              <a:rPr lang="en-US" altLang="zh-CN" dirty="0">
                <a:ea typeface="华文新魏" pitchFamily="2" charset="-122"/>
              </a:rPr>
              <a:t>borderWidth</a:t>
            </a:r>
            <a:r>
              <a:rPr lang="zh-CN" altLang="en-US" dirty="0">
                <a:ea typeface="华文新魏" pitchFamily="2" charset="-122"/>
              </a:rPr>
              <a:t>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代码清单</a:t>
            </a:r>
            <a:r>
              <a:rPr lang="en-US" altLang="zh-CN" dirty="0">
                <a:ea typeface="华文新魏" pitchFamily="2" charset="-122"/>
              </a:rPr>
              <a:t>4-15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要动画实现同样的文本大小变化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09600"/>
            <a:ext cx="7924800" cy="573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ea typeface="华文新魏" pitchFamily="2" charset="-122"/>
              </a:rPr>
              <a:t>为了修改文档的外观，我们都是先在单独的样式表中为类定义好样式，然后再通过</a:t>
            </a:r>
            <a:r>
              <a:rPr lang="en-US" altLang="zh-CN" dirty="0">
                <a:ea typeface="华文新魏" pitchFamily="2" charset="-122"/>
              </a:rPr>
              <a:t>jQuery</a:t>
            </a:r>
            <a:r>
              <a:rPr lang="zh-CN" altLang="en-US" dirty="0">
                <a:ea typeface="华文新魏" pitchFamily="2" charset="-122"/>
              </a:rPr>
              <a:t>来添加或者移除这些类。一般而言，这都 是为</a:t>
            </a:r>
            <a:r>
              <a:rPr lang="en-US" altLang="zh-CN" dirty="0">
                <a:ea typeface="华文新魏" pitchFamily="2" charset="-122"/>
              </a:rPr>
              <a:t>HTML</a:t>
            </a:r>
            <a:r>
              <a:rPr lang="zh-CN" altLang="en-US" dirty="0">
                <a:ea typeface="华文新魏" pitchFamily="2" charset="-122"/>
              </a:rPr>
              <a:t>应用</a:t>
            </a:r>
            <a:r>
              <a:rPr lang="en-US" altLang="zh-CN" dirty="0">
                <a:ea typeface="华文新魏" pitchFamily="2" charset="-122"/>
              </a:rPr>
              <a:t>CSS</a:t>
            </a:r>
            <a:r>
              <a:rPr lang="zh-CN" altLang="en-US" dirty="0">
                <a:ea typeface="华文新魏" pitchFamily="2" charset="-122"/>
              </a:rPr>
              <a:t>的首先方式。但是，在有些情况下，使用的样式没有在样式表中 定义，或者能过样式表声明不是那么容易。针对这种情况，</a:t>
            </a:r>
            <a:r>
              <a:rPr lang="en-US" altLang="zh-CN" dirty="0">
                <a:ea typeface="华文新魏" pitchFamily="2" charset="-122"/>
              </a:rPr>
              <a:t>jQuery</a:t>
            </a:r>
            <a:r>
              <a:rPr lang="zh-CN" altLang="en-US" dirty="0">
                <a:ea typeface="华文新魏" pitchFamily="2" charset="-122"/>
              </a:rPr>
              <a:t>提供了</a:t>
            </a:r>
            <a:r>
              <a:rPr lang="en-US" altLang="zh-CN" dirty="0">
                <a:ea typeface="华文新魏" pitchFamily="2" charset="-122"/>
              </a:rPr>
              <a:t>.css()</a:t>
            </a:r>
            <a:r>
              <a:rPr lang="zh-CN" altLang="en-US" dirty="0">
                <a:ea typeface="华文新魏" pitchFamily="2" charset="-122"/>
              </a:rPr>
              <a:t>方法。</a:t>
            </a:r>
            <a:endParaRPr lang="en-US" altLang="zh-CN" dirty="0">
              <a:ea typeface="华文新魏" pitchFamily="2" charset="-122"/>
            </a:endParaRPr>
          </a:p>
          <a:p>
            <a:pPr eaLnBrk="1" hangingPunct="1"/>
            <a:r>
              <a:rPr lang="en-US" altLang="zh-CN" dirty="0">
                <a:ea typeface="华文新魏" pitchFamily="2" charset="-122"/>
              </a:rPr>
              <a:t>css() </a:t>
            </a:r>
            <a:r>
              <a:rPr lang="zh-CN" altLang="en-US" dirty="0">
                <a:ea typeface="华文新魏" pitchFamily="2" charset="-122"/>
              </a:rPr>
              <a:t>方法返回或设置匹配的元素的一个或多个样式属性。</a:t>
            </a:r>
            <a:endParaRPr lang="zh-CN" altLang="en-US" dirty="0">
              <a:ea typeface="华文新魏" pitchFamily="2" charset="-122"/>
            </a:endParaRPr>
          </a:p>
          <a:p>
            <a:pPr eaLnBrk="1" hangingPunct="1"/>
            <a:endParaRPr lang="en-US" altLang="zh-CN" dirty="0">
              <a:ea typeface="华文新魏" pitchFamily="2" charset="-122"/>
            </a:endParaRPr>
          </a:p>
          <a:p>
            <a:pPr eaLnBrk="1" hangingPunct="1"/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修改内联</a:t>
            </a: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CSS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更复杂的效果，把</a:t>
            </a:r>
            <a:r>
              <a:rPr lang="en-US" altLang="zh-CN" dirty="0">
                <a:ea typeface="华文新魏" pitchFamily="2" charset="-122"/>
              </a:rPr>
              <a:t>DIV</a:t>
            </a:r>
            <a:r>
              <a:rPr lang="zh-CN" altLang="en-US" dirty="0">
                <a:ea typeface="华文新魏" pitchFamily="2" charset="-122"/>
              </a:rPr>
              <a:t>从页面左侧移动到右侧的同时，让该项的高度增加</a:t>
            </a:r>
            <a:r>
              <a:rPr lang="en-US" altLang="zh-CN" dirty="0">
                <a:ea typeface="华文新魏" pitchFamily="2" charset="-122"/>
              </a:rPr>
              <a:t>20</a:t>
            </a:r>
            <a:r>
              <a:rPr lang="zh-CN" altLang="en-US" dirty="0">
                <a:ea typeface="华文新魏" pitchFamily="2" charset="-122"/>
              </a:rPr>
              <a:t>像素并使其边框宽度增加到</a:t>
            </a:r>
            <a:r>
              <a:rPr lang="en-US" altLang="zh-CN" dirty="0">
                <a:ea typeface="华文新魏" pitchFamily="2" charset="-122"/>
              </a:rPr>
              <a:t>5</a:t>
            </a:r>
            <a:r>
              <a:rPr lang="zh-CN" altLang="en-US" dirty="0">
                <a:ea typeface="华文新魏" pitchFamily="2" charset="-122"/>
              </a:rPr>
              <a:t>像素</a:t>
            </a:r>
            <a:r>
              <a:rPr lang="en-US" altLang="zh-CN" dirty="0">
                <a:ea typeface="华文新魏" pitchFamily="2" charset="-122"/>
              </a:rPr>
              <a:t>.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我们使用</a:t>
            </a:r>
            <a:r>
              <a:rPr lang="en-US" altLang="zh-CN" dirty="0">
                <a:ea typeface="华文新魏" pitchFamily="2" charset="-122"/>
              </a:rPr>
              <a:t>jQuery</a:t>
            </a:r>
            <a:r>
              <a:rPr lang="zh-CN" altLang="en-US" dirty="0">
                <a:ea typeface="华文新魏" pitchFamily="2" charset="-122"/>
              </a:rPr>
              <a:t>的</a:t>
            </a:r>
            <a:r>
              <a:rPr lang="en-US" altLang="zh-CN" dirty="0">
                <a:solidFill>
                  <a:srgbClr val="FFFF00"/>
                </a:solidFill>
                <a:ea typeface="华文新魏" pitchFamily="2" charset="-122"/>
              </a:rPr>
              <a:t>.outWidth()</a:t>
            </a:r>
            <a:r>
              <a:rPr lang="zh-CN" altLang="en-US" dirty="0">
                <a:ea typeface="华文新魏" pitchFamily="2" charset="-122"/>
              </a:rPr>
              <a:t>方法来计算宽度，包括内边距及边框宽度</a:t>
            </a:r>
            <a:r>
              <a:rPr lang="en-US" altLang="zh-CN" dirty="0">
                <a:ea typeface="华文新魏" pitchFamily="2" charset="-122"/>
              </a:rPr>
              <a:t>.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403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1371600"/>
            <a:ext cx="8070850" cy="3935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在使用</a:t>
            </a:r>
            <a:r>
              <a:rPr lang="en-US" altLang="zh-CN" dirty="0">
                <a:ea typeface="华文新魏" pitchFamily="2" charset="-122"/>
              </a:rPr>
              <a:t>.animate()</a:t>
            </a:r>
            <a:r>
              <a:rPr lang="zh-CN" altLang="en-US" dirty="0">
                <a:ea typeface="华文新魏" pitchFamily="2" charset="-122"/>
              </a:rPr>
              <a:t>方法时，必须明确</a:t>
            </a:r>
            <a:r>
              <a:rPr lang="en-US" altLang="zh-CN" dirty="0">
                <a:ea typeface="华文新魏" pitchFamily="2" charset="-122"/>
              </a:rPr>
              <a:t>CSS</a:t>
            </a:r>
            <a:r>
              <a:rPr lang="zh-CN" altLang="en-US" dirty="0">
                <a:ea typeface="华文新魏" pitchFamily="2" charset="-122"/>
              </a:rPr>
              <a:t>对我们要改变的元素所施加的限制。例如，在元素的</a:t>
            </a:r>
            <a:r>
              <a:rPr lang="en-US" altLang="zh-CN" dirty="0">
                <a:ea typeface="华文新魏" pitchFamily="2" charset="-122"/>
              </a:rPr>
              <a:t>CSS</a:t>
            </a:r>
            <a:r>
              <a:rPr lang="zh-CN" altLang="en-US" dirty="0">
                <a:ea typeface="华文新魏" pitchFamily="2" charset="-122"/>
              </a:rPr>
              <a:t>定位没有设置成</a:t>
            </a:r>
            <a:r>
              <a:rPr lang="en-US" altLang="zh-CN" dirty="0">
                <a:ea typeface="华文新魏" pitchFamily="2" charset="-122"/>
              </a:rPr>
              <a:t>relative</a:t>
            </a:r>
            <a:r>
              <a:rPr lang="zh-CN" altLang="en-US" dirty="0">
                <a:ea typeface="华文新魏" pitchFamily="2" charset="-122"/>
              </a:rPr>
              <a:t>或</a:t>
            </a:r>
            <a:r>
              <a:rPr lang="en-US" altLang="zh-CN" dirty="0">
                <a:ea typeface="华文新魏" pitchFamily="2" charset="-122"/>
              </a:rPr>
              <a:t>absolute</a:t>
            </a:r>
            <a:r>
              <a:rPr lang="zh-CN" altLang="en-US" dirty="0">
                <a:ea typeface="华文新魏" pitchFamily="2" charset="-122"/>
              </a:rPr>
              <a:t>的情况下，调整</a:t>
            </a:r>
            <a:r>
              <a:rPr lang="en-US" altLang="zh-CN" dirty="0">
                <a:ea typeface="华文新魏" pitchFamily="2" charset="-122"/>
              </a:rPr>
              <a:t>left</a:t>
            </a:r>
            <a:r>
              <a:rPr lang="zh-CN" altLang="en-US" dirty="0">
                <a:ea typeface="华文新魏" pitchFamily="2" charset="-122"/>
              </a:rPr>
              <a:t>属性对于匹配的元素毫无作用。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663" y="1066800"/>
            <a:ext cx="7940675" cy="4449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可以看出</a:t>
            </a:r>
            <a:r>
              <a:rPr lang="en-US" altLang="zh-CN" dirty="0">
                <a:ea typeface="华文新魏" pitchFamily="2" charset="-122"/>
              </a:rPr>
              <a:t>.animate()</a:t>
            </a:r>
            <a:r>
              <a:rPr lang="zh-CN" altLang="en-US" dirty="0">
                <a:ea typeface="华文新魏" pitchFamily="2" charset="-122"/>
              </a:rPr>
              <a:t>方法在为一组特定的元素创建并发效果时非常有用。然而，有的时候我们需要的则是排队效果，即让效果一个接一个地发生。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并发与排队效果</a:t>
            </a: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当为同一组元素应用多重效果时，可以通过连缀这些效果轻易地实现排队。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代码清单</a:t>
            </a:r>
            <a:r>
              <a:rPr lang="en-US" altLang="zh-CN" dirty="0">
                <a:ea typeface="华文新魏" pitchFamily="2" charset="-122"/>
              </a:rPr>
              <a:t>4-18</a:t>
            </a:r>
            <a:endParaRPr lang="en-US" altLang="zh-CN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48000"/>
            <a:ext cx="7315200" cy="328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通过使用连缀，可以对其他任何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效果进行排队，而并不限于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.animate()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我们可以按照下列顺序对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id="switcher"&gt;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上的效果进行排队。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fadeTo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将其不透明度减退为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.animate()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将其移动到右侧。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fadeTo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将其渐增回完全不透明。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slideUp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隐藏它。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slideDown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再将其显示出来。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017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76388"/>
            <a:ext cx="7867650" cy="3529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0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22825"/>
            <a:ext cx="7874000" cy="127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越过队列</a:t>
            </a:r>
            <a:endParaRPr lang="zh-CN" altLang="en-US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要是想在这个</a:t>
            </a:r>
            <a:r>
              <a:rPr lang="en-US" altLang="zh-CN" dirty="0">
                <a:ea typeface="华文新魏" pitchFamily="2" charset="-122"/>
              </a:rPr>
              <a:t>&lt;div&gt;</a:t>
            </a:r>
            <a:r>
              <a:rPr lang="zh-CN" altLang="en-US" dirty="0">
                <a:ea typeface="华文新魏" pitchFamily="2" charset="-122"/>
              </a:rPr>
              <a:t>不透明度减退至一半的同时，把它移动到右侧应该怎么办呢？</a:t>
            </a:r>
            <a:endParaRPr lang="en-US" altLang="zh-CN" dirty="0">
              <a:ea typeface="华文新魏" pitchFamily="2" charset="-122"/>
            </a:endParaRPr>
          </a:p>
          <a:p>
            <a:r>
              <a:rPr lang="en-US" altLang="zh-CN" dirty="0">
                <a:ea typeface="华文新魏" pitchFamily="2" charset="-122"/>
              </a:rPr>
              <a:t>queue</a:t>
            </a:r>
            <a:r>
              <a:rPr lang="zh-CN" altLang="en-US" dirty="0">
                <a:ea typeface="华文新魏" pitchFamily="2" charset="-122"/>
              </a:rPr>
              <a:t>选项设置为</a:t>
            </a:r>
            <a:r>
              <a:rPr lang="en-US" altLang="zh-CN" dirty="0">
                <a:ea typeface="华文新魏" pitchFamily="2" charset="-122"/>
              </a:rPr>
              <a:t>false</a:t>
            </a:r>
            <a:r>
              <a:rPr lang="zh-CN" altLang="en-US" dirty="0">
                <a:ea typeface="华文新魏" pitchFamily="2" charset="-122"/>
              </a:rPr>
              <a:t>即可让当前动画与前一个动画同时开始。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代码清单</a:t>
            </a:r>
            <a:r>
              <a:rPr lang="en-US" altLang="zh-CN" dirty="0">
                <a:ea typeface="华文新魏" pitchFamily="2" charset="-122"/>
              </a:rPr>
              <a:t>4-20 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222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776288"/>
            <a:ext cx="6500813" cy="5091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ea typeface="华文新魏" pitchFamily="2" charset="-122"/>
              </a:rPr>
              <a:t>返回 </a:t>
            </a:r>
            <a:r>
              <a:rPr lang="en-US" altLang="zh-CN" b="1" dirty="0">
                <a:ea typeface="华文新魏" pitchFamily="2" charset="-122"/>
              </a:rPr>
              <a:t>CSS </a:t>
            </a:r>
            <a:r>
              <a:rPr lang="zh-CN" altLang="en-US" b="1" dirty="0">
                <a:ea typeface="华文新魏" pitchFamily="2" charset="-122"/>
              </a:rPr>
              <a:t>属性值</a:t>
            </a:r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r>
              <a:rPr lang="zh-CN" altLang="en-US" b="1" dirty="0">
                <a:ea typeface="华文新魏" pitchFamily="2" charset="-122"/>
              </a:rPr>
              <a:t>实例</a:t>
            </a:r>
            <a:endParaRPr lang="zh-CN" altLang="en-US" b="1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取得第一个段落的 </a:t>
            </a:r>
            <a:r>
              <a:rPr lang="en-US" altLang="zh-CN" dirty="0">
                <a:ea typeface="华文新魏" pitchFamily="2" charset="-122"/>
              </a:rPr>
              <a:t>color </a:t>
            </a:r>
            <a:r>
              <a:rPr lang="zh-CN" altLang="en-US" dirty="0">
                <a:ea typeface="华文新魏" pitchFamily="2" charset="-122"/>
              </a:rPr>
              <a:t>样式属性的值：</a:t>
            </a:r>
            <a:endParaRPr lang="zh-CN" altLang="en-US" dirty="0">
              <a:ea typeface="华文新魏" pitchFamily="2" charset="-122"/>
            </a:endParaRPr>
          </a:p>
          <a:p>
            <a:r>
              <a:rPr lang="en-US" altLang="zh-CN" dirty="0">
                <a:ea typeface="华文新魏" pitchFamily="2" charset="-122"/>
              </a:rPr>
              <a:t>$("p").css("color");</a:t>
            </a:r>
            <a:endParaRPr lang="en-US" altLang="zh-CN" b="1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300288"/>
            <a:ext cx="7799388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有关为一组元素应用排队效果的最后一个需要注意的问题，就是排队不能自动应用到其他的非效果方法，如</a:t>
            </a:r>
            <a:r>
              <a:rPr lang="en-US" altLang="zh-CN" dirty="0">
                <a:ea typeface="华文新魏" pitchFamily="2" charset="-122"/>
              </a:rPr>
              <a:t>.css()</a:t>
            </a:r>
            <a:r>
              <a:rPr lang="zh-CN" altLang="en-US" dirty="0">
                <a:ea typeface="华文新魏" pitchFamily="2" charset="-122"/>
              </a:rPr>
              <a:t>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把非效果方法添加到队列中的一种方式，就是使用</a:t>
            </a:r>
            <a:r>
              <a:rPr lang="en-US" altLang="zh-CN" dirty="0">
                <a:ea typeface="华文新魏" pitchFamily="2" charset="-122"/>
              </a:rPr>
              <a:t>.queue()</a:t>
            </a:r>
            <a:r>
              <a:rPr lang="zh-CN" altLang="en-US" dirty="0">
                <a:ea typeface="华文新魏" pitchFamily="2" charset="-122"/>
              </a:rPr>
              <a:t>方法。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代码清单</a:t>
            </a:r>
            <a:r>
              <a:rPr lang="en-US" altLang="zh-CN" dirty="0">
                <a:ea typeface="华文新魏" pitchFamily="2" charset="-122"/>
              </a:rPr>
              <a:t>4-22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手工队列</a:t>
            </a: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82563"/>
            <a:ext cx="6934200" cy="6450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处理多组元素队列效果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为了对不同元素上的效果实现排队，</a:t>
            </a:r>
            <a:r>
              <a:rPr lang="en-US" altLang="zh-CN" dirty="0">
                <a:ea typeface="华文新魏" pitchFamily="2" charset="-122"/>
              </a:rPr>
              <a:t>jQuery</a:t>
            </a:r>
            <a:r>
              <a:rPr lang="zh-CN" altLang="en-US" dirty="0">
                <a:ea typeface="华文新魏" pitchFamily="2" charset="-122"/>
              </a:rPr>
              <a:t>为每个效果方法都提供了回调函数。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代码清单</a:t>
            </a:r>
            <a:r>
              <a:rPr lang="en-US" altLang="zh-CN" dirty="0">
                <a:ea typeface="华文新魏" pitchFamily="2" charset="-122"/>
              </a:rPr>
              <a:t>4-26  </a:t>
            </a:r>
            <a:r>
              <a:rPr lang="zh-CN" altLang="en-US" dirty="0">
                <a:ea typeface="华文新魏" pitchFamily="2" charset="-122"/>
              </a:rPr>
              <a:t>，在向上滑出一个段落后，向下滑入另一个段落</a:t>
            </a:r>
            <a:endParaRPr lang="en-US" altLang="zh-CN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62100"/>
            <a:ext cx="8229600" cy="3360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代码清单</a:t>
            </a:r>
            <a:r>
              <a:rPr lang="en-US" altLang="zh-CN" dirty="0">
                <a:ea typeface="华文新魏" pitchFamily="2" charset="-122"/>
              </a:rPr>
              <a:t>4-27</a:t>
            </a:r>
            <a:r>
              <a:rPr lang="zh-CN" altLang="en-US" dirty="0">
                <a:ea typeface="华文新魏" pitchFamily="2" charset="-122"/>
              </a:rPr>
              <a:t>，</a:t>
            </a:r>
            <a:r>
              <a:rPr lang="en-US" altLang="zh-CN" dirty="0">
                <a:ea typeface="华文新魏" pitchFamily="2" charset="-122"/>
              </a:rPr>
              <a:t>&lt;div id="switcher"&gt;</a:t>
            </a:r>
            <a:r>
              <a:rPr lang="zh-CN" altLang="en-US" dirty="0">
                <a:ea typeface="华文新魏" pitchFamily="2" charset="-122"/>
              </a:rPr>
              <a:t>的背景颜色在它滑上之后滑下之前，变成了红色。</a:t>
            </a:r>
            <a:endParaRPr lang="en-US" altLang="zh-CN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使用了交互的完成回调函数而不是</a:t>
            </a:r>
            <a:r>
              <a:rPr lang="en-US" altLang="zh-CN" dirty="0">
                <a:ea typeface="华文新魏" pitchFamily="2" charset="-122"/>
              </a:rPr>
              <a:t>.queue()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939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4800"/>
            <a:ext cx="7126288" cy="609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ea typeface="华文新魏" pitchFamily="2" charset="-122"/>
              </a:rPr>
              <a:t>设置 </a:t>
            </a:r>
            <a:r>
              <a:rPr lang="en-US" altLang="zh-CN" b="1" dirty="0">
                <a:ea typeface="华文新魏" pitchFamily="2" charset="-122"/>
              </a:rPr>
              <a:t>CSS </a:t>
            </a:r>
            <a:r>
              <a:rPr lang="zh-CN" altLang="en-US" b="1" dirty="0">
                <a:ea typeface="华文新魏" pitchFamily="2" charset="-122"/>
              </a:rPr>
              <a:t>属性</a:t>
            </a:r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r>
              <a:rPr lang="zh-CN" altLang="en-US" b="1" dirty="0">
                <a:ea typeface="华文新魏" pitchFamily="2" charset="-122"/>
              </a:rPr>
              <a:t>实例</a:t>
            </a:r>
            <a:endParaRPr lang="zh-CN" altLang="en-US" b="1" dirty="0">
              <a:ea typeface="华文新魏" pitchFamily="2" charset="-122"/>
            </a:endParaRPr>
          </a:p>
          <a:p>
            <a:r>
              <a:rPr lang="zh-CN" altLang="en-US" dirty="0">
                <a:ea typeface="华文新魏" pitchFamily="2" charset="-122"/>
              </a:rPr>
              <a:t>将所有段落的颜色设为红色：</a:t>
            </a:r>
            <a:endParaRPr lang="zh-CN" altLang="en-US" dirty="0">
              <a:ea typeface="华文新魏" pitchFamily="2" charset="-122"/>
            </a:endParaRPr>
          </a:p>
          <a:p>
            <a:r>
              <a:rPr lang="en-US" altLang="zh-CN" dirty="0">
                <a:ea typeface="华文新魏" pitchFamily="2" charset="-122"/>
              </a:rPr>
              <a:t>$("p").css("color","red");</a:t>
            </a:r>
            <a:endParaRPr lang="zh-CN" altLang="en-US" b="1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09800"/>
            <a:ext cx="8296275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b="1" dirty="0">
              <a:ea typeface="华文新魏" pitchFamily="2" charset="-122"/>
            </a:endParaRPr>
          </a:p>
          <a:p>
            <a:endParaRPr lang="en-US" altLang="zh-CN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676400"/>
            <a:ext cx="8315325" cy="2709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ea typeface="华文新魏" pitchFamily="2" charset="-122"/>
              </a:rPr>
              <a:t>$("p").css({</a:t>
            </a:r>
            <a:endParaRPr lang="en-US" altLang="zh-CN" dirty="0"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新魏" pitchFamily="2" charset="-122"/>
              </a:rPr>
              <a:t> "color":"white",</a:t>
            </a:r>
            <a:endParaRPr lang="en-US" altLang="zh-CN" dirty="0"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新魏" pitchFamily="2" charset="-122"/>
              </a:rPr>
              <a:t> "backgroundColor":"#98bf21", </a:t>
            </a:r>
            <a:endParaRPr lang="en-US" altLang="zh-CN" dirty="0"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新魏" pitchFamily="2" charset="-122"/>
              </a:rPr>
              <a:t>"fontFamily":"Arial", </a:t>
            </a:r>
            <a:endParaRPr lang="en-US" altLang="zh-CN" dirty="0"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新魏" pitchFamily="2" charset="-122"/>
              </a:rPr>
              <a:t>"fontSize":"20px", </a:t>
            </a:r>
            <a:endParaRPr lang="en-US" altLang="zh-CN" dirty="0"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新魏" pitchFamily="2" charset="-122"/>
              </a:rPr>
              <a:t>"padding":"5px" </a:t>
            </a:r>
            <a:endParaRPr lang="en-US" altLang="zh-CN" dirty="0">
              <a:ea typeface="华文新魏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新魏" pitchFamily="2" charset="-122"/>
              </a:rPr>
              <a:t>}); </a:t>
            </a:r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itchFamily="2" charset="-122"/>
              </a:rPr>
              <a:t>例</a:t>
            </a:r>
            <a:r>
              <a:rPr lang="en-US" altLang="zh-CN" dirty="0">
                <a:ea typeface="华文新魏" pitchFamily="2" charset="-122"/>
              </a:rPr>
              <a:t>4-3——</a:t>
            </a:r>
            <a:r>
              <a:rPr lang="zh-CN" altLang="en-US" dirty="0">
                <a:ea typeface="华文新魏" pitchFamily="2" charset="-122"/>
              </a:rPr>
              <a:t>例</a:t>
            </a:r>
            <a:r>
              <a:rPr lang="en-US" altLang="zh-CN" dirty="0">
                <a:ea typeface="华文新魏" pitchFamily="2" charset="-122"/>
              </a:rPr>
              <a:t>4-5</a:t>
            </a:r>
            <a:r>
              <a:rPr lang="zh-CN" altLang="en-US" dirty="0">
                <a:ea typeface="华文新魏" pitchFamily="2" charset="-122"/>
              </a:rPr>
              <a:t>使用</a:t>
            </a:r>
            <a:r>
              <a:rPr lang="en-US" altLang="zh-CN" dirty="0">
                <a:ea typeface="华文新魏" pitchFamily="2" charset="-122"/>
              </a:rPr>
              <a:t>css()</a:t>
            </a:r>
            <a:r>
              <a:rPr lang="zh-CN" altLang="en-US" dirty="0">
                <a:ea typeface="华文新魏" pitchFamily="2" charset="-122"/>
              </a:rPr>
              <a:t>改变字体大小。</a:t>
            </a:r>
            <a:endParaRPr lang="en-US" altLang="zh-CN" dirty="0">
              <a:ea typeface="华文新魏" pitchFamily="2" charset="-122"/>
            </a:endParaRPr>
          </a:p>
          <a:p>
            <a:endParaRPr lang="zh-CN" altLang="en-US" dirty="0"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例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895600"/>
            <a:ext cx="7396163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例题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4.4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$(document).ready(function() {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$speech = $('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div.speech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');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$('#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switcher button').click(function() {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parseFloat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($speech.css('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fontSize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'));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(this.id== 'switcher-large') {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*= 1.4;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 else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(this.id== 'switcher-small') {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/= 1.4;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speech.css('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fontSize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',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'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px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');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});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});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3140</Words>
  <Application>WPS 演示</Application>
  <PresentationFormat>全屏显示(4:3)</PresentationFormat>
  <Paragraphs>198</Paragraphs>
  <Slides>45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Constantia</vt:lpstr>
      <vt:lpstr>Wingdings 2</vt:lpstr>
      <vt:lpstr>Wingdings</vt:lpstr>
      <vt:lpstr>Calibri</vt:lpstr>
      <vt:lpstr>华文新魏</vt:lpstr>
      <vt:lpstr>Wingdings 2</vt:lpstr>
      <vt:lpstr>微软雅黑</vt:lpstr>
      <vt:lpstr>Arial Unicode MS</vt:lpstr>
      <vt:lpstr>Arial Unicode MS</vt:lpstr>
      <vt:lpstr>纸张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69</cp:revision>
  <dcterms:created xsi:type="dcterms:W3CDTF">2013-06-18T02:16:00Z</dcterms:created>
  <dcterms:modified xsi:type="dcterms:W3CDTF">2021-05-25T08:53:53Z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136AA924B6594148995BB7CC73EAACD0</vt:lpwstr>
  </property>
  <property fmtid="{D5CDD505-2E9C-101B-9397-08002B2CF9AE}" pid="4" name="KSOProductBuildVer">
    <vt:lpwstr>2052-11.1.0.10495</vt:lpwstr>
  </property>
</Properties>
</file>