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1" r:id="rId7"/>
    <p:sldId id="271" r:id="rId8"/>
    <p:sldId id="272" r:id="rId9"/>
    <p:sldId id="262" r:id="rId10"/>
    <p:sldId id="273" r:id="rId11"/>
    <p:sldId id="263" r:id="rId12"/>
    <p:sldId id="264" r:id="rId13"/>
    <p:sldId id="274" r:id="rId14"/>
    <p:sldId id="265" r:id="rId15"/>
    <p:sldId id="266" r:id="rId16"/>
    <p:sldId id="275" r:id="rId17"/>
    <p:sldId id="267" r:id="rId18"/>
    <p:sldId id="276" r:id="rId19"/>
    <p:sldId id="268" r:id="rId20"/>
    <p:sldId id="277" r:id="rId22"/>
    <p:sldId id="278" r:id="rId23"/>
    <p:sldId id="280" r:id="rId24"/>
    <p:sldId id="279" r:id="rId25"/>
    <p:sldId id="269" r:id="rId26"/>
    <p:sldId id="27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5178"/>
  </p:normalViewPr>
  <p:slideViewPr>
    <p:cSldViewPr showGuides="1">
      <p:cViewPr varScale="1">
        <p:scale>
          <a:sx n="85" d="100"/>
          <a:sy n="85" d="100"/>
        </p:scale>
        <p:origin x="6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FDB21C1-52FE-4FE5-9EB2-D193BC4DCF3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68A31D-7C88-4A66-8D57-F080ABF1D48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在代码清单</a:t>
            </a:r>
            <a:r>
              <a:rPr lang="en-US" altLang="zh-CN" dirty="0">
                <a:ea typeface="宋体" panose="02010600030101010101" pitchFamily="2" charset="-122"/>
              </a:rPr>
              <a:t>5-13</a:t>
            </a:r>
            <a:r>
              <a:rPr lang="zh-CN" altLang="en-US" dirty="0">
                <a:ea typeface="宋体" panose="02010600030101010101" pitchFamily="2" charset="-122"/>
              </a:rPr>
              <a:t>中，我们使用了“</a:t>
            </a:r>
            <a:r>
              <a:rPr lang="en-US" altLang="zh-CN" dirty="0">
                <a:ea typeface="宋体" panose="02010600030101010101" pitchFamily="2" charset="-122"/>
              </a:rPr>
              <a:t>+</a:t>
            </a:r>
            <a:r>
              <a:rPr lang="zh-CN" altLang="en-US" dirty="0">
                <a:ea typeface="宋体" panose="02010600030101010101" pitchFamily="2" charset="-122"/>
              </a:rPr>
              <a:t>”操作符来拼接字符串。使用</a:t>
            </a:r>
            <a:r>
              <a:rPr lang="en-US" altLang="zh-CN" dirty="0">
                <a:ea typeface="宋体" panose="02010600030101010101" pitchFamily="2" charset="-122"/>
              </a:rPr>
              <a:t>+</a:t>
            </a:r>
            <a:r>
              <a:rPr lang="zh-CN" altLang="en-US" dirty="0">
                <a:ea typeface="宋体" panose="02010600030101010101" pitchFamily="2" charset="-122"/>
              </a:rPr>
              <a:t>操作符虽然没有问题，但如果要拼接的字符串太多，那看起来就会很乱。所以，我们在这里使用数组的</a:t>
            </a:r>
            <a:r>
              <a:rPr lang="en-US" altLang="zh-CN" dirty="0">
                <a:ea typeface="宋体" panose="02010600030101010101" pitchFamily="2" charset="-122"/>
              </a:rPr>
              <a:t>.join()</a:t>
            </a:r>
            <a:r>
              <a:rPr lang="zh-CN" altLang="en-US" dirty="0">
                <a:ea typeface="宋体" panose="02010600030101010101" pitchFamily="2" charset="-122"/>
              </a:rPr>
              <a:t>方法来构建一个更大的数组。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就为</a:t>
            </a:r>
            <a:r>
              <a:rPr lang="en-US" altLang="zh-CN" dirty="0">
                <a:ea typeface="宋体" panose="02010600030101010101" pitchFamily="2" charset="-122"/>
              </a:rPr>
              <a:t>pull-quote</a:t>
            </a:r>
            <a:r>
              <a:rPr lang="zh-CN" altLang="en-US" dirty="0">
                <a:ea typeface="宋体" panose="02010600030101010101" pitchFamily="2" charset="-122"/>
              </a:rPr>
              <a:t>添加了浅灰色的背景、一些内边距和不同的字体。更重要的是将它绝对定位到了在</a:t>
            </a:r>
            <a:r>
              <a:rPr lang="en-US" altLang="zh-CN" dirty="0">
                <a:ea typeface="宋体" panose="02010600030101010101" pitchFamily="2" charset="-122"/>
              </a:rPr>
              <a:t>DOM</a:t>
            </a:r>
            <a:r>
              <a:rPr lang="zh-CN" altLang="en-US" dirty="0">
                <a:ea typeface="宋体" panose="02010600030101010101" pitchFamily="2" charset="-122"/>
              </a:rPr>
              <a:t>中（绝对或相对）定位的最近祖先元素的上方</a:t>
            </a:r>
            <a:r>
              <a:rPr lang="en-US" altLang="zh-CN" dirty="0">
                <a:ea typeface="宋体" panose="02010600030101010101" pitchFamily="2" charset="-122"/>
              </a:rPr>
              <a:t>20px</a:t>
            </a:r>
            <a:r>
              <a:rPr lang="zh-CN" altLang="en-US" dirty="0">
                <a:ea typeface="宋体" panose="02010600030101010101" pitchFamily="2" charset="-122"/>
              </a:rPr>
              <a:t>、右侧</a:t>
            </a:r>
            <a:r>
              <a:rPr lang="en-US" altLang="zh-CN" dirty="0">
                <a:ea typeface="宋体" panose="02010600030101010101" pitchFamily="2" charset="-122"/>
              </a:rPr>
              <a:t>20px</a:t>
            </a:r>
            <a:r>
              <a:rPr lang="zh-CN" altLang="en-US" dirty="0">
                <a:ea typeface="宋体" panose="02010600030101010101" pitchFamily="2" charset="-122"/>
              </a:rPr>
              <a:t>。如果祖先元素中没有应用定位（除了</a:t>
            </a:r>
            <a:r>
              <a:rPr lang="en-US" altLang="zh-CN" dirty="0">
                <a:ea typeface="宋体" panose="02010600030101010101" pitchFamily="2" charset="-122"/>
              </a:rPr>
              <a:t>static</a:t>
            </a:r>
            <a:r>
              <a:rPr lang="zh-CN" altLang="en-US" dirty="0">
                <a:ea typeface="宋体" panose="02010600030101010101" pitchFamily="2" charset="-122"/>
              </a:rPr>
              <a:t>）的元素，那么</a:t>
            </a:r>
            <a:r>
              <a:rPr lang="en-US" altLang="zh-CN" dirty="0">
                <a:ea typeface="宋体" panose="02010600030101010101" pitchFamily="2" charset="-122"/>
              </a:rPr>
              <a:t>pull-quote</a:t>
            </a:r>
            <a:r>
              <a:rPr lang="zh-CN" altLang="en-US" dirty="0">
                <a:ea typeface="宋体" panose="02010600030101010101" pitchFamily="2" charset="-122"/>
              </a:rPr>
              <a:t>就会相对于文档中的</a:t>
            </a:r>
            <a:r>
              <a:rPr lang="en-US" altLang="zh-CN" dirty="0">
                <a:ea typeface="宋体" panose="02010600030101010101" pitchFamily="2" charset="-122"/>
              </a:rPr>
              <a:t>&lt;body&gt;</a:t>
            </a:r>
            <a:r>
              <a:rPr lang="zh-CN" altLang="en-US" dirty="0">
                <a:ea typeface="宋体" panose="02010600030101010101" pitchFamily="2" charset="-122"/>
              </a:rPr>
              <a:t>元素定位。为此，需要在</a:t>
            </a:r>
            <a:r>
              <a:rPr lang="en-US" altLang="zh-CN" dirty="0">
                <a:ea typeface="宋体" panose="02010600030101010101" pitchFamily="2" charset="-122"/>
              </a:rPr>
              <a:t>jQuery</a:t>
            </a:r>
            <a:r>
              <a:rPr lang="zh-CN" altLang="en-US" dirty="0">
                <a:ea typeface="宋体" panose="02010600030101010101" pitchFamily="2" charset="-122"/>
              </a:rPr>
              <a:t>代码中确保复制的</a:t>
            </a:r>
            <a:r>
              <a:rPr lang="en-US" altLang="zh-CN" dirty="0">
                <a:ea typeface="宋体" panose="02010600030101010101" pitchFamily="2" charset="-122"/>
              </a:rPr>
              <a:t>pull-quote</a:t>
            </a:r>
            <a:r>
              <a:rPr lang="zh-CN" altLang="en-US" dirty="0">
                <a:ea typeface="宋体" panose="02010600030101010101" pitchFamily="2" charset="-122"/>
              </a:rPr>
              <a:t>的父元素应用了</a:t>
            </a:r>
            <a:r>
              <a:rPr lang="en-US" altLang="zh-CN" dirty="0">
                <a:ea typeface="宋体" panose="02010600030101010101" pitchFamily="2" charset="-122"/>
              </a:rPr>
              <a:t>position:relative</a:t>
            </a:r>
            <a:r>
              <a:rPr lang="zh-CN" altLang="en-US" dirty="0">
                <a:ea typeface="宋体" panose="02010600030101010101" pitchFamily="2" charset="-122"/>
              </a:rPr>
              <a:t>样式。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8"/>
          <p:cNvSpPr/>
          <p:nvPr/>
        </p:nvSpPr>
        <p:spPr>
          <a:xfrm>
            <a:off x="4540250" y="3525838"/>
            <a:ext cx="46038" cy="46038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1" name="日期占位符 14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D2B6291-906A-4808-ABAC-6A758E2499F9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页脚占位符 16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A2A66B-36D9-4007-8650-EA523D357887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A2A66B-36D9-4007-8650-EA523D357887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A2A66B-36D9-4007-8650-EA523D357887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85800" y="4916488"/>
            <a:ext cx="7924800" cy="4763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BEFAB8-7ED1-4521-8D58-999E18C83008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A2A66B-36D9-4007-8650-EA523D357887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63563" y="2179638"/>
            <a:ext cx="3748088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54563" y="2179638"/>
            <a:ext cx="3749675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07608E-C385-49BE-A19C-D70B52B9AB68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A2A66B-36D9-4007-8650-EA523D357887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A2A66B-36D9-4007-8650-EA523D357887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A2A66B-36D9-4007-8650-EA523D357887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A2A66B-36D9-4007-8650-EA523D357887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文本占位符 8"/>
          <p:cNvSpPr>
            <a:spLocks noGrp="1"/>
          </p:cNvSpPr>
          <p:nvPr>
            <p:ph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lstStyle>
            <a:lvl1pPr algn="ctr" eaLnBrk="1" hangingPunct="1">
              <a:defRPr sz="1600">
                <a:solidFill>
                  <a:schemeClr val="tx2"/>
                </a:solidFill>
                <a:ea typeface="华文新魏" panose="0201080004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A2A66B-36D9-4007-8650-EA523D357887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/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altLang="zh-CN" strike="noStrike" noProof="1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205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0" fontAlgn="base" hangingPunct="0">
        <a:spcBef>
          <a:spcPts val="34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700463"/>
            <a:ext cx="8305800" cy="1143000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anose="05020102010507070707"/>
              <a:buNone/>
              <a:defRPr/>
            </a:pPr>
            <a:endParaRPr kumimoji="0" lang="zh-CN" altLang="en-US" sz="2200" b="0" i="0" u="none" strike="noStrike" kern="1200" cap="none" spc="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DOM</a:t>
            </a:r>
            <a:r>
              <a:rPr kumimoji="0" lang="zh-CN" altLang="en-US" sz="48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操作</a:t>
            </a:r>
            <a:endParaRPr kumimoji="0" lang="zh-CN" altLang="en-US" sz="48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srgbClr val="000000">
                    <a:alpha val="70000"/>
                  </a:srgb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使用</a:t>
            </a:r>
            <a:r>
              <a:rPr lang="en-US" altLang="zh-CN" dirty="0">
                <a:solidFill>
                  <a:srgbClr val="FFFF00"/>
                </a:solidFill>
                <a:ea typeface="华文新魏" panose="02010800040101010101" pitchFamily="2" charset="-122"/>
              </a:rPr>
              <a:t>$()</a:t>
            </a:r>
            <a:r>
              <a:rPr lang="zh-CN" altLang="en-US" dirty="0">
                <a:ea typeface="华文新魏" panose="02010800040101010101" pitchFamily="2" charset="-122"/>
              </a:rPr>
              <a:t>可以生成一个</a:t>
            </a:r>
            <a:r>
              <a:rPr lang="en-US" altLang="zh-CN" dirty="0">
                <a:ea typeface="华文新魏" panose="02010800040101010101" pitchFamily="2" charset="-122"/>
              </a:rPr>
              <a:t>jQuery</a:t>
            </a:r>
            <a:r>
              <a:rPr lang="zh-CN" altLang="en-US" dirty="0">
                <a:ea typeface="华文新魏" panose="02010800040101010101" pitchFamily="2" charset="-122"/>
              </a:rPr>
              <a:t>对象。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例</a:t>
            </a:r>
            <a:r>
              <a:rPr lang="en-US" altLang="zh-CN" dirty="0">
                <a:ea typeface="华文新魏" panose="02010800040101010101" pitchFamily="2" charset="-122"/>
              </a:rPr>
              <a:t>5-6</a:t>
            </a:r>
            <a:r>
              <a:rPr lang="zh-CN" altLang="en-US" dirty="0">
                <a:ea typeface="华文新魏" panose="02010800040101010101" pitchFamily="2" charset="-122"/>
              </a:rPr>
              <a:t>添加回到顶端的链接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创建新元素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36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2895600"/>
            <a:ext cx="7199313" cy="15763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用</a:t>
            </a:r>
            <a:r>
              <a:rPr lang="en-US" altLang="zh-CN" dirty="0">
                <a:solidFill>
                  <a:srgbClr val="FFFF00"/>
                </a:solidFill>
                <a:ea typeface="华文新魏" panose="02010800040101010101" pitchFamily="2" charset="-122"/>
              </a:rPr>
              <a:t>insertAfter()</a:t>
            </a:r>
            <a:r>
              <a:rPr lang="zh-CN" altLang="en-US" dirty="0">
                <a:ea typeface="华文新魏" panose="02010800040101010101" pitchFamily="2" charset="-122"/>
              </a:rPr>
              <a:t>方法在元素外部，之后添加内容。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用</a:t>
            </a:r>
            <a:r>
              <a:rPr lang="en-US" altLang="zh-CN" dirty="0">
                <a:solidFill>
                  <a:srgbClr val="FFFF00"/>
                </a:solidFill>
                <a:ea typeface="华文新魏" panose="02010800040101010101" pitchFamily="2" charset="-122"/>
              </a:rPr>
              <a:t>insertBefore()</a:t>
            </a:r>
            <a:r>
              <a:rPr lang="zh-CN" altLang="en-US" dirty="0">
                <a:ea typeface="华文新魏" panose="02010800040101010101" pitchFamily="2" charset="-122"/>
              </a:rPr>
              <a:t>方法在元素外部，之前添加内容。</a:t>
            </a:r>
            <a:endParaRPr lang="zh-CN" altLang="en-US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例题</a:t>
            </a:r>
            <a:r>
              <a:rPr lang="en-US" altLang="zh-CN" dirty="0">
                <a:ea typeface="华文新魏" panose="02010800040101010101" pitchFamily="2" charset="-122"/>
              </a:rPr>
              <a:t>5-7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插入新元素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38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388" y="3124200"/>
            <a:ext cx="8664575" cy="114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用</a:t>
            </a:r>
            <a:r>
              <a:rPr lang="en-US" altLang="zh-CN" dirty="0">
                <a:solidFill>
                  <a:srgbClr val="FFFF00"/>
                </a:solidFill>
                <a:ea typeface="华文新魏" panose="02010800040101010101" pitchFamily="2" charset="-122"/>
              </a:rPr>
              <a:t>appendTo()</a:t>
            </a:r>
            <a:r>
              <a:rPr lang="zh-CN" altLang="en-US" dirty="0">
                <a:ea typeface="华文新魏" panose="02010800040101010101" pitchFamily="2" charset="-122"/>
              </a:rPr>
              <a:t>方法在元素内部，之后添加内容。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用</a:t>
            </a:r>
            <a:r>
              <a:rPr lang="en-US" altLang="zh-CN" dirty="0">
                <a:solidFill>
                  <a:srgbClr val="FFFF00"/>
                </a:solidFill>
                <a:ea typeface="华文新魏" panose="02010800040101010101" pitchFamily="2" charset="-122"/>
              </a:rPr>
              <a:t>prependTo()</a:t>
            </a:r>
            <a:r>
              <a:rPr lang="zh-CN" altLang="en-US" dirty="0">
                <a:ea typeface="华文新魏" panose="02010800040101010101" pitchFamily="2" charset="-122"/>
              </a:rPr>
              <a:t>方法在元素内部，之前添加内容。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例题</a:t>
            </a:r>
            <a:r>
              <a:rPr lang="en-US" altLang="zh-CN" dirty="0">
                <a:ea typeface="华文新魏" panose="02010800040101010101" pitchFamily="2" charset="-122"/>
              </a:rPr>
              <a:t>5-8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41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3238500"/>
            <a:ext cx="8618538" cy="114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我们可以用</a:t>
            </a:r>
            <a:r>
              <a:rPr lang="en-US" altLang="zh-CN" dirty="0">
                <a:solidFill>
                  <a:srgbClr val="FFFF00"/>
                </a:solidFill>
                <a:ea typeface="华文新魏" panose="02010800040101010101" pitchFamily="2" charset="-122"/>
              </a:rPr>
              <a:t>$()</a:t>
            </a:r>
            <a:r>
              <a:rPr lang="zh-CN" altLang="en-US" dirty="0">
                <a:ea typeface="华文新魏" panose="02010800040101010101" pitchFamily="2" charset="-122"/>
              </a:rPr>
              <a:t>取得页面中某个位置上的元素，将他们插入到另一个位置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例</a:t>
            </a:r>
            <a:r>
              <a:rPr lang="en-US" altLang="zh-CN" dirty="0">
                <a:ea typeface="华文新魏" panose="02010800040101010101" pitchFamily="2" charset="-122"/>
              </a:rPr>
              <a:t>5-9</a:t>
            </a:r>
            <a:r>
              <a:rPr lang="zh-CN" altLang="en-US" dirty="0">
                <a:ea typeface="华文新魏" panose="02010800040101010101" pitchFamily="2" charset="-122"/>
              </a:rPr>
              <a:t>将文章中的注脚移动到文档的底部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移动元素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843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3114675"/>
            <a:ext cx="7043738" cy="1000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FF00"/>
                </a:solidFill>
                <a:ea typeface="华文新魏" panose="02010800040101010101" pitchFamily="2" charset="-122"/>
              </a:rPr>
              <a:t>wrap()</a:t>
            </a:r>
            <a:r>
              <a:rPr lang="zh-CN" altLang="en-US" dirty="0">
                <a:solidFill>
                  <a:srgbClr val="FFFF00"/>
                </a:solidFill>
                <a:ea typeface="华文新魏" panose="02010800040101010101" pitchFamily="2" charset="-122"/>
              </a:rPr>
              <a:t> </a:t>
            </a:r>
            <a:r>
              <a:rPr lang="zh-CN" altLang="en-US" dirty="0">
                <a:ea typeface="华文新魏" panose="02010800040101010101" pitchFamily="2" charset="-122"/>
              </a:rPr>
              <a:t>方法把每个被选元素放置在指定的 </a:t>
            </a:r>
            <a:r>
              <a:rPr lang="en-US" altLang="zh-CN" dirty="0">
                <a:ea typeface="华文新魏" panose="02010800040101010101" pitchFamily="2" charset="-122"/>
              </a:rPr>
              <a:t>HTML </a:t>
            </a:r>
            <a:r>
              <a:rPr lang="zh-CN" altLang="en-US" dirty="0">
                <a:ea typeface="华文新魏" panose="02010800040101010101" pitchFamily="2" charset="-122"/>
              </a:rPr>
              <a:t>内容或元素中。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ea typeface="华文新魏" panose="02010800040101010101" pitchFamily="2" charset="-122"/>
              </a:rPr>
              <a:t>wrapAll()</a:t>
            </a:r>
            <a:r>
              <a:rPr lang="en-US" altLang="zh-CN" dirty="0">
                <a:ea typeface="华文新魏" panose="02010800040101010101" pitchFamily="2" charset="-122"/>
              </a:rPr>
              <a:t> </a:t>
            </a:r>
            <a:r>
              <a:rPr lang="zh-CN" altLang="en-US" dirty="0">
                <a:ea typeface="华文新魏" panose="02010800040101010101" pitchFamily="2" charset="-122"/>
              </a:rPr>
              <a:t>在指定的 </a:t>
            </a:r>
            <a:r>
              <a:rPr lang="en-US" altLang="zh-CN" dirty="0">
                <a:ea typeface="华文新魏" panose="02010800040101010101" pitchFamily="2" charset="-122"/>
              </a:rPr>
              <a:t>HTML </a:t>
            </a:r>
            <a:r>
              <a:rPr lang="zh-CN" altLang="en-US" dirty="0">
                <a:ea typeface="华文新魏" panose="02010800040101010101" pitchFamily="2" charset="-122"/>
              </a:rPr>
              <a:t>内容或元素中放置所有被选的元素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例</a:t>
            </a:r>
            <a:r>
              <a:rPr lang="en-US" altLang="zh-CN" dirty="0">
                <a:ea typeface="华文新魏" panose="02010800040101010101" pitchFamily="2" charset="-122"/>
              </a:rPr>
              <a:t>5-10</a:t>
            </a:r>
            <a:r>
              <a:rPr lang="zh-CN" altLang="en-US" dirty="0">
                <a:ea typeface="华文新魏" panose="02010800040101010101" pitchFamily="2" charset="-122"/>
              </a:rPr>
              <a:t>添加编号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包装元素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945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3810000"/>
            <a:ext cx="5976938" cy="2133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使用</a:t>
            </a:r>
            <a:r>
              <a:rPr lang="en-US" altLang="zh-CN" dirty="0">
                <a:solidFill>
                  <a:srgbClr val="FFFF00"/>
                </a:solidFill>
                <a:ea typeface="华文新魏" panose="02010800040101010101" pitchFamily="2" charset="-122"/>
              </a:rPr>
              <a:t>foreach</a:t>
            </a:r>
            <a:r>
              <a:rPr lang="zh-CN" altLang="en-US" dirty="0">
                <a:ea typeface="华文新魏" panose="02010800040101010101" pitchFamily="2" charset="-122"/>
              </a:rPr>
              <a:t>遍历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en-US" altLang="zh-CN" dirty="0">
                <a:ea typeface="华文新魏" panose="02010800040101010101" pitchFamily="2" charset="-122"/>
              </a:rPr>
              <a:t>5-12</a:t>
            </a:r>
            <a:r>
              <a:rPr lang="zh-CN" altLang="en-US" dirty="0">
                <a:ea typeface="华文新魏" panose="02010800040101010101" pitchFamily="2" charset="-122"/>
              </a:rPr>
              <a:t>提取编号，添加到对应链接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48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813" y="2895600"/>
            <a:ext cx="8159750" cy="2057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像</a:t>
            </a:r>
            <a:r>
              <a:rPr lang="en-US" altLang="zh-CN" dirty="0">
                <a:ea typeface="华文新魏" panose="02010800040101010101" pitchFamily="2" charset="-122"/>
              </a:rPr>
              <a:t>.insertBefore()</a:t>
            </a:r>
            <a:r>
              <a:rPr lang="zh-CN" altLang="en-US" dirty="0">
                <a:ea typeface="华文新魏" panose="02010800040101010101" pitchFamily="2" charset="-122"/>
              </a:rPr>
              <a:t>和</a:t>
            </a:r>
            <a:r>
              <a:rPr lang="en-US" altLang="zh-CN" dirty="0">
                <a:ea typeface="华文新魏" panose="02010800040101010101" pitchFamily="2" charset="-122"/>
              </a:rPr>
              <a:t>.appendTo()</a:t>
            </a:r>
            <a:r>
              <a:rPr lang="zh-CN" altLang="en-US" dirty="0">
                <a:ea typeface="华文新魏" panose="02010800040101010101" pitchFamily="2" charset="-122"/>
              </a:rPr>
              <a:t>这样的插入方法，一般都 有一个对应的反向方法。反向方法也执行相同的操作，只不过“目标”和“内容”正好相反。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例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en-US" altLang="zh-CN" dirty="0">
                <a:ea typeface="华文新魏" panose="02010800040101010101" pitchFamily="2" charset="-122"/>
              </a:rPr>
              <a:t>$(“&lt;p&gt;Hello&lt;/p&gt;”). appendTo(“#container”);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ea typeface="华文新魏" panose="02010800040101010101" pitchFamily="2" charset="-122"/>
              </a:rPr>
              <a:t>$(“#container”). append(“&lt;p&gt;Hello&lt;/p&gt;”);</a:t>
            </a:r>
            <a:endParaRPr lang="en-US" altLang="zh-CN" dirty="0">
              <a:solidFill>
                <a:srgbClr val="FFFF00"/>
              </a:solidFill>
              <a:ea typeface="华文新魏" panose="02010800040101010101" pitchFamily="2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ea typeface="华文新魏" panose="02010800040101010101" pitchFamily="2" charset="-122"/>
              </a:rPr>
              <a:t>.before()</a:t>
            </a:r>
            <a:r>
              <a:rPr lang="zh-CN" altLang="en-US" dirty="0">
                <a:ea typeface="华文新魏" panose="02010800040101010101" pitchFamily="2" charset="-122"/>
              </a:rPr>
              <a:t>是</a:t>
            </a:r>
            <a:r>
              <a:rPr lang="en-US" altLang="zh-CN" dirty="0">
                <a:ea typeface="华文新魏" panose="02010800040101010101" pitchFamily="2" charset="-122"/>
              </a:rPr>
              <a:t>.insertBefore()</a:t>
            </a:r>
            <a:r>
              <a:rPr lang="zh-CN" altLang="en-US" dirty="0">
                <a:ea typeface="华文新魏" panose="02010800040101010101" pitchFamily="2" charset="-122"/>
              </a:rPr>
              <a:t>对应的反向方法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反向插入方法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例</a:t>
            </a:r>
            <a:r>
              <a:rPr lang="en-US" altLang="zh-CN" dirty="0">
                <a:ea typeface="华文新魏" panose="02010800040101010101" pitchFamily="2" charset="-122"/>
              </a:rPr>
              <a:t>5-13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253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2286000"/>
            <a:ext cx="6769100" cy="2895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使用</a:t>
            </a:r>
            <a:r>
              <a:rPr lang="en-US" altLang="zh-CN" dirty="0">
                <a:ea typeface="华文新魏" panose="02010800040101010101" pitchFamily="2" charset="-122"/>
              </a:rPr>
              <a:t>join</a:t>
            </a:r>
            <a:r>
              <a:rPr lang="zh-CN" altLang="en-US" dirty="0">
                <a:ea typeface="华文新魏" panose="02010800040101010101" pitchFamily="2" charset="-122"/>
              </a:rPr>
              <a:t>创建字符串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en-US" altLang="zh-CN" dirty="0">
                <a:ea typeface="华文新魏" panose="02010800040101010101" pitchFamily="2" charset="-122"/>
              </a:rPr>
              <a:t>var arr = [ "a", "b", "c", "d", "e" ] 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en-US" altLang="zh-CN" dirty="0">
                <a:ea typeface="华文新魏" panose="02010800040101010101" pitchFamily="2" charset="-122"/>
              </a:rPr>
              <a:t>arr.join("-");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en-US" altLang="zh-CN" dirty="0">
                <a:ea typeface="华文新魏" panose="02010800040101010101" pitchFamily="2" charset="-122"/>
              </a:rPr>
              <a:t>=============================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结果</a:t>
            </a:r>
            <a:r>
              <a:rPr lang="en-US" altLang="zh-CN" dirty="0">
                <a:ea typeface="华文新魏" panose="02010800040101010101" pitchFamily="2" charset="-122"/>
              </a:rPr>
              <a:t>:a-b-c-d-e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例</a:t>
            </a:r>
            <a:r>
              <a:rPr lang="en-US" altLang="zh-CN" dirty="0">
                <a:ea typeface="华文新魏" panose="02010800040101010101" pitchFamily="2" charset="-122"/>
              </a:rPr>
              <a:t>4-14</a:t>
            </a:r>
            <a:r>
              <a:rPr lang="zh-CN" altLang="en-US" dirty="0">
                <a:ea typeface="华文新魏" panose="02010800040101010101" pitchFamily="2" charset="-122"/>
              </a:rPr>
              <a:t>使用</a:t>
            </a:r>
            <a:r>
              <a:rPr lang="en-US" altLang="zh-CN" dirty="0">
                <a:ea typeface="华文新魏" panose="02010800040101010101" pitchFamily="2" charset="-122"/>
              </a:rPr>
              <a:t>join</a:t>
            </a:r>
            <a:r>
              <a:rPr lang="zh-CN" altLang="en-US" dirty="0">
                <a:ea typeface="华文新魏" panose="02010800040101010101" pitchFamily="2" charset="-122"/>
              </a:rPr>
              <a:t>创建字符串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60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133600"/>
            <a:ext cx="6096000" cy="3965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操作属性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创建新元素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插入新元素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移动元素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包装元素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反向插入新元素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复制元素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4-15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为脚注标签添加一个指向页面底部的链接和一个唯一的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值。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原来的上标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&lt;sup&gt;2&lt;/sup&gt;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更改后的上标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&lt;a 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href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="#footnote-2" id="context-2“ class="context“&gt;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&lt;sup&gt;2&lt;/sup&gt;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&lt;/a&gt;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765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747713"/>
            <a:ext cx="6478588" cy="3900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572000"/>
            <a:ext cx="6478588" cy="1176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内容占位符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91200"/>
          </a:xfrm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例</a:t>
            </a:r>
            <a:r>
              <a:rPr lang="en-US" altLang="zh-CN" dirty="0">
                <a:ea typeface="华文新魏" panose="02010800040101010101" pitchFamily="2" charset="-122"/>
              </a:rPr>
              <a:t>4-16</a:t>
            </a:r>
            <a:r>
              <a:rPr lang="zh-CN" altLang="en-US" dirty="0">
                <a:ea typeface="华文新魏" panose="02010800040101010101" pitchFamily="2" charset="-122"/>
              </a:rPr>
              <a:t>脚注标签中创建一个指向其上下文的链接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pic>
        <p:nvPicPr>
          <p:cNvPr id="2867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0" y="762000"/>
            <a:ext cx="7175500" cy="5934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clone() 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方法生成被选元素的副本，包含子节点、文本和属性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例如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，下面这行代码将创建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&lt;div class="chapter"&gt;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中第一段落的副本：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$('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div.chapter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p:eq(0)').clone();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复制元素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969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188" y="2362200"/>
            <a:ext cx="7389812" cy="2487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通过复制创建突出引用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2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286000"/>
            <a:ext cx="7165975" cy="342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代码清单</a:t>
            </a:r>
            <a:r>
              <a:rPr lang="en-US" altLang="zh-CN" dirty="0">
                <a:ea typeface="华文新魏" panose="02010800040101010101" pitchFamily="2" charset="-122"/>
              </a:rPr>
              <a:t>5-17</a:t>
            </a:r>
            <a:r>
              <a:rPr lang="zh-CN" altLang="en-US" dirty="0">
                <a:ea typeface="华文新魏" panose="02010800040101010101" pitchFamily="2" charset="-122"/>
              </a:rPr>
              <a:t>，匹配所有</a:t>
            </a:r>
            <a:r>
              <a:rPr lang="en-US" altLang="zh-CN" dirty="0">
                <a:ea typeface="华文新魏" panose="02010800040101010101" pitchFamily="2" charset="-122"/>
              </a:rPr>
              <a:t>&lt;span class=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en-US" altLang="zh-CN" dirty="0">
                <a:ea typeface="华文新魏" panose="02010800040101010101" pitchFamily="2" charset="-122"/>
              </a:rPr>
              <a:t>"pull-quote"&gt;</a:t>
            </a:r>
            <a:r>
              <a:rPr lang="zh-CN" altLang="en-US" dirty="0">
                <a:ea typeface="华文新魏" panose="02010800040101010101" pitchFamily="2" charset="-122"/>
              </a:rPr>
              <a:t>元素的选择符表达式，然后为选择的元素应用</a:t>
            </a:r>
            <a:r>
              <a:rPr lang="en-US" altLang="zh-CN" dirty="0">
                <a:ea typeface="华文新魏" panose="02010800040101010101" pitchFamily="2" charset="-122"/>
              </a:rPr>
              <a:t>position:relative</a:t>
            </a:r>
            <a:r>
              <a:rPr lang="zh-CN" altLang="en-US" dirty="0">
                <a:ea typeface="华文新魏" panose="02010800040101010101" pitchFamily="2" charset="-122"/>
              </a:rPr>
              <a:t>样式，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277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3886200"/>
            <a:ext cx="7594600" cy="1981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代码清单</a:t>
            </a:r>
            <a:r>
              <a:rPr lang="en-US" altLang="zh-CN" dirty="0">
                <a:ea typeface="华文新魏" panose="02010800040101010101" pitchFamily="2" charset="-122"/>
              </a:rPr>
              <a:t>5-18</a:t>
            </a:r>
            <a:r>
              <a:rPr lang="zh-CN" altLang="en-US" dirty="0">
                <a:ea typeface="华文新魏" panose="02010800040101010101" pitchFamily="2" charset="-122"/>
              </a:rPr>
              <a:t>，先复制每个</a:t>
            </a:r>
            <a:r>
              <a:rPr lang="en-US" altLang="zh-CN" dirty="0">
                <a:ea typeface="华文新魏" panose="02010800040101010101" pitchFamily="2" charset="-122"/>
              </a:rPr>
              <a:t>&lt;span&gt;</a:t>
            </a:r>
            <a:r>
              <a:rPr lang="zh-CN" altLang="en-US" dirty="0">
                <a:ea typeface="华文新魏" panose="02010800040101010101" pitchFamily="2" charset="-122"/>
              </a:rPr>
              <a:t>元素，然后为得到的副本添加</a:t>
            </a:r>
            <a:r>
              <a:rPr lang="en-US" altLang="zh-CN" dirty="0">
                <a:ea typeface="华文新魏" panose="02010800040101010101" pitchFamily="2" charset="-122"/>
              </a:rPr>
              <a:t>pulled</a:t>
            </a:r>
            <a:r>
              <a:rPr lang="zh-CN" altLang="en-US" dirty="0">
                <a:ea typeface="华文新魏" panose="02010800040101010101" pitchFamily="2" charset="-122"/>
              </a:rPr>
              <a:t>类，最后再把这个副本插入到其父段落的开始处，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79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088" y="2895600"/>
            <a:ext cx="7986712" cy="3581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如果能够对突出引用稍作修改，去掉一些文本并代之以省略号，那么效果会更好。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实现这种替换的最简便方式，就是直接用新的</a:t>
            </a:r>
            <a:r>
              <a:rPr lang="en-US" altLang="zh-CN" dirty="0">
                <a:ea typeface="华文新魏" panose="02010800040101010101" pitchFamily="2" charset="-122"/>
              </a:rPr>
              <a:t>HTML</a:t>
            </a:r>
            <a:r>
              <a:rPr lang="zh-CN" altLang="en-US" dirty="0">
                <a:ea typeface="华文新魏" panose="02010800040101010101" pitchFamily="2" charset="-122"/>
              </a:rPr>
              <a:t>代替旧的内容。此时，就要用到</a:t>
            </a:r>
            <a:r>
              <a:rPr lang="en-US" altLang="zh-CN" dirty="0">
                <a:solidFill>
                  <a:srgbClr val="FFFF00"/>
                </a:solidFill>
                <a:ea typeface="华文新魏" panose="02010800040101010101" pitchFamily="2" charset="-122"/>
              </a:rPr>
              <a:t>.html()</a:t>
            </a:r>
            <a:r>
              <a:rPr lang="zh-CN" altLang="en-US" dirty="0">
                <a:ea typeface="华文新魏" panose="02010800040101010101" pitchFamily="2" charset="-122"/>
              </a:rPr>
              <a:t>方法了，参见代码清单</a:t>
            </a:r>
            <a:r>
              <a:rPr lang="en-US" altLang="zh-CN" dirty="0">
                <a:ea typeface="华文新魏" panose="02010800040101010101" pitchFamily="2" charset="-122"/>
              </a:rPr>
              <a:t>5-19</a:t>
            </a:r>
            <a:r>
              <a:rPr lang="zh-CN" altLang="en-US" dirty="0">
                <a:ea typeface="华文新魏" panose="02010800040101010101" pitchFamily="2" charset="-122"/>
              </a:rPr>
              <a:t>。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内容</a:t>
            </a:r>
            <a:r>
              <a:rPr kumimoji="0" lang="en-US" altLang="zh-CN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setter </a:t>
            </a:r>
            <a:r>
              <a:rPr kumimoji="0" lang="zh-CN" alt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和</a:t>
            </a:r>
            <a:r>
              <a:rPr kumimoji="0" lang="en-US" altLang="zh-CN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getter </a:t>
            </a:r>
            <a:r>
              <a:rPr kumimoji="0" lang="zh-CN" alt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方法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841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3700" y="1066800"/>
            <a:ext cx="8356600" cy="495300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与</a:t>
            </a:r>
            <a:r>
              <a:rPr lang="en-US" altLang="zh-CN" dirty="0">
                <a:ea typeface="华文新魏" panose="02010800040101010101" pitchFamily="2" charset="-122"/>
              </a:rPr>
              <a:t>.html()</a:t>
            </a:r>
            <a:r>
              <a:rPr lang="zh-CN" altLang="en-US" dirty="0">
                <a:ea typeface="华文新魏" panose="02010800040101010101" pitchFamily="2" charset="-122"/>
              </a:rPr>
              <a:t>方法类似，</a:t>
            </a:r>
            <a:r>
              <a:rPr lang="en-US" altLang="zh-CN" dirty="0">
                <a:solidFill>
                  <a:srgbClr val="FFFF00"/>
                </a:solidFill>
                <a:ea typeface="华文新魏" panose="02010800040101010101" pitchFamily="2" charset="-122"/>
              </a:rPr>
              <a:t>.text()</a:t>
            </a:r>
            <a:r>
              <a:rPr lang="zh-CN" altLang="en-US" dirty="0">
                <a:ea typeface="华文新魏" panose="02010800040101010101" pitchFamily="2" charset="-122"/>
              </a:rPr>
              <a:t>也可以取得匹配元素的内容，或者用新字符串替换匹配元素的内容。但是，与</a:t>
            </a:r>
            <a:r>
              <a:rPr lang="en-US" altLang="zh-CN" dirty="0">
                <a:ea typeface="华文新魏" panose="02010800040101010101" pitchFamily="2" charset="-122"/>
              </a:rPr>
              <a:t>.html()</a:t>
            </a:r>
            <a:r>
              <a:rPr lang="zh-CN" altLang="en-US" dirty="0">
                <a:ea typeface="华文新魏" panose="02010800040101010101" pitchFamily="2" charset="-122"/>
              </a:rPr>
              <a:t>不同的是，</a:t>
            </a:r>
            <a:r>
              <a:rPr lang="en-US" altLang="zh-CN" dirty="0">
                <a:ea typeface="华文新魏" panose="02010800040101010101" pitchFamily="2" charset="-122"/>
              </a:rPr>
              <a:t>.text()</a:t>
            </a:r>
            <a:r>
              <a:rPr lang="zh-CN" altLang="en-US" dirty="0">
                <a:ea typeface="华文新魏" panose="02010800040101010101" pitchFamily="2" charset="-122"/>
              </a:rPr>
              <a:t>始终会取得或设置纯文本内容。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在使用</a:t>
            </a:r>
            <a:r>
              <a:rPr lang="en-US" altLang="zh-CN" dirty="0">
                <a:ea typeface="华文新魏" panose="02010800040101010101" pitchFamily="2" charset="-122"/>
              </a:rPr>
              <a:t>.text()</a:t>
            </a:r>
            <a:r>
              <a:rPr lang="zh-CN" altLang="en-US" dirty="0">
                <a:ea typeface="华文新魏" panose="02010800040101010101" pitchFamily="2" charset="-122"/>
              </a:rPr>
              <a:t>取得内容时，所有</a:t>
            </a:r>
            <a:r>
              <a:rPr lang="en-US" altLang="zh-CN" dirty="0">
                <a:ea typeface="华文新魏" panose="02010800040101010101" pitchFamily="2" charset="-122"/>
              </a:rPr>
              <a:t>HTML</a:t>
            </a:r>
            <a:r>
              <a:rPr lang="zh-CN" altLang="en-US" dirty="0">
                <a:ea typeface="华文新魏" panose="02010800040101010101" pitchFamily="2" charset="-122"/>
              </a:rPr>
              <a:t>标签都将被忽略，而所有</a:t>
            </a:r>
            <a:r>
              <a:rPr lang="en-US" altLang="zh-CN" dirty="0">
                <a:ea typeface="华文新魏" panose="02010800040101010101" pitchFamily="2" charset="-122"/>
              </a:rPr>
              <a:t>HTML</a:t>
            </a:r>
            <a:r>
              <a:rPr lang="zh-CN" altLang="en-US" dirty="0">
                <a:ea typeface="华文新魏" panose="02010800040101010101" pitchFamily="2" charset="-122"/>
              </a:rPr>
              <a:t>实体也会被转换成对应的字符。而在通过它设置内容时，诸如</a:t>
            </a:r>
            <a:r>
              <a:rPr lang="en-US" altLang="zh-CN" dirty="0">
                <a:ea typeface="华文新魏" panose="02010800040101010101" pitchFamily="2" charset="-122"/>
              </a:rPr>
              <a:t>&lt;</a:t>
            </a:r>
            <a:r>
              <a:rPr lang="zh-CN" altLang="en-US" dirty="0">
                <a:ea typeface="华文新魏" panose="02010800040101010101" pitchFamily="2" charset="-122"/>
              </a:rPr>
              <a:t>这样的特殊字符，都会被转换成等价的</a:t>
            </a:r>
            <a:r>
              <a:rPr lang="en-US" altLang="zh-CN" dirty="0">
                <a:ea typeface="华文新魏" panose="02010800040101010101" pitchFamily="2" charset="-122"/>
              </a:rPr>
              <a:t>HTML</a:t>
            </a:r>
            <a:r>
              <a:rPr lang="zh-CN" altLang="en-US" dirty="0">
                <a:ea typeface="华文新魏" panose="02010800040101010101" pitchFamily="2" charset="-122"/>
              </a:rPr>
              <a:t>实体，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代码清单</a:t>
            </a:r>
            <a:r>
              <a:rPr lang="en-US" altLang="zh-CN" dirty="0">
                <a:ea typeface="华文新魏" panose="02010800040101010101" pitchFamily="2" charset="-122"/>
              </a:rPr>
              <a:t>5-20</a:t>
            </a:r>
            <a:r>
              <a:rPr lang="zh-CN" altLang="en-US" dirty="0">
                <a:ea typeface="华文新魏" panose="02010800040101010101" pitchFamily="2" charset="-122"/>
              </a:rPr>
              <a:t>，在引用中显示的是去掉了</a:t>
            </a:r>
            <a:r>
              <a:rPr lang="en-US" altLang="zh-CN" dirty="0">
                <a:ea typeface="华文新魏" panose="02010800040101010101" pitchFamily="2" charset="-122"/>
              </a:rPr>
              <a:t>&lt;span class="pull-qoute"&gt;</a:t>
            </a:r>
            <a:r>
              <a:rPr lang="zh-CN" altLang="en-US" dirty="0">
                <a:ea typeface="华文新魏" panose="02010800040101010101" pitchFamily="2" charset="-122"/>
              </a:rPr>
              <a:t>中的</a:t>
            </a:r>
            <a:r>
              <a:rPr lang="en-US" altLang="zh-CN" dirty="0">
                <a:ea typeface="华文新魏" panose="02010800040101010101" pitchFamily="2" charset="-122"/>
              </a:rPr>
              <a:t>&lt;strong&gt;</a:t>
            </a:r>
            <a:r>
              <a:rPr lang="zh-CN" altLang="en-US" dirty="0"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ea typeface="华文新魏" panose="02010800040101010101" pitchFamily="2" charset="-122"/>
              </a:rPr>
              <a:t>&lt;em&gt;</a:t>
            </a:r>
            <a:r>
              <a:rPr lang="zh-CN" altLang="en-US" dirty="0"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ea typeface="华文新魏" panose="02010800040101010101" pitchFamily="2" charset="-122"/>
              </a:rPr>
              <a:t>&lt;a href&gt;</a:t>
            </a:r>
            <a:r>
              <a:rPr lang="zh-CN" altLang="en-US" dirty="0">
                <a:ea typeface="华文新魏" panose="02010800040101010101" pitchFamily="2" charset="-122"/>
              </a:rPr>
              <a:t>及其他行内标签之后的文本。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操作</a:t>
            </a:r>
            <a:r>
              <a:rPr lang="en-US" altLang="zh-CN" dirty="0">
                <a:ea typeface="华文新魏" panose="02010800040101010101" pitchFamily="2" charset="-122"/>
              </a:rPr>
              <a:t>class</a:t>
            </a:r>
            <a:r>
              <a:rPr lang="zh-CN" altLang="en-US" dirty="0">
                <a:ea typeface="华文新魏" panose="02010800040101010101" pitchFamily="2" charset="-122"/>
              </a:rPr>
              <a:t>属性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追加样式</a:t>
            </a:r>
            <a:r>
              <a:rPr lang="en-US" altLang="zh-CN" dirty="0">
                <a:ea typeface="华文新魏" panose="02010800040101010101" pitchFamily="2" charset="-122"/>
              </a:rPr>
              <a:t>: addClass() 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移除样式</a:t>
            </a:r>
            <a:r>
              <a:rPr lang="en-US" altLang="zh-CN" dirty="0">
                <a:ea typeface="华文新魏" panose="02010800040101010101" pitchFamily="2" charset="-122"/>
              </a:rPr>
              <a:t>: removeClass() --- </a:t>
            </a:r>
            <a:r>
              <a:rPr lang="zh-CN" altLang="en-US" dirty="0">
                <a:ea typeface="华文新魏" panose="02010800040101010101" pitchFamily="2" charset="-122"/>
              </a:rPr>
              <a:t>从匹配的元素中删除全部或指定的 </a:t>
            </a:r>
            <a:r>
              <a:rPr lang="en-US" altLang="zh-CN" dirty="0">
                <a:ea typeface="华文新魏" panose="02010800040101010101" pitchFamily="2" charset="-122"/>
              </a:rPr>
              <a:t>class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切换样式</a:t>
            </a:r>
            <a:r>
              <a:rPr lang="en-US" altLang="zh-CN" dirty="0">
                <a:ea typeface="华文新魏" panose="02010800040101010101" pitchFamily="2" charset="-122"/>
              </a:rPr>
              <a:t>: toggleClass()  --- </a:t>
            </a:r>
            <a:r>
              <a:rPr lang="zh-CN" altLang="en-US" dirty="0">
                <a:ea typeface="华文新魏" panose="02010800040101010101" pitchFamily="2" charset="-122"/>
              </a:rPr>
              <a:t>控制样式上的重复切换</a:t>
            </a:r>
            <a:r>
              <a:rPr lang="en-US" altLang="zh-CN" dirty="0">
                <a:ea typeface="华文新魏" panose="02010800040101010101" pitchFamily="2" charset="-122"/>
              </a:rPr>
              <a:t>.</a:t>
            </a:r>
            <a:r>
              <a:rPr lang="zh-CN" altLang="en-US" dirty="0">
                <a:ea typeface="华文新魏" panose="02010800040101010101" pitchFamily="2" charset="-122"/>
              </a:rPr>
              <a:t>如果类名存在则删除它</a:t>
            </a:r>
            <a:r>
              <a:rPr lang="en-US" altLang="zh-CN" dirty="0">
                <a:ea typeface="华文新魏" panose="02010800040101010101" pitchFamily="2" charset="-122"/>
              </a:rPr>
              <a:t>, </a:t>
            </a:r>
            <a:r>
              <a:rPr lang="zh-CN" altLang="en-US" dirty="0">
                <a:ea typeface="华文新魏" panose="02010800040101010101" pitchFamily="2" charset="-122"/>
              </a:rPr>
              <a:t>如果类名不存在则添加它</a:t>
            </a:r>
            <a:r>
              <a:rPr lang="en-US" altLang="zh-CN" dirty="0">
                <a:ea typeface="华文新魏" panose="02010800040101010101" pitchFamily="2" charset="-122"/>
              </a:rPr>
              <a:t>.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判断是否含有某个样式</a:t>
            </a:r>
            <a:r>
              <a:rPr lang="en-US" altLang="zh-CN" dirty="0">
                <a:ea typeface="华文新魏" panose="02010800040101010101" pitchFamily="2" charset="-122"/>
              </a:rPr>
              <a:t>: hasClass() --- </a:t>
            </a:r>
            <a:r>
              <a:rPr lang="zh-CN" altLang="en-US" dirty="0">
                <a:ea typeface="华文新魏" panose="02010800040101010101" pitchFamily="2" charset="-122"/>
              </a:rPr>
              <a:t>判断元素中是否含有某个 </a:t>
            </a:r>
            <a:r>
              <a:rPr lang="en-US" altLang="zh-CN" dirty="0">
                <a:ea typeface="华文新魏" panose="02010800040101010101" pitchFamily="2" charset="-122"/>
              </a:rPr>
              <a:t>class, </a:t>
            </a:r>
            <a:r>
              <a:rPr lang="zh-CN" altLang="en-US" dirty="0">
                <a:ea typeface="华文新魏" panose="02010800040101010101" pitchFamily="2" charset="-122"/>
              </a:rPr>
              <a:t>如果有</a:t>
            </a:r>
            <a:r>
              <a:rPr lang="en-US" altLang="zh-CN" dirty="0">
                <a:ea typeface="华文新魏" panose="02010800040101010101" pitchFamily="2" charset="-122"/>
              </a:rPr>
              <a:t>, </a:t>
            </a:r>
            <a:r>
              <a:rPr lang="zh-CN" altLang="en-US" dirty="0">
                <a:ea typeface="华文新魏" panose="02010800040101010101" pitchFamily="2" charset="-122"/>
              </a:rPr>
              <a:t>则返回 </a:t>
            </a:r>
            <a:r>
              <a:rPr lang="en-US" altLang="zh-CN" dirty="0">
                <a:ea typeface="华文新魏" panose="02010800040101010101" pitchFamily="2" charset="-122"/>
              </a:rPr>
              <a:t>true; </a:t>
            </a:r>
            <a:r>
              <a:rPr lang="zh-CN" altLang="en-US" dirty="0">
                <a:ea typeface="华文新魏" panose="02010800040101010101" pitchFamily="2" charset="-122"/>
              </a:rPr>
              <a:t>否则返回 </a:t>
            </a:r>
            <a:r>
              <a:rPr lang="en-US" altLang="zh-CN" dirty="0">
                <a:ea typeface="华文新魏" panose="02010800040101010101" pitchFamily="2" charset="-122"/>
              </a:rPr>
              <a:t>false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操作属性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789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914400"/>
            <a:ext cx="7708900" cy="4876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操作其他属性（非类属性）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800" dirty="0">
                <a:ea typeface="华文新魏" panose="02010800040101010101" pitchFamily="2" charset="-122"/>
              </a:rPr>
              <a:t>attr(): </a:t>
            </a:r>
            <a:r>
              <a:rPr lang="zh-CN" altLang="en-US" sz="2800" dirty="0">
                <a:ea typeface="华文新魏" panose="02010800040101010101" pitchFamily="2" charset="-122"/>
              </a:rPr>
              <a:t>获取</a:t>
            </a:r>
            <a:r>
              <a:rPr lang="en-US" altLang="zh-CN" sz="2800" dirty="0">
                <a:ea typeface="华文新魏" panose="02010800040101010101" pitchFamily="2" charset="-122"/>
              </a:rPr>
              <a:t>html</a:t>
            </a:r>
            <a:r>
              <a:rPr lang="zh-CN" altLang="en-US" sz="2800" dirty="0">
                <a:ea typeface="华文新魏" panose="02010800040101010101" pitchFamily="2" charset="-122"/>
              </a:rPr>
              <a:t>属性和设置属性</a:t>
            </a:r>
            <a:endParaRPr lang="zh-CN" altLang="en-US" sz="2800" dirty="0"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sz="2800" dirty="0">
                <a:ea typeface="华文新魏" panose="02010800040101010101" pitchFamily="2" charset="-122"/>
              </a:rPr>
              <a:t>当为该方法传递一个参数时</a:t>
            </a:r>
            <a:r>
              <a:rPr lang="en-US" altLang="zh-CN" sz="2800" dirty="0">
                <a:ea typeface="华文新魏" panose="02010800040101010101" pitchFamily="2" charset="-122"/>
              </a:rPr>
              <a:t>, </a:t>
            </a:r>
            <a:r>
              <a:rPr lang="zh-CN" altLang="en-US" sz="2800" dirty="0">
                <a:ea typeface="华文新魏" panose="02010800040101010101" pitchFamily="2" charset="-122"/>
              </a:rPr>
              <a:t>即为某元素的获取指定属性</a:t>
            </a:r>
            <a:endParaRPr lang="zh-CN" altLang="en-US" sz="2800" dirty="0"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sz="2800" dirty="0">
                <a:ea typeface="华文新魏" panose="02010800040101010101" pitchFamily="2" charset="-122"/>
              </a:rPr>
              <a:t>当为该方法传递两个参数时</a:t>
            </a:r>
            <a:r>
              <a:rPr lang="en-US" altLang="zh-CN" sz="2800" dirty="0">
                <a:ea typeface="华文新魏" panose="02010800040101010101" pitchFamily="2" charset="-122"/>
              </a:rPr>
              <a:t>, </a:t>
            </a:r>
            <a:r>
              <a:rPr lang="zh-CN" altLang="en-US" sz="2800" dirty="0">
                <a:ea typeface="华文新魏" panose="02010800040101010101" pitchFamily="2" charset="-122"/>
              </a:rPr>
              <a:t>即为某元素设置指定属性的值</a:t>
            </a:r>
            <a:endParaRPr lang="en-US" altLang="zh-CN" sz="2800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000" dirty="0">
                <a:ea typeface="华文新魏" panose="02010800040101010101" pitchFamily="2" charset="-122"/>
              </a:rPr>
              <a:t>removeAttr():</a:t>
            </a:r>
            <a:r>
              <a:rPr lang="zh-CN" altLang="en-US" sz="3000" dirty="0">
                <a:ea typeface="华文新魏" panose="02010800040101010101" pitchFamily="2" charset="-122"/>
              </a:rPr>
              <a:t>删除属性值</a:t>
            </a:r>
            <a:endParaRPr lang="zh-CN" altLang="en-US" sz="3000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19" name="文本框 3"/>
          <p:cNvSpPr txBox="1"/>
          <p:nvPr/>
        </p:nvSpPr>
        <p:spPr>
          <a:xfrm>
            <a:off x="1028700" y="5181600"/>
            <a:ext cx="708660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dirty="0">
                <a:solidFill>
                  <a:srgbClr val="FFFF00"/>
                </a:solidFill>
                <a:latin typeface="Arial" panose="020B0604020202020204" pitchFamily="34" charset="0"/>
              </a:rPr>
              <a:t>$(‘div.chapter a’).attr('rel'</a:t>
            </a:r>
            <a:r>
              <a:rPr lang="zh-CN" alt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800" dirty="0">
                <a:solidFill>
                  <a:srgbClr val="FFFF00"/>
                </a:solidFill>
                <a:latin typeface="Arial" panose="020B0604020202020204" pitchFamily="34" charset="0"/>
              </a:rPr>
              <a:t> 'external');</a:t>
            </a:r>
            <a:endParaRPr lang="zh-CN" altLang="en-US" sz="280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华文新魏" panose="02010800040101010101" pitchFamily="2" charset="-122"/>
              </a:rPr>
              <a:t>attr</a:t>
            </a:r>
            <a:r>
              <a:rPr lang="zh-CN" altLang="en-US" dirty="0">
                <a:ea typeface="华文新魏" panose="02010800040101010101" pitchFamily="2" charset="-122"/>
              </a:rPr>
              <a:t>（）可以传入一个包含键值对的映射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例题</a:t>
            </a:r>
            <a:r>
              <a:rPr lang="en-US" altLang="zh-CN" dirty="0">
                <a:ea typeface="华文新魏" panose="02010800040101010101" pitchFamily="2" charset="-122"/>
              </a:rPr>
              <a:t>5-1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例题</a:t>
            </a:r>
            <a:r>
              <a:rPr lang="en-US" altLang="zh-CN" dirty="0">
                <a:ea typeface="华文新魏" panose="02010800040101010101" pitchFamily="2" charset="-122"/>
              </a:rPr>
              <a:t>5-2</a:t>
            </a:r>
            <a:endParaRPr lang="en-US" altLang="zh-CN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4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514600"/>
            <a:ext cx="7742238" cy="129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495800"/>
            <a:ext cx="6324600" cy="2184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值回调其实就是给参数传入一个函数，而不是传入具体的值。这个函数会针对匹配的元素集</a:t>
            </a:r>
            <a:endParaRPr lang="zh-CN" altLang="en-US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中的每个元素都调用一次，调用后的返回值将作为属性的值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例题</a:t>
            </a:r>
            <a:r>
              <a:rPr lang="en-US" altLang="zh-CN" dirty="0">
                <a:ea typeface="华文新魏" panose="02010800040101010101" pitchFamily="2" charset="-122"/>
              </a:rPr>
              <a:t>5-3 </a:t>
            </a:r>
            <a:r>
              <a:rPr lang="zh-CN" altLang="en-US" dirty="0">
                <a:ea typeface="华文新魏" panose="02010800040101010101" pitchFamily="2" charset="-122"/>
              </a:rPr>
              <a:t>为每个元素生成唯一</a:t>
            </a:r>
            <a:r>
              <a:rPr lang="en-US" altLang="zh-CN" dirty="0">
                <a:ea typeface="华文新魏" panose="02010800040101010101" pitchFamily="2" charset="-122"/>
              </a:rPr>
              <a:t>id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值回调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26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3733800"/>
            <a:ext cx="5791200" cy="2889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例题</a:t>
            </a:r>
            <a:r>
              <a:rPr lang="en-US" altLang="zh-CN" dirty="0">
                <a:ea typeface="华文新魏" panose="02010800040101010101" pitchFamily="2" charset="-122"/>
              </a:rPr>
              <a:t>5-5</a:t>
            </a:r>
            <a:r>
              <a:rPr lang="zh-CN" altLang="en-US" dirty="0">
                <a:ea typeface="华文新魏" panose="02010800040101010101" pitchFamily="2" charset="-122"/>
              </a:rPr>
              <a:t>包含</a:t>
            </a:r>
            <a:r>
              <a:rPr lang="en-US" altLang="zh-CN" dirty="0">
                <a:ea typeface="华文新魏" panose="02010800040101010101" pitchFamily="2" charset="-122"/>
              </a:rPr>
              <a:t>wikipedia</a:t>
            </a:r>
            <a:r>
              <a:rPr lang="zh-CN" altLang="en-US" dirty="0">
                <a:ea typeface="华文新魏" panose="02010800040101010101" pitchFamily="2" charset="-122"/>
              </a:rPr>
              <a:t>的链接，添加更具体的</a:t>
            </a:r>
            <a:r>
              <a:rPr lang="en-US" altLang="zh-CN" dirty="0">
                <a:ea typeface="华文新魏" panose="02010800040101010101" pitchFamily="2" charset="-122"/>
              </a:rPr>
              <a:t>title</a:t>
            </a:r>
            <a:r>
              <a:rPr lang="zh-CN" altLang="en-US" dirty="0">
                <a:ea typeface="华文新魏" panose="02010800040101010101" pitchFamily="2" charset="-122"/>
              </a:rPr>
              <a:t>属性</a:t>
            </a:r>
            <a:endParaRPr lang="zh-CN" altLang="en-US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29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2133600"/>
            <a:ext cx="7251700" cy="3733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使用</a:t>
            </a:r>
            <a:r>
              <a:rPr lang="en-US" altLang="zh-CN" dirty="0">
                <a:solidFill>
                  <a:srgbClr val="FFFF00"/>
                </a:solidFill>
                <a:ea typeface="华文新魏" panose="02010800040101010101" pitchFamily="2" charset="-122"/>
              </a:rPr>
              <a:t>prop()</a:t>
            </a:r>
            <a:r>
              <a:rPr lang="zh-CN" altLang="en-US" dirty="0">
                <a:ea typeface="华文新魏" panose="02010800040101010101" pitchFamily="2" charset="-122"/>
              </a:rPr>
              <a:t>方法可以获取和设置</a:t>
            </a:r>
            <a:r>
              <a:rPr lang="en-US" altLang="zh-CN" dirty="0">
                <a:ea typeface="华文新魏" panose="02010800040101010101" pitchFamily="2" charset="-122"/>
              </a:rPr>
              <a:t>DOM</a:t>
            </a:r>
            <a:r>
              <a:rPr lang="zh-CN" altLang="en-US" dirty="0">
                <a:ea typeface="华文新魏" panose="02010800040101010101" pitchFamily="2" charset="-122"/>
              </a:rPr>
              <a:t>元素的属性。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大部分情况下，</a:t>
            </a:r>
            <a:r>
              <a:rPr lang="en-US" altLang="zh-CN" dirty="0">
                <a:ea typeface="华文新魏" panose="02010800040101010101" pitchFamily="2" charset="-122"/>
              </a:rPr>
              <a:t>HTML</a:t>
            </a:r>
            <a:r>
              <a:rPr lang="zh-CN" altLang="en-US" dirty="0">
                <a:ea typeface="华文新魏" panose="02010800040101010101" pitchFamily="2" charset="-122"/>
              </a:rPr>
              <a:t>属性与</a:t>
            </a:r>
            <a:r>
              <a:rPr lang="en-US" altLang="zh-CN" dirty="0">
                <a:ea typeface="华文新魏" panose="02010800040101010101" pitchFamily="2" charset="-122"/>
              </a:rPr>
              <a:t>DOM</a:t>
            </a:r>
            <a:r>
              <a:rPr lang="zh-CN" altLang="en-US" dirty="0">
                <a:ea typeface="华文新魏" panose="02010800040101010101" pitchFamily="2" charset="-122"/>
              </a:rPr>
              <a:t>属性名称和值是一样的，但个别元素略有区别，比如</a:t>
            </a:r>
            <a:r>
              <a:rPr lang="en-US" altLang="zh-CN" dirty="0">
                <a:ea typeface="华文新魏" panose="02010800040101010101" pitchFamily="2" charset="-122"/>
              </a:rPr>
              <a:t>HTML</a:t>
            </a:r>
            <a:r>
              <a:rPr lang="zh-CN" altLang="en-US" dirty="0">
                <a:ea typeface="华文新魏" panose="02010800040101010101" pitchFamily="2" charset="-122"/>
              </a:rPr>
              <a:t>中的</a:t>
            </a:r>
            <a:r>
              <a:rPr lang="en-US" altLang="zh-CN" dirty="0">
                <a:ea typeface="华文新魏" panose="02010800040101010101" pitchFamily="2" charset="-122"/>
              </a:rPr>
              <a:t>checked</a:t>
            </a:r>
            <a:r>
              <a:rPr lang="zh-CN" altLang="en-US" dirty="0">
                <a:ea typeface="华文新魏" panose="02010800040101010101" pitchFamily="2" charset="-122"/>
              </a:rPr>
              <a:t>属性是一个字符串，而</a:t>
            </a:r>
            <a:r>
              <a:rPr lang="en-US" altLang="zh-CN" dirty="0">
                <a:ea typeface="华文新魏" panose="02010800040101010101" pitchFamily="2" charset="-122"/>
              </a:rPr>
              <a:t>DOM</a:t>
            </a:r>
            <a:r>
              <a:rPr lang="zh-CN" altLang="en-US" dirty="0">
                <a:ea typeface="华文新魏" panose="02010800040101010101" pitchFamily="2" charset="-122"/>
              </a:rPr>
              <a:t>中的</a:t>
            </a:r>
            <a:r>
              <a:rPr lang="en-US" altLang="zh-CN" dirty="0">
                <a:ea typeface="华文新魏" panose="02010800040101010101" pitchFamily="2" charset="-122"/>
              </a:rPr>
              <a:t>checked</a:t>
            </a:r>
            <a:r>
              <a:rPr lang="zh-CN" altLang="en-US" dirty="0">
                <a:ea typeface="华文新魏" panose="02010800040101010101" pitchFamily="2" charset="-122"/>
              </a:rPr>
              <a:t>属性则是一个布尔值。对于布尔值属性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31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4038600"/>
            <a:ext cx="8556625" cy="1447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在取得和设置表单控件的值时，最好不要使用</a:t>
            </a:r>
            <a:r>
              <a:rPr lang="en-US" altLang="zh-CN" dirty="0">
                <a:ea typeface="华文新魏" panose="02010800040101010101" pitchFamily="2" charset="-122"/>
              </a:rPr>
              <a:t>.attr()</a:t>
            </a:r>
            <a:r>
              <a:rPr lang="zh-CN" altLang="en-US" dirty="0">
                <a:ea typeface="华文新魏" panose="02010800040101010101" pitchFamily="2" charset="-122"/>
              </a:rPr>
              <a:t>方法。而对于选项列表，最好连</a:t>
            </a:r>
            <a:r>
              <a:rPr lang="en-US" altLang="zh-CN" dirty="0">
                <a:ea typeface="华文新魏" panose="02010800040101010101" pitchFamily="2" charset="-122"/>
              </a:rPr>
              <a:t>.prop()</a:t>
            </a:r>
            <a:r>
              <a:rPr lang="zh-CN" altLang="en-US" dirty="0">
                <a:ea typeface="华文新魏" panose="02010800040101010101" pitchFamily="2" charset="-122"/>
              </a:rPr>
              <a:t>方法也不要使用，建议使用</a:t>
            </a:r>
            <a:r>
              <a:rPr lang="en-US" altLang="zh-CN" dirty="0">
                <a:ea typeface="华文新魏" panose="02010800040101010101" pitchFamily="2" charset="-122"/>
              </a:rPr>
              <a:t>jQuery</a:t>
            </a:r>
            <a:r>
              <a:rPr lang="zh-CN" altLang="en-US" dirty="0">
                <a:ea typeface="华文新魏" panose="02010800040101010101" pitchFamily="2" charset="-122"/>
              </a:rPr>
              <a:t>提供的</a:t>
            </a:r>
            <a:r>
              <a:rPr lang="en-US" altLang="zh-CN" dirty="0">
                <a:solidFill>
                  <a:srgbClr val="FFFF00"/>
                </a:solidFill>
                <a:ea typeface="华文新魏" panose="02010800040101010101" pitchFamily="2" charset="-122"/>
              </a:rPr>
              <a:t>.val()</a:t>
            </a:r>
            <a:r>
              <a:rPr lang="zh-CN" altLang="en-US" dirty="0">
                <a:ea typeface="华文新魏" panose="02010800040101010101" pitchFamily="2" charset="-122"/>
              </a:rPr>
              <a:t>方法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表单控件的值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33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3200400"/>
            <a:ext cx="6888163" cy="2590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2179</Words>
  <Application>WPS 演示</Application>
  <PresentationFormat>全屏显示(4:3)</PresentationFormat>
  <Paragraphs>160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宋体</vt:lpstr>
      <vt:lpstr>Wingdings</vt:lpstr>
      <vt:lpstr>华文新魏</vt:lpstr>
      <vt:lpstr>Constantia</vt:lpstr>
      <vt:lpstr>Wingdings 2</vt:lpstr>
      <vt:lpstr>Wingdings</vt:lpstr>
      <vt:lpstr>Wingdings 2</vt:lpstr>
      <vt:lpstr>微软雅黑</vt:lpstr>
      <vt:lpstr>Calibri</vt:lpstr>
      <vt:lpstr>Arial Unicode MS</vt:lpstr>
      <vt:lpstr>纸张</vt:lpstr>
      <vt:lpstr>DOM操作</vt:lpstr>
      <vt:lpstr>PowerPoint 演示文稿</vt:lpstr>
      <vt:lpstr>操作属性</vt:lpstr>
      <vt:lpstr>PowerPoint 演示文稿</vt:lpstr>
      <vt:lpstr>PowerPoint 演示文稿</vt:lpstr>
      <vt:lpstr>值回调</vt:lpstr>
      <vt:lpstr>PowerPoint 演示文稿</vt:lpstr>
      <vt:lpstr>PowerPoint 演示文稿</vt:lpstr>
      <vt:lpstr>表单控件的值</vt:lpstr>
      <vt:lpstr>创建新元素</vt:lpstr>
      <vt:lpstr>插入新元素</vt:lpstr>
      <vt:lpstr>PowerPoint 演示文稿</vt:lpstr>
      <vt:lpstr>移动元素</vt:lpstr>
      <vt:lpstr>包装元素</vt:lpstr>
      <vt:lpstr>PowerPoint 演示文稿</vt:lpstr>
      <vt:lpstr>反向插入方法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复制元素</vt:lpstr>
      <vt:lpstr>PowerPoint 演示文稿</vt:lpstr>
      <vt:lpstr>PowerPoint 演示文稿</vt:lpstr>
      <vt:lpstr>PowerPoint 演示文稿</vt:lpstr>
      <vt:lpstr>内容setter 和getter 方法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wj</cp:lastModifiedBy>
  <cp:revision>46</cp:revision>
  <dcterms:created xsi:type="dcterms:W3CDTF">2013-06-18T02:16:00Z</dcterms:created>
  <dcterms:modified xsi:type="dcterms:W3CDTF">2021-05-25T09:06:08Z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2052-11.1.0.10495</vt:lpwstr>
  </property>
  <property fmtid="{D5CDD505-2E9C-101B-9397-08002B2CF9AE}" pid="4" name="ICV">
    <vt:lpwstr>B5B7FF30E222478FA501C740FE39D5E8</vt:lpwstr>
  </property>
</Properties>
</file>