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72" r:id="rId4"/>
    <p:sldId id="273" r:id="rId5"/>
    <p:sldId id="257" r:id="rId6"/>
    <p:sldId id="274" r:id="rId7"/>
    <p:sldId id="275" r:id="rId8"/>
    <p:sldId id="258" r:id="rId9"/>
    <p:sldId id="259" r:id="rId10"/>
    <p:sldId id="260" r:id="rId11"/>
    <p:sldId id="276" r:id="rId12"/>
    <p:sldId id="277" r:id="rId14"/>
    <p:sldId id="278" r:id="rId15"/>
    <p:sldId id="261" r:id="rId16"/>
    <p:sldId id="263" r:id="rId17"/>
    <p:sldId id="262" r:id="rId18"/>
    <p:sldId id="279" r:id="rId19"/>
    <p:sldId id="264" r:id="rId20"/>
    <p:sldId id="265" r:id="rId21"/>
    <p:sldId id="266" r:id="rId22"/>
    <p:sldId id="267" r:id="rId23"/>
    <p:sldId id="269" r:id="rId24"/>
    <p:sldId id="270" r:id="rId25"/>
    <p:sldId id="280" r:id="rId26"/>
    <p:sldId id="271" r:id="rId27"/>
    <p:sldId id="281" r:id="rId28"/>
    <p:sldId id="283" r:id="rId29"/>
    <p:sldId id="282"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984"/>
    <p:restoredTop sz="95178"/>
  </p:normalViewPr>
  <p:slideViewPr>
    <p:cSldViewPr showGuides="1">
      <p:cViewPr varScale="1">
        <p:scale>
          <a:sx n="82" d="100"/>
          <a:sy n="82" d="100"/>
        </p:scale>
        <p:origin x="990" y="96"/>
      </p:cViewPr>
      <p:guideLst>
        <p:guide orient="horz" pos="2160"/>
        <p:guide pos="2880"/>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6CC4844C-CBB5-402E-AC44-301D9B2A99FB}"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125"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6802486A-5BC0-4B31-8194-59071955749C}"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p:txBody>
          <a:bodyPr wrap="square" lIns="91440" tIns="45720" rIns="91440" bIns="45720" anchor="t" anchorCtr="0"/>
          <a:p>
            <a:pPr lvl="0" eaLnBrk="1" hangingPunct="1">
              <a:spcBef>
                <a:spcPct val="0"/>
              </a:spcBef>
            </a:pPr>
            <a:r>
              <a:rPr lang="zh-CN" altLang="en-US" dirty="0">
                <a:ea typeface="宋体" panose="02010600030101010101" pitchFamily="2" charset="-122"/>
              </a:rPr>
              <a:t>根据代码中的结构，你可能会认为警告框只有在加载过程完成后才会显示。因为</a:t>
            </a:r>
            <a:r>
              <a:rPr lang="en-US" altLang="zh-CN" dirty="0">
                <a:ea typeface="宋体" panose="02010600030101010101" pitchFamily="2" charset="-122"/>
              </a:rPr>
              <a:t>JavaScript</a:t>
            </a:r>
            <a:r>
              <a:rPr lang="zh-CN" altLang="en-US" dirty="0">
                <a:ea typeface="宋体" panose="02010600030101010101" pitchFamily="2" charset="-122"/>
              </a:rPr>
              <a:t>通常以同步方式执行代码，即严格按照顺序逐行执行。</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然而，当我们在运行中的服务器上测试上面这些代码时，由于网络延迟，警告框很可能先于加载完成就出现了。这是因为所有</a:t>
            </a:r>
            <a:r>
              <a:rPr lang="en-US" altLang="zh-CN" dirty="0">
                <a:ea typeface="宋体" panose="02010600030101010101" pitchFamily="2" charset="-122"/>
              </a:rPr>
              <a:t>Ajax</a:t>
            </a:r>
            <a:r>
              <a:rPr lang="zh-CN" altLang="en-US" dirty="0">
                <a:ea typeface="宋体" panose="02010600030101010101" pitchFamily="2" charset="-122"/>
              </a:rPr>
              <a:t>请求在默认情况下都是异步的，否则，我们就要称它为</a:t>
            </a:r>
            <a:r>
              <a:rPr lang="en-US" altLang="zh-CN" dirty="0">
                <a:ea typeface="宋体" panose="02010600030101010101" pitchFamily="2" charset="-122"/>
              </a:rPr>
              <a:t>Sjax</a:t>
            </a:r>
            <a:r>
              <a:rPr lang="zh-CN" altLang="en-US" dirty="0">
                <a:ea typeface="宋体" panose="02010600030101010101" pitchFamily="2" charset="-122"/>
              </a:rPr>
              <a:t>了，而后者显然难以与</a:t>
            </a:r>
            <a:r>
              <a:rPr lang="en-US" altLang="zh-CN" dirty="0">
                <a:ea typeface="宋体" panose="02010600030101010101" pitchFamily="2" charset="-122"/>
              </a:rPr>
              <a:t>Ajax</a:t>
            </a:r>
            <a:r>
              <a:rPr lang="zh-CN" altLang="en-US" dirty="0">
                <a:ea typeface="宋体" panose="02010600030101010101" pitchFamily="2" charset="-122"/>
              </a:rPr>
              <a:t>相提并论！</a:t>
            </a:r>
            <a:endParaRPr lang="zh-CN" altLang="en-US" dirty="0">
              <a:ea typeface="宋体" panose="02010600030101010101" pitchFamily="2" charset="-122"/>
            </a:endParaRPr>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a:ln>
            <a:solidFill>
              <a:srgbClr val="000000"/>
            </a:solidFill>
            <a:miter/>
          </a:ln>
        </p:spPr>
      </p:sp>
      <p:sp>
        <p:nvSpPr>
          <p:cNvPr id="19458" name="备注占位符 2"/>
          <p:cNvSpPr>
            <a:spLocks noGrp="1"/>
          </p:cNvSpPr>
          <p:nvPr>
            <p:ph type="body"/>
          </p:nvPr>
        </p:nvSpPr>
        <p:spPr/>
        <p:txBody>
          <a:bodyPr wrap="square" lIns="91440" tIns="45720" rIns="91440" bIns="45720" anchor="t" anchorCtr="0"/>
          <a:p>
            <a:pPr lvl="0" eaLnBrk="1" hangingPunct="1">
              <a:spcBef>
                <a:spcPct val="0"/>
              </a:spcBef>
            </a:pPr>
            <a:r>
              <a:rPr lang="en-US" altLang="zh-CN" dirty="0">
                <a:ea typeface="宋体" panose="02010600030101010101" pitchFamily="2" charset="-122"/>
              </a:rPr>
              <a:t>b.json</a:t>
            </a:r>
            <a:r>
              <a:rPr lang="zh-CN" altLang="en-US" dirty="0">
                <a:ea typeface="宋体" panose="02010600030101010101" pitchFamily="2" charset="-122"/>
              </a:rPr>
              <a:t>的</a:t>
            </a:r>
            <a:r>
              <a:rPr lang="en-US" altLang="zh-CN" dirty="0">
                <a:ea typeface="宋体" panose="02010600030101010101" pitchFamily="2" charset="-122"/>
              </a:rPr>
              <a:t>JSON</a:t>
            </a:r>
            <a:r>
              <a:rPr lang="zh-CN" altLang="en-US" dirty="0">
                <a:ea typeface="宋体" panose="02010600030101010101" pitchFamily="2" charset="-122"/>
              </a:rPr>
              <a:t>文件</a:t>
            </a:r>
            <a:endParaRPr lang="zh-CN" altLang="en-US" dirty="0">
              <a:ea typeface="宋体" panose="02010600030101010101" pitchFamily="2" charset="-122"/>
            </a:endParaRPr>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直接连接符 6"/>
          <p:cNvCxnSpPr/>
          <p:nvPr/>
        </p:nvCxnSpPr>
        <p:spPr>
          <a:xfrm>
            <a:off x="146367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0852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椭圆 8"/>
          <p:cNvSpPr/>
          <p:nvPr/>
        </p:nvSpPr>
        <p:spPr>
          <a:xfrm>
            <a:off x="4540250" y="3525838"/>
            <a:ext cx="46038" cy="46038"/>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zh-CN" altLang="en-US" strike="noStrike" noProof="1" smtClean="0"/>
              <a:t>单击此处编辑母版副标题样式</a:t>
            </a:r>
            <a:endParaRPr lang="en-US" strike="noStrike" noProof="1"/>
          </a:p>
        </p:txBody>
      </p:sp>
      <p:sp>
        <p:nvSpPr>
          <p:cNvPr id="28" name="标题 27"/>
          <p:cNvSpPr>
            <a:spLocks noGrp="1"/>
          </p:cNvSpPr>
          <p:nvPr>
            <p:ph type="ctrTitle"/>
          </p:nvPr>
        </p:nvSpPr>
        <p:spPr>
          <a:xfrm>
            <a:off x="457200" y="1433732"/>
            <a:ext cx="8305800" cy="1981200"/>
          </a:xfrm>
          <a:ln w="6350" cap="rnd">
            <a:noFill/>
          </a:ln>
        </p:spPr>
        <p:txBody>
          <a:bodyPr>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pPr fontAlgn="base"/>
            <a:r>
              <a:rPr lang="zh-CN" altLang="en-US" strike="noStrike" noProof="1" smtClean="0"/>
              <a:t>单击此处编辑母版标题样式</a:t>
            </a:r>
            <a:endParaRPr lang="en-US" strike="noStrike" noProof="1"/>
          </a:p>
        </p:txBody>
      </p:sp>
      <p:sp>
        <p:nvSpPr>
          <p:cNvPr id="11" name="日期占位符 14"/>
          <p:cNvSpPr>
            <a:spLocks noGrp="1"/>
          </p:cNvSpPr>
          <p:nvPr>
            <p:ph type="dt" sz="half" idx="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2" name="灯片编号占位符 15"/>
          <p:cNvSpPr>
            <a:spLocks noGrp="1"/>
          </p:cNvSpPr>
          <p:nvPr>
            <p:ph type="sldNum" sz="quarter" idx="4"/>
          </p:nvPr>
        </p:nvSpPr>
        <p:spPr>
          <a:xfrm>
            <a:off x="8410575" y="6181725"/>
            <a:ext cx="609600" cy="457200"/>
          </a:xfrm>
          <a:prstGeom prst="rect">
            <a:avLst/>
          </a:prstGeom>
          <a:noFill/>
        </p:spPr>
        <p:txBody>
          <a:bodyPr vert="horz" wrap="square" lIns="0" tIns="0" rIns="0" bIns="0" numCol="1" anchor="ctr" anchorCtr="0" compatLnSpc="1">
            <a:no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B917876-FF7B-48EC-93E5-76E208BE5B65}" type="slidenum">
              <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endParaRPr>
          </a:p>
        </p:txBody>
      </p:sp>
      <p:sp>
        <p:nvSpPr>
          <p:cNvPr id="13" name="页脚占位符 16"/>
          <p:cNvSpPr>
            <a:spLocks noGrp="1"/>
          </p:cNvSpPr>
          <p:nvPr>
            <p:ph type="ftr" sz="quarter" idx="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BA05F78F-1955-40B9-AA80-58D1BA0C975E}" type="slidenum">
              <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BA05F78F-1955-40B9-AA80-58D1BA0C975E}" type="slidenum">
              <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7" name="标题 16"/>
          <p:cNvSpPr>
            <a:spLocks noGrp="1"/>
          </p:cNvSpPr>
          <p:nvPr>
            <p:ph type="title"/>
          </p:nvPr>
        </p:nvSpPr>
        <p:spPr/>
        <p:txBody>
          <a:bodyPr rtlCol="0"/>
          <a:lstStyle/>
          <a:p>
            <a:pPr fontAlgn="base"/>
            <a:r>
              <a:rPr lang="zh-CN" altLang="en-US" strike="noStrike" noProof="1" smtClean="0"/>
              <a:t>单击此处编辑母版标题样式</a:t>
            </a:r>
            <a:endParaRPr lang="en-US" strike="noStrike" noProof="1"/>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BA05F78F-1955-40B9-AA80-58D1BA0C975E}" type="slidenum">
              <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直接连接符 6"/>
          <p:cNvCxnSpPr/>
          <p:nvPr/>
        </p:nvCxnSpPr>
        <p:spPr>
          <a:xfrm>
            <a:off x="685800" y="4916488"/>
            <a:ext cx="7924800" cy="4763"/>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pPr fontAlgn="base"/>
            <a:r>
              <a:rPr lang="zh-CN" altLang="en-US" strike="noStrike" noProof="1" smtClean="0"/>
              <a:t>单击此处编辑母版标题样式</a:t>
            </a:r>
            <a:endParaRPr lang="en-US" strike="noStrike" noProof="1"/>
          </a:p>
        </p:txBody>
      </p:sp>
      <p:sp>
        <p:nvSpPr>
          <p:cNvPr id="3" name="文本占位符 2"/>
          <p:cNvSpPr>
            <a:spLocks noGrp="1"/>
          </p:cNvSpPr>
          <p:nvPr>
            <p:ph type="body" idx="1"/>
          </p:nvPr>
        </p:nvSpPr>
        <p:spPr>
          <a:xfrm>
            <a:off x="685800" y="4958864"/>
            <a:ext cx="7924800" cy="984736"/>
          </a:xfrm>
        </p:spPr>
        <p:txBody>
          <a:bodyPr/>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zh-CN" altLang="en-US" strike="noStrike" noProof="1" smtClean="0"/>
              <a:t>单击此处编辑母版文本样式</a:t>
            </a:r>
            <a:endParaRPr lang="zh-CN" altLang="en-US" strike="noStrike" noProof="1" smtClean="0"/>
          </a:p>
        </p:txBody>
      </p:sp>
      <p:sp>
        <p:nvSpPr>
          <p:cNvPr id="8" name="日期占位符 3"/>
          <p:cNvSpPr>
            <a:spLocks noGrp="1"/>
          </p:cNvSpPr>
          <p:nvPr>
            <p:ph type="dt" sz="half" idx="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9" name="页脚占位符 4"/>
          <p:cNvSpPr>
            <a:spLocks noGrp="1"/>
          </p:cNvSpPr>
          <p:nvPr>
            <p:ph type="ftr" sz="quarter" idx="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1" name="灯片编号占位符 5"/>
          <p:cNvSpPr>
            <a:spLocks noGrp="1"/>
          </p:cNvSpPr>
          <p:nvPr>
            <p:ph type="sldNum" sz="quarter" idx="4"/>
          </p:nvPr>
        </p:nvSpPr>
        <p:spPr>
          <a:xfrm>
            <a:off x="8410575" y="6181725"/>
            <a:ext cx="609600" cy="457200"/>
          </a:xfrm>
          <a:prstGeom prst="rect">
            <a:avLst/>
          </a:prstGeom>
          <a:noFill/>
        </p:spPr>
        <p:txBody>
          <a:bodyPr vert="horz" wrap="square" lIns="0" tIns="0" rIns="0" bIns="0" numCol="1" anchor="ctr" anchorCtr="0" compatLnSpc="1">
            <a:no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AEF3222-E945-4020-B351-189D67A33D26}" type="slidenum">
              <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11" name="内容占位符 10"/>
          <p:cNvSpPr>
            <a:spLocks noGrp="1"/>
          </p:cNvSpPr>
          <p:nvPr>
            <p:ph sz="half" idx="1"/>
          </p:nvPr>
        </p:nvSpPr>
        <p:spPr>
          <a:xfrm>
            <a:off x="457200" y="1524000"/>
            <a:ext cx="4059936" cy="4572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3" name="内容占位符 12"/>
          <p:cNvSpPr>
            <a:spLocks noGrp="1"/>
          </p:cNvSpPr>
          <p:nvPr>
            <p:ph sz="half" idx="2"/>
          </p:nvPr>
        </p:nvSpPr>
        <p:spPr>
          <a:xfrm>
            <a:off x="4648200" y="1524000"/>
            <a:ext cx="4059936" cy="4572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BA05F78F-1955-40B9-AA80-58D1BA0C975E}" type="slidenum">
              <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直接连接符 6"/>
          <p:cNvCxnSpPr/>
          <p:nvPr/>
        </p:nvCxnSpPr>
        <p:spPr>
          <a:xfrm>
            <a:off x="563563" y="2179638"/>
            <a:ext cx="3748088"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54563" y="2179638"/>
            <a:ext cx="3749675"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fontAlgn="base"/>
            <a:r>
              <a:rPr lang="zh-CN" altLang="en-US" strike="noStrike" noProof="1" smtClean="0"/>
              <a:t>单击此处编辑母版文本样式</a:t>
            </a:r>
            <a:endParaRPr lang="zh-CN" altLang="en-US" strike="noStrike" noProof="1" smtClean="0"/>
          </a:p>
        </p:txBody>
      </p:sp>
      <p:sp>
        <p:nvSpPr>
          <p:cNvPr id="32" name="内容占位符 31"/>
          <p:cNvSpPr>
            <a:spLocks noGrp="1"/>
          </p:cNvSpPr>
          <p:nvPr>
            <p:ph sz="half" idx="2"/>
          </p:nvPr>
        </p:nvSpPr>
        <p:spPr>
          <a:xfrm>
            <a:off x="457200" y="2201896"/>
            <a:ext cx="4038600" cy="391363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34" name="内容占位符 33"/>
          <p:cNvSpPr>
            <a:spLocks noGrp="1"/>
          </p:cNvSpPr>
          <p:nvPr>
            <p:ph sz="quarter" idx="4"/>
          </p:nvPr>
        </p:nvSpPr>
        <p:spPr>
          <a:xfrm>
            <a:off x="4649788" y="2201896"/>
            <a:ext cx="4038600" cy="391363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2" name="标题 1"/>
          <p:cNvSpPr>
            <a:spLocks noGrp="1"/>
          </p:cNvSpPr>
          <p:nvPr>
            <p:ph type="title"/>
          </p:nvPr>
        </p:nvSpPr>
        <p:spPr>
          <a:xfrm>
            <a:off x="457200" y="155448"/>
            <a:ext cx="8229600" cy="1143000"/>
          </a:xfrm>
        </p:spPr>
        <p:txBody>
          <a:bodyPr/>
          <a:lstStyle>
            <a:lvl1pPr>
              <a:defRPr/>
            </a:lvl1pPr>
          </a:lstStyle>
          <a:p>
            <a:pPr fontAlgn="base"/>
            <a:r>
              <a:rPr lang="zh-CN" altLang="en-US" strike="noStrike" noProof="1" smtClean="0"/>
              <a:t>单击此处编辑母版标题样式</a:t>
            </a:r>
            <a:endParaRPr lang="en-US" strike="noStrike" noProof="1"/>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fontAlgn="base"/>
            <a:r>
              <a:rPr lang="zh-CN" altLang="en-US" strike="noStrike" noProof="1" smtClean="0"/>
              <a:t>单击此处编辑母版文本样式</a:t>
            </a:r>
            <a:endParaRPr lang="zh-CN" altLang="en-US" strike="noStrike" noProof="1" smtClean="0"/>
          </a:p>
        </p:txBody>
      </p:sp>
      <p:sp>
        <p:nvSpPr>
          <p:cNvPr id="9" name="灯片编号占位符 8"/>
          <p:cNvSpPr>
            <a:spLocks noGrp="1"/>
          </p:cNvSpPr>
          <p:nvPr>
            <p:ph type="sldNum" sz="quarter" idx="14"/>
          </p:nvPr>
        </p:nvSpPr>
        <p:spPr>
          <a:xfrm>
            <a:off x="8410575" y="6181725"/>
            <a:ext cx="609600" cy="457200"/>
          </a:xfrm>
          <a:prstGeom prst="rect">
            <a:avLst/>
          </a:prstGeom>
          <a:noFill/>
        </p:spPr>
        <p:txBody>
          <a:bodyPr vert="horz" wrap="square" lIns="0" tIns="0" rIns="0" bIns="0" numCol="1" anchor="ctr" anchorCtr="0" compatLnSpc="1">
            <a:no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8C2972B-D229-4B46-8262-8CB0C687F557}" type="slidenum">
              <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endParaRPr>
          </a:p>
        </p:txBody>
      </p:sp>
      <p:sp>
        <p:nvSpPr>
          <p:cNvPr id="11" name="页脚占位符 7"/>
          <p:cNvSpPr>
            <a:spLocks noGrp="1"/>
          </p:cNvSpPr>
          <p:nvPr>
            <p:ph type="ftr" sz="quarter" idx="1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日期占位符 6"/>
          <p:cNvSpPr>
            <a:spLocks noGrp="1"/>
          </p:cNvSpPr>
          <p:nvPr>
            <p:ph type="dt" sz="half" idx="1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BA05F78F-1955-40B9-AA80-58D1BA0C975E}" type="slidenum">
              <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BA05F78F-1955-40B9-AA80-58D1BA0C975E}" type="slidenum">
              <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3" name="文本占位符 2"/>
          <p:cNvSpPr>
            <a:spLocks noGrp="1"/>
          </p:cNvSpPr>
          <p:nvPr>
            <p:ph type="body" idx="2"/>
          </p:nvPr>
        </p:nvSpPr>
        <p:spPr>
          <a:xfrm>
            <a:off x="6781800" y="1600200"/>
            <a:ext cx="1984248" cy="3733800"/>
          </a:xfrm>
        </p:spPr>
        <p:txBody>
          <a:bodyPr/>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fontAlgn="base"/>
            <a:r>
              <a:rPr lang="zh-CN" altLang="en-US" strike="noStrike" noProof="1" smtClean="0"/>
              <a:t>单击此处编辑母版文本样式</a:t>
            </a:r>
            <a:endParaRPr lang="zh-CN" altLang="en-US" strike="noStrike" noProof="1" smtClean="0"/>
          </a:p>
        </p:txBody>
      </p:sp>
      <p:sp>
        <p:nvSpPr>
          <p:cNvPr id="31" name="标题 30"/>
          <p:cNvSpPr>
            <a:spLocks noGrp="1"/>
          </p:cNvSpPr>
          <p:nvPr>
            <p:ph type="title"/>
          </p:nvPr>
        </p:nvSpPr>
        <p:spPr>
          <a:xfrm>
            <a:off x="6781800" y="457200"/>
            <a:ext cx="19812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pPr fontAlgn="base"/>
            <a:r>
              <a:rPr lang="zh-CN" altLang="en-US" strike="noStrike" noProof="1" smtClean="0"/>
              <a:t>单击此处编辑母版标题样式</a:t>
            </a:r>
            <a:endParaRPr lang="en-US" strike="noStrike" noProof="1"/>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BA05F78F-1955-40B9-AA80-58D1BA0C975E}" type="slidenum">
              <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pPr fontAlgn="base"/>
            <a:r>
              <a:rPr lang="zh-CN" altLang="en-US" strike="noStrike" noProof="1" smtClean="0"/>
              <a:t>单击此处编辑母版标题样式</a:t>
            </a:r>
            <a:endParaRPr lang="en-US" strike="noStrike" noProof="1"/>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vert="horz" wrap="square" lIns="91440" tIns="45720" rIns="91440" bIns="45720" numCol="1" anchor="t" anchorCtr="0" compatLnSpc="1">
            <a:normAutofit/>
          </a:bodyPr>
          <a:lstStyle>
            <a:lvl1pPr marL="0" indent="0">
              <a:buNone/>
              <a:defRPr sz="3200">
                <a:solidFill>
                  <a:schemeClr val="bg1"/>
                </a:solidFill>
              </a:defRPr>
            </a:lvl1pPr>
          </a:lstStyle>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bg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629400" y="1600200"/>
            <a:ext cx="2057400" cy="4419600"/>
          </a:xfrm>
        </p:spPr>
        <p:txBody>
          <a:bodyPr/>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BA05F78F-1955-40B9-AA80-58D1BA0C975E}" type="slidenum">
              <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文本占位符 8"/>
          <p:cNvSpPr>
            <a:spLocks noGrp="1"/>
          </p:cNvSpPr>
          <p:nvPr>
            <p:ph type="body"/>
          </p:nvPr>
        </p:nvSpPr>
        <p:spPr>
          <a:xfrm>
            <a:off x="457200" y="1447800"/>
            <a:ext cx="8229600" cy="4678363"/>
          </a:xfrm>
          <a:prstGeom prst="rect">
            <a:avLst/>
          </a:prstGeom>
          <a:noFill/>
          <a:ln w="9525">
            <a:noFill/>
          </a:ln>
        </p:spPr>
        <p:txBody>
          <a:bodyPr anchor="t" anchorCtr="0"/>
          <a:p>
            <a:pPr lvl="0"/>
            <a:r>
              <a:rPr lang="zh-CN" altLang="en-US" dirty="0"/>
              <a:t>单击此处编辑母版文本样式</a:t>
            </a:r>
            <a:endParaRPr lang="zh-CN" altLang="en-US" dirty="0"/>
          </a:p>
          <a:p>
            <a:pPr lvl="1" indent="-2730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4" name="日期占位符 23"/>
          <p:cNvSpPr>
            <a:spLocks noGrp="1"/>
          </p:cNvSpPr>
          <p:nvPr>
            <p:ph type="dt" sz="half" idx="2"/>
          </p:nvPr>
        </p:nvSpPr>
        <p:spPr>
          <a:xfrm>
            <a:off x="5791200" y="6203950"/>
            <a:ext cx="2590800" cy="384175"/>
          </a:xfrm>
          <a:prstGeom prst="rect">
            <a:avLst/>
          </a:prstGeom>
        </p:spPr>
        <p:txBody>
          <a:bodyPr vert="horz" anchor="ctr" anchorCtr="0"/>
          <a:lstStyle>
            <a:lvl1pPr algn="l" eaLnBrk="1" latinLnBrk="0" hangingPunct="1">
              <a:defRPr kumimoji="0" sz="1200">
                <a:solidFill>
                  <a:schemeClr val="tx2"/>
                </a:solidFill>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0" name="页脚占位符 9"/>
          <p:cNvSpPr>
            <a:spLocks noGrp="1"/>
          </p:cNvSpPr>
          <p:nvPr>
            <p:ph type="ftr" sz="quarter" idx="3"/>
          </p:nvPr>
        </p:nvSpPr>
        <p:spPr>
          <a:xfrm>
            <a:off x="2133600" y="6203950"/>
            <a:ext cx="3581400" cy="384175"/>
          </a:xfrm>
          <a:prstGeom prst="rect">
            <a:avLst/>
          </a:prstGeom>
        </p:spPr>
        <p:txBody>
          <a:bodyPr vert="horz" anchor="ctr" anchorCtr="0"/>
          <a:lstStyle>
            <a:lvl1pPr algn="r" eaLnBrk="1" latinLnBrk="0" hangingPunct="1">
              <a:defRPr kumimoji="0" sz="1200">
                <a:solidFill>
                  <a:schemeClr val="tx2"/>
                </a:solidFill>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22" name="灯片编号占位符 21"/>
          <p:cNvSpPr>
            <a:spLocks noGrp="1"/>
          </p:cNvSpPr>
          <p:nvPr>
            <p:ph type="sldNum" sz="quarter" idx="4"/>
          </p:nvPr>
        </p:nvSpPr>
        <p:spPr>
          <a:xfrm>
            <a:off x="8410575" y="6181725"/>
            <a:ext cx="609600" cy="457200"/>
          </a:xfrm>
          <a:prstGeom prst="rect">
            <a:avLst/>
          </a:prstGeom>
          <a:noFill/>
        </p:spPr>
        <p:txBody>
          <a:bodyPr vert="horz" wrap="square" lIns="0" tIns="0" rIns="0" bIns="0" numCol="1" anchor="ctr" anchorCtr="0" compatLnSpc="1">
            <a:noAutofit/>
          </a:bodyPr>
          <a:lstStyle>
            <a:lvl1pPr algn="ctr" eaLnBrk="1" hangingPunct="1">
              <a:defRPr sz="1600">
                <a:solidFill>
                  <a:schemeClr val="tx2"/>
                </a:solidFill>
                <a:ea typeface="华文新魏" panose="0201080004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A05F78F-1955-40B9-AA80-58D1BA0C975E}" type="slidenum">
              <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a:ln>
                <a:noFill/>
              </a:ln>
              <a:solidFill>
                <a:schemeClr val="tx2"/>
              </a:solidFill>
              <a:effectLst/>
              <a:uLnTx/>
              <a:uFillTx/>
              <a:latin typeface="Arial" panose="020B0604020202020204" pitchFamily="34" charset="0"/>
              <a:ea typeface="华文新魏" panose="02010800040101010101" pitchFamily="2" charset="-122"/>
              <a:cs typeface="+mn-cs"/>
            </a:endParaRPr>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p>
            <a:pPr lvl="0" fontAlgn="base"/>
            <a:r>
              <a:rPr lang="zh-CN" altLang="en-US" strike="noStrike" noProof="1" dirty="0"/>
              <a:t>单击此处编辑母版标题样式</a:t>
            </a:r>
            <a:endParaRPr altLang="zh-CN" strike="noStrike" noProof="1"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lang="en-US" sz="4200" kern="12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anose="02030602050306030303" pitchFamily="18" charset="0"/>
        </a:defRPr>
      </a:lvl2pPr>
      <a:lvl3pPr algn="l" rtl="0" eaLnBrk="0" fontAlgn="base" hangingPunct="0">
        <a:spcBef>
          <a:spcPct val="0"/>
        </a:spcBef>
        <a:spcAft>
          <a:spcPct val="0"/>
        </a:spcAft>
        <a:defRPr sz="4200">
          <a:solidFill>
            <a:srgbClr val="F9F9F9"/>
          </a:solidFill>
          <a:latin typeface="Constantia" panose="02030602050306030303" pitchFamily="18" charset="0"/>
        </a:defRPr>
      </a:lvl3pPr>
      <a:lvl4pPr algn="l" rtl="0" eaLnBrk="0" fontAlgn="base" hangingPunct="0">
        <a:spcBef>
          <a:spcPct val="0"/>
        </a:spcBef>
        <a:spcAft>
          <a:spcPct val="0"/>
        </a:spcAft>
        <a:defRPr sz="4200">
          <a:solidFill>
            <a:srgbClr val="F9F9F9"/>
          </a:solidFill>
          <a:latin typeface="Constantia" panose="02030602050306030303" pitchFamily="18" charset="0"/>
        </a:defRPr>
      </a:lvl4pPr>
      <a:lvl5pPr algn="l" rtl="0" eaLnBrk="0" fontAlgn="base" hangingPunct="0">
        <a:spcBef>
          <a:spcPct val="0"/>
        </a:spcBef>
        <a:spcAft>
          <a:spcPct val="0"/>
        </a:spcAft>
        <a:defRPr sz="4200">
          <a:solidFill>
            <a:srgbClr val="F9F9F9"/>
          </a:solidFill>
          <a:latin typeface="Constantia" panose="02030602050306030303" pitchFamily="18" charset="0"/>
        </a:defRPr>
      </a:lvl5pPr>
      <a:lvl6pPr marL="457200" algn="l" rtl="0" fontAlgn="base">
        <a:spcBef>
          <a:spcPct val="0"/>
        </a:spcBef>
        <a:spcAft>
          <a:spcPct val="0"/>
        </a:spcAft>
        <a:defRPr sz="4200">
          <a:solidFill>
            <a:srgbClr val="F9F9F9"/>
          </a:solidFill>
          <a:latin typeface="Constantia" panose="02030602050306030303" pitchFamily="18" charset="0"/>
        </a:defRPr>
      </a:lvl6pPr>
      <a:lvl7pPr marL="914400" algn="l" rtl="0" fontAlgn="base">
        <a:spcBef>
          <a:spcPct val="0"/>
        </a:spcBef>
        <a:spcAft>
          <a:spcPct val="0"/>
        </a:spcAft>
        <a:defRPr sz="4200">
          <a:solidFill>
            <a:srgbClr val="F9F9F9"/>
          </a:solidFill>
          <a:latin typeface="Constantia" panose="02030602050306030303" pitchFamily="18" charset="0"/>
        </a:defRPr>
      </a:lvl7pPr>
      <a:lvl8pPr marL="1371600" algn="l" rtl="0" fontAlgn="base">
        <a:spcBef>
          <a:spcPct val="0"/>
        </a:spcBef>
        <a:spcAft>
          <a:spcPct val="0"/>
        </a:spcAft>
        <a:defRPr sz="4200">
          <a:solidFill>
            <a:srgbClr val="F9F9F9"/>
          </a:solidFill>
          <a:latin typeface="Constantia" panose="02030602050306030303" pitchFamily="18" charset="0"/>
        </a:defRPr>
      </a:lvl8pPr>
      <a:lvl9pPr marL="1828800" algn="l" rtl="0" fontAlgn="base">
        <a:spcBef>
          <a:spcPct val="0"/>
        </a:spcBef>
        <a:spcAft>
          <a:spcPct val="0"/>
        </a:spcAft>
        <a:defRPr sz="4200">
          <a:solidFill>
            <a:srgbClr val="F9F9F9"/>
          </a:solidFill>
          <a:latin typeface="Constantia" panose="02030602050306030303" pitchFamily="18" charset="0"/>
        </a:defRPr>
      </a:lvl9pPr>
    </p:titleStyle>
    <p:bodyStyle>
      <a:lvl1pPr marL="273050" indent="-273050" algn="l" rtl="0" eaLnBrk="0" fontAlgn="base" hangingPunct="0">
        <a:spcBef>
          <a:spcPts val="600"/>
        </a:spcBef>
        <a:spcAft>
          <a:spcPct val="0"/>
        </a:spcAft>
        <a:buClr>
          <a:schemeClr val="accent2"/>
        </a:buClr>
        <a:buSzPct val="85000"/>
        <a:buFont typeface="Wingdings 2" panose="05020102010507070707" pitchFamily="18" charset="2"/>
        <a:buChar char=""/>
        <a:defRPr sz="2600" kern="1200">
          <a:solidFill>
            <a:schemeClr val="tx1"/>
          </a:solidFill>
          <a:latin typeface="+mn-lt"/>
          <a:ea typeface="+mn-ea"/>
          <a:cs typeface="+mn-cs"/>
        </a:defRPr>
      </a:lvl1pPr>
      <a:lvl2pPr marL="640080" indent="-273050" algn="l" rtl="0" eaLnBrk="0" fontAlgn="base" hangingPunct="0">
        <a:spcBef>
          <a:spcPts val="300"/>
        </a:spcBef>
        <a:spcAft>
          <a:spcPct val="0"/>
        </a:spcAft>
        <a:buClr>
          <a:srgbClr val="D6903D"/>
        </a:buClr>
        <a:buSzPct val="85000"/>
        <a:buFont typeface="Wingdings 2" panose="05020102010507070707" pitchFamily="18" charset="2"/>
        <a:buChar char=""/>
        <a:defRPr sz="2400" kern="1200">
          <a:solidFill>
            <a:schemeClr val="tx2"/>
          </a:solidFill>
          <a:latin typeface="+mn-lt"/>
          <a:ea typeface="+mn-ea"/>
          <a:cs typeface="+mn-cs"/>
        </a:defRPr>
      </a:lvl2pPr>
      <a:lvl3pPr marL="1005205" indent="-228600" algn="l" rtl="0" eaLnBrk="0" fontAlgn="base" hangingPunct="0">
        <a:spcBef>
          <a:spcPts val="300"/>
        </a:spcBef>
        <a:spcAft>
          <a:spcPct val="0"/>
        </a:spcAft>
        <a:buClr>
          <a:srgbClr val="B37732"/>
        </a:buClr>
        <a:buSzPct val="85000"/>
        <a:buFont typeface="Wingdings 2" panose="05020102010507070707"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D6903D"/>
        </a:buClr>
        <a:buSzPct val="85000"/>
        <a:buFont typeface="Wingdings 2" panose="05020102010507070707" pitchFamily="18" charset="2"/>
        <a:buChar char=""/>
        <a:defRPr sz="1900" kern="1200">
          <a:solidFill>
            <a:schemeClr val="tx1"/>
          </a:solidFill>
          <a:latin typeface="+mn-lt"/>
          <a:ea typeface="+mn-ea"/>
          <a:cs typeface="+mn-cs"/>
        </a:defRPr>
      </a:lvl4pPr>
      <a:lvl5pPr marL="1554480" indent="-228600" algn="l" rtl="0" eaLnBrk="0" fontAlgn="base" hangingPunct="0">
        <a:spcBef>
          <a:spcPts val="340"/>
        </a:spcBef>
        <a:spcAft>
          <a:spcPct val="0"/>
        </a:spcAft>
        <a:buClr>
          <a:srgbClr val="D6903D"/>
        </a:buClr>
        <a:buSzPct val="85000"/>
        <a:buFont typeface="Wingdings 2" panose="05020102010507070707"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anose="05020102010507070707"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457200" y="3700463"/>
            <a:ext cx="8305800" cy="1143000"/>
          </a:xfrm>
        </p:spPr>
        <p:txBody>
          <a:bodyPr vert="horz" wrap="square" lIns="91440" tIns="45720" rIns="91440" bIns="45720" numCol="1" anchor="t" anchorCtr="0" compatLnSpc="1">
            <a:noAutofit/>
          </a:bodyPr>
          <a:lstStyle/>
          <a:p>
            <a:pPr marL="0" marR="0" lvl="0" indent="0" algn="ctr" defTabSz="914400" rtl="0" eaLnBrk="1" fontAlgn="auto" latinLnBrk="0" hangingPunct="1">
              <a:lnSpc>
                <a:spcPct val="100000"/>
              </a:lnSpc>
              <a:spcBef>
                <a:spcPts val="600"/>
              </a:spcBef>
              <a:spcAft>
                <a:spcPts val="0"/>
              </a:spcAft>
              <a:buClr>
                <a:schemeClr val="accent2"/>
              </a:buClr>
              <a:buSzPct val="85000"/>
              <a:buFont typeface="Wingdings 2" panose="05020102010507070707"/>
              <a:buNone/>
              <a:defRPr/>
            </a:pPr>
            <a:endParaRPr kumimoji="0" lang="zh-CN" altLang="en-US" sz="2200" b="0" i="0" u="none" strike="noStrike" kern="1200" cap="none" spc="100" normalizeH="0" baseline="0" noProof="0">
              <a:ln>
                <a:noFill/>
              </a:ln>
              <a:solidFill>
                <a:schemeClr val="tx2"/>
              </a:solidFill>
              <a:effectLst/>
              <a:uLnTx/>
              <a:uFillTx/>
              <a:latin typeface="+mn-lt"/>
              <a:ea typeface="+mn-ea"/>
              <a:cs typeface="+mn-cs"/>
            </a:endParaRPr>
          </a:p>
        </p:txBody>
      </p:sp>
      <p:sp>
        <p:nvSpPr>
          <p:cNvPr id="2" name="标题 1"/>
          <p:cNvSpPr>
            <a:spLocks noGrp="1"/>
          </p:cNvSpPr>
          <p:nvPr>
            <p:ph type="ctrTitle"/>
          </p:nvPr>
        </p:nvSpPr>
        <p:spPr>
          <a:noFill/>
          <a:effectLst/>
          <a:scene3d>
            <a:camera prst="orthographicFront"/>
            <a:lightRig rig="balanced" dir="t"/>
          </a:scene3d>
          <a:sp3d prstMaterial="plastic"/>
        </p:spPr>
        <p:txBody>
          <a:bodyPr vert="horz" anchor="b" anchorCtr="0">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8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uLnTx/>
                <a:uFillTx/>
                <a:latin typeface="+mj-lt"/>
                <a:ea typeface="+mj-ea"/>
                <a:cs typeface="+mj-cs"/>
              </a:rPr>
              <a:t>通过</a:t>
            </a:r>
            <a:r>
              <a:rPr kumimoji="0" lang="en-US" altLang="zh-CN" sz="48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uLnTx/>
                <a:uFillTx/>
                <a:latin typeface="+mj-lt"/>
                <a:ea typeface="+mj-ea"/>
                <a:cs typeface="+mj-cs"/>
              </a:rPr>
              <a:t>AJAX</a:t>
            </a:r>
            <a:r>
              <a:rPr kumimoji="0" lang="zh-CN" altLang="en-US" sz="48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uLnTx/>
                <a:uFillTx/>
                <a:latin typeface="+mj-lt"/>
                <a:ea typeface="+mj-ea"/>
                <a:cs typeface="+mj-cs"/>
              </a:rPr>
              <a:t>发送数据</a:t>
            </a:r>
            <a:endParaRPr kumimoji="0" lang="zh-CN" altLang="en-US" sz="4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所有</a:t>
            </a:r>
            <a:r>
              <a:rPr lang="en-US" altLang="zh-CN" dirty="0">
                <a:ea typeface="华文新魏" panose="02010800040101010101" pitchFamily="2" charset="-122"/>
              </a:rPr>
              <a:t>Ajax</a:t>
            </a:r>
            <a:r>
              <a:rPr lang="zh-CN" altLang="en-US" dirty="0">
                <a:ea typeface="华文新魏" panose="02010800040101010101" pitchFamily="2" charset="-122"/>
              </a:rPr>
              <a:t>请求在默认情况下都是</a:t>
            </a:r>
            <a:r>
              <a:rPr lang="zh-CN" altLang="en-US" dirty="0">
                <a:solidFill>
                  <a:srgbClr val="FFFF00"/>
                </a:solidFill>
                <a:ea typeface="华文新魏" panose="02010800040101010101" pitchFamily="2" charset="-122"/>
              </a:rPr>
              <a:t>异步</a:t>
            </a:r>
            <a:r>
              <a:rPr lang="zh-CN" altLang="en-US" dirty="0">
                <a:ea typeface="华文新魏" panose="02010800040101010101" pitchFamily="2" charset="-122"/>
              </a:rPr>
              <a:t>的</a:t>
            </a:r>
            <a:endParaRPr lang="en-US" altLang="zh-CN" dirty="0">
              <a:ea typeface="华文新魏" panose="02010800040101010101" pitchFamily="2" charset="-122"/>
            </a:endParaRPr>
          </a:p>
          <a:p>
            <a:r>
              <a:rPr lang="zh-CN" altLang="en-US" dirty="0">
                <a:ea typeface="华文新魏" panose="02010800040101010101" pitchFamily="2" charset="-122"/>
              </a:rPr>
              <a:t>代码清单</a:t>
            </a:r>
            <a:r>
              <a:rPr lang="en-US" altLang="zh-CN" dirty="0">
                <a:ea typeface="华文新魏" panose="02010800040101010101" pitchFamily="2" charset="-122"/>
              </a:rPr>
              <a:t>6-2</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5363" name="图片 3"/>
          <p:cNvPicPr>
            <a:picLocks noChangeAspect="1"/>
          </p:cNvPicPr>
          <p:nvPr/>
        </p:nvPicPr>
        <p:blipFill>
          <a:blip r:embed="rId1"/>
          <a:stretch>
            <a:fillRect/>
          </a:stretch>
        </p:blipFill>
        <p:spPr>
          <a:xfrm>
            <a:off x="931863" y="2819400"/>
            <a:ext cx="7280275" cy="2522538"/>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通过请求获取充分格式化的</a:t>
            </a:r>
            <a:r>
              <a:rPr lang="en-US" altLang="zh-CN" dirty="0">
                <a:ea typeface="华文新魏" panose="02010800040101010101" pitchFamily="2" charset="-122"/>
              </a:rPr>
              <a:t>HTML</a:t>
            </a:r>
            <a:r>
              <a:rPr lang="zh-CN" altLang="en-US" dirty="0">
                <a:ea typeface="华文新魏" panose="02010800040101010101" pitchFamily="2" charset="-122"/>
              </a:rPr>
              <a:t>虽然很方便，但这也意味着必须在传输文本内容的同时也传输很多</a:t>
            </a:r>
            <a:r>
              <a:rPr lang="en-US" altLang="zh-CN" dirty="0">
                <a:ea typeface="华文新魏" panose="02010800040101010101" pitchFamily="2" charset="-122"/>
              </a:rPr>
              <a:t>HTML</a:t>
            </a:r>
            <a:r>
              <a:rPr lang="zh-CN" altLang="en-US" dirty="0">
                <a:ea typeface="华文新魏" panose="02010800040101010101" pitchFamily="2" charset="-122"/>
              </a:rPr>
              <a:t>标签。有时候，我们希望能够尽量少传输一些数据，然后马上处理这些数据。</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操作</a:t>
            </a: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JavaScript</a:t>
            </a: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对象</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操作</a:t>
            </a: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JavaScript</a:t>
            </a: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对象</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8435" name="图片 3"/>
          <p:cNvPicPr>
            <a:picLocks noChangeAspect="1"/>
          </p:cNvPicPr>
          <p:nvPr/>
        </p:nvPicPr>
        <p:blipFill>
          <a:blip r:embed="rId1"/>
          <a:stretch>
            <a:fillRect/>
          </a:stretch>
        </p:blipFill>
        <p:spPr>
          <a:xfrm>
            <a:off x="739775" y="406400"/>
            <a:ext cx="7924800" cy="64484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内容占位符 1"/>
          <p:cNvSpPr>
            <a:spLocks noGrp="1"/>
          </p:cNvSpPr>
          <p:nvPr>
            <p:ph idx="1"/>
          </p:nvPr>
        </p:nvSpPr>
        <p:spPr/>
        <p:txBody>
          <a:bodyPr vert="horz" wrap="square" lIns="91440" tIns="45720" rIns="91440" bIns="45720" anchor="t" anchorCtr="0"/>
          <a:p>
            <a:r>
              <a:rPr lang="en-US" altLang="zh-CN" dirty="0">
                <a:ea typeface="华文新魏" panose="02010800040101010101" pitchFamily="2" charset="-122"/>
              </a:rPr>
              <a:t>1</a:t>
            </a:r>
            <a:r>
              <a:rPr lang="zh-CN" altLang="en-US" dirty="0">
                <a:ea typeface="华文新魏" panose="02010800040101010101" pitchFamily="2" charset="-122"/>
              </a:rPr>
              <a:t>取得</a:t>
            </a:r>
            <a:r>
              <a:rPr lang="en-US" altLang="zh-CN" dirty="0">
                <a:ea typeface="华文新魏" panose="02010800040101010101" pitchFamily="2" charset="-122"/>
              </a:rPr>
              <a:t>JSON</a:t>
            </a:r>
            <a:endParaRPr lang="en-US" altLang="zh-CN" dirty="0">
              <a:ea typeface="华文新魏" panose="02010800040101010101" pitchFamily="2" charset="-122"/>
            </a:endParaRPr>
          </a:p>
          <a:p>
            <a:r>
              <a:rPr lang="en-US" altLang="zh-CN" dirty="0">
                <a:solidFill>
                  <a:srgbClr val="FFFF00"/>
                </a:solidFill>
                <a:ea typeface="华文新魏" panose="02010800040101010101" pitchFamily="2" charset="-122"/>
              </a:rPr>
              <a:t>jQuery.getJSON(</a:t>
            </a:r>
            <a:r>
              <a:rPr lang="en-US" altLang="zh-CN" i="1" dirty="0">
                <a:solidFill>
                  <a:srgbClr val="FFFF00"/>
                </a:solidFill>
                <a:ea typeface="华文新魏" panose="02010800040101010101" pitchFamily="2" charset="-122"/>
              </a:rPr>
              <a:t>url</a:t>
            </a:r>
            <a:r>
              <a:rPr lang="en-US" altLang="zh-CN" dirty="0">
                <a:solidFill>
                  <a:srgbClr val="FFFF00"/>
                </a:solidFill>
                <a:ea typeface="华文新魏" panose="02010800040101010101" pitchFamily="2" charset="-122"/>
              </a:rPr>
              <a:t>,</a:t>
            </a:r>
            <a:r>
              <a:rPr lang="en-US" altLang="zh-CN" i="1" dirty="0">
                <a:solidFill>
                  <a:srgbClr val="FFFF00"/>
                </a:solidFill>
                <a:ea typeface="华文新魏" panose="02010800040101010101" pitchFamily="2" charset="-122"/>
              </a:rPr>
              <a:t>data</a:t>
            </a:r>
            <a:r>
              <a:rPr lang="en-US" altLang="zh-CN" dirty="0">
                <a:solidFill>
                  <a:srgbClr val="FFFF00"/>
                </a:solidFill>
                <a:ea typeface="华文新魏" panose="02010800040101010101" pitchFamily="2" charset="-122"/>
              </a:rPr>
              <a:t>,</a:t>
            </a:r>
            <a:r>
              <a:rPr lang="en-US" altLang="zh-CN" i="1" dirty="0">
                <a:solidFill>
                  <a:srgbClr val="FFFF00"/>
                </a:solidFill>
                <a:ea typeface="华文新魏" panose="02010800040101010101" pitchFamily="2" charset="-122"/>
              </a:rPr>
              <a:t>success(data,status,xhr)</a:t>
            </a:r>
            <a:r>
              <a:rPr lang="en-US" altLang="zh-CN" dirty="0">
                <a:solidFill>
                  <a:srgbClr val="FFFF00"/>
                </a:solidFill>
                <a:ea typeface="华文新魏" panose="02010800040101010101" pitchFamily="2" charset="-122"/>
              </a:rPr>
              <a:t>)</a:t>
            </a:r>
            <a:endParaRPr lang="en-US" altLang="zh-CN" dirty="0">
              <a:solidFill>
                <a:srgbClr val="FFFF00"/>
              </a:solidFill>
              <a:ea typeface="华文新魏" panose="02010800040101010101" pitchFamily="2" charset="-122"/>
            </a:endParaRPr>
          </a:p>
          <a:p>
            <a:r>
              <a:rPr lang="zh-CN" altLang="en-US" dirty="0">
                <a:ea typeface="华文新魏" panose="02010800040101010101" pitchFamily="2" charset="-122"/>
              </a:rPr>
              <a:t>通过 </a:t>
            </a:r>
            <a:r>
              <a:rPr lang="en-US" altLang="zh-CN" dirty="0">
                <a:ea typeface="华文新魏" panose="02010800040101010101" pitchFamily="2" charset="-122"/>
              </a:rPr>
              <a:t>HTTP GET </a:t>
            </a:r>
            <a:r>
              <a:rPr lang="zh-CN" altLang="en-US" dirty="0">
                <a:ea typeface="华文新魏" panose="02010800040101010101" pitchFamily="2" charset="-122"/>
              </a:rPr>
              <a:t>请求载入 </a:t>
            </a:r>
            <a:r>
              <a:rPr lang="en-US" altLang="zh-CN" dirty="0">
                <a:ea typeface="华文新魏" panose="02010800040101010101" pitchFamily="2" charset="-122"/>
              </a:rPr>
              <a:t>JSON </a:t>
            </a:r>
            <a:r>
              <a:rPr lang="zh-CN" altLang="en-US" dirty="0">
                <a:ea typeface="华文新魏" panose="02010800040101010101" pitchFamily="2" charset="-122"/>
              </a:rPr>
              <a:t>数据</a:t>
            </a:r>
            <a:endParaRPr lang="en-US" altLang="zh-CN"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操作</a:t>
            </a: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JavaScript</a:t>
            </a: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对象</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0483" name="Picture 2"/>
          <p:cNvPicPr>
            <a:picLocks noChangeAspect="1"/>
          </p:cNvPicPr>
          <p:nvPr/>
        </p:nvPicPr>
        <p:blipFill>
          <a:blip r:embed="rId1"/>
          <a:stretch>
            <a:fillRect/>
          </a:stretch>
        </p:blipFill>
        <p:spPr>
          <a:xfrm>
            <a:off x="914400" y="3048000"/>
            <a:ext cx="6680200" cy="32766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内容占位符 1"/>
          <p:cNvSpPr>
            <a:spLocks noGrp="1"/>
          </p:cNvSpPr>
          <p:nvPr>
            <p:ph idx="1"/>
          </p:nvPr>
        </p:nvSpPr>
        <p:spPr/>
        <p:txBody>
          <a:bodyPr vert="horz" wrap="square" lIns="91440" tIns="45720" rIns="91440" bIns="45720" anchor="t" anchorCtr="0"/>
          <a:p>
            <a:r>
              <a:rPr lang="en-US" altLang="zh-CN" dirty="0">
                <a:ea typeface="华文新魏" panose="02010800040101010101" pitchFamily="2" charset="-122"/>
              </a:rPr>
              <a:t>2</a:t>
            </a:r>
            <a:r>
              <a:rPr lang="en-US" altLang="zh-CN" dirty="0">
                <a:solidFill>
                  <a:srgbClr val="FFFF00"/>
                </a:solidFill>
                <a:ea typeface="华文新魏" panose="02010800040101010101" pitchFamily="2" charset="-122"/>
              </a:rPr>
              <a:t>$.each()</a:t>
            </a:r>
            <a:endParaRPr lang="en-US" altLang="zh-CN" dirty="0">
              <a:solidFill>
                <a:srgbClr val="FFFF00"/>
              </a:solidFill>
              <a:ea typeface="华文新魏" panose="02010800040101010101" pitchFamily="2" charset="-122"/>
            </a:endParaRPr>
          </a:p>
          <a:p>
            <a:r>
              <a:rPr lang="zh-CN" altLang="en-US" dirty="0">
                <a:ea typeface="华文新魏" panose="02010800040101010101" pitchFamily="2" charset="-122"/>
              </a:rPr>
              <a:t>该函数不操作</a:t>
            </a:r>
            <a:r>
              <a:rPr lang="en-US" altLang="zh-CN" dirty="0">
                <a:ea typeface="华文新魏" panose="02010800040101010101" pitchFamily="2" charset="-122"/>
              </a:rPr>
              <a:t>jQuery</a:t>
            </a:r>
            <a:r>
              <a:rPr lang="zh-CN" altLang="en-US" dirty="0">
                <a:ea typeface="华文新魏" panose="02010800040101010101" pitchFamily="2" charset="-122"/>
              </a:rPr>
              <a:t>对象，它以数组或映射作为第一个参数，以回调函数作为第二个参数</a:t>
            </a:r>
            <a:endParaRPr lang="en-US" altLang="zh-CN"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代码</a:t>
            </a:r>
            <a:r>
              <a:rPr lang="en-US" altLang="zh-CN" dirty="0">
                <a:ea typeface="华文新魏" panose="02010800040101010101" pitchFamily="2" charset="-122"/>
              </a:rPr>
              <a:t>6-6</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2531" name="图片 1"/>
          <p:cNvPicPr>
            <a:picLocks noChangeAspect="1"/>
          </p:cNvPicPr>
          <p:nvPr/>
        </p:nvPicPr>
        <p:blipFill>
          <a:blip r:embed="rId1"/>
          <a:stretch>
            <a:fillRect/>
          </a:stretch>
        </p:blipFill>
        <p:spPr>
          <a:xfrm>
            <a:off x="685800" y="2590800"/>
            <a:ext cx="7762875" cy="24384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3555" name="图片 3"/>
          <p:cNvPicPr>
            <a:picLocks noChangeAspect="1"/>
          </p:cNvPicPr>
          <p:nvPr/>
        </p:nvPicPr>
        <p:blipFill>
          <a:blip r:embed="rId1"/>
          <a:stretch>
            <a:fillRect/>
          </a:stretch>
        </p:blipFill>
        <p:spPr>
          <a:xfrm>
            <a:off x="0" y="762000"/>
            <a:ext cx="8988425" cy="48006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内容占位符 1"/>
          <p:cNvSpPr>
            <a:spLocks noGrp="1"/>
          </p:cNvSpPr>
          <p:nvPr>
            <p:ph idx="1"/>
          </p:nvPr>
        </p:nvSpPr>
        <p:spPr/>
        <p:txBody>
          <a:bodyPr vert="horz" wrap="square" lIns="91440" tIns="45720" rIns="91440" bIns="45720" anchor="t" anchorCtr="0"/>
          <a:p>
            <a:r>
              <a:rPr lang="en-US" altLang="zh-CN" dirty="0">
                <a:ea typeface="华文新魏" panose="02010800040101010101" pitchFamily="2" charset="-122"/>
              </a:rPr>
              <a:t>3</a:t>
            </a:r>
            <a:r>
              <a:rPr lang="zh-CN" altLang="en-US" dirty="0">
                <a:ea typeface="华文新魏" panose="02010800040101010101" pitchFamily="2" charset="-122"/>
              </a:rPr>
              <a:t>执行脚本</a:t>
            </a:r>
            <a:endParaRPr lang="en-US" altLang="zh-CN" dirty="0">
              <a:ea typeface="华文新魏" panose="02010800040101010101" pitchFamily="2" charset="-122"/>
            </a:endParaRPr>
          </a:p>
          <a:p>
            <a:r>
              <a:rPr lang="zh-CN" altLang="en-US" dirty="0">
                <a:ea typeface="华文新魏" panose="02010800040101010101" pitchFamily="2" charset="-122"/>
              </a:rPr>
              <a:t>有时候，在页面初次加载时就取得所需全部</a:t>
            </a:r>
            <a:r>
              <a:rPr lang="en-US" altLang="zh-CN" dirty="0">
                <a:ea typeface="华文新魏" panose="02010800040101010101" pitchFamily="2" charset="-122"/>
              </a:rPr>
              <a:t>Javascript</a:t>
            </a:r>
            <a:r>
              <a:rPr lang="zh-CN" altLang="en-US" dirty="0">
                <a:ea typeface="华文新魏" panose="02010800040101010101" pitchFamily="2" charset="-122"/>
              </a:rPr>
              <a:t>也是没有必要的。具体需要取得哪个脚本，要视用户的操作而定。虽然可以在需要时动态地引入</a:t>
            </a:r>
            <a:r>
              <a:rPr lang="en-US" altLang="zh-CN" dirty="0">
                <a:ea typeface="华文新魏" panose="02010800040101010101" pitchFamily="2" charset="-122"/>
              </a:rPr>
              <a:t>&lt;script&gt;</a:t>
            </a:r>
            <a:r>
              <a:rPr lang="zh-CN" altLang="en-US" dirty="0">
                <a:ea typeface="华文新魏" panose="02010800040101010101" pitchFamily="2" charset="-122"/>
              </a:rPr>
              <a:t>标签，但更优雅的方式是通过</a:t>
            </a:r>
            <a:r>
              <a:rPr lang="en-US" altLang="zh-CN" dirty="0">
                <a:ea typeface="华文新魏" panose="02010800040101010101" pitchFamily="2" charset="-122"/>
              </a:rPr>
              <a:t>Jquery</a:t>
            </a:r>
            <a:r>
              <a:rPr lang="zh-CN" altLang="en-US" dirty="0">
                <a:ea typeface="华文新魏" panose="02010800040101010101" pitchFamily="2" charset="-122"/>
              </a:rPr>
              <a:t>直接加载</a:t>
            </a:r>
            <a:r>
              <a:rPr lang="en-US" altLang="zh-CN" dirty="0">
                <a:ea typeface="华文新魏" panose="02010800040101010101" pitchFamily="2" charset="-122"/>
              </a:rPr>
              <a:t>.js</a:t>
            </a:r>
            <a:r>
              <a:rPr lang="zh-CN" altLang="en-US" dirty="0">
                <a:ea typeface="华文新魏" panose="02010800040101010101" pitchFamily="2" charset="-122"/>
              </a:rPr>
              <a:t>文件</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内容占位符 1"/>
          <p:cNvSpPr>
            <a:spLocks noGrp="1"/>
          </p:cNvSpPr>
          <p:nvPr>
            <p:ph idx="1"/>
          </p:nvPr>
        </p:nvSpPr>
        <p:spPr/>
        <p:txBody>
          <a:bodyPr vert="horz" wrap="square" lIns="91440" tIns="45720" rIns="91440" bIns="45720" anchor="t" anchorCtr="0"/>
          <a:p>
            <a:r>
              <a:rPr lang="en-US" altLang="zh-CN" dirty="0">
                <a:solidFill>
                  <a:srgbClr val="FFFF00"/>
                </a:solidFill>
                <a:ea typeface="华文新魏" panose="02010800040101010101" pitchFamily="2" charset="-122"/>
              </a:rPr>
              <a:t>getScript() </a:t>
            </a:r>
            <a:r>
              <a:rPr lang="zh-CN" altLang="en-US" dirty="0">
                <a:ea typeface="华文新魏" panose="02010800040101010101" pitchFamily="2" charset="-122"/>
              </a:rPr>
              <a:t>方法通过 </a:t>
            </a:r>
            <a:r>
              <a:rPr lang="en-US" altLang="zh-CN" dirty="0">
                <a:ea typeface="华文新魏" panose="02010800040101010101" pitchFamily="2" charset="-122"/>
              </a:rPr>
              <a:t>HTTP GET </a:t>
            </a:r>
            <a:r>
              <a:rPr lang="zh-CN" altLang="en-US" dirty="0">
                <a:ea typeface="华文新魏" panose="02010800040101010101" pitchFamily="2" charset="-122"/>
              </a:rPr>
              <a:t>请求载入并执行 </a:t>
            </a:r>
            <a:r>
              <a:rPr lang="en-US" altLang="zh-CN" dirty="0">
                <a:ea typeface="华文新魏" panose="02010800040101010101" pitchFamily="2" charset="-122"/>
              </a:rPr>
              <a:t>JavaScript </a:t>
            </a:r>
            <a:r>
              <a:rPr lang="zh-CN" altLang="en-US" dirty="0">
                <a:ea typeface="华文新魏" panose="02010800040101010101" pitchFamily="2" charset="-122"/>
              </a:rPr>
              <a:t>文件。</a:t>
            </a:r>
            <a:endParaRPr lang="zh-CN" altLang="en-US"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5603" name="Picture 2"/>
          <p:cNvPicPr>
            <a:picLocks noChangeAspect="1"/>
          </p:cNvPicPr>
          <p:nvPr/>
        </p:nvPicPr>
        <p:blipFill>
          <a:blip r:embed="rId1"/>
          <a:stretch>
            <a:fillRect/>
          </a:stretch>
        </p:blipFill>
        <p:spPr>
          <a:xfrm>
            <a:off x="1066800" y="2590800"/>
            <a:ext cx="5638800" cy="1120775"/>
          </a:xfrm>
          <a:prstGeom prst="rect">
            <a:avLst/>
          </a:prstGeom>
          <a:noFill/>
          <a:ln w="9525">
            <a:noFill/>
          </a:ln>
        </p:spPr>
      </p:pic>
      <p:pic>
        <p:nvPicPr>
          <p:cNvPr id="25604" name="Picture 3"/>
          <p:cNvPicPr>
            <a:picLocks noChangeAspect="1"/>
          </p:cNvPicPr>
          <p:nvPr/>
        </p:nvPicPr>
        <p:blipFill>
          <a:blip r:embed="rId2"/>
          <a:stretch>
            <a:fillRect/>
          </a:stretch>
        </p:blipFill>
        <p:spPr>
          <a:xfrm>
            <a:off x="304800" y="3871913"/>
            <a:ext cx="8531225" cy="25114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代码</a:t>
            </a:r>
            <a:r>
              <a:rPr lang="en-US" altLang="zh-CN" dirty="0">
                <a:ea typeface="华文新魏" panose="02010800040101010101" pitchFamily="2" charset="-122"/>
              </a:rPr>
              <a:t>6-7</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6627" name="图片 1"/>
          <p:cNvPicPr>
            <a:picLocks noChangeAspect="1"/>
          </p:cNvPicPr>
          <p:nvPr/>
        </p:nvPicPr>
        <p:blipFill>
          <a:blip r:embed="rId1"/>
          <a:stretch>
            <a:fillRect/>
          </a:stretch>
        </p:blipFill>
        <p:spPr>
          <a:xfrm>
            <a:off x="685800" y="2209800"/>
            <a:ext cx="7783513" cy="23622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内容占位符 1"/>
          <p:cNvSpPr>
            <a:spLocks noGrp="1"/>
          </p:cNvSpPr>
          <p:nvPr>
            <p:ph idx="1"/>
          </p:nvPr>
        </p:nvSpPr>
        <p:spPr/>
        <p:txBody>
          <a:bodyPr vert="horz" wrap="square" lIns="91440" tIns="45720" rIns="91440" bIns="45720" anchor="t" anchorCtr="0"/>
          <a:p>
            <a:pPr eaLnBrk="1" hangingPunct="1"/>
            <a:r>
              <a:rPr lang="en-US" altLang="zh-CN" dirty="0">
                <a:solidFill>
                  <a:srgbClr val="FFFF00"/>
                </a:solidFill>
                <a:ea typeface="华文新魏" panose="02010800040101010101" pitchFamily="2" charset="-122"/>
              </a:rPr>
              <a:t>AJAX</a:t>
            </a:r>
            <a:r>
              <a:rPr lang="zh-CN" altLang="en-US" dirty="0">
                <a:ea typeface="华文新魏" panose="02010800040101010101" pitchFamily="2" charset="-122"/>
              </a:rPr>
              <a:t>即“</a:t>
            </a:r>
            <a:r>
              <a:rPr lang="en-US" altLang="zh-CN" dirty="0">
                <a:ea typeface="华文新魏" panose="02010800040101010101" pitchFamily="2" charset="-122"/>
              </a:rPr>
              <a:t>Asynchronous JavaScript and XML”</a:t>
            </a:r>
            <a:r>
              <a:rPr lang="zh-CN" altLang="en-US" dirty="0">
                <a:ea typeface="华文新魏" panose="02010800040101010101" pitchFamily="2" charset="-122"/>
              </a:rPr>
              <a:t>（异步</a:t>
            </a:r>
            <a:r>
              <a:rPr lang="en-US" altLang="zh-CN" dirty="0">
                <a:ea typeface="华文新魏" panose="02010800040101010101" pitchFamily="2" charset="-122"/>
              </a:rPr>
              <a:t>JavaScript</a:t>
            </a:r>
            <a:r>
              <a:rPr lang="zh-CN" altLang="en-US" dirty="0">
                <a:ea typeface="华文新魏" panose="02010800040101010101" pitchFamily="2" charset="-122"/>
              </a:rPr>
              <a:t>和</a:t>
            </a:r>
            <a:r>
              <a:rPr lang="en-US" altLang="zh-CN" dirty="0">
                <a:ea typeface="华文新魏" panose="02010800040101010101" pitchFamily="2" charset="-122"/>
              </a:rPr>
              <a:t>XML)</a:t>
            </a:r>
            <a:r>
              <a:rPr lang="zh-CN" altLang="en-US" dirty="0">
                <a:ea typeface="华文新魏" panose="02010800040101010101" pitchFamily="2" charset="-122"/>
              </a:rPr>
              <a:t>，</a:t>
            </a:r>
            <a:r>
              <a:rPr lang="en-US" altLang="zh-CN" dirty="0">
                <a:ea typeface="华文新魏" panose="02010800040101010101" pitchFamily="2" charset="-122"/>
              </a:rPr>
              <a:t>AJAX</a:t>
            </a:r>
            <a:r>
              <a:rPr lang="zh-CN" altLang="en-US" dirty="0">
                <a:ea typeface="华文新魏" panose="02010800040101010101" pitchFamily="2" charset="-122"/>
              </a:rPr>
              <a:t>并非缩写词，而是由</a:t>
            </a:r>
            <a:r>
              <a:rPr lang="en-US" altLang="zh-CN" dirty="0">
                <a:ea typeface="华文新魏" panose="02010800040101010101" pitchFamily="2" charset="-122"/>
              </a:rPr>
              <a:t>Jesse James Gaiiett</a:t>
            </a:r>
            <a:r>
              <a:rPr lang="zh-CN" altLang="en-US" dirty="0">
                <a:ea typeface="华文新魏" panose="02010800040101010101" pitchFamily="2" charset="-122"/>
              </a:rPr>
              <a:t>创造的名词，是指一种创建交互式网页应用的网页开发技术。</a:t>
            </a:r>
            <a:endParaRPr lang="zh-CN" altLang="en-US" dirty="0">
              <a:ea typeface="华文新魏" panose="02010800040101010101" pitchFamily="2" charset="-122"/>
            </a:endParaRPr>
          </a:p>
          <a:p>
            <a:pPr eaLnBrk="1" hangingPunct="1"/>
            <a:r>
              <a:rPr lang="zh-CN" altLang="en-US" dirty="0">
                <a:ea typeface="华文新魏" panose="02010800040101010101" pitchFamily="2" charset="-122"/>
                <a:sym typeface="华文新魏" panose="02010800040101010101" pitchFamily="2" charset="-122"/>
              </a:rPr>
              <a:t>读音：</a:t>
            </a:r>
            <a:r>
              <a:rPr lang="en-US" altLang="zh-CN" dirty="0">
                <a:ea typeface="华文新魏" panose="02010800040101010101" pitchFamily="2" charset="-122"/>
                <a:sym typeface="华文新魏" panose="02010800040101010101" pitchFamily="2" charset="-122"/>
              </a:rPr>
              <a:t>['eidʒæks]</a:t>
            </a:r>
            <a:r>
              <a:rPr lang="zh-CN" altLang="en-US" dirty="0">
                <a:ea typeface="华文新魏" panose="02010800040101010101" pitchFamily="2" charset="-122"/>
                <a:sym typeface="华文新魏" panose="02010800040101010101" pitchFamily="2" charset="-122"/>
              </a:rPr>
              <a:t>。</a:t>
            </a:r>
            <a:endParaRPr lang="en-US" altLang="zh-CN" dirty="0">
              <a:ea typeface="华文新魏" panose="02010800040101010101" pitchFamily="2" charset="-122"/>
            </a:endParaRPr>
          </a:p>
          <a:p>
            <a:pPr eaLnBrk="1" hangingPunct="1"/>
            <a:r>
              <a:rPr lang="zh-CN" altLang="en-US" dirty="0">
                <a:ea typeface="华文新魏" panose="02010800040101010101" pitchFamily="2" charset="-122"/>
              </a:rPr>
              <a:t>国内翻译常为“阿贾克斯”和阿贾克斯足球队同音。</a:t>
            </a:r>
            <a:endParaRPr lang="en-US" altLang="zh-CN" dirty="0">
              <a:ea typeface="华文新魏" panose="02010800040101010101" pitchFamily="2" charset="-122"/>
            </a:endParaRPr>
          </a:p>
          <a:p>
            <a:pPr eaLnBrk="1" hangingPunct="1"/>
            <a:endParaRPr lang="en-US" altLang="zh-CN"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什么是</a:t>
            </a: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AJAX</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我们可以以</a:t>
            </a:r>
            <a:r>
              <a:rPr lang="en-US" altLang="zh-CN" dirty="0">
                <a:ea typeface="华文新魏" panose="02010800040101010101" pitchFamily="2" charset="-122"/>
              </a:rPr>
              <a:t>XML</a:t>
            </a:r>
            <a:r>
              <a:rPr lang="zh-CN" altLang="en-US" dirty="0">
                <a:ea typeface="华文新魏" panose="02010800040101010101" pitchFamily="2" charset="-122"/>
              </a:rPr>
              <a:t>文档的形式替换我们前面使用的</a:t>
            </a:r>
            <a:r>
              <a:rPr lang="en-US" altLang="zh-CN" dirty="0">
                <a:ea typeface="华文新魏" panose="02010800040101010101" pitchFamily="2" charset="-122"/>
              </a:rPr>
              <a:t>JSON</a:t>
            </a:r>
            <a:r>
              <a:rPr lang="zh-CN" altLang="en-US" dirty="0">
                <a:ea typeface="华文新魏" panose="02010800040101010101" pitchFamily="2" charset="-122"/>
              </a:rPr>
              <a:t>。</a:t>
            </a:r>
            <a:endParaRPr lang="en-US" altLang="zh-CN" dirty="0">
              <a:ea typeface="华文新魏" panose="02010800040101010101" pitchFamily="2" charset="-122"/>
            </a:endParaRPr>
          </a:p>
          <a:p>
            <a:endParaRPr lang="en-US" altLang="zh-CN" dirty="0">
              <a:ea typeface="华文新魏" panose="02010800040101010101" pitchFamily="2" charset="-122"/>
            </a:endParaRPr>
          </a:p>
          <a:p>
            <a:r>
              <a:rPr lang="en-US" altLang="zh-CN" dirty="0">
                <a:solidFill>
                  <a:srgbClr val="FFFF00"/>
                </a:solidFill>
                <a:ea typeface="华文新魏" panose="02010800040101010101" pitchFamily="2" charset="-122"/>
              </a:rPr>
              <a:t>get()</a:t>
            </a:r>
            <a:r>
              <a:rPr lang="en-US" altLang="zh-CN" dirty="0">
                <a:ea typeface="华文新魏" panose="02010800040101010101" pitchFamily="2" charset="-122"/>
              </a:rPr>
              <a:t> </a:t>
            </a:r>
            <a:r>
              <a:rPr lang="zh-CN" altLang="en-US" dirty="0">
                <a:ea typeface="华文新魏" panose="02010800040101010101" pitchFamily="2" charset="-122"/>
              </a:rPr>
              <a:t>方法通过远程 </a:t>
            </a:r>
            <a:r>
              <a:rPr lang="en-US" altLang="zh-CN" dirty="0">
                <a:ea typeface="华文新魏" panose="02010800040101010101" pitchFamily="2" charset="-122"/>
              </a:rPr>
              <a:t>HTTP GET </a:t>
            </a:r>
            <a:r>
              <a:rPr lang="zh-CN" altLang="en-US" dirty="0">
                <a:ea typeface="华文新魏" panose="02010800040101010101" pitchFamily="2" charset="-122"/>
              </a:rPr>
              <a:t>请求载入信息。</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加载</a:t>
            </a: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XML</a:t>
            </a: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文档</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7651" name="Picture 2"/>
          <p:cNvPicPr>
            <a:picLocks noChangeAspect="1"/>
          </p:cNvPicPr>
          <p:nvPr/>
        </p:nvPicPr>
        <p:blipFill>
          <a:blip r:embed="rId1"/>
          <a:stretch>
            <a:fillRect/>
          </a:stretch>
        </p:blipFill>
        <p:spPr>
          <a:xfrm>
            <a:off x="708025" y="4038600"/>
            <a:ext cx="7623175" cy="12954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8675" name="Picture 2"/>
          <p:cNvPicPr>
            <a:picLocks noChangeAspect="1"/>
          </p:cNvPicPr>
          <p:nvPr/>
        </p:nvPicPr>
        <p:blipFill>
          <a:blip r:embed="rId1"/>
          <a:stretch>
            <a:fillRect/>
          </a:stretch>
        </p:blipFill>
        <p:spPr>
          <a:xfrm>
            <a:off x="990600" y="287338"/>
            <a:ext cx="6248400" cy="60833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例</a:t>
            </a:r>
            <a:r>
              <a:rPr lang="en-US" altLang="zh-CN" dirty="0">
                <a:ea typeface="华文新魏" panose="02010800040101010101" pitchFamily="2" charset="-122"/>
              </a:rPr>
              <a:t>6-9</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9699" name="图片 1"/>
          <p:cNvPicPr>
            <a:picLocks noChangeAspect="1"/>
          </p:cNvPicPr>
          <p:nvPr/>
        </p:nvPicPr>
        <p:blipFill>
          <a:blip r:embed="rId1"/>
          <a:stretch>
            <a:fillRect/>
          </a:stretch>
        </p:blipFill>
        <p:spPr>
          <a:xfrm>
            <a:off x="609600" y="2157413"/>
            <a:ext cx="8005763" cy="4090987"/>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30723" name="图片 3"/>
          <p:cNvPicPr>
            <a:picLocks noChangeAspect="1"/>
          </p:cNvPicPr>
          <p:nvPr/>
        </p:nvPicPr>
        <p:blipFill>
          <a:blip r:embed="rId1"/>
          <a:stretch>
            <a:fillRect/>
          </a:stretch>
        </p:blipFill>
        <p:spPr>
          <a:xfrm>
            <a:off x="484188" y="609600"/>
            <a:ext cx="8175625" cy="54864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内容占位符 1"/>
          <p:cNvSpPr>
            <a:spLocks noGrp="1"/>
          </p:cNvSpPr>
          <p:nvPr>
            <p:ph idx="1"/>
          </p:nvPr>
        </p:nvSpPr>
        <p:spPr/>
        <p:txBody>
          <a:bodyPr vert="horz" wrap="square" lIns="91440" tIns="45720" rIns="91440" bIns="45720" anchor="t" anchorCtr="0"/>
          <a:p>
            <a:r>
              <a:rPr lang="zh-CN" altLang="en-US" sz="2400" dirty="0">
                <a:ea typeface="华文新魏" panose="02010800040101010101" pitchFamily="2" charset="-122"/>
              </a:rPr>
              <a:t>以上</a:t>
            </a:r>
            <a:r>
              <a:rPr lang="en-US" altLang="zh-CN" sz="2400" dirty="0">
                <a:ea typeface="华文新魏" panose="02010800040101010101" pitchFamily="2" charset="-122"/>
              </a:rPr>
              <a:t>4</a:t>
            </a:r>
            <a:r>
              <a:rPr lang="zh-CN" altLang="en-US" sz="2400" dirty="0">
                <a:ea typeface="华文新魏" panose="02010800040101010101" pitchFamily="2" charset="-122"/>
              </a:rPr>
              <a:t>种外部数据格式各有优缺点，在应用程序中应灵活使用。</a:t>
            </a:r>
            <a:endParaRPr lang="en-US" altLang="zh-CN" sz="2400" dirty="0">
              <a:ea typeface="华文新魏" panose="02010800040101010101" pitchFamily="2" charset="-122"/>
            </a:endParaRPr>
          </a:p>
          <a:p>
            <a:r>
              <a:rPr lang="en-US" altLang="zh-CN" sz="2400" dirty="0">
                <a:ea typeface="华文新魏" panose="02010800040101010101" pitchFamily="2" charset="-122"/>
              </a:rPr>
              <a:t>HTML</a:t>
            </a:r>
            <a:r>
              <a:rPr lang="zh-CN" altLang="en-US" sz="2400" dirty="0">
                <a:ea typeface="华文新魏" panose="02010800040101010101" pitchFamily="2" charset="-122"/>
              </a:rPr>
              <a:t>片段实现起来只需很小的工作量，使用简单，但数据结构不一定在其他应用程序中得到重用。</a:t>
            </a:r>
            <a:endParaRPr lang="en-US" altLang="zh-CN" sz="2400" dirty="0">
              <a:ea typeface="华文新魏" panose="02010800040101010101" pitchFamily="2" charset="-122"/>
            </a:endParaRPr>
          </a:p>
          <a:p>
            <a:r>
              <a:rPr lang="en-US" altLang="zh-CN" sz="2400" dirty="0">
                <a:ea typeface="华文新魏" panose="02010800040101010101" pitchFamily="2" charset="-122"/>
              </a:rPr>
              <a:t>JSON</a:t>
            </a:r>
            <a:r>
              <a:rPr lang="zh-CN" altLang="en-US" sz="2400" dirty="0">
                <a:ea typeface="华文新魏" panose="02010800040101010101" pitchFamily="2" charset="-122"/>
              </a:rPr>
              <a:t>文件简洁，容易阅读，方便重用。但是</a:t>
            </a:r>
            <a:r>
              <a:rPr lang="en-US" altLang="zh-CN" sz="2400" dirty="0">
                <a:ea typeface="华文新魏" panose="02010800040101010101" pitchFamily="2" charset="-122"/>
              </a:rPr>
              <a:t>JSON</a:t>
            </a:r>
            <a:r>
              <a:rPr lang="zh-CN" altLang="en-US" sz="2400" dirty="0">
                <a:ea typeface="华文新魏" panose="02010800040101010101" pitchFamily="2" charset="-122"/>
              </a:rPr>
              <a:t>文件中的错误可能会导致页面上的脚本静默地中止运行。</a:t>
            </a:r>
            <a:endParaRPr lang="en-US" altLang="zh-CN" sz="2400" dirty="0">
              <a:ea typeface="华文新魏" panose="02010800040101010101" pitchFamily="2" charset="-122"/>
            </a:endParaRPr>
          </a:p>
          <a:p>
            <a:r>
              <a:rPr lang="en-US" altLang="zh-CN" sz="2400" dirty="0">
                <a:ea typeface="华文新魏" panose="02010800040101010101" pitchFamily="2" charset="-122"/>
              </a:rPr>
              <a:t>JavaScript</a:t>
            </a:r>
            <a:r>
              <a:rPr lang="zh-CN" altLang="en-US" sz="2400" dirty="0">
                <a:ea typeface="华文新魏" panose="02010800040101010101" pitchFamily="2" charset="-122"/>
              </a:rPr>
              <a:t>文件能够提供极大的灵活性，但它却不是一种真正的数据存储机制。这种文件针对特定的语言，不能通过它们将同样的信息提供给不同的系统。</a:t>
            </a:r>
            <a:endParaRPr lang="en-US" altLang="zh-CN" sz="2400" dirty="0">
              <a:ea typeface="华文新魏" panose="02010800040101010101" pitchFamily="2" charset="-122"/>
            </a:endParaRPr>
          </a:p>
          <a:p>
            <a:r>
              <a:rPr lang="en-US" altLang="zh-CN" sz="2400" dirty="0">
                <a:ea typeface="华文新魏" panose="02010800040101010101" pitchFamily="2" charset="-122"/>
              </a:rPr>
              <a:t>XML</a:t>
            </a:r>
            <a:r>
              <a:rPr lang="zh-CN" altLang="en-US" sz="2400" dirty="0">
                <a:ea typeface="华文新魏" panose="02010800040101010101" pitchFamily="2" charset="-122"/>
              </a:rPr>
              <a:t>是一种通用的数据格式，但是</a:t>
            </a:r>
            <a:r>
              <a:rPr lang="en-US" altLang="zh-CN" sz="2400" dirty="0">
                <a:ea typeface="华文新魏" panose="02010800040101010101" pitchFamily="2" charset="-122"/>
              </a:rPr>
              <a:t>Javascript</a:t>
            </a:r>
            <a:r>
              <a:rPr lang="zh-CN" altLang="en-US" sz="2400" dirty="0">
                <a:ea typeface="华文新魏" panose="02010800040101010101" pitchFamily="2" charset="-122"/>
              </a:rPr>
              <a:t>开发人员更钟爱</a:t>
            </a:r>
            <a:r>
              <a:rPr lang="en-US" altLang="zh-CN" sz="2400" dirty="0">
                <a:ea typeface="华文新魏" panose="02010800040101010101" pitchFamily="2" charset="-122"/>
              </a:rPr>
              <a:t>JSON</a:t>
            </a:r>
            <a:r>
              <a:rPr lang="zh-CN" altLang="en-US" sz="2400" dirty="0">
                <a:ea typeface="华文新魏" panose="02010800040101010101" pitchFamily="2" charset="-122"/>
              </a:rPr>
              <a:t>，</a:t>
            </a:r>
            <a:r>
              <a:rPr lang="en-US" altLang="zh-CN" sz="2400" dirty="0">
                <a:ea typeface="华文新魏" panose="02010800040101010101" pitchFamily="2" charset="-122"/>
              </a:rPr>
              <a:t>XML</a:t>
            </a:r>
            <a:r>
              <a:rPr lang="zh-CN" altLang="en-US" sz="2400" dirty="0">
                <a:ea typeface="华文新魏" panose="02010800040101010101" pitchFamily="2" charset="-122"/>
              </a:rPr>
              <a:t>的文件体积相对较大，解析和操作它们的速度要慢一些。</a:t>
            </a:r>
            <a:endParaRPr lang="zh-CN" altLang="en-US" sz="2400"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选择数据格式</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此前，我们的例子都是从</a:t>
            </a:r>
            <a:r>
              <a:rPr lang="en-US" altLang="zh-CN" dirty="0">
                <a:ea typeface="华文新魏" panose="02010800040101010101" pitchFamily="2" charset="-122"/>
              </a:rPr>
              <a:t>Web</a:t>
            </a:r>
            <a:r>
              <a:rPr lang="zh-CN" altLang="en-US" dirty="0">
                <a:ea typeface="华文新魏" panose="02010800040101010101" pitchFamily="2" charset="-122"/>
              </a:rPr>
              <a:t>服务器上取得静态的数据文件。然而，</a:t>
            </a:r>
            <a:r>
              <a:rPr lang="en-US" altLang="zh-CN" dirty="0">
                <a:ea typeface="华文新魏" panose="02010800040101010101" pitchFamily="2" charset="-122"/>
              </a:rPr>
              <a:t>Ajax</a:t>
            </a:r>
            <a:r>
              <a:rPr lang="zh-CN" altLang="en-US" dirty="0">
                <a:ea typeface="华文新魏" panose="02010800040101010101" pitchFamily="2" charset="-122"/>
              </a:rPr>
              <a:t>的价值只有当服务器能够基于浏览器的输入动态形成数据时才能得到充分体现。在这种情况下，</a:t>
            </a:r>
            <a:r>
              <a:rPr lang="en-US" altLang="zh-CN" dirty="0">
                <a:ea typeface="华文新魏" panose="02010800040101010101" pitchFamily="2" charset="-122"/>
              </a:rPr>
              <a:t>jQuery</a:t>
            </a:r>
            <a:r>
              <a:rPr lang="zh-CN" altLang="en-US" dirty="0">
                <a:ea typeface="华文新魏" panose="02010800040101010101" pitchFamily="2" charset="-122"/>
              </a:rPr>
              <a:t>同样也能为</a:t>
            </a:r>
            <a:r>
              <a:rPr lang="en-US" altLang="zh-CN" dirty="0">
                <a:ea typeface="华文新魏" panose="02010800040101010101" pitchFamily="2" charset="-122"/>
              </a:rPr>
              <a:t>	</a:t>
            </a:r>
            <a:r>
              <a:rPr lang="zh-CN" altLang="en-US" dirty="0">
                <a:ea typeface="华文新魏" panose="02010800040101010101" pitchFamily="2" charset="-122"/>
              </a:rPr>
              <a:t>我们提供帮助；前面介绍的所有方法在经过修改之后，都可以实现双向的数据传送。</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向</a:t>
            </a: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服务器传递数据</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为了示范客户端（使用</a:t>
            </a:r>
            <a:r>
              <a:rPr lang="en-US" altLang="zh-CN" dirty="0">
                <a:ea typeface="华文新魏" panose="02010800040101010101" pitchFamily="2" charset="-122"/>
              </a:rPr>
              <a:t>JavaScript</a:t>
            </a:r>
            <a:r>
              <a:rPr lang="zh-CN" altLang="en-US" dirty="0">
                <a:ea typeface="华文新魏" panose="02010800040101010101" pitchFamily="2" charset="-122"/>
              </a:rPr>
              <a:t>）与服务器（在我们这个例子中使用</a:t>
            </a:r>
            <a:r>
              <a:rPr lang="en-US" altLang="zh-CN" dirty="0">
                <a:ea typeface="华文新魏" panose="02010800040101010101" pitchFamily="2" charset="-122"/>
              </a:rPr>
              <a:t>JSP</a:t>
            </a:r>
            <a:r>
              <a:rPr lang="zh-CN" altLang="en-US" dirty="0">
                <a:ea typeface="华文新魏" panose="02010800040101010101" pitchFamily="2" charset="-122"/>
              </a:rPr>
              <a:t>）之间的通信，我们要编写一个基于每次请求只向浏览器发送一个字典词条的脚本。词条的选择取决于从浏览器发送到服务器的参数。</a:t>
            </a:r>
            <a:endParaRPr lang="en-US" altLang="zh-CN" dirty="0">
              <a:ea typeface="华文新魏" panose="02010800040101010101" pitchFamily="2" charset="-122"/>
            </a:endParaRPr>
          </a:p>
          <a:p>
            <a:endParaRPr lang="en-US" altLang="zh-CN" dirty="0">
              <a:ea typeface="华文新魏" panose="02010800040101010101" pitchFamily="2" charset="-122"/>
            </a:endParaRPr>
          </a:p>
          <a:p>
            <a:r>
              <a:rPr lang="zh-CN" altLang="en-US" dirty="0">
                <a:ea typeface="华文新魏" panose="02010800040101010101" pitchFamily="2" charset="-122"/>
              </a:rPr>
              <a:t>见</a:t>
            </a:r>
            <a:r>
              <a:rPr lang="en-US" altLang="zh-CN" dirty="0">
                <a:ea typeface="华文新魏" panose="02010800040101010101" pitchFamily="2" charset="-122"/>
              </a:rPr>
              <a:t>E.java</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内容占位符 1"/>
          <p:cNvSpPr>
            <a:spLocks noGrp="1"/>
          </p:cNvSpPr>
          <p:nvPr>
            <p:ph idx="1"/>
          </p:nvPr>
        </p:nvSpPr>
        <p:spPr/>
        <p:txBody>
          <a:bodyPr vert="horz" wrap="square" lIns="91440" tIns="45720" rIns="91440" bIns="45720" anchor="t" anchorCtr="0"/>
          <a:p>
            <a:endParaRPr lang="en-US" altLang="zh-CN" dirty="0">
              <a:ea typeface="华文新魏" panose="02010800040101010101" pitchFamily="2" charset="-122"/>
            </a:endParaRPr>
          </a:p>
          <a:p>
            <a:endParaRPr lang="en-US" altLang="zh-CN" dirty="0">
              <a:ea typeface="华文新魏" panose="02010800040101010101" pitchFamily="2" charset="-122"/>
            </a:endParaRPr>
          </a:p>
          <a:p>
            <a:endParaRPr lang="en-US" altLang="zh-CN" dirty="0">
              <a:ea typeface="华文新魏" panose="02010800040101010101" pitchFamily="2" charset="-122"/>
            </a:endParaRPr>
          </a:p>
          <a:p>
            <a:endParaRPr lang="en-US" altLang="zh-CN" dirty="0">
              <a:ea typeface="华文新魏" panose="02010800040101010101" pitchFamily="2" charset="-122"/>
            </a:endParaRPr>
          </a:p>
          <a:p>
            <a:endParaRPr lang="en-US" altLang="zh-CN" dirty="0">
              <a:ea typeface="华文新魏" panose="02010800040101010101" pitchFamily="2" charset="-122"/>
            </a:endParaRPr>
          </a:p>
          <a:p>
            <a:endParaRPr lang="en-US" altLang="zh-CN" dirty="0">
              <a:ea typeface="华文新魏" panose="02010800040101010101" pitchFamily="2" charset="-122"/>
            </a:endParaRPr>
          </a:p>
          <a:p>
            <a:endParaRPr lang="en-US" altLang="zh-CN" dirty="0">
              <a:ea typeface="华文新魏" panose="02010800040101010101" pitchFamily="2" charset="-122"/>
            </a:endParaRPr>
          </a:p>
          <a:p>
            <a:endParaRPr lang="en-US" altLang="zh-CN" dirty="0">
              <a:ea typeface="华文新魏" panose="02010800040101010101" pitchFamily="2" charset="-122"/>
            </a:endParaRPr>
          </a:p>
          <a:p>
            <a:r>
              <a:rPr lang="en-US" altLang="zh-CN" dirty="0">
                <a:ea typeface="华文新魏" panose="02010800040101010101" pitchFamily="2" charset="-122"/>
              </a:rPr>
              <a:t>http://localhost/chapter6_1/E?term=EAVESDROP</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34819" name="图片 3"/>
          <p:cNvPicPr>
            <a:picLocks noChangeAspect="1"/>
          </p:cNvPicPr>
          <p:nvPr/>
        </p:nvPicPr>
        <p:blipFill>
          <a:blip r:embed="rId1"/>
          <a:stretch>
            <a:fillRect/>
          </a:stretch>
        </p:blipFill>
        <p:spPr>
          <a:xfrm>
            <a:off x="990600" y="0"/>
            <a:ext cx="6813550" cy="510540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代码清单</a:t>
            </a:r>
            <a:r>
              <a:rPr kumimoji="0" lang="en-US" altLang="zh-CN"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6-10</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35843" name="图片 6"/>
          <p:cNvPicPr>
            <a:picLocks noChangeAspect="1"/>
          </p:cNvPicPr>
          <p:nvPr/>
        </p:nvPicPr>
        <p:blipFill>
          <a:blip r:embed="rId1"/>
          <a:stretch>
            <a:fillRect/>
          </a:stretch>
        </p:blipFill>
        <p:spPr>
          <a:xfrm>
            <a:off x="609600" y="2133600"/>
            <a:ext cx="7412038" cy="259080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使用</a:t>
            </a:r>
            <a:r>
              <a:rPr lang="en-US" altLang="zh-CN" dirty="0">
                <a:ea typeface="华文新魏" panose="02010800040101010101" pitchFamily="2" charset="-122"/>
              </a:rPr>
              <a:t>POST</a:t>
            </a:r>
            <a:r>
              <a:rPr lang="zh-CN" altLang="en-US" dirty="0">
                <a:ea typeface="华文新魏" panose="02010800040101010101" pitchFamily="2" charset="-122"/>
              </a:rPr>
              <a:t>方法与使用</a:t>
            </a:r>
            <a:r>
              <a:rPr lang="en-US" altLang="zh-CN" dirty="0">
                <a:ea typeface="华文新魏" panose="02010800040101010101" pitchFamily="2" charset="-122"/>
              </a:rPr>
              <a:t>GET</a:t>
            </a:r>
            <a:r>
              <a:rPr lang="zh-CN" altLang="en-US" dirty="0">
                <a:ea typeface="华文新魏" panose="02010800040101010101" pitchFamily="2" charset="-122"/>
              </a:rPr>
              <a:t>方法的</a:t>
            </a:r>
            <a:r>
              <a:rPr lang="en-US" altLang="zh-CN" dirty="0">
                <a:ea typeface="华文新魏" panose="02010800040101010101" pitchFamily="2" charset="-122"/>
              </a:rPr>
              <a:t>HTTP</a:t>
            </a:r>
            <a:r>
              <a:rPr lang="zh-CN" altLang="en-US" dirty="0">
                <a:ea typeface="华文新魏" panose="02010800040101010101" pitchFamily="2" charset="-122"/>
              </a:rPr>
              <a:t>请求几乎是一样的。从视觉上来看，它们之间一个最大的区别就是</a:t>
            </a:r>
            <a:r>
              <a:rPr lang="en-US" altLang="zh-CN" dirty="0">
                <a:ea typeface="华文新魏" panose="02010800040101010101" pitchFamily="2" charset="-122"/>
              </a:rPr>
              <a:t>GET</a:t>
            </a:r>
            <a:r>
              <a:rPr lang="zh-CN" altLang="en-US" dirty="0">
                <a:ea typeface="华文新魏" panose="02010800040101010101" pitchFamily="2" charset="-122"/>
              </a:rPr>
              <a:t>请求把参数放在作为</a:t>
            </a:r>
            <a:r>
              <a:rPr lang="en-US" altLang="zh-CN" dirty="0">
                <a:ea typeface="华文新魏" panose="02010800040101010101" pitchFamily="2" charset="-122"/>
              </a:rPr>
              <a:t>URL</a:t>
            </a:r>
            <a:r>
              <a:rPr lang="zh-CN" altLang="en-US" dirty="0">
                <a:ea typeface="华文新魏" panose="02010800040101010101" pitchFamily="2" charset="-122"/>
              </a:rPr>
              <a:t>一部分的查询字符串中，而</a:t>
            </a:r>
            <a:r>
              <a:rPr lang="en-US" altLang="zh-CN" dirty="0">
                <a:ea typeface="华文新魏" panose="02010800040101010101" pitchFamily="2" charset="-122"/>
              </a:rPr>
              <a:t>POST</a:t>
            </a:r>
            <a:r>
              <a:rPr lang="zh-CN" altLang="en-US" dirty="0">
                <a:ea typeface="华文新魏" panose="02010800040101010101" pitchFamily="2" charset="-122"/>
              </a:rPr>
              <a:t>请求则不是。但是，在</a:t>
            </a:r>
            <a:r>
              <a:rPr lang="en-US" altLang="zh-CN" dirty="0">
                <a:ea typeface="华文新魏" panose="02010800040101010101" pitchFamily="2" charset="-122"/>
              </a:rPr>
              <a:t>Ajax</a:t>
            </a:r>
            <a:r>
              <a:rPr lang="zh-CN" altLang="en-US" dirty="0">
                <a:ea typeface="华文新魏" panose="02010800040101010101" pitchFamily="2" charset="-122"/>
              </a:rPr>
              <a:t>请求中，即使是这种区别对一般用户而言也是不可见的。</a:t>
            </a:r>
            <a:endParaRPr lang="en-US" altLang="zh-CN" dirty="0">
              <a:ea typeface="华文新魏" panose="02010800040101010101" pitchFamily="2" charset="-122"/>
            </a:endParaRPr>
          </a:p>
          <a:p>
            <a:r>
              <a:rPr lang="zh-CN" altLang="en-US" dirty="0">
                <a:ea typeface="华文新魏" panose="02010800040101010101" pitchFamily="2" charset="-122"/>
              </a:rPr>
              <a:t>因此只需改变调用的</a:t>
            </a:r>
            <a:r>
              <a:rPr lang="en-US" altLang="zh-CN" dirty="0">
                <a:ea typeface="华文新魏" panose="02010800040101010101" pitchFamily="2" charset="-122"/>
              </a:rPr>
              <a:t>jQuery</a:t>
            </a:r>
            <a:r>
              <a:rPr lang="zh-CN" altLang="en-US" dirty="0">
                <a:ea typeface="华文新魏" panose="02010800040101010101" pitchFamily="2" charset="-122"/>
              </a:rPr>
              <a:t>函数，就可以在</a:t>
            </a:r>
            <a:r>
              <a:rPr lang="en-US" altLang="zh-CN" dirty="0">
                <a:ea typeface="华文新魏" panose="02010800040101010101" pitchFamily="2" charset="-122"/>
              </a:rPr>
              <a:t>GET</a:t>
            </a:r>
            <a:r>
              <a:rPr lang="zh-CN" altLang="en-US" dirty="0">
                <a:ea typeface="华文新魏" panose="02010800040101010101" pitchFamily="2" charset="-122"/>
              </a:rPr>
              <a:t>和</a:t>
            </a:r>
            <a:r>
              <a:rPr lang="en-US" altLang="zh-CN" dirty="0">
                <a:ea typeface="华文新魏" panose="02010800040101010101" pitchFamily="2" charset="-122"/>
              </a:rPr>
              <a:t>POST</a:t>
            </a:r>
            <a:r>
              <a:rPr lang="zh-CN" altLang="en-US" dirty="0">
                <a:ea typeface="华文新魏" panose="02010800040101010101" pitchFamily="2" charset="-122"/>
              </a:rPr>
              <a:t>之间进行转换</a:t>
            </a:r>
            <a:r>
              <a:rPr lang="en-US" altLang="zh-CN" dirty="0">
                <a:ea typeface="华文新魏" panose="02010800040101010101" pitchFamily="2" charset="-122"/>
              </a:rPr>
              <a:t>.</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执行</a:t>
            </a:r>
            <a:r>
              <a:rPr kumimoji="0" lang="en-US" altLang="zh-CN" sz="4200" b="1"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POST</a:t>
            </a: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请求</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内容占位符 1"/>
          <p:cNvSpPr>
            <a:spLocks noGrp="1"/>
          </p:cNvSpPr>
          <p:nvPr>
            <p:ph idx="1"/>
          </p:nvPr>
        </p:nvSpPr>
        <p:spPr/>
        <p:txBody>
          <a:bodyPr vert="horz" wrap="square" lIns="91440" tIns="45720" rIns="91440" bIns="45720" anchor="t" anchorCtr="0"/>
          <a:p>
            <a:pPr eaLnBrk="1" hangingPunct="1"/>
            <a:r>
              <a:rPr lang="en-US" altLang="zh-CN" dirty="0">
                <a:ea typeface="华文新魏" panose="02010800040101010101" pitchFamily="2" charset="-122"/>
              </a:rPr>
              <a:t>AJAX</a:t>
            </a:r>
            <a:r>
              <a:rPr lang="zh-CN" altLang="en-US" dirty="0">
                <a:solidFill>
                  <a:srgbClr val="FFFF00"/>
                </a:solidFill>
                <a:ea typeface="华文新魏" panose="02010800040101010101" pitchFamily="2" charset="-122"/>
              </a:rPr>
              <a:t>不是一种新的编程语言</a:t>
            </a:r>
            <a:r>
              <a:rPr lang="zh-CN" altLang="en-US" dirty="0">
                <a:ea typeface="华文新魏" panose="02010800040101010101" pitchFamily="2" charset="-122"/>
              </a:rPr>
              <a:t>，而是一种用于创建更好更快以及交互性更强的 </a:t>
            </a:r>
            <a:r>
              <a:rPr lang="en-US" altLang="zh-CN" dirty="0">
                <a:ea typeface="华文新魏" panose="02010800040101010101" pitchFamily="2" charset="-122"/>
              </a:rPr>
              <a:t>Web </a:t>
            </a:r>
            <a:r>
              <a:rPr lang="zh-CN" altLang="en-US" dirty="0">
                <a:ea typeface="华文新魏" panose="02010800040101010101" pitchFamily="2" charset="-122"/>
              </a:rPr>
              <a:t>应用程序的技术。</a:t>
            </a:r>
            <a:endParaRPr lang="zh-CN" altLang="en-US" dirty="0">
              <a:ea typeface="华文新魏" panose="02010800040101010101" pitchFamily="2" charset="-122"/>
            </a:endParaRPr>
          </a:p>
          <a:p>
            <a:pPr eaLnBrk="1" hangingPunct="1"/>
            <a:r>
              <a:rPr lang="zh-CN" altLang="en-US" dirty="0">
                <a:ea typeface="华文新魏" panose="02010800040101010101" pitchFamily="2" charset="-122"/>
              </a:rPr>
              <a:t>通过 </a:t>
            </a:r>
            <a:r>
              <a:rPr lang="en-US" altLang="zh-CN" dirty="0">
                <a:ea typeface="华文新魏" panose="02010800040101010101" pitchFamily="2" charset="-122"/>
              </a:rPr>
              <a:t>AJAX</a:t>
            </a:r>
            <a:r>
              <a:rPr lang="zh-CN" altLang="en-US" dirty="0">
                <a:ea typeface="华文新魏" panose="02010800040101010101" pitchFamily="2" charset="-122"/>
              </a:rPr>
              <a:t>，可使用</a:t>
            </a:r>
            <a:r>
              <a:rPr lang="en-US" altLang="zh-CN" dirty="0">
                <a:ea typeface="华文新魏" panose="02010800040101010101" pitchFamily="2" charset="-122"/>
              </a:rPr>
              <a:t>JavaScript</a:t>
            </a:r>
            <a:r>
              <a:rPr lang="zh-CN" altLang="en-US" dirty="0">
                <a:ea typeface="华文新魏" panose="02010800040101010101" pitchFamily="2" charset="-122"/>
              </a:rPr>
              <a:t>的</a:t>
            </a:r>
            <a:r>
              <a:rPr lang="en-US" altLang="zh-CN" dirty="0">
                <a:ea typeface="华文新魏" panose="02010800040101010101" pitchFamily="2" charset="-122"/>
              </a:rPr>
              <a:t>XMLHttpRequest</a:t>
            </a:r>
            <a:r>
              <a:rPr lang="zh-CN" altLang="en-US" dirty="0">
                <a:ea typeface="华文新魏" panose="02010800040101010101" pitchFamily="2" charset="-122"/>
              </a:rPr>
              <a:t>对象来直接与服务器进行通信。通过这个对象， </a:t>
            </a:r>
            <a:r>
              <a:rPr lang="en-US" altLang="zh-CN" dirty="0">
                <a:ea typeface="华文新魏" panose="02010800040101010101" pitchFamily="2" charset="-122"/>
              </a:rPr>
              <a:t>JavaScript </a:t>
            </a:r>
            <a:r>
              <a:rPr lang="zh-CN" altLang="en-US" dirty="0">
                <a:ea typeface="华文新魏" panose="02010800040101010101" pitchFamily="2" charset="-122"/>
              </a:rPr>
              <a:t>可在</a:t>
            </a:r>
            <a:r>
              <a:rPr lang="zh-CN" altLang="en-US" dirty="0">
                <a:solidFill>
                  <a:srgbClr val="FFFF00"/>
                </a:solidFill>
                <a:ea typeface="华文新魏" panose="02010800040101010101" pitchFamily="2" charset="-122"/>
              </a:rPr>
              <a:t>不重载页面</a:t>
            </a:r>
            <a:r>
              <a:rPr lang="zh-CN" altLang="en-US" dirty="0">
                <a:ea typeface="华文新魏" panose="02010800040101010101" pitchFamily="2" charset="-122"/>
              </a:rPr>
              <a:t>的情况与</a:t>
            </a:r>
            <a:r>
              <a:rPr lang="en-US" altLang="zh-CN" dirty="0">
                <a:ea typeface="华文新魏" panose="02010800040101010101" pitchFamily="2" charset="-122"/>
              </a:rPr>
              <a:t>Web</a:t>
            </a:r>
            <a:r>
              <a:rPr lang="zh-CN" altLang="en-US" dirty="0">
                <a:ea typeface="华文新魏" panose="02010800040101010101" pitchFamily="2" charset="-122"/>
              </a:rPr>
              <a:t>服务器交换数据。</a:t>
            </a:r>
            <a:endParaRPr lang="zh-CN" altLang="en-US" dirty="0">
              <a:ea typeface="华文新魏" panose="02010800040101010101" pitchFamily="2" charset="-122"/>
            </a:endParaRPr>
          </a:p>
          <a:p>
            <a:pPr eaLnBrk="1" hangingPunct="1"/>
            <a:r>
              <a:rPr lang="en-US" altLang="zh-CN" dirty="0">
                <a:ea typeface="华文新魏" panose="02010800040101010101" pitchFamily="2" charset="-122"/>
              </a:rPr>
              <a:t>AJAX </a:t>
            </a:r>
            <a:r>
              <a:rPr lang="zh-CN" altLang="en-US" dirty="0">
                <a:ea typeface="华文新魏" panose="02010800040101010101" pitchFamily="2" charset="-122"/>
              </a:rPr>
              <a:t>在浏览器与 </a:t>
            </a:r>
            <a:r>
              <a:rPr lang="en-US" altLang="zh-CN" dirty="0">
                <a:ea typeface="华文新魏" panose="02010800040101010101" pitchFamily="2" charset="-122"/>
              </a:rPr>
              <a:t>Web </a:t>
            </a:r>
            <a:r>
              <a:rPr lang="zh-CN" altLang="en-US" dirty="0">
                <a:ea typeface="华文新魏" panose="02010800040101010101" pitchFamily="2" charset="-122"/>
              </a:rPr>
              <a:t>服务器之间使用</a:t>
            </a:r>
            <a:r>
              <a:rPr lang="zh-CN" altLang="en-US" dirty="0">
                <a:solidFill>
                  <a:srgbClr val="FFFF00"/>
                </a:solidFill>
                <a:ea typeface="华文新魏" panose="02010800040101010101" pitchFamily="2" charset="-122"/>
              </a:rPr>
              <a:t>异步数据传输</a:t>
            </a:r>
            <a:r>
              <a:rPr lang="zh-CN" altLang="en-US" dirty="0">
                <a:ea typeface="华文新魏" panose="02010800040101010101" pitchFamily="2" charset="-122"/>
              </a:rPr>
              <a:t>（</a:t>
            </a:r>
            <a:r>
              <a:rPr lang="en-US" altLang="zh-CN" dirty="0">
                <a:ea typeface="华文新魏" panose="02010800040101010101" pitchFamily="2" charset="-122"/>
              </a:rPr>
              <a:t>HTTP </a:t>
            </a:r>
            <a:r>
              <a:rPr lang="zh-CN" altLang="en-US" dirty="0">
                <a:ea typeface="华文新魏" panose="02010800040101010101" pitchFamily="2" charset="-122"/>
              </a:rPr>
              <a:t>请求），这样就可使网页从服务器请求少量的信息，而不是整个页面。</a:t>
            </a:r>
            <a:endParaRPr lang="zh-CN" altLang="en-US" dirty="0">
              <a:ea typeface="华文新魏" panose="02010800040101010101" pitchFamily="2" charset="-122"/>
            </a:endParaRPr>
          </a:p>
          <a:p>
            <a:pPr eaLnBrk="1" hangingPunct="1"/>
            <a:r>
              <a:rPr lang="en-US" altLang="zh-CN" dirty="0">
                <a:ea typeface="华文新魏" panose="02010800040101010101" pitchFamily="2" charset="-122"/>
              </a:rPr>
              <a:t>AJAX </a:t>
            </a:r>
            <a:r>
              <a:rPr lang="zh-CN" altLang="en-US" dirty="0">
                <a:ea typeface="华文新魏" panose="02010800040101010101" pitchFamily="2" charset="-122"/>
              </a:rPr>
              <a:t>可使因特网应用程序更小、更快，更友好。</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AJAX</a:t>
            </a: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的作用</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代码清单</a:t>
            </a: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6-11</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37891" name="图片 3"/>
          <p:cNvPicPr>
            <a:picLocks noChangeAspect="1"/>
          </p:cNvPicPr>
          <p:nvPr/>
        </p:nvPicPr>
        <p:blipFill>
          <a:blip r:embed="rId1"/>
          <a:stretch>
            <a:fillRect/>
          </a:stretch>
        </p:blipFill>
        <p:spPr>
          <a:xfrm>
            <a:off x="914400" y="2057400"/>
            <a:ext cx="7278688" cy="25146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虽然参数相同，但这里的请求是通过</a:t>
            </a:r>
            <a:r>
              <a:rPr lang="en-US" altLang="zh-CN" dirty="0">
                <a:ea typeface="华文新魏" panose="02010800040101010101" pitchFamily="2" charset="-122"/>
              </a:rPr>
              <a:t>POST</a:t>
            </a:r>
            <a:r>
              <a:rPr lang="zh-CN" altLang="en-US" dirty="0">
                <a:ea typeface="华文新魏" panose="02010800040101010101" pitchFamily="2" charset="-122"/>
              </a:rPr>
              <a:t>方法发送的。而通过使用</a:t>
            </a:r>
            <a:r>
              <a:rPr lang="en-US" altLang="zh-CN" dirty="0">
                <a:ea typeface="华文新魏" panose="02010800040101010101" pitchFamily="2" charset="-122"/>
              </a:rPr>
              <a:t>.load()</a:t>
            </a:r>
            <a:r>
              <a:rPr lang="zh-CN" altLang="en-US" dirty="0">
                <a:ea typeface="华文新魏" panose="02010800040101010101" pitchFamily="2" charset="-122"/>
              </a:rPr>
              <a:t>方法还可以进一步简化这些代码，因为</a:t>
            </a:r>
            <a:r>
              <a:rPr lang="en-US" altLang="zh-CN" dirty="0">
                <a:ea typeface="华文新魏" panose="02010800040101010101" pitchFamily="2" charset="-122"/>
              </a:rPr>
              <a:t>.load()</a:t>
            </a:r>
            <a:r>
              <a:rPr lang="zh-CN" altLang="en-US" dirty="0">
                <a:ea typeface="华文新魏" panose="02010800040101010101" pitchFamily="2" charset="-122"/>
              </a:rPr>
              <a:t>方法在接收到包含数据的对象参数时，会默认使用</a:t>
            </a:r>
            <a:r>
              <a:rPr lang="en-US" altLang="zh-CN" dirty="0">
                <a:ea typeface="华文新魏" panose="02010800040101010101" pitchFamily="2" charset="-122"/>
              </a:rPr>
              <a:t>POST</a:t>
            </a:r>
            <a:r>
              <a:rPr lang="zh-CN" altLang="en-US" dirty="0">
                <a:ea typeface="华文新魏" panose="02010800040101010101" pitchFamily="2" charset="-122"/>
              </a:rPr>
              <a:t>方法发送请求，</a:t>
            </a:r>
            <a:endParaRPr lang="en-US" altLang="zh-CN" dirty="0">
              <a:ea typeface="华文新魏" panose="02010800040101010101" pitchFamily="2" charset="-122"/>
            </a:endParaRPr>
          </a:p>
          <a:p>
            <a:r>
              <a:rPr lang="zh-CN" altLang="en-US" dirty="0">
                <a:ea typeface="华文新魏" panose="02010800040101010101" pitchFamily="2" charset="-122"/>
              </a:rPr>
              <a:t>代码清单</a:t>
            </a:r>
            <a:r>
              <a:rPr lang="en-US" altLang="zh-CN" dirty="0">
                <a:ea typeface="华文新魏" panose="02010800040101010101" pitchFamily="2" charset="-122"/>
              </a:rPr>
              <a:t>6-12</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38915" name="图片 3"/>
          <p:cNvPicPr>
            <a:picLocks noChangeAspect="1"/>
          </p:cNvPicPr>
          <p:nvPr/>
        </p:nvPicPr>
        <p:blipFill>
          <a:blip r:embed="rId1"/>
          <a:stretch>
            <a:fillRect/>
          </a:stretch>
        </p:blipFill>
        <p:spPr>
          <a:xfrm>
            <a:off x="892175" y="4191000"/>
            <a:ext cx="7359650" cy="190500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向服务器发送数据经常会涉及用户填写表单。常规的表单提交机制会在整个浏览器窗口中加载响应，而使用</a:t>
            </a:r>
            <a:r>
              <a:rPr lang="en-US" altLang="zh-CN" dirty="0">
                <a:ea typeface="华文新魏" panose="02010800040101010101" pitchFamily="2" charset="-122"/>
              </a:rPr>
              <a:t>jQuery</a:t>
            </a:r>
            <a:r>
              <a:rPr lang="zh-CN" altLang="en-US" dirty="0">
                <a:ea typeface="华文新魏" panose="02010800040101010101" pitchFamily="2" charset="-122"/>
              </a:rPr>
              <a:t>的</a:t>
            </a:r>
            <a:r>
              <a:rPr lang="en-US" altLang="zh-CN" dirty="0">
                <a:ea typeface="华文新魏" panose="02010800040101010101" pitchFamily="2" charset="-122"/>
              </a:rPr>
              <a:t>Ajax</a:t>
            </a:r>
            <a:r>
              <a:rPr lang="zh-CN" altLang="en-US" dirty="0">
                <a:ea typeface="华文新魏" panose="02010800040101010101" pitchFamily="2" charset="-122"/>
              </a:rPr>
              <a:t>工具箱则能够异步地提交表单，并将响应放到当前页面中。</a:t>
            </a:r>
            <a:endParaRPr lang="en-US" altLang="zh-CN" dirty="0">
              <a:ea typeface="华文新魏" panose="02010800040101010101" pitchFamily="2" charset="-122"/>
            </a:endParaRPr>
          </a:p>
          <a:p>
            <a:r>
              <a:rPr lang="zh-CN" altLang="en-US" dirty="0">
                <a:ea typeface="华文新魏" panose="02010800040101010101" pitchFamily="2" charset="-122"/>
              </a:rPr>
              <a:t>代码清单</a:t>
            </a:r>
            <a:r>
              <a:rPr lang="en-US" altLang="zh-CN" dirty="0">
                <a:ea typeface="华文新魏" panose="02010800040101010101" pitchFamily="2" charset="-122"/>
              </a:rPr>
              <a:t>6-13</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序列化表单</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39939" name="图片 3"/>
          <p:cNvPicPr>
            <a:picLocks noChangeAspect="1"/>
          </p:cNvPicPr>
          <p:nvPr/>
        </p:nvPicPr>
        <p:blipFill>
          <a:blip r:embed="rId1"/>
          <a:stretch>
            <a:fillRect/>
          </a:stretch>
        </p:blipFill>
        <p:spPr>
          <a:xfrm>
            <a:off x="228600" y="4114800"/>
            <a:ext cx="8621713" cy="1573213"/>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虽然以上代码能够实现预期的效果，但通过名称属性逐个搜索输入字段并将字段的值添加到对象中总是有点麻烦。特别是随着表单变得更复杂，这种方法也会明显变得缺乏扩展性。</a:t>
            </a:r>
            <a:endParaRPr lang="en-US" altLang="zh-CN" dirty="0">
              <a:ea typeface="华文新魏" panose="02010800040101010101" pitchFamily="2" charset="-122"/>
            </a:endParaRPr>
          </a:p>
          <a:p>
            <a:r>
              <a:rPr lang="en-US" altLang="zh-CN" dirty="0">
                <a:ea typeface="华文新魏" panose="02010800040101010101" pitchFamily="2" charset="-122"/>
              </a:rPr>
              <a:t>jQuery</a:t>
            </a:r>
            <a:r>
              <a:rPr lang="zh-CN" altLang="en-US" dirty="0">
                <a:ea typeface="华文新魏" panose="02010800040101010101" pitchFamily="2" charset="-122"/>
              </a:rPr>
              <a:t>为这种常用的操作提供了一种简化方式</a:t>
            </a:r>
            <a:r>
              <a:rPr lang="en-US" altLang="zh-CN" dirty="0">
                <a:solidFill>
                  <a:srgbClr val="FFFF00"/>
                </a:solidFill>
                <a:ea typeface="华文新魏" panose="02010800040101010101" pitchFamily="2" charset="-122"/>
              </a:rPr>
              <a:t>——.serialize()</a:t>
            </a:r>
            <a:r>
              <a:rPr lang="zh-CN" altLang="en-US" dirty="0">
                <a:ea typeface="华文新魏" panose="02010800040101010101" pitchFamily="2" charset="-122"/>
              </a:rPr>
              <a:t>方法。</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代码清单</a:t>
            </a:r>
            <a:r>
              <a:rPr kumimoji="0" lang="en-US" altLang="zh-CN"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6-14</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41987" name="图片 3"/>
          <p:cNvPicPr>
            <a:picLocks noChangeAspect="1"/>
          </p:cNvPicPr>
          <p:nvPr/>
        </p:nvPicPr>
        <p:blipFill>
          <a:blip r:embed="rId1"/>
          <a:stretch>
            <a:fillRect/>
          </a:stretch>
        </p:blipFill>
        <p:spPr>
          <a:xfrm>
            <a:off x="685800" y="2286000"/>
            <a:ext cx="7837488" cy="259080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在返回</a:t>
            </a:r>
            <a:r>
              <a:rPr lang="en-US" altLang="zh-CN" dirty="0">
                <a:ea typeface="华文新魏" panose="02010800040101010101" pitchFamily="2" charset="-122"/>
              </a:rPr>
              <a:t>HTML</a:t>
            </a:r>
            <a:r>
              <a:rPr lang="zh-CN" altLang="en-US" dirty="0">
                <a:ea typeface="华文新魏" panose="02010800040101010101" pitchFamily="2" charset="-122"/>
              </a:rPr>
              <a:t>数据的情况下，我们知道如果只让浏览器自己打开页面而不使用</a:t>
            </a:r>
            <a:r>
              <a:rPr lang="en-US" altLang="zh-CN" dirty="0">
                <a:ea typeface="华文新魏" panose="02010800040101010101" pitchFamily="2" charset="-122"/>
              </a:rPr>
              <a:t>JavaScript</a:t>
            </a:r>
            <a:r>
              <a:rPr lang="zh-CN" altLang="en-US" dirty="0">
                <a:ea typeface="华文新魏" panose="02010800040101010101" pitchFamily="2" charset="-122"/>
              </a:rPr>
              <a:t>，那么没有样式的文档片段会很难看。为了给没有</a:t>
            </a:r>
            <a:r>
              <a:rPr lang="en-US" altLang="zh-CN" dirty="0">
                <a:ea typeface="华文新魏" panose="02010800040101010101" pitchFamily="2" charset="-122"/>
              </a:rPr>
              <a:t>JavaScript</a:t>
            </a:r>
            <a:r>
              <a:rPr lang="zh-CN" altLang="en-US" dirty="0">
                <a:ea typeface="华文新魏" panose="02010800040101010101" pitchFamily="2" charset="-122"/>
              </a:rPr>
              <a:t>用户提供比这里更好的体验，可以有条件的加载包含</a:t>
            </a:r>
            <a:r>
              <a:rPr lang="en-US" altLang="zh-CN" dirty="0">
                <a:ea typeface="华文新魏" panose="02010800040101010101" pitchFamily="2" charset="-122"/>
              </a:rPr>
              <a:t>&lt;html&gt;</a:t>
            </a:r>
            <a:r>
              <a:rPr lang="zh-CN" altLang="en-US" dirty="0">
                <a:ea typeface="华文新魏" panose="02010800040101010101" pitchFamily="2" charset="-122"/>
              </a:rPr>
              <a:t>、</a:t>
            </a:r>
            <a:r>
              <a:rPr lang="en-US" altLang="zh-CN" dirty="0">
                <a:ea typeface="华文新魏" panose="02010800040101010101" pitchFamily="2" charset="-122"/>
              </a:rPr>
              <a:t>&lt;head&gt;</a:t>
            </a:r>
            <a:r>
              <a:rPr lang="zh-CN" altLang="en-US" dirty="0">
                <a:ea typeface="华文新魏" panose="02010800040101010101" pitchFamily="2" charset="-122"/>
              </a:rPr>
              <a:t>和</a:t>
            </a:r>
            <a:r>
              <a:rPr lang="en-US" altLang="zh-CN" dirty="0">
                <a:ea typeface="华文新魏" panose="02010800040101010101" pitchFamily="2" charset="-122"/>
              </a:rPr>
              <a:t>&lt;body&gt;</a:t>
            </a:r>
            <a:r>
              <a:rPr lang="zh-CN" altLang="en-US" dirty="0">
                <a:ea typeface="华文新魏" panose="02010800040101010101" pitchFamily="2" charset="-122"/>
              </a:rPr>
              <a:t>以及其他所有内容的完整的页面。为些，就要利用</a:t>
            </a:r>
            <a:r>
              <a:rPr lang="en-US" altLang="zh-CN" dirty="0">
                <a:ea typeface="华文新魏" panose="02010800040101010101" pitchFamily="2" charset="-122"/>
              </a:rPr>
              <a:t>jQuery</a:t>
            </a:r>
            <a:r>
              <a:rPr lang="zh-CN" altLang="en-US" dirty="0">
                <a:ea typeface="华文新魏" panose="02010800040101010101" pitchFamily="2" charset="-122"/>
              </a:rPr>
              <a:t>随同</a:t>
            </a:r>
            <a:r>
              <a:rPr lang="en-US" altLang="zh-CN" dirty="0">
                <a:ea typeface="华文新魏" panose="02010800040101010101" pitchFamily="2" charset="-122"/>
              </a:rPr>
              <a:t>Ajax</a:t>
            </a:r>
            <a:r>
              <a:rPr lang="zh-CN" altLang="en-US" dirty="0">
                <a:ea typeface="华文新魏" panose="02010800040101010101" pitchFamily="2" charset="-122"/>
              </a:rPr>
              <a:t>请求一起发送的请求头部。在服务器端代码中，我们需要检查</a:t>
            </a:r>
            <a:r>
              <a:rPr lang="en-US" altLang="zh-CN" dirty="0">
                <a:solidFill>
                  <a:srgbClr val="FFFF00"/>
                </a:solidFill>
                <a:ea typeface="华文新魏" panose="02010800040101010101" pitchFamily="2" charset="-122"/>
              </a:rPr>
              <a:t>X-Requested- With</a:t>
            </a:r>
            <a:r>
              <a:rPr lang="zh-CN" altLang="en-US" dirty="0">
                <a:ea typeface="华文新魏" panose="02010800040101010101" pitchFamily="2" charset="-122"/>
              </a:rPr>
              <a:t>头部。如果存在这个头部而且它的值为</a:t>
            </a:r>
            <a:r>
              <a:rPr lang="en-US" altLang="zh-CN" dirty="0">
                <a:solidFill>
                  <a:srgbClr val="FFFF00"/>
                </a:solidFill>
                <a:ea typeface="华文新魏" panose="02010800040101010101" pitchFamily="2" charset="-122"/>
              </a:rPr>
              <a:t>XMLHttpRequest</a:t>
            </a:r>
            <a:r>
              <a:rPr lang="zh-CN" altLang="en-US" dirty="0">
                <a:ea typeface="华文新魏" panose="02010800040101010101" pitchFamily="2" charset="-122"/>
              </a:rPr>
              <a:t>，那么就会只发送文档片段；否则，就发送完整的文档。在</a:t>
            </a:r>
            <a:r>
              <a:rPr lang="en-US" altLang="zh-CN" dirty="0">
                <a:ea typeface="华文新魏" panose="02010800040101010101" pitchFamily="2" charset="-122"/>
              </a:rPr>
              <a:t>jsp</a:t>
            </a:r>
            <a:r>
              <a:rPr lang="zh-CN" altLang="en-US" dirty="0">
                <a:ea typeface="华文新魏" panose="02010800040101010101" pitchFamily="2" charset="-122"/>
              </a:rPr>
              <a:t>中，使用下面代码可得到对应头信息</a:t>
            </a:r>
            <a:endParaRPr lang="en-US" altLang="zh-CN" dirty="0">
              <a:ea typeface="华文新魏" panose="02010800040101010101" pitchFamily="2" charset="-122"/>
            </a:endParaRPr>
          </a:p>
          <a:p>
            <a:r>
              <a:rPr lang="en-US" altLang="zh-CN" dirty="0">
                <a:ea typeface="华文新魏" panose="02010800040101010101" pitchFamily="2" charset="-122"/>
              </a:rPr>
              <a:t> </a:t>
            </a:r>
            <a:r>
              <a:rPr lang="en-US" altLang="zh-CN" dirty="0">
                <a:solidFill>
                  <a:srgbClr val="FFFF00"/>
                </a:solidFill>
                <a:ea typeface="华文新魏" panose="02010800040101010101" pitchFamily="2" charset="-122"/>
              </a:rPr>
              <a:t>request.getHeader("x-requested-with");</a:t>
            </a:r>
            <a:endParaRPr lang="zh-CN" altLang="en-US" dirty="0">
              <a:solidFill>
                <a:srgbClr val="FFFF00"/>
              </a:solidFill>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为</a:t>
            </a:r>
            <a:r>
              <a:rPr kumimoji="0" lang="en-US" altLang="zh-CN"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Ajax </a:t>
            </a: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请求提供不同的内容</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a:t>
            </a:r>
            <a:r>
              <a:rPr lang="en-US" altLang="zh-CN" dirty="0">
                <a:ea typeface="华文新魏" panose="02010800040101010101" pitchFamily="2" charset="-122"/>
              </a:rPr>
              <a:t>jQuery</a:t>
            </a:r>
            <a:r>
              <a:rPr lang="zh-CN" altLang="en-US" dirty="0">
                <a:ea typeface="华文新魏" panose="02010800040101010101" pitchFamily="2" charset="-122"/>
              </a:rPr>
              <a:t>提供了一组函数，通过它们能够为各种与</a:t>
            </a:r>
            <a:r>
              <a:rPr lang="en-US" altLang="zh-CN" dirty="0">
                <a:ea typeface="华文新魏" panose="02010800040101010101" pitchFamily="2" charset="-122"/>
              </a:rPr>
              <a:t>Ajax</a:t>
            </a:r>
            <a:r>
              <a:rPr lang="zh-CN" altLang="en-US" dirty="0">
                <a:ea typeface="华文新魏" panose="02010800040101010101" pitchFamily="2" charset="-122"/>
              </a:rPr>
              <a:t>相关的事件注册回调函数。</a:t>
            </a:r>
            <a:endParaRPr lang="en-US" altLang="zh-CN" dirty="0">
              <a:ea typeface="华文新魏" panose="02010800040101010101" pitchFamily="2" charset="-122"/>
            </a:endParaRPr>
          </a:p>
          <a:p>
            <a:r>
              <a:rPr lang="en-US" altLang="zh-CN" dirty="0">
                <a:solidFill>
                  <a:srgbClr val="FFFF00"/>
                </a:solidFill>
                <a:ea typeface="华文新魏" panose="02010800040101010101" pitchFamily="2" charset="-122"/>
              </a:rPr>
              <a:t>.ajaxStart()</a:t>
            </a:r>
            <a:r>
              <a:rPr lang="zh-CN" altLang="en-US" dirty="0">
                <a:ea typeface="华文新魏" panose="02010800040101010101" pitchFamily="2" charset="-122"/>
              </a:rPr>
              <a:t>和</a:t>
            </a:r>
            <a:r>
              <a:rPr lang="en-US" altLang="zh-CN" dirty="0">
                <a:solidFill>
                  <a:srgbClr val="FFFF00"/>
                </a:solidFill>
                <a:ea typeface="华文新魏" panose="02010800040101010101" pitchFamily="2" charset="-122"/>
              </a:rPr>
              <a:t>.ajaxStop()</a:t>
            </a:r>
            <a:r>
              <a:rPr lang="zh-CN" altLang="en-US" dirty="0">
                <a:ea typeface="华文新魏" panose="02010800040101010101" pitchFamily="2" charset="-122"/>
              </a:rPr>
              <a:t>方法就是这些“观察员”函数中的两个例子，可以把它们添加给任何</a:t>
            </a:r>
            <a:r>
              <a:rPr lang="en-US" altLang="zh-CN" dirty="0">
                <a:ea typeface="华文新魏" panose="02010800040101010101" pitchFamily="2" charset="-122"/>
              </a:rPr>
              <a:t>jQuery</a:t>
            </a:r>
            <a:r>
              <a:rPr lang="zh-CN" altLang="en-US" dirty="0">
                <a:ea typeface="华文新魏" panose="02010800040101010101" pitchFamily="2" charset="-122"/>
              </a:rPr>
              <a:t>对象。当</a:t>
            </a:r>
            <a:r>
              <a:rPr lang="en-US" altLang="zh-CN" dirty="0">
                <a:ea typeface="华文新魏" panose="02010800040101010101" pitchFamily="2" charset="-122"/>
              </a:rPr>
              <a:t>Ajax</a:t>
            </a:r>
            <a:r>
              <a:rPr lang="zh-CN" altLang="en-US" dirty="0">
                <a:ea typeface="华文新魏" panose="02010800040101010101" pitchFamily="2" charset="-122"/>
              </a:rPr>
              <a:t>请求开始且尚未进行其他传输时，会触发</a:t>
            </a:r>
            <a:r>
              <a:rPr lang="en-US" altLang="zh-CN" dirty="0">
                <a:ea typeface="华文新魏" panose="02010800040101010101" pitchFamily="2" charset="-122"/>
              </a:rPr>
              <a:t>.ajaxStart()</a:t>
            </a:r>
            <a:r>
              <a:rPr lang="zh-CN" altLang="en-US" dirty="0">
                <a:ea typeface="华文新魏" panose="02010800040101010101" pitchFamily="2" charset="-122"/>
              </a:rPr>
              <a:t>的回调函数。相反，当最后一次活动请求终止时，则会执行通过</a:t>
            </a:r>
            <a:r>
              <a:rPr lang="en-US" altLang="zh-CN" dirty="0">
                <a:ea typeface="华文新魏" panose="02010800040101010101" pitchFamily="2" charset="-122"/>
              </a:rPr>
              <a:t>.ajaxStop()</a:t>
            </a:r>
            <a:r>
              <a:rPr lang="zh-CN" altLang="en-US" dirty="0">
                <a:ea typeface="华文新魏" panose="02010800040101010101" pitchFamily="2" charset="-122"/>
              </a:rPr>
              <a:t>注册的回调函数。所有这些“观察员”都是全局性的，因为无论创建它们的代码位于何处，当</a:t>
            </a:r>
            <a:r>
              <a:rPr lang="en-US" altLang="zh-CN" dirty="0">
                <a:ea typeface="华文新魏" panose="02010800040101010101" pitchFamily="2" charset="-122"/>
              </a:rPr>
              <a:t>Ajax</a:t>
            </a:r>
            <a:r>
              <a:rPr lang="zh-CN" altLang="en-US" dirty="0">
                <a:ea typeface="华文新魏" panose="02010800040101010101" pitchFamily="2" charset="-122"/>
              </a:rPr>
              <a:t>通信发生时都需要调用它们。而且这些方法都与</a:t>
            </a:r>
            <a:r>
              <a:rPr lang="en-US" altLang="zh-CN" dirty="0">
                <a:ea typeface="华文新魏" panose="02010800040101010101" pitchFamily="2" charset="-122"/>
              </a:rPr>
              <a:t>.ready()</a:t>
            </a:r>
            <a:r>
              <a:rPr lang="zh-CN" altLang="en-US" dirty="0">
                <a:ea typeface="华文新魏" panose="02010800040101010101" pitchFamily="2" charset="-122"/>
              </a:rPr>
              <a:t>方法一样，只能由</a:t>
            </a:r>
            <a:r>
              <a:rPr lang="en-US" altLang="zh-CN" dirty="0">
                <a:ea typeface="华文新魏" panose="02010800040101010101" pitchFamily="2" charset="-122"/>
              </a:rPr>
              <a:t>$(document)</a:t>
            </a:r>
            <a:r>
              <a:rPr lang="zh-CN" altLang="en-US" dirty="0">
                <a:ea typeface="华文新魏" panose="02010800040101010101" pitchFamily="2" charset="-122"/>
              </a:rPr>
              <a:t>调用。</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关注请求</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页面中用作反馈</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的</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HTML</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可以包含适当的</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Loading…</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（加载中）</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信息</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Char char=""/>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a:ln>
                  <a:noFill/>
                </a:ln>
                <a:solidFill>
                  <a:srgbClr val="FFFF00"/>
                </a:solidFill>
                <a:effectLst/>
                <a:uLnTx/>
                <a:uFillTx/>
                <a:latin typeface="+mn-lt"/>
                <a:ea typeface="+mn-ea"/>
                <a:cs typeface="+mn-cs"/>
              </a:rPr>
              <a:t>&lt;div id="loading"&gt;</a:t>
            </a:r>
            <a:endParaRPr kumimoji="0" lang="en-US" altLang="zh-CN" sz="2600" b="0" i="0" u="none" strike="noStrike" kern="1200" cap="none" spc="0" normalizeH="0" baseline="0" noProof="0" dirty="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a:ln>
                  <a:noFill/>
                </a:ln>
                <a:solidFill>
                  <a:srgbClr val="FFFF00"/>
                </a:solidFill>
                <a:effectLst/>
                <a:uLnTx/>
                <a:uFillTx/>
                <a:latin typeface="+mn-lt"/>
                <a:ea typeface="+mn-ea"/>
                <a:cs typeface="+mn-cs"/>
              </a:rPr>
              <a:t>Loading...</a:t>
            </a:r>
            <a:endParaRPr kumimoji="0" lang="en-US" altLang="zh-CN" sz="2600" b="0" i="0" u="none" strike="noStrike" kern="1200" cap="none" spc="0" normalizeH="0" baseline="0" noProof="0" dirty="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a:ln>
                  <a:noFill/>
                </a:ln>
                <a:solidFill>
                  <a:srgbClr val="FFFF00"/>
                </a:solidFill>
                <a:effectLst/>
                <a:uLnTx/>
                <a:uFillTx/>
                <a:latin typeface="+mn-lt"/>
                <a:ea typeface="+mn-ea"/>
                <a:cs typeface="+mn-cs"/>
              </a:rPr>
              <a:t>&lt;/div&gt;</a:t>
            </a:r>
            <a:endParaRPr kumimoji="0" lang="zh-CN" altLang="en-US" sz="2600" b="0" i="0" u="none" strike="noStrike" kern="1200" cap="none" spc="0" normalizeH="0" baseline="0" noProof="0" dirty="0">
              <a:ln>
                <a:noFill/>
              </a:ln>
              <a:solidFill>
                <a:srgbClr val="FFFF00"/>
              </a:solidFill>
              <a:effectLst/>
              <a:uLnTx/>
              <a:uFillTx/>
              <a:latin typeface="+mn-lt"/>
              <a:ea typeface="+mn-ea"/>
              <a:cs typeface="+mn-cs"/>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代码清单</a:t>
            </a: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6-15</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46083" name="图片 7"/>
          <p:cNvPicPr>
            <a:picLocks noChangeAspect="1"/>
          </p:cNvPicPr>
          <p:nvPr/>
        </p:nvPicPr>
        <p:blipFill>
          <a:blip r:embed="rId1"/>
          <a:stretch>
            <a:fillRect/>
          </a:stretch>
        </p:blipFill>
        <p:spPr>
          <a:xfrm>
            <a:off x="777875" y="2590800"/>
            <a:ext cx="7908925" cy="2438400"/>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通过使加载的内容淡入视图而不是突然出现，可以从视觉上加入一些增强的效果。</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代码清单</a:t>
            </a:r>
            <a:r>
              <a:rPr kumimoji="0" lang="en-US" altLang="zh-CN"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6-16</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47107" name="图片 3"/>
          <p:cNvPicPr>
            <a:picLocks noChangeAspect="1"/>
          </p:cNvPicPr>
          <p:nvPr/>
        </p:nvPicPr>
        <p:blipFill>
          <a:blip r:embed="rId1"/>
          <a:stretch>
            <a:fillRect/>
          </a:stretch>
        </p:blipFill>
        <p:spPr>
          <a:xfrm>
            <a:off x="623888" y="2971800"/>
            <a:ext cx="7896225" cy="22860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内容占位符 1"/>
          <p:cNvSpPr>
            <a:spLocks noGrp="1"/>
          </p:cNvSpPr>
          <p:nvPr>
            <p:ph idx="1"/>
          </p:nvPr>
        </p:nvSpPr>
        <p:spPr/>
        <p:txBody>
          <a:bodyPr vert="horz" wrap="square" lIns="91440" tIns="45720" rIns="91440" bIns="45720" anchor="t" anchorCtr="0"/>
          <a:p>
            <a:pPr eaLnBrk="1" hangingPunct="1"/>
            <a:r>
              <a:rPr lang="zh-CN" altLang="en-US" dirty="0">
                <a:ea typeface="华文新魏" panose="02010800040101010101" pitchFamily="2" charset="-122"/>
              </a:rPr>
              <a:t>从本质上讲，</a:t>
            </a:r>
            <a:r>
              <a:rPr lang="en-US" altLang="zh-CN" dirty="0">
                <a:ea typeface="华文新魏" panose="02010800040101010101" pitchFamily="2" charset="-122"/>
              </a:rPr>
              <a:t>AJAX</a:t>
            </a:r>
            <a:r>
              <a:rPr lang="zh-CN" altLang="en-US" dirty="0">
                <a:ea typeface="华文新魏" panose="02010800040101010101" pitchFamily="2" charset="-122"/>
              </a:rPr>
              <a:t>技术只不过是一种</a:t>
            </a:r>
            <a:r>
              <a:rPr lang="zh-CN" altLang="en-US" dirty="0">
                <a:solidFill>
                  <a:srgbClr val="FFFF00"/>
                </a:solidFill>
                <a:ea typeface="华文新魏" panose="02010800040101010101" pitchFamily="2" charset="-122"/>
              </a:rPr>
              <a:t>无刷新页面</a:t>
            </a:r>
            <a:r>
              <a:rPr lang="zh-CN" altLang="en-US" dirty="0">
                <a:ea typeface="华文新魏" panose="02010800040101010101" pitchFamily="2" charset="-122"/>
              </a:rPr>
              <a:t>即可从服务器上加载数据的手段。</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除了使用全局的</a:t>
            </a:r>
            <a:r>
              <a:rPr lang="en-US" altLang="zh-CN" dirty="0">
                <a:ea typeface="华文新魏" panose="02010800040101010101" pitchFamily="2" charset="-122"/>
              </a:rPr>
              <a:t>.ajaxError()</a:t>
            </a:r>
            <a:r>
              <a:rPr lang="zh-CN" altLang="en-US" dirty="0">
                <a:ea typeface="华文新魏" panose="02010800040101010101" pitchFamily="2" charset="-122"/>
              </a:rPr>
              <a:t>方法，我们还可以利用</a:t>
            </a:r>
            <a:r>
              <a:rPr lang="en-US" altLang="zh-CN" dirty="0">
                <a:ea typeface="华文新魏" panose="02010800040101010101" pitchFamily="2" charset="-122"/>
              </a:rPr>
              <a:t>jQuery</a:t>
            </a:r>
            <a:r>
              <a:rPr lang="zh-CN" altLang="en-US" dirty="0">
                <a:ea typeface="华文新魏" panose="02010800040101010101" pitchFamily="2" charset="-122"/>
              </a:rPr>
              <a:t>的延迟对象系统。可以给</a:t>
            </a:r>
            <a:r>
              <a:rPr lang="en-US" altLang="zh-CN" dirty="0">
                <a:ea typeface="华文新魏" panose="02010800040101010101" pitchFamily="2" charset="-122"/>
              </a:rPr>
              <a:t>.load()</a:t>
            </a:r>
            <a:r>
              <a:rPr lang="zh-CN" altLang="en-US" dirty="0">
                <a:ea typeface="华文新魏" panose="02010800040101010101" pitchFamily="2" charset="-122"/>
              </a:rPr>
              <a:t>之外的</a:t>
            </a:r>
            <a:r>
              <a:rPr lang="en-US" altLang="zh-CN" dirty="0">
                <a:ea typeface="华文新魏" panose="02010800040101010101" pitchFamily="2" charset="-122"/>
              </a:rPr>
              <a:t>Ajax</a:t>
            </a:r>
            <a:r>
              <a:rPr lang="zh-CN" altLang="en-US" dirty="0">
                <a:ea typeface="华文新魏" panose="02010800040101010101" pitchFamily="2" charset="-122"/>
              </a:rPr>
              <a:t>方法连缀</a:t>
            </a:r>
            <a:r>
              <a:rPr lang="en-US" altLang="zh-CN" dirty="0">
                <a:solidFill>
                  <a:srgbClr val="FFFF00"/>
                </a:solidFill>
                <a:ea typeface="华文新魏" panose="02010800040101010101" pitchFamily="2" charset="-122"/>
              </a:rPr>
              <a:t>.done()</a:t>
            </a:r>
            <a:r>
              <a:rPr lang="zh-CN" altLang="en-US" dirty="0">
                <a:solidFill>
                  <a:srgbClr val="FFFF00"/>
                </a:solidFill>
                <a:ea typeface="华文新魏" panose="02010800040101010101" pitchFamily="2" charset="-122"/>
              </a:rPr>
              <a:t>、</a:t>
            </a:r>
            <a:r>
              <a:rPr lang="en-US" altLang="zh-CN" dirty="0">
                <a:solidFill>
                  <a:srgbClr val="FFFF00"/>
                </a:solidFill>
                <a:ea typeface="华文新魏" panose="02010800040101010101" pitchFamily="2" charset="-122"/>
              </a:rPr>
              <a:t>.always()</a:t>
            </a:r>
            <a:r>
              <a:rPr lang="zh-CN" altLang="en-US" dirty="0">
                <a:solidFill>
                  <a:srgbClr val="FFFF00"/>
                </a:solidFill>
                <a:ea typeface="华文新魏" panose="02010800040101010101" pitchFamily="2" charset="-122"/>
              </a:rPr>
              <a:t>和</a:t>
            </a:r>
            <a:r>
              <a:rPr lang="en-US" altLang="zh-CN" dirty="0">
                <a:solidFill>
                  <a:srgbClr val="FFFF00"/>
                </a:solidFill>
                <a:ea typeface="华文新魏" panose="02010800040101010101" pitchFamily="2" charset="-122"/>
              </a:rPr>
              <a:t>.fail()</a:t>
            </a:r>
            <a:r>
              <a:rPr lang="zh-CN" altLang="en-US" dirty="0">
                <a:ea typeface="华文新魏" panose="02010800040101010101" pitchFamily="2" charset="-122"/>
              </a:rPr>
              <a:t>方法，并通过它们添加相应的回调函数即可。比如，可以在代码清单</a:t>
            </a:r>
            <a:r>
              <a:rPr lang="en-US" altLang="zh-CN" dirty="0">
                <a:ea typeface="华文新魏" panose="02010800040101010101" pitchFamily="2" charset="-122"/>
              </a:rPr>
              <a:t>6-16</a:t>
            </a:r>
            <a:r>
              <a:rPr lang="zh-CN" altLang="en-US" dirty="0">
                <a:ea typeface="华文新魏" panose="02010800040101010101" pitchFamily="2" charset="-122"/>
              </a:rPr>
              <a:t>的基础上，把</a:t>
            </a:r>
            <a:r>
              <a:rPr lang="en-US" altLang="zh-CN" dirty="0">
                <a:ea typeface="华文新魏" panose="02010800040101010101" pitchFamily="2" charset="-122"/>
              </a:rPr>
              <a:t>URL</a:t>
            </a:r>
            <a:r>
              <a:rPr lang="zh-CN" altLang="en-US" dirty="0">
                <a:ea typeface="华文新魏" panose="02010800040101010101" pitchFamily="2" charset="-122"/>
              </a:rPr>
              <a:t>改为一个不存在的地址，然后测试</a:t>
            </a:r>
            <a:r>
              <a:rPr lang="en-US" altLang="zh-CN" dirty="0">
                <a:ea typeface="华文新魏" panose="02010800040101010101" pitchFamily="2" charset="-122"/>
              </a:rPr>
              <a:t>.fail()</a:t>
            </a:r>
            <a:r>
              <a:rPr lang="zh-CN" altLang="en-US" dirty="0">
                <a:ea typeface="华文新魏" panose="02010800040101010101" pitchFamily="2" charset="-122"/>
              </a:rPr>
              <a:t>方法，如代码清单</a:t>
            </a:r>
            <a:r>
              <a:rPr lang="en-US" altLang="zh-CN" dirty="0">
                <a:ea typeface="华文新魏" panose="02010800040101010101" pitchFamily="2" charset="-122"/>
              </a:rPr>
              <a:t>6-17</a:t>
            </a:r>
            <a:r>
              <a:rPr lang="zh-CN" altLang="en-US" dirty="0">
                <a:ea typeface="华文新魏" panose="02010800040101010101" pitchFamily="2" charset="-122"/>
              </a:rPr>
              <a:t>所示。现在，单击字母</a:t>
            </a:r>
            <a:r>
              <a:rPr lang="en-US" altLang="zh-CN" dirty="0">
                <a:ea typeface="华文新魏" panose="02010800040101010101" pitchFamily="2" charset="-122"/>
              </a:rPr>
              <a:t>E</a:t>
            </a:r>
            <a:r>
              <a:rPr lang="zh-CN" altLang="en-US" dirty="0">
                <a:ea typeface="华文新魏" panose="02010800040101010101" pitchFamily="2" charset="-122"/>
              </a:rPr>
              <a:t>开头的任何链接都会产生一个错误，</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错误处理</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49155" name="图片 3"/>
          <p:cNvPicPr>
            <a:picLocks noChangeAspect="1"/>
          </p:cNvPicPr>
          <p:nvPr/>
        </p:nvPicPr>
        <p:blipFill>
          <a:blip r:embed="rId1"/>
          <a:stretch>
            <a:fillRect/>
          </a:stretch>
        </p:blipFill>
        <p:spPr>
          <a:xfrm>
            <a:off x="762000" y="1828800"/>
            <a:ext cx="7440613" cy="381000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假设我们想让字典词条名来控制后面解释的可见性，即单击词条名可以显示或隐藏相应的</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解释</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。使用到目前为止介绍的技术，实现这一点应该很</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简单</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a:ln>
                  <a:noFill/>
                </a:ln>
                <a:solidFill>
                  <a:srgbClr val="FFFF00"/>
                </a:solidFill>
                <a:effectLst/>
                <a:uLnTx/>
                <a:uFillTx/>
                <a:latin typeface="+mn-lt"/>
                <a:ea typeface="+mn-ea"/>
                <a:cs typeface="+mn-cs"/>
              </a:rPr>
              <a:t>$(document).ready(function() {</a:t>
            </a:r>
            <a:endParaRPr kumimoji="0" lang="en-US" altLang="zh-CN" sz="2600" b="0" i="0" u="none" strike="noStrike" kern="1200" cap="none" spc="0" normalizeH="0" baseline="0" noProof="0" dirty="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smtClean="0">
                <a:ln>
                  <a:noFill/>
                </a:ln>
                <a:solidFill>
                  <a:srgbClr val="FFFF00"/>
                </a:solidFill>
                <a:effectLst/>
                <a:uLnTx/>
                <a:uFillTx/>
                <a:latin typeface="+mn-lt"/>
                <a:ea typeface="+mn-ea"/>
                <a:cs typeface="+mn-cs"/>
              </a:rPr>
              <a:t>	$(</a:t>
            </a:r>
            <a:r>
              <a:rPr kumimoji="0" lang="en-US" altLang="zh-CN" sz="2600" b="0" i="0" u="none" strike="noStrike" kern="1200" cap="none" spc="0" normalizeH="0" baseline="0" noProof="0" dirty="0">
                <a:ln>
                  <a:noFill/>
                </a:ln>
                <a:solidFill>
                  <a:srgbClr val="FFFF00"/>
                </a:solidFill>
                <a:effectLst/>
                <a:uLnTx/>
                <a:uFillTx/>
                <a:latin typeface="+mn-lt"/>
                <a:ea typeface="+mn-ea"/>
                <a:cs typeface="+mn-cs"/>
              </a:rPr>
              <a:t>'h3.term').click(function() {</a:t>
            </a:r>
            <a:endParaRPr kumimoji="0" lang="en-US" altLang="zh-CN" sz="2600" b="0" i="0" u="none" strike="noStrike" kern="1200" cap="none" spc="0" normalizeH="0" baseline="0" noProof="0" dirty="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smtClean="0">
                <a:ln>
                  <a:noFill/>
                </a:ln>
                <a:solidFill>
                  <a:srgbClr val="FFFF00"/>
                </a:solidFill>
                <a:effectLst/>
                <a:uLnTx/>
                <a:uFillTx/>
                <a:latin typeface="+mn-lt"/>
                <a:ea typeface="+mn-ea"/>
                <a:cs typeface="+mn-cs"/>
              </a:rPr>
              <a:t>		$(</a:t>
            </a:r>
            <a:r>
              <a:rPr kumimoji="0" lang="en-US" altLang="zh-CN" sz="2600" b="0" i="0" u="none" strike="noStrike" kern="1200" cap="none" spc="0" normalizeH="0" baseline="0" noProof="0" dirty="0">
                <a:ln>
                  <a:noFill/>
                </a:ln>
                <a:solidFill>
                  <a:srgbClr val="FFFF00"/>
                </a:solidFill>
                <a:effectLst/>
                <a:uLnTx/>
                <a:uFillTx/>
                <a:latin typeface="+mn-lt"/>
                <a:ea typeface="+mn-ea"/>
                <a:cs typeface="+mn-cs"/>
              </a:rPr>
              <a:t>this).siblings('.definition').</a:t>
            </a:r>
            <a:r>
              <a:rPr kumimoji="0" lang="en-US" altLang="zh-CN" sz="2600" b="0" i="0" u="none" strike="noStrike" kern="1200" cap="none" spc="0" normalizeH="0" baseline="0" noProof="0" dirty="0" err="1">
                <a:ln>
                  <a:noFill/>
                </a:ln>
                <a:solidFill>
                  <a:srgbClr val="FFFF00"/>
                </a:solidFill>
                <a:effectLst/>
                <a:uLnTx/>
                <a:uFillTx/>
                <a:latin typeface="+mn-lt"/>
                <a:ea typeface="+mn-ea"/>
                <a:cs typeface="+mn-cs"/>
              </a:rPr>
              <a:t>slideToggle</a:t>
            </a:r>
            <a:r>
              <a:rPr kumimoji="0" lang="en-US" altLang="zh-CN" sz="2600" b="0" i="0" u="none" strike="noStrike" kern="1200" cap="none" spc="0" normalizeH="0" baseline="0" noProof="0" dirty="0">
                <a:ln>
                  <a:noFill/>
                </a:ln>
                <a:solidFill>
                  <a:srgbClr val="FFFF00"/>
                </a:solidFill>
                <a:effectLst/>
                <a:uLnTx/>
                <a:uFillTx/>
                <a:latin typeface="+mn-lt"/>
                <a:ea typeface="+mn-ea"/>
                <a:cs typeface="+mn-cs"/>
              </a:rPr>
              <a:t>();</a:t>
            </a:r>
            <a:endParaRPr kumimoji="0" lang="en-US" altLang="zh-CN" sz="2600" b="0" i="0" u="none" strike="noStrike" kern="1200" cap="none" spc="0" normalizeH="0" baseline="0" noProof="0" dirty="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smtClean="0">
                <a:ln>
                  <a:noFill/>
                </a:ln>
                <a:solidFill>
                  <a:srgbClr val="FFFF00"/>
                </a:solidFill>
                <a:effectLst/>
                <a:uLnTx/>
                <a:uFillTx/>
                <a:latin typeface="+mn-lt"/>
                <a:ea typeface="+mn-ea"/>
                <a:cs typeface="+mn-cs"/>
              </a:rPr>
              <a:t>	});</a:t>
            </a:r>
            <a:endParaRPr kumimoji="0" lang="en-US" altLang="zh-CN" sz="2600" b="0" i="0" u="none" strike="noStrike" kern="1200" cap="none" spc="0" normalizeH="0" baseline="0" noProof="0" dirty="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a:ln>
                  <a:noFill/>
                </a:ln>
                <a:solidFill>
                  <a:srgbClr val="FFFF00"/>
                </a:solidFill>
                <a:effectLst/>
                <a:uLnTx/>
                <a:uFillTx/>
                <a:latin typeface="+mn-lt"/>
                <a:ea typeface="+mn-ea"/>
                <a:cs typeface="+mn-cs"/>
              </a:rPr>
              <a:t>});</a:t>
            </a:r>
            <a:endParaRPr kumimoji="0" lang="zh-CN" altLang="en-US" sz="2600" b="0" i="0" u="none" strike="noStrike" kern="1200" cap="none" spc="0" normalizeH="0" baseline="0" noProof="0" dirty="0">
              <a:ln>
                <a:noFill/>
              </a:ln>
              <a:solidFill>
                <a:srgbClr val="FFFF00"/>
              </a:solidFill>
              <a:effectLst/>
              <a:uLnTx/>
              <a:uFillTx/>
              <a:latin typeface="+mn-lt"/>
              <a:ea typeface="+mn-ea"/>
              <a:cs typeface="+mn-cs"/>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Ajax </a:t>
            </a: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和事件</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内容占位符 1"/>
          <p:cNvSpPr>
            <a:spLocks noGrp="1"/>
          </p:cNvSpPr>
          <p:nvPr>
            <p:ph idx="1"/>
          </p:nvPr>
        </p:nvSpPr>
        <p:spPr/>
        <p:txBody>
          <a:bodyPr vert="horz" wrap="square" lIns="91440" tIns="45720" rIns="91440" bIns="45720" anchor="t" anchorCtr="0"/>
          <a:p>
            <a:pPr marL="0" indent="0">
              <a:buNone/>
            </a:pPr>
            <a:r>
              <a:rPr lang="zh-CN" altLang="en-US" dirty="0">
                <a:ea typeface="华文新魏" panose="02010800040101010101" pitchFamily="2" charset="-122"/>
              </a:rPr>
              <a:t>虽然看起来一切正常，但在现有代码基础上单击不会有什么结果。因为在添加</a:t>
            </a:r>
            <a:r>
              <a:rPr lang="en-US" altLang="zh-CN" dirty="0">
                <a:ea typeface="华文新魏" panose="02010800040101010101" pitchFamily="2" charset="-122"/>
              </a:rPr>
              <a:t>click</a:t>
            </a:r>
            <a:r>
              <a:rPr lang="zh-CN" altLang="en-US" dirty="0">
                <a:ea typeface="华文新魏" panose="02010800040101010101" pitchFamily="2" charset="-122"/>
              </a:rPr>
              <a:t>处理程序的时候，词条还没有被添加到文档中。而且即使已经把</a:t>
            </a:r>
            <a:r>
              <a:rPr lang="en-US" altLang="zh-CN" dirty="0">
                <a:ea typeface="华文新魏" panose="02010800040101010101" pitchFamily="2" charset="-122"/>
              </a:rPr>
              <a:t>click</a:t>
            </a:r>
            <a:r>
              <a:rPr lang="zh-CN" altLang="en-US" dirty="0">
                <a:ea typeface="华文新魏" panose="02010800040101010101" pitchFamily="2" charset="-122"/>
              </a:rPr>
              <a:t>处理程序添加到词条元素，只要一单击其他字母，这些处理程序仍然会丢失绑定。这是通过</a:t>
            </a:r>
            <a:r>
              <a:rPr lang="en-US" altLang="zh-CN" dirty="0">
                <a:ea typeface="华文新魏" panose="02010800040101010101" pitchFamily="2" charset="-122"/>
              </a:rPr>
              <a:t>Ajax</a:t>
            </a:r>
            <a:r>
              <a:rPr lang="zh-CN" altLang="en-US" dirty="0">
                <a:ea typeface="华文新魏" panose="02010800040101010101" pitchFamily="2" charset="-122"/>
              </a:rPr>
              <a:t>生成页面内容时的一个常见问题。对此，一种常见的解决方案就是在页面内容更新时重新绑定处理程序。但这样做会相当繁琐，因为哪怕页面的</a:t>
            </a:r>
            <a:r>
              <a:rPr lang="en-US" altLang="zh-CN" dirty="0">
                <a:ea typeface="华文新魏" panose="02010800040101010101" pitchFamily="2" charset="-122"/>
              </a:rPr>
              <a:t>DOM</a:t>
            </a:r>
            <a:r>
              <a:rPr lang="zh-CN" altLang="en-US" dirty="0">
                <a:ea typeface="华文新魏" panose="02010800040101010101" pitchFamily="2" charset="-122"/>
              </a:rPr>
              <a:t>结构有一点点变化，都会调用绑定处理程序的代码。另外一种值得推荐的做法是第</a:t>
            </a:r>
            <a:r>
              <a:rPr lang="en-US" altLang="zh-CN" dirty="0">
                <a:ea typeface="华文新魏" panose="02010800040101010101" pitchFamily="2" charset="-122"/>
              </a:rPr>
              <a:t>3</a:t>
            </a:r>
            <a:r>
              <a:rPr lang="zh-CN" altLang="en-US" dirty="0">
                <a:ea typeface="华文新魏" panose="02010800040101010101" pitchFamily="2" charset="-122"/>
              </a:rPr>
              <a:t>章介绍的</a:t>
            </a:r>
            <a:r>
              <a:rPr lang="zh-CN" altLang="en-US" dirty="0">
                <a:solidFill>
                  <a:srgbClr val="FFFF00"/>
                </a:solidFill>
                <a:ea typeface="华文新魏" panose="02010800040101010101" pitchFamily="2" charset="-122"/>
              </a:rPr>
              <a:t>事件委托</a:t>
            </a:r>
            <a:r>
              <a:rPr lang="zh-CN" altLang="en-US" dirty="0">
                <a:ea typeface="华文新魏" panose="02010800040101010101" pitchFamily="2" charset="-122"/>
              </a:rPr>
              <a:t>。</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代码清单</a:t>
            </a:r>
            <a:r>
              <a:rPr kumimoji="0" lang="en-US" altLang="zh-CN"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6-19</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52227" name="图片 3"/>
          <p:cNvPicPr>
            <a:picLocks noChangeAspect="1"/>
          </p:cNvPicPr>
          <p:nvPr/>
        </p:nvPicPr>
        <p:blipFill>
          <a:blip r:embed="rId1"/>
          <a:stretch>
            <a:fillRect/>
          </a:stretch>
        </p:blipFill>
        <p:spPr>
          <a:xfrm>
            <a:off x="838200" y="2057400"/>
            <a:ext cx="7332663" cy="167640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尽管构建动态的</a:t>
            </a:r>
            <a:r>
              <a:rPr lang="en-US" altLang="zh-CN" dirty="0">
                <a:ea typeface="华文新魏" panose="02010800040101010101" pitchFamily="2" charset="-122"/>
              </a:rPr>
              <a:t>Web</a:t>
            </a:r>
            <a:r>
              <a:rPr lang="zh-CN" altLang="en-US" dirty="0">
                <a:ea typeface="华文新魏" panose="02010800040101010101" pitchFamily="2" charset="-122"/>
              </a:rPr>
              <a:t>应用程序非常实用，但</a:t>
            </a:r>
            <a:r>
              <a:rPr lang="en-US" altLang="zh-CN" dirty="0">
                <a:ea typeface="华文新魏" panose="02010800040101010101" pitchFamily="2" charset="-122"/>
              </a:rPr>
              <a:t>XMLHttpRequest</a:t>
            </a:r>
            <a:r>
              <a:rPr lang="zh-CN" altLang="en-US" dirty="0">
                <a:ea typeface="华文新魏" panose="02010800040101010101" pitchFamily="2" charset="-122"/>
              </a:rPr>
              <a:t>（</a:t>
            </a:r>
            <a:r>
              <a:rPr lang="en-US" altLang="zh-CN" dirty="0">
                <a:ea typeface="华文新魏" panose="02010800040101010101" pitchFamily="2" charset="-122"/>
              </a:rPr>
              <a:t>jQuery</a:t>
            </a:r>
            <a:r>
              <a:rPr lang="zh-CN" altLang="en-US" dirty="0">
                <a:ea typeface="华文新魏" panose="02010800040101010101" pitchFamily="2" charset="-122"/>
              </a:rPr>
              <a:t>的</a:t>
            </a:r>
            <a:r>
              <a:rPr lang="en-US" altLang="zh-CN" dirty="0">
                <a:ea typeface="华文新魏" panose="02010800040101010101" pitchFamily="2" charset="-122"/>
              </a:rPr>
              <a:t>Ajax</a:t>
            </a:r>
            <a:r>
              <a:rPr lang="zh-CN" altLang="en-US" dirty="0">
                <a:ea typeface="华文新魏" panose="02010800040101010101" pitchFamily="2" charset="-122"/>
              </a:rPr>
              <a:t>实现背后的底层浏览器技术）常常会受到严格限制。为了防止各种跨站点脚本攻击，一般情况下从提供原始页面的服务器之外点请求文档是不可能的。</a:t>
            </a:r>
            <a:endParaRPr lang="zh-CN" altLang="en-US" dirty="0">
              <a:ea typeface="华文新魏" panose="02010800040101010101" pitchFamily="2" charset="-122"/>
            </a:endParaRPr>
          </a:p>
          <a:p>
            <a:r>
              <a:rPr lang="zh-CN" altLang="en-US" dirty="0">
                <a:ea typeface="华文新魏" panose="02010800040101010101" pitchFamily="2" charset="-122"/>
              </a:rPr>
              <a:t>但是，从第三方来源中加载数据往往是很有必要的。因而，也有许多方式可以绕过上述安全限制，即能够实现通过</a:t>
            </a:r>
            <a:r>
              <a:rPr lang="en-US" altLang="zh-CN" dirty="0">
                <a:ea typeface="华文新魏" panose="02010800040101010101" pitchFamily="2" charset="-122"/>
              </a:rPr>
              <a:t>Ajax</a:t>
            </a:r>
            <a:r>
              <a:rPr lang="zh-CN" altLang="en-US" dirty="0">
                <a:ea typeface="华文新魏" panose="02010800040101010101" pitchFamily="2" charset="-122"/>
              </a:rPr>
              <a:t>请求取得其他站点的数据。</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安全限制</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其中一种方法是通过服务器加载远程数据，然后在客户请求时提供给浏览器。</a:t>
            </a:r>
            <a:endParaRPr lang="en-US" altLang="zh-CN" dirty="0">
              <a:ea typeface="华文新魏" panose="02010800040101010101" pitchFamily="2" charset="-122"/>
            </a:endParaRPr>
          </a:p>
          <a:p>
            <a:r>
              <a:rPr lang="zh-CN" altLang="en-US" dirty="0">
                <a:ea typeface="华文新魏" panose="02010800040101010101" pitchFamily="2" charset="-122"/>
              </a:rPr>
              <a:t>如果想不通过服务器的参与加载远程地址中的数据，加载外来</a:t>
            </a:r>
            <a:r>
              <a:rPr lang="en-US" altLang="zh-CN" dirty="0">
                <a:ea typeface="华文新魏" panose="02010800040101010101" pitchFamily="2" charset="-122"/>
              </a:rPr>
              <a:t>JavaScript</a:t>
            </a:r>
            <a:r>
              <a:rPr lang="zh-CN" altLang="en-US" dirty="0">
                <a:ea typeface="华文新魏" panose="02010800040101010101" pitchFamily="2" charset="-122"/>
              </a:rPr>
              <a:t>文件的一种流行方法是根据请求注入</a:t>
            </a:r>
            <a:r>
              <a:rPr lang="en-US" altLang="zh-CN" dirty="0">
                <a:ea typeface="华文新魏" panose="02010800040101010101" pitchFamily="2" charset="-122"/>
              </a:rPr>
              <a:t>&lt;script&gt;</a:t>
            </a:r>
            <a:r>
              <a:rPr lang="zh-CN" altLang="en-US" dirty="0">
                <a:ea typeface="华文新魏" panose="02010800040101010101" pitchFamily="2" charset="-122"/>
              </a:rPr>
              <a:t>标签，由于</a:t>
            </a:r>
            <a:r>
              <a:rPr lang="en-US" altLang="zh-CN" dirty="0">
                <a:ea typeface="华文新魏" panose="02010800040101010101" pitchFamily="2" charset="-122"/>
              </a:rPr>
              <a:t>jQuery</a:t>
            </a:r>
            <a:r>
              <a:rPr lang="zh-CN" altLang="en-US" dirty="0">
                <a:ea typeface="华文新魏" panose="02010800040101010101" pitchFamily="2" charset="-122"/>
              </a:rPr>
              <a:t>能帮我们插入新的</a:t>
            </a:r>
            <a:r>
              <a:rPr lang="en-US" altLang="zh-CN" dirty="0">
                <a:ea typeface="华文新魏" panose="02010800040101010101" pitchFamily="2" charset="-122"/>
              </a:rPr>
              <a:t>DOM</a:t>
            </a:r>
            <a:r>
              <a:rPr lang="zh-CN" altLang="en-US" dirty="0">
                <a:ea typeface="华文新魏" panose="02010800040101010101" pitchFamily="2" charset="-122"/>
              </a:rPr>
              <a:t>元素，因此向文档中注入</a:t>
            </a:r>
            <a:r>
              <a:rPr lang="en-US" altLang="zh-CN" dirty="0">
                <a:ea typeface="华文新魏" panose="02010800040101010101" pitchFamily="2" charset="-122"/>
              </a:rPr>
              <a:t>&lt;script&gt;</a:t>
            </a:r>
            <a:r>
              <a:rPr lang="zh-CN" altLang="en-US" dirty="0">
                <a:ea typeface="华文新魏" panose="02010800040101010101" pitchFamily="2" charset="-122"/>
              </a:rPr>
              <a:t>标签非常简单</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54275" name="图片 3"/>
          <p:cNvPicPr>
            <a:picLocks noChangeAspect="1"/>
          </p:cNvPicPr>
          <p:nvPr/>
        </p:nvPicPr>
        <p:blipFill>
          <a:blip r:embed="rId1"/>
          <a:stretch>
            <a:fillRect/>
          </a:stretch>
        </p:blipFill>
        <p:spPr>
          <a:xfrm>
            <a:off x="1203325" y="4343400"/>
            <a:ext cx="6737350" cy="99060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另一种方法是使用</a:t>
            </a:r>
            <a:r>
              <a:rPr lang="en-US" altLang="zh-CN" dirty="0">
                <a:ea typeface="华文新魏" panose="02010800040101010101" pitchFamily="2" charset="-122"/>
              </a:rPr>
              <a:t>&lt;iframe&gt;</a:t>
            </a:r>
            <a:r>
              <a:rPr lang="zh-CN" altLang="en-US" dirty="0">
                <a:ea typeface="华文新魏" panose="02010800040101010101" pitchFamily="2" charset="-122"/>
              </a:rPr>
              <a:t>这个</a:t>
            </a:r>
            <a:r>
              <a:rPr lang="en-US" altLang="zh-CN" dirty="0">
                <a:ea typeface="华文新魏" panose="02010800040101010101" pitchFamily="2" charset="-122"/>
              </a:rPr>
              <a:t>HTML</a:t>
            </a:r>
            <a:r>
              <a:rPr lang="zh-CN" altLang="en-US" dirty="0">
                <a:ea typeface="华文新魏" panose="02010800040101010101" pitchFamily="2" charset="-122"/>
              </a:rPr>
              <a:t>标签来加载远程数据。可以为</a:t>
            </a:r>
            <a:r>
              <a:rPr lang="en-US" altLang="zh-CN" dirty="0">
                <a:ea typeface="华文新魏" panose="02010800040101010101" pitchFamily="2" charset="-122"/>
              </a:rPr>
              <a:t>&lt;iframe&gt;</a:t>
            </a:r>
            <a:r>
              <a:rPr lang="zh-CN" altLang="en-US" dirty="0">
                <a:ea typeface="华文新魏" panose="02010800040101010101" pitchFamily="2" charset="-122"/>
              </a:rPr>
              <a:t>元素指定任何</a:t>
            </a:r>
            <a:r>
              <a:rPr lang="en-US" altLang="zh-CN" dirty="0">
                <a:ea typeface="华文新魏" panose="02010800040101010101" pitchFamily="2" charset="-122"/>
              </a:rPr>
              <a:t>URL</a:t>
            </a:r>
            <a:r>
              <a:rPr lang="zh-CN" altLang="en-US" dirty="0">
                <a:ea typeface="华文新魏" panose="02010800040101010101" pitchFamily="2" charset="-122"/>
              </a:rPr>
              <a:t>作为其获取数据的来源，包括与提供页面的服务器不匹配的</a:t>
            </a:r>
            <a:r>
              <a:rPr lang="en-US" altLang="zh-CN" dirty="0">
                <a:ea typeface="华文新魏" panose="02010800040101010101" pitchFamily="2" charset="-122"/>
              </a:rPr>
              <a:t>URL</a:t>
            </a:r>
            <a:r>
              <a:rPr lang="zh-CN" altLang="en-US" dirty="0">
                <a:ea typeface="华文新魏" panose="02010800040101010101" pitchFamily="2" charset="-122"/>
              </a:rPr>
              <a:t>。</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使用</a:t>
            </a:r>
            <a:r>
              <a:rPr lang="en-US" altLang="zh-CN" dirty="0">
                <a:ea typeface="华文新魏" panose="02010800040101010101" pitchFamily="2" charset="-122"/>
              </a:rPr>
              <a:t>&lt;script&gt;</a:t>
            </a:r>
            <a:r>
              <a:rPr lang="zh-CN" altLang="en-US" dirty="0">
                <a:ea typeface="华文新魏" panose="02010800040101010101" pitchFamily="2" charset="-122"/>
              </a:rPr>
              <a:t>标签从远程获取</a:t>
            </a:r>
            <a:r>
              <a:rPr lang="en-US" altLang="zh-CN" dirty="0">
                <a:ea typeface="华文新魏" panose="02010800040101010101" pitchFamily="2" charset="-122"/>
              </a:rPr>
              <a:t>JavaScript</a:t>
            </a:r>
            <a:r>
              <a:rPr lang="zh-CN" altLang="en-US" dirty="0">
                <a:ea typeface="华文新魏" panose="02010800040101010101" pitchFamily="2" charset="-122"/>
              </a:rPr>
              <a:t>文件的思路，可以变通为从其他服务器取得</a:t>
            </a:r>
            <a:r>
              <a:rPr lang="en-US" altLang="zh-CN" dirty="0">
                <a:ea typeface="华文新魏" panose="02010800040101010101" pitchFamily="2" charset="-122"/>
              </a:rPr>
              <a:t>JSON</a:t>
            </a:r>
            <a:r>
              <a:rPr lang="zh-CN" altLang="en-US" dirty="0">
                <a:ea typeface="华文新魏" panose="02010800040101010101" pitchFamily="2" charset="-122"/>
              </a:rPr>
              <a:t>文件。不过，这样需要对服务器上的</a:t>
            </a:r>
            <a:r>
              <a:rPr lang="en-US" altLang="zh-CN" dirty="0">
                <a:ea typeface="华文新魏" panose="02010800040101010101" pitchFamily="2" charset="-122"/>
              </a:rPr>
              <a:t>JSON</a:t>
            </a:r>
            <a:r>
              <a:rPr lang="zh-CN" altLang="en-US" dirty="0">
                <a:ea typeface="华文新魏" panose="02010800040101010101" pitchFamily="2" charset="-122"/>
              </a:rPr>
              <a:t>文件稍加修改。在实现这一技术的众多解决方案中，</a:t>
            </a:r>
            <a:r>
              <a:rPr lang="en-US" altLang="zh-CN" dirty="0">
                <a:ea typeface="华文新魏" panose="02010800040101010101" pitchFamily="2" charset="-122"/>
              </a:rPr>
              <a:t>jQuery</a:t>
            </a:r>
            <a:r>
              <a:rPr lang="zh-CN" altLang="en-US" dirty="0">
                <a:ea typeface="华文新魏" panose="02010800040101010101" pitchFamily="2" charset="-122"/>
              </a:rPr>
              <a:t>直接支持的是</a:t>
            </a:r>
            <a:r>
              <a:rPr lang="en-US" altLang="zh-CN" dirty="0">
                <a:ea typeface="华文新魏" panose="02010800040101010101" pitchFamily="2" charset="-122"/>
              </a:rPr>
              <a:t>JSONP</a:t>
            </a:r>
            <a:r>
              <a:rPr lang="zh-CN" altLang="en-US" dirty="0">
                <a:ea typeface="华文新魏" panose="02010800040101010101" pitchFamily="2" charset="-122"/>
              </a:rPr>
              <a:t>（</a:t>
            </a:r>
            <a:r>
              <a:rPr lang="en-US" altLang="zh-CN" dirty="0">
                <a:ea typeface="华文新魏" panose="02010800040101010101" pitchFamily="2" charset="-122"/>
              </a:rPr>
              <a:t>JSON with Padding</a:t>
            </a:r>
            <a:r>
              <a:rPr lang="zh-CN" altLang="en-US" dirty="0">
                <a:ea typeface="华文新魏" panose="02010800040101010101" pitchFamily="2" charset="-122"/>
              </a:rPr>
              <a:t>，填充式</a:t>
            </a:r>
            <a:r>
              <a:rPr lang="en-US" altLang="zh-CN" dirty="0">
                <a:ea typeface="华文新魏" panose="02010800040101010101" pitchFamily="2" charset="-122"/>
              </a:rPr>
              <a:t>JSON</a:t>
            </a:r>
            <a:r>
              <a:rPr lang="zh-CN" altLang="en-US" dirty="0">
                <a:ea typeface="华文新魏" panose="02010800040101010101" pitchFamily="2" charset="-122"/>
              </a:rPr>
              <a:t>）。</a:t>
            </a:r>
            <a:r>
              <a:rPr lang="en-US" altLang="zh-CN" dirty="0">
                <a:ea typeface="华文新魏" panose="02010800040101010101" pitchFamily="2" charset="-122"/>
              </a:rPr>
              <a:t>JSONP</a:t>
            </a:r>
            <a:r>
              <a:rPr lang="zh-CN" altLang="en-US" dirty="0">
                <a:ea typeface="华文新魏" panose="02010800040101010101" pitchFamily="2" charset="-122"/>
              </a:rPr>
              <a:t>的格式是把标准</a:t>
            </a:r>
            <a:r>
              <a:rPr lang="en-US" altLang="zh-CN" dirty="0">
                <a:ea typeface="华文新魏" panose="02010800040101010101" pitchFamily="2" charset="-122"/>
              </a:rPr>
              <a:t>JSON</a:t>
            </a:r>
            <a:r>
              <a:rPr lang="zh-CN" altLang="en-US" dirty="0">
                <a:ea typeface="华文新魏" panose="02010800040101010101" pitchFamily="2" charset="-122"/>
              </a:rPr>
              <a:t>文件包装在一对圆括号中，圆括号又前置一个任意字符串。这个字符串，即所谓的</a:t>
            </a:r>
            <a:r>
              <a:rPr lang="en-US" altLang="zh-CN" dirty="0">
                <a:ea typeface="华文新魏" panose="02010800040101010101" pitchFamily="2" charset="-122"/>
              </a:rPr>
              <a:t>P</a:t>
            </a:r>
            <a:r>
              <a:rPr lang="zh-CN" altLang="en-US" dirty="0">
                <a:ea typeface="华文新魏" panose="02010800040101010101" pitchFamily="2" charset="-122"/>
              </a:rPr>
              <a:t>（</a:t>
            </a:r>
            <a:r>
              <a:rPr lang="en-US" altLang="zh-CN" dirty="0">
                <a:ea typeface="华文新魏" panose="02010800040101010101" pitchFamily="2" charset="-122"/>
              </a:rPr>
              <a:t>Padding</a:t>
            </a:r>
            <a:r>
              <a:rPr lang="zh-CN" altLang="en-US" dirty="0">
                <a:ea typeface="华文新魏" panose="02010800040101010101" pitchFamily="2" charset="-122"/>
              </a:rPr>
              <a:t>，填充），由请求数据的客户端来决定。</a:t>
            </a:r>
            <a:endParaRPr lang="en-US" altLang="zh-CN"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使用</a:t>
            </a:r>
            <a:r>
              <a:rPr kumimoji="0" lang="en-US" altLang="zh-CN"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JSONP</a:t>
            </a: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加载远程数据</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用</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JSP</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在</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服务器端实现对</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JSONP</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的支持非常简单</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smtClean="0">
                <a:ln>
                  <a:noFill/>
                </a:ln>
                <a:solidFill>
                  <a:srgbClr val="FFFF00"/>
                </a:solidFill>
                <a:effectLst/>
                <a:uLnTx/>
                <a:uFillTx/>
                <a:latin typeface="+mn-lt"/>
                <a:ea typeface="+mn-ea"/>
                <a:cs typeface="+mn-cs"/>
              </a:rPr>
              <a:t>&lt;%</a:t>
            </a:r>
            <a:endParaRPr kumimoji="0" lang="en-US" altLang="zh-CN" sz="2600" b="0" i="0" u="none" strike="noStrike" kern="1200" cap="none" spc="0" normalizeH="0" baseline="0" noProof="0" dirty="0" smtClean="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err="1" smtClean="0">
                <a:ln>
                  <a:noFill/>
                </a:ln>
                <a:solidFill>
                  <a:srgbClr val="FFFF00"/>
                </a:solidFill>
                <a:effectLst/>
                <a:uLnTx/>
                <a:uFillTx/>
                <a:latin typeface="+mn-lt"/>
                <a:ea typeface="+mn-ea"/>
                <a:cs typeface="+mn-cs"/>
              </a:rPr>
              <a:t>out.print</a:t>
            </a:r>
            <a:r>
              <a:rPr kumimoji="0" lang="en-US" altLang="zh-CN" sz="2600" b="0" i="0" u="none" strike="noStrike" kern="1200" cap="none" spc="0" normalizeH="0" baseline="0" noProof="0" dirty="0" smtClean="0">
                <a:ln>
                  <a:noFill/>
                </a:ln>
                <a:solidFill>
                  <a:srgbClr val="FFFF00"/>
                </a:solidFill>
                <a:effectLst/>
                <a:uLnTx/>
                <a:uFillTx/>
                <a:latin typeface="+mn-lt"/>
                <a:ea typeface="+mn-ea"/>
                <a:cs typeface="+mn-cs"/>
              </a:rPr>
              <a:t>(</a:t>
            </a:r>
            <a:r>
              <a:rPr kumimoji="0" lang="en-US" altLang="zh-CN" sz="2600" b="0" i="0" u="none" strike="noStrike" kern="1200" cap="none" spc="0" normalizeH="0" baseline="0" noProof="0" dirty="0" err="1" smtClean="0">
                <a:ln>
                  <a:noFill/>
                </a:ln>
                <a:solidFill>
                  <a:srgbClr val="FFFF00"/>
                </a:solidFill>
                <a:effectLst/>
                <a:uLnTx/>
                <a:uFillTx/>
                <a:latin typeface="+mn-lt"/>
                <a:ea typeface="+mn-ea"/>
                <a:cs typeface="+mn-cs"/>
              </a:rPr>
              <a:t>request.getParameter</a:t>
            </a:r>
            <a:r>
              <a:rPr kumimoji="0" lang="en-US" altLang="zh-CN" sz="2600" b="0" i="0" u="none" strike="noStrike" kern="1200" cap="none" spc="0" normalizeH="0" baseline="0" noProof="0" dirty="0" smtClean="0">
                <a:ln>
                  <a:noFill/>
                </a:ln>
                <a:solidFill>
                  <a:srgbClr val="FFFF00"/>
                </a:solidFill>
                <a:effectLst/>
                <a:uLnTx/>
                <a:uFillTx/>
                <a:latin typeface="+mn-lt"/>
                <a:ea typeface="+mn-ea"/>
                <a:cs typeface="+mn-cs"/>
              </a:rPr>
              <a:t>(“callback”)</a:t>
            </a:r>
            <a:endParaRPr kumimoji="0" lang="en-US" altLang="zh-CN" sz="2600" b="0" i="0" u="none" strike="noStrike" kern="1200" cap="none" spc="0" normalizeH="0" baseline="0" noProof="0" dirty="0" smtClean="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a:ln>
                  <a:noFill/>
                </a:ln>
                <a:solidFill>
                  <a:srgbClr val="FFFF00"/>
                </a:solidFill>
                <a:effectLst/>
                <a:uLnTx/>
                <a:uFillTx/>
                <a:latin typeface="+mn-lt"/>
                <a:ea typeface="+mn-ea"/>
                <a:cs typeface="+mn-cs"/>
              </a:rPr>
              <a:t> </a:t>
            </a:r>
            <a:r>
              <a:rPr kumimoji="0" lang="en-US" altLang="zh-CN" sz="2600" b="0" i="0" u="none" strike="noStrike" kern="1200" cap="none" spc="0" normalizeH="0" baseline="0" noProof="0" dirty="0" smtClean="0">
                <a:ln>
                  <a:noFill/>
                </a:ln>
                <a:solidFill>
                  <a:srgbClr val="FFFF00"/>
                </a:solidFill>
                <a:effectLst/>
                <a:uLnTx/>
                <a:uFillTx/>
                <a:latin typeface="+mn-lt"/>
                <a:ea typeface="+mn-ea"/>
                <a:cs typeface="+mn-cs"/>
              </a:rPr>
              <a:t>                      +’(‘+data+’)’);</a:t>
            </a:r>
            <a:endParaRPr kumimoji="0" lang="en-US" altLang="zh-CN" sz="2600" b="0" i="0" u="none" strike="noStrike" kern="1200" cap="none" spc="0" normalizeH="0" baseline="0" noProof="0" dirty="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smtClean="0">
                <a:ln>
                  <a:noFill/>
                </a:ln>
                <a:solidFill>
                  <a:srgbClr val="FFFF00"/>
                </a:solidFill>
                <a:effectLst/>
                <a:uLnTx/>
                <a:uFillTx/>
                <a:latin typeface="+mn-lt"/>
                <a:ea typeface="+mn-ea"/>
                <a:cs typeface="+mn-cs"/>
              </a:rPr>
              <a:t>%&gt;</a:t>
            </a:r>
            <a:endParaRPr kumimoji="0" lang="en-US" altLang="zh-CN" sz="2600" b="0" i="0" u="none" strike="noStrike" kern="1200" cap="none" spc="0" normalizeH="0" baseline="0" noProof="0" dirty="0" smtClean="0">
              <a:ln>
                <a:noFill/>
              </a:ln>
              <a:solidFill>
                <a:srgbClr val="FFFF00"/>
              </a:solidFill>
              <a:effectLst/>
              <a:uLnTx/>
              <a:uFillTx/>
              <a:latin typeface="+mn-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Char char=""/>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data</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是一个包含</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JSON</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文件字符串表示的</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变量</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。调用这段脚本时，从客户端请求</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中取得</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的</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callback</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查询字符串参数，会被添加到包含</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JSON</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数据文件的圆括号前面。</a:t>
            </a:r>
            <a:endParaRPr kumimoji="0" lang="zh-CN" altLang="en-US" sz="2600" b="0" i="0" u="none" strike="noStrike" kern="1200" cap="none" spc="0" normalizeH="0" baseline="0" noProof="0" dirty="0">
              <a:ln>
                <a:noFill/>
              </a:ln>
              <a:solidFill>
                <a:srgbClr val="FFFF00"/>
              </a:solidFill>
              <a:effectLst/>
              <a:uLnTx/>
              <a:uFillTx/>
              <a:latin typeface="+mn-lt"/>
              <a:ea typeface="+mn-ea"/>
              <a:cs typeface="+mn-cs"/>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内容占位符 1"/>
          <p:cNvSpPr>
            <a:spLocks noGrp="1"/>
          </p:cNvSpPr>
          <p:nvPr>
            <p:ph idx="1"/>
          </p:nvPr>
        </p:nvSpPr>
        <p:spPr/>
        <p:txBody>
          <a:bodyPr vert="horz" wrap="square" lIns="91440" tIns="45720" rIns="91440" bIns="45720" anchor="t" anchorCtr="0"/>
          <a:p>
            <a:pPr eaLnBrk="1" hangingPunct="1"/>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案例</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0243" name="Picture 4"/>
          <p:cNvPicPr>
            <a:picLocks noChangeAspect="1"/>
          </p:cNvPicPr>
          <p:nvPr/>
        </p:nvPicPr>
        <p:blipFill>
          <a:blip r:embed="rId1"/>
          <a:stretch>
            <a:fillRect/>
          </a:stretch>
        </p:blipFill>
        <p:spPr>
          <a:xfrm>
            <a:off x="2286000" y="1349375"/>
            <a:ext cx="4010025" cy="4619625"/>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修改代码清单</a:t>
            </a:r>
            <a:r>
              <a:rPr lang="en-US" altLang="zh-CN" dirty="0">
                <a:ea typeface="华文新魏" panose="02010800040101010101" pitchFamily="2" charset="-122"/>
              </a:rPr>
              <a:t>6-6</a:t>
            </a:r>
            <a:r>
              <a:rPr lang="zh-CN" altLang="en-US" dirty="0">
                <a:ea typeface="华文新魏" panose="02010800040101010101" pitchFamily="2" charset="-122"/>
              </a:rPr>
              <a:t>中的</a:t>
            </a:r>
            <a:r>
              <a:rPr lang="en-US" altLang="zh-CN" dirty="0">
                <a:ea typeface="华文新魏" panose="02010800040101010101" pitchFamily="2" charset="-122"/>
              </a:rPr>
              <a:t>JSON</a:t>
            </a:r>
            <a:r>
              <a:rPr lang="zh-CN" altLang="en-US" dirty="0">
                <a:ea typeface="华文新魏" panose="02010800040101010101" pitchFamily="2" charset="-122"/>
              </a:rPr>
              <a:t>示例，以便调用这个远程数据源。</a:t>
            </a:r>
            <a:r>
              <a:rPr lang="en-US" altLang="zh-CN" dirty="0">
                <a:ea typeface="华文新魏" panose="02010800040101010101" pitchFamily="2" charset="-122"/>
              </a:rPr>
              <a:t>$.getJSON()</a:t>
            </a:r>
            <a:r>
              <a:rPr lang="zh-CN" altLang="en-US" dirty="0">
                <a:ea typeface="华文新魏" panose="02010800040101010101" pitchFamily="2" charset="-122"/>
              </a:rPr>
              <a:t>函数利用了一个特殊的占位符</a:t>
            </a:r>
            <a:r>
              <a:rPr lang="en-US" altLang="zh-CN" dirty="0">
                <a:ea typeface="华文新魏" panose="02010800040101010101" pitchFamily="2" charset="-122"/>
              </a:rPr>
              <a:t>?</a:t>
            </a:r>
            <a:r>
              <a:rPr lang="zh-CN" altLang="en-US" dirty="0">
                <a:ea typeface="华文新魏" panose="02010800040101010101" pitchFamily="2" charset="-122"/>
              </a:rPr>
              <a:t>来实现这一点，参见代码清单</a:t>
            </a:r>
            <a:r>
              <a:rPr lang="en-US" altLang="zh-CN" dirty="0">
                <a:ea typeface="华文新魏" panose="02010800040101010101" pitchFamily="2" charset="-122"/>
              </a:rPr>
              <a:t>6-20</a:t>
            </a:r>
            <a:r>
              <a:rPr lang="zh-CN" altLang="en-US" dirty="0">
                <a:ea typeface="华文新魏" panose="02010800040101010101" pitchFamily="2" charset="-122"/>
              </a:rPr>
              <a:t>。</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58371" name="图片 3"/>
          <p:cNvPicPr>
            <a:picLocks noChangeAspect="1"/>
          </p:cNvPicPr>
          <p:nvPr/>
        </p:nvPicPr>
        <p:blipFill>
          <a:blip r:embed="rId1"/>
          <a:stretch>
            <a:fillRect/>
          </a:stretch>
        </p:blipFill>
        <p:spPr>
          <a:xfrm>
            <a:off x="762000" y="2828925"/>
            <a:ext cx="7304088" cy="372427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59395" name="图片 3"/>
          <p:cNvPicPr>
            <a:picLocks noChangeAspect="1"/>
          </p:cNvPicPr>
          <p:nvPr/>
        </p:nvPicPr>
        <p:blipFill>
          <a:blip r:embed="rId1"/>
          <a:stretch>
            <a:fillRect/>
          </a:stretch>
        </p:blipFill>
        <p:spPr>
          <a:xfrm>
            <a:off x="914400" y="1600200"/>
            <a:ext cx="6999288" cy="381000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低级</a:t>
            </a:r>
            <a:r>
              <a:rPr lang="en-US" altLang="zh-CN" dirty="0">
                <a:ea typeface="华文新魏" panose="02010800040101010101" pitchFamily="2" charset="-122"/>
              </a:rPr>
              <a:t>Ajax</a:t>
            </a:r>
            <a:r>
              <a:rPr lang="zh-CN" altLang="en-US" dirty="0">
                <a:ea typeface="华文新魏" panose="02010800040101010101" pitchFamily="2" charset="-122"/>
              </a:rPr>
              <a:t>方法</a:t>
            </a:r>
            <a:endParaRPr lang="en-US" altLang="zh-CN" dirty="0">
              <a:ea typeface="华文新魏" panose="02010800040101010101" pitchFamily="2" charset="-122"/>
            </a:endParaRPr>
          </a:p>
          <a:p>
            <a:r>
              <a:rPr lang="zh-CN" altLang="en-US" dirty="0">
                <a:ea typeface="华文新魏" panose="02010800040101010101" pitchFamily="2" charset="-122"/>
              </a:rPr>
              <a:t>前面已经介绍了一些用于启动</a:t>
            </a:r>
            <a:r>
              <a:rPr lang="en-US" altLang="zh-CN" dirty="0">
                <a:ea typeface="华文新魏" panose="02010800040101010101" pitchFamily="2" charset="-122"/>
              </a:rPr>
              <a:t>Ajax</a:t>
            </a:r>
            <a:r>
              <a:rPr lang="zh-CN" altLang="en-US" dirty="0">
                <a:ea typeface="华文新魏" panose="02010800040101010101" pitchFamily="2" charset="-122"/>
              </a:rPr>
              <a:t>通信的方法。但在内部，</a:t>
            </a:r>
            <a:r>
              <a:rPr lang="en-US" altLang="zh-CN" dirty="0">
                <a:ea typeface="华文新魏" panose="02010800040101010101" pitchFamily="2" charset="-122"/>
              </a:rPr>
              <a:t>jQuery</a:t>
            </a:r>
            <a:r>
              <a:rPr lang="zh-CN" altLang="en-US" dirty="0">
                <a:ea typeface="华文新魏" panose="02010800040101010101" pitchFamily="2" charset="-122"/>
              </a:rPr>
              <a:t>会把这些方法都转变为</a:t>
            </a:r>
            <a:r>
              <a:rPr lang="en-US" altLang="zh-CN" dirty="0">
                <a:ea typeface="华文新魏" panose="02010800040101010101" pitchFamily="2" charset="-122"/>
              </a:rPr>
              <a:t>$.ajax()</a:t>
            </a:r>
            <a:r>
              <a:rPr lang="zh-CN" altLang="en-US" dirty="0">
                <a:ea typeface="华文新魏" panose="02010800040101010101" pitchFamily="2" charset="-122"/>
              </a:rPr>
              <a:t>全局函数的一种变体。</a:t>
            </a:r>
            <a:endParaRPr lang="en-US" altLang="zh-CN" dirty="0">
              <a:ea typeface="华文新魏" panose="02010800040101010101" pitchFamily="2" charset="-122"/>
            </a:endParaRPr>
          </a:p>
          <a:p>
            <a:r>
              <a:rPr lang="zh-CN" altLang="en-US" dirty="0">
                <a:ea typeface="华文新魏" panose="02010800040101010101" pitchFamily="2" charset="-122"/>
              </a:rPr>
              <a:t>例如使用</a:t>
            </a:r>
            <a:r>
              <a:rPr lang="en-US" altLang="zh-CN" dirty="0">
                <a:ea typeface="华文新魏" panose="02010800040101010101" pitchFamily="2" charset="-122"/>
              </a:rPr>
              <a:t>$('#dictionary').load('a.html')</a:t>
            </a:r>
            <a:r>
              <a:rPr lang="zh-CN" altLang="en-US" dirty="0">
                <a:ea typeface="华文新魏" panose="02010800040101010101" pitchFamily="2" charset="-122"/>
              </a:rPr>
              <a:t>加载</a:t>
            </a:r>
            <a:r>
              <a:rPr lang="en-US" altLang="zh-CN" dirty="0">
                <a:ea typeface="华文新魏" panose="02010800040101010101" pitchFamily="2" charset="-122"/>
              </a:rPr>
              <a:t>HTML</a:t>
            </a:r>
            <a:r>
              <a:rPr lang="zh-CN" altLang="en-US" dirty="0">
                <a:ea typeface="华文新魏" panose="02010800040101010101" pitchFamily="2" charset="-122"/>
              </a:rPr>
              <a:t>片段。同样的操作如果使用</a:t>
            </a:r>
            <a:r>
              <a:rPr lang="en-US" altLang="zh-CN" dirty="0">
                <a:ea typeface="华文新魏" panose="02010800040101010101" pitchFamily="2" charset="-122"/>
              </a:rPr>
              <a:t>$.ajax()</a:t>
            </a:r>
            <a:r>
              <a:rPr lang="zh-CN" altLang="en-US" dirty="0">
                <a:ea typeface="华文新魏" panose="02010800040101010101" pitchFamily="2" charset="-122"/>
              </a:rPr>
              <a:t>来实现</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其他工具</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60419" name="图片 3"/>
          <p:cNvPicPr>
            <a:picLocks noChangeAspect="1"/>
          </p:cNvPicPr>
          <p:nvPr/>
        </p:nvPicPr>
        <p:blipFill>
          <a:blip r:embed="rId1"/>
          <a:stretch>
            <a:fillRect/>
          </a:stretch>
        </p:blipFill>
        <p:spPr>
          <a:xfrm>
            <a:off x="1524000" y="4203700"/>
            <a:ext cx="4919663" cy="190500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这里，</a:t>
            </a:r>
            <a:r>
              <a:rPr lang="en-US" altLang="zh-CN" dirty="0">
                <a:ea typeface="华文新魏" panose="02010800040101010101" pitchFamily="2" charset="-122"/>
              </a:rPr>
              <a:t>$.ajax()</a:t>
            </a:r>
            <a:r>
              <a:rPr lang="zh-CN" altLang="en-US" dirty="0">
                <a:ea typeface="华文新魏" panose="02010800040101010101" pitchFamily="2" charset="-122"/>
              </a:rPr>
              <a:t>接受了一个包含</a:t>
            </a:r>
            <a:r>
              <a:rPr lang="en-US" altLang="zh-CN" dirty="0">
                <a:ea typeface="华文新魏" panose="02010800040101010101" pitchFamily="2" charset="-122"/>
              </a:rPr>
              <a:t>30</a:t>
            </a:r>
            <a:r>
              <a:rPr lang="zh-CN" altLang="en-US" dirty="0">
                <a:ea typeface="华文新魏" panose="02010800040101010101" pitchFamily="2" charset="-122"/>
              </a:rPr>
              <a:t>余项设置（</a:t>
            </a:r>
            <a:r>
              <a:rPr lang="en-US" altLang="zh-CN" dirty="0">
                <a:ea typeface="华文新魏" panose="02010800040101010101" pitchFamily="2" charset="-122"/>
              </a:rPr>
              <a:t>settings</a:t>
            </a:r>
            <a:r>
              <a:rPr lang="zh-CN" altLang="en-US" dirty="0">
                <a:ea typeface="华文新魏" panose="02010800040101010101" pitchFamily="2" charset="-122"/>
              </a:rPr>
              <a:t>）的对象作为参数（或者一个</a:t>
            </a:r>
            <a:r>
              <a:rPr lang="en-US" altLang="zh-CN" dirty="0">
                <a:ea typeface="华文新魏" panose="02010800040101010101" pitchFamily="2" charset="-122"/>
              </a:rPr>
              <a:t>URL</a:t>
            </a:r>
            <a:r>
              <a:rPr lang="zh-CN" altLang="en-US" dirty="0">
                <a:ea typeface="华文新魏" panose="02010800040101010101" pitchFamily="2" charset="-122"/>
              </a:rPr>
              <a:t>字符串作为第一个参数，一个对象作为第二个参数），提供了极大的灵活性。使用低级的</a:t>
            </a:r>
            <a:r>
              <a:rPr lang="en-US" altLang="zh-CN" dirty="0">
                <a:ea typeface="华文新魏" panose="02010800040101010101" pitchFamily="2" charset="-122"/>
              </a:rPr>
              <a:t>$.ajax()</a:t>
            </a:r>
            <a:r>
              <a:rPr lang="zh-CN" altLang="en-US" dirty="0">
                <a:ea typeface="华文新魏" panose="02010800040101010101" pitchFamily="2" charset="-122"/>
              </a:rPr>
              <a:t>函数时，可以获得下列特殊的好处。</a:t>
            </a:r>
            <a:endParaRPr lang="en-US" altLang="zh-CN" dirty="0">
              <a:ea typeface="华文新魏" panose="02010800040101010101" pitchFamily="2" charset="-122"/>
            </a:endParaRPr>
          </a:p>
          <a:p>
            <a:r>
              <a:rPr lang="zh-CN" altLang="en-US" dirty="0">
                <a:ea typeface="华文新魏" panose="02010800040101010101" pitchFamily="2" charset="-122"/>
              </a:rPr>
              <a:t> 避免浏览器缓存来自服务器的响应。非常适合服务器动态生成数据的情况。</a:t>
            </a:r>
            <a:endParaRPr lang="en-US" altLang="zh-CN" dirty="0">
              <a:ea typeface="华文新魏" panose="02010800040101010101" pitchFamily="2" charset="-122"/>
            </a:endParaRPr>
          </a:p>
          <a:p>
            <a:r>
              <a:rPr lang="zh-CN" altLang="en-US" dirty="0">
                <a:ea typeface="华文新魏" panose="02010800040101010101" pitchFamily="2" charset="-122"/>
              </a:rPr>
              <a:t> 抑制正常情况下所有</a:t>
            </a:r>
            <a:r>
              <a:rPr lang="en-US" altLang="zh-CN" dirty="0">
                <a:ea typeface="华文新魏" panose="02010800040101010101" pitchFamily="2" charset="-122"/>
              </a:rPr>
              <a:t>Ajax</a:t>
            </a:r>
            <a:r>
              <a:rPr lang="zh-CN" altLang="en-US" dirty="0">
                <a:ea typeface="华文新魏" panose="02010800040101010101" pitchFamily="2" charset="-122"/>
              </a:rPr>
              <a:t>交互都可以触发的全局处理程序（例如通过</a:t>
            </a:r>
            <a:r>
              <a:rPr lang="en-US" altLang="zh-CN" dirty="0">
                <a:ea typeface="华文新魏" panose="02010800040101010101" pitchFamily="2" charset="-122"/>
              </a:rPr>
              <a:t>$.ajaxStart()</a:t>
            </a:r>
            <a:r>
              <a:rPr lang="zh-CN" altLang="en-US" dirty="0">
                <a:ea typeface="华文新魏" panose="02010800040101010101" pitchFamily="2" charset="-122"/>
              </a:rPr>
              <a:t>注册的处理程序）。</a:t>
            </a:r>
            <a:endParaRPr lang="zh-CN" altLang="en-US" dirty="0">
              <a:ea typeface="华文新魏" panose="02010800040101010101" pitchFamily="2" charset="-122"/>
            </a:endParaRPr>
          </a:p>
          <a:p>
            <a:r>
              <a:rPr lang="zh-CN" altLang="en-US" dirty="0">
                <a:ea typeface="华文新魏" panose="02010800040101010101" pitchFamily="2" charset="-122"/>
              </a:rPr>
              <a:t>在远程主机需要认证的情况下，可以提供用户名和密码。</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使用</a:t>
            </a:r>
            <a:r>
              <a:rPr lang="en-US" altLang="zh-CN" dirty="0">
                <a:ea typeface="华文新魏" panose="02010800040101010101" pitchFamily="2" charset="-122"/>
              </a:rPr>
              <a:t>$.ajaxSetup()</a:t>
            </a:r>
            <a:r>
              <a:rPr lang="zh-CN" altLang="en-US" dirty="0">
                <a:ea typeface="华文新魏" panose="02010800040101010101" pitchFamily="2" charset="-122"/>
              </a:rPr>
              <a:t>函数可以修改调用</a:t>
            </a:r>
            <a:r>
              <a:rPr lang="en-US" altLang="zh-CN" dirty="0">
                <a:ea typeface="华文新魏" panose="02010800040101010101" pitchFamily="2" charset="-122"/>
              </a:rPr>
              <a:t>Ajax</a:t>
            </a:r>
            <a:r>
              <a:rPr lang="zh-CN" altLang="en-US" dirty="0">
                <a:ea typeface="华文新魏" panose="02010800040101010101" pitchFamily="2" charset="-122"/>
              </a:rPr>
              <a:t>方法时每个选项的默认值。这个函数与</a:t>
            </a:r>
            <a:r>
              <a:rPr lang="en-US" altLang="zh-CN" dirty="0">
                <a:ea typeface="华文新魏" panose="02010800040101010101" pitchFamily="2" charset="-122"/>
              </a:rPr>
              <a:t>$.ajax()</a:t>
            </a:r>
            <a:r>
              <a:rPr lang="zh-CN" altLang="en-US" dirty="0">
                <a:ea typeface="华文新魏" panose="02010800040101010101" pitchFamily="2" charset="-122"/>
              </a:rPr>
              <a:t>接受相同的选项对象参数，之后的所有</a:t>
            </a:r>
            <a:r>
              <a:rPr lang="en-US" altLang="zh-CN" dirty="0">
                <a:ea typeface="华文新魏" panose="02010800040101010101" pitchFamily="2" charset="-122"/>
              </a:rPr>
              <a:t>Ajax</a:t>
            </a:r>
            <a:r>
              <a:rPr lang="zh-CN" altLang="en-US" dirty="0">
                <a:ea typeface="华文新魏" panose="02010800040101010101" pitchFamily="2" charset="-122"/>
              </a:rPr>
              <a:t>请求都将使用传递给该函数的选项</a:t>
            </a:r>
            <a:r>
              <a:rPr lang="en-US" altLang="zh-CN" dirty="0">
                <a:ea typeface="华文新魏" panose="02010800040101010101" pitchFamily="2" charset="-122"/>
              </a:rPr>
              <a:t>——</a:t>
            </a:r>
            <a:r>
              <a:rPr lang="zh-CN" altLang="en-US" dirty="0">
                <a:ea typeface="华文新魏" panose="02010800040101010101" pitchFamily="2" charset="-122"/>
              </a:rPr>
              <a:t>除非明确覆盖</a:t>
            </a:r>
            <a:endParaRPr lang="en-US" altLang="zh-CN" dirty="0">
              <a:ea typeface="华文新魏" panose="02010800040101010101" pitchFamily="2" charset="-122"/>
            </a:endParaRPr>
          </a:p>
          <a:p>
            <a:r>
              <a:rPr lang="zh-CN" altLang="en-US" dirty="0">
                <a:ea typeface="华文新魏" panose="02010800040101010101" pitchFamily="2" charset="-122"/>
              </a:rPr>
              <a:t>代码清单</a:t>
            </a:r>
            <a:r>
              <a:rPr lang="en-US" altLang="zh-CN" dirty="0">
                <a:ea typeface="华文新魏" panose="02010800040101010101" pitchFamily="2" charset="-122"/>
              </a:rPr>
              <a:t>6-22</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修改默认选项</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62467" name="图片 3"/>
          <p:cNvPicPr>
            <a:picLocks noChangeAspect="1"/>
          </p:cNvPicPr>
          <p:nvPr/>
        </p:nvPicPr>
        <p:blipFill>
          <a:blip r:embed="rId1"/>
          <a:stretch>
            <a:fillRect/>
          </a:stretch>
        </p:blipFill>
        <p:spPr>
          <a:xfrm>
            <a:off x="2895600" y="3276600"/>
            <a:ext cx="4648200" cy="3260725"/>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本章讨论的第一种，也是最简单的一种</a:t>
            </a:r>
            <a:r>
              <a:rPr lang="en-US" altLang="zh-CN" dirty="0">
                <a:ea typeface="华文新魏" panose="02010800040101010101" pitchFamily="2" charset="-122"/>
              </a:rPr>
              <a:t>Ajax</a:t>
            </a:r>
            <a:r>
              <a:rPr lang="zh-CN" altLang="en-US" dirty="0">
                <a:ea typeface="华文新魏" panose="02010800040101010101" pitchFamily="2" charset="-122"/>
              </a:rPr>
              <a:t>技术，就是取得并将</a:t>
            </a:r>
            <a:r>
              <a:rPr lang="en-US" altLang="zh-CN" dirty="0">
                <a:ea typeface="华文新魏" panose="02010800040101010101" pitchFamily="2" charset="-122"/>
              </a:rPr>
              <a:t>HTML</a:t>
            </a:r>
            <a:r>
              <a:rPr lang="zh-CN" altLang="en-US" dirty="0">
                <a:ea typeface="华文新魏" panose="02010800040101010101" pitchFamily="2" charset="-122"/>
              </a:rPr>
              <a:t>片段插入到当前页面中。不过，有时候服务器提供的页面中虽然包含我们需要的部分，但该部分之外的</a:t>
            </a:r>
            <a:r>
              <a:rPr lang="en-US" altLang="zh-CN" dirty="0">
                <a:ea typeface="华文新魏" panose="02010800040101010101" pitchFamily="2" charset="-122"/>
              </a:rPr>
              <a:t>HTML</a:t>
            </a:r>
            <a:r>
              <a:rPr lang="zh-CN" altLang="en-US" dirty="0">
                <a:ea typeface="华文新魏" panose="02010800040101010101" pitchFamily="2" charset="-122"/>
              </a:rPr>
              <a:t>却不是我们所需要的。当遇到这种服务器不能提供适当的数据格式的情况时，也可以在客户端求助于</a:t>
            </a:r>
            <a:r>
              <a:rPr lang="en-US" altLang="zh-CN" dirty="0">
                <a:ea typeface="华文新魏" panose="02010800040101010101" pitchFamily="2" charset="-122"/>
              </a:rPr>
              <a:t>jQuery</a:t>
            </a:r>
            <a:endParaRPr lang="en-US" altLang="zh-CN" dirty="0">
              <a:ea typeface="华文新魏" panose="02010800040101010101" pitchFamily="2" charset="-122"/>
            </a:endParaRPr>
          </a:p>
          <a:p>
            <a:r>
              <a:rPr lang="zh-CN" altLang="en-US" dirty="0">
                <a:ea typeface="华文新魏" panose="02010800040101010101" pitchFamily="2" charset="-122"/>
              </a:rPr>
              <a:t>如果在本章第一个例子中，我们需要的字典解释包含在如下所示的完整的</a:t>
            </a:r>
            <a:r>
              <a:rPr lang="en-US" altLang="zh-CN" dirty="0">
                <a:ea typeface="华文新魏" panose="02010800040101010101" pitchFamily="2" charset="-122"/>
              </a:rPr>
              <a:t>HTML</a:t>
            </a:r>
            <a:r>
              <a:rPr lang="zh-CN" altLang="en-US" dirty="0">
                <a:ea typeface="华文新魏" panose="02010800040101010101" pitchFamily="2" charset="-122"/>
              </a:rPr>
              <a:t>页面（</a:t>
            </a:r>
            <a:r>
              <a:rPr lang="en-US" altLang="zh-CN" dirty="0">
                <a:ea typeface="华文新魏" panose="02010800040101010101" pitchFamily="2" charset="-122"/>
              </a:rPr>
              <a:t>h.html</a:t>
            </a:r>
            <a:r>
              <a:rPr lang="zh-CN" altLang="en-US" dirty="0">
                <a:ea typeface="华文新魏" panose="02010800040101010101" pitchFamily="2" charset="-122"/>
              </a:rPr>
              <a:t>）中户端求助于</a:t>
            </a:r>
            <a:r>
              <a:rPr lang="en-US" altLang="zh-CN" dirty="0">
                <a:ea typeface="华文新魏" panose="02010800040101010101" pitchFamily="2" charset="-122"/>
              </a:rPr>
              <a:t>jQuery</a:t>
            </a:r>
            <a:r>
              <a:rPr lang="zh-CN" altLang="en-US" dirty="0">
                <a:ea typeface="华文新魏" panose="02010800040101010101" pitchFamily="2" charset="-122"/>
              </a:rPr>
              <a:t>。</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部分加载</a:t>
            </a:r>
            <a:r>
              <a:rPr kumimoji="0" lang="en-US" altLang="zh-CN"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HTML</a:t>
            </a: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页面</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64515" name="图片 3"/>
          <p:cNvPicPr>
            <a:picLocks noChangeAspect="1"/>
          </p:cNvPicPr>
          <p:nvPr/>
        </p:nvPicPr>
        <p:blipFill>
          <a:blip r:embed="rId1"/>
          <a:stretch>
            <a:fillRect/>
          </a:stretch>
        </p:blipFill>
        <p:spPr>
          <a:xfrm>
            <a:off x="685800" y="1524000"/>
            <a:ext cx="7086600" cy="4392613"/>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要去掉页面中多余的内容，可以利用</a:t>
            </a:r>
            <a:r>
              <a:rPr lang="en-US" altLang="zh-CN" dirty="0">
                <a:ea typeface="华文新魏" panose="02010800040101010101" pitchFamily="2" charset="-122"/>
              </a:rPr>
              <a:t>.load()</a:t>
            </a:r>
            <a:r>
              <a:rPr lang="zh-CN" altLang="en-US" dirty="0">
                <a:ea typeface="华文新魏" panose="02010800040101010101" pitchFamily="2" charset="-122"/>
              </a:rPr>
              <a:t>的一些新特性</a:t>
            </a:r>
            <a:r>
              <a:rPr lang="en-US" altLang="zh-CN" dirty="0">
                <a:ea typeface="华文新魏" panose="02010800040101010101" pitchFamily="2" charset="-122"/>
              </a:rPr>
              <a:t>——</a:t>
            </a:r>
            <a:r>
              <a:rPr lang="zh-CN" altLang="en-US" dirty="0">
                <a:ea typeface="华文新魏" panose="02010800040101010101" pitchFamily="2" charset="-122"/>
              </a:rPr>
              <a:t>在指定要加载文档的</a:t>
            </a:r>
            <a:r>
              <a:rPr lang="en-US" altLang="zh-CN" dirty="0">
                <a:ea typeface="华文新魏" panose="02010800040101010101" pitchFamily="2" charset="-122"/>
              </a:rPr>
              <a:t>URL</a:t>
            </a:r>
            <a:r>
              <a:rPr lang="zh-CN" altLang="en-US" dirty="0">
                <a:ea typeface="华文新魏" panose="02010800040101010101" pitchFamily="2" charset="-122"/>
              </a:rPr>
              <a:t>时，也可以提供一个</a:t>
            </a:r>
            <a:r>
              <a:rPr lang="en-US" altLang="zh-CN" dirty="0">
                <a:ea typeface="华文新魏" panose="02010800040101010101" pitchFamily="2" charset="-122"/>
              </a:rPr>
              <a:t>jQuery</a:t>
            </a:r>
            <a:r>
              <a:rPr lang="zh-CN" altLang="en-US" dirty="0">
                <a:ea typeface="华文新魏" panose="02010800040101010101" pitchFamily="2" charset="-122"/>
              </a:rPr>
              <a:t>选择符表达式。如果指定了这个表达式，</a:t>
            </a:r>
            <a:r>
              <a:rPr lang="en-US" altLang="zh-CN" dirty="0">
                <a:ea typeface="华文新魏" panose="02010800040101010101" pitchFamily="2" charset="-122"/>
              </a:rPr>
              <a:t>.load()</a:t>
            </a:r>
            <a:r>
              <a:rPr lang="zh-CN" altLang="en-US" dirty="0">
                <a:ea typeface="华文新魏" panose="02010800040101010101" pitchFamily="2" charset="-122"/>
              </a:rPr>
              <a:t>方法就会利用它查找加载文档的匹配部分。最终，只有匹配的部分才会被插入到页面中</a:t>
            </a:r>
            <a:endParaRPr lang="en-US" altLang="zh-CN" dirty="0">
              <a:ea typeface="华文新魏" panose="02010800040101010101" pitchFamily="2" charset="-122"/>
            </a:endParaRPr>
          </a:p>
          <a:p>
            <a:r>
              <a:rPr lang="zh-CN" altLang="en-US" dirty="0">
                <a:ea typeface="华文新魏" panose="02010800040101010101" pitchFamily="2" charset="-122"/>
              </a:rPr>
              <a:t>代码清单</a:t>
            </a:r>
            <a:r>
              <a:rPr lang="en-US" altLang="zh-CN" dirty="0">
                <a:ea typeface="华文新魏" panose="02010800040101010101" pitchFamily="2" charset="-122"/>
              </a:rPr>
              <a:t>6-24</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65539" name="图片 3"/>
          <p:cNvPicPr>
            <a:picLocks noChangeAspect="1"/>
          </p:cNvPicPr>
          <p:nvPr/>
        </p:nvPicPr>
        <p:blipFill>
          <a:blip r:embed="rId1"/>
          <a:stretch>
            <a:fillRect/>
          </a:stretch>
        </p:blipFill>
        <p:spPr>
          <a:xfrm>
            <a:off x="1219200" y="4191000"/>
            <a:ext cx="5908675" cy="18288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内容占位符 1"/>
          <p:cNvSpPr>
            <a:spLocks noGrp="1"/>
          </p:cNvSpPr>
          <p:nvPr>
            <p:ph idx="1"/>
          </p:nvPr>
        </p:nvSpPr>
        <p:spPr/>
        <p:txBody>
          <a:bodyPr vert="horz" wrap="square" lIns="91440" tIns="45720" rIns="91440" bIns="45720" anchor="t" anchorCtr="0"/>
          <a:p>
            <a:pPr eaLnBrk="1" hangingPunct="1"/>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案例</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1267" name="Picture 2"/>
          <p:cNvPicPr>
            <a:picLocks noChangeAspect="1"/>
          </p:cNvPicPr>
          <p:nvPr/>
        </p:nvPicPr>
        <p:blipFill>
          <a:blip r:embed="rId1"/>
          <a:stretch>
            <a:fillRect/>
          </a:stretch>
        </p:blipFill>
        <p:spPr>
          <a:xfrm>
            <a:off x="1905000" y="1414463"/>
            <a:ext cx="5791200" cy="510857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内容占位符 1"/>
          <p:cNvSpPr>
            <a:spLocks noGrp="1"/>
          </p:cNvSpPr>
          <p:nvPr>
            <p:ph idx="1"/>
          </p:nvPr>
        </p:nvSpPr>
        <p:spPr/>
        <p:txBody>
          <a:bodyPr vert="horz" wrap="square" lIns="91440" tIns="45720" rIns="91440" bIns="45720" anchor="t" anchorCtr="0"/>
          <a:p>
            <a:r>
              <a:rPr lang="en-US" altLang="zh-CN" dirty="0">
                <a:solidFill>
                  <a:srgbClr val="FFFF00"/>
                </a:solidFill>
                <a:ea typeface="华文新魏" panose="02010800040101010101" pitchFamily="2" charset="-122"/>
              </a:rPr>
              <a:t>load() </a:t>
            </a:r>
            <a:r>
              <a:rPr lang="zh-CN" altLang="en-US" dirty="0">
                <a:ea typeface="华文新魏" panose="02010800040101010101" pitchFamily="2" charset="-122"/>
              </a:rPr>
              <a:t>方法通过 </a:t>
            </a:r>
            <a:r>
              <a:rPr lang="en-US" altLang="zh-CN" dirty="0">
                <a:ea typeface="华文新魏" panose="02010800040101010101" pitchFamily="2" charset="-122"/>
              </a:rPr>
              <a:t>AJAX </a:t>
            </a:r>
            <a:r>
              <a:rPr lang="zh-CN" altLang="en-US" dirty="0">
                <a:ea typeface="华文新魏" panose="02010800040101010101" pitchFamily="2" charset="-122"/>
              </a:rPr>
              <a:t>请求从服务器加载数据，并把返回的数据放置到指定的元素中。</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追加</a:t>
            </a: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HTML</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2291" name="Picture 3"/>
          <p:cNvPicPr>
            <a:picLocks noChangeAspect="1"/>
          </p:cNvPicPr>
          <p:nvPr/>
        </p:nvPicPr>
        <p:blipFill>
          <a:blip r:embed="rId1"/>
          <a:stretch>
            <a:fillRect/>
          </a:stretch>
        </p:blipFill>
        <p:spPr>
          <a:xfrm>
            <a:off x="914400" y="2667000"/>
            <a:ext cx="7456488" cy="16002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3315" name="Picture 2"/>
          <p:cNvPicPr>
            <a:picLocks noChangeAspect="1"/>
          </p:cNvPicPr>
          <p:nvPr/>
        </p:nvPicPr>
        <p:blipFill>
          <a:blip r:embed="rId1"/>
          <a:stretch>
            <a:fillRect/>
          </a:stretch>
        </p:blipFill>
        <p:spPr>
          <a:xfrm>
            <a:off x="457200" y="1600200"/>
            <a:ext cx="8312150" cy="30480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内容占位符 1"/>
          <p:cNvSpPr>
            <a:spLocks noGrp="1"/>
          </p:cNvSpPr>
          <p:nvPr>
            <p:ph idx="1"/>
          </p:nvPr>
        </p:nvSpPr>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例</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6-1</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a:ln>
                  <a:noFill/>
                </a:ln>
                <a:solidFill>
                  <a:srgbClr val="FFFF00"/>
                </a:solidFill>
                <a:effectLst/>
                <a:uLnTx/>
                <a:uFillTx/>
                <a:latin typeface="+mn-lt"/>
                <a:ea typeface="+mn-ea"/>
                <a:cs typeface="+mn-cs"/>
              </a:rPr>
              <a:t>$(document).ready(function() {</a:t>
            </a:r>
            <a:endParaRPr kumimoji="0" lang="en-US" altLang="zh-CN" sz="2600" b="0" i="0" u="none" strike="noStrike" kern="1200" cap="none" spc="0" normalizeH="0" baseline="0" noProof="0" dirty="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smtClean="0">
                <a:ln>
                  <a:noFill/>
                </a:ln>
                <a:solidFill>
                  <a:srgbClr val="FFFF00"/>
                </a:solidFill>
                <a:effectLst/>
                <a:uLnTx/>
                <a:uFillTx/>
                <a:latin typeface="+mn-lt"/>
                <a:ea typeface="+mn-ea"/>
                <a:cs typeface="+mn-cs"/>
              </a:rPr>
              <a:t>	$('#</a:t>
            </a:r>
            <a:r>
              <a:rPr kumimoji="0" lang="en-US" altLang="zh-CN" sz="2600" b="0" i="0" u="none" strike="noStrike" kern="1200" cap="none" spc="0" normalizeH="0" baseline="0" noProof="0" dirty="0">
                <a:ln>
                  <a:noFill/>
                </a:ln>
                <a:solidFill>
                  <a:srgbClr val="FFFF00"/>
                </a:solidFill>
                <a:effectLst/>
                <a:uLnTx/>
                <a:uFillTx/>
                <a:latin typeface="+mn-lt"/>
                <a:ea typeface="+mn-ea"/>
                <a:cs typeface="+mn-cs"/>
              </a:rPr>
              <a:t>letter-a a').click(function(event) {</a:t>
            </a:r>
            <a:endParaRPr kumimoji="0" lang="en-US" altLang="zh-CN" sz="2600" b="0" i="0" u="none" strike="noStrike" kern="1200" cap="none" spc="0" normalizeH="0" baseline="0" noProof="0" dirty="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smtClean="0">
                <a:ln>
                  <a:noFill/>
                </a:ln>
                <a:solidFill>
                  <a:srgbClr val="FFFF00"/>
                </a:solidFill>
                <a:effectLst/>
                <a:uLnTx/>
                <a:uFillTx/>
                <a:latin typeface="+mn-lt"/>
                <a:ea typeface="+mn-ea"/>
                <a:cs typeface="+mn-cs"/>
              </a:rPr>
              <a:t>		</a:t>
            </a:r>
            <a:r>
              <a:rPr kumimoji="0" lang="en-US" altLang="zh-CN" sz="2600" b="0" i="0" u="none" strike="noStrike" kern="1200" cap="none" spc="0" normalizeH="0" baseline="0" noProof="0" dirty="0" err="1" smtClean="0">
                <a:ln>
                  <a:noFill/>
                </a:ln>
                <a:solidFill>
                  <a:srgbClr val="FFFF00"/>
                </a:solidFill>
                <a:effectLst/>
                <a:uLnTx/>
                <a:uFillTx/>
                <a:latin typeface="+mn-lt"/>
                <a:ea typeface="+mn-ea"/>
                <a:cs typeface="+mn-cs"/>
              </a:rPr>
              <a:t>event.preventDefault</a:t>
            </a:r>
            <a:r>
              <a:rPr kumimoji="0" lang="en-US" altLang="zh-CN" sz="2600" b="0" i="0" u="none" strike="noStrike" kern="1200" cap="none" spc="0" normalizeH="0" baseline="0" noProof="0" dirty="0" smtClean="0">
                <a:ln>
                  <a:noFill/>
                </a:ln>
                <a:solidFill>
                  <a:srgbClr val="FFFF00"/>
                </a:solidFill>
                <a:effectLst/>
                <a:uLnTx/>
                <a:uFillTx/>
                <a:latin typeface="+mn-lt"/>
                <a:ea typeface="+mn-ea"/>
                <a:cs typeface="+mn-cs"/>
              </a:rPr>
              <a:t>();</a:t>
            </a:r>
            <a:endParaRPr kumimoji="0" lang="en-US" altLang="zh-CN" sz="2600" b="0" i="0" u="none" strike="noStrike" kern="1200" cap="none" spc="0" normalizeH="0" baseline="0" noProof="0" dirty="0" smtClean="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smtClean="0">
                <a:ln>
                  <a:noFill/>
                </a:ln>
                <a:solidFill>
                  <a:srgbClr val="FFFF00"/>
                </a:solidFill>
                <a:effectLst/>
                <a:uLnTx/>
                <a:uFillTx/>
                <a:latin typeface="+mn-lt"/>
                <a:ea typeface="+mn-ea"/>
                <a:cs typeface="+mn-cs"/>
              </a:rPr>
              <a:t>		$('#</a:t>
            </a:r>
            <a:r>
              <a:rPr kumimoji="0" lang="en-US" altLang="zh-CN" sz="2600" b="0" i="0" u="none" strike="noStrike" kern="1200" cap="none" spc="0" normalizeH="0" baseline="0" noProof="0" dirty="0">
                <a:ln>
                  <a:noFill/>
                </a:ln>
                <a:solidFill>
                  <a:srgbClr val="FFFF00"/>
                </a:solidFill>
                <a:effectLst/>
                <a:uLnTx/>
                <a:uFillTx/>
                <a:latin typeface="+mn-lt"/>
                <a:ea typeface="+mn-ea"/>
                <a:cs typeface="+mn-cs"/>
              </a:rPr>
              <a:t>dictionary').load('a.html');</a:t>
            </a:r>
            <a:endParaRPr kumimoji="0" lang="en-US" altLang="zh-CN" sz="2600" b="0" i="0" u="none" strike="noStrike" kern="1200" cap="none" spc="0" normalizeH="0" baseline="0" noProof="0" dirty="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smtClean="0">
                <a:ln>
                  <a:noFill/>
                </a:ln>
                <a:solidFill>
                  <a:srgbClr val="FFFF00"/>
                </a:solidFill>
                <a:effectLst/>
                <a:uLnTx/>
                <a:uFillTx/>
                <a:latin typeface="+mn-lt"/>
                <a:ea typeface="+mn-ea"/>
                <a:cs typeface="+mn-cs"/>
              </a:rPr>
              <a:t>	});</a:t>
            </a:r>
            <a:endParaRPr kumimoji="0" lang="en-US" altLang="zh-CN" sz="2600" b="0" i="0" u="none" strike="noStrike" kern="1200" cap="none" spc="0" normalizeH="0" baseline="0" noProof="0" dirty="0">
              <a:ln>
                <a:noFill/>
              </a:ln>
              <a:solidFill>
                <a:srgbClr val="FFFF00"/>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altLang="zh-CN" sz="2600" b="0" i="0" u="none" strike="noStrike" kern="1200" cap="none" spc="0" normalizeH="0" baseline="0" noProof="0" dirty="0">
                <a:ln>
                  <a:noFill/>
                </a:ln>
                <a:solidFill>
                  <a:srgbClr val="FFFF00"/>
                </a:solidFill>
                <a:effectLst/>
                <a:uLnTx/>
                <a:uFillTx/>
                <a:latin typeface="+mn-lt"/>
                <a:ea typeface="+mn-ea"/>
                <a:cs typeface="+mn-cs"/>
              </a:rPr>
              <a:t>});</a:t>
            </a:r>
            <a:endParaRPr kumimoji="0" lang="zh-CN" altLang="en-US" sz="2600" b="0" i="0" u="none" strike="noStrike" kern="1200" cap="none" spc="0" normalizeH="0" baseline="0" noProof="0" dirty="0" smtClean="0">
              <a:ln>
                <a:noFill/>
              </a:ln>
              <a:solidFill>
                <a:srgbClr val="FFFF00"/>
              </a:solidFill>
              <a:effectLst/>
              <a:uLnTx/>
              <a:uFillTx/>
              <a:latin typeface="+mn-lt"/>
              <a:ea typeface="+mn-ea"/>
              <a:cs typeface="+mn-cs"/>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纸张">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0</TotalTime>
  <Words>5270</Words>
  <Application>WPS 演示</Application>
  <PresentationFormat>全屏显示(4:3)</PresentationFormat>
  <Paragraphs>206</Paragraphs>
  <Slides>57</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57</vt:i4>
      </vt:variant>
    </vt:vector>
  </HeadingPairs>
  <TitlesOfParts>
    <vt:vector size="68" baseType="lpstr">
      <vt:lpstr>Arial</vt:lpstr>
      <vt:lpstr>宋体</vt:lpstr>
      <vt:lpstr>Wingdings</vt:lpstr>
      <vt:lpstr>华文新魏</vt:lpstr>
      <vt:lpstr>Constantia</vt:lpstr>
      <vt:lpstr>Wingdings 2</vt:lpstr>
      <vt:lpstr>Wingdings 2</vt:lpstr>
      <vt:lpstr>微软雅黑</vt:lpstr>
      <vt:lpstr>Arial Unicode MS</vt:lpstr>
      <vt:lpstr>Calibri</vt:lpstr>
      <vt:lpstr>纸张</vt:lpstr>
      <vt:lpstr>通过AJAX发送数据</vt:lpstr>
      <vt:lpstr>什么是AJAX</vt:lpstr>
      <vt:lpstr>AJAX的作用</vt:lpstr>
      <vt:lpstr>PowerPoint 演示文稿</vt:lpstr>
      <vt:lpstr>案例</vt:lpstr>
      <vt:lpstr>案例</vt:lpstr>
      <vt:lpstr>追加HTML</vt:lpstr>
      <vt:lpstr>PowerPoint 演示文稿</vt:lpstr>
      <vt:lpstr>PowerPoint 演示文稿</vt:lpstr>
      <vt:lpstr>PowerPoint 演示文稿</vt:lpstr>
      <vt:lpstr>操作JavaScript对象</vt:lpstr>
      <vt:lpstr>操作JavaScript对象</vt:lpstr>
      <vt:lpstr>操作JavaScript对象</vt:lpstr>
      <vt:lpstr>PowerPoint 演示文稿</vt:lpstr>
      <vt:lpstr>PowerPoint 演示文稿</vt:lpstr>
      <vt:lpstr>PowerPoint 演示文稿</vt:lpstr>
      <vt:lpstr>PowerPoint 演示文稿</vt:lpstr>
      <vt:lpstr>PowerPoint 演示文稿</vt:lpstr>
      <vt:lpstr>PowerPoint 演示文稿</vt:lpstr>
      <vt:lpstr>加载XML文档</vt:lpstr>
      <vt:lpstr>PowerPoint 演示文稿</vt:lpstr>
      <vt:lpstr>PowerPoint 演示文稿</vt:lpstr>
      <vt:lpstr>PowerPoint 演示文稿</vt:lpstr>
      <vt:lpstr>选择数据格式</vt:lpstr>
      <vt:lpstr>向服务器传递数据</vt:lpstr>
      <vt:lpstr>PowerPoint 演示文稿</vt:lpstr>
      <vt:lpstr>PowerPoint 演示文稿</vt:lpstr>
      <vt:lpstr>代码清单6-10</vt:lpstr>
      <vt:lpstr>执行POST请求</vt:lpstr>
      <vt:lpstr>代码清单6-11</vt:lpstr>
      <vt:lpstr>PowerPoint 演示文稿</vt:lpstr>
      <vt:lpstr>序列化表单</vt:lpstr>
      <vt:lpstr>PowerPoint 演示文稿</vt:lpstr>
      <vt:lpstr>代码清单6-14</vt:lpstr>
      <vt:lpstr>为Ajax 请求提供不同的内容</vt:lpstr>
      <vt:lpstr>关注请求</vt:lpstr>
      <vt:lpstr>PowerPoint 演示文稿</vt:lpstr>
      <vt:lpstr>代码清单6-15</vt:lpstr>
      <vt:lpstr>代码清单6-16</vt:lpstr>
      <vt:lpstr>错误处理</vt:lpstr>
      <vt:lpstr>PowerPoint 演示文稿</vt:lpstr>
      <vt:lpstr>Ajax 和事件</vt:lpstr>
      <vt:lpstr>PowerPoint 演示文稿</vt:lpstr>
      <vt:lpstr>代码清单6-19</vt:lpstr>
      <vt:lpstr>安全限制</vt:lpstr>
      <vt:lpstr>PowerPoint 演示文稿</vt:lpstr>
      <vt:lpstr>PowerPoint 演示文稿</vt:lpstr>
      <vt:lpstr>使用JSONP加载远程数据</vt:lpstr>
      <vt:lpstr>PowerPoint 演示文稿</vt:lpstr>
      <vt:lpstr>PowerPoint 演示文稿</vt:lpstr>
      <vt:lpstr>PowerPoint 演示文稿</vt:lpstr>
      <vt:lpstr>其他工具</vt:lpstr>
      <vt:lpstr>PowerPoint 演示文稿</vt:lpstr>
      <vt:lpstr>修改默认选项</vt:lpstr>
      <vt:lpstr>部分加载HTML页面</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wj</cp:lastModifiedBy>
  <cp:revision>128</cp:revision>
  <dcterms:created xsi:type="dcterms:W3CDTF">2013-06-18T02:16:00Z</dcterms:created>
  <dcterms:modified xsi:type="dcterms:W3CDTF">2021-05-30T09:56:17Z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2052-11.1.0.10495</vt:lpwstr>
  </property>
  <property fmtid="{D5CDD505-2E9C-101B-9397-08002B2CF9AE}" pid="4" name="ICV">
    <vt:lpwstr>219E950AF5724DD3AA2F97B3A327FA97</vt:lpwstr>
  </property>
</Properties>
</file>