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custDataLst>
    <p:tags r:id="rId3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eaLnBrk="1" hangingPunct="1">
              <a:defRPr/>
            </a:pPr>
            <a:endParaRPr lang="en-US" altLang="zh-CN">
              <a:solidFill>
                <a:srgbClr val="FFFFFF"/>
              </a:solidFill>
              <a:ea typeface="宋体" panose="02010600030101010101" pitchFamily="2" charset="-122"/>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zh-CN" altLang="en-US" smtClean="0"/>
              <a:t>单击此处编辑母版标题样式</a:t>
            </a:r>
            <a:endParaRPr lang="en-US"/>
          </a:p>
        </p:txBody>
      </p:sp>
      <p:sp>
        <p:nvSpPr>
          <p:cNvPr id="7" name="日期占位符 14"/>
          <p:cNvSpPr>
            <a:spLocks noGrp="1"/>
          </p:cNvSpPr>
          <p:nvPr>
            <p:ph type="dt" sz="half" idx="10"/>
          </p:nvPr>
        </p:nvSpPr>
        <p:spPr/>
        <p:txBody>
          <a:bodyPr/>
          <a:lstStyle>
            <a:lvl1pPr>
              <a:defRPr/>
            </a:lvl1pPr>
          </a:lstStyle>
          <a:p>
            <a:pPr>
              <a:defRPr/>
            </a:pPr>
            <a:endParaRPr lang="zh-CN" altLang="en-US"/>
          </a:p>
        </p:txBody>
      </p:sp>
      <p:sp>
        <p:nvSpPr>
          <p:cNvPr id="8" name="灯片编号占位符 15"/>
          <p:cNvSpPr>
            <a:spLocks noGrp="1"/>
          </p:cNvSpPr>
          <p:nvPr>
            <p:ph type="sldNum" sz="quarter" idx="11"/>
          </p:nvPr>
        </p:nvSpPr>
        <p:spPr/>
        <p:txBody>
          <a:bodyPr/>
          <a:lstStyle>
            <a:lvl1pPr>
              <a:defRPr smtClean="0"/>
            </a:lvl1pPr>
          </a:lstStyle>
          <a:p>
            <a:pPr>
              <a:defRPr/>
            </a:pPr>
            <a:fld id="{63B95AFC-CBCB-4A89-8995-4EC7177356DE}" type="slidenum">
              <a:rPr lang="en-US" altLang="zh-CN"/>
            </a:fld>
            <a:endParaRPr lang="en-US" altLang="zh-CN"/>
          </a:p>
        </p:txBody>
      </p:sp>
      <p:sp>
        <p:nvSpPr>
          <p:cNvPr id="10" name="页脚占位符 16"/>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F8436843-81EA-4ED2-B5EA-791834FA521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38016DF9-BD62-4363-9BFB-0ADF08C60D7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7" name="标题 16"/>
          <p:cNvSpPr>
            <a:spLocks noGrp="1"/>
          </p:cNvSpPr>
          <p:nvPr>
            <p:ph type="title"/>
          </p:nvPr>
        </p:nvSpPr>
        <p:spPr/>
        <p:txBody>
          <a:bodyPr rtlCol="0"/>
          <a:lstStyle/>
          <a:p>
            <a:r>
              <a:rPr lang="zh-CN" altLang="en-US" smtClean="0"/>
              <a:t>单击此处编辑母版标题样式</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4C00FB6B-8511-471E-BA8F-30259DB1F0C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2BB50D6E-1CAE-4BC3-96DD-E5D2DF22926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1" name="内容占位符 10"/>
          <p:cNvSpPr>
            <a:spLocks noGrp="1"/>
          </p:cNvSpPr>
          <p:nvPr>
            <p:ph sz="half" idx="1"/>
          </p:nvPr>
        </p:nvSpPr>
        <p:spPr>
          <a:xfrm>
            <a:off x="457200" y="1524000"/>
            <a:ext cx="4059936"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524000"/>
            <a:ext cx="4059936"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17AFFDEC-F5DF-42A5-BE72-94F27970FD2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32" name="内容占位符 31"/>
          <p:cNvSpPr>
            <a:spLocks noGrp="1"/>
          </p:cNvSpPr>
          <p:nvPr>
            <p:ph sz="half" idx="2"/>
          </p:nvPr>
        </p:nvSpPr>
        <p:spPr>
          <a:xfrm>
            <a:off x="457200" y="2201896"/>
            <a:ext cx="4038600"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4" name="内容占位符 33"/>
          <p:cNvSpPr>
            <a:spLocks noGrp="1"/>
          </p:cNvSpPr>
          <p:nvPr>
            <p:ph sz="quarter" idx="4"/>
          </p:nvPr>
        </p:nvSpPr>
        <p:spPr>
          <a:xfrm>
            <a:off x="4649788" y="2201896"/>
            <a:ext cx="4038600"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标题 1"/>
          <p:cNvSpPr>
            <a:spLocks noGrp="1"/>
          </p:cNvSpPr>
          <p:nvPr>
            <p:ph type="title"/>
          </p:nvPr>
        </p:nvSpPr>
        <p:spPr>
          <a:xfrm>
            <a:off x="457200" y="155448"/>
            <a:ext cx="8229600" cy="1143000"/>
          </a:xfrm>
        </p:spPr>
        <p:txBody>
          <a:bodyPr/>
          <a:lstStyle>
            <a:lvl1pPr>
              <a:defRPr/>
            </a:lvl1pPr>
          </a:lstStyle>
          <a:p>
            <a:r>
              <a:rPr lang="zh-CN" altLang="en-US" smtClean="0"/>
              <a:t>单击此处编辑母版标题样式</a:t>
            </a:r>
            <a:endParaRPr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9" name="灯片编号占位符 8"/>
          <p:cNvSpPr>
            <a:spLocks noGrp="1"/>
          </p:cNvSpPr>
          <p:nvPr>
            <p:ph type="sldNum" sz="quarter" idx="10"/>
          </p:nvPr>
        </p:nvSpPr>
        <p:spPr/>
        <p:txBody>
          <a:bodyPr/>
          <a:lstStyle>
            <a:lvl1pPr>
              <a:defRPr smtClean="0"/>
            </a:lvl1pPr>
          </a:lstStyle>
          <a:p>
            <a:pPr>
              <a:defRPr/>
            </a:pPr>
            <a:fld id="{A872D1A0-71C1-4BD4-B361-0DD1A37F3AA3}" type="slidenum">
              <a:rPr lang="en-US" altLang="zh-CN"/>
            </a:fld>
            <a:endParaRPr lang="en-US" altLang="zh-CN"/>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日期占位符 6"/>
          <p:cNvSpPr>
            <a:spLocks noGrp="1"/>
          </p:cNvSpPr>
          <p:nvPr>
            <p:ph type="dt" sz="half" idx="12"/>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endParaRPr lang="zh-CN" altLang="en-US"/>
          </a:p>
        </p:txBody>
      </p:sp>
      <p:sp>
        <p:nvSpPr>
          <p:cNvPr id="4" name="页脚占位符 9"/>
          <p:cNvSpPr>
            <a:spLocks noGrp="1"/>
          </p:cNvSpPr>
          <p:nvPr>
            <p:ph type="ftr" sz="quarter" idx="11"/>
          </p:nvPr>
        </p:nvSpPr>
        <p:spPr/>
        <p:txBody>
          <a:bodyPr/>
          <a:lstStyle>
            <a:lvl1pPr>
              <a:defRPr/>
            </a:lvl1pPr>
          </a:lstStyle>
          <a:p>
            <a:pPr>
              <a:defRPr/>
            </a:pP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D1DD1DBE-2B62-4969-9568-E124B8FE1B6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3"/>
          <p:cNvSpPr>
            <a:spLocks noGrp="1"/>
          </p:cNvSpPr>
          <p:nvPr>
            <p:ph type="dt" sz="half" idx="10"/>
          </p:nvPr>
        </p:nvSpPr>
        <p:spPr/>
        <p:txBody>
          <a:bodyPr/>
          <a:lstStyle>
            <a:lvl1pPr>
              <a:defRPr/>
            </a:lvl1pPr>
          </a:lstStyle>
          <a:p>
            <a:pPr>
              <a:defRPr/>
            </a:pPr>
            <a:endParaRPr lang="zh-CN" altLang="en-US"/>
          </a:p>
        </p:txBody>
      </p:sp>
      <p:sp>
        <p:nvSpPr>
          <p:cNvPr id="3" name="页脚占位符 9"/>
          <p:cNvSpPr>
            <a:spLocks noGrp="1"/>
          </p:cNvSpPr>
          <p:nvPr>
            <p:ph type="ftr" sz="quarter" idx="11"/>
          </p:nvPr>
        </p:nvSpPr>
        <p:spPr/>
        <p:txBody>
          <a:bodyPr/>
          <a:lstStyle>
            <a:lvl1pPr>
              <a:defRPr/>
            </a:lvl1pPr>
          </a:lstStyle>
          <a:p>
            <a:pPr>
              <a:defRPr/>
            </a:pPr>
            <a:endParaRPr lang="zh-CN" altLang="en-US"/>
          </a:p>
        </p:txBody>
      </p:sp>
      <p:sp>
        <p:nvSpPr>
          <p:cNvPr id="4" name="灯片编号占位符 21"/>
          <p:cNvSpPr>
            <a:spLocks noGrp="1"/>
          </p:cNvSpPr>
          <p:nvPr>
            <p:ph type="sldNum" sz="quarter" idx="12"/>
          </p:nvPr>
        </p:nvSpPr>
        <p:spPr/>
        <p:txBody>
          <a:bodyPr/>
          <a:lstStyle>
            <a:lvl1pPr>
              <a:defRPr/>
            </a:lvl1pPr>
          </a:lstStyle>
          <a:p>
            <a:pPr>
              <a:defRPr/>
            </a:pPr>
            <a:fld id="{47B807C5-0F55-4273-8156-8E5CA516748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D696F9C2-1853-4B12-8D7C-EBB1EE3DCED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CFB549C5-8A4A-438B-9BF0-54654D9C409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ea typeface="+mn-ea"/>
              </a:defRPr>
            </a:lvl1pPr>
          </a:lstStyle>
          <a:p>
            <a:pPr>
              <a:defRPr/>
            </a:pPr>
            <a:endParaRPr lang="zh-CN" altLang="en-US"/>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ea typeface="+mn-ea"/>
              </a:defRPr>
            </a:lvl1pPr>
          </a:lstStyle>
          <a:p>
            <a:pPr>
              <a:defRPr/>
            </a:pPr>
            <a:endParaRPr lang="zh-CN" altLang="en-US"/>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eaLnBrk="1" hangingPunct="1">
              <a:defRPr sz="1600" smtClean="0">
                <a:solidFill>
                  <a:schemeClr val="tx2"/>
                </a:solidFill>
                <a:ea typeface="华文新魏" panose="02010800040101010101" pitchFamily="2" charset="-122"/>
              </a:defRPr>
            </a:lvl1pPr>
          </a:lstStyle>
          <a:p>
            <a:pPr>
              <a:defRPr/>
            </a:pPr>
            <a:fld id="{1EF4DF5E-1944-45DF-9A5F-26038CA171D9}" type="slidenum">
              <a:rPr lang="en-US" altLang="zh-CN"/>
            </a:fld>
            <a:endParaRPr lang="en-US" altLang="zh-CN"/>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zh-CN" altLang="en-US" smtClean="0"/>
              <a:t>单击此处编辑母版标题样式</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D6903D"/>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B37732"/>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D6903D"/>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7200" y="3700463"/>
            <a:ext cx="8305800" cy="1143000"/>
          </a:xfrm>
        </p:spPr>
        <p:txBody>
          <a:bodyPr/>
          <a:lstStyle/>
          <a:p>
            <a:pPr eaLnBrk="1" fontAlgn="auto" hangingPunct="1">
              <a:spcAft>
                <a:spcPts val="0"/>
              </a:spcAft>
              <a:buFont typeface="Wingdings 2" panose="05020102010507070707"/>
              <a:buNone/>
              <a:defRPr/>
            </a:pPr>
            <a:endParaRPr lang="zh-CN" altLang="en-US" dirty="0">
              <a:latin typeface="仿宋" panose="02010609060101010101" pitchFamily="49" charset="-122"/>
              <a:ea typeface="仿宋" panose="02010609060101010101" pitchFamily="49" charset="-122"/>
            </a:endParaRPr>
          </a:p>
        </p:txBody>
      </p:sp>
      <p:sp>
        <p:nvSpPr>
          <p:cNvPr id="2" name="标题 1"/>
          <p:cNvSpPr>
            <a:spLocks noGrp="1"/>
          </p:cNvSpPr>
          <p:nvPr>
            <p:ph type="ctrTitle"/>
          </p:nvPr>
        </p:nvSpPr>
        <p:spPr>
          <a:xfrm>
            <a:off x="457200" y="1433513"/>
            <a:ext cx="8305800" cy="1981200"/>
          </a:xfrm>
        </p:spPr>
        <p:txBody>
          <a:bodyPr/>
          <a:lstStyle/>
          <a:p>
            <a:pPr eaLnBrk="1" fontAlgn="auto" hangingPunct="1">
              <a:spcAft>
                <a:spcPts val="0"/>
              </a:spcAft>
              <a:defRPr/>
            </a:pPr>
            <a:r>
              <a:rPr altLang="zh-CN" smtClean="0"/>
              <a:t>7Bootstrap</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水平表单</a:t>
            </a:r>
            <a:endParaRPr lang="zh-CN" altLang="en-US" b="1" dirty="0"/>
          </a:p>
          <a:p>
            <a:pPr latinLnBrk="1"/>
            <a:r>
              <a:rPr lang="zh-CN" altLang="en-US" dirty="0"/>
              <a:t>水平表单与其他表单不仅标记的数量上不同，而且表单的呈现形式也不同。如需创建一个水平布局的表单，请按下面的几个步骤进行：</a:t>
            </a:r>
            <a:endParaRPr lang="zh-CN" altLang="en-US" dirty="0"/>
          </a:p>
          <a:p>
            <a:pPr lvl="1" latinLnBrk="1"/>
            <a:r>
              <a:rPr lang="zh-CN" altLang="en-US" dirty="0"/>
              <a:t>向父 </a:t>
            </a:r>
            <a:r>
              <a:rPr lang="en-US" altLang="zh-CN" dirty="0"/>
              <a:t>&lt;form&gt; </a:t>
            </a:r>
            <a:r>
              <a:rPr lang="zh-CN" altLang="en-US" dirty="0"/>
              <a:t>元素添加 </a:t>
            </a:r>
            <a:r>
              <a:rPr lang="en-US" altLang="zh-CN" dirty="0"/>
              <a:t>class </a:t>
            </a:r>
            <a:r>
              <a:rPr lang="en-US" altLang="zh-CN" i="1" dirty="0"/>
              <a:t>.form-horizontal</a:t>
            </a:r>
            <a:r>
              <a:rPr lang="zh-CN" altLang="en-US" dirty="0"/>
              <a:t>。</a:t>
            </a:r>
            <a:endParaRPr lang="zh-CN" altLang="en-US" dirty="0"/>
          </a:p>
          <a:p>
            <a:pPr lvl="1" latinLnBrk="1"/>
            <a:r>
              <a:rPr lang="zh-CN" altLang="en-US" dirty="0"/>
              <a:t>把标签和控件放在一个带有 </a:t>
            </a:r>
            <a:r>
              <a:rPr lang="en-US" altLang="zh-CN" dirty="0"/>
              <a:t>class </a:t>
            </a:r>
            <a:r>
              <a:rPr lang="en-US" altLang="zh-CN" i="1" dirty="0"/>
              <a:t>.form-group</a:t>
            </a:r>
            <a:r>
              <a:rPr lang="en-US" altLang="zh-CN" dirty="0"/>
              <a:t> </a:t>
            </a:r>
            <a:r>
              <a:rPr lang="zh-CN" altLang="en-US" dirty="0"/>
              <a:t>的 </a:t>
            </a:r>
            <a:r>
              <a:rPr lang="en-US" altLang="zh-CN" dirty="0"/>
              <a:t>&lt;div&gt; </a:t>
            </a:r>
            <a:r>
              <a:rPr lang="zh-CN" altLang="en-US" dirty="0"/>
              <a:t>中。</a:t>
            </a:r>
            <a:endParaRPr lang="zh-CN" altLang="en-US" dirty="0"/>
          </a:p>
          <a:p>
            <a:pPr lvl="1" latinLnBrk="1"/>
            <a:r>
              <a:rPr lang="zh-CN" altLang="en-US" dirty="0"/>
              <a:t>向标签添加 </a:t>
            </a:r>
            <a:r>
              <a:rPr lang="en-US" altLang="zh-CN" dirty="0"/>
              <a:t>class </a:t>
            </a:r>
            <a:r>
              <a:rPr lang="en-US" altLang="zh-CN" i="1" dirty="0"/>
              <a:t>.control-label</a:t>
            </a:r>
            <a:r>
              <a:rPr lang="zh-CN" altLang="en-US" dirty="0"/>
              <a:t>。</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表单控件状态</a:t>
            </a:r>
            <a:endParaRPr lang="zh-CN" altLang="en-US" b="1" dirty="0"/>
          </a:p>
          <a:p>
            <a:pPr latinLnBrk="1"/>
            <a:r>
              <a:rPr lang="zh-CN" altLang="en-US" dirty="0"/>
              <a:t>除了 </a:t>
            </a:r>
            <a:r>
              <a:rPr lang="en-US" altLang="zh-CN" i="1" dirty="0"/>
              <a:t>:focus</a:t>
            </a:r>
            <a:r>
              <a:rPr lang="zh-CN" altLang="en-US" dirty="0"/>
              <a:t> 状态（即，用户点击 </a:t>
            </a:r>
            <a:r>
              <a:rPr lang="en-US" altLang="zh-CN" dirty="0"/>
              <a:t>input </a:t>
            </a:r>
            <a:r>
              <a:rPr lang="zh-CN" altLang="en-US" dirty="0"/>
              <a:t>或使用 </a:t>
            </a:r>
            <a:r>
              <a:rPr lang="en-US" altLang="zh-CN" dirty="0"/>
              <a:t>tab </a:t>
            </a:r>
            <a:r>
              <a:rPr lang="zh-CN" altLang="en-US" dirty="0"/>
              <a:t>键聚焦到 </a:t>
            </a:r>
            <a:r>
              <a:rPr lang="en-US" altLang="zh-CN" dirty="0"/>
              <a:t>input </a:t>
            </a:r>
            <a:r>
              <a:rPr lang="zh-CN" altLang="en-US" dirty="0"/>
              <a:t>上），</a:t>
            </a:r>
            <a:r>
              <a:rPr lang="en-US" altLang="zh-CN" dirty="0"/>
              <a:t>Bootstrap </a:t>
            </a:r>
            <a:r>
              <a:rPr lang="zh-CN" altLang="en-US" dirty="0"/>
              <a:t>还为禁用的输入框定义了样式，并提供了表单验证的 </a:t>
            </a:r>
            <a:r>
              <a:rPr lang="en-US" altLang="zh-CN" dirty="0"/>
              <a:t>class</a:t>
            </a:r>
            <a:r>
              <a:rPr lang="zh-CN" altLang="en-US" dirty="0" smtClean="0"/>
              <a:t>。</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81000"/>
            <a:ext cx="8229600" cy="5715000"/>
          </a:xfrm>
        </p:spPr>
        <p:txBody>
          <a:bodyPr/>
          <a:lstStyle/>
          <a:p>
            <a:r>
              <a:rPr lang="zh-CN" altLang="en-US" sz="2400" b="1" dirty="0"/>
              <a:t>输入框焦点</a:t>
            </a:r>
            <a:endParaRPr lang="zh-CN" altLang="en-US" sz="2400" b="1" dirty="0"/>
          </a:p>
          <a:p>
            <a:pPr lvl="1" latinLnBrk="1"/>
            <a:r>
              <a:rPr lang="zh-CN" altLang="en-US" sz="2200" dirty="0"/>
              <a:t>当输入框 </a:t>
            </a:r>
            <a:r>
              <a:rPr lang="en-US" altLang="zh-CN" sz="2200" dirty="0"/>
              <a:t>input </a:t>
            </a:r>
            <a:r>
              <a:rPr lang="zh-CN" altLang="en-US" sz="2200" dirty="0"/>
              <a:t>接收到 </a:t>
            </a:r>
            <a:r>
              <a:rPr lang="en-US" altLang="zh-CN" sz="2200" i="1" dirty="0"/>
              <a:t>:focus</a:t>
            </a:r>
            <a:r>
              <a:rPr lang="zh-CN" altLang="en-US" sz="2200" dirty="0"/>
              <a:t> 时，输入框的轮廓会被移除，同时应用 </a:t>
            </a:r>
            <a:r>
              <a:rPr lang="en-US" altLang="zh-CN" sz="2200" i="1" dirty="0"/>
              <a:t>box-shadow</a:t>
            </a:r>
            <a:r>
              <a:rPr lang="zh-CN" altLang="en-US" sz="2200" dirty="0"/>
              <a:t>。</a:t>
            </a:r>
            <a:endParaRPr lang="zh-CN" altLang="en-US" sz="2200" dirty="0"/>
          </a:p>
          <a:p>
            <a:r>
              <a:rPr lang="zh-CN" altLang="en-US" sz="2400" b="1" dirty="0"/>
              <a:t>禁用的输入框 </a:t>
            </a:r>
            <a:r>
              <a:rPr lang="en-US" altLang="zh-CN" sz="2400" b="1" dirty="0"/>
              <a:t>input</a:t>
            </a:r>
            <a:endParaRPr lang="en-US" altLang="zh-CN" sz="2400" b="1" dirty="0"/>
          </a:p>
          <a:p>
            <a:pPr lvl="1" latinLnBrk="1"/>
            <a:r>
              <a:rPr lang="zh-CN" altLang="en-US" sz="2200" dirty="0" smtClean="0"/>
              <a:t>如果想</a:t>
            </a:r>
            <a:r>
              <a:rPr lang="zh-CN" altLang="en-US" sz="2200" dirty="0"/>
              <a:t>要禁用一个输入框 </a:t>
            </a:r>
            <a:r>
              <a:rPr lang="en-US" altLang="zh-CN" sz="2200" dirty="0"/>
              <a:t>input</a:t>
            </a:r>
            <a:r>
              <a:rPr lang="zh-CN" altLang="en-US" sz="2200" dirty="0"/>
              <a:t>，只需要简单地添加 </a:t>
            </a:r>
            <a:r>
              <a:rPr lang="en-US" altLang="zh-CN" sz="2200" i="1" dirty="0"/>
              <a:t>disabled</a:t>
            </a:r>
            <a:r>
              <a:rPr lang="zh-CN" altLang="en-US" sz="2200" dirty="0"/>
              <a:t> 属性，这不仅会禁用输入框，还会改变输入框的样式以及当鼠标的指针悬停在元素上时鼠标指针的样式。</a:t>
            </a:r>
            <a:endParaRPr lang="zh-CN" altLang="en-US" sz="2200" dirty="0"/>
          </a:p>
          <a:p>
            <a:r>
              <a:rPr lang="zh-CN" altLang="en-US" sz="2400" b="1" dirty="0"/>
              <a:t>禁用的字段集 </a:t>
            </a:r>
            <a:r>
              <a:rPr lang="en-US" altLang="zh-CN" sz="2400" b="1" dirty="0" err="1"/>
              <a:t>fieldset</a:t>
            </a:r>
            <a:endParaRPr lang="en-US" altLang="zh-CN" sz="2400" b="1" dirty="0"/>
          </a:p>
          <a:p>
            <a:pPr lvl="1" latinLnBrk="1"/>
            <a:r>
              <a:rPr lang="zh-CN" altLang="en-US" sz="2200" dirty="0"/>
              <a:t>对 </a:t>
            </a:r>
            <a:r>
              <a:rPr lang="en-US" altLang="zh-CN" sz="2200" dirty="0"/>
              <a:t>&lt;</a:t>
            </a:r>
            <a:r>
              <a:rPr lang="en-US" altLang="zh-CN" sz="2200" dirty="0" err="1"/>
              <a:t>fieldset</a:t>
            </a:r>
            <a:r>
              <a:rPr lang="en-US" altLang="zh-CN" sz="2200" dirty="0"/>
              <a:t>&gt; </a:t>
            </a:r>
            <a:r>
              <a:rPr lang="zh-CN" altLang="en-US" sz="2200" dirty="0"/>
              <a:t>添加 </a:t>
            </a:r>
            <a:r>
              <a:rPr lang="en-US" altLang="zh-CN" sz="2200" dirty="0"/>
              <a:t>disabled </a:t>
            </a:r>
            <a:r>
              <a:rPr lang="zh-CN" altLang="en-US" sz="2200" dirty="0"/>
              <a:t>属性来禁用 </a:t>
            </a:r>
            <a:r>
              <a:rPr lang="en-US" altLang="zh-CN" sz="2200" dirty="0"/>
              <a:t>&lt;</a:t>
            </a:r>
            <a:r>
              <a:rPr lang="en-US" altLang="zh-CN" sz="2200" dirty="0" err="1"/>
              <a:t>fieldset</a:t>
            </a:r>
            <a:r>
              <a:rPr lang="en-US" altLang="zh-CN" sz="2200" dirty="0"/>
              <a:t>&gt; </a:t>
            </a:r>
            <a:r>
              <a:rPr lang="zh-CN" altLang="en-US" sz="2200" dirty="0"/>
              <a:t>内的所有控件。</a:t>
            </a:r>
            <a:endParaRPr lang="zh-CN" altLang="en-US" sz="2200" dirty="0"/>
          </a:p>
          <a:p>
            <a:r>
              <a:rPr lang="zh-CN" altLang="en-US" sz="2400" b="1" dirty="0"/>
              <a:t>验证状态</a:t>
            </a:r>
            <a:endParaRPr lang="zh-CN" altLang="en-US" sz="2400" b="1" dirty="0"/>
          </a:p>
          <a:p>
            <a:pPr lvl="1" latinLnBrk="1"/>
            <a:r>
              <a:rPr lang="en-US" altLang="zh-CN" sz="2200" dirty="0"/>
              <a:t>Bootstrap </a:t>
            </a:r>
            <a:r>
              <a:rPr lang="zh-CN" altLang="en-US" sz="2200" dirty="0"/>
              <a:t>包含了错误、警告和成功消息的验证样式。只需要对父元素简单地添加适当的 </a:t>
            </a:r>
            <a:r>
              <a:rPr lang="en-US" altLang="zh-CN" sz="2200" dirty="0"/>
              <a:t>class</a:t>
            </a:r>
            <a:r>
              <a:rPr lang="zh-CN" altLang="en-US" sz="2200" dirty="0"/>
              <a:t>（</a:t>
            </a:r>
            <a:r>
              <a:rPr lang="en-US" altLang="zh-CN" sz="2200" i="1" dirty="0"/>
              <a:t>.has-warning</a:t>
            </a:r>
            <a:r>
              <a:rPr lang="zh-CN" altLang="en-US" sz="2200" i="1" dirty="0"/>
              <a:t>、 </a:t>
            </a:r>
            <a:r>
              <a:rPr lang="en-US" altLang="zh-CN" sz="2200" i="1" dirty="0"/>
              <a:t>.has-error </a:t>
            </a:r>
            <a:r>
              <a:rPr lang="zh-CN" altLang="en-US" sz="2200" i="1" dirty="0"/>
              <a:t>或 </a:t>
            </a:r>
            <a:r>
              <a:rPr lang="en-US" altLang="zh-CN" sz="2200" i="1" dirty="0"/>
              <a:t>.has-success</a:t>
            </a:r>
            <a:r>
              <a:rPr lang="zh-CN" altLang="en-US" sz="2200" dirty="0"/>
              <a:t>）即可使用验证状态。</a:t>
            </a:r>
            <a:endParaRPr lang="zh-CN" altLang="en-US" sz="2200" dirty="0"/>
          </a:p>
          <a:p>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表单控件大小</a:t>
            </a:r>
            <a:endParaRPr lang="zh-CN" altLang="en-US" b="1" dirty="0"/>
          </a:p>
          <a:p>
            <a:pPr latinLnBrk="1"/>
            <a:r>
              <a:rPr lang="zh-CN" altLang="en-US" dirty="0" smtClean="0"/>
              <a:t>可以</a:t>
            </a:r>
            <a:r>
              <a:rPr lang="zh-CN" altLang="en-US" dirty="0"/>
              <a:t>分别使用 </a:t>
            </a:r>
            <a:r>
              <a:rPr lang="en-US" altLang="zh-CN" dirty="0"/>
              <a:t>class </a:t>
            </a:r>
            <a:r>
              <a:rPr lang="en-US" altLang="zh-CN" i="1" dirty="0"/>
              <a:t>.input-</a:t>
            </a:r>
            <a:r>
              <a:rPr lang="en-US" altLang="zh-CN" i="1" dirty="0" err="1"/>
              <a:t>lg</a:t>
            </a:r>
            <a:r>
              <a:rPr lang="zh-CN" altLang="en-US" dirty="0"/>
              <a:t> 和 </a:t>
            </a:r>
            <a:r>
              <a:rPr lang="en-US" altLang="zh-CN" i="1" dirty="0"/>
              <a:t>.col-</a:t>
            </a:r>
            <a:r>
              <a:rPr lang="en-US" altLang="zh-CN" i="1" dirty="0" err="1"/>
              <a:t>lg</a:t>
            </a:r>
            <a:r>
              <a:rPr lang="en-US" altLang="zh-CN" i="1" dirty="0"/>
              <a:t>-*</a:t>
            </a:r>
            <a:r>
              <a:rPr lang="zh-CN" altLang="en-US" dirty="0"/>
              <a:t> 来设置表单的高度和宽度</a:t>
            </a:r>
            <a:r>
              <a:rPr lang="zh-CN" altLang="en-US" dirty="0" smtClean="0"/>
              <a:t>。</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表单帮助文本</a:t>
            </a:r>
            <a:endParaRPr lang="zh-CN" altLang="en-US" b="1" dirty="0"/>
          </a:p>
          <a:p>
            <a:pPr latinLnBrk="1"/>
            <a:r>
              <a:rPr lang="en-US" altLang="zh-CN" dirty="0"/>
              <a:t>Bootstrap </a:t>
            </a:r>
            <a:r>
              <a:rPr lang="zh-CN" altLang="en-US" dirty="0"/>
              <a:t>表单控件可以在输入框 </a:t>
            </a:r>
            <a:r>
              <a:rPr lang="en-US" altLang="zh-CN" dirty="0"/>
              <a:t>input </a:t>
            </a:r>
            <a:r>
              <a:rPr lang="zh-CN" altLang="en-US" dirty="0"/>
              <a:t>上有一个块级帮助文本。为了添加一个占用整个宽度的内容块，请在 </a:t>
            </a:r>
            <a:r>
              <a:rPr lang="en-US" altLang="zh-CN" dirty="0"/>
              <a:t>&lt;input&gt; </a:t>
            </a:r>
            <a:r>
              <a:rPr lang="zh-CN" altLang="en-US" dirty="0"/>
              <a:t>后使用 </a:t>
            </a:r>
            <a:r>
              <a:rPr lang="en-US" altLang="zh-CN" i="1" dirty="0"/>
              <a:t>.help-block</a:t>
            </a:r>
            <a:r>
              <a:rPr lang="zh-CN" altLang="en-US" dirty="0"/>
              <a:t>。下面的实例演示了这点：</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atinLnBrk="1"/>
            <a:r>
              <a:rPr lang="zh-CN" altLang="en-US" dirty="0"/>
              <a:t>任何带有 </a:t>
            </a:r>
            <a:r>
              <a:rPr lang="en-US" altLang="zh-CN" dirty="0"/>
              <a:t>class </a:t>
            </a:r>
            <a:r>
              <a:rPr lang="en-US" altLang="zh-CN" b="1" dirty="0"/>
              <a:t>.</a:t>
            </a:r>
            <a:r>
              <a:rPr lang="en-US" altLang="zh-CN" b="1" dirty="0" err="1"/>
              <a:t>btn</a:t>
            </a:r>
            <a:r>
              <a:rPr lang="zh-CN" altLang="en-US" dirty="0"/>
              <a:t> 的元素都会继承圆角灰色按钮的默认外观。但是 </a:t>
            </a:r>
            <a:r>
              <a:rPr lang="en-US" altLang="zh-CN" dirty="0"/>
              <a:t>Bootstrap </a:t>
            </a:r>
            <a:r>
              <a:rPr lang="zh-CN" altLang="en-US" dirty="0"/>
              <a:t>提供了一些选项来定义按钮的样式，具体如下表所示：</a:t>
            </a:r>
            <a:endParaRPr lang="zh-CN" altLang="en-US" dirty="0"/>
          </a:p>
          <a:p>
            <a:pPr latinLnBrk="1"/>
            <a:r>
              <a:rPr lang="zh-CN" altLang="en-US" dirty="0"/>
              <a:t>以下样式可用于</a:t>
            </a:r>
            <a:r>
              <a:rPr lang="en-US" altLang="zh-CN" dirty="0"/>
              <a:t>&lt;a&gt;, &lt;button&gt;, </a:t>
            </a:r>
            <a:r>
              <a:rPr lang="zh-CN" altLang="en-US" dirty="0"/>
              <a:t>或 </a:t>
            </a:r>
            <a:r>
              <a:rPr lang="en-US" altLang="zh-CN" dirty="0"/>
              <a:t>&lt;input&gt; </a:t>
            </a:r>
            <a:r>
              <a:rPr lang="zh-CN" altLang="en-US" dirty="0"/>
              <a:t>元素上：</a:t>
            </a:r>
            <a:endParaRPr lang="zh-CN" altLang="en-US" dirty="0"/>
          </a:p>
          <a:p>
            <a:endParaRPr lang="zh-CN" altLang="en-US" dirty="0"/>
          </a:p>
        </p:txBody>
      </p:sp>
      <p:sp>
        <p:nvSpPr>
          <p:cNvPr id="3" name="标题 2"/>
          <p:cNvSpPr>
            <a:spLocks noGrp="1"/>
          </p:cNvSpPr>
          <p:nvPr>
            <p:ph type="title"/>
          </p:nvPr>
        </p:nvSpPr>
        <p:spPr/>
        <p:txBody>
          <a:bodyPr>
            <a:normAutofit/>
          </a:bodyPr>
          <a:lstStyle/>
          <a:p>
            <a:r>
              <a:rPr lang="en-US" altLang="zh-CN" b="1" dirty="0"/>
              <a:t>Bootstrap </a:t>
            </a:r>
            <a:r>
              <a:rPr lang="zh-CN" altLang="en-US" b="1" dirty="0" smtClean="0"/>
              <a:t>按钮</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1143000"/>
            <a:ext cx="5105400" cy="544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05000" y="2819400"/>
            <a:ext cx="5715000" cy="319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按钮组</a:t>
            </a:r>
            <a:endParaRPr lang="zh-CN" altLang="en-US" b="1" dirty="0"/>
          </a:p>
          <a:p>
            <a:pPr latinLnBrk="1"/>
            <a:r>
              <a:rPr lang="zh-CN" altLang="en-US" dirty="0"/>
              <a:t>在 </a:t>
            </a:r>
            <a:r>
              <a:rPr lang="en-US" altLang="zh-CN" dirty="0"/>
              <a:t>div </a:t>
            </a:r>
            <a:r>
              <a:rPr lang="zh-CN" altLang="en-US" dirty="0"/>
              <a:t>中直接使用 </a:t>
            </a:r>
            <a:r>
              <a:rPr lang="en-US" altLang="zh-CN" dirty="0"/>
              <a:t>.</a:t>
            </a:r>
            <a:r>
              <a:rPr lang="en-US" altLang="zh-CN" dirty="0" err="1"/>
              <a:t>btn</a:t>
            </a:r>
            <a:r>
              <a:rPr lang="en-US" altLang="zh-CN" dirty="0"/>
              <a:t>-group </a:t>
            </a:r>
            <a:r>
              <a:rPr lang="zh-CN" altLang="en-US" dirty="0"/>
              <a:t>可以创建按钮</a:t>
            </a:r>
            <a:r>
              <a:rPr lang="zh-CN" altLang="en-US" dirty="0" smtClean="0"/>
              <a:t>组</a:t>
            </a:r>
            <a:endParaRPr lang="en-US" altLang="zh-CN" dirty="0" smtClean="0"/>
          </a:p>
          <a:p>
            <a:pPr latinLnBrk="1"/>
            <a:r>
              <a:rPr lang="zh-CN" altLang="en-US" dirty="0"/>
              <a:t>使用 </a:t>
            </a:r>
            <a:r>
              <a:rPr lang="en-US" altLang="zh-CN" dirty="0"/>
              <a:t>.</a:t>
            </a:r>
            <a:r>
              <a:rPr lang="en-US" altLang="zh-CN" dirty="0" err="1"/>
              <a:t>btn-group-lg|sm|xs</a:t>
            </a:r>
            <a:r>
              <a:rPr lang="en-US" altLang="zh-CN" dirty="0"/>
              <a:t> </a:t>
            </a:r>
            <a:r>
              <a:rPr lang="zh-CN" altLang="en-US" dirty="0"/>
              <a:t>来控制按钮组的</a:t>
            </a:r>
            <a:r>
              <a:rPr lang="zh-CN" altLang="en-US" dirty="0" smtClean="0"/>
              <a:t>大小</a:t>
            </a:r>
            <a:endParaRPr lang="en-US" altLang="zh-CN" dirty="0" smtClean="0"/>
          </a:p>
          <a:p>
            <a:pPr latinLnBrk="1"/>
            <a:r>
              <a:rPr lang="zh-CN" altLang="en-US" dirty="0"/>
              <a:t>如果要设置垂直方向的按钮可以通过 </a:t>
            </a:r>
            <a:r>
              <a:rPr lang="en-US" altLang="zh-CN" dirty="0"/>
              <a:t>.</a:t>
            </a:r>
            <a:r>
              <a:rPr lang="en-US" altLang="zh-CN" dirty="0" err="1"/>
              <a:t>btn</a:t>
            </a:r>
            <a:r>
              <a:rPr lang="en-US" altLang="zh-CN" dirty="0"/>
              <a:t>-group-vertical </a:t>
            </a:r>
            <a:r>
              <a:rPr lang="zh-CN" altLang="en-US" dirty="0"/>
              <a:t>类来</a:t>
            </a:r>
            <a:r>
              <a:rPr lang="zh-CN" altLang="en-US" dirty="0" smtClean="0"/>
              <a:t>设置</a:t>
            </a:r>
            <a:endParaRPr lang="en-US" altLang="zh-CN" dirty="0" smtClean="0"/>
          </a:p>
          <a:p>
            <a:pPr latinLnBrk="1"/>
            <a:r>
              <a:rPr lang="zh-CN" altLang="en-US" dirty="0"/>
              <a:t>可以通过 </a:t>
            </a:r>
            <a:r>
              <a:rPr lang="en-US" altLang="zh-CN" dirty="0"/>
              <a:t>.</a:t>
            </a:r>
            <a:r>
              <a:rPr lang="en-US" altLang="zh-CN" dirty="0" err="1"/>
              <a:t>btn</a:t>
            </a:r>
            <a:r>
              <a:rPr lang="en-US" altLang="zh-CN" dirty="0"/>
              <a:t>-group-justified </a:t>
            </a:r>
            <a:r>
              <a:rPr lang="zh-CN" altLang="en-US" dirty="0"/>
              <a:t>类来设置自适应大小的按钮组</a:t>
            </a:r>
            <a:r>
              <a:rPr lang="zh-CN" altLang="en-US" dirty="0" smtClean="0"/>
              <a:t>。</a:t>
            </a:r>
            <a:endParaRPr lang="en-US" altLang="zh-CN" dirty="0" smtClean="0"/>
          </a:p>
          <a:p>
            <a:pPr lvl="1" latinLnBrk="1"/>
            <a:r>
              <a:rPr lang="zh-CN" altLang="en-US" b="1" dirty="0"/>
              <a:t>注意</a:t>
            </a:r>
            <a:r>
              <a:rPr lang="en-US" altLang="zh-CN" b="1" dirty="0"/>
              <a:t>:</a:t>
            </a:r>
            <a:r>
              <a:rPr lang="zh-CN" altLang="en-US" dirty="0"/>
              <a:t> 如果是 </a:t>
            </a:r>
            <a:r>
              <a:rPr lang="en-US" altLang="zh-CN" dirty="0"/>
              <a:t>&lt;button&gt; </a:t>
            </a:r>
            <a:r>
              <a:rPr lang="zh-CN" altLang="en-US" dirty="0"/>
              <a:t>元素</a:t>
            </a:r>
            <a:r>
              <a:rPr lang="en-US" altLang="zh-CN" dirty="0"/>
              <a:t>, </a:t>
            </a:r>
            <a:r>
              <a:rPr lang="zh-CN" altLang="en-US" dirty="0" smtClean="0"/>
              <a:t>需要</a:t>
            </a:r>
            <a:r>
              <a:rPr lang="zh-CN" altLang="en-US" dirty="0"/>
              <a:t>在外层使用 </a:t>
            </a:r>
            <a:r>
              <a:rPr lang="en-US" altLang="zh-CN" dirty="0"/>
              <a:t>.</a:t>
            </a:r>
            <a:r>
              <a:rPr lang="en-US" altLang="zh-CN" dirty="0" err="1"/>
              <a:t>btn</a:t>
            </a:r>
            <a:r>
              <a:rPr lang="en-US" altLang="zh-CN" dirty="0"/>
              <a:t>-group </a:t>
            </a:r>
            <a:r>
              <a:rPr lang="zh-CN" altLang="en-US" dirty="0"/>
              <a:t>类来</a:t>
            </a:r>
            <a:r>
              <a:rPr lang="zh-CN" altLang="en-US" dirty="0" smtClean="0"/>
              <a:t>包裹</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内嵌下拉菜单的按钮组</a:t>
            </a:r>
            <a:endParaRPr lang="zh-CN" altLang="en-US" b="1" dirty="0"/>
          </a:p>
          <a:p>
            <a:pPr lvl="1"/>
            <a:r>
              <a:rPr lang="zh-CN" altLang="en-US" dirty="0"/>
              <a:t>按钮组内嵌的按钮可以设置下拉</a:t>
            </a:r>
            <a:r>
              <a:rPr lang="zh-CN" altLang="en-US" dirty="0" smtClean="0"/>
              <a:t>菜单</a:t>
            </a:r>
            <a:endParaRPr lang="en-US" altLang="zh-CN" dirty="0"/>
          </a:p>
          <a:p>
            <a:r>
              <a:rPr lang="zh-CN" altLang="en-US" b="1" dirty="0" smtClean="0"/>
              <a:t>分割</a:t>
            </a:r>
            <a:r>
              <a:rPr lang="zh-CN" altLang="en-US" b="1" dirty="0"/>
              <a:t>按钮</a:t>
            </a:r>
            <a:endParaRPr lang="zh-CN" altLang="en-US" b="1" dirty="0"/>
          </a:p>
          <a:p>
            <a:pPr lvl="1"/>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Bootstrap </a:t>
            </a:r>
            <a:r>
              <a:rPr lang="zh-CN" altLang="en-US" dirty="0"/>
              <a:t>提供了一个清晰的创建表格的布局</a:t>
            </a:r>
            <a:r>
              <a:rPr lang="zh-CN" altLang="en-US" dirty="0" smtClean="0"/>
              <a:t>。</a:t>
            </a:r>
            <a:r>
              <a:rPr lang="zh-CN" altLang="en-US" dirty="0"/>
              <a:t>下表列出了 </a:t>
            </a:r>
            <a:r>
              <a:rPr lang="en-US" altLang="zh-CN" dirty="0"/>
              <a:t>Bootstrap </a:t>
            </a:r>
            <a:r>
              <a:rPr lang="zh-CN" altLang="en-US" dirty="0"/>
              <a:t>支持的一些表格元素：</a:t>
            </a:r>
            <a:endParaRPr lang="zh-CN" altLang="en-US" dirty="0"/>
          </a:p>
        </p:txBody>
      </p:sp>
      <p:sp>
        <p:nvSpPr>
          <p:cNvPr id="3" name="标题 2"/>
          <p:cNvSpPr>
            <a:spLocks noGrp="1"/>
          </p:cNvSpPr>
          <p:nvPr>
            <p:ph type="title"/>
          </p:nvPr>
        </p:nvSpPr>
        <p:spPr/>
        <p:txBody>
          <a:bodyPr>
            <a:normAutofit/>
          </a:bodyPr>
          <a:lstStyle/>
          <a:p>
            <a:r>
              <a:rPr lang="en-US" altLang="zh-CN" b="1" dirty="0">
                <a:effectLst/>
              </a:rPr>
              <a:t>Bootstrap </a:t>
            </a:r>
            <a:r>
              <a:rPr lang="zh-CN" altLang="en-US" b="1" dirty="0" smtClean="0">
                <a:effectLst/>
              </a:rPr>
              <a:t>表格</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362199"/>
            <a:ext cx="6858000" cy="442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atinLnBrk="1"/>
            <a:r>
              <a:rPr lang="en-US" altLang="zh-CN" dirty="0"/>
              <a:t>Bootstrap </a:t>
            </a:r>
            <a:r>
              <a:rPr lang="zh-CN" altLang="en-US" dirty="0"/>
              <a:t>提供了三个可对图片应用简单样式的 </a:t>
            </a:r>
            <a:r>
              <a:rPr lang="en-US" altLang="zh-CN" dirty="0"/>
              <a:t>class</a:t>
            </a:r>
            <a:r>
              <a:rPr lang="zh-CN" altLang="en-US" dirty="0"/>
              <a:t>：</a:t>
            </a:r>
            <a:endParaRPr lang="zh-CN" altLang="en-US" dirty="0"/>
          </a:p>
          <a:p>
            <a:pPr lvl="1" latinLnBrk="1"/>
            <a:r>
              <a:rPr lang="en-US" altLang="zh-CN" i="1" dirty="0"/>
              <a:t>.</a:t>
            </a:r>
            <a:r>
              <a:rPr lang="en-US" altLang="zh-CN" i="1" dirty="0" err="1"/>
              <a:t>img</a:t>
            </a:r>
            <a:r>
              <a:rPr lang="en-US" altLang="zh-CN" i="1" dirty="0"/>
              <a:t>-rounded</a:t>
            </a:r>
            <a:r>
              <a:rPr lang="zh-CN" altLang="en-US" dirty="0"/>
              <a:t>：添加 </a:t>
            </a:r>
            <a:r>
              <a:rPr lang="en-US" altLang="zh-CN" i="1" dirty="0"/>
              <a:t>border-radius:6px</a:t>
            </a:r>
            <a:r>
              <a:rPr lang="en-US" altLang="zh-CN" dirty="0"/>
              <a:t> </a:t>
            </a:r>
            <a:r>
              <a:rPr lang="zh-CN" altLang="en-US" dirty="0"/>
              <a:t>来获得图片圆角。</a:t>
            </a:r>
            <a:endParaRPr lang="zh-CN" altLang="en-US" dirty="0"/>
          </a:p>
          <a:p>
            <a:pPr lvl="1" latinLnBrk="1"/>
            <a:r>
              <a:rPr lang="en-US" altLang="zh-CN" i="1" dirty="0"/>
              <a:t>.</a:t>
            </a:r>
            <a:r>
              <a:rPr lang="en-US" altLang="zh-CN" i="1" dirty="0" err="1"/>
              <a:t>img</a:t>
            </a:r>
            <a:r>
              <a:rPr lang="en-US" altLang="zh-CN" i="1" dirty="0"/>
              <a:t>-circle</a:t>
            </a:r>
            <a:r>
              <a:rPr lang="zh-CN" altLang="en-US" dirty="0"/>
              <a:t>：添加 </a:t>
            </a:r>
            <a:r>
              <a:rPr lang="en-US" altLang="zh-CN" i="1" dirty="0"/>
              <a:t>border-radius:50%</a:t>
            </a:r>
            <a:r>
              <a:rPr lang="en-US" altLang="zh-CN" dirty="0"/>
              <a:t> </a:t>
            </a:r>
            <a:r>
              <a:rPr lang="zh-CN" altLang="en-US" dirty="0"/>
              <a:t>来让整个图片变成圆形。</a:t>
            </a:r>
            <a:endParaRPr lang="zh-CN" altLang="en-US" dirty="0"/>
          </a:p>
          <a:p>
            <a:pPr lvl="1" latinLnBrk="1"/>
            <a:r>
              <a:rPr lang="en-US" altLang="zh-CN" i="1" dirty="0"/>
              <a:t>.</a:t>
            </a:r>
            <a:r>
              <a:rPr lang="en-US" altLang="zh-CN" i="1" dirty="0" err="1"/>
              <a:t>img</a:t>
            </a:r>
            <a:r>
              <a:rPr lang="en-US" altLang="zh-CN" i="1" dirty="0"/>
              <a:t>-thumbnail</a:t>
            </a:r>
            <a:r>
              <a:rPr lang="zh-CN" altLang="en-US" dirty="0"/>
              <a:t>：添加一些内边距（</a:t>
            </a:r>
            <a:r>
              <a:rPr lang="en-US" altLang="zh-CN" dirty="0"/>
              <a:t>padding</a:t>
            </a:r>
            <a:r>
              <a:rPr lang="zh-CN" altLang="en-US" dirty="0"/>
              <a:t>）和一个灰色的边框</a:t>
            </a:r>
            <a:r>
              <a:rPr lang="zh-CN" altLang="en-US" dirty="0" smtClean="0"/>
              <a:t>。</a:t>
            </a:r>
            <a:endParaRPr lang="en-US" altLang="zh-CN" dirty="0" smtClean="0"/>
          </a:p>
          <a:p>
            <a:r>
              <a:rPr lang="zh-CN" altLang="en-US" b="1" dirty="0"/>
              <a:t>响应式图片</a:t>
            </a:r>
            <a:endParaRPr lang="zh-CN" altLang="en-US" b="1" dirty="0"/>
          </a:p>
          <a:p>
            <a:pPr lvl="1" latinLnBrk="1"/>
            <a:r>
              <a:rPr lang="zh-CN" altLang="en-US" dirty="0"/>
              <a:t>通过在 </a:t>
            </a:r>
            <a:r>
              <a:rPr lang="en-US" altLang="zh-CN" dirty="0"/>
              <a:t>&lt;</a:t>
            </a:r>
            <a:r>
              <a:rPr lang="en-US" altLang="zh-CN" dirty="0" err="1"/>
              <a:t>img</a:t>
            </a:r>
            <a:r>
              <a:rPr lang="en-US" altLang="zh-CN" dirty="0"/>
              <a:t>&gt; </a:t>
            </a:r>
            <a:r>
              <a:rPr lang="zh-CN" altLang="en-US" dirty="0"/>
              <a:t>标签添加 </a:t>
            </a:r>
            <a:r>
              <a:rPr lang="en-US" altLang="zh-CN" dirty="0"/>
              <a:t>.</a:t>
            </a:r>
            <a:r>
              <a:rPr lang="en-US" altLang="zh-CN" dirty="0" err="1"/>
              <a:t>img</a:t>
            </a:r>
            <a:r>
              <a:rPr lang="en-US" altLang="zh-CN" dirty="0"/>
              <a:t>-responsive </a:t>
            </a:r>
            <a:r>
              <a:rPr lang="zh-CN" altLang="en-US" dirty="0"/>
              <a:t>类来让图片支持响应式设计</a:t>
            </a:r>
            <a:r>
              <a:rPr lang="zh-CN" altLang="en-US" dirty="0" smtClean="0"/>
              <a:t>。其</a:t>
            </a:r>
            <a:r>
              <a:rPr lang="zh-CN" altLang="en-US" dirty="0"/>
              <a:t>实质是为图片赋予了</a:t>
            </a:r>
            <a:r>
              <a:rPr lang="en-US" altLang="zh-CN" dirty="0"/>
              <a:t>max-width: 100%;</a:t>
            </a:r>
            <a:r>
              <a:rPr lang="zh-CN" altLang="en-US" dirty="0"/>
              <a:t>和</a:t>
            </a:r>
            <a:r>
              <a:rPr lang="en-US" altLang="zh-CN" dirty="0"/>
              <a:t>height: auto;</a:t>
            </a:r>
            <a:r>
              <a:rPr lang="zh-CN" altLang="en-US" dirty="0"/>
              <a:t>属性，可以让图片按比例缩放，不超过其父元素的尺寸。</a:t>
            </a:r>
            <a:endParaRPr lang="zh-CN" altLang="en-US" dirty="0"/>
          </a:p>
          <a:p>
            <a:endParaRPr lang="zh-CN" altLang="en-US" dirty="0"/>
          </a:p>
        </p:txBody>
      </p:sp>
      <p:sp>
        <p:nvSpPr>
          <p:cNvPr id="3" name="标题 2"/>
          <p:cNvSpPr>
            <a:spLocks noGrp="1"/>
          </p:cNvSpPr>
          <p:nvPr>
            <p:ph type="title"/>
          </p:nvPr>
        </p:nvSpPr>
        <p:spPr/>
        <p:txBody>
          <a:bodyPr>
            <a:normAutofit/>
          </a:bodyPr>
          <a:lstStyle/>
          <a:p>
            <a:r>
              <a:rPr lang="en-US" altLang="zh-CN" b="1" dirty="0">
                <a:effectLst/>
              </a:rPr>
              <a:t>Bootstrap </a:t>
            </a:r>
            <a:r>
              <a:rPr lang="zh-CN" altLang="en-US" b="1" dirty="0" smtClean="0">
                <a:effectLst/>
              </a:rPr>
              <a:t>图片</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文本</a:t>
            </a:r>
            <a:endParaRPr lang="zh-CN" altLang="en-US" b="1" dirty="0"/>
          </a:p>
          <a:p>
            <a:pPr lvl="1" latinLnBrk="1"/>
            <a:r>
              <a:rPr lang="zh-CN" altLang="en-US" dirty="0"/>
              <a:t>以下不同的类展示了不同的文本颜色。如果文本是个链接鼠标移动到文本上会变暗：</a:t>
            </a:r>
            <a:endParaRPr lang="zh-CN" altLang="en-US" dirty="0"/>
          </a:p>
          <a:p>
            <a:endParaRPr lang="zh-CN" altLang="en-US" dirty="0"/>
          </a:p>
        </p:txBody>
      </p:sp>
      <p:sp>
        <p:nvSpPr>
          <p:cNvPr id="3" name="标题 2"/>
          <p:cNvSpPr>
            <a:spLocks noGrp="1"/>
          </p:cNvSpPr>
          <p:nvPr>
            <p:ph type="title"/>
          </p:nvPr>
        </p:nvSpPr>
        <p:spPr/>
        <p:txBody>
          <a:bodyPr>
            <a:normAutofit/>
          </a:bodyPr>
          <a:lstStyle/>
          <a:p>
            <a:r>
              <a:rPr lang="en-US" altLang="zh-CN" b="1" dirty="0">
                <a:effectLst/>
              </a:rPr>
              <a:t>Bootstrap </a:t>
            </a:r>
            <a:r>
              <a:rPr lang="zh-CN" altLang="en-US" b="1" dirty="0">
                <a:effectLst/>
              </a:rPr>
              <a:t>辅助</a:t>
            </a:r>
            <a:r>
              <a:rPr lang="zh-CN" altLang="en-US" b="1" dirty="0" smtClean="0">
                <a:effectLst/>
              </a:rPr>
              <a:t>类</a:t>
            </a:r>
            <a:endParaRPr lang="zh-CN" altLang="en-US" dirty="0"/>
          </a:p>
        </p:txBody>
      </p:sp>
      <p:pic>
        <p:nvPicPr>
          <p:cNvPr id="4" name="图片 3"/>
          <p:cNvPicPr>
            <a:picLocks noChangeAspect="1"/>
          </p:cNvPicPr>
          <p:nvPr/>
        </p:nvPicPr>
        <p:blipFill>
          <a:blip r:embed="rId1"/>
          <a:stretch>
            <a:fillRect/>
          </a:stretch>
        </p:blipFill>
        <p:spPr>
          <a:xfrm>
            <a:off x="2286000" y="2819400"/>
            <a:ext cx="4419600" cy="3878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背景</a:t>
            </a:r>
            <a:endParaRPr lang="zh-CN" altLang="en-US" b="1" dirty="0"/>
          </a:p>
          <a:p>
            <a:pPr lvl="1" latinLnBrk="1"/>
            <a:r>
              <a:rPr lang="zh-CN" altLang="en-US" dirty="0"/>
              <a:t>以下不同的类展示了不同的背景颜色。 如果文本是个链接鼠标移动到文本上会变暗</a:t>
            </a:r>
            <a:endParaRPr lang="zh-CN" altLang="en-US" dirty="0"/>
          </a:p>
          <a:p>
            <a:endParaRPr lang="zh-CN" altLang="en-US" dirty="0"/>
          </a:p>
        </p:txBody>
      </p:sp>
      <p:sp>
        <p:nvSpPr>
          <p:cNvPr id="3" name="标题 2"/>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220618" y="2819399"/>
            <a:ext cx="5865982" cy="36683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b="1" dirty="0" smtClean="0">
                <a:effectLst/>
              </a:rPr>
              <a:t>其他</a:t>
            </a:r>
            <a:endParaRPr lang="zh-CN" altLang="en-US" dirty="0"/>
          </a:p>
        </p:txBody>
      </p:sp>
      <p:pic>
        <p:nvPicPr>
          <p:cNvPr id="4" name="图片 3"/>
          <p:cNvPicPr>
            <a:picLocks noChangeAspect="1"/>
          </p:cNvPicPr>
          <p:nvPr/>
        </p:nvPicPr>
        <p:blipFill>
          <a:blip r:embed="rId1"/>
          <a:stretch>
            <a:fillRect/>
          </a:stretch>
        </p:blipFill>
        <p:spPr>
          <a:xfrm>
            <a:off x="1295400" y="1920789"/>
            <a:ext cx="4876800" cy="37784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914399" y="2057400"/>
            <a:ext cx="7128127" cy="2590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表格类</a:t>
            </a:r>
            <a:endParaRPr lang="zh-CN" altLang="en-US" b="1" dirty="0"/>
          </a:p>
          <a:p>
            <a:pPr latinLnBrk="1"/>
            <a:r>
              <a:rPr lang="zh-CN" altLang="en-US" dirty="0"/>
              <a:t>下表样式可用于表格中：</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514600"/>
            <a:ext cx="618802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&lt;</a:t>
            </a:r>
            <a:r>
              <a:rPr lang="en-US" altLang="zh-CN" b="1" dirty="0" err="1"/>
              <a:t>tr</a:t>
            </a:r>
            <a:r>
              <a:rPr lang="en-US" altLang="zh-CN" b="1" dirty="0"/>
              <a:t>&gt;, &lt;</a:t>
            </a:r>
            <a:r>
              <a:rPr lang="en-US" altLang="zh-CN" b="1" dirty="0" err="1"/>
              <a:t>th</a:t>
            </a:r>
            <a:r>
              <a:rPr lang="en-US" altLang="zh-CN" b="1" dirty="0"/>
              <a:t>&gt; </a:t>
            </a:r>
            <a:r>
              <a:rPr lang="zh-CN" altLang="en-US" b="1" dirty="0"/>
              <a:t>和 </a:t>
            </a:r>
            <a:r>
              <a:rPr lang="en-US" altLang="zh-CN" b="1" dirty="0"/>
              <a:t>&lt;td&gt; </a:t>
            </a:r>
            <a:r>
              <a:rPr lang="zh-CN" altLang="en-US" b="1" dirty="0"/>
              <a:t>类</a:t>
            </a:r>
            <a:endParaRPr lang="zh-CN" altLang="en-US" b="1" dirty="0"/>
          </a:p>
          <a:p>
            <a:pPr latinLnBrk="1"/>
            <a:r>
              <a:rPr lang="zh-CN" altLang="en-US" dirty="0"/>
              <a:t>下表的类可用于表格的行或者单元格：</a:t>
            </a:r>
            <a:endParaRPr lang="zh-CN" altLang="en-US" dirty="0"/>
          </a:p>
          <a:p>
            <a:pPr marL="0" indent="0">
              <a:buNone/>
            </a:pPr>
            <a:endParaRPr lang="zh-CN" altLang="en-US" dirty="0"/>
          </a:p>
        </p:txBody>
      </p:sp>
      <p:sp>
        <p:nvSpPr>
          <p:cNvPr id="3" name="标题 2"/>
          <p:cNvSpPr>
            <a:spLocks noGrp="1"/>
          </p:cNvSpPr>
          <p:nvPr>
            <p:ph type="title"/>
          </p:nvPr>
        </p:nvSpPr>
        <p:spPr/>
        <p:txBody>
          <a:bodyPr/>
          <a:lstStyle/>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590799"/>
            <a:ext cx="6477000" cy="370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响应式表格</a:t>
            </a:r>
            <a:endParaRPr lang="zh-CN" altLang="en-US" b="1" dirty="0"/>
          </a:p>
          <a:p>
            <a:pPr latinLnBrk="1"/>
            <a:r>
              <a:rPr lang="zh-CN" altLang="en-US" dirty="0"/>
              <a:t>通过把任意的 </a:t>
            </a:r>
            <a:r>
              <a:rPr lang="en-US" altLang="zh-CN" i="1" dirty="0"/>
              <a:t>.table</a:t>
            </a:r>
            <a:r>
              <a:rPr lang="en-US" altLang="zh-CN" dirty="0"/>
              <a:t> </a:t>
            </a:r>
            <a:r>
              <a:rPr lang="zh-CN" altLang="en-US" dirty="0"/>
              <a:t>包在 </a:t>
            </a:r>
            <a:r>
              <a:rPr lang="en-US" altLang="zh-CN" i="1" dirty="0"/>
              <a:t>.table-responsive</a:t>
            </a:r>
            <a:r>
              <a:rPr lang="en-US" altLang="zh-CN" dirty="0"/>
              <a:t> class </a:t>
            </a:r>
            <a:r>
              <a:rPr lang="zh-CN" altLang="en-US" dirty="0"/>
              <a:t>内</a:t>
            </a:r>
            <a:r>
              <a:rPr lang="zh-CN" altLang="en-US" dirty="0" smtClean="0"/>
              <a:t>，可以</a:t>
            </a:r>
            <a:r>
              <a:rPr lang="zh-CN" altLang="en-US" dirty="0"/>
              <a:t>让表格水平滚动以适应小型设备（小于 </a:t>
            </a:r>
            <a:r>
              <a:rPr lang="en-US" altLang="zh-CN" dirty="0"/>
              <a:t>768px</a:t>
            </a:r>
            <a:r>
              <a:rPr lang="zh-CN" altLang="en-US" dirty="0"/>
              <a:t>）。当在大于 </a:t>
            </a:r>
            <a:r>
              <a:rPr lang="en-US" altLang="zh-CN" dirty="0"/>
              <a:t>768px </a:t>
            </a:r>
            <a:r>
              <a:rPr lang="zh-CN" altLang="en-US" dirty="0"/>
              <a:t>宽的大型设备上查看时</a:t>
            </a:r>
            <a:r>
              <a:rPr lang="zh-CN" altLang="en-US" dirty="0" smtClean="0"/>
              <a:t>，将</a:t>
            </a:r>
            <a:r>
              <a:rPr lang="zh-CN" altLang="en-US" dirty="0"/>
              <a:t>看不到任何的差别。</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案例</a:t>
            </a:r>
            <a:r>
              <a:rPr lang="en-US" altLang="zh-CN" dirty="0" smtClean="0"/>
              <a:t>6</a:t>
            </a:r>
            <a:r>
              <a:rPr lang="zh-CN" altLang="en-US" dirty="0" smtClean="0"/>
              <a:t>表格</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表单布局</a:t>
            </a:r>
            <a:endParaRPr lang="zh-CN" altLang="en-US" b="1" dirty="0"/>
          </a:p>
          <a:p>
            <a:pPr latinLnBrk="1"/>
            <a:r>
              <a:rPr lang="en-US" altLang="zh-CN" dirty="0"/>
              <a:t>Bootstrap </a:t>
            </a:r>
            <a:r>
              <a:rPr lang="zh-CN" altLang="en-US" dirty="0"/>
              <a:t>提供了下列类型的表单布局：</a:t>
            </a:r>
            <a:endParaRPr lang="zh-CN" altLang="en-US" dirty="0"/>
          </a:p>
          <a:p>
            <a:pPr latinLnBrk="1"/>
            <a:r>
              <a:rPr lang="zh-CN" altLang="en-US" dirty="0"/>
              <a:t>垂直表单（默认）</a:t>
            </a:r>
            <a:endParaRPr lang="zh-CN" altLang="en-US" dirty="0"/>
          </a:p>
          <a:p>
            <a:pPr latinLnBrk="1"/>
            <a:r>
              <a:rPr lang="zh-CN" altLang="en-US" dirty="0"/>
              <a:t>内联表单</a:t>
            </a:r>
            <a:endParaRPr lang="zh-CN" altLang="en-US" dirty="0"/>
          </a:p>
          <a:p>
            <a:pPr latinLnBrk="1"/>
            <a:r>
              <a:rPr lang="zh-CN" altLang="en-US" dirty="0"/>
              <a:t>水平表单</a:t>
            </a:r>
            <a:endParaRPr lang="zh-CN" altLang="en-US" dirty="0"/>
          </a:p>
          <a:p>
            <a:endParaRPr lang="zh-CN" altLang="en-US" dirty="0"/>
          </a:p>
        </p:txBody>
      </p:sp>
      <p:sp>
        <p:nvSpPr>
          <p:cNvPr id="3" name="标题 2"/>
          <p:cNvSpPr>
            <a:spLocks noGrp="1"/>
          </p:cNvSpPr>
          <p:nvPr>
            <p:ph type="title"/>
          </p:nvPr>
        </p:nvSpPr>
        <p:spPr/>
        <p:txBody>
          <a:bodyPr>
            <a:normAutofit/>
          </a:bodyPr>
          <a:lstStyle/>
          <a:p>
            <a:r>
              <a:rPr lang="en-US" altLang="zh-CN" b="1" dirty="0">
                <a:effectLst/>
              </a:rPr>
              <a:t>Bootstrap </a:t>
            </a:r>
            <a:r>
              <a:rPr lang="zh-CN" altLang="en-US" b="1" dirty="0">
                <a:effectLst/>
              </a:rPr>
              <a:t>表</a:t>
            </a:r>
            <a:r>
              <a:rPr lang="zh-CN" altLang="en-US" b="1" dirty="0" smtClean="0">
                <a:effectLst/>
              </a:rPr>
              <a:t>单</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垂直或基本表单</a:t>
            </a:r>
            <a:endParaRPr lang="zh-CN" altLang="en-US" b="1" dirty="0"/>
          </a:p>
          <a:p>
            <a:pPr latinLnBrk="1"/>
            <a:r>
              <a:rPr lang="zh-CN" altLang="en-US" dirty="0"/>
              <a:t>基本的表单结构是 </a:t>
            </a:r>
            <a:r>
              <a:rPr lang="en-US" altLang="zh-CN" dirty="0"/>
              <a:t>Bootstrap </a:t>
            </a:r>
            <a:r>
              <a:rPr lang="zh-CN" altLang="en-US" dirty="0"/>
              <a:t>自带的，个别的表单控件自动接收一些全局样式。下面列出了创建基本表单的步骤：</a:t>
            </a:r>
            <a:endParaRPr lang="zh-CN" altLang="en-US" dirty="0"/>
          </a:p>
          <a:p>
            <a:pPr lvl="1" latinLnBrk="1"/>
            <a:r>
              <a:rPr lang="zh-CN" altLang="en-US" dirty="0"/>
              <a:t>向父 </a:t>
            </a:r>
            <a:r>
              <a:rPr lang="en-US" altLang="zh-CN" dirty="0"/>
              <a:t>&lt;form&gt; </a:t>
            </a:r>
            <a:r>
              <a:rPr lang="zh-CN" altLang="en-US" dirty="0"/>
              <a:t>元素添加 </a:t>
            </a:r>
            <a:r>
              <a:rPr lang="en-US" altLang="zh-CN" i="1" dirty="0"/>
              <a:t>role="form"</a:t>
            </a:r>
            <a:r>
              <a:rPr lang="zh-CN" altLang="en-US" dirty="0"/>
              <a:t>。</a:t>
            </a:r>
            <a:endParaRPr lang="zh-CN" altLang="en-US" dirty="0"/>
          </a:p>
          <a:p>
            <a:pPr lvl="1" latinLnBrk="1"/>
            <a:r>
              <a:rPr lang="zh-CN" altLang="en-US" dirty="0"/>
              <a:t>把标签和控件放在一个带有 </a:t>
            </a:r>
            <a:r>
              <a:rPr lang="en-US" altLang="zh-CN" dirty="0"/>
              <a:t>class </a:t>
            </a:r>
            <a:r>
              <a:rPr lang="en-US" altLang="zh-CN" i="1" dirty="0"/>
              <a:t>.form-group</a:t>
            </a:r>
            <a:r>
              <a:rPr lang="en-US" altLang="zh-CN" dirty="0"/>
              <a:t> </a:t>
            </a:r>
            <a:r>
              <a:rPr lang="zh-CN" altLang="en-US" dirty="0"/>
              <a:t>的 </a:t>
            </a:r>
            <a:r>
              <a:rPr lang="en-US" altLang="zh-CN" dirty="0"/>
              <a:t>&lt;div&gt; </a:t>
            </a:r>
            <a:r>
              <a:rPr lang="zh-CN" altLang="en-US" dirty="0"/>
              <a:t>中。这是获取最佳间距所必需的。</a:t>
            </a:r>
            <a:endParaRPr lang="zh-CN" altLang="en-US" dirty="0"/>
          </a:p>
          <a:p>
            <a:pPr lvl="1" latinLnBrk="1"/>
            <a:r>
              <a:rPr lang="zh-CN" altLang="en-US" dirty="0"/>
              <a:t>向所有的文本元素 </a:t>
            </a:r>
            <a:r>
              <a:rPr lang="en-US" altLang="zh-CN" dirty="0"/>
              <a:t>&lt;input&gt;</a:t>
            </a:r>
            <a:r>
              <a:rPr lang="zh-CN" altLang="en-US" dirty="0"/>
              <a:t>、</a:t>
            </a:r>
            <a:r>
              <a:rPr lang="en-US" altLang="zh-CN" dirty="0"/>
              <a:t>&lt;</a:t>
            </a:r>
            <a:r>
              <a:rPr lang="en-US" altLang="zh-CN" dirty="0" err="1"/>
              <a:t>textarea</a:t>
            </a:r>
            <a:r>
              <a:rPr lang="en-US" altLang="zh-CN" dirty="0"/>
              <a:t>&gt; </a:t>
            </a:r>
            <a:r>
              <a:rPr lang="zh-CN" altLang="en-US" dirty="0"/>
              <a:t>和 </a:t>
            </a:r>
            <a:r>
              <a:rPr lang="en-US" altLang="zh-CN" dirty="0"/>
              <a:t>&lt;select&gt; </a:t>
            </a:r>
            <a:r>
              <a:rPr lang="zh-CN" altLang="en-US" dirty="0"/>
              <a:t>添加 </a:t>
            </a:r>
            <a:r>
              <a:rPr lang="en-US" altLang="zh-CN" dirty="0"/>
              <a:t>class ="</a:t>
            </a:r>
            <a:r>
              <a:rPr lang="en-US" altLang="zh-CN" i="1" dirty="0"/>
              <a:t>form-control</a:t>
            </a:r>
            <a:r>
              <a:rPr lang="en-US" altLang="zh-CN" dirty="0"/>
              <a:t>" </a:t>
            </a:r>
            <a:r>
              <a:rPr lang="zh-CN" altLang="en-US" dirty="0"/>
              <a:t>。</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内联表单</a:t>
            </a:r>
            <a:endParaRPr lang="zh-CN" altLang="en-US" b="1" dirty="0"/>
          </a:p>
          <a:p>
            <a:pPr latinLnBrk="1"/>
            <a:r>
              <a:rPr lang="zh-CN" altLang="en-US" dirty="0"/>
              <a:t>如果需要创建一个表单，它的所有元素是内联的，向左对齐的，标签是并排的</a:t>
            </a:r>
            <a:r>
              <a:rPr lang="zh-CN" altLang="en-US" dirty="0" smtClean="0"/>
              <a:t>，可以向</a:t>
            </a:r>
            <a:r>
              <a:rPr lang="en-US" altLang="zh-CN" dirty="0" smtClean="0"/>
              <a:t>&lt;</a:t>
            </a:r>
            <a:r>
              <a:rPr lang="en-US" altLang="zh-CN" dirty="0"/>
              <a:t>form&gt; </a:t>
            </a:r>
            <a:r>
              <a:rPr lang="zh-CN" altLang="en-US" dirty="0"/>
              <a:t>标签添加 </a:t>
            </a:r>
            <a:r>
              <a:rPr lang="zh-CN" altLang="en-US" dirty="0" smtClean="0"/>
              <a:t>  </a:t>
            </a:r>
            <a:r>
              <a:rPr lang="en-US" altLang="zh-CN" dirty="0" smtClean="0"/>
              <a:t>class</a:t>
            </a:r>
            <a:r>
              <a:rPr lang="en-US" altLang="zh-CN" dirty="0"/>
              <a:t> </a:t>
            </a:r>
            <a:r>
              <a:rPr lang="en-US" altLang="zh-CN" dirty="0" smtClean="0"/>
              <a:t> </a:t>
            </a:r>
            <a:r>
              <a:rPr lang="en-US" altLang="zh-CN" i="1" dirty="0" smtClean="0"/>
              <a:t>.</a:t>
            </a:r>
            <a:r>
              <a:rPr lang="en-US" altLang="zh-CN" i="1" dirty="0"/>
              <a:t>form-inline</a:t>
            </a:r>
            <a:r>
              <a:rPr lang="zh-CN" altLang="en-US" dirty="0"/>
              <a:t>。</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_CONTENTSID" val="259"/>
  <p:tag name="MH_SECTIONID" val="260,261,262,263,264,"/>
</p:tagLst>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2027</Words>
  <Application>WPS 演示</Application>
  <PresentationFormat>全屏显示(4:3)</PresentationFormat>
  <Paragraphs>108</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华文新魏</vt:lpstr>
      <vt:lpstr>Constantia</vt:lpstr>
      <vt:lpstr>Wingdings 2</vt:lpstr>
      <vt:lpstr>Wingdings 2</vt:lpstr>
      <vt:lpstr>仿宋</vt:lpstr>
      <vt:lpstr>微软雅黑</vt:lpstr>
      <vt:lpstr>Arial Unicode MS</vt:lpstr>
      <vt:lpstr>Calibri</vt:lpstr>
      <vt:lpstr>纸张</vt:lpstr>
      <vt:lpstr>7Bootstrap</vt:lpstr>
      <vt:lpstr>Bootstrap 表格</vt:lpstr>
      <vt:lpstr>PowerPoint 演示文稿</vt:lpstr>
      <vt:lpstr>PowerPoint 演示文稿</vt:lpstr>
      <vt:lpstr>PowerPoint 演示文稿</vt:lpstr>
      <vt:lpstr>PowerPoint 演示文稿</vt:lpstr>
      <vt:lpstr>Bootstrap 表单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Bootstrap 按钮</vt:lpstr>
      <vt:lpstr>PowerPoint 演示文稿</vt:lpstr>
      <vt:lpstr>PowerPoint 演示文稿</vt:lpstr>
      <vt:lpstr>PowerPoint 演示文稿</vt:lpstr>
      <vt:lpstr>PowerPoint 演示文稿</vt:lpstr>
      <vt:lpstr>Bootstrap 图片</vt:lpstr>
      <vt:lpstr>Bootstrap 辅助类</vt:lpstr>
      <vt:lpstr>PowerPoint 演示文稿</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cp:lastModifiedBy>
  <cp:revision>92</cp:revision>
  <cp:lastPrinted>2113-01-01T00:00:00Z</cp:lastPrinted>
  <dcterms:created xsi:type="dcterms:W3CDTF">2013-06-18T02:16:00Z</dcterms:created>
  <dcterms:modified xsi:type="dcterms:W3CDTF">2020-10-27T12:34:22Z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2052-11.1.0.9292</vt:lpwstr>
  </property>
</Properties>
</file>