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13F740-D313-432E-BBB6-97075C2A5926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4923C5-9DBD-4115-81B3-530F05BC9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556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923C5-9DBD-4115-81B3-530F05BC935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30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463675" y="3549650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4708525" y="3549650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4540250" y="3525838"/>
            <a:ext cx="46038" cy="46037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28" name="标题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7" name="日期占位符 1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28EC75-8483-49D7-8E6C-7CFE43CEA4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" name="页脚占位符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869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54D556-CF28-4FFD-90A8-FF9358C3B9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5902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27C666-60DA-4B62-9EB8-A9CB78727B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6732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2AD9D5-7116-462A-AEBE-678DEDD7FC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9551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85800" y="4916488"/>
            <a:ext cx="7924800" cy="4762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D23593-1576-40CA-B1C0-41CB77A638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5683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929088-C892-430A-AB5B-7572128748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046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63563" y="2179638"/>
            <a:ext cx="3748087" cy="1587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754563" y="2179638"/>
            <a:ext cx="3749675" cy="1587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2" name="内容占位符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34" name="内容占位符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921939-E003-49D1-83F1-E6BD911E69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275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0D8034-C535-4CEF-ABA6-F65AEB74E6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6430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E10C55-15D6-430A-BCE2-C3C4C93790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0214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内容占位符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标题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11131A-D52D-43F1-BD11-E624E77919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7934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19B700-977C-42C2-959C-E59B01AEEA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9569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文本占位符 8"/>
          <p:cNvSpPr>
            <a:spLocks noGrp="1"/>
          </p:cNvSpPr>
          <p:nvPr>
            <p:ph type="body" idx="1"/>
          </p:nvPr>
        </p:nvSpPr>
        <p:spPr bwMode="auto">
          <a:xfrm>
            <a:off x="457200" y="1447800"/>
            <a:ext cx="82296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5791200" y="6203950"/>
            <a:ext cx="2590800" cy="38417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2133600" y="6203950"/>
            <a:ext cx="3581400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410575" y="6181725"/>
            <a:ext cx="609600" cy="457200"/>
          </a:xfrm>
          <a:prstGeom prst="rect">
            <a:avLst/>
          </a:prstGeom>
          <a:noFill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algn="ctr" eaLnBrk="1" hangingPunct="1">
              <a:defRPr sz="1600">
                <a:solidFill>
                  <a:schemeClr val="tx2"/>
                </a:solidFill>
                <a:ea typeface="华文新魏" panose="02010800040101010101" pitchFamily="2" charset="-122"/>
              </a:defRPr>
            </a:lvl1pPr>
          </a:lstStyle>
          <a:p>
            <a:pPr>
              <a:defRPr/>
            </a:pPr>
            <a:fld id="{C1593F35-2CDC-45C3-AFA2-E080BFE13B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79" r:id="rId1"/>
    <p:sldLayoutId id="2147483771" r:id="rId2"/>
    <p:sldLayoutId id="2147483780" r:id="rId3"/>
    <p:sldLayoutId id="2147483772" r:id="rId4"/>
    <p:sldLayoutId id="2147483781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sz="4200" kern="1200" spc="-10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300"/>
        </a:spcBef>
        <a:spcAft>
          <a:spcPct val="0"/>
        </a:spcAft>
        <a:buClr>
          <a:srgbClr val="D6903D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4888" indent="-228600" algn="l" rtl="0" eaLnBrk="0" fontAlgn="base" hangingPunct="0">
        <a:spcBef>
          <a:spcPts val="300"/>
        </a:spcBef>
        <a:spcAft>
          <a:spcPct val="0"/>
        </a:spcAft>
        <a:buClr>
          <a:srgbClr val="B37732"/>
        </a:buClr>
        <a:buSzPct val="85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28600" algn="l" rtl="0" eaLnBrk="0" fontAlgn="base" hangingPunct="0">
        <a:spcBef>
          <a:spcPts val="300"/>
        </a:spcBef>
        <a:spcAft>
          <a:spcPct val="0"/>
        </a:spcAft>
        <a:buClr>
          <a:srgbClr val="D6903D"/>
        </a:buClr>
        <a:buSzPct val="85000"/>
        <a:buFont typeface="Wingdings 2" panose="05020102010507070707" pitchFamily="18" charset="2"/>
        <a:buChar char="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163" indent="-228600" algn="l" rtl="0" eaLnBrk="0" fontAlgn="base" hangingPunct="0">
        <a:spcBef>
          <a:spcPts val="338"/>
        </a:spcBef>
        <a:spcAft>
          <a:spcPct val="0"/>
        </a:spcAft>
        <a:buClr>
          <a:srgbClr val="D6903D"/>
        </a:buClr>
        <a:buSzPct val="85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7200" y="3700463"/>
            <a:ext cx="83058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b="1" dirty="0"/>
              <a:t>Bootstrap </a:t>
            </a:r>
            <a:r>
              <a:rPr lang="zh-CN" altLang="en-US" b="1" dirty="0"/>
              <a:t>布局组件</a:t>
            </a:r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7200" y="1433513"/>
            <a:ext cx="8305800" cy="1981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altLang="zh-CN" smtClean="0"/>
              <a:t>7Bootstrap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分页（</a:t>
            </a:r>
            <a:r>
              <a:rPr lang="en-US" altLang="zh-CN" dirty="0"/>
              <a:t>Pagination</a:t>
            </a:r>
            <a:r>
              <a:rPr lang="zh-CN" altLang="en-US" dirty="0"/>
              <a:t>），是一种无序</a:t>
            </a:r>
            <a:r>
              <a:rPr lang="zh-CN" altLang="en-US" dirty="0" smtClean="0"/>
              <a:t>列表，下面列出</a:t>
            </a:r>
            <a:r>
              <a:rPr lang="zh-CN" altLang="en-US" dirty="0"/>
              <a:t>了 </a:t>
            </a:r>
            <a:r>
              <a:rPr lang="en-US" altLang="zh-CN" dirty="0"/>
              <a:t>Bootstrap </a:t>
            </a:r>
            <a:r>
              <a:rPr lang="zh-CN" altLang="en-US" dirty="0"/>
              <a:t>提供的处理分页的 </a:t>
            </a:r>
            <a:r>
              <a:rPr lang="en-US" altLang="zh-CN" dirty="0"/>
              <a:t>class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.</a:t>
            </a:r>
            <a:r>
              <a:rPr lang="en-US" altLang="zh-CN" dirty="0" smtClean="0"/>
              <a:t>pagination</a:t>
            </a:r>
            <a:r>
              <a:rPr lang="zh-CN" altLang="en-US" dirty="0" smtClean="0"/>
              <a:t>，</a:t>
            </a:r>
            <a:r>
              <a:rPr lang="zh-CN" altLang="en-US" dirty="0"/>
              <a:t>添加该 </a:t>
            </a:r>
            <a:r>
              <a:rPr lang="en-US" altLang="zh-CN" dirty="0"/>
              <a:t>class </a:t>
            </a:r>
            <a:r>
              <a:rPr lang="zh-CN" altLang="en-US" dirty="0"/>
              <a:t>来在页面上显示分页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.disabled, .</a:t>
            </a:r>
            <a:r>
              <a:rPr lang="en-US" altLang="zh-CN" dirty="0" smtClean="0"/>
              <a:t>active</a:t>
            </a:r>
            <a:r>
              <a:rPr lang="zh-CN" altLang="en-US" dirty="0" smtClean="0"/>
              <a:t>，</a:t>
            </a:r>
            <a:r>
              <a:rPr lang="zh-CN" altLang="en-US" dirty="0"/>
              <a:t>可以自定义链接，通过使用 </a:t>
            </a:r>
            <a:r>
              <a:rPr lang="en-US" altLang="zh-CN" b="1" dirty="0"/>
              <a:t>.disabled</a:t>
            </a:r>
            <a:r>
              <a:rPr lang="zh-CN" altLang="en-US" dirty="0"/>
              <a:t> 来定义不可点击的链接，通过使用 </a:t>
            </a:r>
            <a:r>
              <a:rPr lang="en-US" altLang="zh-CN" b="1" dirty="0"/>
              <a:t>.active</a:t>
            </a:r>
            <a:r>
              <a:rPr lang="zh-CN" altLang="en-US" dirty="0"/>
              <a:t> 来指示当前的页面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.pagination-</a:t>
            </a:r>
            <a:r>
              <a:rPr lang="en-US" altLang="zh-CN" dirty="0" err="1"/>
              <a:t>lg</a:t>
            </a:r>
            <a:r>
              <a:rPr lang="en-US" altLang="zh-CN" dirty="0"/>
              <a:t>, .</a:t>
            </a:r>
            <a:r>
              <a:rPr lang="en-US" altLang="zh-CN" dirty="0" smtClean="0"/>
              <a:t>pagination-</a:t>
            </a:r>
            <a:r>
              <a:rPr lang="en-US" altLang="zh-CN" dirty="0" err="1" smtClean="0"/>
              <a:t>sm</a:t>
            </a:r>
            <a:r>
              <a:rPr lang="zh-CN" altLang="en-US" dirty="0" smtClean="0"/>
              <a:t>，</a:t>
            </a:r>
            <a:r>
              <a:rPr lang="zh-CN" altLang="en-US" dirty="0"/>
              <a:t>使用这些 </a:t>
            </a:r>
            <a:r>
              <a:rPr lang="en-US" altLang="zh-CN" dirty="0"/>
              <a:t>class </a:t>
            </a:r>
            <a:r>
              <a:rPr lang="zh-CN" altLang="en-US" dirty="0"/>
              <a:t>来获取不同大小的项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例题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effectLst/>
              </a:rPr>
              <a:t>Bootstrap </a:t>
            </a:r>
            <a:r>
              <a:rPr lang="zh-CN" altLang="en-US" b="1" dirty="0">
                <a:effectLst/>
              </a:rPr>
              <a:t>分</a:t>
            </a:r>
            <a:r>
              <a:rPr lang="zh-CN" altLang="en-US" b="1" dirty="0" smtClean="0">
                <a:effectLst/>
              </a:rPr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5084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标签可用于计数、提示或页面上其他的标记显示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可以使用修饰的 </a:t>
            </a:r>
            <a:r>
              <a:rPr lang="en-US" altLang="zh-CN" dirty="0"/>
              <a:t>class </a:t>
            </a:r>
            <a:r>
              <a:rPr lang="en-US" altLang="zh-CN" b="1" dirty="0"/>
              <a:t>label-default</a:t>
            </a:r>
            <a:r>
              <a:rPr lang="zh-CN" altLang="en-US" b="1" dirty="0"/>
              <a:t>、</a:t>
            </a:r>
            <a:r>
              <a:rPr lang="en-US" altLang="zh-CN" b="1" dirty="0"/>
              <a:t>label-primary</a:t>
            </a:r>
            <a:r>
              <a:rPr lang="zh-CN" altLang="en-US" b="1" dirty="0"/>
              <a:t>、</a:t>
            </a:r>
            <a:r>
              <a:rPr lang="en-US" altLang="zh-CN" b="1" dirty="0"/>
              <a:t>label-success</a:t>
            </a:r>
            <a:r>
              <a:rPr lang="zh-CN" altLang="en-US" b="1" dirty="0"/>
              <a:t>、</a:t>
            </a:r>
            <a:r>
              <a:rPr lang="en-US" altLang="zh-CN" b="1" dirty="0"/>
              <a:t>label-info</a:t>
            </a:r>
            <a:r>
              <a:rPr lang="zh-CN" altLang="en-US" b="1" dirty="0"/>
              <a:t>、</a:t>
            </a:r>
            <a:r>
              <a:rPr lang="en-US" altLang="zh-CN" b="1" dirty="0"/>
              <a:t>label-warning</a:t>
            </a:r>
            <a:r>
              <a:rPr lang="zh-CN" altLang="en-US" b="1" dirty="0"/>
              <a:t>、</a:t>
            </a:r>
            <a:r>
              <a:rPr lang="en-US" altLang="zh-CN" b="1" dirty="0"/>
              <a:t>label-danger</a:t>
            </a:r>
            <a:r>
              <a:rPr lang="en-US" altLang="zh-CN" dirty="0"/>
              <a:t> </a:t>
            </a:r>
            <a:r>
              <a:rPr lang="zh-CN" altLang="en-US" dirty="0"/>
              <a:t>来改变标签的外观，如下面的实例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effectLst/>
              </a:rPr>
              <a:t>Bootstrap </a:t>
            </a:r>
            <a:r>
              <a:rPr lang="zh-CN" altLang="en-US" b="1" dirty="0" smtClean="0">
                <a:effectLst/>
              </a:rPr>
              <a:t>标签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1275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zh-CN" altLang="en-US" dirty="0"/>
              <a:t>徽章与标签相似，主要的区别在于徽章的边角更加圆滑。</a:t>
            </a:r>
          </a:p>
          <a:p>
            <a:pPr latinLnBrk="1"/>
            <a:r>
              <a:rPr lang="zh-CN" altLang="en-US" dirty="0"/>
              <a:t>徽章（</a:t>
            </a:r>
            <a:r>
              <a:rPr lang="en-US" altLang="zh-CN" dirty="0"/>
              <a:t>Badges</a:t>
            </a:r>
            <a:r>
              <a:rPr lang="zh-CN" altLang="en-US" dirty="0"/>
              <a:t>）主要用于突出显示新的或未读的项。如需使用徽章，只需要把 </a:t>
            </a:r>
            <a:r>
              <a:rPr lang="en-US" altLang="zh-CN" b="1" dirty="0"/>
              <a:t>&lt;span class="badge"&gt;</a:t>
            </a:r>
            <a:r>
              <a:rPr lang="en-US" altLang="zh-CN" dirty="0"/>
              <a:t> </a:t>
            </a:r>
            <a:r>
              <a:rPr lang="zh-CN" altLang="en-US" dirty="0"/>
              <a:t>添加到链接、</a:t>
            </a:r>
            <a:r>
              <a:rPr lang="en-US" altLang="zh-CN" dirty="0"/>
              <a:t>Bootstrap </a:t>
            </a:r>
            <a:r>
              <a:rPr lang="zh-CN" altLang="en-US" dirty="0"/>
              <a:t>导航等这些元素上即可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 latinLnBrk="1"/>
            <a:r>
              <a:rPr lang="zh-CN" altLang="en-US" dirty="0" smtClean="0"/>
              <a:t>例题，可以</a:t>
            </a:r>
            <a:r>
              <a:rPr lang="zh-CN" altLang="en-US" dirty="0"/>
              <a:t>在激活状态的胶囊式导航和列表导航中放置徽章。通过使用 </a:t>
            </a:r>
            <a:r>
              <a:rPr lang="en-US" altLang="zh-CN" b="1" dirty="0"/>
              <a:t>&lt;span class="badge"&gt;</a:t>
            </a:r>
            <a:r>
              <a:rPr lang="en-US" altLang="zh-CN" dirty="0"/>
              <a:t> </a:t>
            </a:r>
            <a:r>
              <a:rPr lang="zh-CN" altLang="en-US" dirty="0"/>
              <a:t>来激活链接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effectLst/>
              </a:rPr>
              <a:t>Bootstrap </a:t>
            </a:r>
            <a:r>
              <a:rPr lang="zh-CN" altLang="en-US" b="1" dirty="0">
                <a:effectLst/>
              </a:rPr>
              <a:t>徽章（</a:t>
            </a:r>
            <a:r>
              <a:rPr lang="en-US" altLang="zh-CN" b="1" dirty="0">
                <a:effectLst/>
              </a:rPr>
              <a:t>Badges</a:t>
            </a:r>
            <a:r>
              <a:rPr lang="zh-CN" altLang="en-US" b="1" dirty="0" smtClean="0">
                <a:effectLst/>
              </a:rPr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5957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zh-CN" altLang="en-US" dirty="0"/>
              <a:t>超大屏幕（</a:t>
            </a:r>
            <a:r>
              <a:rPr lang="en-US" altLang="zh-CN" dirty="0" err="1"/>
              <a:t>Jumbotron</a:t>
            </a:r>
            <a:r>
              <a:rPr lang="zh-CN" altLang="en-US" dirty="0"/>
              <a:t>）。顾名思义该组件可以增加标题的大小，并为登陆页面内容添加更多的外边距（</a:t>
            </a:r>
            <a:r>
              <a:rPr lang="en-US" altLang="zh-CN" dirty="0"/>
              <a:t>margin</a:t>
            </a:r>
            <a:r>
              <a:rPr lang="zh-CN" altLang="en-US" dirty="0"/>
              <a:t>）。使用超大屏幕（</a:t>
            </a:r>
            <a:r>
              <a:rPr lang="en-US" altLang="zh-CN" dirty="0" err="1"/>
              <a:t>Jumbotron</a:t>
            </a:r>
            <a:r>
              <a:rPr lang="zh-CN" altLang="en-US" dirty="0"/>
              <a:t>）的步骤如下：</a:t>
            </a:r>
          </a:p>
          <a:p>
            <a:pPr lvl="1" latinLnBrk="1"/>
            <a:r>
              <a:rPr lang="zh-CN" altLang="en-US" dirty="0"/>
              <a:t>创建一个带有 </a:t>
            </a:r>
            <a:r>
              <a:rPr lang="en-US" altLang="zh-CN" dirty="0"/>
              <a:t>class </a:t>
            </a:r>
            <a:r>
              <a:rPr lang="en-US" altLang="zh-CN" b="1" dirty="0"/>
              <a:t>.</a:t>
            </a:r>
            <a:r>
              <a:rPr lang="en-US" altLang="zh-CN" b="1" dirty="0" err="1"/>
              <a:t>jumbotron</a:t>
            </a:r>
            <a:r>
              <a:rPr lang="en-US" altLang="zh-CN" dirty="0"/>
              <a:t>. </a:t>
            </a:r>
            <a:r>
              <a:rPr lang="zh-CN" altLang="en-US" dirty="0"/>
              <a:t>的容器 </a:t>
            </a:r>
            <a:r>
              <a:rPr lang="en-US" altLang="zh-CN" dirty="0"/>
              <a:t>&lt;div&gt;</a:t>
            </a:r>
            <a:r>
              <a:rPr lang="zh-CN" altLang="en-US" dirty="0"/>
              <a:t>。</a:t>
            </a:r>
          </a:p>
          <a:p>
            <a:pPr lvl="1" latinLnBrk="1"/>
            <a:r>
              <a:rPr lang="zh-CN" altLang="en-US" dirty="0"/>
              <a:t>除了更大的 </a:t>
            </a:r>
            <a:r>
              <a:rPr lang="en-US" altLang="zh-CN" dirty="0"/>
              <a:t>&lt;h1&gt;</a:t>
            </a:r>
            <a:r>
              <a:rPr lang="zh-CN" altLang="en-US" dirty="0"/>
              <a:t>，字体粗细 </a:t>
            </a:r>
            <a:r>
              <a:rPr lang="en-US" altLang="zh-CN" i="1" dirty="0"/>
              <a:t>font-weight</a:t>
            </a:r>
            <a:r>
              <a:rPr lang="zh-CN" altLang="en-US" dirty="0"/>
              <a:t> 被减为 </a:t>
            </a:r>
            <a:r>
              <a:rPr lang="en-US" altLang="zh-CN" dirty="0"/>
              <a:t>200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 latinLnBrk="1"/>
            <a:r>
              <a:rPr lang="zh-CN" altLang="en-US" dirty="0"/>
              <a:t>为了获得占用全部宽度且不带圆角的超大屏幕，请在所有的 </a:t>
            </a:r>
            <a:r>
              <a:rPr lang="en-US" altLang="zh-CN" b="1" dirty="0"/>
              <a:t>.container</a:t>
            </a:r>
            <a:r>
              <a:rPr lang="en-US" altLang="zh-CN" dirty="0"/>
              <a:t> class </a:t>
            </a:r>
            <a:r>
              <a:rPr lang="zh-CN" altLang="en-US" dirty="0"/>
              <a:t>外使用 </a:t>
            </a:r>
            <a:r>
              <a:rPr lang="en-US" altLang="zh-CN" b="1" dirty="0"/>
              <a:t>.</a:t>
            </a:r>
            <a:r>
              <a:rPr lang="en-US" altLang="zh-CN" b="1" dirty="0" err="1"/>
              <a:t>jumbotron</a:t>
            </a:r>
            <a:r>
              <a:rPr lang="en-US" altLang="zh-CN" dirty="0"/>
              <a:t> class</a:t>
            </a:r>
            <a:r>
              <a:rPr lang="zh-CN" altLang="en-US" dirty="0"/>
              <a:t>，如下面的实例</a:t>
            </a:r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effectLst/>
              </a:rPr>
              <a:t>Bootstrap </a:t>
            </a:r>
            <a:r>
              <a:rPr lang="zh-CN" altLang="en-US" b="1" dirty="0">
                <a:effectLst/>
              </a:rPr>
              <a:t>超大</a:t>
            </a:r>
            <a:r>
              <a:rPr lang="zh-CN" altLang="en-US" b="1" dirty="0" smtClean="0">
                <a:effectLst/>
              </a:rPr>
              <a:t>屏幕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4919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zh-CN" altLang="en-US" dirty="0"/>
              <a:t>警告（</a:t>
            </a:r>
            <a:r>
              <a:rPr lang="en-US" altLang="zh-CN" dirty="0"/>
              <a:t>Alerts</a:t>
            </a:r>
            <a:r>
              <a:rPr lang="zh-CN" altLang="en-US" dirty="0"/>
              <a:t>）向用户提供了一种定义消息样式的方式。它们为典型的用户操作提供了上下文信息反馈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 latinLnBrk="1"/>
            <a:r>
              <a:rPr lang="zh-CN" altLang="en-US" dirty="0" smtClean="0"/>
              <a:t>可以</a:t>
            </a:r>
            <a:r>
              <a:rPr lang="zh-CN" altLang="en-US" dirty="0"/>
              <a:t>通过创建一个 </a:t>
            </a:r>
            <a:r>
              <a:rPr lang="en-US" altLang="zh-CN" dirty="0"/>
              <a:t>&lt;div&gt;</a:t>
            </a:r>
            <a:r>
              <a:rPr lang="zh-CN" altLang="en-US" dirty="0"/>
              <a:t>，并向其添加一个 </a:t>
            </a:r>
            <a:r>
              <a:rPr lang="en-US" altLang="zh-CN" b="1" dirty="0"/>
              <a:t>.alert</a:t>
            </a:r>
            <a:r>
              <a:rPr lang="zh-CN" altLang="en-US" dirty="0"/>
              <a:t> </a:t>
            </a:r>
            <a:r>
              <a:rPr lang="en-US" altLang="zh-CN" dirty="0"/>
              <a:t>class </a:t>
            </a:r>
            <a:r>
              <a:rPr lang="zh-CN" altLang="en-US" dirty="0"/>
              <a:t>和四个上下文 </a:t>
            </a:r>
            <a:r>
              <a:rPr lang="en-US" altLang="zh-CN" dirty="0"/>
              <a:t>class</a:t>
            </a:r>
            <a:r>
              <a:rPr lang="zh-CN" altLang="en-US" dirty="0"/>
              <a:t>（即</a:t>
            </a:r>
            <a:r>
              <a:rPr lang="zh-CN" altLang="en-US" b="1" dirty="0"/>
              <a:t> </a:t>
            </a:r>
            <a:r>
              <a:rPr lang="en-US" altLang="zh-CN" b="1" dirty="0"/>
              <a:t>.alert-success</a:t>
            </a:r>
            <a:r>
              <a:rPr lang="zh-CN" altLang="en-US" b="1" dirty="0"/>
              <a:t>、</a:t>
            </a:r>
            <a:r>
              <a:rPr lang="en-US" altLang="zh-CN" b="1" dirty="0"/>
              <a:t>.alert-info</a:t>
            </a:r>
            <a:r>
              <a:rPr lang="zh-CN" altLang="en-US" b="1" dirty="0"/>
              <a:t>、</a:t>
            </a:r>
            <a:r>
              <a:rPr lang="en-US" altLang="zh-CN" b="1" dirty="0"/>
              <a:t>.alert-warning</a:t>
            </a:r>
            <a:r>
              <a:rPr lang="zh-CN" altLang="en-US" b="1" dirty="0"/>
              <a:t>、</a:t>
            </a:r>
            <a:r>
              <a:rPr lang="en-US" altLang="zh-CN" b="1" dirty="0"/>
              <a:t>.alert-danger</a:t>
            </a:r>
            <a:r>
              <a:rPr lang="zh-CN" altLang="en-US" dirty="0"/>
              <a:t>）之一，来添加一个基本的警告框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 latinLnBrk="1"/>
            <a:r>
              <a:rPr lang="zh-CN" altLang="en-US" dirty="0"/>
              <a:t>同时向上面的 </a:t>
            </a:r>
            <a:r>
              <a:rPr lang="en-US" altLang="zh-CN" dirty="0"/>
              <a:t>&lt;div&gt; class </a:t>
            </a:r>
            <a:r>
              <a:rPr lang="zh-CN" altLang="en-US" dirty="0"/>
              <a:t>添加可选的 </a:t>
            </a:r>
            <a:r>
              <a:rPr lang="en-US" altLang="zh-CN" b="1" dirty="0"/>
              <a:t>.alert-</a:t>
            </a:r>
            <a:r>
              <a:rPr lang="en-US" altLang="zh-CN" b="1" dirty="0" err="1"/>
              <a:t>dismissable</a:t>
            </a:r>
            <a:r>
              <a:rPr lang="zh-CN" altLang="en-US" dirty="0" smtClean="0"/>
              <a:t>。添加</a:t>
            </a:r>
            <a:r>
              <a:rPr lang="zh-CN" altLang="en-US" dirty="0"/>
              <a:t>一个关闭</a:t>
            </a:r>
            <a:r>
              <a:rPr lang="zh-CN" altLang="en-US" dirty="0" smtClean="0"/>
              <a:t>按钮</a:t>
            </a:r>
            <a:r>
              <a:rPr lang="zh-CN" altLang="en-US" dirty="0"/>
              <a:t>，</a:t>
            </a:r>
            <a:r>
              <a:rPr lang="zh-CN" altLang="en-US" dirty="0" smtClean="0"/>
              <a:t>创建</a:t>
            </a:r>
            <a:r>
              <a:rPr lang="zh-CN" altLang="en-US" dirty="0"/>
              <a:t>一个内联的可取消的警告框</a:t>
            </a:r>
          </a:p>
          <a:p>
            <a:pPr latinLnBrk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警告（</a:t>
            </a:r>
            <a:r>
              <a:rPr lang="en-US" altLang="zh-CN" dirty="0"/>
              <a:t>Alerts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466360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 </a:t>
            </a:r>
            <a:r>
              <a:rPr lang="en-US" altLang="zh-CN" dirty="0"/>
              <a:t>Bootstrap </a:t>
            </a:r>
            <a:r>
              <a:rPr lang="zh-CN" altLang="en-US" dirty="0"/>
              <a:t>创建加载、重定向或动作状态的进度</a:t>
            </a:r>
            <a:r>
              <a:rPr lang="zh-CN" altLang="en-US" dirty="0" smtClean="0"/>
              <a:t>条。</a:t>
            </a:r>
            <a:endParaRPr lang="en-US" altLang="zh-CN" dirty="0" smtClean="0"/>
          </a:p>
          <a:p>
            <a:pPr latinLnBrk="1"/>
            <a:r>
              <a:rPr lang="zh-CN" altLang="en-US" dirty="0"/>
              <a:t>创建不同样式的进度条的步骤如下：</a:t>
            </a:r>
          </a:p>
          <a:p>
            <a:pPr lvl="1" latinLnBrk="1"/>
            <a:r>
              <a:rPr lang="zh-CN" altLang="en-US" dirty="0"/>
              <a:t>添加一个带有 </a:t>
            </a:r>
            <a:r>
              <a:rPr lang="en-US" altLang="zh-CN" dirty="0"/>
              <a:t>class </a:t>
            </a:r>
            <a:r>
              <a:rPr lang="en-US" altLang="zh-CN" b="1" dirty="0"/>
              <a:t>.progress</a:t>
            </a:r>
            <a:r>
              <a:rPr lang="en-US" altLang="zh-CN" dirty="0"/>
              <a:t> </a:t>
            </a:r>
            <a:r>
              <a:rPr lang="zh-CN" altLang="en-US" dirty="0"/>
              <a:t>的 </a:t>
            </a:r>
            <a:r>
              <a:rPr lang="en-US" altLang="zh-CN" dirty="0"/>
              <a:t>&lt;div&gt;</a:t>
            </a:r>
            <a:r>
              <a:rPr lang="zh-CN" altLang="en-US" dirty="0"/>
              <a:t>。</a:t>
            </a:r>
          </a:p>
          <a:p>
            <a:pPr lvl="1" latinLnBrk="1"/>
            <a:r>
              <a:rPr lang="zh-CN" altLang="en-US" dirty="0"/>
              <a:t>接着，在上面的 </a:t>
            </a:r>
            <a:r>
              <a:rPr lang="en-US" altLang="zh-CN" dirty="0"/>
              <a:t>&lt;div&gt; </a:t>
            </a:r>
            <a:r>
              <a:rPr lang="zh-CN" altLang="en-US" dirty="0"/>
              <a:t>内，添加一个带有 </a:t>
            </a:r>
            <a:r>
              <a:rPr lang="en-US" altLang="zh-CN" dirty="0"/>
              <a:t>class </a:t>
            </a:r>
            <a:r>
              <a:rPr lang="en-US" altLang="zh-CN" b="1" dirty="0"/>
              <a:t>.progress-bar</a:t>
            </a:r>
            <a:r>
              <a:rPr lang="en-US" altLang="zh-CN" dirty="0"/>
              <a:t> </a:t>
            </a:r>
            <a:r>
              <a:rPr lang="zh-CN" altLang="en-US" dirty="0"/>
              <a:t>和 </a:t>
            </a:r>
            <a:r>
              <a:rPr lang="en-US" altLang="zh-CN" dirty="0"/>
              <a:t>class </a:t>
            </a:r>
            <a:r>
              <a:rPr lang="en-US" altLang="zh-CN" b="1" dirty="0"/>
              <a:t>progress-bar-*</a:t>
            </a:r>
            <a:r>
              <a:rPr lang="en-US" altLang="zh-CN" dirty="0"/>
              <a:t> </a:t>
            </a:r>
            <a:r>
              <a:rPr lang="zh-CN" altLang="en-US" dirty="0"/>
              <a:t>的空的 </a:t>
            </a:r>
            <a:r>
              <a:rPr lang="en-US" altLang="zh-CN" dirty="0"/>
              <a:t>&lt;div&gt;</a:t>
            </a:r>
            <a:r>
              <a:rPr lang="zh-CN" altLang="en-US" dirty="0"/>
              <a:t>。其中，* 可以是 </a:t>
            </a:r>
            <a:r>
              <a:rPr lang="en-US" altLang="zh-CN" b="1" dirty="0"/>
              <a:t>success</a:t>
            </a:r>
            <a:r>
              <a:rPr lang="zh-CN" altLang="en-US" b="1" dirty="0"/>
              <a:t>、</a:t>
            </a:r>
            <a:r>
              <a:rPr lang="en-US" altLang="zh-CN" b="1" dirty="0"/>
              <a:t>info</a:t>
            </a:r>
            <a:r>
              <a:rPr lang="zh-CN" altLang="en-US" b="1" dirty="0"/>
              <a:t>、</a:t>
            </a:r>
            <a:r>
              <a:rPr lang="en-US" altLang="zh-CN" b="1" dirty="0"/>
              <a:t>warning</a:t>
            </a:r>
            <a:r>
              <a:rPr lang="zh-CN" altLang="en-US" b="1" dirty="0"/>
              <a:t>、</a:t>
            </a:r>
            <a:r>
              <a:rPr lang="en-US" altLang="zh-CN" b="1" dirty="0"/>
              <a:t>danger</a:t>
            </a:r>
            <a:r>
              <a:rPr lang="zh-CN" altLang="en-US" dirty="0"/>
              <a:t>。</a:t>
            </a:r>
          </a:p>
          <a:p>
            <a:pPr lvl="1" latinLnBrk="1"/>
            <a:r>
              <a:rPr lang="zh-CN" altLang="en-US" dirty="0"/>
              <a:t>添加一个带有百分比表示的宽度的 </a:t>
            </a:r>
            <a:r>
              <a:rPr lang="en-US" altLang="zh-CN" dirty="0"/>
              <a:t>style </a:t>
            </a:r>
            <a:r>
              <a:rPr lang="zh-CN" altLang="en-US" dirty="0"/>
              <a:t>属性，例如 </a:t>
            </a:r>
            <a:r>
              <a:rPr lang="en-US" altLang="zh-CN" dirty="0"/>
              <a:t>style="60%"; </a:t>
            </a:r>
            <a:r>
              <a:rPr lang="zh-CN" altLang="en-US" dirty="0"/>
              <a:t>表示进度条在 </a:t>
            </a:r>
            <a:r>
              <a:rPr lang="en-US" altLang="zh-CN" dirty="0"/>
              <a:t>60% </a:t>
            </a:r>
            <a:r>
              <a:rPr lang="zh-CN" altLang="en-US" dirty="0"/>
              <a:t>的位置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C000"/>
                </a:solidFill>
              </a:rPr>
              <a:t>Bootstrap </a:t>
            </a:r>
            <a:r>
              <a:rPr lang="zh-CN" altLang="en-US" dirty="0">
                <a:solidFill>
                  <a:srgbClr val="FFC000"/>
                </a:solidFill>
              </a:rPr>
              <a:t>进度条使用 </a:t>
            </a:r>
            <a:r>
              <a:rPr lang="en-US" altLang="zh-CN" dirty="0">
                <a:solidFill>
                  <a:srgbClr val="FFC000"/>
                </a:solidFill>
              </a:rPr>
              <a:t>CSS3 </a:t>
            </a:r>
            <a:r>
              <a:rPr lang="zh-CN" altLang="en-US" dirty="0">
                <a:solidFill>
                  <a:srgbClr val="FFC000"/>
                </a:solidFill>
              </a:rPr>
              <a:t>过渡和动画来获得该效果。</a:t>
            </a:r>
            <a:r>
              <a:rPr lang="en-US" altLang="zh-CN" dirty="0">
                <a:solidFill>
                  <a:srgbClr val="FFC000"/>
                </a:solidFill>
              </a:rPr>
              <a:t>Internet Explorer 9 </a:t>
            </a:r>
            <a:r>
              <a:rPr lang="zh-CN" altLang="en-US" dirty="0">
                <a:solidFill>
                  <a:srgbClr val="FFC000"/>
                </a:solidFill>
              </a:rPr>
              <a:t>及之前的版本和旧版的 </a:t>
            </a:r>
            <a:r>
              <a:rPr lang="en-US" altLang="zh-CN" dirty="0">
                <a:solidFill>
                  <a:srgbClr val="FFC000"/>
                </a:solidFill>
              </a:rPr>
              <a:t>Firefox </a:t>
            </a:r>
            <a:r>
              <a:rPr lang="zh-CN" altLang="en-US" dirty="0">
                <a:solidFill>
                  <a:srgbClr val="FFC000"/>
                </a:solidFill>
              </a:rPr>
              <a:t>不支持该特性，</a:t>
            </a:r>
            <a:r>
              <a:rPr lang="en-US" altLang="zh-CN" dirty="0">
                <a:solidFill>
                  <a:srgbClr val="FFC000"/>
                </a:solidFill>
              </a:rPr>
              <a:t>Opera 12 </a:t>
            </a:r>
            <a:r>
              <a:rPr lang="zh-CN" altLang="en-US" dirty="0">
                <a:solidFill>
                  <a:srgbClr val="FFC000"/>
                </a:solidFill>
              </a:rPr>
              <a:t>不支持动画。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effectLst/>
              </a:rPr>
              <a:t>Bootstrap </a:t>
            </a:r>
            <a:r>
              <a:rPr lang="zh-CN" altLang="en-US" b="1" dirty="0">
                <a:effectLst/>
              </a:rPr>
              <a:t>进度</a:t>
            </a:r>
            <a:r>
              <a:rPr lang="zh-CN" altLang="en-US" b="1" dirty="0" smtClean="0">
                <a:effectLst/>
              </a:rPr>
              <a:t>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1794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zh-CN" altLang="en-US" dirty="0"/>
              <a:t>列表组件用于以列表形式呈现复杂的和自定义的内容。创建一个基本的列表组的步骤如下：</a:t>
            </a:r>
          </a:p>
          <a:p>
            <a:pPr lvl="1" latinLnBrk="1"/>
            <a:r>
              <a:rPr lang="zh-CN" altLang="en-US" dirty="0"/>
              <a:t>向元素 </a:t>
            </a:r>
            <a:r>
              <a:rPr lang="en-US" altLang="zh-CN" dirty="0"/>
              <a:t>&lt;</a:t>
            </a:r>
            <a:r>
              <a:rPr lang="en-US" altLang="zh-CN" dirty="0" err="1"/>
              <a:t>ul</a:t>
            </a:r>
            <a:r>
              <a:rPr lang="en-US" altLang="zh-CN" dirty="0"/>
              <a:t>&gt; </a:t>
            </a:r>
            <a:r>
              <a:rPr lang="zh-CN" altLang="en-US" dirty="0"/>
              <a:t>添加 </a:t>
            </a:r>
            <a:r>
              <a:rPr lang="en-US" altLang="zh-CN" dirty="0"/>
              <a:t>class </a:t>
            </a:r>
            <a:r>
              <a:rPr lang="en-US" altLang="zh-CN" b="1" dirty="0"/>
              <a:t>.list-group</a:t>
            </a:r>
            <a:r>
              <a:rPr lang="zh-CN" altLang="en-US" dirty="0"/>
              <a:t>。</a:t>
            </a:r>
          </a:p>
          <a:p>
            <a:pPr lvl="1" latinLnBrk="1"/>
            <a:r>
              <a:rPr lang="zh-CN" altLang="en-US" dirty="0"/>
              <a:t>向 </a:t>
            </a:r>
            <a:r>
              <a:rPr lang="en-US" altLang="zh-CN" dirty="0"/>
              <a:t>&lt;li&gt; </a:t>
            </a:r>
            <a:r>
              <a:rPr lang="zh-CN" altLang="en-US" dirty="0"/>
              <a:t>添加 </a:t>
            </a:r>
            <a:r>
              <a:rPr lang="en-US" altLang="zh-CN" dirty="0"/>
              <a:t>class </a:t>
            </a:r>
            <a:r>
              <a:rPr lang="en-US" altLang="zh-CN" b="1" dirty="0"/>
              <a:t>.list-group-item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 latinLnBrk="1"/>
            <a:r>
              <a:rPr lang="zh-CN" altLang="en-US" dirty="0"/>
              <a:t>可以向任意的列表项添加徽章组件，它会自动定位到</a:t>
            </a:r>
            <a:r>
              <a:rPr lang="zh-CN" altLang="en-US" dirty="0" smtClean="0"/>
              <a:t>右边</a:t>
            </a:r>
            <a:endParaRPr lang="en-US" altLang="zh-CN" dirty="0" smtClean="0"/>
          </a:p>
          <a:p>
            <a:pPr lvl="1" latinLnBrk="1"/>
            <a:r>
              <a:rPr lang="zh-CN" altLang="en-US" dirty="0" smtClean="0"/>
              <a:t>可以添加链接等的 </a:t>
            </a:r>
            <a:r>
              <a:rPr lang="en-US" altLang="zh-CN" dirty="0"/>
              <a:t>HTML </a:t>
            </a:r>
            <a:r>
              <a:rPr lang="zh-CN" altLang="en-US" dirty="0"/>
              <a:t>内容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effectLst/>
              </a:rPr>
              <a:t>Bootstrap </a:t>
            </a:r>
            <a:r>
              <a:rPr lang="zh-CN" altLang="en-US" b="1" dirty="0">
                <a:effectLst/>
              </a:rPr>
              <a:t>列表</a:t>
            </a:r>
            <a:r>
              <a:rPr lang="zh-CN" altLang="en-US" b="1" dirty="0" smtClean="0">
                <a:effectLst/>
              </a:rPr>
              <a:t>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0470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面</a:t>
            </a:r>
            <a:r>
              <a:rPr lang="zh-CN" altLang="en-US" dirty="0"/>
              <a:t>板组件用于把 </a:t>
            </a:r>
            <a:r>
              <a:rPr lang="en-US" altLang="zh-CN" dirty="0"/>
              <a:t>DOM </a:t>
            </a:r>
            <a:r>
              <a:rPr lang="zh-CN" altLang="en-US" dirty="0"/>
              <a:t>组件插入到一个盒子中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创建一个基本的面板，只需要向 </a:t>
            </a:r>
            <a:r>
              <a:rPr lang="en-US" altLang="zh-CN" dirty="0"/>
              <a:t>&lt;div&gt; </a:t>
            </a:r>
            <a:r>
              <a:rPr lang="zh-CN" altLang="en-US" dirty="0"/>
              <a:t>元素添加 </a:t>
            </a:r>
            <a:r>
              <a:rPr lang="en-US" altLang="zh-CN" dirty="0"/>
              <a:t>class </a:t>
            </a:r>
            <a:r>
              <a:rPr lang="en-US" altLang="zh-CN" b="1" dirty="0"/>
              <a:t>.panel</a:t>
            </a:r>
            <a:r>
              <a:rPr lang="en-US" altLang="zh-CN" dirty="0"/>
              <a:t> </a:t>
            </a:r>
            <a:r>
              <a:rPr lang="zh-CN" altLang="en-US" dirty="0"/>
              <a:t>和 </a:t>
            </a:r>
            <a:r>
              <a:rPr lang="en-US" altLang="zh-CN" dirty="0"/>
              <a:t>class </a:t>
            </a:r>
            <a:r>
              <a:rPr lang="en-US" altLang="zh-CN" b="1" dirty="0"/>
              <a:t>.panel-default</a:t>
            </a:r>
            <a:r>
              <a:rPr lang="en-US" altLang="zh-CN" dirty="0"/>
              <a:t> </a:t>
            </a:r>
            <a:r>
              <a:rPr lang="zh-CN" altLang="en-US" dirty="0"/>
              <a:t>即</a:t>
            </a:r>
            <a:r>
              <a:rPr lang="zh-CN" altLang="en-US" dirty="0" smtClean="0"/>
              <a:t>可</a:t>
            </a:r>
            <a:endParaRPr lang="en-US" altLang="zh-CN" dirty="0" smtClean="0"/>
          </a:p>
          <a:p>
            <a:pPr lvl="1"/>
            <a:r>
              <a:rPr lang="zh-CN" altLang="en-US" dirty="0"/>
              <a:t>使用 </a:t>
            </a:r>
            <a:r>
              <a:rPr lang="en-US" altLang="zh-CN" b="1" dirty="0"/>
              <a:t>.panel-heading</a:t>
            </a:r>
            <a:r>
              <a:rPr lang="en-US" altLang="zh-CN" dirty="0"/>
              <a:t> class </a:t>
            </a:r>
            <a:r>
              <a:rPr lang="zh-CN" altLang="en-US" dirty="0"/>
              <a:t>可以很简单地向面板添加标题容器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使用带有 </a:t>
            </a:r>
            <a:r>
              <a:rPr lang="en-US" altLang="zh-CN" b="1" dirty="0"/>
              <a:t>.panel-title</a:t>
            </a:r>
            <a:r>
              <a:rPr lang="en-US" altLang="zh-CN" dirty="0"/>
              <a:t> class </a:t>
            </a:r>
            <a:r>
              <a:rPr lang="zh-CN" altLang="en-US" dirty="0"/>
              <a:t>的 </a:t>
            </a:r>
            <a:r>
              <a:rPr lang="en-US" altLang="zh-CN" dirty="0"/>
              <a:t>&lt;h1&gt;-&lt;h6&gt; </a:t>
            </a:r>
            <a:r>
              <a:rPr lang="zh-CN" altLang="en-US" dirty="0"/>
              <a:t>来添加预定义样式的标题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可以在面板中添加脚注，只需要把按钮或者副文本放在带有 </a:t>
            </a:r>
            <a:r>
              <a:rPr lang="en-US" altLang="zh-CN" dirty="0"/>
              <a:t>class </a:t>
            </a:r>
            <a:r>
              <a:rPr lang="en-US" altLang="zh-CN" b="1" dirty="0"/>
              <a:t>.panel-footer</a:t>
            </a:r>
            <a:r>
              <a:rPr lang="en-US" altLang="zh-CN" dirty="0"/>
              <a:t> </a:t>
            </a:r>
            <a:r>
              <a:rPr lang="zh-CN" altLang="en-US" dirty="0"/>
              <a:t>的 </a:t>
            </a:r>
            <a:r>
              <a:rPr lang="en-US" altLang="zh-CN" dirty="0"/>
              <a:t>&lt;div&gt; </a:t>
            </a:r>
            <a:r>
              <a:rPr lang="zh-CN" altLang="en-US" dirty="0"/>
              <a:t>中即</a:t>
            </a:r>
            <a:r>
              <a:rPr lang="zh-CN" altLang="en-US" dirty="0" smtClean="0"/>
              <a:t>可</a:t>
            </a:r>
            <a:endParaRPr lang="en-US" altLang="zh-CN" dirty="0" smtClean="0"/>
          </a:p>
          <a:p>
            <a:pPr lvl="1"/>
            <a:r>
              <a:rPr lang="zh-CN" altLang="en-US" dirty="0"/>
              <a:t>使用语境状态类 </a:t>
            </a:r>
            <a:r>
              <a:rPr lang="en-US" altLang="zh-CN" b="1" dirty="0"/>
              <a:t>panel-primary</a:t>
            </a:r>
            <a:r>
              <a:rPr lang="zh-CN" altLang="en-US" b="1" dirty="0"/>
              <a:t>、</a:t>
            </a:r>
            <a:r>
              <a:rPr lang="en-US" altLang="zh-CN" b="1" dirty="0"/>
              <a:t>panel-success</a:t>
            </a:r>
            <a:r>
              <a:rPr lang="zh-CN" altLang="en-US" b="1" dirty="0"/>
              <a:t>、</a:t>
            </a:r>
            <a:r>
              <a:rPr lang="en-US" altLang="zh-CN" b="1" dirty="0"/>
              <a:t>panel-info</a:t>
            </a:r>
            <a:r>
              <a:rPr lang="zh-CN" altLang="en-US" b="1" dirty="0"/>
              <a:t>、</a:t>
            </a:r>
            <a:r>
              <a:rPr lang="en-US" altLang="zh-CN" b="1" dirty="0"/>
              <a:t>panel-warning</a:t>
            </a:r>
            <a:r>
              <a:rPr lang="zh-CN" altLang="en-US" b="1" dirty="0"/>
              <a:t>、</a:t>
            </a:r>
            <a:r>
              <a:rPr lang="en-US" altLang="zh-CN" b="1" dirty="0"/>
              <a:t>panel-danger</a:t>
            </a:r>
            <a:r>
              <a:rPr lang="zh-CN" altLang="en-US" dirty="0"/>
              <a:t>，来设置带语境色彩的面板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effectLst/>
              </a:rPr>
              <a:t>Bootstrap </a:t>
            </a:r>
            <a:r>
              <a:rPr lang="zh-CN" altLang="en-US" b="1" dirty="0">
                <a:effectLst/>
              </a:rPr>
              <a:t>面板（</a:t>
            </a:r>
            <a:r>
              <a:rPr lang="en-US" altLang="zh-CN" b="1" dirty="0">
                <a:effectLst/>
              </a:rPr>
              <a:t>Panels</a:t>
            </a:r>
            <a:r>
              <a:rPr lang="zh-CN" altLang="en-US" b="1" dirty="0" smtClean="0">
                <a:effectLst/>
              </a:rPr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4815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Bootstrap</a:t>
            </a:r>
            <a:r>
              <a:rPr lang="zh-CN" altLang="en-US" dirty="0" smtClean="0"/>
              <a:t>创建一个网页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综合案例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4124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Bootstrap </a:t>
            </a:r>
            <a:r>
              <a:rPr lang="zh-CN" altLang="en-US" smtClean="0"/>
              <a:t>捆绑了 </a:t>
            </a:r>
            <a:r>
              <a:rPr lang="en-US" altLang="zh-CN" smtClean="0"/>
              <a:t>200 </a:t>
            </a:r>
            <a:r>
              <a:rPr lang="zh-CN" altLang="en-US" smtClean="0"/>
              <a:t>多种字体格式的字形。虽然，</a:t>
            </a:r>
            <a:r>
              <a:rPr lang="en-US" altLang="zh-CN" u="sng" smtClean="0"/>
              <a:t>Glyphicons Halflings</a:t>
            </a:r>
            <a:r>
              <a:rPr lang="en-US" altLang="zh-CN" smtClean="0"/>
              <a:t> </a:t>
            </a:r>
            <a:r>
              <a:rPr lang="zh-CN" altLang="en-US" smtClean="0"/>
              <a:t>需要商业许可，但是可以通过基于项目的 </a:t>
            </a:r>
            <a:r>
              <a:rPr lang="en-US" altLang="zh-CN" smtClean="0"/>
              <a:t>Bootstrap </a:t>
            </a:r>
            <a:r>
              <a:rPr lang="zh-CN" altLang="en-US" smtClean="0"/>
              <a:t>来免费使用这些图标。</a:t>
            </a:r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altLang="zh-CN" b="1">
                <a:effectLst/>
              </a:rPr>
              <a:t>Bootstrap </a:t>
            </a:r>
            <a:r>
              <a:rPr lang="zh-CN" altLang="en-US" b="1">
                <a:effectLst/>
              </a:rPr>
              <a:t>字体图标</a:t>
            </a:r>
            <a:r>
              <a:rPr altLang="zh-CN" b="1">
                <a:effectLst/>
              </a:rPr>
              <a:t>(Glyphicons</a:t>
            </a:r>
            <a:r>
              <a:rPr altLang="zh-CN" b="1" smtClean="0">
                <a:effectLst/>
              </a:rPr>
              <a:t>)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3886200"/>
            <a:ext cx="8867775" cy="1524000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pic>
        <p:nvPicPr>
          <p:cNvPr id="7172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4003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pic>
        <p:nvPicPr>
          <p:cNvPr id="8196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49" y="152400"/>
            <a:ext cx="4462931" cy="647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矩形 4"/>
          <p:cNvSpPr>
            <a:spLocks noChangeArrowheads="1"/>
          </p:cNvSpPr>
          <p:nvPr/>
        </p:nvSpPr>
        <p:spPr bwMode="auto">
          <a:xfrm>
            <a:off x="5105400" y="854075"/>
            <a:ext cx="344328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仅</a:t>
            </a:r>
            <a:r>
              <a:rPr lang="zh-CN" altLang="en-US" dirty="0" smtClean="0"/>
              <a:t>列出部分图标，全部图标请查阅：</a:t>
            </a:r>
            <a:endParaRPr lang="en-US" altLang="zh-CN" dirty="0" smtClean="0"/>
          </a:p>
          <a:p>
            <a:r>
              <a:rPr lang="zh-CN" altLang="en-US" dirty="0" smtClean="0"/>
              <a:t>http</a:t>
            </a:r>
            <a:r>
              <a:rPr lang="zh-CN" altLang="en-US" dirty="0"/>
              <a:t>://www.runoob.com/bootstrap/bootstrap-glyphicons.html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70597"/>
            <a:ext cx="4176434" cy="6324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6312" y="175146"/>
            <a:ext cx="3739487" cy="637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934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Bootstrap </a:t>
            </a:r>
            <a:r>
              <a:rPr lang="zh-CN" altLang="en-US" dirty="0"/>
              <a:t>提供的用于定义导航元素的一些选项。它们使用相同的标记和基类 </a:t>
            </a:r>
            <a:r>
              <a:rPr lang="en-US" altLang="zh-CN" b="1" dirty="0"/>
              <a:t>.</a:t>
            </a:r>
            <a:r>
              <a:rPr lang="en-US" altLang="zh-CN" b="1" dirty="0" err="1"/>
              <a:t>nav</a:t>
            </a:r>
            <a:r>
              <a:rPr lang="zh-CN" altLang="en-US" dirty="0"/>
              <a:t>。</a:t>
            </a:r>
            <a:r>
              <a:rPr lang="en-US" altLang="zh-CN" dirty="0"/>
              <a:t>Bootstrap </a:t>
            </a:r>
            <a:r>
              <a:rPr lang="zh-CN" altLang="en-US" dirty="0"/>
              <a:t>也提供了一个用于共享标记和状态的帮助器类。改变修饰的 </a:t>
            </a:r>
            <a:r>
              <a:rPr lang="en-US" altLang="zh-CN" dirty="0"/>
              <a:t>class</a:t>
            </a:r>
            <a:r>
              <a:rPr lang="zh-CN" altLang="en-US" dirty="0"/>
              <a:t>，可以在不同的样式间进行切换。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effectLst/>
              </a:rPr>
              <a:t>Bootstrap </a:t>
            </a:r>
            <a:r>
              <a:rPr lang="zh-CN" altLang="en-US" b="1" dirty="0">
                <a:effectLst/>
              </a:rPr>
              <a:t>导航元素</a:t>
            </a:r>
          </a:p>
        </p:txBody>
      </p:sp>
    </p:spTree>
    <p:extLst>
      <p:ext uri="{BB962C8B-B14F-4D97-AF65-F5344CB8AC3E}">
        <p14:creationId xmlns:p14="http://schemas.microsoft.com/office/powerpoint/2010/main" val="2073948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表格导航或标签</a:t>
            </a:r>
          </a:p>
          <a:p>
            <a:pPr lvl="1" latinLnBrk="1"/>
            <a:r>
              <a:rPr lang="zh-CN" altLang="en-US" dirty="0"/>
              <a:t>创建一个标签式的导航菜单：</a:t>
            </a:r>
          </a:p>
          <a:p>
            <a:pPr lvl="1" latinLnBrk="1"/>
            <a:r>
              <a:rPr lang="zh-CN" altLang="en-US" dirty="0"/>
              <a:t>以一个带有 </a:t>
            </a:r>
            <a:r>
              <a:rPr lang="en-US" altLang="zh-CN" dirty="0"/>
              <a:t>class </a:t>
            </a:r>
            <a:r>
              <a:rPr lang="en-US" altLang="zh-CN" b="1" dirty="0"/>
              <a:t>.</a:t>
            </a:r>
            <a:r>
              <a:rPr lang="en-US" altLang="zh-CN" b="1" dirty="0" err="1"/>
              <a:t>nav</a:t>
            </a:r>
            <a:r>
              <a:rPr lang="zh-CN" altLang="en-US" dirty="0"/>
              <a:t> 的无序列表开始。</a:t>
            </a:r>
          </a:p>
          <a:p>
            <a:pPr lvl="1" latinLnBrk="1"/>
            <a:r>
              <a:rPr lang="zh-CN" altLang="en-US" dirty="0"/>
              <a:t>添加 </a:t>
            </a:r>
            <a:r>
              <a:rPr lang="en-US" altLang="zh-CN" dirty="0"/>
              <a:t>class </a:t>
            </a:r>
            <a:r>
              <a:rPr lang="en-US" altLang="zh-CN" b="1" dirty="0"/>
              <a:t>.</a:t>
            </a:r>
            <a:r>
              <a:rPr lang="en-US" altLang="zh-CN" b="1" dirty="0" err="1"/>
              <a:t>nav</a:t>
            </a:r>
            <a:r>
              <a:rPr lang="en-US" altLang="zh-CN" b="1" dirty="0"/>
              <a:t>-tabs</a:t>
            </a:r>
            <a:r>
              <a:rPr lang="zh-CN" altLang="en-US" dirty="0"/>
              <a:t>。</a:t>
            </a:r>
          </a:p>
          <a:p>
            <a:pPr lvl="1" latinLnBrk="1"/>
            <a:r>
              <a:rPr lang="zh-CN" altLang="en-US" dirty="0"/>
              <a:t>下面的实例演示了这点：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CN" altLang="en-US" b="1" dirty="0">
              <a:effectLst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743085"/>
            <a:ext cx="4038600" cy="213115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562" y="4876800"/>
            <a:ext cx="3895238" cy="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278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胶囊</a:t>
            </a:r>
            <a:r>
              <a:rPr lang="zh-CN" altLang="en-US" b="1" dirty="0"/>
              <a:t>式导航菜单</a:t>
            </a:r>
          </a:p>
          <a:p>
            <a:pPr lvl="1" latinLnBrk="1"/>
            <a:r>
              <a:rPr lang="zh-CN" altLang="en-US" dirty="0"/>
              <a:t>如果需要把标签改成胶囊的样式，只需要使用 </a:t>
            </a:r>
            <a:r>
              <a:rPr lang="en-US" altLang="zh-CN" dirty="0"/>
              <a:t>class </a:t>
            </a:r>
            <a:r>
              <a:rPr lang="en-US" altLang="zh-CN" b="1" dirty="0"/>
              <a:t>.</a:t>
            </a:r>
            <a:r>
              <a:rPr lang="en-US" altLang="zh-CN" b="1" dirty="0" err="1"/>
              <a:t>nav</a:t>
            </a:r>
            <a:r>
              <a:rPr lang="en-US" altLang="zh-CN" b="1" dirty="0"/>
              <a:t>-pills</a:t>
            </a:r>
            <a:r>
              <a:rPr lang="en-US" altLang="zh-CN" dirty="0"/>
              <a:t> </a:t>
            </a:r>
            <a:r>
              <a:rPr lang="zh-CN" altLang="en-US" dirty="0"/>
              <a:t>代替 </a:t>
            </a:r>
            <a:r>
              <a:rPr lang="en-US" altLang="zh-CN" b="1" dirty="0"/>
              <a:t>.</a:t>
            </a:r>
            <a:r>
              <a:rPr lang="en-US" altLang="zh-CN" b="1" dirty="0" err="1"/>
              <a:t>nav</a:t>
            </a:r>
            <a:r>
              <a:rPr lang="en-US" altLang="zh-CN" b="1" dirty="0"/>
              <a:t>-tabs</a:t>
            </a:r>
            <a:r>
              <a:rPr lang="en-US" altLang="zh-CN" dirty="0"/>
              <a:t> </a:t>
            </a:r>
            <a:r>
              <a:rPr lang="zh-CN" altLang="en-US" dirty="0"/>
              <a:t>即</a:t>
            </a:r>
            <a:r>
              <a:rPr lang="zh-CN" altLang="en-US" dirty="0" smtClean="0"/>
              <a:t>可</a:t>
            </a:r>
            <a:endParaRPr lang="en-US" altLang="zh-CN" dirty="0" smtClean="0"/>
          </a:p>
          <a:p>
            <a:pPr lvl="1" latinLnBrk="1"/>
            <a:r>
              <a:rPr lang="zh-CN" altLang="en-US" dirty="0"/>
              <a:t>在使用 </a:t>
            </a:r>
            <a:r>
              <a:rPr lang="en-US" altLang="zh-CN" dirty="0"/>
              <a:t>class </a:t>
            </a:r>
            <a:r>
              <a:rPr lang="en-US" altLang="zh-CN" b="1" dirty="0"/>
              <a:t>.</a:t>
            </a:r>
            <a:r>
              <a:rPr lang="en-US" altLang="zh-CN" b="1" dirty="0" err="1"/>
              <a:t>nav</a:t>
            </a:r>
            <a:r>
              <a:rPr lang="zh-CN" altLang="en-US" b="1" dirty="0"/>
              <a:t>、</a:t>
            </a:r>
            <a:r>
              <a:rPr lang="en-US" altLang="zh-CN" b="1" dirty="0"/>
              <a:t>.</a:t>
            </a:r>
            <a:r>
              <a:rPr lang="en-US" altLang="zh-CN" b="1" dirty="0" err="1"/>
              <a:t>nav</a:t>
            </a:r>
            <a:r>
              <a:rPr lang="en-US" altLang="zh-CN" b="1" dirty="0"/>
              <a:t>-pills</a:t>
            </a:r>
            <a:r>
              <a:rPr lang="en-US" altLang="zh-CN" dirty="0"/>
              <a:t> </a:t>
            </a:r>
            <a:r>
              <a:rPr lang="zh-CN" altLang="en-US" dirty="0"/>
              <a:t>的同时使用 </a:t>
            </a:r>
            <a:r>
              <a:rPr lang="en-US" altLang="zh-CN" dirty="0"/>
              <a:t>class </a:t>
            </a:r>
            <a:r>
              <a:rPr lang="en-US" altLang="zh-CN" b="1" dirty="0"/>
              <a:t>.</a:t>
            </a:r>
            <a:r>
              <a:rPr lang="en-US" altLang="zh-CN" b="1" dirty="0" err="1"/>
              <a:t>nav</a:t>
            </a:r>
            <a:r>
              <a:rPr lang="en-US" altLang="zh-CN" b="1" dirty="0"/>
              <a:t>-stacked</a:t>
            </a:r>
            <a:r>
              <a:rPr lang="zh-CN" altLang="en-US" dirty="0"/>
              <a:t>，让胶囊垂直堆叠。</a:t>
            </a:r>
            <a:endParaRPr lang="en-US" altLang="zh-CN" dirty="0" smtClean="0"/>
          </a:p>
          <a:p>
            <a:pPr latinLnBrk="1"/>
            <a:r>
              <a:rPr lang="zh-CN" altLang="en-US" b="1" dirty="0"/>
              <a:t>两端对齐的</a:t>
            </a:r>
            <a:r>
              <a:rPr lang="zh-CN" altLang="en-US" b="1" dirty="0" smtClean="0"/>
              <a:t>导航</a:t>
            </a:r>
            <a:endParaRPr lang="en-US" altLang="zh-CN" dirty="0"/>
          </a:p>
          <a:p>
            <a:pPr lvl="1" latinLnBrk="1"/>
            <a:r>
              <a:rPr lang="zh-CN" altLang="en-US" dirty="0"/>
              <a:t>在屏幕宽度大于 </a:t>
            </a:r>
            <a:r>
              <a:rPr lang="en-US" altLang="zh-CN" dirty="0"/>
              <a:t>768px </a:t>
            </a:r>
            <a:r>
              <a:rPr lang="zh-CN" altLang="en-US" dirty="0"/>
              <a:t>时，通过在分别使用 </a:t>
            </a:r>
            <a:r>
              <a:rPr lang="en-US" altLang="zh-CN" b="1" dirty="0"/>
              <a:t>.</a:t>
            </a:r>
            <a:r>
              <a:rPr lang="en-US" altLang="zh-CN" b="1" dirty="0" err="1"/>
              <a:t>nav</a:t>
            </a:r>
            <a:r>
              <a:rPr lang="zh-CN" altLang="en-US" b="1" dirty="0"/>
              <a:t>、</a:t>
            </a:r>
            <a:r>
              <a:rPr lang="en-US" altLang="zh-CN" b="1" dirty="0"/>
              <a:t>.</a:t>
            </a:r>
            <a:r>
              <a:rPr lang="en-US" altLang="zh-CN" b="1" dirty="0" err="1"/>
              <a:t>nav</a:t>
            </a:r>
            <a:r>
              <a:rPr lang="en-US" altLang="zh-CN" b="1" dirty="0"/>
              <a:t>-tabs</a:t>
            </a:r>
            <a:r>
              <a:rPr lang="zh-CN" altLang="en-US" dirty="0"/>
              <a:t> 或 </a:t>
            </a:r>
            <a:r>
              <a:rPr lang="en-US" altLang="zh-CN" b="1" dirty="0"/>
              <a:t>.</a:t>
            </a:r>
            <a:r>
              <a:rPr lang="en-US" altLang="zh-CN" b="1" dirty="0" err="1"/>
              <a:t>nav</a:t>
            </a:r>
            <a:r>
              <a:rPr lang="zh-CN" altLang="en-US" b="1" dirty="0"/>
              <a:t>、</a:t>
            </a:r>
            <a:r>
              <a:rPr lang="en-US" altLang="zh-CN" b="1" dirty="0"/>
              <a:t>.</a:t>
            </a:r>
            <a:r>
              <a:rPr lang="en-US" altLang="zh-CN" b="1" dirty="0" err="1"/>
              <a:t>nav</a:t>
            </a:r>
            <a:r>
              <a:rPr lang="en-US" altLang="zh-CN" b="1" dirty="0"/>
              <a:t>-pills</a:t>
            </a:r>
            <a:r>
              <a:rPr lang="zh-CN" altLang="en-US" dirty="0"/>
              <a:t> 的同时使用 </a:t>
            </a:r>
            <a:r>
              <a:rPr lang="en-US" altLang="zh-CN" dirty="0"/>
              <a:t>class </a:t>
            </a:r>
            <a:r>
              <a:rPr lang="en-US" altLang="zh-CN" b="1" dirty="0"/>
              <a:t>.</a:t>
            </a:r>
            <a:r>
              <a:rPr lang="en-US" altLang="zh-CN" b="1" dirty="0" err="1"/>
              <a:t>nav</a:t>
            </a:r>
            <a:r>
              <a:rPr lang="en-US" altLang="zh-CN" b="1" dirty="0"/>
              <a:t>-justified</a:t>
            </a:r>
            <a:r>
              <a:rPr lang="zh-CN" altLang="en-US" dirty="0"/>
              <a:t>，让标签式或胶囊式导航菜单与父元素等宽。在更小的屏幕上，导航链接会堆叠。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409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Bootstrap </a:t>
            </a:r>
            <a:r>
              <a:rPr lang="zh-CN" altLang="en-US" b="1" dirty="0"/>
              <a:t>面包屑导航（</a:t>
            </a:r>
            <a:r>
              <a:rPr lang="en-US" altLang="zh-CN" b="1" dirty="0"/>
              <a:t>Breadcrumbs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pPr lvl="1" latinLnBrk="1"/>
            <a:r>
              <a:rPr lang="zh-CN" altLang="en-US" dirty="0"/>
              <a:t>面包屑导航（</a:t>
            </a:r>
            <a:r>
              <a:rPr lang="en-US" altLang="zh-CN" dirty="0"/>
              <a:t>Breadcrumbs</a:t>
            </a:r>
            <a:r>
              <a:rPr lang="zh-CN" altLang="en-US" dirty="0"/>
              <a:t>）是一种基于网站层次信息的显示方式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 latinLnBrk="1"/>
            <a:r>
              <a:rPr lang="en-US" altLang="zh-CN" dirty="0" smtClean="0"/>
              <a:t>Bootstrap </a:t>
            </a:r>
            <a:r>
              <a:rPr lang="zh-CN" altLang="en-US" dirty="0"/>
              <a:t>中的面包屑导航（</a:t>
            </a:r>
            <a:r>
              <a:rPr lang="en-US" altLang="zh-CN" dirty="0"/>
              <a:t>Breadcrumbs</a:t>
            </a:r>
            <a:r>
              <a:rPr lang="zh-CN" altLang="en-US" dirty="0"/>
              <a:t>）是一个简单的带有 </a:t>
            </a:r>
            <a:r>
              <a:rPr lang="en-US" altLang="zh-CN" b="1" dirty="0"/>
              <a:t>.breadcrumb</a:t>
            </a:r>
            <a:r>
              <a:rPr lang="zh-CN" altLang="en-US" dirty="0"/>
              <a:t> </a:t>
            </a:r>
            <a:r>
              <a:rPr lang="en-US" altLang="zh-CN" dirty="0"/>
              <a:t>class </a:t>
            </a:r>
            <a:r>
              <a:rPr lang="zh-CN" altLang="en-US" dirty="0"/>
              <a:t>的无序列表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581400"/>
            <a:ext cx="4732253" cy="1828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5684531"/>
            <a:ext cx="6257143" cy="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1656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纸张">
  <a:themeElements>
    <a:clrScheme name="纸张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纸张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纸张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520</TotalTime>
  <Words>403</Words>
  <Application>Microsoft Office PowerPoint</Application>
  <PresentationFormat>全屏显示(4:3)</PresentationFormat>
  <Paragraphs>67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仿宋</vt:lpstr>
      <vt:lpstr>华文新魏</vt:lpstr>
      <vt:lpstr>宋体</vt:lpstr>
      <vt:lpstr>Arial</vt:lpstr>
      <vt:lpstr>Calibri</vt:lpstr>
      <vt:lpstr>Constantia</vt:lpstr>
      <vt:lpstr>Wingdings 2</vt:lpstr>
      <vt:lpstr>纸张</vt:lpstr>
      <vt:lpstr>7Bootstrap</vt:lpstr>
      <vt:lpstr>Bootstrap 字体图标(Glyphicons)</vt:lpstr>
      <vt:lpstr>PowerPoint 演示文稿</vt:lpstr>
      <vt:lpstr>PowerPoint 演示文稿</vt:lpstr>
      <vt:lpstr>PowerPoint 演示文稿</vt:lpstr>
      <vt:lpstr>Bootstrap 导航元素</vt:lpstr>
      <vt:lpstr>PowerPoint 演示文稿</vt:lpstr>
      <vt:lpstr>PowerPoint 演示文稿</vt:lpstr>
      <vt:lpstr>PowerPoint 演示文稿</vt:lpstr>
      <vt:lpstr>Bootstrap 分页</vt:lpstr>
      <vt:lpstr>Bootstrap 标签</vt:lpstr>
      <vt:lpstr>Bootstrap 徽章（Badges）</vt:lpstr>
      <vt:lpstr>Bootstrap 超大屏幕</vt:lpstr>
      <vt:lpstr>警告（Alerts）</vt:lpstr>
      <vt:lpstr>Bootstrap 进度条</vt:lpstr>
      <vt:lpstr>Bootstrap 列表组</vt:lpstr>
      <vt:lpstr>Bootstrap 面板（Panels）</vt:lpstr>
      <vt:lpstr>综合案例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wj</cp:lastModifiedBy>
  <cp:revision>56</cp:revision>
  <cp:lastPrinted>1601-01-01T00:00:00Z</cp:lastPrinted>
  <dcterms:created xsi:type="dcterms:W3CDTF">2013-06-18T02:16:00Z</dcterms:created>
  <dcterms:modified xsi:type="dcterms:W3CDTF">2019-03-24T13:48:06Z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