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9" r:id="rId4"/>
    <p:sldId id="257" r:id="rId5"/>
    <p:sldId id="263" r:id="rId6"/>
    <p:sldId id="262" r:id="rId7"/>
    <p:sldId id="265" r:id="rId8"/>
    <p:sldId id="264" r:id="rId9"/>
    <p:sldId id="260" r:id="rId10"/>
    <p:sldId id="261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5" r:id="rId33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8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B95AFC-CBCB-4A89-8995-4EC7177356DE}" type="slidenum">
              <a:rPr lang="en-US" altLang="zh-CN"/>
            </a:fld>
            <a:endParaRPr lang="en-US" altLang="zh-CN"/>
          </a:p>
        </p:txBody>
      </p:sp>
      <p:sp>
        <p:nvSpPr>
          <p:cNvPr id="10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36843-81EA-4ED2-B5EA-791834FA52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16DF9-BD62-4363-9BFB-0ADF08C60D7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0FB6B-8511-471E-BA8F-30259DB1F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B50D6E-1CAE-4BC3-96DD-E5D2DF22926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FFDEC-F5DF-42A5-BE72-94F27970FD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2D1A0-71C1-4BD4-B361-0DD1A37F3AA3}" type="slidenum">
              <a:rPr lang="en-US" altLang="zh-CN"/>
            </a:fld>
            <a:endParaRPr lang="en-US" alt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D1DBE-2B62-4969-9568-E124B8FE1B6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807C5-0F55-4273-8156-8E5CA51674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6F9C2-1853-4B12-8D7C-EBB1EE3DCE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549C5-8A4A-438B-9BF0-54654D9C40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 algn="ctr" eaLnBrk="1" hangingPunct="1">
              <a:defRPr sz="1600" smtClean="0">
                <a:solidFill>
                  <a:schemeClr val="tx2"/>
                </a:solidFill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1EF4DF5E-1944-45DF-9A5F-26038CA171D9}" type="slidenum">
              <a:rPr lang="en-US" altLang="zh-CN"/>
            </a:fld>
            <a:endParaRPr lang="en-US" altLang="zh-CN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205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0" fontAlgn="base" hangingPunct="0">
        <a:spcBef>
          <a:spcPts val="34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slide" Target="slide3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700463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 2" panose="05020102010507070707"/>
              <a:buNone/>
              <a:defRPr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433513"/>
            <a:ext cx="8305800" cy="1981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CN" smtClean="0"/>
              <a:t>7Bootstrap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smtClean="0"/>
              <a:t>www.runoob.com/bootstrap/bootstrap-tutorial.html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7591425" cy="4156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r>
              <a:rPr lang="zh-CN" altLang="en-US" dirty="0" smtClean="0"/>
              <a:t>本课程使用的版本是</a:t>
            </a:r>
            <a:r>
              <a:rPr lang="en-US" altLang="zh-CN" dirty="0" smtClean="0"/>
              <a:t>bootstrap-3.3.7-dist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5334000" cy="4980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环境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00" y="2057400"/>
            <a:ext cx="906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&lt;!-- </a:t>
            </a:r>
            <a:r>
              <a:rPr lang="zh-CN" altLang="en-US" dirty="0"/>
              <a:t>新 </a:t>
            </a:r>
            <a:r>
              <a:rPr lang="en-US" altLang="zh-CN" dirty="0"/>
              <a:t>Bootstrap </a:t>
            </a:r>
            <a:r>
              <a:rPr lang="zh-CN" altLang="en-US" dirty="0"/>
              <a:t>核心 </a:t>
            </a:r>
            <a:r>
              <a:rPr lang="en-US" altLang="zh-CN" dirty="0"/>
              <a:t>CSS </a:t>
            </a:r>
            <a:r>
              <a:rPr lang="zh-CN" altLang="en-US" dirty="0"/>
              <a:t>文件 </a:t>
            </a:r>
            <a:r>
              <a:rPr lang="en-US" altLang="zh-CN" dirty="0" smtClean="0"/>
              <a:t>--&gt;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 </a:t>
            </a:r>
            <a:r>
              <a:rPr lang="en-US" altLang="zh-CN" dirty="0"/>
              <a:t>&lt;link </a:t>
            </a:r>
            <a:r>
              <a:rPr lang="en-US" altLang="zh-CN" dirty="0" err="1"/>
              <a:t>href</a:t>
            </a:r>
            <a:r>
              <a:rPr lang="en-US" altLang="zh-CN" dirty="0"/>
              <a:t>="https://cdn.staticfile.org/twitter-bootstrap/3.3.7/</a:t>
            </a:r>
            <a:r>
              <a:rPr lang="en-US" altLang="zh-CN" dirty="0" err="1"/>
              <a:t>css</a:t>
            </a:r>
            <a:r>
              <a:rPr lang="en-US" altLang="zh-CN" dirty="0"/>
              <a:t>/bootstrap.min.css" </a:t>
            </a:r>
            <a:r>
              <a:rPr lang="en-US" altLang="zh-CN" dirty="0" err="1"/>
              <a:t>rel</a:t>
            </a:r>
            <a:r>
              <a:rPr lang="en-US" altLang="zh-CN" dirty="0"/>
              <a:t>="</a:t>
            </a:r>
            <a:r>
              <a:rPr lang="en-US" altLang="zh-CN" dirty="0" err="1"/>
              <a:t>stylesheet</a:t>
            </a:r>
            <a:r>
              <a:rPr lang="en-US" altLang="zh-CN" dirty="0" smtClean="0"/>
              <a:t>"&gt;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 </a:t>
            </a:r>
            <a:r>
              <a:rPr lang="en-US" altLang="zh-CN" dirty="0"/>
              <a:t>&lt;!-- </a:t>
            </a:r>
            <a:r>
              <a:rPr lang="en-US" altLang="zh-CN" dirty="0" err="1"/>
              <a:t>jQuery</a:t>
            </a:r>
            <a:r>
              <a:rPr lang="zh-CN" altLang="en-US" dirty="0"/>
              <a:t>文件。务必在</a:t>
            </a:r>
            <a:r>
              <a:rPr lang="en-US" altLang="zh-CN" dirty="0"/>
              <a:t>bootstrap.min.js </a:t>
            </a:r>
            <a:r>
              <a:rPr lang="zh-CN" altLang="en-US" dirty="0"/>
              <a:t>之前引入 </a:t>
            </a:r>
            <a:r>
              <a:rPr lang="en-US" altLang="zh-CN" dirty="0" smtClean="0"/>
              <a:t>--&gt;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 </a:t>
            </a: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="https://cdn.staticfile.org/</a:t>
            </a:r>
            <a:r>
              <a:rPr lang="en-US" altLang="zh-CN" dirty="0" err="1"/>
              <a:t>jquery</a:t>
            </a:r>
            <a:r>
              <a:rPr lang="en-US" altLang="zh-CN" dirty="0"/>
              <a:t>/2.1.1/jquery.min.js"&gt;&lt;/script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 </a:t>
            </a:r>
            <a:r>
              <a:rPr lang="en-US" altLang="zh-CN" dirty="0"/>
              <a:t>&lt;!-- </a:t>
            </a:r>
            <a:r>
              <a:rPr lang="zh-CN" altLang="en-US" dirty="0"/>
              <a:t>最新的 </a:t>
            </a:r>
            <a:r>
              <a:rPr lang="en-US" altLang="zh-CN" dirty="0"/>
              <a:t>Bootstrap </a:t>
            </a:r>
            <a:r>
              <a:rPr lang="zh-CN" altLang="en-US" dirty="0"/>
              <a:t>核心 </a:t>
            </a:r>
            <a:r>
              <a:rPr lang="en-US" altLang="zh-CN" dirty="0"/>
              <a:t>JavaScript </a:t>
            </a:r>
            <a:r>
              <a:rPr lang="zh-CN" altLang="en-US" dirty="0"/>
              <a:t>文件 </a:t>
            </a:r>
            <a:r>
              <a:rPr lang="en-US" altLang="zh-CN" dirty="0"/>
              <a:t>--&gt;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&lt;</a:t>
            </a:r>
            <a:r>
              <a:rPr lang="en-US" altLang="zh-CN" dirty="0"/>
              <a:t>script </a:t>
            </a:r>
            <a:r>
              <a:rPr lang="en-US" altLang="zh-CN" dirty="0" err="1"/>
              <a:t>src</a:t>
            </a:r>
            <a:r>
              <a:rPr lang="en-US" altLang="zh-CN" dirty="0"/>
              <a:t>="https://cdn.staticfile.org/twitter-bootstrap/3.3.7/</a:t>
            </a:r>
            <a:r>
              <a:rPr lang="en-US" altLang="zh-CN" dirty="0" err="1"/>
              <a:t>js</a:t>
            </a:r>
            <a:r>
              <a:rPr lang="en-US" altLang="zh-CN" dirty="0"/>
              <a:t>/bootstrap.min.js"&gt;&lt;/script&gt;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486400"/>
          </a:xfrm>
        </p:spPr>
        <p:txBody>
          <a:bodyPr/>
          <a:lstStyle/>
          <a:p>
            <a:r>
              <a:rPr lang="en-US" altLang="zh-CN" b="1" dirty="0"/>
              <a:t>Bootstrap </a:t>
            </a:r>
            <a:r>
              <a:rPr lang="zh-CN" altLang="en-US" b="1" dirty="0"/>
              <a:t>浏览器</a:t>
            </a:r>
            <a:r>
              <a:rPr lang="en-US" altLang="zh-CN" b="1" dirty="0"/>
              <a:t>/</a:t>
            </a:r>
            <a:r>
              <a:rPr lang="zh-CN" altLang="en-US" b="1" dirty="0"/>
              <a:t>设备支持</a:t>
            </a:r>
            <a:endParaRPr lang="zh-CN" altLang="en-US" b="1" dirty="0"/>
          </a:p>
          <a:p>
            <a:pPr latinLnBrk="1"/>
            <a:r>
              <a:rPr lang="en-US" altLang="zh-CN" dirty="0"/>
              <a:t>Bootstrap </a:t>
            </a:r>
            <a:r>
              <a:rPr lang="zh-CN" altLang="en-US" dirty="0"/>
              <a:t>可以在最新的桌面系统和移动端浏览器中很好的工作。</a:t>
            </a:r>
            <a:endParaRPr lang="zh-CN" altLang="en-US" dirty="0"/>
          </a:p>
          <a:p>
            <a:pPr latinLnBrk="1"/>
            <a:r>
              <a:rPr lang="zh-CN" altLang="en-US" dirty="0"/>
              <a:t>旧的浏览器可能无法很好的支持。</a:t>
            </a:r>
            <a:endParaRPr lang="zh-CN" altLang="en-US" dirty="0"/>
          </a:p>
          <a:p>
            <a:pPr latinLnBrk="1"/>
            <a:r>
              <a:rPr lang="zh-CN" altLang="en-US" dirty="0"/>
              <a:t>下表为 </a:t>
            </a:r>
            <a:r>
              <a:rPr lang="en-US" altLang="zh-CN" dirty="0"/>
              <a:t>Bootstrap </a:t>
            </a:r>
            <a:r>
              <a:rPr lang="zh-CN" altLang="en-US" dirty="0"/>
              <a:t>支持最新版本的浏览器和平台：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6781800" cy="3555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-1firstbootstrap.html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Bootstrap </a:t>
            </a:r>
            <a:r>
              <a:rPr lang="zh-CN" altLang="en-US" dirty="0"/>
              <a:t>提供了一套响应式、移动设备优先的流式网格系统，随着屏幕或视口（</a:t>
            </a:r>
            <a:r>
              <a:rPr lang="en-US" altLang="zh-CN" dirty="0"/>
              <a:t>viewport</a:t>
            </a:r>
            <a:r>
              <a:rPr lang="zh-CN" altLang="en-US" dirty="0"/>
              <a:t>）尺寸的增加，系统会自动分为最多</a:t>
            </a:r>
            <a:r>
              <a:rPr lang="en-US" altLang="zh-CN" dirty="0"/>
              <a:t>12</a:t>
            </a:r>
            <a:r>
              <a:rPr lang="zh-CN" altLang="en-US" dirty="0"/>
              <a:t>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Bootstrap </a:t>
            </a:r>
            <a:r>
              <a:rPr lang="en-US" altLang="zh-CN" dirty="0"/>
              <a:t>3 </a:t>
            </a:r>
            <a:r>
              <a:rPr lang="zh-CN" altLang="en-US" dirty="0"/>
              <a:t>是移动设备优先的，在这个意义上，</a:t>
            </a:r>
            <a:r>
              <a:rPr lang="en-US" altLang="zh-CN" dirty="0"/>
              <a:t>Bootstrap </a:t>
            </a:r>
            <a:r>
              <a:rPr lang="zh-CN" altLang="en-US" dirty="0"/>
              <a:t>代码从小屏幕设备（比如移动设备、平板电脑）开始，然后扩展到大屏幕设备（比如笔记本电脑、台式电脑）上的组件和网格。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</a:rPr>
              <a:t>Bootstrap </a:t>
            </a:r>
            <a:r>
              <a:rPr lang="zh-CN" altLang="en-US" b="1" dirty="0" smtClean="0">
                <a:effectLst/>
              </a:rPr>
              <a:t>网格系统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响应式网格系统随着屏幕或视口（</a:t>
            </a:r>
            <a:r>
              <a:rPr lang="en-US" altLang="zh-CN" dirty="0"/>
              <a:t>viewport</a:t>
            </a:r>
            <a:r>
              <a:rPr lang="zh-CN" altLang="en-US" dirty="0"/>
              <a:t>）尺寸的增加，系统会自动分为最多</a:t>
            </a:r>
            <a:r>
              <a:rPr lang="en-US" altLang="zh-CN" dirty="0"/>
              <a:t>12</a:t>
            </a:r>
            <a:r>
              <a:rPr lang="zh-CN" altLang="en-US" dirty="0"/>
              <a:t>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6987"/>
            <a:ext cx="8253672" cy="223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Bootstrap </a:t>
            </a:r>
            <a:r>
              <a:rPr lang="zh-CN" altLang="en-US" b="1" dirty="0"/>
              <a:t>网格系统（</a:t>
            </a:r>
            <a:r>
              <a:rPr lang="en-US" altLang="zh-CN" b="1" dirty="0"/>
              <a:t>Grid System</a:t>
            </a:r>
            <a:r>
              <a:rPr lang="zh-CN" altLang="en-US" b="1" dirty="0"/>
              <a:t>）的工作原理</a:t>
            </a:r>
            <a:endParaRPr lang="zh-CN" altLang="en-US" b="1" dirty="0"/>
          </a:p>
          <a:p>
            <a:pPr latinLnBrk="1"/>
            <a:r>
              <a:rPr lang="zh-CN" altLang="en-US" dirty="0"/>
              <a:t>网格系统通过一系列包含内容的行和列来创建页面布局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下面</a:t>
            </a:r>
            <a:r>
              <a:rPr lang="zh-CN" altLang="en-US" dirty="0"/>
              <a:t>列出了 </a:t>
            </a:r>
            <a:r>
              <a:rPr lang="en-US" altLang="zh-CN" dirty="0"/>
              <a:t>Bootstrap </a:t>
            </a:r>
            <a:r>
              <a:rPr lang="zh-CN" altLang="en-US" dirty="0"/>
              <a:t>网格系统是如何工作的：</a:t>
            </a:r>
            <a:endParaRPr lang="zh-CN" altLang="en-US" dirty="0"/>
          </a:p>
          <a:p>
            <a:pPr latinLnBrk="1"/>
            <a:r>
              <a:rPr lang="zh-CN" altLang="en-US" dirty="0"/>
              <a:t>行必须放置在 </a:t>
            </a:r>
            <a:r>
              <a:rPr lang="en-US" altLang="zh-CN" b="1" dirty="0"/>
              <a:t>.container</a:t>
            </a:r>
            <a:r>
              <a:rPr lang="zh-CN" altLang="en-US" dirty="0"/>
              <a:t> </a:t>
            </a:r>
            <a:r>
              <a:rPr lang="en-US" altLang="zh-CN" dirty="0"/>
              <a:t>class </a:t>
            </a:r>
            <a:r>
              <a:rPr lang="zh-CN" altLang="en-US" dirty="0" smtClean="0"/>
              <a:t>内。</a:t>
            </a:r>
            <a:endParaRPr lang="zh-CN" altLang="en-US" dirty="0"/>
          </a:p>
          <a:p>
            <a:pPr latinLnBrk="1"/>
            <a:r>
              <a:rPr lang="zh-CN" altLang="en-US" dirty="0"/>
              <a:t>使用</a:t>
            </a:r>
            <a:r>
              <a:rPr lang="zh-CN" altLang="en-US" dirty="0" smtClean="0"/>
              <a:t>行（</a:t>
            </a:r>
            <a:r>
              <a:rPr lang="en-US" altLang="zh-CN" dirty="0" smtClean="0"/>
              <a:t>.row</a:t>
            </a:r>
            <a:r>
              <a:rPr lang="zh-CN" altLang="en-US" dirty="0" smtClean="0"/>
              <a:t>）来</a:t>
            </a:r>
            <a:r>
              <a:rPr lang="zh-CN" altLang="en-US" dirty="0"/>
              <a:t>创建列的水平组。</a:t>
            </a:r>
            <a:endParaRPr lang="zh-CN" altLang="en-US" dirty="0"/>
          </a:p>
          <a:p>
            <a:pPr latinLnBrk="1"/>
            <a:r>
              <a:rPr lang="zh-CN" altLang="en-US" dirty="0"/>
              <a:t>内容应该放置在列内，且唯有列可以是行的直接子元素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807169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下面是 </a:t>
            </a:r>
            <a:r>
              <a:rPr lang="en-US" altLang="zh-CN" dirty="0"/>
              <a:t>Bootstrap </a:t>
            </a:r>
            <a:r>
              <a:rPr lang="zh-CN" altLang="en-US" dirty="0"/>
              <a:t>网格的基本结构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59" y="2286000"/>
            <a:ext cx="5943600" cy="357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1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2"/>
            </p:custDataLst>
          </p:nvPr>
        </p:nvSpPr>
        <p:spPr>
          <a:xfrm>
            <a:off x="1587499" y="1558568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MH_Others_2"/>
          <p:cNvSpPr/>
          <p:nvPr>
            <p:custDataLst>
              <p:tags r:id="rId3"/>
            </p:custDataLst>
          </p:nvPr>
        </p:nvSpPr>
        <p:spPr>
          <a:xfrm>
            <a:off x="1587499" y="2410886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MH_Others_3"/>
          <p:cNvSpPr/>
          <p:nvPr>
            <p:custDataLst>
              <p:tags r:id="rId4"/>
            </p:custDataLst>
          </p:nvPr>
        </p:nvSpPr>
        <p:spPr>
          <a:xfrm>
            <a:off x="1587499" y="3263206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MH_Others_4"/>
          <p:cNvSpPr/>
          <p:nvPr>
            <p:custDataLst>
              <p:tags r:id="rId5"/>
            </p:custDataLst>
          </p:nvPr>
        </p:nvSpPr>
        <p:spPr>
          <a:xfrm>
            <a:off x="1587499" y="4115525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MH_Others_5"/>
          <p:cNvSpPr/>
          <p:nvPr>
            <p:custDataLst>
              <p:tags r:id="rId6"/>
            </p:custDataLst>
          </p:nvPr>
        </p:nvSpPr>
        <p:spPr>
          <a:xfrm>
            <a:off x="1587499" y="4967845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MH_Entry_1">
            <a:hlinkClick r:id="rId7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1676400" y="1506479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dirty="0" smtClean="0">
                <a:solidFill>
                  <a:srgbClr val="FFFFFF"/>
                </a:solidFill>
              </a:rPr>
              <a:t>简介</a:t>
            </a:r>
            <a:endParaRPr lang="zh-CN" altLang="en-US" spc="200" dirty="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1904999" y="1506478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01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1676400" y="2358799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 smtClean="0">
                <a:solidFill>
                  <a:srgbClr val="FFFFFF"/>
                </a:solidFill>
              </a:rPr>
              <a:t>Bootstrap </a:t>
            </a:r>
            <a:r>
              <a:rPr lang="zh-CN" altLang="en-US" spc="200" smtClean="0">
                <a:solidFill>
                  <a:srgbClr val="FFFFFF"/>
                </a:solidFill>
              </a:rPr>
              <a:t>基本结构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>
            <a:hlinkClick r:id="rId7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1904999" y="2358798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02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>
            <a:hlinkClick r:id="rId7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1676400" y="3211119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 smtClean="0">
                <a:solidFill>
                  <a:srgbClr val="FFFFFF"/>
                </a:solidFill>
              </a:rPr>
              <a:t>Bootstrap CSS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>
            <a:hlinkClick r:id="rId7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1904999" y="3211117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03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>
            <a:hlinkClick r:id="rId7" action="ppaction://hlinksldjump"/>
          </p:cNvPr>
          <p:cNvSpPr/>
          <p:nvPr>
            <p:custDataLst>
              <p:tags r:id="rId14"/>
            </p:custDataLst>
          </p:nvPr>
        </p:nvSpPr>
        <p:spPr>
          <a:xfrm>
            <a:off x="1676400" y="4063439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 smtClean="0">
                <a:solidFill>
                  <a:srgbClr val="FFFFFF"/>
                </a:solidFill>
              </a:rPr>
              <a:t>Bootstrap </a:t>
            </a:r>
            <a:r>
              <a:rPr lang="zh-CN" altLang="en-US" spc="200" smtClean="0">
                <a:solidFill>
                  <a:srgbClr val="FFFFFF"/>
                </a:solidFill>
              </a:rPr>
              <a:t>布局组件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78" name="MH_Number_4">
            <a:hlinkClick r:id="rId7" action="ppaction://hlinksldjump"/>
          </p:cNvPr>
          <p:cNvSpPr/>
          <p:nvPr>
            <p:custDataLst>
              <p:tags r:id="rId15"/>
            </p:custDataLst>
          </p:nvPr>
        </p:nvSpPr>
        <p:spPr>
          <a:xfrm>
            <a:off x="1904999" y="4063437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04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0" name="MH_Entry_5">
            <a:hlinkClick r:id="rId7" action="ppaction://hlinksldjump"/>
          </p:cNvPr>
          <p:cNvSpPr/>
          <p:nvPr>
            <p:custDataLst>
              <p:tags r:id="rId16"/>
            </p:custDataLst>
          </p:nvPr>
        </p:nvSpPr>
        <p:spPr>
          <a:xfrm>
            <a:off x="1676400" y="4915759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 smtClean="0">
                <a:solidFill>
                  <a:srgbClr val="FFFFFF"/>
                </a:solidFill>
              </a:rPr>
              <a:t>Bootstrap </a:t>
            </a:r>
            <a:r>
              <a:rPr lang="zh-CN" altLang="en-US" spc="200" smtClean="0">
                <a:solidFill>
                  <a:srgbClr val="FFFFFF"/>
                </a:solidFill>
              </a:rPr>
              <a:t>插件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81" name="MH_Number_5">
            <a:hlinkClick r:id="rId7" action="ppaction://hlinksldjump"/>
          </p:cNvPr>
          <p:cNvSpPr/>
          <p:nvPr>
            <p:custDataLst>
              <p:tags r:id="rId17"/>
            </p:custDataLst>
          </p:nvPr>
        </p:nvSpPr>
        <p:spPr>
          <a:xfrm>
            <a:off x="1904999" y="4915758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05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个简单的网格案例</a:t>
            </a:r>
            <a:r>
              <a:rPr lang="en-US" altLang="zh-CN" dirty="0" smtClean="0"/>
              <a:t>-2grid.html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偏移</a:t>
            </a:r>
            <a:r>
              <a:rPr lang="zh-CN" altLang="en-US" b="1" dirty="0" smtClean="0"/>
              <a:t>列</a:t>
            </a:r>
            <a:r>
              <a:rPr lang="en-US" altLang="zh-CN" b="1" dirty="0" smtClean="0"/>
              <a:t> col-xx-offset-</a:t>
            </a:r>
            <a:r>
              <a:rPr lang="en-US" altLang="zh-CN" b="1" dirty="0"/>
              <a:t>*</a:t>
            </a:r>
            <a:endParaRPr lang="en-US" altLang="zh-CN" b="1" dirty="0" smtClean="0"/>
          </a:p>
          <a:p>
            <a:r>
              <a:rPr lang="zh-CN" altLang="en-US" dirty="0"/>
              <a:t>偏移是一个用于更专业的布局的有用功能。它们可用来给列腾出更多的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 latinLnBrk="1"/>
            <a:r>
              <a:rPr lang="zh-CN" altLang="en-US" dirty="0"/>
              <a:t>为了在大屏幕显示器上使用偏移，请使用 </a:t>
            </a:r>
            <a:r>
              <a:rPr lang="en-US" altLang="zh-CN" b="1" dirty="0"/>
              <a:t>.col-md-offset-*</a:t>
            </a:r>
            <a:r>
              <a:rPr lang="en-US" altLang="zh-CN" dirty="0"/>
              <a:t> </a:t>
            </a:r>
            <a:r>
              <a:rPr lang="zh-CN" altLang="en-US" dirty="0"/>
              <a:t>类。这些类会把一个列的左外边距（</a:t>
            </a:r>
            <a:r>
              <a:rPr lang="en-US" altLang="zh-CN" dirty="0"/>
              <a:t>margin</a:t>
            </a:r>
            <a:r>
              <a:rPr lang="zh-CN" altLang="en-US" dirty="0"/>
              <a:t>）增加 </a:t>
            </a:r>
            <a:r>
              <a:rPr lang="zh-CN" altLang="en-US" b="1" dirty="0"/>
              <a:t>*</a:t>
            </a:r>
            <a:r>
              <a:rPr lang="zh-CN" altLang="en-US" dirty="0"/>
              <a:t> 列，其中 </a:t>
            </a:r>
            <a:r>
              <a:rPr lang="zh-CN" altLang="en-US" b="1" dirty="0"/>
              <a:t>*</a:t>
            </a:r>
            <a:r>
              <a:rPr lang="zh-CN" altLang="en-US" dirty="0"/>
              <a:t> 范围是从 </a:t>
            </a:r>
            <a:r>
              <a:rPr lang="en-US" altLang="zh-CN" b="1" dirty="0"/>
              <a:t>1</a:t>
            </a:r>
            <a:r>
              <a:rPr lang="zh-CN" altLang="en-US" dirty="0"/>
              <a:t> 到 </a:t>
            </a:r>
            <a:r>
              <a:rPr lang="en-US" altLang="zh-CN" b="1" dirty="0"/>
              <a:t>11</a:t>
            </a:r>
            <a:r>
              <a:rPr lang="zh-CN" altLang="en-US" dirty="0"/>
              <a:t>。</a:t>
            </a:r>
            <a:endParaRPr lang="zh-CN" altLang="en-US" dirty="0"/>
          </a:p>
          <a:p>
            <a:pPr latinLnBrk="1"/>
            <a:r>
              <a:rPr lang="zh-CN" altLang="en-US" dirty="0"/>
              <a:t>在下面的实例中，我们有 </a:t>
            </a:r>
            <a:r>
              <a:rPr lang="en-US" altLang="zh-CN" dirty="0"/>
              <a:t>&lt;div class="col-md-6"&gt;..&lt;/div&gt;</a:t>
            </a:r>
            <a:r>
              <a:rPr lang="zh-CN" altLang="en-US" dirty="0"/>
              <a:t>，我们将使用 </a:t>
            </a:r>
            <a:r>
              <a:rPr lang="en-US" altLang="zh-CN" b="1" dirty="0"/>
              <a:t>.col-md-offset-3</a:t>
            </a:r>
            <a:r>
              <a:rPr lang="en-US" altLang="zh-CN" dirty="0"/>
              <a:t> class </a:t>
            </a:r>
            <a:r>
              <a:rPr lang="zh-CN" altLang="en-US" dirty="0"/>
              <a:t>来居中这个 </a:t>
            </a:r>
            <a:r>
              <a:rPr lang="en-US" altLang="zh-CN" dirty="0"/>
              <a:t>div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b="1" dirty="0"/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嵌套列</a:t>
            </a:r>
            <a:endParaRPr lang="en-US" altLang="zh-CN" b="1" dirty="0"/>
          </a:p>
          <a:p>
            <a:r>
              <a:rPr lang="zh-CN" altLang="en-US" dirty="0" smtClean="0"/>
              <a:t>为了</a:t>
            </a:r>
            <a:r>
              <a:rPr lang="zh-CN" altLang="en-US" dirty="0"/>
              <a:t>在内容中嵌套默认的网格</a:t>
            </a:r>
            <a:r>
              <a:rPr lang="zh-CN" altLang="en-US" dirty="0" smtClean="0"/>
              <a:t>，</a:t>
            </a:r>
            <a:r>
              <a:rPr lang="zh-CN" altLang="en-US" dirty="0"/>
              <a:t>可以</a:t>
            </a:r>
            <a:r>
              <a:rPr lang="zh-CN" altLang="en-US" dirty="0" smtClean="0"/>
              <a:t>添加</a:t>
            </a:r>
            <a:r>
              <a:rPr lang="zh-CN" altLang="en-US" dirty="0"/>
              <a:t>一个新的 </a:t>
            </a:r>
            <a:r>
              <a:rPr lang="en-US" altLang="zh-CN" b="1" dirty="0"/>
              <a:t>.row</a:t>
            </a:r>
            <a:r>
              <a:rPr lang="zh-CN" altLang="en-US" dirty="0"/>
              <a:t>，并在一个已有的 </a:t>
            </a:r>
            <a:r>
              <a:rPr lang="en-US" altLang="zh-CN" b="1" dirty="0"/>
              <a:t>.col-md-*</a:t>
            </a:r>
            <a:r>
              <a:rPr lang="zh-CN" altLang="en-US" dirty="0"/>
              <a:t> 列内添加一组 </a:t>
            </a:r>
            <a:r>
              <a:rPr lang="en-US" altLang="zh-CN" b="1" dirty="0"/>
              <a:t>.col-md-*</a:t>
            </a:r>
            <a:r>
              <a:rPr lang="zh-CN" altLang="en-US" dirty="0"/>
              <a:t> 列。被嵌套的行应包含一组列，这组列个数不能超过</a:t>
            </a:r>
            <a:r>
              <a:rPr lang="en-US" altLang="zh-CN" dirty="0"/>
              <a:t>12</a:t>
            </a:r>
            <a:r>
              <a:rPr lang="zh-CN" altLang="en-US" dirty="0"/>
              <a:t>（其实，</a:t>
            </a:r>
            <a:r>
              <a:rPr lang="zh-CN" altLang="en-US"/>
              <a:t>没有</a:t>
            </a:r>
            <a:r>
              <a:rPr lang="zh-CN" altLang="en-US" smtClean="0"/>
              <a:t>要求必须</a:t>
            </a:r>
            <a:r>
              <a:rPr lang="zh-CN" altLang="en-US" dirty="0"/>
              <a:t>占满</a:t>
            </a:r>
            <a:r>
              <a:rPr lang="en-US" altLang="zh-CN" dirty="0"/>
              <a:t>12</a:t>
            </a:r>
            <a:r>
              <a:rPr lang="zh-CN" altLang="en-US" dirty="0"/>
              <a:t>列）</a:t>
            </a:r>
            <a:endParaRPr lang="zh-CN" altLang="en-US" b="1" dirty="0"/>
          </a:p>
          <a:p>
            <a:r>
              <a:rPr lang="zh-CN" altLang="en-US" b="1" dirty="0"/>
              <a:t>列排序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dirty="0" smtClean="0"/>
              <a:t>Bootstrap </a:t>
            </a:r>
            <a:r>
              <a:rPr lang="zh-CN" altLang="en-US" dirty="0"/>
              <a:t>网格系统另一个完美的特性，</a:t>
            </a:r>
            <a:r>
              <a:rPr lang="zh-CN" altLang="en-US" dirty="0" smtClean="0"/>
              <a:t>就是可以</a:t>
            </a:r>
            <a:r>
              <a:rPr lang="zh-CN" altLang="en-US" dirty="0"/>
              <a:t>很容易地以一种顺序编写列，然后以另一种顺序显示列。</a:t>
            </a:r>
            <a:endParaRPr lang="zh-CN" altLang="en-US" dirty="0"/>
          </a:p>
          <a:p>
            <a:pPr latinLnBrk="1"/>
            <a:r>
              <a:rPr lang="zh-CN" altLang="en-US" dirty="0" smtClean="0"/>
              <a:t>可以</a:t>
            </a:r>
            <a:r>
              <a:rPr lang="zh-CN" altLang="en-US" dirty="0"/>
              <a:t>很轻易地改变带有 </a:t>
            </a:r>
            <a:r>
              <a:rPr lang="en-US" altLang="zh-CN" b="1" dirty="0"/>
              <a:t>.col-md-push-*</a:t>
            </a:r>
            <a:r>
              <a:rPr lang="zh-CN" altLang="en-US" dirty="0"/>
              <a:t> 和 </a:t>
            </a:r>
            <a:r>
              <a:rPr lang="en-US" altLang="zh-CN" b="1" dirty="0"/>
              <a:t>.col-md-pull-*</a:t>
            </a:r>
            <a:r>
              <a:rPr lang="zh-CN" altLang="en-US" dirty="0"/>
              <a:t> 类的内置网格列的顺序，其中 </a:t>
            </a:r>
            <a:r>
              <a:rPr lang="zh-CN" altLang="en-US" b="1" dirty="0"/>
              <a:t>*</a:t>
            </a:r>
            <a:r>
              <a:rPr lang="zh-CN" altLang="en-US" dirty="0"/>
              <a:t> 范围是从 </a:t>
            </a:r>
            <a:r>
              <a:rPr lang="en-US" altLang="zh-CN" b="1" dirty="0"/>
              <a:t>1</a:t>
            </a:r>
            <a:r>
              <a:rPr lang="zh-CN" altLang="en-US" dirty="0"/>
              <a:t> 到 </a:t>
            </a:r>
            <a:r>
              <a:rPr lang="en-US" altLang="zh-CN" b="1" dirty="0"/>
              <a:t>11</a:t>
            </a:r>
            <a:r>
              <a:rPr lang="zh-CN" altLang="en-US" dirty="0"/>
              <a:t>。</a:t>
            </a:r>
            <a:endParaRPr lang="zh-CN" altLang="en-US" dirty="0"/>
          </a:p>
          <a:p>
            <a:pPr latinLnBrk="1"/>
            <a:r>
              <a:rPr lang="zh-CN" altLang="en-US" dirty="0"/>
              <a:t>在下面的实例中，我们有两列布局，左列很窄，作为侧边栏。我们将使用 </a:t>
            </a:r>
            <a:r>
              <a:rPr lang="en-US" altLang="zh-CN" b="1" dirty="0"/>
              <a:t>.col-md-push-*</a:t>
            </a:r>
            <a:r>
              <a:rPr lang="zh-CN" altLang="en-US" dirty="0"/>
              <a:t> 和 </a:t>
            </a:r>
            <a:r>
              <a:rPr lang="en-US" altLang="zh-CN" b="1" dirty="0"/>
              <a:t>.col-md-pull-*</a:t>
            </a:r>
            <a:r>
              <a:rPr lang="zh-CN" altLang="en-US" dirty="0"/>
              <a:t> 类来互换这两列的顺序。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dirty="0"/>
              <a:t>Bootstrap </a:t>
            </a:r>
            <a:r>
              <a:rPr lang="zh-CN" altLang="en-US" dirty="0"/>
              <a:t>使用 </a:t>
            </a:r>
            <a:r>
              <a:rPr lang="en-US" altLang="zh-CN" dirty="0"/>
              <a:t>Helvetica </a:t>
            </a:r>
            <a:r>
              <a:rPr lang="en-US" altLang="zh-CN" dirty="0" err="1"/>
              <a:t>Neue</a:t>
            </a:r>
            <a:r>
              <a:rPr lang="zh-CN" altLang="en-US" dirty="0"/>
              <a:t>、 </a:t>
            </a:r>
            <a:r>
              <a:rPr lang="en-US" altLang="zh-CN" dirty="0"/>
              <a:t>Helvetica</a:t>
            </a:r>
            <a:r>
              <a:rPr lang="zh-CN" altLang="en-US" dirty="0"/>
              <a:t>、 </a:t>
            </a:r>
            <a:r>
              <a:rPr lang="en-US" altLang="zh-CN" dirty="0"/>
              <a:t>Arial </a:t>
            </a:r>
            <a:r>
              <a:rPr lang="zh-CN" altLang="en-US" dirty="0"/>
              <a:t>和 </a:t>
            </a:r>
            <a:r>
              <a:rPr lang="en-US" altLang="zh-CN" dirty="0"/>
              <a:t>sans-serif </a:t>
            </a:r>
            <a:r>
              <a:rPr lang="zh-CN" altLang="en-US" dirty="0"/>
              <a:t>作为其默认的字体栈。</a:t>
            </a:r>
            <a:endParaRPr lang="zh-CN" altLang="en-US" dirty="0"/>
          </a:p>
          <a:p>
            <a:pPr latinLnBrk="1"/>
            <a:r>
              <a:rPr lang="zh-CN" altLang="en-US" dirty="0"/>
              <a:t>使用 </a:t>
            </a:r>
            <a:r>
              <a:rPr lang="en-US" altLang="zh-CN" dirty="0"/>
              <a:t>Bootstrap </a:t>
            </a:r>
            <a:r>
              <a:rPr lang="zh-CN" altLang="en-US" dirty="0"/>
              <a:t>的排版特性</a:t>
            </a:r>
            <a:r>
              <a:rPr lang="zh-CN" altLang="en-US" dirty="0" smtClean="0"/>
              <a:t>，可以</a:t>
            </a:r>
            <a:r>
              <a:rPr lang="zh-CN" altLang="en-US" dirty="0"/>
              <a:t>创建标题、段落、列表及其他内联元素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</a:rPr>
              <a:t>Bootstrap </a:t>
            </a:r>
            <a:r>
              <a:rPr lang="zh-CN" altLang="en-US" b="1" dirty="0" smtClean="0">
                <a:effectLst/>
              </a:rPr>
              <a:t>排版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标题</a:t>
            </a:r>
            <a:endParaRPr lang="zh-CN" altLang="en-US" b="1" dirty="0"/>
          </a:p>
          <a:p>
            <a:pPr latinLnBrk="1"/>
            <a:r>
              <a:rPr lang="en-US" altLang="zh-CN" dirty="0"/>
              <a:t>Bootstrap </a:t>
            </a:r>
            <a:r>
              <a:rPr lang="zh-CN" altLang="en-US" dirty="0"/>
              <a:t>中定义了所有的 </a:t>
            </a:r>
            <a:r>
              <a:rPr lang="en-US" altLang="zh-CN" dirty="0"/>
              <a:t>HTML </a:t>
            </a:r>
            <a:r>
              <a:rPr lang="zh-CN" altLang="en-US" dirty="0"/>
              <a:t>标题（</a:t>
            </a:r>
            <a:r>
              <a:rPr lang="en-US" altLang="zh-CN" dirty="0"/>
              <a:t>h1 </a:t>
            </a:r>
            <a:r>
              <a:rPr lang="zh-CN" altLang="en-US" dirty="0"/>
              <a:t>到 </a:t>
            </a:r>
            <a:r>
              <a:rPr lang="en-US" altLang="zh-CN" dirty="0"/>
              <a:t>h6</a:t>
            </a:r>
            <a:r>
              <a:rPr lang="zh-CN" altLang="en-US" dirty="0"/>
              <a:t>）的样式</a:t>
            </a:r>
            <a:r>
              <a:rPr lang="zh-CN" altLang="en-US" dirty="0" smtClean="0"/>
              <a:t>。下面</a:t>
            </a:r>
            <a:r>
              <a:rPr lang="zh-CN" altLang="en-US" dirty="0"/>
              <a:t>的实例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atinLnBrk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84837"/>
            <a:ext cx="3731312" cy="243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84838"/>
            <a:ext cx="3048000" cy="243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r>
              <a:rPr lang="zh-CN" altLang="en-US" b="1" dirty="0"/>
              <a:t>内联子标题</a:t>
            </a:r>
            <a:endParaRPr lang="zh-CN" altLang="en-US" b="1" dirty="0"/>
          </a:p>
          <a:p>
            <a:r>
              <a:rPr lang="zh-CN" altLang="en-US" dirty="0"/>
              <a:t>如果需要向任何标题添加一个内联子标题，只需要简单地在元素两旁添加 </a:t>
            </a:r>
            <a:r>
              <a:rPr lang="en-US" altLang="zh-CN" dirty="0"/>
              <a:t>&lt;small&gt;</a:t>
            </a:r>
            <a:r>
              <a:rPr lang="zh-CN" altLang="en-US" dirty="0"/>
              <a:t>，或者添加 </a:t>
            </a:r>
            <a:r>
              <a:rPr lang="en-US" altLang="zh-CN" b="1" dirty="0"/>
              <a:t>.small</a:t>
            </a:r>
            <a:r>
              <a:rPr lang="zh-CN" altLang="en-US" dirty="0"/>
              <a:t> </a:t>
            </a:r>
            <a:r>
              <a:rPr lang="en-US" altLang="zh-CN" dirty="0"/>
              <a:t>class</a:t>
            </a:r>
            <a:r>
              <a:rPr lang="zh-CN" altLang="en-US" dirty="0"/>
              <a:t>，这样子您就能得到一个字号更小的颜色更浅的文本，如下面实例所示：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581400"/>
            <a:ext cx="449981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865" y="3581400"/>
            <a:ext cx="38481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zh-CN" altLang="en-US" sz="2400" b="1" dirty="0"/>
              <a:t>强调</a:t>
            </a:r>
            <a:endParaRPr lang="zh-CN" altLang="en-US" sz="2400" b="1" dirty="0"/>
          </a:p>
          <a:p>
            <a:pPr latinLnBrk="1"/>
            <a:r>
              <a:rPr lang="en-US" altLang="zh-CN" sz="2400" dirty="0"/>
              <a:t>HTML </a:t>
            </a:r>
            <a:r>
              <a:rPr lang="zh-CN" altLang="en-US" sz="2400" dirty="0"/>
              <a:t>的默认强调标签 </a:t>
            </a:r>
            <a:r>
              <a:rPr lang="en-US" altLang="zh-CN" sz="2400" dirty="0"/>
              <a:t>&lt;small&gt;</a:t>
            </a:r>
            <a:r>
              <a:rPr lang="zh-CN" altLang="en-US" sz="2400" dirty="0"/>
              <a:t>（设置文本为父文本大小的 </a:t>
            </a:r>
            <a:r>
              <a:rPr lang="en-US" altLang="zh-CN" sz="2400" dirty="0"/>
              <a:t>85%</a:t>
            </a:r>
            <a:r>
              <a:rPr lang="zh-CN" altLang="en-US" sz="2400" dirty="0"/>
              <a:t>）、</a:t>
            </a:r>
            <a:r>
              <a:rPr lang="en-US" altLang="zh-CN" sz="2400" dirty="0"/>
              <a:t>&lt;strong&gt;</a:t>
            </a:r>
            <a:r>
              <a:rPr lang="zh-CN" altLang="en-US" sz="2400" dirty="0"/>
              <a:t>（设置文本为更粗的文本）、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em</a:t>
            </a:r>
            <a:r>
              <a:rPr lang="en-US" altLang="zh-CN" sz="2400" dirty="0"/>
              <a:t>&gt;</a:t>
            </a:r>
            <a:r>
              <a:rPr lang="zh-CN" altLang="en-US" sz="2400" dirty="0"/>
              <a:t>（设置文本为斜体）。</a:t>
            </a:r>
            <a:endParaRPr lang="zh-CN" altLang="en-US" sz="2400" dirty="0"/>
          </a:p>
          <a:p>
            <a:pPr latinLnBrk="1"/>
            <a:r>
              <a:rPr lang="en-US" altLang="zh-CN" sz="2400" dirty="0"/>
              <a:t>Bootstrap </a:t>
            </a:r>
            <a:r>
              <a:rPr lang="zh-CN" altLang="en-US" sz="2400" dirty="0"/>
              <a:t>提供了一些用于强调文本的类，如下面实例所示：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24200"/>
            <a:ext cx="6324600" cy="357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62124"/>
            <a:ext cx="7543800" cy="427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更多排版类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54957"/>
            <a:ext cx="6553200" cy="600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1"/>
          <p:cNvSpPr>
            <a:spLocks noGrp="1"/>
          </p:cNvSpPr>
          <p:nvPr>
            <p:ph idx="1"/>
          </p:nvPr>
        </p:nvSpPr>
        <p:spPr>
          <a:xfrm>
            <a:off x="2590800" y="1524000"/>
            <a:ext cx="6096000" cy="3276600"/>
          </a:xfrm>
        </p:spPr>
        <p:txBody>
          <a:bodyPr/>
          <a:lstStyle/>
          <a:p>
            <a:r>
              <a:rPr lang="en-US" altLang="zh-CN" dirty="0" smtClean="0"/>
              <a:t>Bootstrap</a:t>
            </a:r>
            <a:r>
              <a:rPr lang="zh-CN" altLang="en-US" dirty="0" smtClean="0"/>
              <a:t>，来自 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，是目前最受欢迎的前端框架。</a:t>
            </a:r>
            <a:r>
              <a:rPr lang="en-US" altLang="zh-CN" dirty="0" smtClean="0"/>
              <a:t>Bootstrap </a:t>
            </a:r>
            <a:r>
              <a:rPr lang="zh-CN" altLang="en-US" dirty="0" smtClean="0"/>
              <a:t>是基于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的，它简洁灵活，使得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开发更加快捷。</a:t>
            </a:r>
            <a:endParaRPr lang="en-US" altLang="zh-CN" dirty="0" smtClean="0"/>
          </a:p>
          <a:p>
            <a:r>
              <a:rPr lang="en-US" altLang="zh-CN" dirty="0"/>
              <a:t>Bootstrap </a:t>
            </a:r>
            <a:r>
              <a:rPr lang="zh-CN" altLang="en-US" dirty="0"/>
              <a:t>是 </a:t>
            </a:r>
            <a:r>
              <a:rPr lang="en-US" altLang="zh-CN" dirty="0"/>
              <a:t>2011 </a:t>
            </a:r>
            <a:r>
              <a:rPr lang="zh-CN" altLang="en-US" dirty="0"/>
              <a:t>年八月在 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上发布的开源产品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4" name="Picture 4" descr="C:\Users\Administrator\Desktop\b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399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r>
              <a:rPr lang="zh-CN" altLang="en-US" b="1" dirty="0"/>
              <a:t>更多排版类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580" y="838201"/>
            <a:ext cx="612022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为什么使用 </a:t>
            </a:r>
            <a:r>
              <a:rPr lang="en-US" altLang="zh-CN" b="1" dirty="0"/>
              <a:t>Bootstrap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endParaRPr lang="zh-CN" altLang="en-US" b="1" dirty="0"/>
          </a:p>
          <a:p>
            <a:pPr lvl="1"/>
            <a:r>
              <a:rPr lang="zh-CN" altLang="en-US" b="1" dirty="0"/>
              <a:t>移动设备优先</a:t>
            </a:r>
            <a:r>
              <a:rPr lang="zh-CN" altLang="en-US" dirty="0"/>
              <a:t>：自 </a:t>
            </a:r>
            <a:r>
              <a:rPr lang="en-US" altLang="zh-CN" dirty="0"/>
              <a:t>Bootstrap 3 </a:t>
            </a:r>
            <a:r>
              <a:rPr lang="zh-CN" altLang="en-US" dirty="0"/>
              <a:t>起，框架包含了贯穿于整个库的移动设备优先的样式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b="1" dirty="0"/>
              <a:t>浏览器支持</a:t>
            </a:r>
            <a:r>
              <a:rPr lang="zh-CN" altLang="en-US" dirty="0"/>
              <a:t>：所有的主流浏览器都支持 </a:t>
            </a:r>
            <a:r>
              <a:rPr lang="en-US" altLang="zh-CN" dirty="0"/>
              <a:t>Bootstrap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b="1" dirty="0"/>
              <a:t>容易上手</a:t>
            </a:r>
            <a:r>
              <a:rPr lang="zh-CN" altLang="en-US" dirty="0"/>
              <a:t>：</a:t>
            </a:r>
            <a:r>
              <a:rPr lang="zh-CN" altLang="en-US" dirty="0" smtClean="0"/>
              <a:t>只要具备 </a:t>
            </a:r>
            <a:r>
              <a:rPr lang="en-US" altLang="zh-CN" dirty="0"/>
              <a:t>HTML </a:t>
            </a:r>
            <a:r>
              <a:rPr lang="zh-CN" altLang="en-US" dirty="0"/>
              <a:t>和 </a:t>
            </a:r>
            <a:r>
              <a:rPr lang="en-US" altLang="zh-CN" dirty="0"/>
              <a:t>CSS </a:t>
            </a:r>
            <a:r>
              <a:rPr lang="zh-CN" altLang="en-US" dirty="0"/>
              <a:t>的基础知识</a:t>
            </a:r>
            <a:r>
              <a:rPr lang="zh-CN" altLang="en-US" dirty="0" smtClean="0"/>
              <a:t>，就</a:t>
            </a:r>
            <a:r>
              <a:rPr lang="zh-CN" altLang="en-US" dirty="0"/>
              <a:t>可以开始学习 </a:t>
            </a:r>
            <a:r>
              <a:rPr lang="en-US" altLang="zh-CN" dirty="0"/>
              <a:t>Bootstrap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b="1" dirty="0"/>
              <a:t>响应式设计</a:t>
            </a:r>
            <a:r>
              <a:rPr lang="zh-CN" altLang="en-US" dirty="0"/>
              <a:t>：</a:t>
            </a:r>
            <a:r>
              <a:rPr lang="en-US" altLang="zh-CN" dirty="0"/>
              <a:t>Bootstrap </a:t>
            </a:r>
            <a:r>
              <a:rPr lang="zh-CN" altLang="en-US" dirty="0"/>
              <a:t>的响应式 </a:t>
            </a:r>
            <a:r>
              <a:rPr lang="en-US" altLang="zh-CN" dirty="0"/>
              <a:t>CSS </a:t>
            </a:r>
            <a:r>
              <a:rPr lang="zh-CN" altLang="en-US" dirty="0"/>
              <a:t>能够自适应于台式机、平板电脑和手机。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639175" cy="467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58240"/>
            <a:ext cx="45148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8399367" cy="3829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42900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458200" cy="4722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1371600"/>
            <a:ext cx="34290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Bootstrap </a:t>
            </a:r>
            <a:r>
              <a:rPr lang="zh-CN" altLang="en-US" dirty="0"/>
              <a:t>的官方网站，可以在该站点上找到所有可用的文档和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://getbootstrap.com/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/>
              </a:rPr>
              <a:t>Bootstrap </a:t>
            </a:r>
            <a:r>
              <a:rPr lang="zh-CN" altLang="en-US" b="1" dirty="0">
                <a:effectLst/>
              </a:rPr>
              <a:t>环境安装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8054941" cy="3702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CN" dirty="0"/>
              <a:t>Bootstrap</a:t>
            </a:r>
            <a:r>
              <a:rPr lang="zh-CN" altLang="nl-NL" dirty="0"/>
              <a:t>中文网 </a:t>
            </a:r>
            <a:r>
              <a:rPr lang="nl-NL" altLang="zh-CN" dirty="0"/>
              <a:t>-- www.bootcss.com </a:t>
            </a:r>
            <a:endParaRPr lang="nl-NL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84" y="2590025"/>
            <a:ext cx="8458200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90120191923"/>
  <p:tag name="MH_LIBRARY" val="CONTENTS"/>
  <p:tag name="MH_TYPE" val="OTHERS"/>
  <p:tag name="ID" val="626782"/>
</p:tagLst>
</file>

<file path=ppt/tags/tag10.xml><?xml version="1.0" encoding="utf-8"?>
<p:tagLst xmlns:p="http://schemas.openxmlformats.org/presentationml/2006/main">
  <p:tag name="MH" val="20190120191923"/>
  <p:tag name="MH_LIBRARY" val="CONTENTS"/>
  <p:tag name="MH_TYPE" val="NUMBER"/>
  <p:tag name="ID" val="626782"/>
  <p:tag name="MH_ORDER" val="2"/>
</p:tagLst>
</file>

<file path=ppt/tags/tag11.xml><?xml version="1.0" encoding="utf-8"?>
<p:tagLst xmlns:p="http://schemas.openxmlformats.org/presentationml/2006/main">
  <p:tag name="MH" val="20190120191923"/>
  <p:tag name="MH_LIBRARY" val="CONTENTS"/>
  <p:tag name="MH_TYPE" val="ENTRY"/>
  <p:tag name="ID" val="626782"/>
  <p:tag name="MH_ORDER" val="3"/>
</p:tagLst>
</file>

<file path=ppt/tags/tag12.xml><?xml version="1.0" encoding="utf-8"?>
<p:tagLst xmlns:p="http://schemas.openxmlformats.org/presentationml/2006/main">
  <p:tag name="MH" val="20190120191923"/>
  <p:tag name="MH_LIBRARY" val="CONTENTS"/>
  <p:tag name="MH_TYPE" val="NUMBER"/>
  <p:tag name="ID" val="626782"/>
  <p:tag name="MH_ORDER" val="3"/>
</p:tagLst>
</file>

<file path=ppt/tags/tag13.xml><?xml version="1.0" encoding="utf-8"?>
<p:tagLst xmlns:p="http://schemas.openxmlformats.org/presentationml/2006/main">
  <p:tag name="MH" val="20190120191923"/>
  <p:tag name="MH_LIBRARY" val="CONTENTS"/>
  <p:tag name="MH_TYPE" val="ENTRY"/>
  <p:tag name="ID" val="626782"/>
  <p:tag name="MH_ORDER" val="4"/>
</p:tagLst>
</file>

<file path=ppt/tags/tag14.xml><?xml version="1.0" encoding="utf-8"?>
<p:tagLst xmlns:p="http://schemas.openxmlformats.org/presentationml/2006/main">
  <p:tag name="MH" val="20190120191923"/>
  <p:tag name="MH_LIBRARY" val="CONTENTS"/>
  <p:tag name="MH_TYPE" val="NUMBER"/>
  <p:tag name="ID" val="626782"/>
  <p:tag name="MH_ORDER" val="4"/>
</p:tagLst>
</file>

<file path=ppt/tags/tag15.xml><?xml version="1.0" encoding="utf-8"?>
<p:tagLst xmlns:p="http://schemas.openxmlformats.org/presentationml/2006/main">
  <p:tag name="MH" val="20190120191923"/>
  <p:tag name="MH_LIBRARY" val="CONTENTS"/>
  <p:tag name="MH_TYPE" val="ENTRY"/>
  <p:tag name="ID" val="626782"/>
  <p:tag name="MH_ORDER" val="5"/>
</p:tagLst>
</file>

<file path=ppt/tags/tag16.xml><?xml version="1.0" encoding="utf-8"?>
<p:tagLst xmlns:p="http://schemas.openxmlformats.org/presentationml/2006/main">
  <p:tag name="MH" val="20190120191923"/>
  <p:tag name="MH_LIBRARY" val="CONTENTS"/>
  <p:tag name="MH_TYPE" val="NUMBER"/>
  <p:tag name="ID" val="626782"/>
  <p:tag name="MH_ORDER" val="5"/>
</p:tagLst>
</file>

<file path=ppt/tags/tag17.xml><?xml version="1.0" encoding="utf-8"?>
<p:tagLst xmlns:p="http://schemas.openxmlformats.org/presentationml/2006/main">
  <p:tag name="MH" val="20190120191923"/>
  <p:tag name="MH_LIBRARY" val="CONTENTS"/>
  <p:tag name="MH_AUTOCOLOR" val="TRUE"/>
  <p:tag name="MH_TYPE" val="CONTENTS"/>
  <p:tag name="ID" val="626782"/>
</p:tagLst>
</file>

<file path=ppt/tags/tag18.xml><?xml version="1.0" encoding="utf-8"?>
<p:tagLst xmlns:p="http://schemas.openxmlformats.org/presentationml/2006/main">
  <p:tag name="MH_CONTENTSID" val="259"/>
  <p:tag name="MH_SECTIONID" val="260,261,262,263,264,"/>
</p:tagLst>
</file>

<file path=ppt/tags/tag2.xml><?xml version="1.0" encoding="utf-8"?>
<p:tagLst xmlns:p="http://schemas.openxmlformats.org/presentationml/2006/main">
  <p:tag name="MH" val="20190120191923"/>
  <p:tag name="MH_LIBRARY" val="CONTENTS"/>
  <p:tag name="MH_TYPE" val="OTHERS"/>
  <p:tag name="ID" val="626782"/>
</p:tagLst>
</file>

<file path=ppt/tags/tag3.xml><?xml version="1.0" encoding="utf-8"?>
<p:tagLst xmlns:p="http://schemas.openxmlformats.org/presentationml/2006/main">
  <p:tag name="MH" val="20190120191923"/>
  <p:tag name="MH_LIBRARY" val="CONTENTS"/>
  <p:tag name="MH_TYPE" val="OTHERS"/>
  <p:tag name="ID" val="626782"/>
</p:tagLst>
</file>

<file path=ppt/tags/tag4.xml><?xml version="1.0" encoding="utf-8"?>
<p:tagLst xmlns:p="http://schemas.openxmlformats.org/presentationml/2006/main">
  <p:tag name="MH" val="20190120191923"/>
  <p:tag name="MH_LIBRARY" val="CONTENTS"/>
  <p:tag name="MH_TYPE" val="OTHERS"/>
  <p:tag name="ID" val="626782"/>
</p:tagLst>
</file>

<file path=ppt/tags/tag5.xml><?xml version="1.0" encoding="utf-8"?>
<p:tagLst xmlns:p="http://schemas.openxmlformats.org/presentationml/2006/main">
  <p:tag name="MH" val="20190120191923"/>
  <p:tag name="MH_LIBRARY" val="CONTENTS"/>
  <p:tag name="MH_TYPE" val="OTHERS"/>
  <p:tag name="ID" val="626782"/>
</p:tagLst>
</file>

<file path=ppt/tags/tag6.xml><?xml version="1.0" encoding="utf-8"?>
<p:tagLst xmlns:p="http://schemas.openxmlformats.org/presentationml/2006/main">
  <p:tag name="MH" val="20190120191923"/>
  <p:tag name="MH_LIBRARY" val="CONTENTS"/>
  <p:tag name="MH_TYPE" val="OTHERS"/>
  <p:tag name="ID" val="626782"/>
</p:tagLst>
</file>

<file path=ppt/tags/tag7.xml><?xml version="1.0" encoding="utf-8"?>
<p:tagLst xmlns:p="http://schemas.openxmlformats.org/presentationml/2006/main">
  <p:tag name="MH" val="20190120191923"/>
  <p:tag name="MH_LIBRARY" val="CONTENTS"/>
  <p:tag name="MH_TYPE" val="ENTRY"/>
  <p:tag name="ID" val="626782"/>
  <p:tag name="MH_ORDER" val="1"/>
</p:tagLst>
</file>

<file path=ppt/tags/tag8.xml><?xml version="1.0" encoding="utf-8"?>
<p:tagLst xmlns:p="http://schemas.openxmlformats.org/presentationml/2006/main">
  <p:tag name="MH" val="20190120191923"/>
  <p:tag name="MH_LIBRARY" val="CONTENTS"/>
  <p:tag name="MH_TYPE" val="NUMBER"/>
  <p:tag name="ID" val="626782"/>
  <p:tag name="MH_ORDER" val="1"/>
</p:tagLst>
</file>

<file path=ppt/tags/tag9.xml><?xml version="1.0" encoding="utf-8"?>
<p:tagLst xmlns:p="http://schemas.openxmlformats.org/presentationml/2006/main">
  <p:tag name="MH" val="20190120191923"/>
  <p:tag name="MH_LIBRARY" val="CONTENTS"/>
  <p:tag name="MH_TYPE" val="ENTRY"/>
  <p:tag name="ID" val="626782"/>
  <p:tag name="MH_ORDER" val="2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2419</Words>
  <Application>WPS 演示</Application>
  <PresentationFormat>全屏显示(4:3)</PresentationFormat>
  <Paragraphs>131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华文新魏</vt:lpstr>
      <vt:lpstr>Constantia</vt:lpstr>
      <vt:lpstr>Wingdings 2</vt:lpstr>
      <vt:lpstr>Wingdings 2</vt:lpstr>
      <vt:lpstr>仿宋</vt:lpstr>
      <vt:lpstr>微软雅黑</vt:lpstr>
      <vt:lpstr>Times New Roman</vt:lpstr>
      <vt:lpstr>Arial Unicode MS</vt:lpstr>
      <vt:lpstr>Calibri</vt:lpstr>
      <vt:lpstr>纸张</vt:lpstr>
      <vt:lpstr>7Bootstrap</vt:lpstr>
      <vt:lpstr>PowerPoint 演示文稿</vt:lpstr>
      <vt:lpstr>简介</vt:lpstr>
      <vt:lpstr>PowerPoint 演示文稿</vt:lpstr>
      <vt:lpstr>PowerPoint 演示文稿</vt:lpstr>
      <vt:lpstr>PowerPoint 演示文稿</vt:lpstr>
      <vt:lpstr>PowerPoint 演示文稿</vt:lpstr>
      <vt:lpstr>Bootstrap 环境安装</vt:lpstr>
      <vt:lpstr>PowerPoint 演示文稿</vt:lpstr>
      <vt:lpstr>PowerPoint 演示文稿</vt:lpstr>
      <vt:lpstr>PowerPoint 演示文稿</vt:lpstr>
      <vt:lpstr>环境搭建</vt:lpstr>
      <vt:lpstr>PowerPoint 演示文稿</vt:lpstr>
      <vt:lpstr>PowerPoint 演示文稿</vt:lpstr>
      <vt:lpstr>Bootstrap 网格系统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Bootstrap 排版</vt:lpstr>
      <vt:lpstr>PowerPoint 演示文稿</vt:lpstr>
      <vt:lpstr>PowerPoint 演示文稿</vt:lpstr>
      <vt:lpstr>PowerPoint 演示文稿</vt:lpstr>
      <vt:lpstr>PowerPoint 演示文稿</vt:lpstr>
      <vt:lpstr>更多排版类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wj</cp:lastModifiedBy>
  <cp:revision>62</cp:revision>
  <cp:lastPrinted>2113-01-01T00:00:00Z</cp:lastPrinted>
  <dcterms:created xsi:type="dcterms:W3CDTF">2013-06-18T02:16:00Z</dcterms:created>
  <dcterms:modified xsi:type="dcterms:W3CDTF">2021-05-30T12:44:17Z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2052-11.1.0.10495</vt:lpwstr>
  </property>
  <property fmtid="{D5CDD505-2E9C-101B-9397-08002B2CF9AE}" pid="4" name="ICV">
    <vt:lpwstr>1598E3EAC50442D2BB64798C3C3056AE</vt:lpwstr>
  </property>
</Properties>
</file>