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84" r:id="rId6"/>
    <p:sldId id="31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5" r:id="rId15"/>
    <p:sldId id="286" r:id="rId16"/>
    <p:sldId id="267" r:id="rId17"/>
    <p:sldId id="268" r:id="rId18"/>
    <p:sldId id="271" r:id="rId19"/>
    <p:sldId id="273" r:id="rId20"/>
    <p:sldId id="31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0" autoAdjust="0"/>
    <p:restoredTop sz="94660"/>
  </p:normalViewPr>
  <p:slideViewPr>
    <p:cSldViewPr>
      <p:cViewPr varScale="1">
        <p:scale>
          <a:sx n="70" d="100"/>
          <a:sy n="70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B5FE94-8700-4B4D-90E1-E2F02A0C51A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F186A8A-21F0-4FE3-8348-35939F75271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C7AE-9AD3-4BB8-80ED-05DC884F1212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9E84-651C-4A68-B007-854D35D994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B1E60-BA20-4A40-B77D-5249439FB4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3B20-C4BF-4449-BA07-6A94C293E0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9E57-3BDE-4478-B8F0-DDFB9E9523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A777-1892-4189-85FD-557FD98D69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511A3-8FD4-4BAD-8AB4-CE168D91978E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D136-EF34-427B-8DB8-519AE07406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6D374-DD4B-464C-BD93-34504E0C39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019BC-8ED3-4D4D-8C55-D170C2B879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3DDB-5868-4D73-8674-D8F92CC868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89D96FA5-F5A9-418C-83C4-4204CE6516A3}" type="slidenum">
              <a:rPr lang="en-US" altLang="zh-CN"/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 panose="05020102010507070707"/>
              <a:buNone/>
              <a:defRPr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 smtClean="0"/>
              <a:t>Vue.js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实例本身也代理了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对象里的所有属性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所以可以这样访问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652041"/>
            <a:ext cx="5485971" cy="35963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实例创建时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都会经历一系列的初始化过程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同时也会调用相应的生命周期钩子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我们可以利用这些钩子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在合适的时机执行我们的业务逻辑。如果你使用过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一定知道它的 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比如以下示例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生命周期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733800"/>
            <a:ext cx="5874729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的生命周期钩子与之类似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比较常用的有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created</a:t>
            </a:r>
            <a:r>
              <a:rPr lang="zh-CN" altLang="en-US" dirty="0" smtClean="0"/>
              <a:t>：实例创建完成后调用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此阶段完成了数据的观测等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但尚未挂载</a:t>
            </a:r>
            <a:r>
              <a:rPr lang="en-US" altLang="zh-CN" dirty="0" smtClean="0"/>
              <a:t>,</a:t>
            </a:r>
            <a:r>
              <a:rPr lang="en-US" altLang="zh-CN" dirty="0"/>
              <a:t>$</a:t>
            </a:r>
            <a:r>
              <a:rPr lang="en-US" altLang="zh-CN" dirty="0" smtClean="0"/>
              <a:t>el</a:t>
            </a:r>
            <a:r>
              <a:rPr lang="zh-CN" altLang="en-US" dirty="0" smtClean="0"/>
              <a:t>还不可用。需要初始化处理一些数据时会比较有用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后面章节将有介绍。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mounted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el</a:t>
            </a:r>
            <a:r>
              <a:rPr lang="zh-CN" altLang="en-US" dirty="0" smtClean="0"/>
              <a:t>挂载到实例上后调用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一般我们的第一个业务逻辑会在这里开始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beforedestroy</a:t>
            </a:r>
            <a:r>
              <a:rPr lang="zh-CN" altLang="en-US" dirty="0" err="1" smtClean="0"/>
              <a:t>：</a:t>
            </a:r>
            <a:r>
              <a:rPr lang="zh-CN" altLang="en-US" dirty="0" smtClean="0"/>
              <a:t>实例销毁之前调用。主要解绑一些使用 </a:t>
            </a:r>
            <a:r>
              <a:rPr lang="en-US" altLang="zh-CN" dirty="0" err="1" smtClean="0"/>
              <a:t>addEventListener</a:t>
            </a:r>
            <a:r>
              <a:rPr lang="zh-CN" altLang="en-US" dirty="0" smtClean="0"/>
              <a:t>监听的事件等。</a:t>
            </a:r>
            <a:endParaRPr lang="en-US" altLang="zh-CN" dirty="0" smtClean="0"/>
          </a:p>
          <a:p>
            <a:r>
              <a:rPr lang="zh-CN" altLang="en-US" dirty="0" smtClean="0"/>
              <a:t>这些钩子与</a:t>
            </a:r>
            <a:r>
              <a:rPr lang="en-US" altLang="zh-CN" dirty="0" smtClean="0"/>
              <a:t>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也是作为选项写入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并且钩子的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指向的是调用它的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生命周期。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7305" y="152400"/>
            <a:ext cx="4596765" cy="11640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990" y="1727835"/>
            <a:ext cx="241744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/>
              <a:t>我们不需要立马弄明白所有的东西，不过随着你的不断学习和使用的参考价值会越来越高。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生命周期。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43350" y="-5713730"/>
            <a:ext cx="4596765" cy="116408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118" y="1680949"/>
            <a:ext cx="7471763" cy="42581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插值与表达式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使用双大括号</a:t>
            </a:r>
            <a:r>
              <a:rPr lang="en-US" altLang="zh-CN" dirty="0" smtClean="0"/>
              <a:t>( Mustache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)“{{}}”</a:t>
            </a:r>
            <a:r>
              <a:rPr lang="zh-CN" altLang="en-US" dirty="0" smtClean="0"/>
              <a:t>是最基本的文本插值方法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它会自动将我们双向绑定的数据实时显示出来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25" y="2391410"/>
            <a:ext cx="5918200" cy="41929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{{}}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除了简单的绑定属性值外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还可以使用 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表达式进行简单的运算、三元运算等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821465"/>
            <a:ext cx="6477000" cy="50069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支持在</a:t>
            </a:r>
            <a:r>
              <a:rPr lang="en-US" altLang="zh-CN" dirty="0" smtClean="0"/>
              <a:t>{{}}</a:t>
            </a:r>
            <a:r>
              <a:rPr lang="zh-CN" altLang="en-US" dirty="0" smtClean="0"/>
              <a:t>插值的尾部添加一个管道符“</a:t>
            </a:r>
            <a:r>
              <a:rPr lang="en-US" altLang="zh-CN" dirty="0" smtClean="0"/>
              <a:t>(|)”</a:t>
            </a:r>
            <a:r>
              <a:rPr lang="zh-CN" altLang="en-US" dirty="0" smtClean="0"/>
              <a:t>对数据进行过滤</a:t>
            </a:r>
            <a:r>
              <a:rPr lang="en-US" altLang="zh-CN" dirty="0" smtClean="0"/>
              <a:t>,</a:t>
            </a:r>
            <a:r>
              <a:rPr lang="zh-CN" altLang="en-US" dirty="0" smtClean="0"/>
              <a:t>经常用于格式化文本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比如字母全部大写、货币千位使用逗号分隔等。过滤的规则是自定义的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通过给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实例添加选项 </a:t>
            </a:r>
            <a:r>
              <a:rPr lang="en-US" altLang="zh-CN" dirty="0" smtClean="0"/>
              <a:t>filters</a:t>
            </a:r>
            <a:r>
              <a:rPr lang="zh-CN" altLang="en-US" dirty="0" smtClean="0"/>
              <a:t>来设置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例如在上实时显示当前时间的示例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可以对时间进行格式化处理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例题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zh-CN" altLang="en-US"/>
              <a:t>使用过滤器和钩子函数实现实时显示当前时间的实例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7171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29400" y="1600200"/>
            <a:ext cx="2238375" cy="1943100"/>
          </a:xfrm>
        </p:spPr>
      </p:pic>
      <p:sp>
        <p:nvSpPr>
          <p:cNvPr id="5" name="矩形 4"/>
          <p:cNvSpPr/>
          <p:nvPr/>
        </p:nvSpPr>
        <p:spPr>
          <a:xfrm>
            <a:off x="990600" y="1608138"/>
            <a:ext cx="5105400" cy="47078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读音 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vju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ː/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，类似于 </a:t>
            </a:r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是一套用于构建用户界面的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渐进式框架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。与其它大型框架不同的是，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被设计为可以自底向上增量开发。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的核心库只关注视图层，不仅易于上手，还便于与第三方库或既有项目整合。另一方面，当与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现代化的工具链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以及各种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支持类库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结合使用时，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也完全能够为复杂的单页应用提供驱动。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过滤器也可以串联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而且可以接收参数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这里的字符串</a:t>
            </a:r>
            <a:r>
              <a:rPr lang="en-US" altLang="zh-CN" dirty="0" err="1" smtClean="0"/>
              <a:t>argl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arg2</a:t>
            </a:r>
            <a:r>
              <a:rPr lang="zh-CN" altLang="en-US" dirty="0" smtClean="0"/>
              <a:t>将分别传给过滤器的第二个和第三个参数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因为第一个是数据本身。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133600"/>
            <a:ext cx="6477000" cy="21715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en-US" altLang="zh-CN" dirty="0"/>
              <a:t>( Directives)</a:t>
            </a:r>
            <a:r>
              <a:rPr lang="zh-CN" altLang="en-US" dirty="0"/>
              <a:t>是 </a:t>
            </a:r>
            <a:r>
              <a:rPr lang="en-US" altLang="zh-CN" dirty="0" err="1"/>
              <a:t>Vue</a:t>
            </a:r>
            <a:r>
              <a:rPr lang="en-US" altLang="zh-CN" dirty="0"/>
              <a:t>. </a:t>
            </a:r>
            <a:r>
              <a:rPr lang="en-US" altLang="zh-CN" dirty="0" err="1"/>
              <a:t>js</a:t>
            </a:r>
            <a:r>
              <a:rPr lang="zh-CN" altLang="en-US" dirty="0"/>
              <a:t>模板中最常用的一项功能</a:t>
            </a:r>
            <a:r>
              <a:rPr lang="en-US" altLang="zh-CN" dirty="0"/>
              <a:t>,</a:t>
            </a:r>
            <a:r>
              <a:rPr lang="zh-CN" altLang="en-US" dirty="0"/>
              <a:t>它带有前缀</a:t>
            </a:r>
            <a:r>
              <a:rPr lang="en-US" altLang="zh-CN" dirty="0"/>
              <a:t>v,</a:t>
            </a:r>
            <a:r>
              <a:rPr lang="zh-CN" altLang="en-US" dirty="0"/>
              <a:t>在前文我们已经使用过不少指令了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v-if</a:t>
            </a:r>
            <a:r>
              <a:rPr lang="zh-CN" altLang="en-US" dirty="0"/>
              <a:t>、</a:t>
            </a:r>
            <a:r>
              <a:rPr lang="en-US" altLang="zh-CN" dirty="0"/>
              <a:t>v-html</a:t>
            </a:r>
            <a:r>
              <a:rPr lang="zh-CN" altLang="en-US" dirty="0"/>
              <a:t>、</a:t>
            </a:r>
            <a:r>
              <a:rPr lang="en-US" altLang="zh-CN" dirty="0"/>
              <a:t>v-pre</a:t>
            </a:r>
            <a:r>
              <a:rPr lang="zh-CN" altLang="en-US" dirty="0"/>
              <a:t>等。指令的主要职责就是当其表达式的值改变时</a:t>
            </a:r>
            <a:r>
              <a:rPr lang="en-US" altLang="zh-CN" dirty="0"/>
              <a:t>,</a:t>
            </a:r>
            <a:r>
              <a:rPr lang="zh-CN" altLang="en-US" dirty="0"/>
              <a:t>相应地将某些行为应用到</a:t>
            </a:r>
            <a:r>
              <a:rPr lang="en-US" altLang="zh-CN" dirty="0"/>
              <a:t>DOM</a:t>
            </a:r>
            <a:r>
              <a:rPr lang="zh-CN" altLang="en-US" dirty="0"/>
              <a:t>上</a:t>
            </a:r>
            <a:r>
              <a:rPr lang="en-US" altLang="zh-CN" dirty="0"/>
              <a:t>,</a:t>
            </a:r>
            <a:r>
              <a:rPr lang="zh-CN" altLang="en-US" dirty="0"/>
              <a:t>以</a:t>
            </a:r>
            <a:r>
              <a:rPr lang="en-US" altLang="zh-CN" dirty="0"/>
              <a:t>v-if</a:t>
            </a:r>
            <a:r>
              <a:rPr lang="zh-CN" altLang="en-US" dirty="0"/>
              <a:t>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指令与事件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399" y="3200400"/>
            <a:ext cx="468742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当数据</a:t>
            </a:r>
            <a:r>
              <a:rPr lang="en-US" altLang="zh-CN" dirty="0"/>
              <a:t>show</a:t>
            </a:r>
            <a:r>
              <a:rPr lang="zh-CN" altLang="en-US" dirty="0"/>
              <a:t>的值为</a:t>
            </a:r>
            <a:r>
              <a:rPr lang="en-US" altLang="zh-CN" dirty="0"/>
              <a:t>true</a:t>
            </a:r>
            <a:r>
              <a:rPr lang="zh-CN" altLang="en-US" dirty="0"/>
              <a:t>时</a:t>
            </a:r>
            <a:r>
              <a:rPr lang="en-US" altLang="zh-CN" dirty="0"/>
              <a:t>,p</a:t>
            </a:r>
            <a:r>
              <a:rPr lang="zh-CN" altLang="en-US" dirty="0"/>
              <a:t>元素会被插入</a:t>
            </a:r>
            <a:r>
              <a:rPr lang="en-US" altLang="zh-CN" dirty="0"/>
              <a:t>,</a:t>
            </a:r>
            <a:r>
              <a:rPr lang="zh-CN" altLang="en-US" dirty="0"/>
              <a:t>为 </a:t>
            </a:r>
            <a:r>
              <a:rPr lang="en-US" altLang="zh-CN" dirty="0"/>
              <a:t>false</a:t>
            </a:r>
            <a:r>
              <a:rPr lang="zh-CN" altLang="en-US" dirty="0"/>
              <a:t>时则会被移除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FF00"/>
                </a:solidFill>
              </a:rPr>
              <a:t>数据驱动</a:t>
            </a:r>
            <a:r>
              <a:rPr lang="en-US" altLang="zh-CN" dirty="0" smtClean="0"/>
              <a:t>DOM</a:t>
            </a:r>
            <a:r>
              <a:rPr lang="zh-CN" altLang="en-US" dirty="0"/>
              <a:t>是 </a:t>
            </a:r>
            <a:r>
              <a:rPr lang="en-US" altLang="zh-CN" dirty="0" err="1"/>
              <a:t>Vue</a:t>
            </a:r>
            <a:r>
              <a:rPr lang="en-US" altLang="zh-CN" dirty="0"/>
              <a:t>. </a:t>
            </a:r>
            <a:r>
              <a:rPr lang="en-US" altLang="zh-CN" dirty="0" err="1"/>
              <a:t>js</a:t>
            </a:r>
            <a:r>
              <a:rPr lang="zh-CN" altLang="en-US" dirty="0"/>
              <a:t>的核心理念</a:t>
            </a:r>
            <a:r>
              <a:rPr lang="en-US" altLang="zh-CN" dirty="0"/>
              <a:t>,</a:t>
            </a:r>
            <a:r>
              <a:rPr lang="zh-CN" altLang="en-US" dirty="0"/>
              <a:t>所以不到万不得已时</a:t>
            </a:r>
            <a:r>
              <a:rPr lang="zh-CN" altLang="en-US" dirty="0" smtClean="0"/>
              <a:t>不要主动</a:t>
            </a:r>
            <a:r>
              <a:rPr lang="zh-CN" altLang="en-US" dirty="0"/>
              <a:t>操作</a:t>
            </a:r>
            <a:r>
              <a:rPr lang="en-US" altLang="zh-CN" dirty="0"/>
              <a:t>DOM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</a:t>
            </a:r>
            <a:r>
              <a:rPr lang="zh-CN" altLang="en-US" dirty="0"/>
              <a:t>要维护好数据</a:t>
            </a:r>
            <a:r>
              <a:rPr lang="en-US" altLang="zh-CN" dirty="0"/>
              <a:t>,DOM</a:t>
            </a:r>
            <a:r>
              <a:rPr lang="zh-CN" altLang="en-US" dirty="0"/>
              <a:t>的事</a:t>
            </a:r>
            <a:r>
              <a:rPr lang="en-US" altLang="zh-CN" dirty="0" err="1"/>
              <a:t>Vue</a:t>
            </a:r>
            <a:r>
              <a:rPr lang="zh-CN" altLang="en-US" dirty="0"/>
              <a:t>会</a:t>
            </a:r>
            <a:r>
              <a:rPr lang="zh-CN" altLang="en-US" dirty="0" smtClean="0"/>
              <a:t>帮我们优雅</a:t>
            </a:r>
            <a:r>
              <a:rPr lang="zh-CN" altLang="en-US" dirty="0"/>
              <a:t>的处理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vuejs</a:t>
            </a:r>
            <a:r>
              <a:rPr lang="zh-CN" altLang="en-US" dirty="0"/>
              <a:t>内置了很多指令</a:t>
            </a:r>
            <a:r>
              <a:rPr lang="en-US" altLang="zh-CN" dirty="0"/>
              <a:t>,</a:t>
            </a:r>
            <a:r>
              <a:rPr lang="zh-CN" altLang="en-US" dirty="0"/>
              <a:t>帮助我们快速完成常见的</a:t>
            </a:r>
            <a:r>
              <a:rPr lang="en-US" altLang="zh-CN" dirty="0"/>
              <a:t>DOM</a:t>
            </a:r>
            <a:r>
              <a:rPr lang="zh-CN" altLang="en-US" dirty="0"/>
              <a:t>操作</a:t>
            </a:r>
            <a:r>
              <a:rPr lang="en-US" altLang="zh-CN" dirty="0"/>
              <a:t>,</a:t>
            </a:r>
            <a:r>
              <a:rPr lang="zh-CN" altLang="en-US" dirty="0"/>
              <a:t>比如循环渲染、显示与隐藏等。在第</a:t>
            </a:r>
            <a:r>
              <a:rPr lang="en-US" altLang="zh-CN" dirty="0"/>
              <a:t>5</a:t>
            </a:r>
            <a:r>
              <a:rPr lang="zh-CN" altLang="en-US" dirty="0"/>
              <a:t>章会详细地介绍这些内置指令</a:t>
            </a:r>
            <a:r>
              <a:rPr lang="en-US" altLang="zh-CN" dirty="0"/>
              <a:t>,</a:t>
            </a:r>
            <a:r>
              <a:rPr lang="zh-CN" altLang="en-US" dirty="0"/>
              <a:t>但在此之前</a:t>
            </a:r>
            <a:r>
              <a:rPr lang="en-US" altLang="zh-CN" dirty="0"/>
              <a:t>,</a:t>
            </a:r>
            <a:r>
              <a:rPr lang="zh-CN" altLang="en-US" dirty="0"/>
              <a:t>我们</a:t>
            </a:r>
            <a:r>
              <a:rPr lang="zh-CN" altLang="en-US" dirty="0"/>
              <a:t>需要先知道</a:t>
            </a:r>
            <a:r>
              <a:rPr lang="en-US" altLang="zh-CN" dirty="0">
                <a:solidFill>
                  <a:srgbClr val="FFFF00"/>
                </a:solidFill>
              </a:rPr>
              <a:t>v-bind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FF00"/>
                </a:solidFill>
              </a:rPr>
              <a:t>v-on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v-bind</a:t>
            </a:r>
            <a:r>
              <a:rPr lang="zh-CN" altLang="en-US" dirty="0"/>
              <a:t>的基本用途是动态更新</a:t>
            </a:r>
            <a:r>
              <a:rPr lang="en-US" altLang="zh-CN" dirty="0"/>
              <a:t>HTML</a:t>
            </a:r>
            <a:r>
              <a:rPr lang="zh-CN" altLang="en-US" dirty="0"/>
              <a:t>元素上的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/>
              <a:t>id</a:t>
            </a:r>
            <a:r>
              <a:rPr lang="zh-CN" altLang="en-US" dirty="0"/>
              <a:t>、 </a:t>
            </a:r>
            <a:r>
              <a:rPr lang="en-US" altLang="zh-CN" dirty="0"/>
              <a:t>class</a:t>
            </a:r>
            <a:r>
              <a:rPr lang="zh-CN" altLang="en-US" dirty="0"/>
              <a:t>等</a:t>
            </a:r>
            <a:r>
              <a:rPr lang="en-US" altLang="zh-CN" dirty="0"/>
              <a:t>,</a:t>
            </a:r>
            <a:r>
              <a:rPr lang="zh-CN" altLang="en-US" dirty="0"/>
              <a:t>例如下面几个示例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438399"/>
            <a:ext cx="6172200" cy="43826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示例中的链接地址与图片的地址都与数据进行了绑定</a:t>
            </a:r>
            <a:r>
              <a:rPr lang="en-US" altLang="zh-CN" dirty="0"/>
              <a:t>,</a:t>
            </a:r>
            <a:r>
              <a:rPr lang="zh-CN" altLang="en-US" dirty="0"/>
              <a:t>当通过各种方式改变数据时</a:t>
            </a:r>
            <a:r>
              <a:rPr lang="en-US" altLang="zh-CN" dirty="0"/>
              <a:t>,</a:t>
            </a:r>
            <a:r>
              <a:rPr lang="zh-CN" altLang="en-US" dirty="0"/>
              <a:t>链接和图片都会自动更新。上述示例渲染后的结果为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3276600"/>
            <a:ext cx="6682546" cy="9204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200"/>
          </a:xfrm>
        </p:spPr>
        <p:txBody>
          <a:bodyPr/>
          <a:lstStyle/>
          <a:p>
            <a:r>
              <a:rPr lang="zh-CN" altLang="en-US" dirty="0"/>
              <a:t>另一个非常重要的指令就是</a:t>
            </a:r>
            <a:r>
              <a:rPr lang="en-US" altLang="zh-CN" dirty="0"/>
              <a:t>v-on,</a:t>
            </a:r>
            <a:r>
              <a:rPr lang="zh-CN" altLang="en-US" dirty="0"/>
              <a:t>它用来绑定事件监听器</a:t>
            </a:r>
            <a:r>
              <a:rPr lang="en-US" altLang="zh-CN" dirty="0"/>
              <a:t>,</a:t>
            </a:r>
            <a:r>
              <a:rPr lang="zh-CN" altLang="en-US" dirty="0"/>
              <a:t>这样我们就可以做一些交互了</a:t>
            </a:r>
            <a:r>
              <a:rPr lang="en-US" altLang="zh-CN" dirty="0"/>
              <a:t>,</a:t>
            </a:r>
            <a:r>
              <a:rPr lang="zh-CN" altLang="en-US" dirty="0"/>
              <a:t>先来看下面的示例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119" y="1219200"/>
            <a:ext cx="6822922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button</a:t>
            </a:r>
            <a:r>
              <a:rPr lang="zh-CN" altLang="en-US" dirty="0"/>
              <a:t>按钮上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v-on: click</a:t>
            </a:r>
            <a:r>
              <a:rPr lang="zh-CN" altLang="en-US" dirty="0"/>
              <a:t>给该元素绑定了一个点击事件</a:t>
            </a:r>
            <a:r>
              <a:rPr lang="en-US" altLang="zh-CN" dirty="0"/>
              <a:t>,</a:t>
            </a:r>
            <a:r>
              <a:rPr lang="zh-CN" altLang="en-US" dirty="0"/>
              <a:t>在普通元素上</a:t>
            </a:r>
            <a:r>
              <a:rPr lang="en-US" altLang="zh-CN" dirty="0"/>
              <a:t>,v-on</a:t>
            </a:r>
            <a:r>
              <a:rPr lang="zh-CN" altLang="en-US" dirty="0"/>
              <a:t>可以监听原生的</a:t>
            </a:r>
            <a:r>
              <a:rPr lang="en-US" altLang="zh-CN" dirty="0"/>
              <a:t>DOM</a:t>
            </a:r>
            <a:r>
              <a:rPr lang="zh-CN" altLang="en-US" dirty="0"/>
              <a:t>事件</a:t>
            </a:r>
            <a:r>
              <a:rPr lang="en-US" altLang="zh-CN" dirty="0"/>
              <a:t>,</a:t>
            </a:r>
            <a:r>
              <a:rPr lang="zh-CN" altLang="en-US" dirty="0"/>
              <a:t>除了 </a:t>
            </a:r>
            <a:r>
              <a:rPr lang="en-US" altLang="zh-CN" dirty="0"/>
              <a:t>click</a:t>
            </a:r>
            <a:r>
              <a:rPr lang="zh-CN" altLang="en-US" dirty="0"/>
              <a:t>外</a:t>
            </a:r>
            <a:r>
              <a:rPr lang="en-US" altLang="zh-CN" dirty="0"/>
              <a:t>,</a:t>
            </a:r>
            <a:r>
              <a:rPr lang="zh-CN" altLang="en-US" dirty="0"/>
              <a:t>还有 </a:t>
            </a:r>
            <a:r>
              <a:rPr lang="en-US" altLang="zh-CN" dirty="0" err="1"/>
              <a:t>dblclick</a:t>
            </a:r>
            <a:r>
              <a:rPr lang="zh-CN" altLang="en-US" dirty="0"/>
              <a:t>、 </a:t>
            </a:r>
            <a:r>
              <a:rPr lang="en-US" altLang="zh-CN" dirty="0" err="1"/>
              <a:t>keyup</a:t>
            </a:r>
            <a:r>
              <a:rPr lang="zh-CN" altLang="en-US" dirty="0"/>
              <a:t>、 </a:t>
            </a:r>
            <a:r>
              <a:rPr lang="en-US" altLang="zh-CN" dirty="0" err="1"/>
              <a:t>mousemove</a:t>
            </a:r>
            <a:r>
              <a:rPr lang="zh-CN" altLang="en-US" dirty="0"/>
              <a:t>等。</a:t>
            </a:r>
            <a:endParaRPr lang="zh-CN" altLang="en-US" dirty="0"/>
          </a:p>
          <a:p>
            <a:r>
              <a:rPr lang="zh-CN" altLang="en-US" dirty="0"/>
              <a:t>表达式可以是一个方法名</a:t>
            </a:r>
            <a:r>
              <a:rPr lang="en-US" altLang="zh-CN" dirty="0"/>
              <a:t>,</a:t>
            </a:r>
            <a:r>
              <a:rPr lang="zh-CN" altLang="en-US" dirty="0"/>
              <a:t>这些方法都写在</a:t>
            </a:r>
            <a:r>
              <a:rPr lang="en-US" altLang="zh-CN" dirty="0" err="1"/>
              <a:t>Vue</a:t>
            </a:r>
            <a:r>
              <a:rPr lang="zh-CN" altLang="en-US" dirty="0"/>
              <a:t>实例的 </a:t>
            </a:r>
            <a:r>
              <a:rPr lang="en-US" altLang="zh-CN" dirty="0"/>
              <a:t>methods</a:t>
            </a:r>
            <a:r>
              <a:rPr lang="zh-CN" altLang="en-US" dirty="0"/>
              <a:t>属性内</a:t>
            </a:r>
            <a:r>
              <a:rPr lang="en-US" altLang="zh-CN" dirty="0"/>
              <a:t>,</a:t>
            </a:r>
            <a:r>
              <a:rPr lang="zh-CN" altLang="en-US" dirty="0"/>
              <a:t>并且是函数的形式</a:t>
            </a:r>
            <a:r>
              <a:rPr lang="en-US" altLang="zh-CN" dirty="0"/>
              <a:t>,</a:t>
            </a:r>
            <a:r>
              <a:rPr lang="zh-CN" altLang="en-US" dirty="0"/>
              <a:t>函数内的</a:t>
            </a:r>
            <a:r>
              <a:rPr lang="en-US" altLang="zh-CN" dirty="0"/>
              <a:t>this</a:t>
            </a:r>
            <a:r>
              <a:rPr lang="zh-CN" altLang="en-US" dirty="0"/>
              <a:t>指向的是当前</a:t>
            </a:r>
            <a:r>
              <a:rPr lang="en-US" altLang="zh-CN" dirty="0" err="1"/>
              <a:t>Vue</a:t>
            </a:r>
            <a:r>
              <a:rPr lang="zh-CN" altLang="en-US" dirty="0"/>
              <a:t>实例本身</a:t>
            </a:r>
            <a:r>
              <a:rPr lang="en-US" altLang="zh-CN" dirty="0"/>
              <a:t>,</a:t>
            </a:r>
            <a:r>
              <a:rPr lang="zh-CN" altLang="en-US" dirty="0"/>
              <a:t>因此可以直接使用</a:t>
            </a:r>
            <a:r>
              <a:rPr lang="en-US" altLang="zh-CN" dirty="0" err="1"/>
              <a:t>this.xx</a:t>
            </a:r>
            <a:r>
              <a:rPr lang="zh-CN" altLang="en-US" dirty="0"/>
              <a:t>的形式来访问或修改数据</a:t>
            </a:r>
            <a:r>
              <a:rPr lang="en-US" altLang="zh-CN" dirty="0"/>
              <a:t>,</a:t>
            </a:r>
            <a:r>
              <a:rPr lang="zh-CN" altLang="en-US" dirty="0"/>
              <a:t>如示例中的</a:t>
            </a:r>
            <a:r>
              <a:rPr lang="en-US" altLang="zh-CN" dirty="0" err="1"/>
              <a:t>this.show</a:t>
            </a:r>
            <a:r>
              <a:rPr lang="en-US" altLang="zh-CN" dirty="0"/>
              <a:t>=false;</a:t>
            </a:r>
            <a:r>
              <a:rPr lang="zh-CN" altLang="en-US" dirty="0"/>
              <a:t>把数据</a:t>
            </a:r>
            <a:r>
              <a:rPr lang="en-US" altLang="zh-CN" dirty="0"/>
              <a:t>show</a:t>
            </a:r>
            <a:r>
              <a:rPr lang="zh-CN" altLang="en-US" dirty="0"/>
              <a:t>修改为了 </a:t>
            </a:r>
            <a:r>
              <a:rPr lang="en-US" altLang="zh-CN" dirty="0"/>
              <a:t>false,</a:t>
            </a:r>
            <a:r>
              <a:rPr lang="zh-CN" altLang="en-US" dirty="0"/>
              <a:t>所以点击按钮时</a:t>
            </a:r>
            <a:r>
              <a:rPr lang="en-US" altLang="zh-CN" dirty="0"/>
              <a:t>,</a:t>
            </a:r>
            <a:r>
              <a:rPr lang="zh-CN" altLang="en-US" dirty="0"/>
              <a:t>文本</a:t>
            </a:r>
            <a:r>
              <a:rPr lang="en-US" altLang="zh-CN" dirty="0"/>
              <a:t>p</a:t>
            </a:r>
            <a:r>
              <a:rPr lang="zh-CN" altLang="en-US" dirty="0"/>
              <a:t>元素就被移除了。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语法糖是指在不影响功能的情况下</a:t>
            </a:r>
            <a:r>
              <a:rPr lang="en-US" altLang="zh-CN" dirty="0"/>
              <a:t>,</a:t>
            </a:r>
            <a:r>
              <a:rPr lang="zh-CN" altLang="en-US" dirty="0"/>
              <a:t>添加某种方法实现同样的效果</a:t>
            </a:r>
            <a:r>
              <a:rPr lang="en-US" altLang="zh-CN" dirty="0"/>
              <a:t>,</a:t>
            </a:r>
            <a:r>
              <a:rPr lang="zh-CN" altLang="en-US" dirty="0"/>
              <a:t>从而方便程序开发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en-US" altLang="zh-CN" dirty="0"/>
              <a:t>. </a:t>
            </a:r>
            <a:r>
              <a:rPr lang="en-US" altLang="zh-CN" dirty="0" err="1"/>
              <a:t>js</a:t>
            </a:r>
            <a:r>
              <a:rPr lang="zh-CN" altLang="en-US" dirty="0"/>
              <a:t>的</a:t>
            </a:r>
            <a:r>
              <a:rPr lang="en-US" altLang="zh-CN" dirty="0"/>
              <a:t>v-bind</a:t>
            </a:r>
            <a:r>
              <a:rPr lang="zh-CN" altLang="en-US" dirty="0"/>
              <a:t>和</a:t>
            </a:r>
            <a:r>
              <a:rPr lang="en-US" altLang="zh-CN" dirty="0"/>
              <a:t>v-on</a:t>
            </a:r>
            <a:r>
              <a:rPr lang="zh-CN" altLang="en-US" dirty="0"/>
              <a:t>指令都提供了语法糖</a:t>
            </a:r>
            <a:r>
              <a:rPr lang="en-US" altLang="zh-CN" dirty="0"/>
              <a:t>,</a:t>
            </a:r>
            <a:r>
              <a:rPr lang="zh-CN" altLang="en-US" dirty="0"/>
              <a:t>也可以说是</a:t>
            </a:r>
            <a:r>
              <a:rPr lang="zh-CN" altLang="en-US" dirty="0" smtClean="0"/>
              <a:t>缩写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v-bind</a:t>
            </a:r>
            <a:r>
              <a:rPr lang="zh-CN" altLang="en-US" dirty="0" smtClean="0"/>
              <a:t>可以</a:t>
            </a:r>
            <a:r>
              <a:rPr lang="zh-CN" altLang="en-US" dirty="0"/>
              <a:t>省略</a:t>
            </a:r>
            <a:r>
              <a:rPr lang="en-US" altLang="zh-CN" dirty="0"/>
              <a:t>v-bind,</a:t>
            </a:r>
            <a:r>
              <a:rPr lang="zh-CN" altLang="en-US" dirty="0"/>
              <a:t>直接写一个冒号“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3795772"/>
            <a:ext cx="5334000" cy="245035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v-on</a:t>
            </a:r>
            <a:r>
              <a:rPr lang="zh-CN" altLang="en-US" dirty="0"/>
              <a:t>可以直接用“</a:t>
            </a:r>
            <a:r>
              <a:rPr lang="en-US" altLang="zh-CN" dirty="0">
                <a:solidFill>
                  <a:srgbClr val="FFFF00"/>
                </a:solidFill>
              </a:rPr>
              <a:t>@</a:t>
            </a:r>
            <a:r>
              <a:rPr lang="en-US" altLang="zh-CN" dirty="0"/>
              <a:t>”</a:t>
            </a:r>
            <a:r>
              <a:rPr lang="zh-CN" altLang="en-US" dirty="0"/>
              <a:t>来缩写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743200"/>
            <a:ext cx="7445826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与知名前端框架 </a:t>
            </a:r>
            <a:r>
              <a:rPr lang="en-US" altLang="zh-CN" smtClean="0"/>
              <a:t>Angular</a:t>
            </a:r>
            <a:r>
              <a:rPr lang="zh-CN" altLang="en-US" smtClean="0"/>
              <a:t>、 </a:t>
            </a:r>
            <a:r>
              <a:rPr lang="en-US" altLang="zh-CN" smtClean="0"/>
              <a:t>React</a:t>
            </a:r>
            <a:r>
              <a:rPr lang="zh-CN" altLang="en-US" smtClean="0"/>
              <a:t>等一样</a:t>
            </a:r>
            <a:r>
              <a:rPr lang="en-US" altLang="zh-CN" smtClean="0"/>
              <a:t>, Vue. js</a:t>
            </a:r>
            <a:r>
              <a:rPr lang="zh-CN" altLang="en-US" smtClean="0"/>
              <a:t>在设计上也使用</a:t>
            </a:r>
            <a:r>
              <a:rPr lang="en-US" altLang="zh-CN" smtClean="0"/>
              <a:t>MVVM(Mode-View-ViewModel)</a:t>
            </a:r>
            <a:r>
              <a:rPr lang="zh-CN" altLang="en-US" smtClean="0"/>
              <a:t>模式。</a:t>
            </a:r>
            <a:endParaRPr lang="en-US" altLang="zh-CN" smtClean="0"/>
          </a:p>
          <a:p>
            <a:r>
              <a:rPr lang="en-US" altLang="zh-CN" smtClean="0"/>
              <a:t>MVVM</a:t>
            </a:r>
            <a:r>
              <a:rPr lang="zh-CN" altLang="en-US" smtClean="0"/>
              <a:t>模式是由经典的软件架构</a:t>
            </a:r>
            <a:r>
              <a:rPr lang="en-US" altLang="zh-CN" smtClean="0"/>
              <a:t>MVC</a:t>
            </a:r>
            <a:r>
              <a:rPr lang="zh-CN" altLang="en-US" smtClean="0"/>
              <a:t>衍生来的。当</a:t>
            </a:r>
            <a:r>
              <a:rPr lang="en-US" altLang="zh-CN" smtClean="0"/>
              <a:t>View(</a:t>
            </a:r>
            <a:r>
              <a:rPr lang="zh-CN" altLang="en-US" smtClean="0"/>
              <a:t>视图层</a:t>
            </a:r>
            <a:r>
              <a:rPr lang="en-US" altLang="zh-CN" smtClean="0"/>
              <a:t>)</a:t>
            </a:r>
            <a:r>
              <a:rPr lang="zh-CN" altLang="en-US" smtClean="0"/>
              <a:t>变化时</a:t>
            </a:r>
            <a:r>
              <a:rPr lang="en-US" altLang="zh-CN" smtClean="0"/>
              <a:t>,</a:t>
            </a:r>
            <a:r>
              <a:rPr lang="zh-CN" altLang="en-US" smtClean="0"/>
              <a:t>会自动更新到</a:t>
            </a:r>
            <a:r>
              <a:rPr lang="en-US" altLang="zh-CN" smtClean="0"/>
              <a:t>View Model(</a:t>
            </a:r>
            <a:r>
              <a:rPr lang="zh-CN" altLang="en-US" smtClean="0"/>
              <a:t>视图模型</a:t>
            </a:r>
            <a:r>
              <a:rPr lang="en-US" altLang="zh-CN" smtClean="0"/>
              <a:t>),</a:t>
            </a:r>
            <a:r>
              <a:rPr lang="zh-CN" altLang="en-US" smtClean="0"/>
              <a:t>反之亦然。</a:t>
            </a:r>
            <a:r>
              <a:rPr lang="en-US" altLang="zh-CN" smtClean="0"/>
              <a:t>View</a:t>
            </a:r>
            <a:r>
              <a:rPr lang="zh-CN" altLang="en-US" smtClean="0"/>
              <a:t>和 </a:t>
            </a:r>
            <a:r>
              <a:rPr lang="en-US" altLang="zh-CN" smtClean="0"/>
              <a:t>View Model</a:t>
            </a:r>
            <a:r>
              <a:rPr lang="zh-CN" altLang="en-US" smtClean="0"/>
              <a:t>之间通过双向绑定</a:t>
            </a:r>
            <a:r>
              <a:rPr lang="en-US" altLang="zh-CN" smtClean="0"/>
              <a:t>(data- binding)</a:t>
            </a:r>
            <a:r>
              <a:rPr lang="zh-CN" altLang="en-US" smtClean="0"/>
              <a:t>建立联系。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819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998913"/>
            <a:ext cx="4446588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我们可以在 Vue.js 的官网上直接下载 vue.js 并用 &lt;script&gt; 标签引入。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&lt;script src="vue.js" type="text/javascript" charset="utf-8"&gt;&lt;/script&gt;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r>
              <a:rPr lang="zh-CN" altLang="en-US">
                <a:solidFill>
                  <a:srgbClr val="FFFF00"/>
                </a:solidFill>
                <a:sym typeface="+mn-ea"/>
              </a:rPr>
              <a:t>注意：Vue.js 不支持 IE8 及其以下 IE 版本。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Vue.js 安装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另外，为了方便程序调试，我们一般使用</a:t>
            </a:r>
            <a:r>
              <a:rPr lang="en-US" altLang="zh-CN"/>
              <a:t>Firefox</a:t>
            </a:r>
            <a:r>
              <a:rPr lang="zh-CN" altLang="en-US"/>
              <a:t>浏览器或</a:t>
            </a:r>
            <a:r>
              <a:rPr lang="en-US" altLang="zh-CN"/>
              <a:t>chrome</a:t>
            </a:r>
            <a:r>
              <a:rPr lang="zh-CN" altLang="en-US"/>
              <a:t>浏览器，并安装</a:t>
            </a:r>
            <a:r>
              <a:rPr lang="en-US" altLang="zh-CN"/>
              <a:t>vue.js devtools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程序调试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" y="2588260"/>
            <a:ext cx="9079865" cy="4180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学习任何一种框架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从一个 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应用开始是最快了解该框架特性的途径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我们先从段简单的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感受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最核心的功能。</a:t>
            </a:r>
            <a:endParaRPr lang="en-US" altLang="zh-CN" dirty="0" smtClean="0"/>
          </a:p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Vue.js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276600"/>
            <a:ext cx="7467600" cy="31448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这是一段简单到不能再简单的代码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但却展示出了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最核心的功能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FF00"/>
                </a:solidFill>
              </a:rPr>
              <a:t>数据的双向绑定</a:t>
            </a:r>
            <a:r>
              <a:rPr lang="zh-CN" altLang="en-US" dirty="0" smtClean="0"/>
              <a:t>。在输入框输入的内容会实时展示在页面的</a:t>
            </a:r>
            <a:r>
              <a:rPr lang="en-US" altLang="zh-CN" dirty="0" smtClean="0"/>
              <a:t>h1</a:t>
            </a:r>
            <a:r>
              <a:rPr lang="zh-CN" altLang="en-US" dirty="0" smtClean="0"/>
              <a:t>标签内。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应用的创建很简单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FF00"/>
                </a:solidFill>
              </a:rPr>
              <a:t>构造函数</a:t>
            </a:r>
            <a:r>
              <a:rPr lang="en-US" altLang="zh-CN" dirty="0" err="1" smtClean="0">
                <a:solidFill>
                  <a:srgbClr val="FFFF00"/>
                </a:solidFill>
              </a:rPr>
              <a:t>Vue</a:t>
            </a:r>
            <a:r>
              <a:rPr lang="zh-CN" altLang="en-US" dirty="0" smtClean="0"/>
              <a:t>就可以创建一个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的根实例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并启动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应用。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变量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就代表了这个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实例。事实上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几乎所有的代码都是写入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实例的选项内的一个对象。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实例与数据绑定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5181600"/>
            <a:ext cx="3200400" cy="1244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429000"/>
          </a:xfrm>
        </p:spPr>
        <p:txBody>
          <a:bodyPr/>
          <a:lstStyle/>
          <a:p>
            <a:r>
              <a:rPr lang="zh-CN" altLang="en-US" dirty="0" smtClean="0"/>
              <a:t>首先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必不可少的一个选项就是</a:t>
            </a:r>
            <a:r>
              <a:rPr lang="en-US" altLang="zh-CN" dirty="0" smtClean="0"/>
              <a:t>el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FF00"/>
                </a:solidFill>
              </a:rPr>
              <a:t>el</a:t>
            </a:r>
            <a:r>
              <a:rPr lang="zh-CN" altLang="en-US" dirty="0" smtClean="0">
                <a:solidFill>
                  <a:srgbClr val="FFFF00"/>
                </a:solidFill>
              </a:rPr>
              <a:t>用于指定一个页面中己存在的</a:t>
            </a:r>
            <a:r>
              <a:rPr lang="en-US" altLang="zh-CN" dirty="0" smtClean="0">
                <a:solidFill>
                  <a:srgbClr val="FFFF00"/>
                </a:solidFill>
              </a:rPr>
              <a:t>DOM</a:t>
            </a:r>
            <a:r>
              <a:rPr lang="zh-CN" altLang="en-US" dirty="0" smtClean="0">
                <a:solidFill>
                  <a:srgbClr val="FFFF00"/>
                </a:solidFill>
              </a:rPr>
              <a:t>元素来挂载</a:t>
            </a:r>
            <a:r>
              <a:rPr lang="en-US" altLang="zh-CN" dirty="0" err="1" smtClean="0">
                <a:solidFill>
                  <a:srgbClr val="FFFF00"/>
                </a:solidFill>
              </a:rPr>
              <a:t>Vue</a:t>
            </a:r>
            <a:r>
              <a:rPr lang="zh-CN" altLang="en-US" dirty="0" smtClean="0">
                <a:solidFill>
                  <a:srgbClr val="FFFF00"/>
                </a:solidFill>
              </a:rPr>
              <a:t>实例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它可以是 </a:t>
            </a:r>
            <a:r>
              <a:rPr lang="en-US" altLang="zh-CN" dirty="0" smtClean="0"/>
              <a:t>Html element,</a:t>
            </a:r>
            <a:r>
              <a:rPr lang="zh-CN" altLang="en-US" dirty="0" smtClean="0"/>
              <a:t>也可以是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实例与数据绑定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469" y="2895600"/>
            <a:ext cx="6839062" cy="1828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5800" y="4953000"/>
            <a:ext cx="7772399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lang="zh-CN" altLang="en-US" sz="2600" dirty="0">
                <a:latin typeface="+mn-lt"/>
                <a:ea typeface="+mn-ea"/>
              </a:rPr>
              <a:t>挂载成功后,我们可以</a:t>
            </a:r>
            <a:r>
              <a:rPr lang="zh-CN" altLang="en-US" sz="2600" dirty="0">
                <a:solidFill>
                  <a:srgbClr val="FFFF00"/>
                </a:solidFill>
                <a:latin typeface="+mn-lt"/>
                <a:ea typeface="+mn-ea"/>
              </a:rPr>
              <a:t>通过a</a:t>
            </a:r>
            <a:r>
              <a:rPr lang="en-US" altLang="zh-CN" sz="2600" dirty="0">
                <a:solidFill>
                  <a:srgbClr val="FFFF00"/>
                </a:solidFill>
                <a:latin typeface="+mn-lt"/>
                <a:ea typeface="+mn-ea"/>
              </a:rPr>
              <a:t>p</a:t>
            </a:r>
            <a:r>
              <a:rPr lang="zh-CN" altLang="en-US" sz="2600" dirty="0">
                <a:solidFill>
                  <a:srgbClr val="FFFF00"/>
                </a:solidFill>
                <a:latin typeface="+mn-lt"/>
                <a:ea typeface="+mn-ea"/>
              </a:rPr>
              <a:t>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.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$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el</a:t>
            </a:r>
            <a:r>
              <a:rPr lang="zh-CN" altLang="en-US" sz="2600" dirty="0">
                <a:solidFill>
                  <a:srgbClr val="FFFF00"/>
                </a:solidFill>
                <a:latin typeface="+mn-lt"/>
                <a:ea typeface="+mn-ea"/>
              </a:rPr>
              <a:t>来访问该元素</a:t>
            </a:r>
            <a:r>
              <a:rPr lang="zh-CN" altLang="en-US" sz="2600" dirty="0">
                <a:latin typeface="+mn-lt"/>
                <a:ea typeface="+mn-ea"/>
              </a:rPr>
              <a:t>。Vue提供了很多常用的实例属性与方法,都以$开头,</a:t>
            </a:r>
            <a:r>
              <a:rPr lang="zh-CN" altLang="en-US" sz="2600" dirty="0" smtClean="0">
                <a:latin typeface="+mn-lt"/>
                <a:ea typeface="+mn-ea"/>
              </a:rPr>
              <a:t>比如</a:t>
            </a:r>
            <a:r>
              <a:rPr lang="en-US" altLang="zh-CN" sz="2600" dirty="0" smtClean="0"/>
              <a:t>$</a:t>
            </a:r>
            <a:r>
              <a:rPr lang="zh-CN" altLang="en-US" sz="2600" dirty="0" smtClean="0">
                <a:latin typeface="+mn-lt"/>
                <a:ea typeface="+mn-ea"/>
              </a:rPr>
              <a:t>el</a:t>
            </a:r>
            <a:r>
              <a:rPr lang="zh-CN" altLang="en-US" sz="2600" dirty="0">
                <a:latin typeface="+mn-lt"/>
                <a:ea typeface="+mn-ea"/>
              </a:rPr>
              <a:t>,后续还会介绍更多有用的方法。</a:t>
            </a:r>
            <a:endParaRPr lang="zh-CN" altLang="en-US" sz="26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标签上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v-model </a:t>
            </a:r>
            <a:r>
              <a:rPr lang="zh-CN" altLang="en-US" dirty="0" smtClean="0"/>
              <a:t>的指令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它的值对应于我们创建的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选项中的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这就是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的数据绑定。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FF00"/>
                </a:solidFill>
              </a:rPr>
              <a:t>通过</a:t>
            </a:r>
            <a:r>
              <a:rPr lang="en-US" altLang="zh-CN" dirty="0" err="1" smtClean="0">
                <a:solidFill>
                  <a:srgbClr val="FFFF00"/>
                </a:solidFill>
              </a:rPr>
              <a:t>vue</a:t>
            </a:r>
            <a:r>
              <a:rPr lang="zh-CN" altLang="en-US" dirty="0" smtClean="0">
                <a:solidFill>
                  <a:srgbClr val="FFFF00"/>
                </a:solidFill>
              </a:rPr>
              <a:t>实例的</a:t>
            </a:r>
            <a:r>
              <a:rPr lang="en-US" altLang="zh-CN" dirty="0" smtClean="0">
                <a:solidFill>
                  <a:srgbClr val="FFFF00"/>
                </a:solidFill>
              </a:rPr>
              <a:t>data</a:t>
            </a:r>
            <a:r>
              <a:rPr lang="zh-CN" altLang="en-US" dirty="0" smtClean="0">
                <a:solidFill>
                  <a:srgbClr val="FFFF00"/>
                </a:solidFill>
              </a:rPr>
              <a:t>选项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可以声明应用内需要双向绑定的数据。</a:t>
            </a:r>
            <a:r>
              <a:rPr lang="zh-CN" altLang="en-US" dirty="0" smtClean="0"/>
              <a:t>建议所有会用到的数据都预先在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内声明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这样不至于将数据散落在业务逻辑中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难以维护。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2772</Words>
  <Application>WPS 演示</Application>
  <PresentationFormat>全屏显示(4:3)</PresentationFormat>
  <Paragraphs>116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华文新魏</vt:lpstr>
      <vt:lpstr>Constantia</vt:lpstr>
      <vt:lpstr>Wingdings 2</vt:lpstr>
      <vt:lpstr>Wingdings 2</vt:lpstr>
      <vt:lpstr>仿宋</vt:lpstr>
      <vt:lpstr>微软雅黑</vt:lpstr>
      <vt:lpstr>Arial Unicode MS</vt:lpstr>
      <vt:lpstr>Calibri</vt:lpstr>
      <vt:lpstr>纸张</vt:lpstr>
      <vt:lpstr>Vue.js</vt:lpstr>
      <vt:lpstr>简介</vt:lpstr>
      <vt:lpstr>PowerPoint 演示文稿</vt:lpstr>
      <vt:lpstr>Vue.js 安装</vt:lpstr>
      <vt:lpstr>程序调试</vt:lpstr>
      <vt:lpstr>第一个Vue.js程序</vt:lpstr>
      <vt:lpstr>Vue实例与数据绑定</vt:lpstr>
      <vt:lpstr>Vue实例与数据绑定</vt:lpstr>
      <vt:lpstr>PowerPoint 演示文稿</vt:lpstr>
      <vt:lpstr>PowerPoint 演示文稿</vt:lpstr>
      <vt:lpstr>生命周期</vt:lpstr>
      <vt:lpstr>PowerPoint 演示文稿</vt:lpstr>
      <vt:lpstr>生命周期。</vt:lpstr>
      <vt:lpstr>生命周期。</vt:lpstr>
      <vt:lpstr>PowerPoint 演示文稿</vt:lpstr>
      <vt:lpstr>插值与表达式</vt:lpstr>
      <vt:lpstr>PowerPoint 演示文稿</vt:lpstr>
      <vt:lpstr>过滤器</vt:lpstr>
      <vt:lpstr>PowerPoint 演示文稿</vt:lpstr>
      <vt:lpstr>PowerPoint 演示文稿</vt:lpstr>
      <vt:lpstr>指令与事件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语法糖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208</cp:revision>
  <cp:lastPrinted>2113-01-01T00:00:00Z</cp:lastPrinted>
  <dcterms:created xsi:type="dcterms:W3CDTF">2013-06-18T02:16:00Z</dcterms:created>
  <dcterms:modified xsi:type="dcterms:W3CDTF">2021-06-10T12:31:20Z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2052-11.1.0.10495</vt:lpwstr>
  </property>
  <property fmtid="{D5CDD505-2E9C-101B-9397-08002B2CF9AE}" pid="4" name="ICV">
    <vt:lpwstr>F56481BC150F40E8AB7AE8C70E57ECC8</vt:lpwstr>
  </property>
</Properties>
</file>