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6" r:id="rId3"/>
    <p:sldId id="344" r:id="rId4"/>
    <p:sldId id="363" r:id="rId5"/>
    <p:sldId id="364" r:id="rId6"/>
    <p:sldId id="365" r:id="rId7"/>
    <p:sldId id="369" r:id="rId8"/>
    <p:sldId id="366" r:id="rId9"/>
    <p:sldId id="367" r:id="rId10"/>
    <p:sldId id="368" r:id="rId11"/>
    <p:sldId id="370" r:id="rId12"/>
    <p:sldId id="371" r:id="rId13"/>
    <p:sldId id="372" r:id="rId14"/>
    <p:sldId id="373" r:id="rId15"/>
    <p:sldId id="375" r:id="rId16"/>
    <p:sldId id="374" r:id="rId17"/>
    <p:sldId id="376" r:id="rId18"/>
    <p:sldId id="377" r:id="rId19"/>
    <p:sldId id="378" r:id="rId20"/>
    <p:sldId id="379" r:id="rId21"/>
    <p:sldId id="380" r:id="rId22"/>
    <p:sldId id="381" r:id="rId23"/>
    <p:sldId id="382" r:id="rId24"/>
    <p:sldId id="383" r:id="rId25"/>
    <p:sldId id="384" r:id="rId26"/>
    <p:sldId id="385" r:id="rId27"/>
    <p:sldId id="386" r:id="rId28"/>
    <p:sldId id="391" r:id="rId29"/>
    <p:sldId id="390" r:id="rId30"/>
    <p:sldId id="392" r:id="rId31"/>
    <p:sldId id="393" r:id="rId32"/>
    <p:sldId id="394" r:id="rId33"/>
    <p:sldId id="395" r:id="rId34"/>
    <p:sldId id="396" r:id="rId35"/>
    <p:sldId id="397"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0" autoAdjust="0"/>
    <p:restoredTop sz="94660"/>
  </p:normalViewPr>
  <p:slideViewPr>
    <p:cSldViewPr>
      <p:cViewPr varScale="1">
        <p:scale>
          <a:sx n="70" d="100"/>
          <a:sy n="70" d="100"/>
        </p:scale>
        <p:origin x="15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7B5FE94-8700-4B4D-90E1-E2F02A0C51A6}"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F186A8A-21F0-4FE3-8348-35939F75271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eaLnBrk="1" hangingPunct="1">
              <a:defRPr/>
            </a:pPr>
            <a:endParaRPr lang="en-US" altLang="zh-CN">
              <a:solidFill>
                <a:srgbClr val="FFFFFF"/>
              </a:solidFill>
              <a:ea typeface="宋体" panose="02010600030101010101" pitchFamily="2" charset="-122"/>
            </a:endParaRPr>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zh-CN" altLang="en-US" smtClean="0"/>
              <a:t>单击此处编辑母版标题样式</a:t>
            </a:r>
            <a:endParaRPr lang="en-US"/>
          </a:p>
        </p:txBody>
      </p:sp>
      <p:sp>
        <p:nvSpPr>
          <p:cNvPr id="7" name="日期占位符 14"/>
          <p:cNvSpPr>
            <a:spLocks noGrp="1"/>
          </p:cNvSpPr>
          <p:nvPr>
            <p:ph type="dt" sz="half" idx="10"/>
          </p:nvPr>
        </p:nvSpPr>
        <p:spPr/>
        <p:txBody>
          <a:bodyPr/>
          <a:lstStyle>
            <a:lvl1pPr>
              <a:defRPr/>
            </a:lvl1pPr>
          </a:lstStyle>
          <a:p>
            <a:pPr>
              <a:defRPr/>
            </a:pPr>
            <a:endParaRPr lang="zh-CN" altLang="en-US"/>
          </a:p>
        </p:txBody>
      </p:sp>
      <p:sp>
        <p:nvSpPr>
          <p:cNvPr id="8" name="灯片编号占位符 15"/>
          <p:cNvSpPr>
            <a:spLocks noGrp="1"/>
          </p:cNvSpPr>
          <p:nvPr>
            <p:ph type="sldNum" sz="quarter" idx="11"/>
          </p:nvPr>
        </p:nvSpPr>
        <p:spPr/>
        <p:txBody>
          <a:bodyPr/>
          <a:lstStyle>
            <a:lvl1pPr>
              <a:defRPr/>
            </a:lvl1pPr>
          </a:lstStyle>
          <a:p>
            <a:pPr>
              <a:defRPr/>
            </a:pPr>
            <a:fld id="{2119C7AE-9AD3-4BB8-80ED-05DC884F1212}" type="slidenum">
              <a:rPr lang="en-US" altLang="zh-CN"/>
            </a:fld>
            <a:endParaRPr lang="en-US" altLang="zh-CN"/>
          </a:p>
        </p:txBody>
      </p:sp>
      <p:sp>
        <p:nvSpPr>
          <p:cNvPr id="10" name="页脚占位符 16"/>
          <p:cNvSpPr>
            <a:spLocks noGrp="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AAF69E84-651C-4A68-B007-854D35D994C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328B1E60-BA20-4A40-B77D-5249439FB4B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7" name="标题 16"/>
          <p:cNvSpPr>
            <a:spLocks noGrp="1"/>
          </p:cNvSpPr>
          <p:nvPr>
            <p:ph type="title"/>
          </p:nvPr>
        </p:nvSpPr>
        <p:spPr/>
        <p:txBody>
          <a:bodyPr rtlCol="0"/>
          <a:lstStyle/>
          <a:p>
            <a:r>
              <a:rPr lang="zh-CN" altLang="en-US" smtClean="0"/>
              <a:t>单击此处编辑母版标题样式</a:t>
            </a:r>
            <a:endParaRPr lang="en-US"/>
          </a:p>
        </p:txBody>
      </p:sp>
      <p:sp>
        <p:nvSpPr>
          <p:cNvPr id="4" name="日期占位符 23"/>
          <p:cNvSpPr>
            <a:spLocks noGrp="1"/>
          </p:cNvSpPr>
          <p:nvPr>
            <p:ph type="dt" sz="half" idx="10"/>
          </p:nvPr>
        </p:nvSpPr>
        <p:spPr/>
        <p:txBody>
          <a:bodyPr/>
          <a:lstStyle>
            <a:lvl1pPr>
              <a:defRPr/>
            </a:lvl1pPr>
          </a:lstStyle>
          <a:p>
            <a:pPr>
              <a:defRPr/>
            </a:pPr>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A44F3B20-C4BF-4449-BA07-6A94C293E0B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6D9E57-3BDE-4478-B8F0-DDFB9E95238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1" name="内容占位符 10"/>
          <p:cNvSpPr>
            <a:spLocks noGrp="1"/>
          </p:cNvSpPr>
          <p:nvPr>
            <p:ph sz="half" idx="1"/>
          </p:nvPr>
        </p:nvSpPr>
        <p:spPr>
          <a:xfrm>
            <a:off x="457200" y="1524000"/>
            <a:ext cx="4059936"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524000"/>
            <a:ext cx="4059936"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4C58A777-1892-4189-85FD-557FD98D697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32" name="内容占位符 31"/>
          <p:cNvSpPr>
            <a:spLocks noGrp="1"/>
          </p:cNvSpPr>
          <p:nvPr>
            <p:ph sz="half" idx="2"/>
          </p:nvPr>
        </p:nvSpPr>
        <p:spPr>
          <a:xfrm>
            <a:off x="457200" y="2201896"/>
            <a:ext cx="4038600" cy="39136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4" name="内容占位符 33"/>
          <p:cNvSpPr>
            <a:spLocks noGrp="1"/>
          </p:cNvSpPr>
          <p:nvPr>
            <p:ph sz="quarter" idx="4"/>
          </p:nvPr>
        </p:nvSpPr>
        <p:spPr>
          <a:xfrm>
            <a:off x="4649788" y="2201896"/>
            <a:ext cx="4038600" cy="39136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标题 1"/>
          <p:cNvSpPr>
            <a:spLocks noGrp="1"/>
          </p:cNvSpPr>
          <p:nvPr>
            <p:ph type="title"/>
          </p:nvPr>
        </p:nvSpPr>
        <p:spPr>
          <a:xfrm>
            <a:off x="457200" y="155448"/>
            <a:ext cx="8229600" cy="1143000"/>
          </a:xfrm>
        </p:spPr>
        <p:txBody>
          <a:bodyPr/>
          <a:lstStyle>
            <a:lvl1pPr>
              <a:defRPr/>
            </a:lvl1pPr>
          </a:lstStyle>
          <a:p>
            <a:r>
              <a:rPr lang="zh-CN" altLang="en-US" smtClean="0"/>
              <a:t>单击此处编辑母版标题样式</a:t>
            </a:r>
            <a:endParaRPr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9" name="灯片编号占位符 8"/>
          <p:cNvSpPr>
            <a:spLocks noGrp="1"/>
          </p:cNvSpPr>
          <p:nvPr>
            <p:ph type="sldNum" sz="quarter" idx="10"/>
          </p:nvPr>
        </p:nvSpPr>
        <p:spPr/>
        <p:txBody>
          <a:bodyPr/>
          <a:lstStyle>
            <a:lvl1pPr>
              <a:defRPr/>
            </a:lvl1pPr>
          </a:lstStyle>
          <a:p>
            <a:pPr>
              <a:defRPr/>
            </a:pPr>
            <a:fld id="{8C1511A3-8FD4-4BAD-8AB4-CE168D91978E}" type="slidenum">
              <a:rPr lang="en-US" altLang="zh-CN"/>
            </a:fld>
            <a:endParaRPr lang="en-US" altLang="zh-CN"/>
          </a:p>
        </p:txBody>
      </p:sp>
      <p:sp>
        <p:nvSpPr>
          <p:cNvPr id="10" name="页脚占位符 7"/>
          <p:cNvSpPr>
            <a:spLocks noGrp="1"/>
          </p:cNvSpPr>
          <p:nvPr>
            <p:ph type="ftr" sz="quarter" idx="11"/>
          </p:nvPr>
        </p:nvSpPr>
        <p:spPr/>
        <p:txBody>
          <a:bodyPr/>
          <a:lstStyle>
            <a:lvl1pPr>
              <a:defRPr/>
            </a:lvl1pPr>
          </a:lstStyle>
          <a:p>
            <a:pPr>
              <a:defRPr/>
            </a:pPr>
            <a:endParaRPr lang="zh-CN" altLang="en-US"/>
          </a:p>
        </p:txBody>
      </p:sp>
      <p:sp>
        <p:nvSpPr>
          <p:cNvPr id="11" name="日期占位符 6"/>
          <p:cNvSpPr>
            <a:spLocks noGrp="1"/>
          </p:cNvSpPr>
          <p:nvPr>
            <p:ph type="dt" sz="half" idx="12"/>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endParaRPr lang="zh-CN" altLang="en-US"/>
          </a:p>
        </p:txBody>
      </p:sp>
      <p:sp>
        <p:nvSpPr>
          <p:cNvPr id="4" name="页脚占位符 9"/>
          <p:cNvSpPr>
            <a:spLocks noGrp="1"/>
          </p:cNvSpPr>
          <p:nvPr>
            <p:ph type="ftr" sz="quarter" idx="11"/>
          </p:nvPr>
        </p:nvSpPr>
        <p:spPr/>
        <p:txBody>
          <a:bodyPr/>
          <a:lstStyle>
            <a:lvl1pPr>
              <a:defRPr/>
            </a:lvl1pPr>
          </a:lstStyle>
          <a:p>
            <a:pPr>
              <a:defRPr/>
            </a:pP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D1B0D136-EF34-427B-8DB8-519AE07406F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3"/>
          <p:cNvSpPr>
            <a:spLocks noGrp="1"/>
          </p:cNvSpPr>
          <p:nvPr>
            <p:ph type="dt" sz="half" idx="10"/>
          </p:nvPr>
        </p:nvSpPr>
        <p:spPr/>
        <p:txBody>
          <a:bodyPr/>
          <a:lstStyle>
            <a:lvl1pPr>
              <a:defRPr/>
            </a:lvl1pPr>
          </a:lstStyle>
          <a:p>
            <a:pPr>
              <a:defRPr/>
            </a:pPr>
            <a:endParaRPr lang="zh-CN" altLang="en-US"/>
          </a:p>
        </p:txBody>
      </p:sp>
      <p:sp>
        <p:nvSpPr>
          <p:cNvPr id="3" name="页脚占位符 9"/>
          <p:cNvSpPr>
            <a:spLocks noGrp="1"/>
          </p:cNvSpPr>
          <p:nvPr>
            <p:ph type="ftr" sz="quarter" idx="11"/>
          </p:nvPr>
        </p:nvSpPr>
        <p:spPr/>
        <p:txBody>
          <a:bodyPr/>
          <a:lstStyle>
            <a:lvl1pPr>
              <a:defRPr/>
            </a:lvl1pPr>
          </a:lstStyle>
          <a:p>
            <a:pPr>
              <a:defRPr/>
            </a:pPr>
            <a:endParaRPr lang="zh-CN" altLang="en-US"/>
          </a:p>
        </p:txBody>
      </p:sp>
      <p:sp>
        <p:nvSpPr>
          <p:cNvPr id="4" name="灯片编号占位符 21"/>
          <p:cNvSpPr>
            <a:spLocks noGrp="1"/>
          </p:cNvSpPr>
          <p:nvPr>
            <p:ph type="sldNum" sz="quarter" idx="12"/>
          </p:nvPr>
        </p:nvSpPr>
        <p:spPr/>
        <p:txBody>
          <a:bodyPr/>
          <a:lstStyle>
            <a:lvl1pPr>
              <a:defRPr/>
            </a:lvl1pPr>
          </a:lstStyle>
          <a:p>
            <a:pPr>
              <a:defRPr/>
            </a:pPr>
            <a:fld id="{CF16D374-DD4B-464C-BD93-34504E0C391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smtClean="0"/>
              <a:t>单击此处编辑母版标题样式</a:t>
            </a:r>
            <a:endParaRPr lang="en-US"/>
          </a:p>
        </p:txBody>
      </p:sp>
      <p:sp>
        <p:nvSpPr>
          <p:cNvPr id="5" name="日期占位符 23"/>
          <p:cNvSpPr>
            <a:spLocks noGrp="1"/>
          </p:cNvSpPr>
          <p:nvPr>
            <p:ph type="dt" sz="half" idx="10"/>
          </p:nvPr>
        </p:nvSpPr>
        <p:spPr/>
        <p:txBody>
          <a:bodyPr/>
          <a:lstStyle>
            <a:lvl1pPr>
              <a:defRPr/>
            </a:lvl1pPr>
          </a:lstStyle>
          <a:p>
            <a:pPr>
              <a:defRPr/>
            </a:pPr>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939019BC-8ED3-4D4D-8C55-D170C2B879F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5" name="日期占位符 23"/>
          <p:cNvSpPr>
            <a:spLocks noGrp="1"/>
          </p:cNvSpPr>
          <p:nvPr>
            <p:ph type="dt" sz="half" idx="10"/>
          </p:nvPr>
        </p:nvSpPr>
        <p:spPr/>
        <p:txBody>
          <a:bodyPr/>
          <a:lstStyle>
            <a:lvl1pPr>
              <a:defRPr/>
            </a:lvl1pPr>
          </a:lstStyle>
          <a:p>
            <a:pPr>
              <a:defRPr/>
            </a:pPr>
            <a:endParaRPr lang="zh-CN" altLang="en-US"/>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75873DDB-5868-4D73-8674-D8F92CC8682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文本占位符 8"/>
          <p:cNvSpPr>
            <a:spLocks noGrp="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ea typeface="+mn-ea"/>
              </a:defRPr>
            </a:lvl1pPr>
          </a:lstStyle>
          <a:p>
            <a:pPr>
              <a:defRPr/>
            </a:pPr>
            <a:endParaRPr lang="zh-CN" altLang="en-US"/>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ea typeface="+mn-ea"/>
              </a:defRPr>
            </a:lvl1pPr>
          </a:lstStyle>
          <a:p>
            <a:pPr>
              <a:defRPr/>
            </a:pPr>
            <a:endParaRPr lang="zh-CN" altLang="en-US"/>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eaLnBrk="1" hangingPunct="1">
              <a:defRPr sz="1600">
                <a:solidFill>
                  <a:schemeClr val="tx2"/>
                </a:solidFill>
                <a:ea typeface="华文新魏" panose="02010800040101010101" pitchFamily="2" charset="-122"/>
              </a:defRPr>
            </a:lvl1pPr>
          </a:lstStyle>
          <a:p>
            <a:pPr>
              <a:defRPr/>
            </a:pPr>
            <a:fld id="{89D96FA5-F5A9-418C-83C4-4204CE6516A3}" type="slidenum">
              <a:rPr lang="en-US" altLang="zh-CN"/>
            </a:fld>
            <a:endParaRPr lang="en-US" altLang="zh-CN"/>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zh-CN" altLang="en-US" smtClean="0"/>
              <a:t>单击此处编辑母版标题样式</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D6903D"/>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B37732"/>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D6903D"/>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7200" y="3700463"/>
            <a:ext cx="8305800" cy="1143000"/>
          </a:xfrm>
        </p:spPr>
        <p:txBody>
          <a:bodyPr/>
          <a:lstStyle/>
          <a:p>
            <a:pPr eaLnBrk="1" fontAlgn="auto" hangingPunct="1">
              <a:spcAft>
                <a:spcPts val="0"/>
              </a:spcAft>
              <a:buFont typeface="Wingdings 2" panose="05020102010507070707"/>
              <a:buNone/>
              <a:defRPr/>
            </a:pPr>
            <a:endParaRPr lang="zh-CN" altLang="en-US" dirty="0">
              <a:latin typeface="仿宋" panose="02010609060101010101" pitchFamily="49" charset="-122"/>
              <a:ea typeface="仿宋" panose="02010609060101010101" pitchFamily="49" charset="-122"/>
            </a:endParaRPr>
          </a:p>
        </p:txBody>
      </p:sp>
      <p:sp>
        <p:nvSpPr>
          <p:cNvPr id="2" name="标题 1"/>
          <p:cNvSpPr>
            <a:spLocks noGrp="1"/>
          </p:cNvSpPr>
          <p:nvPr>
            <p:ph type="ctrTitle"/>
          </p:nvPr>
        </p:nvSpPr>
        <p:spPr>
          <a:xfrm>
            <a:off x="457200" y="1433513"/>
            <a:ext cx="8305800" cy="1981200"/>
          </a:xfrm>
        </p:spPr>
        <p:txBody>
          <a:bodyPr/>
          <a:lstStyle/>
          <a:p>
            <a:pPr eaLnBrk="1" fontAlgn="auto" hangingPunct="1">
              <a:spcAft>
                <a:spcPts val="0"/>
              </a:spcAft>
              <a:defRPr/>
            </a:pPr>
            <a:r>
              <a:rPr altLang="zh-CN"/>
              <a:t>vuex</a:t>
            </a:r>
            <a:endParaRPr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现在，我们可以通过 store.state 来获取状态对象，以及通过 store.commit 方法触发状态变更：</a:t>
            </a:r>
            <a:endParaRPr lang="zh-CN" altLang="en-US"/>
          </a:p>
          <a:p>
            <a:endParaRPr lang="zh-CN" altLang="en-US"/>
          </a:p>
          <a:p>
            <a:r>
              <a:rPr lang="zh-CN" altLang="en-US"/>
              <a:t>store.commit('increment')</a:t>
            </a:r>
            <a:endParaRPr lang="zh-CN" altLang="en-US"/>
          </a:p>
          <a:p>
            <a:r>
              <a:rPr lang="zh-CN" altLang="en-US"/>
              <a:t>console.log(store.state.count) // -&gt; 1</a:t>
            </a:r>
            <a:endParaRPr lang="zh-CN" altLang="en-US"/>
          </a:p>
          <a:p>
            <a:endParaRPr lang="zh-CN" altLang="en-US"/>
          </a:p>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为了在 Vue 组件中访问 this.$store ，你需要为 Vue 实例提供创建好的 store。Vuex 提供了一个从根组件向所有子组件，以 store 选项的方式“注入”该 store 的机制：</a:t>
            </a:r>
            <a:endParaRPr lang="zh-CN" altLang="en-US"/>
          </a:p>
          <a:p>
            <a:pPr marL="367030" lvl="1" indent="0">
              <a:buNone/>
            </a:pPr>
            <a:endParaRPr lang="zh-CN" altLang="en-US"/>
          </a:p>
          <a:p>
            <a:pPr marL="367030" lvl="1" indent="0">
              <a:buNone/>
            </a:pPr>
            <a:r>
              <a:rPr lang="zh-CN" altLang="en-US"/>
              <a:t>new Vue({</a:t>
            </a:r>
            <a:endParaRPr lang="zh-CN" altLang="en-US"/>
          </a:p>
          <a:p>
            <a:pPr marL="367030" lvl="1" indent="0">
              <a:buNone/>
            </a:pPr>
            <a:r>
              <a:rPr lang="zh-CN" altLang="en-US"/>
              <a:t>  el: '#app',</a:t>
            </a:r>
            <a:endParaRPr lang="zh-CN" altLang="en-US"/>
          </a:p>
          <a:p>
            <a:pPr marL="367030" lvl="1" indent="0">
              <a:buNone/>
            </a:pPr>
            <a:r>
              <a:rPr lang="zh-CN" altLang="en-US"/>
              <a:t>  store: store,</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现在我们可以从组件的方法提交一个变更：</a:t>
            </a:r>
            <a:endParaRPr lang="zh-CN" altLang="en-US"/>
          </a:p>
          <a:p>
            <a:pPr marL="367030" lvl="1" indent="0">
              <a:buNone/>
            </a:pPr>
            <a:r>
              <a:rPr lang="zh-CN" altLang="en-US"/>
              <a:t>methods: {</a:t>
            </a:r>
            <a:endParaRPr lang="zh-CN" altLang="en-US"/>
          </a:p>
          <a:p>
            <a:pPr marL="367030" lvl="1" indent="0">
              <a:buNone/>
            </a:pPr>
            <a:r>
              <a:rPr lang="zh-CN" altLang="en-US"/>
              <a:t>  increment() {</a:t>
            </a:r>
            <a:endParaRPr lang="zh-CN" altLang="en-US"/>
          </a:p>
          <a:p>
            <a:pPr marL="367030" lvl="1" indent="0">
              <a:buNone/>
            </a:pPr>
            <a:r>
              <a:rPr lang="zh-CN" altLang="en-US"/>
              <a:t>    this.$store.commit('increment')</a:t>
            </a:r>
            <a:endParaRPr lang="zh-CN" altLang="en-US"/>
          </a:p>
          <a:p>
            <a:pPr marL="367030" lvl="1" indent="0">
              <a:buNone/>
            </a:pPr>
            <a:r>
              <a:rPr lang="zh-CN" altLang="en-US"/>
              <a:t>    console.log(this.$store.state.count)</a:t>
            </a:r>
            <a:endParaRPr lang="zh-CN" altLang="en-US"/>
          </a:p>
          <a:p>
            <a:pPr marL="367030" lvl="1" indent="0">
              <a:buNone/>
            </a:pPr>
            <a:r>
              <a:rPr lang="zh-CN" altLang="en-US"/>
              <a:t>  }</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当一个组件需要获取多个状态的时候，将这些状态都声明为计算属性会有些重复和冗余。为了解决这个问题，我们可以使用 mapState 辅助函数帮助我们生成计算属性，让你少按几次键</a:t>
            </a:r>
            <a:endParaRPr lang="zh-CN" altLang="en-US"/>
          </a:p>
          <a:p>
            <a:endParaRPr lang="zh-CN" altLang="en-US"/>
          </a:p>
        </p:txBody>
      </p:sp>
      <p:sp>
        <p:nvSpPr>
          <p:cNvPr id="3" name="标题 2"/>
          <p:cNvSpPr>
            <a:spLocks noGrp="1"/>
          </p:cNvSpPr>
          <p:nvPr>
            <p:ph type="title"/>
          </p:nvPr>
        </p:nvSpPr>
        <p:spPr/>
        <p:txBody>
          <a:bodyPr/>
          <a:p>
            <a:r>
              <a:rPr lang="zh-CN" altLang="en-US"/>
              <a:t>mapState 辅助函数</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这里用到了</a:t>
            </a:r>
            <a:r>
              <a:rPr lang="en-US" altLang="zh-CN">
                <a:sym typeface="+mn-ea"/>
              </a:rPr>
              <a:t>ES6</a:t>
            </a:r>
            <a:r>
              <a:rPr lang="zh-CN" altLang="en-US">
                <a:sym typeface="+mn-ea"/>
              </a:rPr>
              <a:t>的新语法</a:t>
            </a:r>
            <a:r>
              <a:rPr lang="en-US" altLang="zh-CN">
                <a:sym typeface="+mn-ea"/>
              </a:rPr>
              <a:t>-</a:t>
            </a:r>
            <a:r>
              <a:rPr lang="zh-CN" altLang="en-US">
                <a:sym typeface="+mn-ea"/>
              </a:rPr>
              <a:t>对象展开运算符</a:t>
            </a:r>
            <a:endParaRPr lang="zh-CN" altLang="en-US"/>
          </a:p>
          <a:p>
            <a:pPr marL="367030" lvl="1" indent="0">
              <a:buNone/>
            </a:pPr>
            <a:r>
              <a:rPr lang="zh-CN" altLang="en-US">
                <a:sym typeface="+mn-ea"/>
              </a:rPr>
              <a:t>    let shortcuts = {</a:t>
            </a:r>
            <a:endParaRPr lang="zh-CN" altLang="en-US"/>
          </a:p>
          <a:p>
            <a:pPr marL="367030" lvl="1" indent="0">
              <a:buNone/>
            </a:pPr>
            <a:r>
              <a:rPr lang="zh-CN" altLang="en-US">
                <a:sym typeface="+mn-ea"/>
              </a:rPr>
              <a:t>        attr1: 3,</a:t>
            </a:r>
            <a:endParaRPr lang="zh-CN" altLang="en-US"/>
          </a:p>
          <a:p>
            <a:pPr marL="367030" lvl="1" indent="0">
              <a:buNone/>
            </a:pPr>
            <a:r>
              <a:rPr lang="zh-CN" altLang="en-US">
                <a:sym typeface="+mn-ea"/>
              </a:rPr>
              <a:t>        attr2: 4</a:t>
            </a:r>
            <a:endParaRPr lang="zh-CN" altLang="en-US"/>
          </a:p>
          <a:p>
            <a:pPr marL="367030" lvl="1" indent="0">
              <a:buNone/>
            </a:pPr>
            <a:r>
              <a:rPr lang="zh-CN" altLang="en-US">
                <a:sym typeface="+mn-ea"/>
              </a:rPr>
              <a:t>    }</a:t>
            </a:r>
            <a:endParaRPr lang="zh-CN" altLang="en-US"/>
          </a:p>
          <a:p>
            <a:pPr marL="367030" lvl="1" indent="0">
              <a:buNone/>
            </a:pPr>
            <a:r>
              <a:rPr lang="zh-CN" altLang="en-US">
                <a:sym typeface="+mn-ea"/>
              </a:rPr>
              <a:t>    let shortcuts2 = {}</a:t>
            </a:r>
            <a:endParaRPr lang="zh-CN" altLang="en-US"/>
          </a:p>
          <a:p>
            <a:pPr marL="367030" lvl="1" indent="0">
              <a:buNone/>
            </a:pPr>
            <a:r>
              <a:rPr lang="zh-CN" altLang="en-US">
                <a:sym typeface="+mn-ea"/>
              </a:rPr>
              <a:t>    shortcuts2 = {...shortcuts}</a:t>
            </a:r>
            <a:endParaRPr lang="zh-CN" altLang="en-US">
              <a:sym typeface="+mn-ea"/>
            </a:endParaRPr>
          </a:p>
          <a:p>
            <a:pPr lvl="0"/>
            <a:r>
              <a:rPr lang="zh-CN" altLang="en-US"/>
              <a:t>上面的这种用法实际上相当于是：</a:t>
            </a:r>
            <a:endParaRPr lang="zh-CN" altLang="en-US"/>
          </a:p>
          <a:p>
            <a:pPr marL="367030" lvl="1" indent="0">
              <a:buNone/>
            </a:pPr>
            <a:r>
              <a:rPr lang="zh-CN" altLang="en-US"/>
              <a:t>shortcuts2 = {attr1: 3, attr2: 4}</a:t>
            </a:r>
            <a:endParaRPr lang="zh-CN" altLang="en-US"/>
          </a:p>
          <a:p>
            <a:pPr marL="0" indent="0">
              <a:buNone/>
            </a:pPr>
            <a:endParaRPr lang="zh-CN" altLang="en-US"/>
          </a:p>
        </p:txBody>
      </p:sp>
      <p:sp>
        <p:nvSpPr>
          <p:cNvPr id="3" name="标题 2"/>
          <p:cNvSpPr>
            <a:spLocks noGrp="1"/>
          </p:cNvSpPr>
          <p:nvPr>
            <p:ph type="title"/>
          </p:nvPr>
        </p:nvSpPr>
        <p:spPr/>
        <p:txBody>
          <a:bodyPr/>
          <a:p>
            <a:r>
              <a:rPr lang="zh-CN" altLang="en-US"/>
              <a:t>知识补充</a:t>
            </a:r>
            <a:r>
              <a:rPr altLang="zh-CN"/>
              <a:t>-</a:t>
            </a:r>
            <a:r>
              <a:rPr altLang="zh-CN">
                <a:sym typeface="+mn-ea"/>
              </a:rPr>
              <a:t>-</a:t>
            </a:r>
            <a:r>
              <a:rPr lang="zh-CN" altLang="en-US">
                <a:sym typeface="+mn-ea"/>
              </a:rPr>
              <a:t>对象展开运算符</a:t>
            </a:r>
            <a:endParaRPr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648335"/>
            <a:ext cx="4137660" cy="5447665"/>
          </a:xfrm>
        </p:spPr>
        <p:txBody>
          <a:bodyPr/>
          <a:p>
            <a:pPr marL="0" indent="0">
              <a:buNone/>
            </a:pPr>
            <a:r>
              <a:rPr lang="zh-CN" altLang="en-US" sz="2000"/>
              <a:t>import Vue from 'vue'</a:t>
            </a:r>
            <a:endParaRPr lang="zh-CN" altLang="en-US" sz="2000"/>
          </a:p>
          <a:p>
            <a:pPr marL="0" indent="0">
              <a:buNone/>
            </a:pPr>
            <a:r>
              <a:rPr lang="zh-CN" altLang="en-US" sz="2000"/>
              <a:t>import Vuex from 'vuex'</a:t>
            </a:r>
            <a:endParaRPr lang="zh-CN" altLang="en-US" sz="2000"/>
          </a:p>
          <a:p>
            <a:pPr marL="0" indent="0">
              <a:buNone/>
            </a:pPr>
            <a:r>
              <a:rPr lang="zh-CN" altLang="en-US" sz="2000"/>
              <a:t>Vue.use(Vuex)</a:t>
            </a:r>
            <a:endParaRPr lang="zh-CN" altLang="en-US" sz="2000"/>
          </a:p>
          <a:p>
            <a:pPr marL="0" indent="0">
              <a:buNone/>
            </a:pPr>
            <a:r>
              <a:rPr lang="zh-CN" altLang="en-US" sz="2000"/>
              <a:t>export default new Vuex.Store({</a:t>
            </a:r>
            <a:endParaRPr lang="zh-CN" altLang="en-US" sz="2000"/>
          </a:p>
          <a:p>
            <a:pPr marL="0" indent="0">
              <a:buNone/>
            </a:pPr>
            <a:r>
              <a:rPr lang="zh-CN" altLang="en-US" sz="2000"/>
              <a:t>  state: {</a:t>
            </a:r>
            <a:endParaRPr lang="zh-CN" altLang="en-US" sz="2000"/>
          </a:p>
          <a:p>
            <a:pPr marL="0" indent="0">
              <a:buNone/>
            </a:pPr>
            <a:r>
              <a:rPr lang="zh-CN" altLang="en-US" sz="2000"/>
              <a:t>    msg: 'Hello world',</a:t>
            </a:r>
            <a:endParaRPr lang="zh-CN" altLang="en-US" sz="2000"/>
          </a:p>
          <a:p>
            <a:pPr marL="0" indent="0">
              <a:buNone/>
            </a:pPr>
            <a:r>
              <a:rPr lang="zh-CN" altLang="en-US" sz="2000"/>
              <a:t>    count: 0</a:t>
            </a:r>
            <a:endParaRPr lang="zh-CN" altLang="en-US" sz="2000"/>
          </a:p>
          <a:p>
            <a:pPr marL="0" indent="0">
              <a:buNone/>
            </a:pPr>
            <a:r>
              <a:rPr lang="zh-CN" altLang="en-US" sz="2000"/>
              <a:t>  },</a:t>
            </a:r>
            <a:endParaRPr lang="zh-CN" altLang="en-US" sz="2000"/>
          </a:p>
          <a:p>
            <a:pPr marL="0" indent="0">
              <a:buNone/>
            </a:pPr>
            <a:r>
              <a:rPr lang="zh-CN" altLang="en-US" sz="2000"/>
              <a:t>  mutations:{</a:t>
            </a:r>
            <a:endParaRPr lang="zh-CN" altLang="en-US" sz="2000"/>
          </a:p>
          <a:p>
            <a:pPr marL="0" indent="0">
              <a:buNone/>
            </a:pPr>
            <a:r>
              <a:rPr lang="zh-CN" altLang="en-US" sz="2000"/>
              <a:t>  },</a:t>
            </a:r>
            <a:endParaRPr lang="zh-CN" altLang="en-US" sz="2000"/>
          </a:p>
          <a:p>
            <a:pPr marL="0" indent="0">
              <a:buNone/>
            </a:pPr>
            <a:r>
              <a:rPr lang="zh-CN" altLang="en-US" sz="2000"/>
              <a:t>  actions:{</a:t>
            </a:r>
            <a:endParaRPr lang="zh-CN" altLang="en-US" sz="2000"/>
          </a:p>
          <a:p>
            <a:pPr marL="0" indent="0">
              <a:buNone/>
            </a:pPr>
            <a:r>
              <a:rPr lang="zh-CN" altLang="en-US" sz="2000"/>
              <a:t>  },</a:t>
            </a:r>
            <a:endParaRPr lang="zh-CN" altLang="en-US" sz="2000"/>
          </a:p>
          <a:p>
            <a:pPr marL="0" indent="0">
              <a:buNone/>
            </a:pPr>
            <a:r>
              <a:rPr lang="zh-CN" altLang="en-US" sz="2000"/>
              <a:t>  modules:{</a:t>
            </a:r>
            <a:endParaRPr lang="zh-CN" altLang="en-US" sz="2000"/>
          </a:p>
          <a:p>
            <a:pPr marL="0" indent="0">
              <a:buNone/>
            </a:pPr>
            <a:r>
              <a:rPr lang="zh-CN" altLang="en-US" sz="2000"/>
              <a:t>  }</a:t>
            </a:r>
            <a:endParaRPr lang="zh-CN" altLang="en-US" sz="2000"/>
          </a:p>
          <a:p>
            <a:pPr marL="0" indent="0">
              <a:buNone/>
            </a:pPr>
            <a:r>
              <a:rPr lang="zh-CN" altLang="en-US" sz="2000"/>
              <a:t>})</a:t>
            </a:r>
            <a:endParaRPr lang="zh-CN" altLang="en-US" sz="2000"/>
          </a:p>
        </p:txBody>
      </p:sp>
      <p:sp>
        <p:nvSpPr>
          <p:cNvPr id="4" name="文本框 3"/>
          <p:cNvSpPr txBox="1"/>
          <p:nvPr/>
        </p:nvSpPr>
        <p:spPr>
          <a:xfrm>
            <a:off x="4685030" y="464820"/>
            <a:ext cx="4104640" cy="4246245"/>
          </a:xfrm>
          <a:prstGeom prst="rect">
            <a:avLst/>
          </a:prstGeom>
          <a:noFill/>
        </p:spPr>
        <p:txBody>
          <a:bodyPr wrap="square" rtlCol="0" anchor="t">
            <a:spAutoFit/>
          </a:bodyPr>
          <a:p>
            <a:r>
              <a:rPr lang="zh-CN" altLang="en-US"/>
              <a:t>&lt;template&gt;</a:t>
            </a:r>
            <a:endParaRPr lang="zh-CN" altLang="en-US"/>
          </a:p>
          <a:p>
            <a:r>
              <a:rPr lang="zh-CN" altLang="en-US"/>
              <a:t>  &lt;div&gt;</a:t>
            </a:r>
            <a:endParaRPr lang="zh-CN" altLang="en-US"/>
          </a:p>
          <a:p>
            <a:r>
              <a:rPr lang="zh-CN" altLang="en-US"/>
              <a:t>    &lt;p&gt;count: {{count}}&lt;/p&gt;</a:t>
            </a:r>
            <a:endParaRPr lang="zh-CN" altLang="en-US"/>
          </a:p>
          <a:p>
            <a:r>
              <a:rPr lang="zh-CN" altLang="en-US"/>
              <a:t>    &lt;p&gt;msg: {{msg}}&lt;/p&gt;</a:t>
            </a:r>
            <a:endParaRPr lang="zh-CN" altLang="en-US"/>
          </a:p>
          <a:p>
            <a:r>
              <a:rPr lang="zh-CN" altLang="en-US"/>
              <a:t>  &lt;/div&gt;</a:t>
            </a:r>
            <a:endParaRPr lang="zh-CN" altLang="en-US"/>
          </a:p>
          <a:p>
            <a:r>
              <a:rPr lang="zh-CN" altLang="en-US"/>
              <a:t>&lt;/template&gt;</a:t>
            </a:r>
            <a:endParaRPr lang="zh-CN" altLang="en-US"/>
          </a:p>
          <a:p>
            <a:endParaRPr lang="zh-CN" altLang="en-US"/>
          </a:p>
          <a:p>
            <a:r>
              <a:rPr lang="zh-CN" altLang="en-US"/>
              <a:t>&lt;script&gt;</a:t>
            </a:r>
            <a:endParaRPr lang="zh-CN" altLang="en-US"/>
          </a:p>
          <a:p>
            <a:r>
              <a:rPr lang="zh-CN" altLang="en-US"/>
              <a:t>import { mapState } from 'vuex'</a:t>
            </a:r>
            <a:endParaRPr lang="zh-CN" altLang="en-US"/>
          </a:p>
          <a:p>
            <a:r>
              <a:rPr lang="zh-CN" altLang="en-US"/>
              <a:t>export default {</a:t>
            </a:r>
            <a:endParaRPr lang="zh-CN" altLang="en-US"/>
          </a:p>
          <a:p>
            <a:r>
              <a:rPr lang="zh-CN" altLang="en-US"/>
              <a:t>  computed:{</a:t>
            </a:r>
            <a:endParaRPr lang="zh-CN" altLang="en-US"/>
          </a:p>
          <a:p>
            <a:r>
              <a:rPr lang="zh-CN" altLang="en-US"/>
              <a:t>       ...mapState(['count','msg'])</a:t>
            </a:r>
            <a:endParaRPr lang="zh-CN" altLang="en-US"/>
          </a:p>
          <a:p>
            <a:r>
              <a:rPr lang="zh-CN" altLang="en-US"/>
              <a:t>  }</a:t>
            </a:r>
            <a:endParaRPr lang="zh-CN" altLang="en-US"/>
          </a:p>
          <a:p>
            <a:r>
              <a:rPr lang="zh-CN" altLang="en-US"/>
              <a:t>}</a:t>
            </a:r>
            <a:endParaRPr lang="zh-CN" altLang="en-US"/>
          </a:p>
          <a:p>
            <a:r>
              <a:rPr lang="zh-CN" altLang="en-US"/>
              <a:t>&lt;/script&gt;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524000"/>
            <a:ext cx="8229600" cy="1002665"/>
          </a:xfrm>
        </p:spPr>
        <p:txBody>
          <a:bodyPr/>
          <a:p>
            <a:r>
              <a:rPr lang="zh-CN" altLang="en-US"/>
              <a:t>如果vue文件已经存在count msg属性使用对象形式生成计算属性</a:t>
            </a:r>
            <a:endParaRPr lang="zh-CN" altLang="en-US"/>
          </a:p>
        </p:txBody>
      </p:sp>
      <p:sp>
        <p:nvSpPr>
          <p:cNvPr id="3" name="标题 2"/>
          <p:cNvSpPr>
            <a:spLocks noGrp="1"/>
          </p:cNvSpPr>
          <p:nvPr>
            <p:ph type="title"/>
          </p:nvPr>
        </p:nvSpPr>
        <p:spPr/>
        <p:txBody>
          <a:bodyPr/>
          <a:p>
            <a:endParaRPr lang="zh-CN" altLang="en-US"/>
          </a:p>
        </p:txBody>
      </p:sp>
      <p:sp>
        <p:nvSpPr>
          <p:cNvPr id="4" name="文本框 3"/>
          <p:cNvSpPr txBox="1"/>
          <p:nvPr/>
        </p:nvSpPr>
        <p:spPr>
          <a:xfrm>
            <a:off x="719455" y="2526665"/>
            <a:ext cx="3133090" cy="1753235"/>
          </a:xfrm>
          <a:prstGeom prst="rect">
            <a:avLst/>
          </a:prstGeom>
          <a:noFill/>
        </p:spPr>
        <p:txBody>
          <a:bodyPr wrap="square" rtlCol="0" anchor="t">
            <a:spAutoFit/>
          </a:bodyPr>
          <a:p>
            <a:r>
              <a:rPr lang="zh-CN" altLang="en-US"/>
              <a:t>&lt;template&gt;</a:t>
            </a:r>
            <a:endParaRPr lang="zh-CN" altLang="en-US"/>
          </a:p>
          <a:p>
            <a:r>
              <a:rPr lang="zh-CN" altLang="en-US"/>
              <a:t>  &lt;div&gt;</a:t>
            </a:r>
            <a:endParaRPr lang="zh-CN" altLang="en-US"/>
          </a:p>
          <a:p>
            <a:r>
              <a:rPr lang="zh-CN" altLang="en-US"/>
              <a:t>    &lt;p&gt;count: {{num}}&lt;/p&gt;</a:t>
            </a:r>
            <a:endParaRPr lang="zh-CN" altLang="en-US"/>
          </a:p>
          <a:p>
            <a:r>
              <a:rPr lang="zh-CN" altLang="en-US"/>
              <a:t>    &lt;p&gt;msg: {{message}}&lt;/p&gt;</a:t>
            </a:r>
            <a:endParaRPr lang="zh-CN" altLang="en-US"/>
          </a:p>
          <a:p>
            <a:r>
              <a:rPr lang="zh-CN" altLang="en-US"/>
              <a:t>  &lt;/div&gt;</a:t>
            </a:r>
            <a:endParaRPr lang="zh-CN" altLang="en-US"/>
          </a:p>
          <a:p>
            <a:r>
              <a:rPr lang="zh-CN" altLang="en-US"/>
              <a:t>&lt;/template&gt;</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54940"/>
            <a:ext cx="8229600" cy="5842000"/>
          </a:xfrm>
        </p:spPr>
        <p:txBody>
          <a:bodyPr/>
          <a:p>
            <a:pPr marL="0" indent="0">
              <a:buNone/>
            </a:pPr>
            <a:r>
              <a:rPr lang="zh-CN" altLang="en-US" sz="2000">
                <a:sym typeface="+mn-ea"/>
              </a:rPr>
              <a:t>&lt;script&gt;</a:t>
            </a:r>
            <a:endParaRPr lang="zh-CN" altLang="en-US" sz="2000"/>
          </a:p>
          <a:p>
            <a:pPr marL="0" indent="0">
              <a:buNone/>
            </a:pPr>
            <a:r>
              <a:rPr lang="zh-CN" altLang="en-US" sz="2000">
                <a:sym typeface="+mn-ea"/>
              </a:rPr>
              <a:t>import { mapState } from 'vuex'</a:t>
            </a:r>
            <a:endParaRPr lang="zh-CN" altLang="en-US" sz="2000"/>
          </a:p>
          <a:p>
            <a:pPr marL="0" indent="0">
              <a:buNone/>
            </a:pPr>
            <a:r>
              <a:rPr lang="zh-CN" altLang="en-US" sz="2000">
                <a:sym typeface="+mn-ea"/>
              </a:rPr>
              <a:t>export default {</a:t>
            </a:r>
            <a:endParaRPr lang="zh-CN" altLang="en-US" sz="2000"/>
          </a:p>
          <a:p>
            <a:pPr marL="0" indent="0">
              <a:buNone/>
            </a:pPr>
            <a:r>
              <a:rPr lang="zh-CN" altLang="en-US" sz="2000">
                <a:sym typeface="+mn-ea"/>
              </a:rPr>
              <a:t>  computed:{</a:t>
            </a:r>
            <a:endParaRPr lang="zh-CN" altLang="en-US" sz="2000"/>
          </a:p>
          <a:p>
            <a:pPr marL="0" indent="0">
              <a:buNone/>
            </a:pPr>
            <a:r>
              <a:rPr lang="zh-CN" altLang="en-US" sz="2000">
                <a:sym typeface="+mn-ea"/>
              </a:rPr>
              <a:t>      ...mapState({num: 'count', message: 'msg'})</a:t>
            </a:r>
            <a:endParaRPr lang="zh-CN" altLang="en-US" sz="2000"/>
          </a:p>
          <a:p>
            <a:pPr marL="0" indent="0">
              <a:buNone/>
            </a:pPr>
            <a:r>
              <a:rPr lang="zh-CN" altLang="en-US" sz="2000">
                <a:sym typeface="+mn-ea"/>
              </a:rPr>
              <a:t>    // 获取某个命名空间下的state</a:t>
            </a:r>
            <a:endParaRPr lang="zh-CN" altLang="en-US" sz="2000"/>
          </a:p>
          <a:p>
            <a:pPr marL="0" indent="0">
              <a:buNone/>
            </a:pPr>
            <a:r>
              <a:rPr lang="zh-CN" altLang="en-US" sz="2000">
                <a:sym typeface="+mn-ea"/>
              </a:rPr>
              <a:t>    ...mapState({</a:t>
            </a:r>
            <a:endParaRPr lang="zh-CN" altLang="en-US" sz="2000"/>
          </a:p>
          <a:p>
            <a:pPr marL="0" indent="0">
              <a:buNone/>
            </a:pPr>
            <a:r>
              <a:rPr lang="zh-CN" altLang="en-US" sz="2000">
                <a:sym typeface="+mn-ea"/>
              </a:rPr>
              <a:t>       money: state=&gt; state.products.money</a:t>
            </a:r>
            <a:endParaRPr lang="zh-CN" altLang="en-US" sz="2000"/>
          </a:p>
          <a:p>
            <a:pPr marL="0" indent="0">
              <a:buNone/>
            </a:pPr>
            <a:r>
              <a:rPr lang="zh-CN" altLang="en-US" sz="2000">
                <a:sym typeface="+mn-ea"/>
              </a:rPr>
              <a:t>    })</a:t>
            </a:r>
            <a:endParaRPr lang="zh-CN" altLang="en-US" sz="2000"/>
          </a:p>
          <a:p>
            <a:pPr marL="0" indent="0">
              <a:buNone/>
            </a:pPr>
            <a:r>
              <a:rPr lang="zh-CN" altLang="en-US" sz="2000">
                <a:sym typeface="+mn-ea"/>
              </a:rPr>
              <a:t>  }</a:t>
            </a:r>
            <a:endParaRPr lang="zh-CN" altLang="en-US" sz="2000"/>
          </a:p>
          <a:p>
            <a:pPr marL="0" indent="0">
              <a:buNone/>
            </a:pPr>
            <a:r>
              <a:rPr lang="zh-CN" altLang="en-US" sz="2000">
                <a:sym typeface="+mn-ea"/>
              </a:rPr>
              <a:t>}</a:t>
            </a:r>
            <a:endParaRPr lang="zh-CN" altLang="en-US" sz="2000"/>
          </a:p>
          <a:p>
            <a:pPr marL="0" indent="0">
              <a:buNone/>
            </a:pPr>
            <a:r>
              <a:rPr lang="zh-CN" altLang="en-US" sz="2000">
                <a:sym typeface="+mn-ea"/>
              </a:rPr>
              <a:t>&lt;/script&gt;</a:t>
            </a:r>
            <a:endParaRPr lang="zh-CN" altLang="en-US" sz="2000"/>
          </a:p>
          <a:p>
            <a:pPr marL="0" indent="0">
              <a:buNone/>
            </a:pP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有时候我们需要从 store 中的 state 中派生出一些状态。</a:t>
            </a:r>
            <a:endParaRPr lang="zh-CN" altLang="en-US"/>
          </a:p>
          <a:p>
            <a:r>
              <a:rPr lang="zh-CN" altLang="en-US"/>
              <a:t>Vuex 允许我们在 store 中定义“getter”（可以认为是 store 的计算属性）。就像计算属性一样，getter 的返回值会根据它的依赖被缓存起来，且只有当它的依赖值发生了改变才会被重新计算。</a:t>
            </a:r>
            <a:endParaRPr lang="zh-CN" altLang="en-US"/>
          </a:p>
        </p:txBody>
      </p:sp>
      <p:sp>
        <p:nvSpPr>
          <p:cNvPr id="3" name="标题 2"/>
          <p:cNvSpPr>
            <a:spLocks noGrp="1"/>
          </p:cNvSpPr>
          <p:nvPr>
            <p:ph type="title"/>
          </p:nvPr>
        </p:nvSpPr>
        <p:spPr/>
        <p:txBody>
          <a:bodyPr/>
          <a:p>
            <a:r>
              <a:rPr lang="zh-CN" altLang="en-US"/>
              <a:t> Getter</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734695"/>
            <a:ext cx="8229600" cy="5361305"/>
          </a:xfrm>
        </p:spPr>
        <p:txBody>
          <a:bodyPr/>
          <a:p>
            <a:r>
              <a:rPr lang="zh-CN" altLang="en-US"/>
              <a:t>Getter 接受 state 作为其第一个参数：</a:t>
            </a:r>
            <a:endParaRPr lang="zh-CN" altLang="en-US"/>
          </a:p>
          <a:p>
            <a:pPr marL="367030" lvl="1" indent="0">
              <a:buNone/>
            </a:pPr>
            <a:r>
              <a:rPr lang="zh-CN" altLang="en-US"/>
              <a:t>const store = new Vuex.Store({</a:t>
            </a:r>
            <a:endParaRPr lang="zh-CN" altLang="en-US"/>
          </a:p>
          <a:p>
            <a:pPr marL="367030" lvl="1" indent="0">
              <a:buNone/>
            </a:pPr>
            <a:r>
              <a:rPr lang="zh-CN" altLang="en-US"/>
              <a:t>  state: {</a:t>
            </a:r>
            <a:endParaRPr lang="zh-CN" altLang="en-US"/>
          </a:p>
          <a:p>
            <a:pPr marL="367030" lvl="1" indent="0">
              <a:buNone/>
            </a:pPr>
            <a:r>
              <a:rPr lang="zh-CN" altLang="en-US"/>
              <a:t>    todos: [</a:t>
            </a:r>
            <a:endParaRPr lang="zh-CN" altLang="en-US"/>
          </a:p>
          <a:p>
            <a:pPr marL="367030" lvl="1" indent="0">
              <a:buNone/>
            </a:pPr>
            <a:r>
              <a:rPr lang="zh-CN" altLang="en-US"/>
              <a:t>      { id: 1, text: '...', done: true },</a:t>
            </a:r>
            <a:endParaRPr lang="zh-CN" altLang="en-US"/>
          </a:p>
          <a:p>
            <a:pPr marL="367030" lvl="1" indent="0">
              <a:buNone/>
            </a:pPr>
            <a:r>
              <a:rPr lang="zh-CN" altLang="en-US"/>
              <a:t>      { id: 2, text: '...', done: false }</a:t>
            </a:r>
            <a:endParaRPr lang="zh-CN" altLang="en-US"/>
          </a:p>
          <a:p>
            <a:pPr marL="367030" lvl="1" indent="0">
              <a:buNone/>
            </a:pPr>
            <a:r>
              <a:rPr lang="zh-CN" altLang="en-US"/>
              <a:t>    ]</a:t>
            </a:r>
            <a:endParaRPr lang="zh-CN" altLang="en-US"/>
          </a:p>
          <a:p>
            <a:pPr marL="367030" lvl="1" indent="0">
              <a:buNone/>
            </a:pPr>
            <a:r>
              <a:rPr lang="zh-CN" altLang="en-US"/>
              <a:t>  },</a:t>
            </a:r>
            <a:endParaRPr lang="zh-CN" altLang="en-US"/>
          </a:p>
          <a:p>
            <a:pPr marL="367030" lvl="1" indent="0">
              <a:buNone/>
            </a:pPr>
            <a:r>
              <a:rPr lang="zh-CN" altLang="en-US"/>
              <a:t>  getters: {</a:t>
            </a:r>
            <a:endParaRPr lang="zh-CN" altLang="en-US"/>
          </a:p>
          <a:p>
            <a:pPr marL="367030" lvl="1" indent="0">
              <a:buNone/>
            </a:pPr>
            <a:r>
              <a:rPr lang="zh-CN" altLang="en-US"/>
              <a:t>    doneTodos: state =&gt; {</a:t>
            </a:r>
            <a:endParaRPr lang="zh-CN" altLang="en-US"/>
          </a:p>
          <a:p>
            <a:pPr marL="367030" lvl="1" indent="0">
              <a:buNone/>
            </a:pPr>
            <a:r>
              <a:rPr lang="zh-CN" altLang="en-US"/>
              <a:t>      return state.todos.filter(todo =&gt; todo.done)</a:t>
            </a:r>
            <a:endParaRPr lang="zh-CN" altLang="en-US"/>
          </a:p>
          <a:p>
            <a:pPr marL="367030" lvl="1" indent="0">
              <a:buNone/>
            </a:pPr>
            <a:r>
              <a:rPr lang="zh-CN" altLang="en-US"/>
              <a:t>    }</a:t>
            </a:r>
            <a:endParaRPr lang="zh-CN" altLang="en-US"/>
          </a:p>
          <a:p>
            <a:pPr marL="367030" lvl="1" indent="0">
              <a:buNone/>
            </a:pPr>
            <a:r>
              <a:rPr lang="zh-CN" altLang="en-US"/>
              <a:t>  }</a:t>
            </a:r>
            <a:endParaRPr lang="zh-CN" altLang="en-US"/>
          </a:p>
          <a:p>
            <a:pPr marL="367030" lvl="1" indent="0">
              <a:buNone/>
            </a:pP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 Vuex 是什么？</a:t>
            </a:r>
            <a:endParaRPr lang="zh-CN" altLang="en-US"/>
          </a:p>
          <a:p>
            <a:r>
              <a:rPr lang="zh-CN" altLang="en-US"/>
              <a:t> 安装</a:t>
            </a:r>
            <a:endParaRPr lang="zh-CN" altLang="en-US"/>
          </a:p>
          <a:p>
            <a:r>
              <a:rPr lang="zh-CN" altLang="en-US"/>
              <a:t> 开始</a:t>
            </a:r>
            <a:endParaRPr lang="zh-CN" altLang="en-US"/>
          </a:p>
          <a:p>
            <a:r>
              <a:rPr lang="zh-CN" altLang="en-US"/>
              <a:t>核心概念</a:t>
            </a:r>
            <a:endParaRPr lang="zh-CN" altLang="en-US"/>
          </a:p>
          <a:p>
            <a:pPr lvl="1"/>
            <a:r>
              <a:rPr lang="zh-CN" altLang="en-US"/>
              <a:t>    State</a:t>
            </a:r>
            <a:endParaRPr lang="zh-CN" altLang="en-US"/>
          </a:p>
          <a:p>
            <a:pPr lvl="1"/>
            <a:r>
              <a:rPr lang="zh-CN" altLang="en-US"/>
              <a:t>    Getters</a:t>
            </a:r>
            <a:endParaRPr lang="zh-CN" altLang="en-US"/>
          </a:p>
          <a:p>
            <a:pPr lvl="1"/>
            <a:r>
              <a:rPr lang="zh-CN" altLang="en-US"/>
              <a:t>    Mutations</a:t>
            </a:r>
            <a:endParaRPr lang="zh-CN" altLang="en-US"/>
          </a:p>
          <a:p>
            <a:pPr lvl="1"/>
            <a:r>
              <a:rPr lang="en-US" altLang="zh-CN"/>
              <a:t>    Action</a:t>
            </a:r>
            <a:endParaRPr lang="en-US" altLang="zh-CN"/>
          </a:p>
          <a:p>
            <a:pPr lvl="1"/>
            <a:r>
              <a:rPr lang="en-US" altLang="zh-CN"/>
              <a:t>    Module</a:t>
            </a:r>
            <a:endParaRPr lang="zh-CN" altLang="en-US"/>
          </a:p>
          <a:p>
            <a:pPr lvl="1"/>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Getter 也可以接受其他 getter 作为第二个参数：</a:t>
            </a:r>
            <a:endParaRPr lang="zh-CN" altLang="en-US"/>
          </a:p>
          <a:p>
            <a:pPr marL="367030" lvl="1" indent="0">
              <a:buNone/>
            </a:pPr>
            <a:r>
              <a:rPr lang="zh-CN" altLang="en-US"/>
              <a:t>getters: {</a:t>
            </a:r>
            <a:endParaRPr lang="zh-CN" altLang="en-US"/>
          </a:p>
          <a:p>
            <a:pPr marL="367030" lvl="1" indent="0">
              <a:buNone/>
            </a:pPr>
            <a:r>
              <a:rPr lang="zh-CN" altLang="en-US"/>
              <a:t>  // ...</a:t>
            </a:r>
            <a:endParaRPr lang="zh-CN" altLang="en-US"/>
          </a:p>
          <a:p>
            <a:pPr marL="367030" lvl="1" indent="0">
              <a:buNone/>
            </a:pPr>
            <a:r>
              <a:rPr lang="zh-CN" altLang="en-US"/>
              <a:t>  doneTodosCount: (state, getters) =&gt; {</a:t>
            </a:r>
            <a:endParaRPr lang="zh-CN" altLang="en-US"/>
          </a:p>
          <a:p>
            <a:pPr marL="367030" lvl="1" indent="0">
              <a:buNone/>
            </a:pPr>
            <a:r>
              <a:rPr lang="zh-CN" altLang="en-US"/>
              <a:t>    return getters.doneTodos.length</a:t>
            </a:r>
            <a:endParaRPr lang="zh-CN" altLang="en-US"/>
          </a:p>
          <a:p>
            <a:pPr marL="367030" lvl="1" indent="0">
              <a:buNone/>
            </a:pPr>
            <a:r>
              <a:rPr lang="zh-CN" altLang="en-US"/>
              <a:t>  }</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我们可以很容易地在任何组件中使用它：</a:t>
            </a:r>
            <a:endParaRPr lang="zh-CN" altLang="en-US"/>
          </a:p>
          <a:p>
            <a:endParaRPr lang="zh-CN" altLang="en-US"/>
          </a:p>
          <a:p>
            <a:pPr marL="367030" lvl="1" indent="0">
              <a:buNone/>
            </a:pPr>
            <a:r>
              <a:rPr lang="zh-CN" altLang="en-US"/>
              <a:t>computed: {</a:t>
            </a:r>
            <a:endParaRPr lang="zh-CN" altLang="en-US"/>
          </a:p>
          <a:p>
            <a:pPr marL="367030" lvl="1" indent="0">
              <a:buNone/>
            </a:pPr>
            <a:r>
              <a:rPr lang="zh-CN" altLang="en-US"/>
              <a:t>  doneTodosCount () {</a:t>
            </a:r>
            <a:endParaRPr lang="zh-CN" altLang="en-US"/>
          </a:p>
          <a:p>
            <a:pPr marL="367030" lvl="1" indent="0">
              <a:buNone/>
            </a:pPr>
            <a:r>
              <a:rPr lang="zh-CN" altLang="en-US"/>
              <a:t>    return this.$store.getters.doneTodosCount</a:t>
            </a:r>
            <a:endParaRPr lang="zh-CN" altLang="en-US"/>
          </a:p>
          <a:p>
            <a:pPr marL="367030" lvl="1" indent="0">
              <a:buNone/>
            </a:pPr>
            <a:r>
              <a:rPr lang="zh-CN" altLang="en-US"/>
              <a:t>  }</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mapGetters 辅助函数仅仅是将 store 中的 getter 映射到局部计算属性：</a:t>
            </a:r>
            <a:endParaRPr lang="zh-CN" altLang="en-US"/>
          </a:p>
          <a:p>
            <a:pPr marL="367030" lvl="1" indent="0">
              <a:buNone/>
            </a:pPr>
            <a:r>
              <a:rPr lang="zh-CN" altLang="en-US"/>
              <a:t>import { mapGetters } from 'vuex'</a:t>
            </a:r>
            <a:endParaRPr lang="zh-CN" altLang="en-US"/>
          </a:p>
          <a:p>
            <a:pPr marL="367030" lvl="1" indent="0">
              <a:buNone/>
            </a:pPr>
            <a:r>
              <a:rPr lang="zh-CN" altLang="en-US"/>
              <a:t>export default {</a:t>
            </a:r>
            <a:endParaRPr lang="zh-CN" altLang="en-US"/>
          </a:p>
          <a:p>
            <a:pPr marL="367030" lvl="1" indent="0">
              <a:buNone/>
            </a:pPr>
            <a:r>
              <a:rPr lang="zh-CN" altLang="en-US"/>
              <a:t>  // ...</a:t>
            </a:r>
            <a:endParaRPr lang="zh-CN" altLang="en-US"/>
          </a:p>
          <a:p>
            <a:pPr marL="367030" lvl="1" indent="0">
              <a:buNone/>
            </a:pPr>
            <a:r>
              <a:rPr lang="zh-CN" altLang="en-US"/>
              <a:t>  computed: {</a:t>
            </a:r>
            <a:endParaRPr lang="zh-CN" altLang="en-US"/>
          </a:p>
          <a:p>
            <a:pPr marL="367030" lvl="1" indent="0">
              <a:buNone/>
            </a:pPr>
            <a:r>
              <a:rPr lang="zh-CN" altLang="en-US"/>
              <a:t>  // 使用对象展开运算符将 getter 混入 computed 对象中</a:t>
            </a:r>
            <a:endParaRPr lang="zh-CN" altLang="en-US"/>
          </a:p>
          <a:p>
            <a:pPr marL="367030" lvl="1" indent="0">
              <a:buNone/>
            </a:pPr>
            <a:r>
              <a:rPr lang="zh-CN" altLang="en-US"/>
              <a:t>    ...mapGetters([</a:t>
            </a:r>
            <a:endParaRPr lang="zh-CN" altLang="en-US"/>
          </a:p>
          <a:p>
            <a:pPr marL="367030" lvl="1" indent="0">
              <a:buNone/>
            </a:pPr>
            <a:r>
              <a:rPr lang="zh-CN" altLang="en-US"/>
              <a:t>      'doneTodosCount',</a:t>
            </a:r>
            <a:endParaRPr lang="zh-CN" altLang="en-US"/>
          </a:p>
          <a:p>
            <a:pPr marL="367030" lvl="1" indent="0">
              <a:buNone/>
            </a:pPr>
            <a:r>
              <a:rPr lang="zh-CN" altLang="en-US"/>
              <a:t>      'anotherGetter',</a:t>
            </a:r>
            <a:endParaRPr lang="zh-CN" altLang="en-US"/>
          </a:p>
          <a:p>
            <a:pPr marL="367030" lvl="1" indent="0">
              <a:buNone/>
            </a:pPr>
            <a:r>
              <a:rPr lang="zh-CN" altLang="en-US"/>
              <a:t>       ])</a:t>
            </a:r>
            <a:endParaRPr lang="zh-CN" altLang="en-US"/>
          </a:p>
          <a:p>
            <a:pPr marL="367030" lvl="1" indent="0">
              <a:buNone/>
            </a:pPr>
            <a:r>
              <a:rPr lang="zh-CN" altLang="en-US"/>
              <a:t>  }</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r>
              <a:rPr lang="zh-CN" altLang="en-US"/>
              <a:t>mapGetters 辅助函数</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如果你想将一个 getter 属性另取一个名字，使用对象形式：</a:t>
            </a:r>
            <a:endParaRPr lang="zh-CN" altLang="en-US"/>
          </a:p>
          <a:p>
            <a:pPr marL="367030" lvl="1" indent="0">
              <a:buNone/>
            </a:pPr>
            <a:r>
              <a:rPr lang="zh-CN" altLang="en-US"/>
              <a:t>...mapGetters({</a:t>
            </a:r>
            <a:endParaRPr lang="zh-CN" altLang="en-US"/>
          </a:p>
          <a:p>
            <a:pPr marL="367030" lvl="1" indent="0">
              <a:buNone/>
            </a:pPr>
            <a:r>
              <a:rPr lang="zh-CN" altLang="en-US"/>
              <a:t>  // 把 `this.doneCount` 映射为 `this.$store.getters.doneTodosCount`</a:t>
            </a:r>
            <a:endParaRPr lang="zh-CN" altLang="en-US"/>
          </a:p>
          <a:p>
            <a:pPr marL="367030" lvl="1" indent="0">
              <a:buNone/>
            </a:pPr>
            <a:r>
              <a:rPr lang="zh-CN" altLang="en-US"/>
              <a:t>  doneCount: 'doneTodosCount'</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更改 Vuex 的 store 中的状态的唯一方法是提交 mutation。Vuex 中的 mutation 非常类似于事件：每个 mutation 都有一个字符串的 事件类型 (type) 和 一个 回调函数 (handler)。这个回调函数就是我们实际进行状态更改的地方，并且它会接受 state 作为第一个参数：</a:t>
            </a:r>
            <a:endParaRPr lang="zh-CN" altLang="en-US"/>
          </a:p>
        </p:txBody>
      </p:sp>
      <p:sp>
        <p:nvSpPr>
          <p:cNvPr id="3" name="标题 2"/>
          <p:cNvSpPr>
            <a:spLocks noGrp="1"/>
          </p:cNvSpPr>
          <p:nvPr>
            <p:ph type="title"/>
          </p:nvPr>
        </p:nvSpPr>
        <p:spPr/>
        <p:txBody>
          <a:bodyPr/>
          <a:p>
            <a:r>
              <a:rPr lang="zh-CN" altLang="en-US"/>
              <a:t>mutation</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const store = new Vuex.Store({</a:t>
            </a:r>
            <a:endParaRPr lang="zh-CN" altLang="en-US"/>
          </a:p>
          <a:p>
            <a:pPr marL="0" indent="0">
              <a:buNone/>
            </a:pPr>
            <a:r>
              <a:rPr lang="zh-CN" altLang="en-US"/>
              <a:t>  state: {</a:t>
            </a:r>
            <a:endParaRPr lang="zh-CN" altLang="en-US"/>
          </a:p>
          <a:p>
            <a:pPr marL="0" indent="0">
              <a:buNone/>
            </a:pPr>
            <a:r>
              <a:rPr lang="zh-CN" altLang="en-US"/>
              <a:t>    count: 1</a:t>
            </a:r>
            <a:endParaRPr lang="zh-CN" altLang="en-US"/>
          </a:p>
          <a:p>
            <a:pPr marL="0" indent="0">
              <a:buNone/>
            </a:pPr>
            <a:r>
              <a:rPr lang="zh-CN" altLang="en-US"/>
              <a:t>  },</a:t>
            </a:r>
            <a:endParaRPr lang="zh-CN" altLang="en-US"/>
          </a:p>
          <a:p>
            <a:pPr marL="0" indent="0">
              <a:buNone/>
            </a:pPr>
            <a:r>
              <a:rPr lang="zh-CN" altLang="en-US"/>
              <a:t>  mutations: {</a:t>
            </a:r>
            <a:endParaRPr lang="zh-CN" altLang="en-US"/>
          </a:p>
          <a:p>
            <a:pPr marL="0" indent="0">
              <a:buNone/>
            </a:pPr>
            <a:r>
              <a:rPr lang="zh-CN" altLang="en-US"/>
              <a:t>    increment (state) {</a:t>
            </a:r>
            <a:endParaRPr lang="zh-CN" altLang="en-US"/>
          </a:p>
          <a:p>
            <a:pPr marL="0" indent="0">
              <a:buNone/>
            </a:pPr>
            <a:r>
              <a:rPr lang="zh-CN" altLang="en-US"/>
              <a:t>      // 变更状态</a:t>
            </a:r>
            <a:endParaRPr lang="zh-CN" altLang="en-US"/>
          </a:p>
          <a:p>
            <a:pPr marL="0" indent="0">
              <a:buNone/>
            </a:pPr>
            <a:r>
              <a:rPr lang="zh-CN" altLang="en-US"/>
              <a:t>      state.count++</a:t>
            </a:r>
            <a:endParaRPr lang="zh-CN" altLang="en-US"/>
          </a:p>
          <a:p>
            <a:pPr marL="0" indent="0">
              <a:buNone/>
            </a:pPr>
            <a:r>
              <a:rPr lang="zh-CN" altLang="en-US"/>
              <a:t>    }</a:t>
            </a:r>
            <a:endParaRPr lang="zh-CN" altLang="en-US"/>
          </a:p>
          <a:p>
            <a:pPr marL="0" indent="0">
              <a:buNone/>
            </a:pPr>
            <a:r>
              <a:rPr lang="zh-CN" altLang="en-US"/>
              <a:t>  }</a:t>
            </a:r>
            <a:endParaRPr lang="zh-CN" altLang="en-US"/>
          </a:p>
          <a:p>
            <a:pPr marL="0"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可以向 store.commit 传入额外的参数，即 mutation 的 载荷（payload）：</a:t>
            </a:r>
            <a:endParaRPr lang="zh-CN" altLang="en-US"/>
          </a:p>
          <a:p>
            <a:pPr marL="367030" lvl="1" indent="0">
              <a:buNone/>
            </a:pPr>
            <a:r>
              <a:rPr lang="zh-CN" altLang="en-US"/>
              <a:t>// ...</a:t>
            </a:r>
            <a:endParaRPr lang="zh-CN" altLang="en-US"/>
          </a:p>
          <a:p>
            <a:pPr marL="367030" lvl="1" indent="0">
              <a:buNone/>
            </a:pPr>
            <a:r>
              <a:rPr lang="zh-CN" altLang="en-US"/>
              <a:t>mutations: {</a:t>
            </a:r>
            <a:endParaRPr lang="zh-CN" altLang="en-US"/>
          </a:p>
          <a:p>
            <a:pPr marL="367030" lvl="1" indent="0">
              <a:buNone/>
            </a:pPr>
            <a:r>
              <a:rPr lang="zh-CN" altLang="en-US"/>
              <a:t>  increment (state, n) {</a:t>
            </a:r>
            <a:endParaRPr lang="zh-CN" altLang="en-US"/>
          </a:p>
          <a:p>
            <a:pPr marL="367030" lvl="1" indent="0">
              <a:buNone/>
            </a:pPr>
            <a:r>
              <a:rPr lang="zh-CN" altLang="en-US"/>
              <a:t>    state.count += n</a:t>
            </a:r>
            <a:endParaRPr lang="zh-CN" altLang="en-US"/>
          </a:p>
          <a:p>
            <a:pPr marL="367030" lvl="1" indent="0">
              <a:buNone/>
            </a:pPr>
            <a:r>
              <a:rPr lang="zh-CN" altLang="en-US"/>
              <a:t>  }</a:t>
            </a:r>
            <a:endParaRPr lang="zh-CN" altLang="en-US"/>
          </a:p>
          <a:p>
            <a:pPr marL="367030" lvl="1" indent="0">
              <a:buNone/>
            </a:pPr>
            <a:r>
              <a:rPr lang="zh-CN" altLang="en-US"/>
              <a:t>}</a:t>
            </a:r>
            <a:endParaRPr lang="zh-CN" altLang="en-US"/>
          </a:p>
          <a:p>
            <a:pPr marL="367030" lvl="1" indent="0">
              <a:buNone/>
            </a:pPr>
            <a:endParaRPr lang="zh-CN" altLang="en-US"/>
          </a:p>
          <a:p>
            <a:pPr marL="367030" lvl="1" indent="0">
              <a:buNone/>
            </a:pPr>
            <a:endParaRPr lang="zh-CN" altLang="en-US"/>
          </a:p>
          <a:p>
            <a:pPr marL="457200" lvl="1" indent="0">
              <a:buNone/>
            </a:pPr>
            <a:r>
              <a:rPr lang="zh-CN" altLang="en-US"/>
              <a:t>store.commit('increment', 10)</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注意：Mutation中使用的函数必须是同步函数。</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Action 类似于 mutation，不同在于：</a:t>
            </a:r>
            <a:endParaRPr lang="zh-CN" altLang="en-US"/>
          </a:p>
          <a:p>
            <a:pPr lvl="1"/>
            <a:r>
              <a:rPr lang="zh-CN" altLang="en-US"/>
              <a:t>    Action 提交的是 mutation，而不是直接变更状态。</a:t>
            </a:r>
            <a:endParaRPr lang="zh-CN" altLang="en-US"/>
          </a:p>
          <a:p>
            <a:pPr lvl="1"/>
            <a:r>
              <a:rPr lang="zh-CN" altLang="en-US"/>
              <a:t>    Action 可以包含任意异步操作。</a:t>
            </a:r>
            <a:endParaRPr lang="zh-CN" altLang="en-US"/>
          </a:p>
        </p:txBody>
      </p:sp>
      <p:sp>
        <p:nvSpPr>
          <p:cNvPr id="3" name="标题 2"/>
          <p:cNvSpPr>
            <a:spLocks noGrp="1"/>
          </p:cNvSpPr>
          <p:nvPr>
            <p:ph type="title"/>
          </p:nvPr>
        </p:nvSpPr>
        <p:spPr/>
        <p:txBody>
          <a:bodyPr/>
          <a:p>
            <a:r>
              <a:rPr lang="zh-CN" altLang="en-US">
                <a:sym typeface="+mn-ea"/>
              </a:rPr>
              <a:t>Action </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311150"/>
            <a:ext cx="8229600" cy="5784850"/>
          </a:xfrm>
        </p:spPr>
        <p:txBody>
          <a:bodyPr/>
          <a:p>
            <a:pPr marL="0" indent="0">
              <a:buNone/>
            </a:pPr>
            <a:r>
              <a:rPr lang="zh-CN" altLang="en-US" sz="2400"/>
              <a:t>const store = new Vuex.Store({</a:t>
            </a:r>
            <a:endParaRPr lang="zh-CN" altLang="en-US" sz="2400"/>
          </a:p>
          <a:p>
            <a:pPr marL="0" indent="0">
              <a:buNone/>
            </a:pPr>
            <a:r>
              <a:rPr lang="zh-CN" altLang="en-US" sz="2400"/>
              <a:t>  state: {</a:t>
            </a:r>
            <a:endParaRPr lang="zh-CN" altLang="en-US" sz="2400"/>
          </a:p>
          <a:p>
            <a:pPr marL="0" indent="0">
              <a:buNone/>
            </a:pPr>
            <a:r>
              <a:rPr lang="zh-CN" altLang="en-US" sz="2400"/>
              <a:t>    count: 0</a:t>
            </a:r>
            <a:endParaRPr lang="zh-CN" altLang="en-US" sz="2400"/>
          </a:p>
          <a:p>
            <a:pPr marL="0" indent="0">
              <a:buNone/>
            </a:pPr>
            <a:r>
              <a:rPr lang="zh-CN" altLang="en-US" sz="2400"/>
              <a:t>  },</a:t>
            </a:r>
            <a:endParaRPr lang="zh-CN" altLang="en-US" sz="2400"/>
          </a:p>
          <a:p>
            <a:pPr marL="0" indent="0">
              <a:buNone/>
            </a:pPr>
            <a:r>
              <a:rPr lang="zh-CN" altLang="en-US" sz="2400"/>
              <a:t>  mutations: {</a:t>
            </a:r>
            <a:endParaRPr lang="zh-CN" altLang="en-US" sz="2400"/>
          </a:p>
          <a:p>
            <a:pPr marL="0" indent="0">
              <a:buNone/>
            </a:pPr>
            <a:r>
              <a:rPr lang="zh-CN" altLang="en-US" sz="2400"/>
              <a:t>    increment (state) {</a:t>
            </a:r>
            <a:endParaRPr lang="zh-CN" altLang="en-US" sz="2400"/>
          </a:p>
          <a:p>
            <a:pPr marL="0" indent="0">
              <a:buNone/>
            </a:pPr>
            <a:r>
              <a:rPr lang="zh-CN" altLang="en-US" sz="2400"/>
              <a:t>      state.count++</a:t>
            </a:r>
            <a:endParaRPr lang="zh-CN" altLang="en-US" sz="2400"/>
          </a:p>
          <a:p>
            <a:pPr marL="0" indent="0">
              <a:buNone/>
            </a:pPr>
            <a:r>
              <a:rPr lang="zh-CN" altLang="en-US" sz="2400"/>
              <a:t>    }</a:t>
            </a:r>
            <a:endParaRPr lang="zh-CN" altLang="en-US" sz="2400"/>
          </a:p>
          <a:p>
            <a:pPr marL="0" indent="0">
              <a:buNone/>
            </a:pPr>
            <a:r>
              <a:rPr lang="zh-CN" altLang="en-US" sz="2400"/>
              <a:t>  },</a:t>
            </a:r>
            <a:endParaRPr lang="zh-CN" altLang="en-US" sz="2400"/>
          </a:p>
          <a:p>
            <a:pPr marL="0" indent="0">
              <a:buNone/>
            </a:pPr>
            <a:r>
              <a:rPr lang="zh-CN" altLang="en-US" sz="2400"/>
              <a:t>  actions: {</a:t>
            </a:r>
            <a:endParaRPr lang="zh-CN" altLang="en-US" sz="2400"/>
          </a:p>
          <a:p>
            <a:pPr marL="0" indent="0">
              <a:buNone/>
            </a:pPr>
            <a:r>
              <a:rPr lang="zh-CN" altLang="en-US" sz="2400"/>
              <a:t>    increment (context) {</a:t>
            </a:r>
            <a:endParaRPr lang="zh-CN" altLang="en-US" sz="2400"/>
          </a:p>
          <a:p>
            <a:pPr marL="0" indent="0">
              <a:buNone/>
            </a:pPr>
            <a:r>
              <a:rPr lang="zh-CN" altLang="en-US" sz="2400"/>
              <a:t>      context.commit('increment')</a:t>
            </a:r>
            <a:endParaRPr lang="zh-CN" altLang="en-US" sz="2400"/>
          </a:p>
          <a:p>
            <a:pPr marL="0" indent="0">
              <a:buNone/>
            </a:pPr>
            <a:r>
              <a:rPr lang="zh-CN" altLang="en-US" sz="2400"/>
              <a:t>    }</a:t>
            </a:r>
            <a:endParaRPr lang="zh-CN" altLang="en-US" sz="2400"/>
          </a:p>
          <a:p>
            <a:pPr marL="0" indent="0">
              <a:buNone/>
            </a:pPr>
            <a:r>
              <a:rPr lang="zh-CN" altLang="en-US" sz="2400"/>
              <a:t>  }</a:t>
            </a:r>
            <a:endParaRPr lang="zh-CN" altLang="en-US" sz="2400"/>
          </a:p>
          <a:p>
            <a:pPr marL="0" indent="0">
              <a:buNone/>
            </a:pPr>
            <a:r>
              <a:rPr lang="zh-CN" altLang="en-US" sz="2400"/>
              <a:t>})</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Vuex 是一个专为 Vue.js 应用程序开发的</a:t>
            </a:r>
            <a:r>
              <a:rPr lang="zh-CN" altLang="en-US" sz="2800" b="1"/>
              <a:t>状态管理模式</a:t>
            </a:r>
            <a:r>
              <a:rPr lang="zh-CN" altLang="en-US"/>
              <a:t>。它采用集中式存储管理应用的所有组件的状态，并以相应的规则保证状态以一种可预测的方式发生变化。</a:t>
            </a:r>
            <a:endParaRPr lang="zh-CN" altLang="en-US"/>
          </a:p>
          <a:p>
            <a:endParaRPr lang="zh-CN" altLang="en-US"/>
          </a:p>
        </p:txBody>
      </p:sp>
      <p:sp>
        <p:nvSpPr>
          <p:cNvPr id="3" name="标题 2"/>
          <p:cNvSpPr>
            <a:spLocks noGrp="1"/>
          </p:cNvSpPr>
          <p:nvPr>
            <p:ph type="title"/>
          </p:nvPr>
        </p:nvSpPr>
        <p:spPr/>
        <p:txBody>
          <a:bodyPr/>
          <a:p>
            <a:r>
              <a:rPr lang="zh-CN" altLang="en-US"/>
              <a:t>Vuex 是什么？</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Action 通过 store.dispatch 方法触发：</a:t>
            </a:r>
            <a:endParaRPr lang="zh-CN" altLang="en-US"/>
          </a:p>
          <a:p>
            <a:pPr marL="367030" lvl="1" indent="0">
              <a:buNone/>
            </a:pPr>
            <a:r>
              <a:rPr lang="zh-CN" altLang="en-US"/>
              <a:t>store.dispatch('increment')</a:t>
            </a:r>
            <a:endParaRPr lang="zh-CN" altLang="en-US"/>
          </a:p>
          <a:p>
            <a:pPr marL="367030" lvl="1" indent="0">
              <a:buNone/>
            </a:pPr>
            <a:endParaRPr lang="zh-CN" altLang="en-US"/>
          </a:p>
          <a:p>
            <a:pPr marL="0" lvl="0" indent="0">
              <a:buNone/>
            </a:pPr>
            <a:r>
              <a:rPr lang="zh-CN" altLang="en-US"/>
              <a:t>乍一眼看上去感觉多此一举，我们直接分发 mutation 岂不更方便？</a:t>
            </a:r>
            <a:endParaRPr lang="zh-CN" altLang="en-US"/>
          </a:p>
          <a:p>
            <a:pPr marL="0" lvl="0" indent="0">
              <a:buNone/>
            </a:pPr>
            <a:r>
              <a:rPr lang="zh-CN" altLang="en-US"/>
              <a:t>实际上并非如此，还记得 mutation 必须同步执行这个限制么？Action 就不受约束！我们可以在 action 内部执行异步操作</a:t>
            </a:r>
            <a:endParaRPr lang="zh-CN" altLang="en-US"/>
          </a:p>
        </p:txBody>
      </p:sp>
      <p:sp>
        <p:nvSpPr>
          <p:cNvPr id="3" name="标题 2"/>
          <p:cNvSpPr>
            <a:spLocks noGrp="1"/>
          </p:cNvSpPr>
          <p:nvPr>
            <p:ph type="title"/>
          </p:nvPr>
        </p:nvSpPr>
        <p:spPr/>
        <p:txBody>
          <a:bodyPr/>
          <a:p>
            <a:r>
              <a:rPr lang="zh-CN" altLang="en-US"/>
              <a:t>分发 Action</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367030" lvl="1" indent="0">
              <a:buNone/>
            </a:pPr>
            <a:r>
              <a:rPr lang="zh-CN" altLang="en-US"/>
              <a:t>actions: {</a:t>
            </a:r>
            <a:endParaRPr lang="zh-CN" altLang="en-US"/>
          </a:p>
          <a:p>
            <a:pPr marL="367030" lvl="1" indent="0">
              <a:buNone/>
            </a:pPr>
            <a:r>
              <a:rPr lang="zh-CN" altLang="en-US"/>
              <a:t>  incrementAsync ({ commit }) {</a:t>
            </a:r>
            <a:endParaRPr lang="zh-CN" altLang="en-US"/>
          </a:p>
          <a:p>
            <a:pPr marL="367030" lvl="1" indent="0">
              <a:buNone/>
            </a:pPr>
            <a:r>
              <a:rPr lang="zh-CN" altLang="en-US"/>
              <a:t>    setTimeout(() =&gt; {</a:t>
            </a:r>
            <a:endParaRPr lang="zh-CN" altLang="en-US"/>
          </a:p>
          <a:p>
            <a:pPr marL="367030" lvl="1" indent="0">
              <a:buNone/>
            </a:pPr>
            <a:r>
              <a:rPr lang="zh-CN" altLang="en-US"/>
              <a:t>      commit('increment')</a:t>
            </a:r>
            <a:endParaRPr lang="zh-CN" altLang="en-US"/>
          </a:p>
          <a:p>
            <a:pPr marL="367030" lvl="1" indent="0">
              <a:buNone/>
            </a:pPr>
            <a:r>
              <a:rPr lang="zh-CN" altLang="en-US"/>
              <a:t>    }, 1000)</a:t>
            </a:r>
            <a:endParaRPr lang="zh-CN" altLang="en-US"/>
          </a:p>
          <a:p>
            <a:pPr marL="367030" lvl="1" indent="0">
              <a:buNone/>
            </a:pPr>
            <a:r>
              <a:rPr lang="zh-CN" altLang="en-US"/>
              <a:t>  }</a:t>
            </a:r>
            <a:endParaRPr lang="zh-CN" altLang="en-US"/>
          </a:p>
          <a:p>
            <a:pPr marL="367030" lvl="1" indent="0">
              <a:buNone/>
            </a:pPr>
            <a:r>
              <a:rPr lang="zh-CN" altLang="en-US"/>
              <a:t>}</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由于使用单一状态树，应用的所有状态会集中到一个比较大的对象。当应用变得非常复杂时，store 对象就有可能变得相当臃肿。</a:t>
            </a:r>
            <a:endParaRPr lang="zh-CN" altLang="en-US"/>
          </a:p>
          <a:p>
            <a:endParaRPr lang="zh-CN" altLang="en-US"/>
          </a:p>
          <a:p>
            <a:r>
              <a:rPr lang="zh-CN" altLang="en-US"/>
              <a:t>为了解决以上问题，Vuex 允许我们将 store 分割成模块（module）。每个模块拥有自己的 state、mutation、action、getter、甚至是嵌套子模块——从上至下进行同样方式的分割：</a:t>
            </a:r>
            <a:endParaRPr lang="zh-CN" altLang="en-US"/>
          </a:p>
        </p:txBody>
      </p:sp>
      <p:sp>
        <p:nvSpPr>
          <p:cNvPr id="3" name="标题 2"/>
          <p:cNvSpPr>
            <a:spLocks noGrp="1"/>
          </p:cNvSpPr>
          <p:nvPr>
            <p:ph type="title"/>
          </p:nvPr>
        </p:nvSpPr>
        <p:spPr/>
        <p:txBody>
          <a:bodyPr/>
          <a:p>
            <a:r>
              <a:rPr lang="zh-CN" altLang="en-US"/>
              <a:t> Module</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54685" y="283845"/>
            <a:ext cx="5002530" cy="65195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pic>
        <p:nvPicPr>
          <p:cNvPr id="5" name="内容占位符 4"/>
          <p:cNvPicPr>
            <a:picLocks noChangeAspect="1"/>
          </p:cNvPicPr>
          <p:nvPr>
            <p:ph idx="1"/>
          </p:nvPr>
        </p:nvPicPr>
        <p:blipFill>
          <a:blip r:embed="rId1"/>
          <a:stretch>
            <a:fillRect/>
          </a:stretch>
        </p:blipFill>
        <p:spPr>
          <a:xfrm>
            <a:off x="690245" y="2348230"/>
            <a:ext cx="6207125" cy="1087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当我们的应用遇到多个组件共享状态时，单向数据流的简洁性很容易被破坏：</a:t>
            </a:r>
            <a:endParaRPr lang="zh-CN" altLang="en-US"/>
          </a:p>
          <a:p>
            <a:pPr lvl="1"/>
            <a:r>
              <a:rPr lang="zh-CN" altLang="en-US"/>
              <a:t>    多个视图依赖于同一状态。</a:t>
            </a:r>
            <a:endParaRPr lang="zh-CN" altLang="en-US"/>
          </a:p>
          <a:p>
            <a:pPr lvl="1"/>
            <a:r>
              <a:rPr lang="zh-CN" altLang="en-US"/>
              <a:t>    来自不同视图的行为需要变更同一状态。</a:t>
            </a:r>
            <a:endParaRPr lang="zh-CN" altLang="en-US"/>
          </a:p>
          <a:p>
            <a:pPr lvl="0"/>
            <a:r>
              <a:rPr lang="zh-CN" altLang="en-US"/>
              <a:t>对于问题一，传参的方法对于多层嵌套的组件将会非常繁琐，并且对于兄弟组件间的状态传递无能为力。</a:t>
            </a:r>
            <a:endParaRPr lang="zh-CN" altLang="en-US"/>
          </a:p>
          <a:p>
            <a:pPr lvl="0"/>
            <a:r>
              <a:rPr lang="zh-CN" altLang="en-US"/>
              <a:t>对于问题二，我们经常会采用父子组件直接引用或者通过事件来变更和同步状态的多份拷贝。以上的这些模式非常脆弱，通常会导致无法维护的代码。</a:t>
            </a:r>
            <a:endParaRPr lang="zh-CN" altLang="en-US"/>
          </a:p>
        </p:txBody>
      </p:sp>
      <p:sp>
        <p:nvSpPr>
          <p:cNvPr id="3" name="标题 2"/>
          <p:cNvSpPr>
            <a:spLocks noGrp="1"/>
          </p:cNvSpPr>
          <p:nvPr>
            <p:ph type="title"/>
          </p:nvPr>
        </p:nvSpPr>
        <p:spPr/>
        <p:txBody>
          <a:bodyPr>
            <a:normAutofit/>
          </a:bodyPr>
          <a:p>
            <a:r>
              <a:rPr lang="zh-CN" altLang="en-US">
                <a:sym typeface="+mn-ea"/>
              </a:rPr>
              <a:t>为什么“状态管理模式”？</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因此，我们把组件的共享状态抽取出来，以一个全局单例模式管理。</a:t>
            </a:r>
            <a:endParaRPr lang="zh-CN" altLang="en-US"/>
          </a:p>
          <a:p>
            <a:r>
              <a:rPr lang="zh-CN" altLang="en-US"/>
              <a:t>在这种模式下，我们的组件树构成了一个巨大的“视图”，不管在树的哪个位置，任何组件都能获取状态或者触发行为！</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直接下载 / CDN 引用</a:t>
            </a:r>
            <a:endParaRPr lang="zh-CN" altLang="en-US"/>
          </a:p>
          <a:p>
            <a:pPr lvl="1"/>
            <a:r>
              <a:rPr lang="zh-CN" altLang="en-US"/>
              <a:t>https://unpkg.com/vuex</a:t>
            </a:r>
            <a:endParaRPr lang="zh-CN" altLang="en-US"/>
          </a:p>
          <a:p>
            <a:pPr lvl="1"/>
            <a:endParaRPr lang="zh-CN" altLang="en-US"/>
          </a:p>
          <a:p>
            <a:pPr lvl="1"/>
            <a:r>
              <a:rPr lang="zh-CN" altLang="en-US"/>
              <a:t>&lt;script src="/path/to/vue.js"&gt;&lt;/script&gt;</a:t>
            </a:r>
            <a:endParaRPr lang="zh-CN" altLang="en-US"/>
          </a:p>
          <a:p>
            <a:pPr lvl="1"/>
            <a:r>
              <a:rPr lang="zh-CN" altLang="en-US"/>
              <a:t>&lt;script src="/path/to/vuex.js"&gt;&lt;/script&gt;</a:t>
            </a:r>
            <a:endParaRPr lang="zh-CN" altLang="en-US"/>
          </a:p>
          <a:p>
            <a:endParaRPr lang="zh-CN" altLang="en-US"/>
          </a:p>
          <a:p>
            <a:r>
              <a:rPr lang="zh-CN" altLang="en-US"/>
              <a:t>NPM</a:t>
            </a:r>
            <a:endParaRPr lang="zh-CN" altLang="en-US"/>
          </a:p>
          <a:p>
            <a:pPr lvl="1"/>
            <a:r>
              <a:rPr lang="zh-CN" altLang="en-US"/>
              <a:t>npm install vuex --save</a:t>
            </a:r>
            <a:endParaRPr lang="zh-CN" altLang="en-US"/>
          </a:p>
        </p:txBody>
      </p:sp>
      <p:sp>
        <p:nvSpPr>
          <p:cNvPr id="3" name="标题 2"/>
          <p:cNvSpPr>
            <a:spLocks noGrp="1"/>
          </p:cNvSpPr>
          <p:nvPr>
            <p:ph type="title"/>
          </p:nvPr>
        </p:nvSpPr>
        <p:spPr/>
        <p:txBody>
          <a:bodyPr/>
          <a:p>
            <a:r>
              <a:rPr lang="zh-CN" altLang="en-US"/>
              <a:t>安装</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每一个 Vuex 应用的核心就是 store（仓库）。“store”基本上就是一个容器，它包含着你的应用中大部分的状态 (state)。</a:t>
            </a:r>
            <a:endParaRPr lang="zh-CN" altLang="en-US"/>
          </a:p>
        </p:txBody>
      </p:sp>
      <p:sp>
        <p:nvSpPr>
          <p:cNvPr id="3" name="标题 2"/>
          <p:cNvSpPr>
            <a:spLocks noGrp="1"/>
          </p:cNvSpPr>
          <p:nvPr>
            <p:ph type="title"/>
          </p:nvPr>
        </p:nvSpPr>
        <p:spPr/>
        <p:txBody>
          <a:bodyPr/>
          <a:p>
            <a:r>
              <a:rPr lang="zh-CN" altLang="en-US"/>
              <a:t>开始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Vuex 和单纯的全局对象有以下两点不同：</a:t>
            </a:r>
            <a:endParaRPr lang="zh-CN" altLang="en-US"/>
          </a:p>
          <a:p>
            <a:pPr lvl="1"/>
            <a:r>
              <a:rPr lang="zh-CN" altLang="en-US">
                <a:sym typeface="+mn-ea"/>
              </a:rPr>
              <a:t>Vuex 的状态存储是响应式的。当 Vue 组件从 store 中读取状态的时候，若 store 中的状态发生变化，那么相应的组件也会相应地得到高效更新。</a:t>
            </a:r>
            <a:endParaRPr lang="zh-CN" altLang="en-US"/>
          </a:p>
          <a:p>
            <a:pPr lvl="1"/>
            <a:endParaRPr lang="zh-CN" altLang="en-US"/>
          </a:p>
          <a:p>
            <a:pPr lvl="1"/>
            <a:r>
              <a:rPr lang="zh-CN" altLang="en-US">
                <a:sym typeface="+mn-ea"/>
              </a:rPr>
              <a:t>你不能直接改变 store 中的状态。改变 store 中的状态的唯一途径就是显式地提交 (commit) mutation。这样使得我们可以方便地跟踪每一个状态的变化，从而让我们能够实现一些工具帮助我们更好地了解我们的应用。</a:t>
            </a:r>
            <a:endParaRPr lang="zh-CN" altLang="en-US"/>
          </a:p>
          <a:p>
            <a:pPr lvl="1"/>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836295"/>
            <a:ext cx="8229600" cy="5259705"/>
          </a:xfrm>
        </p:spPr>
        <p:txBody>
          <a:bodyPr/>
          <a:p>
            <a:pPr marL="0" indent="0">
              <a:buNone/>
            </a:pPr>
            <a:r>
              <a:rPr lang="zh-CN" altLang="en-US"/>
              <a:t>import Vue from 'vue'</a:t>
            </a:r>
            <a:endParaRPr lang="zh-CN" altLang="en-US"/>
          </a:p>
          <a:p>
            <a:pPr marL="0" indent="0">
              <a:buNone/>
            </a:pPr>
            <a:r>
              <a:rPr lang="zh-CN" altLang="en-US"/>
              <a:t>import Vuex from 'vuex'</a:t>
            </a:r>
            <a:endParaRPr lang="zh-CN" altLang="en-US"/>
          </a:p>
          <a:p>
            <a:pPr marL="0" indent="0">
              <a:buNone/>
            </a:pPr>
            <a:r>
              <a:rPr lang="zh-CN" altLang="en-US"/>
              <a:t>Vue.use(Vuex)</a:t>
            </a:r>
            <a:endParaRPr lang="zh-CN" altLang="en-US"/>
          </a:p>
          <a:p>
            <a:pPr marL="0" indent="0">
              <a:buNone/>
            </a:pPr>
            <a:r>
              <a:rPr lang="zh-CN" altLang="en-US"/>
              <a:t>const store = new Vuex.Store({</a:t>
            </a:r>
            <a:endParaRPr lang="zh-CN" altLang="en-US"/>
          </a:p>
          <a:p>
            <a:pPr marL="0" indent="0">
              <a:buNone/>
            </a:pPr>
            <a:r>
              <a:rPr lang="zh-CN" altLang="en-US"/>
              <a:t>  state: {</a:t>
            </a:r>
            <a:endParaRPr lang="zh-CN" altLang="en-US"/>
          </a:p>
          <a:p>
            <a:pPr marL="0" indent="0">
              <a:buNone/>
            </a:pPr>
            <a:r>
              <a:rPr lang="zh-CN" altLang="en-US"/>
              <a:t>    count: 0</a:t>
            </a:r>
            <a:endParaRPr lang="zh-CN" altLang="en-US"/>
          </a:p>
          <a:p>
            <a:pPr marL="0" indent="0">
              <a:buNone/>
            </a:pPr>
            <a:r>
              <a:rPr lang="zh-CN" altLang="en-US"/>
              <a:t>  },</a:t>
            </a:r>
            <a:endParaRPr lang="zh-CN" altLang="en-US"/>
          </a:p>
          <a:p>
            <a:pPr marL="0" indent="0">
              <a:buNone/>
            </a:pPr>
            <a:r>
              <a:rPr lang="zh-CN" altLang="en-US"/>
              <a:t>  mutations: {</a:t>
            </a:r>
            <a:endParaRPr lang="zh-CN" altLang="en-US"/>
          </a:p>
          <a:p>
            <a:pPr marL="0" indent="0">
              <a:buNone/>
            </a:pPr>
            <a:r>
              <a:rPr lang="zh-CN" altLang="en-US"/>
              <a:t>    increment (state) {</a:t>
            </a:r>
            <a:endParaRPr lang="zh-CN" altLang="en-US"/>
          </a:p>
          <a:p>
            <a:pPr marL="0" indent="0">
              <a:buNone/>
            </a:pPr>
            <a:r>
              <a:rPr lang="zh-CN" altLang="en-US"/>
              <a:t>      state.count++</a:t>
            </a:r>
            <a:endParaRPr lang="zh-CN" altLang="en-US"/>
          </a:p>
          <a:p>
            <a:pPr marL="0" indent="0">
              <a:buNone/>
            </a:pPr>
            <a:r>
              <a:rPr lang="zh-CN" altLang="en-US"/>
              <a:t>    }</a:t>
            </a:r>
            <a:endParaRPr lang="zh-CN" altLang="en-US"/>
          </a:p>
          <a:p>
            <a:pPr marL="0" indent="0">
              <a:buNone/>
            </a:pPr>
            <a:r>
              <a:rPr lang="zh-CN" altLang="en-US"/>
              <a:t>  }</a:t>
            </a:r>
            <a:endParaRPr lang="zh-CN" altLang="en-US"/>
          </a:p>
          <a:p>
            <a:pPr marL="0" indent="0">
              <a:buNone/>
            </a:pPr>
            <a:r>
              <a:rPr lang="zh-CN" altLang="en-US"/>
              <a:t>})</a:t>
            </a:r>
            <a:endParaRPr lang="zh-CN" altLang="en-US"/>
          </a:p>
        </p:txBody>
      </p:sp>
      <p:sp>
        <p:nvSpPr>
          <p:cNvPr id="3" name="标题 2"/>
          <p:cNvSpPr>
            <a:spLocks noGrp="1"/>
          </p:cNvSpPr>
          <p:nvPr>
            <p:ph type="title"/>
          </p:nvPr>
        </p:nvSpPr>
        <p:spPr>
          <a:xfrm>
            <a:off x="457200" y="152400"/>
            <a:ext cx="8229600" cy="683895"/>
          </a:xfrm>
        </p:spPr>
        <p:txBody>
          <a:bodyPr>
            <a:normAutofit fontScale="90000"/>
          </a:bodyPr>
          <a:p>
            <a:r>
              <a:rPr lang="zh-CN" altLang="en-US"/>
              <a:t>最简单的 Store</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4679</Words>
  <Application>WPS 演示</Application>
  <PresentationFormat>全屏显示(4:3)</PresentationFormat>
  <Paragraphs>291</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宋体</vt:lpstr>
      <vt:lpstr>Wingdings</vt:lpstr>
      <vt:lpstr>华文新魏</vt:lpstr>
      <vt:lpstr>Constantia</vt:lpstr>
      <vt:lpstr>Wingdings 2</vt:lpstr>
      <vt:lpstr>Wingdings 2</vt:lpstr>
      <vt:lpstr>仿宋</vt:lpstr>
      <vt:lpstr>微软雅黑</vt:lpstr>
      <vt:lpstr>Arial Unicode MS</vt:lpstr>
      <vt:lpstr>Calibri</vt:lpstr>
      <vt:lpstr>纸张</vt:lpstr>
      <vt:lpstr>vuex</vt:lpstr>
      <vt:lpstr>PowerPoint 演示文稿</vt:lpstr>
      <vt:lpstr>Vuex 是什么？</vt:lpstr>
      <vt:lpstr>为什么“状态管理模式”？</vt:lpstr>
      <vt:lpstr>PowerPoint 演示文稿</vt:lpstr>
      <vt:lpstr>安装</vt:lpstr>
      <vt:lpstr>开始</vt:lpstr>
      <vt:lpstr>PowerPoint 演示文稿</vt:lpstr>
      <vt:lpstr>最简单的 Store</vt:lpstr>
      <vt:lpstr>PowerPoint 演示文稿</vt:lpstr>
      <vt:lpstr>PowerPoint 演示文稿</vt:lpstr>
      <vt:lpstr>PowerPoint 演示文稿</vt:lpstr>
      <vt:lpstr>mapState 辅助函数</vt:lpstr>
      <vt:lpstr>知识补充--对象展开运算符</vt:lpstr>
      <vt:lpstr>PowerPoint 演示文稿</vt:lpstr>
      <vt:lpstr>PowerPoint 演示文稿</vt:lpstr>
      <vt:lpstr>PowerPoint 演示文稿</vt:lpstr>
      <vt:lpstr> Getter</vt:lpstr>
      <vt:lpstr>PowerPoint 演示文稿</vt:lpstr>
      <vt:lpstr>PowerPoint 演示文稿</vt:lpstr>
      <vt:lpstr>PowerPoint 演示文稿</vt:lpstr>
      <vt:lpstr>mapGetters 辅助函数</vt:lpstr>
      <vt:lpstr>PowerPoint 演示文稿</vt:lpstr>
      <vt:lpstr>mutation</vt:lpstr>
      <vt:lpstr>PowerPoint 演示文稿</vt:lpstr>
      <vt:lpstr>PowerPoint 演示文稿</vt:lpstr>
      <vt:lpstr>PowerPoint 演示文稿</vt:lpstr>
      <vt:lpstr>Action </vt:lpstr>
      <vt:lpstr>PowerPoint 演示文稿</vt:lpstr>
      <vt:lpstr>分发 Action</vt:lpstr>
      <vt:lpstr>PowerPoint 演示文稿</vt:lpstr>
      <vt:lpstr> Module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cp:lastModifiedBy>
  <cp:revision>300</cp:revision>
  <cp:lastPrinted>2113-01-01T00:00:00Z</cp:lastPrinted>
  <dcterms:created xsi:type="dcterms:W3CDTF">2013-06-18T02:16:00Z</dcterms:created>
  <dcterms:modified xsi:type="dcterms:W3CDTF">2021-06-27T11:12:41Z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2052-11.1.0.10495</vt:lpwstr>
  </property>
  <property fmtid="{D5CDD505-2E9C-101B-9397-08002B2CF9AE}" pid="4" name="ICV">
    <vt:lpwstr>32C212C8B07A469DB497E3E4B67B2E6B</vt:lpwstr>
  </property>
</Properties>
</file>