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1" r:id="rId24"/>
    <p:sldId id="290" r:id="rId25"/>
    <p:sldId id="292" r:id="rId26"/>
    <p:sldId id="294" r:id="rId27"/>
    <p:sldId id="308" r:id="rId28"/>
    <p:sldId id="295" r:id="rId29"/>
    <p:sldId id="296" r:id="rId30"/>
    <p:sldId id="281" r:id="rId31"/>
    <p:sldId id="283" r:id="rId32"/>
    <p:sldId id="297" r:id="rId33"/>
    <p:sldId id="298" r:id="rId34"/>
    <p:sldId id="299" r:id="rId35"/>
    <p:sldId id="300" r:id="rId36"/>
    <p:sldId id="301" r:id="rId37"/>
    <p:sldId id="307" r:id="rId38"/>
    <p:sldId id="306" r:id="rId39"/>
    <p:sldId id="303" r:id="rId40"/>
    <p:sldId id="309" r:id="rId41"/>
    <p:sldId id="304" r:id="rId42"/>
    <p:sldId id="305"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30" r:id="rId60"/>
    <p:sldId id="331" r:id="rId61"/>
    <p:sldId id="326" r:id="rId62"/>
    <p:sldId id="328" r:id="rId63"/>
    <p:sldId id="332" r:id="rId64"/>
    <p:sldId id="329" r:id="rId65"/>
    <p:sldId id="333" r:id="rId66"/>
    <p:sldId id="334" r:id="rId67"/>
    <p:sldId id="335" r:id="rId68"/>
    <p:sldId id="336" r:id="rId69"/>
    <p:sldId id="337" r:id="rId70"/>
    <p:sldId id="338" r:id="rId71"/>
    <p:sldId id="339" r:id="rId72"/>
    <p:sldId id="343" r:id="rId73"/>
    <p:sldId id="344" r:id="rId74"/>
    <p:sldId id="341" r:id="rId75"/>
    <p:sldId id="342"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5" r:id="rId105"/>
    <p:sldId id="373" r:id="rId106"/>
    <p:sldId id="374" r:id="rId107"/>
    <p:sldId id="376" r:id="rId108"/>
    <p:sldId id="377" r:id="rId109"/>
    <p:sldId id="378" r:id="rId110"/>
    <p:sldId id="379" r:id="rId111"/>
    <p:sldId id="380" r:id="rId112"/>
    <p:sldId id="381" r:id="rId113"/>
    <p:sldId id="386" r:id="rId114"/>
    <p:sldId id="387" r:id="rId115"/>
    <p:sldId id="382" r:id="rId116"/>
    <p:sldId id="384" r:id="rId117"/>
    <p:sldId id="385" r:id="rId118"/>
    <p:sldId id="388" r:id="rId119"/>
    <p:sldId id="389" r:id="rId120"/>
    <p:sldId id="390" r:id="rId121"/>
    <p:sldId id="391" r:id="rId122"/>
    <p:sldId id="392" r:id="rId123"/>
    <p:sldId id="393" r:id="rId124"/>
    <p:sldId id="398" r:id="rId125"/>
    <p:sldId id="399" r:id="rId126"/>
    <p:sldId id="394" r:id="rId127"/>
    <p:sldId id="395" r:id="rId128"/>
    <p:sldId id="396" r:id="rId129"/>
    <p:sldId id="397" r:id="rId130"/>
    <p:sldId id="400" r:id="rId131"/>
    <p:sldId id="401" r:id="rId132"/>
    <p:sldId id="402" r:id="rId133"/>
    <p:sldId id="403" r:id="rId134"/>
    <p:sldId id="404" r:id="rId135"/>
    <p:sldId id="410" r:id="rId136"/>
    <p:sldId id="411" r:id="rId137"/>
    <p:sldId id="412" r:id="rId138"/>
    <p:sldId id="405" r:id="rId139"/>
    <p:sldId id="406" r:id="rId140"/>
    <p:sldId id="407" r:id="rId141"/>
    <p:sldId id="413" r:id="rId142"/>
    <p:sldId id="408" r:id="rId143"/>
    <p:sldId id="409" r:id="rId144"/>
    <p:sldId id="414" r:id="rId145"/>
    <p:sldId id="415" r:id="rId146"/>
    <p:sldId id="416" r:id="rId147"/>
    <p:sldId id="417" r:id="rId148"/>
    <p:sldId id="418" r:id="rId149"/>
    <p:sldId id="419" r:id="rId150"/>
    <p:sldId id="424" r:id="rId151"/>
    <p:sldId id="420" r:id="rId152"/>
    <p:sldId id="421" r:id="rId153"/>
    <p:sldId id="422" r:id="rId154"/>
    <p:sldId id="423" r:id="rId155"/>
    <p:sldId id="425" r:id="rId156"/>
    <p:sldId id="426" r:id="rId157"/>
    <p:sldId id="427" r:id="rId158"/>
    <p:sldId id="428" r:id="rId159"/>
    <p:sldId id="429" r:id="rId160"/>
    <p:sldId id="435" r:id="rId161"/>
    <p:sldId id="430" r:id="rId162"/>
    <p:sldId id="433" r:id="rId163"/>
    <p:sldId id="434" r:id="rId164"/>
    <p:sldId id="436" r:id="rId165"/>
    <p:sldId id="437" r:id="rId166"/>
    <p:sldId id="438" r:id="rId167"/>
    <p:sldId id="439" r:id="rId168"/>
    <p:sldId id="440" r:id="rId169"/>
    <p:sldId id="444" r:id="rId170"/>
    <p:sldId id="445" r:id="rId171"/>
    <p:sldId id="446" r:id="rId172"/>
    <p:sldId id="447" r:id="rId173"/>
    <p:sldId id="448" r:id="rId174"/>
    <p:sldId id="449" r:id="rId175"/>
    <p:sldId id="450" r:id="rId176"/>
    <p:sldId id="451" r:id="rId177"/>
    <p:sldId id="452" r:id="rId178"/>
    <p:sldId id="456" r:id="rId179"/>
    <p:sldId id="454" r:id="rId180"/>
    <p:sldId id="455" r:id="rId181"/>
    <p:sldId id="457" r:id="rId182"/>
    <p:sldId id="458" r:id="rId183"/>
    <p:sldId id="459" r:id="rId184"/>
    <p:sldId id="460" r:id="rId185"/>
    <p:sldId id="461" r:id="rId186"/>
    <p:sldId id="462" r:id="rId187"/>
    <p:sldId id="463" r:id="rId188"/>
    <p:sldId id="464" r:id="rId189"/>
    <p:sldId id="465" r:id="rId190"/>
    <p:sldId id="466" r:id="rId191"/>
    <p:sldId id="467" r:id="rId192"/>
    <p:sldId id="468" r:id="rId193"/>
    <p:sldId id="469" r:id="rId194"/>
    <p:sldId id="470" r:id="rId195"/>
    <p:sldId id="471" r:id="rId196"/>
    <p:sldId id="472" r:id="rId197"/>
    <p:sldId id="477" r:id="rId198"/>
    <p:sldId id="478" r:id="rId199"/>
    <p:sldId id="473" r:id="rId200"/>
    <p:sldId id="475" r:id="rId201"/>
    <p:sldId id="476" r:id="rId202"/>
    <p:sldId id="479" r:id="rId203"/>
    <p:sldId id="480" r:id="rId204"/>
    <p:sldId id="481" r:id="rId205"/>
    <p:sldId id="482" r:id="rId206"/>
    <p:sldId id="483" r:id="rId207"/>
    <p:sldId id="484" r:id="rId208"/>
    <p:sldId id="485" r:id="rId209"/>
    <p:sldId id="487" r:id="rId210"/>
    <p:sldId id="488" r:id="rId211"/>
    <p:sldId id="489" r:id="rId212"/>
    <p:sldId id="490" r:id="rId213"/>
    <p:sldId id="491" r:id="rId214"/>
    <p:sldId id="492" r:id="rId215"/>
    <p:sldId id="493" r:id="rId216"/>
    <p:sldId id="494" r:id="rId217"/>
    <p:sldId id="495" r:id="rId218"/>
    <p:sldId id="497" r:id="rId219"/>
    <p:sldId id="498" r:id="rId220"/>
    <p:sldId id="499" r:id="rId221"/>
    <p:sldId id="500" r:id="rId222"/>
    <p:sldId id="501" r:id="rId223"/>
    <p:sldId id="502" r:id="rId224"/>
    <p:sldId id="503" r:id="rId225"/>
    <p:sldId id="504" r:id="rId226"/>
    <p:sldId id="505" r:id="rId227"/>
    <p:sldId id="509" r:id="rId228"/>
    <p:sldId id="507" r:id="rId229"/>
    <p:sldId id="508" r:id="rId230"/>
    <p:sldId id="510" r:id="rId231"/>
    <p:sldId id="511" r:id="rId232"/>
    <p:sldId id="512" r:id="rId233"/>
    <p:sldId id="513" r:id="rId234"/>
    <p:sldId id="514" r:id="rId235"/>
    <p:sldId id="520" r:id="rId236"/>
    <p:sldId id="515" r:id="rId237"/>
    <p:sldId id="516" r:id="rId238"/>
    <p:sldId id="521" r:id="rId239"/>
    <p:sldId id="517" r:id="rId240"/>
    <p:sldId id="518" r:id="rId241"/>
    <p:sldId id="519" r:id="rId242"/>
    <p:sldId id="522" r:id="rId243"/>
    <p:sldId id="523" r:id="rId244"/>
    <p:sldId id="524" r:id="rId245"/>
    <p:sldId id="525" r:id="rId246"/>
    <p:sldId id="526" r:id="rId247"/>
    <p:sldId id="527" r:id="rId248"/>
    <p:sldId id="528" r:id="rId249"/>
    <p:sldId id="532" r:id="rId250"/>
    <p:sldId id="530" r:id="rId251"/>
    <p:sldId id="531" r:id="rId252"/>
    <p:sldId id="533" r:id="rId253"/>
    <p:sldId id="534" r:id="rId254"/>
    <p:sldId id="535" r:id="rId255"/>
    <p:sldId id="536" r:id="rId256"/>
    <p:sldId id="537" r:id="rId257"/>
    <p:sldId id="543" r:id="rId258"/>
    <p:sldId id="544" r:id="rId259"/>
    <p:sldId id="538" r:id="rId260"/>
    <p:sldId id="545" r:id="rId261"/>
    <p:sldId id="546" r:id="rId262"/>
    <p:sldId id="547" r:id="rId263"/>
    <p:sldId id="539" r:id="rId264"/>
    <p:sldId id="540" r:id="rId265"/>
    <p:sldId id="541" r:id="rId266"/>
    <p:sldId id="542" r:id="rId267"/>
  </p:sldIdLst>
  <p:sldSz cx="9144000" cy="6858000" type="screen4x3"/>
  <p:notesSz cx="6858000" cy="9144000"/>
  <p:custDataLst>
    <p:tags r:id="rId271"/>
  </p:custDataLst>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3CCFF"/>
    <a:srgbClr val="FF33CC"/>
    <a:srgbClr val="FF0000"/>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22424"/>
    <p:restoredTop sz="90929"/>
  </p:normalViewPr>
  <p:slideViewPr>
    <p:cSldViewPr showGuides="1">
      <p:cViewPr varScale="1">
        <p:scale>
          <a:sx n="67" d="100"/>
          <a:sy n="67" d="100"/>
        </p:scale>
        <p:origin x="-25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9476"/>
    </p:cViewPr>
  </p:sorterViewPr>
  <p:gridSpacing cx="45006" cy="45006"/>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1" Type="http://schemas.openxmlformats.org/officeDocument/2006/relationships/tags" Target="tags/tag1.xml"/><Relationship Id="rId270" Type="http://schemas.openxmlformats.org/officeDocument/2006/relationships/tableStyles" Target="tableStyles.xml"/><Relationship Id="rId27" Type="http://schemas.openxmlformats.org/officeDocument/2006/relationships/slide" Target="slides/slide25.xml"/><Relationship Id="rId269" Type="http://schemas.openxmlformats.org/officeDocument/2006/relationships/viewProps" Target="viewProps.xml"/><Relationship Id="rId268" Type="http://schemas.openxmlformats.org/officeDocument/2006/relationships/presProps" Target="presProps.xml"/><Relationship Id="rId267" Type="http://schemas.openxmlformats.org/officeDocument/2006/relationships/slide" Target="slides/slide265.xml"/><Relationship Id="rId266" Type="http://schemas.openxmlformats.org/officeDocument/2006/relationships/slide" Target="slides/slide264.xml"/><Relationship Id="rId265" Type="http://schemas.openxmlformats.org/officeDocument/2006/relationships/slide" Target="slides/slide263.xml"/><Relationship Id="rId264" Type="http://schemas.openxmlformats.org/officeDocument/2006/relationships/slide" Target="slides/slide262.xml"/><Relationship Id="rId263" Type="http://schemas.openxmlformats.org/officeDocument/2006/relationships/slide" Target="slides/slide261.xml"/><Relationship Id="rId262" Type="http://schemas.openxmlformats.org/officeDocument/2006/relationships/slide" Target="slides/slide260.xml"/><Relationship Id="rId261" Type="http://schemas.openxmlformats.org/officeDocument/2006/relationships/slide" Target="slides/slide259.xml"/><Relationship Id="rId260" Type="http://schemas.openxmlformats.org/officeDocument/2006/relationships/slide" Target="slides/slide258.xml"/><Relationship Id="rId26" Type="http://schemas.openxmlformats.org/officeDocument/2006/relationships/slide" Target="slides/slide24.xml"/><Relationship Id="rId259" Type="http://schemas.openxmlformats.org/officeDocument/2006/relationships/slide" Target="slides/slide257.xml"/><Relationship Id="rId258" Type="http://schemas.openxmlformats.org/officeDocument/2006/relationships/slide" Target="slides/slide256.xml"/><Relationship Id="rId257" Type="http://schemas.openxmlformats.org/officeDocument/2006/relationships/slide" Target="slides/slide255.xml"/><Relationship Id="rId256" Type="http://schemas.openxmlformats.org/officeDocument/2006/relationships/slide" Target="slides/slide254.xml"/><Relationship Id="rId255" Type="http://schemas.openxmlformats.org/officeDocument/2006/relationships/slide" Target="slides/slide253.xml"/><Relationship Id="rId254" Type="http://schemas.openxmlformats.org/officeDocument/2006/relationships/slide" Target="slides/slide252.xml"/><Relationship Id="rId253" Type="http://schemas.openxmlformats.org/officeDocument/2006/relationships/slide" Target="slides/slide251.xml"/><Relationship Id="rId252" Type="http://schemas.openxmlformats.org/officeDocument/2006/relationships/slide" Target="slides/slide250.xml"/><Relationship Id="rId251" Type="http://schemas.openxmlformats.org/officeDocument/2006/relationships/slide" Target="slides/slide249.xml"/><Relationship Id="rId250" Type="http://schemas.openxmlformats.org/officeDocument/2006/relationships/slide" Target="slides/slide248.xml"/><Relationship Id="rId25" Type="http://schemas.openxmlformats.org/officeDocument/2006/relationships/slide" Target="slides/slide23.xml"/><Relationship Id="rId249" Type="http://schemas.openxmlformats.org/officeDocument/2006/relationships/slide" Target="slides/slide247.xml"/><Relationship Id="rId248" Type="http://schemas.openxmlformats.org/officeDocument/2006/relationships/slide" Target="slides/slide246.xml"/><Relationship Id="rId247" Type="http://schemas.openxmlformats.org/officeDocument/2006/relationships/slide" Target="slides/slide245.xml"/><Relationship Id="rId246" Type="http://schemas.openxmlformats.org/officeDocument/2006/relationships/slide" Target="slides/slide244.xml"/><Relationship Id="rId245" Type="http://schemas.openxmlformats.org/officeDocument/2006/relationships/slide" Target="slides/slide243.xml"/><Relationship Id="rId244" Type="http://schemas.openxmlformats.org/officeDocument/2006/relationships/slide" Target="slides/slide242.xml"/><Relationship Id="rId243" Type="http://schemas.openxmlformats.org/officeDocument/2006/relationships/slide" Target="slides/slide241.xml"/><Relationship Id="rId242" Type="http://schemas.openxmlformats.org/officeDocument/2006/relationships/slide" Target="slides/slide240.xml"/><Relationship Id="rId241" Type="http://schemas.openxmlformats.org/officeDocument/2006/relationships/slide" Target="slides/slide239.xml"/><Relationship Id="rId240" Type="http://schemas.openxmlformats.org/officeDocument/2006/relationships/slide" Target="slides/slide238.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lgn="l">
              <a:defRPr sz="1400"/>
            </a:lvl1pPr>
          </a:lstStyle>
          <a:p>
            <a:pPr lvl="0"/>
            <a:fld id="{BB962C8B-B14F-4D97-AF65-F5344CB8AC3E}" type="datetime1">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宋体" panose="02010600030101010101" pitchFamily="2" charset="-122"/>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oleObject" Target="../embeddings/oleObject15.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oleObject" Target="../embeddings/oleObject16.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oleObject" Target="../embeddings/oleObject17.bin"/></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oleObject" Target="../embeddings/oleObject18.bin"/></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oleObject" Target="../embeddings/oleObject19.bin"/></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oleObject" Target="../embeddings/oleObject20.bin"/></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oleObject" Target="../embeddings/oleObject4.bin"/></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oleObject" Target="../embeddings/oleObject21.bin"/></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oleObject" Target="../embeddings/oleObject5.bin"/></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oleObject" Target="../embeddings/oleObject22.bin"/></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oleObject" Target="../embeddings/oleObject23.bin"/></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oleObject" Target="../embeddings/oleObject24.bin"/></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oleObject" Target="../embeddings/oleObject25.bin"/></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oleObject" Target="../embeddings/oleObject6.bin"/></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oleObject" Target="../embeddings/oleObject26.bin"/></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oleObject" Target="../embeddings/oleObject27.bin"/></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oleObject" Target="../embeddings/oleObject28.bin"/></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oleObject" Target="../embeddings/oleObject9.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oleObject" Target="../embeddings/oleObject10.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oleObject" Target="../embeddings/oleObject1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oleObject" Target="../embeddings/oleObject12.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oleObject" Target="../embeddings/oleObject13.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152400" y="228600"/>
            <a:ext cx="762000" cy="381000"/>
          </a:xfrm>
        </p:spPr>
        <p:txBody>
          <a:bodyPr anchor="ctr" anchorCtr="0"/>
          <a:p>
            <a:pPr defTabSz="914400">
              <a:buClrTx/>
              <a:buSzTx/>
              <a:buFontTx/>
              <a:buNone/>
            </a:pPr>
            <a:r>
              <a:rPr lang="zh-CN" altLang="en-US" sz="1600" kern="1200" baseline="0" dirty="0">
                <a:latin typeface="Times New Roman" panose="02020603050405020304" pitchFamily="18" charset="0"/>
                <a:ea typeface="宋体" panose="02010600030101010101" pitchFamily="2" charset="-122"/>
              </a:rPr>
              <a:t>封面</a:t>
            </a:r>
            <a:endParaRPr lang="zh-CN" altLang="en-US" sz="1600" kern="1200" baseline="0" dirty="0">
              <a:latin typeface="Times New Roman" panose="02020603050405020304" pitchFamily="18" charset="0"/>
              <a:ea typeface="宋体" panose="02010600030101010101" pitchFamily="2" charset="-122"/>
            </a:endParaRPr>
          </a:p>
        </p:txBody>
      </p:sp>
      <p:grpSp>
        <p:nvGrpSpPr>
          <p:cNvPr id="2052" name="组合 2051"/>
          <p:cNvGrpSpPr/>
          <p:nvPr/>
        </p:nvGrpSpPr>
        <p:grpSpPr>
          <a:xfrm>
            <a:off x="7239000" y="304800"/>
            <a:ext cx="1676400" cy="1219200"/>
            <a:chOff x="2700" y="1128"/>
            <a:chExt cx="1404" cy="936"/>
          </a:xfrm>
        </p:grpSpPr>
        <p:sp>
          <p:nvSpPr>
            <p:cNvPr id="2056" name="新月形 205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57" name="五角星 205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58" name="五角星 205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59" name="五角星 205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60" name="矩形 205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070" name="文本框 2069"/>
          <p:cNvSpPr txBox="1"/>
          <p:nvPr/>
        </p:nvSpPr>
        <p:spPr>
          <a:xfrm>
            <a:off x="1828800" y="1905000"/>
            <a:ext cx="6019800" cy="1006475"/>
          </a:xfrm>
          <a:prstGeom prst="rect">
            <a:avLst/>
          </a:prstGeom>
          <a:noFill/>
          <a:ln w="9525">
            <a:noFill/>
          </a:ln>
        </p:spPr>
        <p:txBody>
          <a:bodyPr>
            <a:spAutoFit/>
          </a:bodyPr>
          <a:p>
            <a:pPr algn="l">
              <a:spcBef>
                <a:spcPct val="50000"/>
              </a:spcBef>
            </a:pPr>
            <a:r>
              <a:rPr lang="en-US" altLang="zh-CN" sz="6000" b="1">
                <a:solidFill>
                  <a:srgbClr val="010000"/>
                </a:solidFill>
                <a:latin typeface="Tahoma" panose="020B0604030504040204" pitchFamily="34" charset="0"/>
                <a:ea typeface="宋体" panose="02010600030101010101" pitchFamily="2" charset="-122"/>
              </a:rPr>
              <a:t>Java</a:t>
            </a:r>
            <a:r>
              <a:rPr lang="zh-CN" altLang="en-US" sz="6000" b="1" dirty="0">
                <a:solidFill>
                  <a:srgbClr val="010000"/>
                </a:solidFill>
                <a:latin typeface="宋体" panose="02010600030101010101" pitchFamily="2" charset="-122"/>
                <a:ea typeface="宋体" panose="02010600030101010101" pitchFamily="2" charset="-122"/>
              </a:rPr>
              <a:t>设计模式</a:t>
            </a:r>
            <a:r>
              <a:rPr lang="zh-CN" altLang="en-US" dirty="0">
                <a:latin typeface="Tahoma" panose="020B0604030504040204" pitchFamily="34" charset="0"/>
                <a:ea typeface="宋体" panose="02010600030101010101" pitchFamily="2" charset="-122"/>
              </a:rPr>
              <a:t> </a:t>
            </a:r>
            <a:endParaRPr lang="zh-CN" altLang="en-US" dirty="0">
              <a:latin typeface="Tahoma" panose="020B0604030504040204" pitchFamily="34" charset="0"/>
              <a:ea typeface="宋体" panose="02010600030101010101" pitchFamily="2" charset="-122"/>
            </a:endParaRPr>
          </a:p>
        </p:txBody>
      </p:sp>
      <p:sp>
        <p:nvSpPr>
          <p:cNvPr id="2071" name="文本框 2070"/>
          <p:cNvSpPr txBox="1"/>
          <p:nvPr/>
        </p:nvSpPr>
        <p:spPr>
          <a:xfrm>
            <a:off x="1905000" y="3352800"/>
            <a:ext cx="4648200" cy="519113"/>
          </a:xfrm>
          <a:prstGeom prst="rect">
            <a:avLst/>
          </a:prstGeom>
          <a:noFill/>
          <a:ln w="9525">
            <a:noFill/>
          </a:ln>
        </p:spPr>
        <p:txBody>
          <a:bodyPr>
            <a:spAutoFit/>
          </a:bodyPr>
          <a:p>
            <a:pPr>
              <a:spcBef>
                <a:spcPct val="50000"/>
              </a:spcBef>
            </a:pPr>
            <a:r>
              <a:rPr lang="zh-CN" altLang="en-US" sz="2800" b="1" dirty="0">
                <a:solidFill>
                  <a:srgbClr val="0000FF"/>
                </a:solidFill>
                <a:latin typeface="宋体" panose="02010600030101010101" pitchFamily="2" charset="-122"/>
                <a:ea typeface="宋体" panose="02010600030101010101" pitchFamily="2" charset="-122"/>
              </a:rPr>
              <a:t>耿祥义</a:t>
            </a:r>
            <a:r>
              <a:rPr lang="zh-CN" altLang="en-US" sz="2800" b="1" dirty="0">
                <a:solidFill>
                  <a:srgbClr val="0000FF"/>
                </a:solidFill>
                <a:latin typeface="Tahoma" panose="020B0604030504040204" pitchFamily="34" charset="0"/>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张跃平</a:t>
            </a:r>
            <a:r>
              <a:rPr lang="zh-CN" altLang="en-US" sz="2800" b="1" dirty="0">
                <a:solidFill>
                  <a:srgbClr val="0000FF"/>
                </a:solidFill>
                <a:latin typeface="Tahoma" panose="020B0604030504040204" pitchFamily="34" charset="0"/>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著</a:t>
            </a:r>
            <a:r>
              <a:rPr lang="zh-CN" altLang="en-US" dirty="0">
                <a:latin typeface="Tahoma" panose="020B0604030504040204" pitchFamily="34" charset="0"/>
                <a:ea typeface="宋体" panose="02010600030101010101" pitchFamily="2" charset="-122"/>
              </a:rPr>
              <a:t> </a:t>
            </a:r>
            <a:endParaRPr lang="zh-CN" altLang="en-US" dirty="0">
              <a:latin typeface="Tahoma" panose="020B0604030504040204" pitchFamily="34" charset="0"/>
              <a:ea typeface="宋体" panose="02010600030101010101" pitchFamily="2" charset="-122"/>
            </a:endParaRPr>
          </a:p>
        </p:txBody>
      </p:sp>
      <p:sp>
        <p:nvSpPr>
          <p:cNvPr id="2072" name="矩形 207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73" name="矩形 2072"/>
          <p:cNvSpPr/>
          <p:nvPr/>
        </p:nvSpPr>
        <p:spPr>
          <a:xfrm>
            <a:off x="2819400" y="62484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75" name="文本框 2074"/>
          <p:cNvSpPr txBox="1"/>
          <p:nvPr/>
        </p:nvSpPr>
        <p:spPr>
          <a:xfrm>
            <a:off x="1905000" y="4419600"/>
            <a:ext cx="4648200" cy="519113"/>
          </a:xfrm>
          <a:prstGeom prst="rect">
            <a:avLst/>
          </a:prstGeom>
          <a:noFill/>
          <a:ln w="9525">
            <a:noFill/>
          </a:ln>
        </p:spPr>
        <p:txBody>
          <a:bodyPr>
            <a:spAutoFit/>
          </a:bodyPr>
          <a:p>
            <a:pPr>
              <a:spcBef>
                <a:spcPct val="50000"/>
              </a:spcBef>
            </a:pPr>
            <a:r>
              <a:rPr lang="zh-CN" altLang="en-US" sz="2800" b="1" dirty="0">
                <a:latin typeface="宋体" panose="02010600030101010101" pitchFamily="2" charset="-122"/>
                <a:ea typeface="宋体" panose="02010600030101010101" pitchFamily="2" charset="-122"/>
              </a:rPr>
              <a:t>清华大学出版社</a:t>
            </a:r>
            <a:r>
              <a:rPr lang="zh-CN" altLang="en-US" sz="2800" b="1" dirty="0">
                <a:latin typeface="Tahoma" panose="020B0604030504040204" pitchFamily="34" charset="0"/>
                <a:ea typeface="宋体" panose="02010600030101010101" pitchFamily="2" charset="-122"/>
              </a:rPr>
              <a:t> </a:t>
            </a:r>
            <a:endParaRPr lang="zh-CN" altLang="en-US" sz="2800" b="1" dirty="0">
              <a:latin typeface="Tahom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副标题 14337"/>
          <p:cNvSpPr>
            <a:spLocks noGrp="1"/>
          </p:cNvSpPr>
          <p:nvPr>
            <p:ph type="subTitle" idx="1"/>
          </p:nvPr>
        </p:nvSpPr>
        <p:spPr>
          <a:xfrm>
            <a:off x="1066800" y="609600"/>
            <a:ext cx="5486400" cy="8382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2.4  </a:t>
            </a:r>
            <a:r>
              <a:rPr lang="zh-CN" altLang="en-US" sz="3600" b="1" kern="1200" baseline="0" dirty="0">
                <a:latin typeface="宋体" panose="02010600030101010101" pitchFamily="2" charset="-122"/>
                <a:ea typeface="宋体" panose="02010600030101010101" pitchFamily="2" charset="-122"/>
              </a:rPr>
              <a:t>高内聚</a:t>
            </a:r>
            <a:r>
              <a:rPr lang="en-US" altLang="zh-CN" sz="3600" b="1" kern="1200" baseline="0" dirty="0">
                <a:latin typeface="宋体" panose="02010600030101010101" pitchFamily="2" charset="-122"/>
                <a:ea typeface="宋体" panose="02010600030101010101" pitchFamily="2" charset="-122"/>
              </a:rPr>
              <a:t>-</a:t>
            </a:r>
            <a:r>
              <a:rPr lang="zh-CN" altLang="en-US" sz="3600" b="1" kern="1200" baseline="0" dirty="0">
                <a:latin typeface="宋体" panose="02010600030101010101" pitchFamily="2" charset="-122"/>
                <a:ea typeface="宋体" panose="02010600030101010101" pitchFamily="2" charset="-122"/>
              </a:rPr>
              <a:t>低耦合原则 </a:t>
            </a:r>
            <a:endParaRPr lang="zh-CN" altLang="en-US" sz="3600" b="1" kern="1200" baseline="0" dirty="0">
              <a:latin typeface="宋体" panose="02010600030101010101" pitchFamily="2" charset="-122"/>
              <a:ea typeface="宋体" panose="02010600030101010101" pitchFamily="2" charset="-122"/>
            </a:endParaRPr>
          </a:p>
        </p:txBody>
      </p:sp>
      <p:sp>
        <p:nvSpPr>
          <p:cNvPr id="14347" name="矩形 143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356" name="矩形 143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357" name="矩形 143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358" name="文本框 14357"/>
          <p:cNvSpPr txBox="1"/>
          <p:nvPr/>
        </p:nvSpPr>
        <p:spPr>
          <a:xfrm>
            <a:off x="609600" y="1676400"/>
            <a:ext cx="7696200" cy="3503613"/>
          </a:xfrm>
          <a:prstGeom prst="rect">
            <a:avLst/>
          </a:prstGeom>
          <a:noFill/>
          <a:ln w="9525">
            <a:noFill/>
          </a:ln>
        </p:spPr>
        <p:txBody>
          <a:bodyPr>
            <a:spAutoFit/>
          </a:bodyPr>
          <a:p>
            <a:pPr algn="just">
              <a:lnSpc>
                <a:spcPct val="130000"/>
              </a:lnSpc>
              <a:spcBef>
                <a:spcPct val="50000"/>
              </a:spcBef>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如果类中的方法是一组相关的行为，则称该类是</a:t>
            </a:r>
            <a:r>
              <a:rPr lang="zh-CN" altLang="en-US" sz="3200" b="1" dirty="0">
                <a:solidFill>
                  <a:srgbClr val="FF0000"/>
                </a:solidFill>
                <a:latin typeface="Times New Roman" panose="02020603050405020304" pitchFamily="18" charset="0"/>
                <a:ea typeface="宋体" panose="02010600030101010101" pitchFamily="2" charset="-122"/>
              </a:rPr>
              <a:t>高内聚</a:t>
            </a:r>
            <a:r>
              <a:rPr lang="zh-CN" altLang="en-US" sz="3200" b="1" dirty="0">
                <a:latin typeface="Times New Roman" panose="02020603050405020304" pitchFamily="18" charset="0"/>
                <a:ea typeface="宋体" panose="02010600030101010101" pitchFamily="2" charset="-122"/>
              </a:rPr>
              <a:t>的，反之称为低内聚的。</a:t>
            </a:r>
            <a:endParaRPr lang="zh-CN" altLang="en-US" sz="3200" b="1" dirty="0">
              <a:latin typeface="宋体" panose="02010600030101010101" pitchFamily="2" charset="-122"/>
              <a:ea typeface="宋体" panose="02010600030101010101" pitchFamily="2" charset="-122"/>
            </a:endParaRPr>
          </a:p>
          <a:p>
            <a:pPr algn="l">
              <a:lnSpc>
                <a:spcPct val="130000"/>
              </a:lnSpc>
              <a:spcBef>
                <a:spcPct val="50000"/>
              </a:spcBef>
            </a:pPr>
            <a:r>
              <a:rPr lang="zh-CN" altLang="en-US" sz="3200" b="1" dirty="0">
                <a:latin typeface="宋体" panose="02010600030101010101" pitchFamily="2" charset="-122"/>
                <a:ea typeface="宋体" panose="02010600030101010101" pitchFamily="2" charset="-122"/>
              </a:rPr>
              <a:t>  所谓</a:t>
            </a:r>
            <a:r>
              <a:rPr lang="zh-CN" altLang="en-US" sz="3200" b="1" dirty="0">
                <a:solidFill>
                  <a:srgbClr val="0000FF"/>
                </a:solidFill>
                <a:latin typeface="宋体" panose="02010600030101010101" pitchFamily="2" charset="-122"/>
                <a:ea typeface="宋体" panose="02010600030101010101" pitchFamily="2" charset="-122"/>
              </a:rPr>
              <a:t>低耦合</a:t>
            </a:r>
            <a:r>
              <a:rPr lang="zh-CN" altLang="en-US" sz="3200" b="1" dirty="0">
                <a:latin typeface="宋体" panose="02010600030101010101" pitchFamily="2" charset="-122"/>
                <a:ea typeface="宋体" panose="02010600030101010101" pitchFamily="2" charset="-122"/>
              </a:rPr>
              <a:t>就是尽量不要让一个类含有太多的其它类的实例的引用，以避免修改系统的其中一部分会影响到其它部分。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86" name="矩形 12698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6995" name="矩形 12699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6996" name="矩形 12699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6997" name="文本框 12699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26998" name="文本框 126997"/>
          <p:cNvSpPr txBox="1"/>
          <p:nvPr/>
        </p:nvSpPr>
        <p:spPr>
          <a:xfrm>
            <a:off x="533400" y="2286000"/>
            <a:ext cx="7924800" cy="188118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．具体集合（</a:t>
            </a:r>
            <a:r>
              <a:rPr lang="en-US" altLang="zh-CN" b="1" err="1">
                <a:latin typeface="宋体" panose="02010600030101010101" pitchFamily="2" charset="-122"/>
                <a:ea typeface="宋体" panose="02010600030101010101" pitchFamily="2" charset="-122"/>
              </a:rPr>
              <a:t>ConcreteAggregate</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170000"/>
              </a:lnSpc>
              <a:spcBef>
                <a:spcPct val="50000"/>
              </a:spcBef>
            </a:pPr>
            <a:r>
              <a:rPr lang="en-US" altLang="zh-CN" b="1">
                <a:solidFill>
                  <a:srgbClr val="000000"/>
                </a:solidFill>
                <a:latin typeface="宋体" panose="02010600030101010101" pitchFamily="2" charset="-122"/>
                <a:ea typeface="宋体" panose="02010600030101010101" pitchFamily="2" charset="-122"/>
              </a:rPr>
              <a:t>   </a:t>
            </a:r>
            <a:r>
              <a:rPr lang="zh-CN" altLang="en-US" b="1" dirty="0">
                <a:solidFill>
                  <a:srgbClr val="000000"/>
                </a:solidFill>
                <a:latin typeface="宋体" panose="02010600030101010101" pitchFamily="2" charset="-122"/>
                <a:ea typeface="宋体" panose="02010600030101010101" pitchFamily="2" charset="-122"/>
              </a:rPr>
              <a:t>在这里我们使用</a:t>
            </a:r>
            <a:r>
              <a:rPr lang="en-US" altLang="zh-CN" b="1">
                <a:solidFill>
                  <a:srgbClr val="000000"/>
                </a:solidFill>
                <a:latin typeface="宋体" panose="02010600030101010101" pitchFamily="2" charset="-122"/>
                <a:ea typeface="宋体" panose="02010600030101010101" pitchFamily="2" charset="-122"/>
              </a:rPr>
              <a:t>java.</a:t>
            </a:r>
            <a:r>
              <a:rPr lang="en-US" altLang="zh-CN" b="1" err="1">
                <a:solidFill>
                  <a:srgbClr val="000000"/>
                </a:solidFill>
                <a:latin typeface="宋体" panose="02010600030101010101" pitchFamily="2" charset="-122"/>
                <a:ea typeface="宋体" panose="02010600030101010101" pitchFamily="2" charset="-122"/>
              </a:rPr>
              <a:t>util</a:t>
            </a:r>
            <a:r>
              <a:rPr lang="zh-CN" altLang="en-US" b="1" dirty="0">
                <a:solidFill>
                  <a:srgbClr val="000000"/>
                </a:solidFill>
                <a:latin typeface="宋体" panose="02010600030101010101" pitchFamily="2" charset="-122"/>
                <a:ea typeface="宋体" panose="02010600030101010101" pitchFamily="2" charset="-122"/>
              </a:rPr>
              <a:t>包中的</a:t>
            </a:r>
            <a:r>
              <a:rPr lang="en-US" altLang="zh-CN" b="1" err="1">
                <a:solidFill>
                  <a:srgbClr val="000000"/>
                </a:solidFill>
                <a:latin typeface="宋体" panose="02010600030101010101" pitchFamily="2" charset="-122"/>
                <a:ea typeface="宋体" panose="02010600030101010101" pitchFamily="2" charset="-122"/>
              </a:rPr>
              <a:t>HashSet</a:t>
            </a:r>
            <a:r>
              <a:rPr lang="zh-CN" altLang="en-US" b="1" dirty="0">
                <a:solidFill>
                  <a:srgbClr val="000000"/>
                </a:solidFill>
                <a:latin typeface="宋体" panose="02010600030101010101" pitchFamily="2" charset="-122"/>
                <a:ea typeface="宋体" panose="02010600030101010101" pitchFamily="2" charset="-122"/>
              </a:rPr>
              <a:t>类的实例作为模式中的具体集合角色。 </a:t>
            </a:r>
            <a:endParaRPr lang="zh-CN" altLang="en-US"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10" name="矩形 12800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8019" name="矩形 1280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8020" name="矩形 1280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8021" name="文本框 12802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28022" name="文本框 128021"/>
          <p:cNvSpPr txBox="1"/>
          <p:nvPr/>
        </p:nvSpPr>
        <p:spPr>
          <a:xfrm>
            <a:off x="457200" y="1828800"/>
            <a:ext cx="8305800" cy="2100263"/>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迭代器（</a:t>
            </a:r>
            <a:r>
              <a:rPr lang="en-US" altLang="zh-CN" b="1" err="1">
                <a:latin typeface="宋体" panose="02010600030101010101" pitchFamily="2" charset="-122"/>
                <a:ea typeface="宋体" panose="02010600030101010101" pitchFamily="2" charset="-122"/>
              </a:rPr>
              <a:t>Iterator</a:t>
            </a:r>
            <a:r>
              <a:rPr lang="zh-CN" altLang="en-US" b="1">
                <a:latin typeface="宋体" panose="02010600030101010101" pitchFamily="2" charset="-122"/>
                <a:ea typeface="宋体" panose="02010600030101010101" pitchFamily="2" charset="-122"/>
              </a:rPr>
              <a:t>） ：</a:t>
            </a:r>
            <a:endParaRPr lang="zh-CN" altLang="en-US"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zh-CN" altLang="en-US" b="1">
              <a:latin typeface="宋体" panose="02010600030101010101" pitchFamily="2" charset="-122"/>
              <a:ea typeface="宋体" panose="02010600030101010101" pitchFamily="2" charset="-122"/>
            </a:endParaRPr>
          </a:p>
          <a:p>
            <a:pPr algn="l">
              <a:lnSpc>
                <a:spcPct val="150000"/>
              </a:lnSpc>
              <a:spcBef>
                <a:spcPct val="50000"/>
              </a:spcBef>
            </a:pPr>
            <a:r>
              <a:rPr lang="zh-CN" altLang="en-US" b="1" dirty="0">
                <a:latin typeface="宋体" panose="02010600030101010101" pitchFamily="2" charset="-122"/>
                <a:ea typeface="宋体" panose="02010600030101010101" pitchFamily="2" charset="-122"/>
              </a:rPr>
              <a:t>  在本问题中，我们使用的迭代器是</a:t>
            </a:r>
            <a:r>
              <a:rPr lang="en-US" altLang="zh-CN" b="1">
                <a:latin typeface="宋体" panose="02010600030101010101" pitchFamily="2" charset="-122"/>
                <a:ea typeface="宋体" panose="02010600030101010101" pitchFamily="2" charset="-122"/>
              </a:rPr>
              <a:t>java.</a:t>
            </a:r>
            <a:r>
              <a:rPr lang="en-US" altLang="zh-CN" b="1" err="1">
                <a:latin typeface="宋体" panose="02010600030101010101" pitchFamily="2" charset="-122"/>
                <a:ea typeface="宋体" panose="02010600030101010101" pitchFamily="2" charset="-122"/>
              </a:rPr>
              <a:t>util</a:t>
            </a:r>
            <a:r>
              <a:rPr lang="zh-CN" altLang="en-US" b="1" dirty="0">
                <a:latin typeface="宋体" panose="02010600030101010101" pitchFamily="2" charset="-122"/>
                <a:ea typeface="宋体" panose="02010600030101010101" pitchFamily="2" charset="-122"/>
              </a:rPr>
              <a:t>包中的</a:t>
            </a:r>
            <a:r>
              <a:rPr lang="en-US" altLang="zh-CN" b="1" err="1">
                <a:latin typeface="宋体" panose="02010600030101010101" pitchFamily="2" charset="-122"/>
                <a:ea typeface="宋体" panose="02010600030101010101" pitchFamily="2" charset="-122"/>
              </a:rPr>
              <a:t>Itertator</a:t>
            </a:r>
            <a:r>
              <a:rPr lang="zh-CN" altLang="en-US" b="1" dirty="0">
                <a:latin typeface="宋体" panose="02010600030101010101" pitchFamily="2" charset="-122"/>
                <a:ea typeface="宋体" panose="02010600030101010101" pitchFamily="2" charset="-122"/>
              </a:rPr>
              <a:t>接口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34" name="矩形 12903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9043" name="矩形 12904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9044" name="矩形 12904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9045" name="文本框 12904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29046" name="文本框 129045"/>
          <p:cNvSpPr txBox="1"/>
          <p:nvPr/>
        </p:nvSpPr>
        <p:spPr>
          <a:xfrm>
            <a:off x="838200" y="1676400"/>
            <a:ext cx="7620000" cy="2332038"/>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具体迭代器（</a:t>
            </a:r>
            <a:r>
              <a:rPr lang="en-US" altLang="zh-CN" b="1" err="1">
                <a:latin typeface="宋体" panose="02010600030101010101" pitchFamily="2" charset="-122"/>
                <a:ea typeface="宋体" panose="02010600030101010101" pitchFamily="2" charset="-122"/>
              </a:rPr>
              <a:t>ConcreteIterator</a:t>
            </a:r>
            <a:r>
              <a:rPr lang="zh-CN" altLang="en-US"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 </a:t>
            </a:r>
            <a:endParaRPr lang="zh-CN" altLang="en-US"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zh-CN" altLang="en-US" b="1">
              <a:latin typeface="宋体" panose="02010600030101010101" pitchFamily="2" charset="-122"/>
              <a:ea typeface="宋体" panose="02010600030101010101" pitchFamily="2" charset="-122"/>
            </a:endParaRPr>
          </a:p>
          <a:p>
            <a:pPr algn="just">
              <a:lnSpc>
                <a:spcPct val="180000"/>
              </a:lnSpc>
              <a:spcBef>
                <a:spcPct val="20000"/>
              </a:spcBef>
            </a:pPr>
            <a:r>
              <a:rPr lang="zh-CN" altLang="en-US" b="1">
                <a:latin typeface="宋体" panose="02010600030101010101" pitchFamily="2" charset="-122"/>
                <a:ea typeface="宋体" panose="02010600030101010101" pitchFamily="2" charset="-122"/>
              </a:rPr>
              <a:t>  </a:t>
            </a:r>
            <a:r>
              <a:rPr lang="zh-CN" altLang="en-US" b="1" err="1">
                <a:latin typeface="宋体" panose="02010600030101010101" pitchFamily="2" charset="-122"/>
                <a:ea typeface="宋体" panose="02010600030101010101" pitchFamily="2" charset="-122"/>
              </a:rPr>
              <a:t> </a:t>
            </a:r>
            <a:r>
              <a:rPr lang="en-US" altLang="zh-CN" b="1" err="1">
                <a:latin typeface="宋体" panose="02010600030101010101" pitchFamily="2" charset="-122"/>
                <a:ea typeface="宋体" panose="02010600030101010101" pitchFamily="2" charset="-122"/>
              </a:rPr>
              <a:t>HashSet</a:t>
            </a:r>
            <a:r>
              <a:rPr lang="zh-CN" altLang="en-US" b="1" dirty="0">
                <a:latin typeface="宋体" panose="02010600030101010101" pitchFamily="2" charset="-122"/>
                <a:ea typeface="宋体" panose="02010600030101010101" pitchFamily="2" charset="-122"/>
              </a:rPr>
              <a:t>创建的集合可以使用</a:t>
            </a:r>
            <a:r>
              <a:rPr lang="en-US" altLang="zh-CN" b="1" err="1">
                <a:latin typeface="宋体" panose="02010600030101010101" pitchFamily="2" charset="-122"/>
                <a:ea typeface="宋体" panose="02010600030101010101" pitchFamily="2" charset="-122"/>
              </a:rPr>
              <a:t>iterator</a:t>
            </a:r>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方法返回一个实现</a:t>
            </a:r>
            <a:r>
              <a:rPr lang="en-US" altLang="zh-CN" b="1" err="1">
                <a:latin typeface="宋体" panose="02010600030101010101" pitchFamily="2" charset="-122"/>
                <a:ea typeface="宋体" panose="02010600030101010101" pitchFamily="2" charset="-122"/>
              </a:rPr>
              <a:t>Iterator</a:t>
            </a:r>
            <a:r>
              <a:rPr lang="zh-CN" altLang="en-US" b="1" dirty="0">
                <a:latin typeface="宋体" panose="02010600030101010101" pitchFamily="2" charset="-122"/>
                <a:ea typeface="宋体" panose="02010600030101010101" pitchFamily="2" charset="-122"/>
              </a:rPr>
              <a:t>接口类的实例，即一个具体迭代器。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6" name="矩形 132105"/>
          <p:cNvSpPr/>
          <p:nvPr/>
        </p:nvSpPr>
        <p:spPr>
          <a:xfrm>
            <a:off x="457200" y="914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2115" name="矩形 13211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2116" name="矩形 13211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2117" name="文本框 132116"/>
          <p:cNvSpPr txBox="1"/>
          <p:nvPr/>
        </p:nvSpPr>
        <p:spPr>
          <a:xfrm>
            <a:off x="914400" y="4572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32118" name="文本框 132117"/>
          <p:cNvSpPr txBox="1"/>
          <p:nvPr/>
        </p:nvSpPr>
        <p:spPr>
          <a:xfrm>
            <a:off x="609600" y="914400"/>
            <a:ext cx="7620000" cy="56388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Application.java_1</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import java.util.*;</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public class Application{</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public static void main(String</a:t>
            </a:r>
            <a:r>
              <a:rPr lang="en-US" altLang="zh-CN" sz="1000" b="1" err="1">
                <a:latin typeface="宋体" panose="02010600030101010101" pitchFamily="2" charset="-122"/>
                <a:ea typeface="宋体" panose="02010600030101010101" pitchFamily="2" charset="-122"/>
              </a:rPr>
              <a:t> args</a:t>
            </a:r>
            <a:r>
              <a:rPr lang="en-US" altLang="zh-CN" sz="1000" b="1">
                <a:latin typeface="宋体" panose="02010600030101010101" pitchFamily="2" charset="-122"/>
                <a:ea typeface="宋体" panose="02010600030101010101" pitchFamily="2" charset="-122"/>
              </a:rPr>
              <a:t>[]){</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int</a:t>
            </a:r>
            <a:r>
              <a:rPr lang="en-US" altLang="zh-CN" sz="1000" b="1">
                <a:latin typeface="宋体" panose="02010600030101010101" pitchFamily="2" charset="-122"/>
                <a:ea typeface="宋体" panose="02010600030101010101" pitchFamily="2" charset="-122"/>
              </a:rPr>
              <a:t> n=20;</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int</a:t>
            </a:r>
            <a:r>
              <a:rPr lang="en-US" altLang="zh-CN" sz="1000" b="1">
                <a:latin typeface="宋体" panose="02010600030101010101" pitchFamily="2" charset="-122"/>
                <a:ea typeface="宋体" panose="02010600030101010101" pitchFamily="2" charset="-122"/>
              </a:rPr>
              <a:t> sum=0;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Collection&lt;</a:t>
            </a:r>
            <a:r>
              <a:rPr lang="en-US" altLang="zh-CN" sz="1000" b="1" err="1">
                <a:latin typeface="宋体" panose="02010600030101010101" pitchFamily="2" charset="-122"/>
                <a:ea typeface="宋体" panose="02010600030101010101" pitchFamily="2" charset="-122"/>
              </a:rPr>
              <a:t>RenMinMony</a:t>
            </a:r>
            <a:r>
              <a:rPr lang="en-US" altLang="zh-CN" sz="1000" b="1">
                <a:latin typeface="宋体" panose="02010600030101010101" pitchFamily="2" charset="-122"/>
                <a:ea typeface="宋体" panose="02010600030101010101" pitchFamily="2" charset="-122"/>
              </a:rPr>
              <a:t>&gt; set=new</a:t>
            </a:r>
            <a:r>
              <a:rPr lang="en-US" altLang="zh-CN" sz="1000" b="1" err="1">
                <a:latin typeface="宋体" panose="02010600030101010101" pitchFamily="2" charset="-122"/>
                <a:ea typeface="宋体" panose="02010600030101010101" pitchFamily="2" charset="-122"/>
              </a:rPr>
              <a:t> HashSet</a:t>
            </a:r>
            <a:r>
              <a:rPr lang="en-US" altLang="zh-CN" sz="1000" b="1">
                <a:latin typeface="宋体" panose="02010600030101010101" pitchFamily="2" charset="-122"/>
                <a:ea typeface="宋体" panose="02010600030101010101" pitchFamily="2" charset="-122"/>
              </a:rPr>
              <a:t>&lt;</a:t>
            </a:r>
            <a:r>
              <a:rPr lang="en-US" altLang="zh-CN" sz="1000" b="1" err="1">
                <a:latin typeface="宋体" panose="02010600030101010101" pitchFamily="2" charset="-122"/>
                <a:ea typeface="宋体" panose="02010600030101010101" pitchFamily="2" charset="-122"/>
              </a:rPr>
              <a:t>RenMinMony</a:t>
            </a:r>
            <a:r>
              <a:rPr lang="en-US" altLang="zh-CN" sz="1000" b="1">
                <a:latin typeface="宋体" panose="02010600030101010101" pitchFamily="2" charset="-122"/>
                <a:ea typeface="宋体" panose="02010600030101010101" pitchFamily="2" charset="-122"/>
              </a:rPr>
              <a:t>&gt;();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for(</a:t>
            </a:r>
            <a:r>
              <a:rPr lang="en-US" altLang="zh-CN" sz="1000" b="1" err="1">
                <a:latin typeface="宋体" panose="02010600030101010101" pitchFamily="2" charset="-122"/>
                <a:ea typeface="宋体" panose="02010600030101010101" pitchFamily="2" charset="-122"/>
              </a:rPr>
              <a:t>int</a:t>
            </a:r>
            <a:r>
              <a:rPr lang="en-US" altLang="zh-CN" sz="1000" b="1">
                <a:latin typeface="宋体" panose="02010600030101010101" pitchFamily="2" charset="-122"/>
                <a:ea typeface="宋体" panose="02010600030101010101" pitchFamily="2" charset="-122"/>
              </a:rPr>
              <a:t> i=1;i&lt;=n;i++){</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if(i==n/2||i==n/5||i==n/6)</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set.add(new</a:t>
            </a:r>
            <a:r>
              <a:rPr lang="en-US" altLang="zh-CN" sz="1000" b="1" err="1">
                <a:latin typeface="宋体" panose="02010600030101010101" pitchFamily="2" charset="-122"/>
                <a:ea typeface="宋体" panose="02010600030101010101" pitchFamily="2" charset="-122"/>
              </a:rPr>
              <a:t> RenMinMony</a:t>
            </a:r>
            <a:r>
              <a:rPr lang="en-US" altLang="zh-CN" sz="1000" b="1">
                <a:latin typeface="宋体" panose="02010600030101010101" pitchFamily="2" charset="-122"/>
                <a:ea typeface="宋体" panose="02010600030101010101" pitchFamily="2" charset="-122"/>
              </a:rPr>
              <a:t>(100,false));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else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set.add(new</a:t>
            </a:r>
            <a:r>
              <a:rPr lang="en-US" altLang="zh-CN" sz="1000" b="1" err="1">
                <a:latin typeface="宋体" panose="02010600030101010101" pitchFamily="2" charset="-122"/>
                <a:ea typeface="宋体" panose="02010600030101010101" pitchFamily="2" charset="-122"/>
              </a:rPr>
              <a:t> RenMinMony</a:t>
            </a:r>
            <a:r>
              <a:rPr lang="en-US" altLang="zh-CN" sz="1000" b="1">
                <a:latin typeface="宋体" panose="02010600030101010101" pitchFamily="2" charset="-122"/>
                <a:ea typeface="宋体" panose="02010600030101010101" pitchFamily="2" charset="-122"/>
              </a:rPr>
              <a:t>(100,true));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Iterator</a:t>
            </a:r>
            <a:r>
              <a:rPr lang="en-US" altLang="zh-CN" sz="1000" b="1">
                <a:latin typeface="宋体" panose="02010600030101010101" pitchFamily="2" charset="-122"/>
                <a:ea typeface="宋体" panose="02010600030101010101" pitchFamily="2" charset="-122"/>
              </a:rPr>
              <a:t>&lt;</a:t>
            </a:r>
            <a:r>
              <a:rPr lang="en-US" altLang="zh-CN" sz="1000" b="1" err="1">
                <a:latin typeface="宋体" panose="02010600030101010101" pitchFamily="2" charset="-122"/>
                <a:ea typeface="宋体" panose="02010600030101010101" pitchFamily="2" charset="-122"/>
              </a:rPr>
              <a:t>RenMinMony</a:t>
            </a:r>
            <a:r>
              <a:rPr lang="en-US" altLang="zh-CN" sz="1000" b="1">
                <a:latin typeface="宋体" panose="02010600030101010101" pitchFamily="2" charset="-122"/>
                <a:ea typeface="宋体" panose="02010600030101010101" pitchFamily="2" charset="-122"/>
              </a:rPr>
              <a:t>&gt;</a:t>
            </a:r>
            <a:r>
              <a:rPr lang="en-US" altLang="zh-CN" sz="1000" b="1" err="1">
                <a:latin typeface="宋体" panose="02010600030101010101" pitchFamily="2" charset="-122"/>
                <a:ea typeface="宋体" panose="02010600030101010101" pitchFamily="2" charset="-122"/>
              </a:rPr>
              <a:t> iterator</a:t>
            </a:r>
            <a:r>
              <a:rPr lang="en-US" altLang="zh-CN" sz="1000" b="1">
                <a:latin typeface="宋体" panose="02010600030101010101" pitchFamily="2" charset="-122"/>
                <a:ea typeface="宋体" panose="02010600030101010101" pitchFamily="2" charset="-122"/>
              </a:rPr>
              <a:t>=set.</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     </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int jia</a:t>
            </a:r>
            <a:r>
              <a:rPr lang="en-US" altLang="zh-CN" sz="1000" b="1">
                <a:latin typeface="宋体" panose="02010600030101010101" pitchFamily="2" charset="-122"/>
                <a:ea typeface="宋体" panose="02010600030101010101" pitchFamily="2" charset="-122"/>
              </a:rPr>
              <a:t>=1,</a:t>
            </a:r>
            <a:r>
              <a:rPr lang="en-US" altLang="zh-CN" sz="1000" b="1" err="1">
                <a:latin typeface="宋体" panose="02010600030101010101" pitchFamily="2" charset="-122"/>
                <a:ea typeface="宋体" panose="02010600030101010101" pitchFamily="2" charset="-122"/>
              </a:rPr>
              <a:t>zhen</a:t>
            </a:r>
            <a:r>
              <a:rPr lang="en-US" altLang="zh-CN" sz="1000" b="1">
                <a:latin typeface="宋体" panose="02010600030101010101" pitchFamily="2" charset="-122"/>
                <a:ea typeface="宋体" panose="02010600030101010101" pitchFamily="2" charset="-122"/>
              </a:rPr>
              <a:t>=1;</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保险箱共有</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set.size()+"</a:t>
            </a:r>
            <a:r>
              <a:rPr lang="zh-CN" altLang="en-US" sz="1000" b="1" dirty="0">
                <a:latin typeface="宋体" panose="02010600030101010101" pitchFamily="2" charset="-122"/>
                <a:ea typeface="宋体" panose="02010600030101010101" pitchFamily="2" charset="-122"/>
              </a:rPr>
              <a:t>张人民币</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int</a:t>
            </a:r>
            <a:r>
              <a:rPr lang="en-US" altLang="zh-CN" sz="1000" b="1">
                <a:latin typeface="宋体" panose="02010600030101010101" pitchFamily="2" charset="-122"/>
                <a:ea typeface="宋体" panose="02010600030101010101" pitchFamily="2" charset="-122"/>
              </a:rPr>
              <a:t> k=0;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while(</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hasNext</a:t>
            </a:r>
            <a:r>
              <a:rPr lang="en-US" altLang="zh-CN" sz="1000" b="1">
                <a:latin typeface="宋体" panose="02010600030101010101" pitchFamily="2" charset="-122"/>
                <a:ea typeface="宋体" panose="02010600030101010101" pitchFamily="2" charset="-122"/>
              </a:rPr>
              <a:t>()){</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RenMinMony </a:t>
            </a:r>
            <a:r>
              <a:rPr lang="en-US" altLang="zh-CN" sz="1000" b="1">
                <a:latin typeface="宋体" panose="02010600030101010101" pitchFamily="2" charset="-122"/>
                <a:ea typeface="宋体" panose="02010600030101010101" pitchFamily="2" charset="-122"/>
              </a:rPr>
              <a:t>money=</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.next();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k++;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if(money.</a:t>
            </a:r>
            <a:r>
              <a:rPr lang="en-US" altLang="zh-CN" sz="1000" b="1" err="1">
                <a:latin typeface="宋体" panose="02010600030101010101" pitchFamily="2" charset="-122"/>
                <a:ea typeface="宋体" panose="02010600030101010101" pitchFamily="2" charset="-122"/>
              </a:rPr>
              <a:t>getIsTrue</a:t>
            </a:r>
            <a:r>
              <a:rPr lang="en-US" altLang="zh-CN" sz="1000" b="1">
                <a:latin typeface="宋体" panose="02010600030101010101" pitchFamily="2" charset="-122"/>
                <a:ea typeface="宋体" panose="02010600030101010101" pitchFamily="2" charset="-122"/>
              </a:rPr>
              <a:t>()==false){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第</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k+"</a:t>
            </a:r>
            <a:r>
              <a:rPr lang="zh-CN" altLang="en-US" sz="1000" b="1" dirty="0">
                <a:latin typeface="宋体" panose="02010600030101010101" pitchFamily="2" charset="-122"/>
                <a:ea typeface="宋体" panose="02010600030101010101" pitchFamily="2" charset="-122"/>
              </a:rPr>
              <a:t>张是假币</a:t>
            </a:r>
            <a:r>
              <a:rPr lang="en-US" altLang="zh-CN" sz="1000" b="1" dirty="0">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被销毁</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.remove();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k++;</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保险箱现有真人民币</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set.size()+"</a:t>
            </a:r>
            <a:r>
              <a:rPr lang="zh-CN" altLang="en-US" sz="1000" b="1" dirty="0">
                <a:latin typeface="宋体" panose="02010600030101010101" pitchFamily="2" charset="-122"/>
                <a:ea typeface="宋体" panose="02010600030101010101" pitchFamily="2" charset="-122"/>
              </a:rPr>
              <a:t>张</a:t>
            </a:r>
            <a:r>
              <a:rPr lang="en-US" altLang="zh-CN" sz="1000" b="1" dirty="0">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总价值是</a:t>
            </a:r>
            <a:r>
              <a:rPr lang="en-US" altLang="zh-CN" sz="1000" b="1" dirty="0">
                <a:latin typeface="宋体" panose="02010600030101010101" pitchFamily="2" charset="-122"/>
                <a:ea typeface="宋体" panose="02010600030101010101" pitchFamily="2" charset="-122"/>
              </a:rPr>
              <a:t>:");  </a:t>
            </a:r>
            <a:endParaRPr lang="en-US" altLang="zh-CN" sz="1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=set.</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while(</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hasNext</a:t>
            </a:r>
            <a:r>
              <a:rPr lang="en-US" altLang="zh-CN" sz="1000" b="1">
                <a:latin typeface="宋体" panose="02010600030101010101" pitchFamily="2" charset="-122"/>
                <a:ea typeface="宋体" panose="02010600030101010101" pitchFamily="2" charset="-122"/>
              </a:rPr>
              <a:t>()){</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RenMinMony</a:t>
            </a:r>
            <a:r>
              <a:rPr lang="en-US" altLang="zh-CN" sz="1000" b="1">
                <a:latin typeface="宋体" panose="02010600030101010101" pitchFamily="2" charset="-122"/>
                <a:ea typeface="宋体" panose="02010600030101010101" pitchFamily="2" charset="-122"/>
              </a:rPr>
              <a:t> money=</a:t>
            </a:r>
            <a:r>
              <a:rPr lang="en-US" altLang="zh-CN" sz="1000" b="1" err="1">
                <a:latin typeface="宋体" panose="02010600030101010101" pitchFamily="2" charset="-122"/>
                <a:ea typeface="宋体" panose="02010600030101010101" pitchFamily="2" charset="-122"/>
              </a:rPr>
              <a:t>iterator</a:t>
            </a:r>
            <a:r>
              <a:rPr lang="en-US" altLang="zh-CN" sz="1000" b="1">
                <a:latin typeface="宋体" panose="02010600030101010101" pitchFamily="2" charset="-122"/>
                <a:ea typeface="宋体" panose="02010600030101010101" pitchFamily="2" charset="-122"/>
              </a:rPr>
              <a:t>.next();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sum=sum+money.</a:t>
            </a:r>
            <a:r>
              <a:rPr lang="en-US" altLang="zh-CN" sz="1000" b="1" err="1">
                <a:latin typeface="宋体" panose="02010600030101010101" pitchFamily="2" charset="-122"/>
                <a:ea typeface="宋体" panose="02010600030101010101" pitchFamily="2" charset="-122"/>
              </a:rPr>
              <a:t>getValue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(sum+"</a:t>
            </a:r>
            <a:r>
              <a:rPr lang="zh-CN" altLang="en-US" sz="1000" b="1" dirty="0">
                <a:latin typeface="宋体" panose="02010600030101010101" pitchFamily="2" charset="-122"/>
                <a:ea typeface="宋体" panose="02010600030101010101" pitchFamily="2" charset="-122"/>
              </a:rPr>
              <a:t>元</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dirty="0">
                <a:latin typeface="宋体" panose="02010600030101010101" pitchFamily="2" charset="-122"/>
                <a:ea typeface="宋体" panose="02010600030101010101" pitchFamily="2" charset="-122"/>
              </a:rPr>
              <a:t>   }</a:t>
            </a:r>
            <a:endParaRPr lang="en-US" altLang="zh-CN" sz="1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dirty="0">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8" name="矩形 13005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0067" name="矩形 1300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0068" name="矩形 1300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0069" name="文本框 130068"/>
          <p:cNvSpPr txBox="1"/>
          <p:nvPr/>
        </p:nvSpPr>
        <p:spPr>
          <a:xfrm>
            <a:off x="12192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30070" name="文本框 130069"/>
          <p:cNvSpPr txBox="1"/>
          <p:nvPr/>
        </p:nvSpPr>
        <p:spPr>
          <a:xfrm>
            <a:off x="609600" y="1905000"/>
            <a:ext cx="7620000" cy="38798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Application.java_2</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class</a:t>
            </a:r>
            <a:r>
              <a:rPr lang="en-US" altLang="zh-CN" sz="1600" b="1" err="1">
                <a:latin typeface="宋体" panose="02010600030101010101" pitchFamily="2" charset="-122"/>
                <a:ea typeface="宋体" panose="02010600030101010101" pitchFamily="2" charset="-122"/>
              </a:rPr>
              <a:t> RenMinMony</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int</a:t>
            </a:r>
            <a:r>
              <a:rPr lang="en-US" altLang="zh-CN" sz="1600" b="1">
                <a:latin typeface="宋体" panose="02010600030101010101" pitchFamily="2" charset="-122"/>
                <a:ea typeface="宋体" panose="02010600030101010101" pitchFamily="2" charset="-122"/>
              </a:rPr>
              <a:t> value;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private</a:t>
            </a:r>
            <a:r>
              <a:rPr lang="en-US" altLang="zh-CN" sz="1600" b="1" err="1">
                <a:latin typeface="宋体" panose="02010600030101010101" pitchFamily="2" charset="-122"/>
                <a:ea typeface="宋体" panose="02010600030101010101" pitchFamily="2" charset="-122"/>
              </a:rPr>
              <a:t> boolean isTrue</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RenMinMony</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int</a:t>
            </a:r>
            <a:r>
              <a:rPr lang="en-US" altLang="zh-CN" sz="1600" b="1">
                <a:latin typeface="宋体" panose="02010600030101010101" pitchFamily="2" charset="-122"/>
                <a:ea typeface="宋体" panose="02010600030101010101" pitchFamily="2" charset="-122"/>
              </a:rPr>
              <a:t> value,</a:t>
            </a:r>
            <a:r>
              <a:rPr lang="en-US" altLang="zh-CN" sz="1600" b="1" err="1">
                <a:latin typeface="宋体" panose="02010600030101010101" pitchFamily="2" charset="-122"/>
                <a:ea typeface="宋体" panose="02010600030101010101" pitchFamily="2" charset="-122"/>
              </a:rPr>
              <a:t>boolean</a:t>
            </a:r>
            <a:r>
              <a:rPr lang="en-US" altLang="zh-CN" sz="1600" b="1">
                <a:latin typeface="宋体" panose="02010600030101010101" pitchFamily="2" charset="-122"/>
                <a:ea typeface="宋体" panose="02010600030101010101" pitchFamily="2" charset="-122"/>
              </a:rPr>
              <a:t> b){</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this.value=value;</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isTrue</a:t>
            </a:r>
            <a:r>
              <a:rPr lang="en-US" altLang="zh-CN" sz="1600" b="1">
                <a:latin typeface="宋体" panose="02010600030101010101" pitchFamily="2" charset="-122"/>
                <a:ea typeface="宋体" panose="02010600030101010101" pitchFamily="2" charset="-122"/>
              </a:rPr>
              <a:t>=b;</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a:t>
            </a:r>
            <a:r>
              <a:rPr lang="en-US" altLang="zh-CN" sz="1600" b="1" err="1">
                <a:latin typeface="宋体" panose="02010600030101010101" pitchFamily="2" charset="-122"/>
                <a:ea typeface="宋体" panose="02010600030101010101" pitchFamily="2" charset="-122"/>
              </a:rPr>
              <a:t> boolean getIsTrue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return</a:t>
            </a:r>
            <a:r>
              <a:rPr lang="en-US" altLang="zh-CN" sz="1600" b="1" err="1">
                <a:latin typeface="宋体" panose="02010600030101010101" pitchFamily="2" charset="-122"/>
                <a:ea typeface="宋体" panose="02010600030101010101" pitchFamily="2" charset="-122"/>
              </a:rPr>
              <a:t> isTrue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a:t>
            </a:r>
            <a:r>
              <a:rPr lang="en-US" altLang="zh-CN" sz="1600" b="1" err="1">
                <a:latin typeface="宋体" panose="02010600030101010101" pitchFamily="2" charset="-122"/>
                <a:ea typeface="宋体" panose="02010600030101010101" pitchFamily="2" charset="-122"/>
              </a:rPr>
              <a:t> int getValue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return value;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副标题 13107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迭代器模式的优点  </a:t>
            </a:r>
            <a:endParaRPr lang="zh-CN" altLang="en-US" sz="3600" b="1" kern="1200" baseline="0">
              <a:latin typeface="宋体" panose="02010600030101010101" pitchFamily="2" charset="-122"/>
              <a:ea typeface="宋体" panose="02010600030101010101" pitchFamily="2" charset="-122"/>
            </a:endParaRPr>
          </a:p>
        </p:txBody>
      </p:sp>
      <p:sp>
        <p:nvSpPr>
          <p:cNvPr id="131083" name="矩形 13108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1092" name="矩形 13109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1093" name="矩形 13109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1094" name="矩形 131093"/>
          <p:cNvSpPr/>
          <p:nvPr/>
        </p:nvSpPr>
        <p:spPr>
          <a:xfrm>
            <a:off x="685800" y="1905000"/>
            <a:ext cx="7772400" cy="2773363"/>
          </a:xfrm>
          <a:prstGeom prst="rect">
            <a:avLst/>
          </a:prstGeom>
          <a:noFill/>
          <a:ln w="9525">
            <a:noFill/>
          </a:ln>
        </p:spPr>
        <p:txBody>
          <a:bodyPr>
            <a:spAutoFit/>
          </a:bodyPr>
          <a:p>
            <a:pPr algn="l">
              <a:spcBef>
                <a:spcPct val="50000"/>
              </a:spcBef>
              <a:buClr>
                <a:srgbClr val="0000FF"/>
              </a:buClr>
              <a:buSzPct val="150000"/>
              <a:buChar char="•"/>
            </a:pPr>
            <a:r>
              <a:rPr lang="zh-CN" altLang="en-US" sz="3200" b="1" dirty="0">
                <a:latin typeface="宋体" panose="02010600030101010101" pitchFamily="2" charset="-122"/>
                <a:ea typeface="宋体" panose="02010600030101010101" pitchFamily="2" charset="-122"/>
              </a:rPr>
              <a:t>用户使用迭代器访问集合中的对象，而不需要知道这些对象在集合中是如何表示及存储的。</a:t>
            </a:r>
            <a:endParaRPr lang="zh-CN" altLang="en-US" sz="32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3200" b="1" dirty="0">
                <a:latin typeface="宋体" panose="02010600030101010101" pitchFamily="2" charset="-122"/>
                <a:ea typeface="宋体" panose="02010600030101010101" pitchFamily="2" charset="-122"/>
              </a:rPr>
              <a:t>用户可以同时使用多个迭代器遍历一个集合。</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33121"/>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第十二章  中介者模式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33131" name="矩形 13313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3140" name="矩形 13313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3141" name="矩形 13314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3142" name="文本框 133141"/>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r>
              <a:rPr lang="zh-CN" altLang="en-US" b="1" dirty="0">
                <a:latin typeface="Times New Roman" panose="02020603050405020304" pitchFamily="18" charset="0"/>
                <a:ea typeface="宋体" panose="02010600030101010101" pitchFamily="2" charset="-122"/>
              </a:rPr>
              <a:t>中介者模式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用一个中介对象来封装一系列的对象交互。中介者使各对象不需要显示地相互引用，从而使其耦合松散，而且可以独立地改变它们之间的交互。</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Mediator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Define an object that encapsulates how a set of objects interact.Mediator promotes loose coupling by keeping objects from referring to each other explicitly, and it lets you vary their interaction independently.</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副标题 134145"/>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34155" name="矩形 13415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4164" name="矩形 13416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4165" name="矩形 13416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4166" name="文本框 134165"/>
          <p:cNvSpPr txBox="1"/>
          <p:nvPr/>
        </p:nvSpPr>
        <p:spPr>
          <a:xfrm>
            <a:off x="533400" y="1905000"/>
            <a:ext cx="8153400" cy="4014788"/>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中介者模式是封装一系列的对象交互的成熟模式，其关键是将对象之间的交互封装在称作中介者的对象中，中介者使各对象不需要显示地相互引用，这些对象只包含中介者的引用。当系统中某个对象需要和系统中另外一个对象交互时，只需将自己的请求通知中介者即可。</a:t>
            </a:r>
            <a:r>
              <a:rPr lang="zh-CN" altLang="en-US" b="1" dirty="0">
                <a:latin typeface="宋体" panose="02010600030101010101" pitchFamily="2" charset="-122"/>
                <a:ea typeface="宋体" panose="02010600030101010101" pitchFamily="2" charset="-122"/>
              </a:rPr>
              <a:t>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副标题 135169"/>
          <p:cNvSpPr>
            <a:spLocks noGrp="1"/>
          </p:cNvSpPr>
          <p:nvPr>
            <p:ph type="subTitle" idx="1"/>
          </p:nvPr>
        </p:nvSpPr>
        <p:spPr>
          <a:xfrm>
            <a:off x="1371600" y="838200"/>
            <a:ext cx="58674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中介者模式的结构与使用</a:t>
            </a:r>
            <a:endParaRPr lang="zh-CN" altLang="en-US" sz="3600" b="1" kern="1200" baseline="0">
              <a:latin typeface="宋体" panose="02010600030101010101" pitchFamily="2" charset="-122"/>
              <a:ea typeface="宋体" panose="02010600030101010101" pitchFamily="2" charset="-122"/>
            </a:endParaRPr>
          </a:p>
        </p:txBody>
      </p:sp>
      <p:sp>
        <p:nvSpPr>
          <p:cNvPr id="135179" name="矩形 13517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5188" name="矩形 13518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5189" name="矩形 13518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5190" name="文本框 135189"/>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中介者（</a:t>
            </a:r>
            <a:r>
              <a:rPr lang="en-US" altLang="zh-CN" sz="3200" b="1">
                <a:latin typeface="宋体" panose="02010600030101010101" pitchFamily="2" charset="-122"/>
                <a:ea typeface="宋体" panose="02010600030101010101" pitchFamily="2" charset="-122"/>
              </a:rPr>
              <a:t>Mediator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具体中介者（</a:t>
            </a:r>
            <a:r>
              <a:rPr lang="en-US" altLang="zh-CN" sz="3200" b="1" err="1">
                <a:latin typeface="宋体" panose="02010600030101010101" pitchFamily="2" charset="-122"/>
                <a:ea typeface="宋体" panose="02010600030101010101" pitchFamily="2" charset="-122"/>
              </a:rPr>
              <a:t>ConcreteMediator</a:t>
            </a:r>
            <a:r>
              <a:rPr lang="zh-CN" altLang="en-US" sz="3200" b="1">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同事（</a:t>
            </a:r>
            <a:r>
              <a:rPr lang="en-US" altLang="zh-CN" sz="3200" b="1">
                <a:latin typeface="宋体" panose="02010600030101010101" pitchFamily="2" charset="-122"/>
                <a:ea typeface="宋体" panose="02010600030101010101" pitchFamily="2" charset="-122"/>
              </a:rPr>
              <a:t>Colleague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具体同事（</a:t>
            </a:r>
            <a:r>
              <a:rPr lang="en-US" altLang="zh-CN" sz="3200" b="1" err="1">
                <a:latin typeface="宋体" panose="02010600030101010101" pitchFamily="2" charset="-122"/>
                <a:ea typeface="宋体" panose="02010600030101010101" pitchFamily="2" charset="-122"/>
              </a:rPr>
              <a:t>ConcreteColleague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202" name="矩形 13620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6211" name="矩形 13621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6212" name="矩形 13621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6214" name="文本框 136213"/>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36215" name="对象 136214"/>
          <p:cNvGraphicFramePr/>
          <p:nvPr/>
        </p:nvGraphicFramePr>
        <p:xfrm>
          <a:off x="1143000" y="1981200"/>
          <a:ext cx="6519863" cy="3429000"/>
        </p:xfrm>
        <a:graphic>
          <a:graphicData uri="http://schemas.openxmlformats.org/presentationml/2006/ole">
            <mc:AlternateContent xmlns:mc="http://schemas.openxmlformats.org/markup-compatibility/2006">
              <mc:Choice xmlns:v="urn:schemas-microsoft-com:vml" Requires="v">
                <p:oleObj spid="_x0000_s3089" name="" r:id="rId1" imgW="5419725" imgH="2057400" progId="Paint.Picture">
                  <p:embed/>
                </p:oleObj>
              </mc:Choice>
              <mc:Fallback>
                <p:oleObj name="" r:id="rId1" imgW="5419725" imgH="2057400" progId="Paint.Picture">
                  <p:embed/>
                  <p:pic>
                    <p:nvPicPr>
                      <p:cNvPr id="0" name="图片 3088"/>
                      <p:cNvPicPr/>
                      <p:nvPr/>
                    </p:nvPicPr>
                    <p:blipFill>
                      <a:blip r:embed="rId2"/>
                      <a:stretch>
                        <a:fillRect/>
                      </a:stretch>
                    </p:blipFill>
                    <p:spPr>
                      <a:xfrm>
                        <a:off x="1143000" y="1981200"/>
                        <a:ext cx="6519863" cy="342900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第三章 </a:t>
            </a:r>
            <a:r>
              <a:rPr lang="en-US" altLang="zh-CN" sz="3600" b="1" kern="1200" baseline="0">
                <a:solidFill>
                  <a:schemeClr val="tx1"/>
                </a:solidFill>
                <a:latin typeface="宋体" panose="02010600030101010101" pitchFamily="2" charset="-122"/>
                <a:ea typeface="宋体" panose="02010600030101010101" pitchFamily="2" charset="-122"/>
              </a:rPr>
              <a:t>UML</a:t>
            </a:r>
            <a:r>
              <a:rPr lang="zh-CN" altLang="en-US" sz="3600" b="1" kern="1200" baseline="0" dirty="0">
                <a:solidFill>
                  <a:schemeClr val="tx1"/>
                </a:solidFill>
                <a:latin typeface="宋体" panose="02010600030101010101" pitchFamily="2" charset="-122"/>
                <a:ea typeface="宋体" panose="02010600030101010101" pitchFamily="2" charset="-122"/>
              </a:rPr>
              <a:t>类图简介</a:t>
            </a:r>
            <a:r>
              <a:rPr lang="zh-CN" altLang="en-US" sz="2800" b="1" kern="1200" baseline="0" dirty="0">
                <a:solidFill>
                  <a:schemeClr val="tx1"/>
                </a:solidFill>
                <a:latin typeface="宋体" panose="02010600030101010101" pitchFamily="2" charset="-122"/>
                <a:ea typeface="宋体" panose="02010600030101010101" pitchFamily="2" charset="-122"/>
              </a:rPr>
              <a:t> </a:t>
            </a:r>
            <a:endParaRPr lang="zh-CN" altLang="en-US" sz="2800" b="1" kern="1200" baseline="0">
              <a:solidFill>
                <a:schemeClr val="tx1"/>
              </a:solidFill>
              <a:latin typeface="宋体" panose="02010600030101010101" pitchFamily="2" charset="-122"/>
              <a:ea typeface="宋体" panose="02010600030101010101" pitchFamily="2" charset="-122"/>
            </a:endParaRPr>
          </a:p>
        </p:txBody>
      </p:sp>
      <p:sp>
        <p:nvSpPr>
          <p:cNvPr id="15363" name="副标题 15362"/>
          <p:cNvSpPr>
            <a:spLocks noGrp="1"/>
          </p:cNvSpPr>
          <p:nvPr>
            <p:ph type="subTitle" idx="1"/>
          </p:nvPr>
        </p:nvSpPr>
        <p:spPr>
          <a:xfrm>
            <a:off x="914400" y="1676400"/>
            <a:ext cx="64008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3.1  </a:t>
            </a:r>
            <a:r>
              <a:rPr lang="zh-CN" altLang="en-US" sz="3600" b="1" kern="1200" baseline="0" dirty="0">
                <a:latin typeface="宋体" panose="02010600030101010101" pitchFamily="2" charset="-122"/>
                <a:ea typeface="宋体" panose="02010600030101010101" pitchFamily="2" charset="-122"/>
              </a:rPr>
              <a:t>类</a:t>
            </a:r>
            <a:r>
              <a:rPr lang="en-US" altLang="zh-CN" sz="3600" b="1" kern="1200" baseline="0" dirty="0">
                <a:latin typeface="宋体" panose="02010600030101010101" pitchFamily="2" charset="-122"/>
                <a:ea typeface="宋体" panose="02010600030101010101" pitchFamily="2" charset="-122"/>
              </a:rPr>
              <a:t>(</a:t>
            </a:r>
            <a:r>
              <a:rPr lang="en-US" altLang="zh-CN" sz="3600" b="1" kern="1200" baseline="0">
                <a:latin typeface="宋体" panose="02010600030101010101" pitchFamily="2" charset="-122"/>
                <a:ea typeface="宋体" panose="02010600030101010101" pitchFamily="2" charset="-122"/>
              </a:rPr>
              <a:t>Class)_1 </a:t>
            </a:r>
            <a:endParaRPr lang="en-US" altLang="zh-CN" sz="3600" b="1" kern="1200" baseline="0">
              <a:latin typeface="宋体" panose="02010600030101010101" pitchFamily="2" charset="-122"/>
              <a:ea typeface="宋体" panose="02010600030101010101" pitchFamily="2" charset="-122"/>
            </a:endParaRPr>
          </a:p>
        </p:txBody>
      </p:sp>
      <p:sp>
        <p:nvSpPr>
          <p:cNvPr id="15372" name="矩形 1537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381" name="矩形 1538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382" name="矩形 1538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383" name="文本框 15382"/>
          <p:cNvSpPr txBox="1"/>
          <p:nvPr/>
        </p:nvSpPr>
        <p:spPr>
          <a:xfrm>
            <a:off x="457200" y="2286000"/>
            <a:ext cx="8305800" cy="3886200"/>
          </a:xfrm>
          <a:prstGeom prst="rect">
            <a:avLst/>
          </a:prstGeom>
          <a:noFill/>
          <a:ln w="9525">
            <a:noFill/>
          </a:ln>
        </p:spPr>
        <p:txBody>
          <a:bodyPr>
            <a:spAutoFit/>
          </a:bodyPr>
          <a:p>
            <a:pPr algn="l">
              <a:lnSpc>
                <a:spcPct val="115000"/>
              </a:lnSpc>
              <a:spcBef>
                <a:spcPct val="20000"/>
              </a:spcBef>
            </a:pPr>
            <a:r>
              <a:rPr lang="en-US" altLang="zh-CN" sz="32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在</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中，使用一个长方形描述一个类的主要构成，将长方形垂直地分为三层 。</a:t>
            </a:r>
            <a:endParaRPr lang="zh-CN" altLang="en-US"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b="1" dirty="0">
                <a:latin typeface="宋体" panose="02010600030101010101" pitchFamily="2" charset="-122"/>
                <a:ea typeface="宋体" panose="02010600030101010101" pitchFamily="2" charset="-122"/>
              </a:rPr>
              <a:t>   </a:t>
            </a:r>
            <a:r>
              <a:rPr lang="zh-CN" altLang="en-US" b="1" dirty="0">
                <a:solidFill>
                  <a:srgbClr val="0000FF"/>
                </a:solidFill>
                <a:latin typeface="宋体" panose="02010600030101010101" pitchFamily="2" charset="-122"/>
                <a:ea typeface="宋体" panose="02010600030101010101" pitchFamily="2" charset="-122"/>
              </a:rPr>
              <a:t>第</a:t>
            </a:r>
            <a:r>
              <a:rPr lang="en-US" altLang="zh-CN" b="1" dirty="0">
                <a:solidFill>
                  <a:srgbClr val="0000FF"/>
                </a:solidFill>
                <a:latin typeface="宋体" panose="02010600030101010101" pitchFamily="2" charset="-122"/>
                <a:ea typeface="宋体" panose="02010600030101010101" pitchFamily="2" charset="-122"/>
              </a:rPr>
              <a:t>1</a:t>
            </a:r>
            <a:r>
              <a:rPr lang="zh-CN" altLang="en-US" b="1" dirty="0">
                <a:solidFill>
                  <a:srgbClr val="0000FF"/>
                </a:solidFill>
                <a:latin typeface="宋体" panose="02010600030101010101" pitchFamily="2" charset="-122"/>
                <a:ea typeface="宋体" panose="02010600030101010101" pitchFamily="2" charset="-122"/>
              </a:rPr>
              <a:t>层</a:t>
            </a:r>
            <a:r>
              <a:rPr lang="zh-CN" altLang="en-US" b="1" dirty="0">
                <a:latin typeface="宋体" panose="02010600030101010101" pitchFamily="2" charset="-122"/>
                <a:ea typeface="宋体" panose="02010600030101010101" pitchFamily="2" charset="-122"/>
              </a:rPr>
              <a:t>是名字层，类名字是常规字形，表明该类是具体类，类名字是斜体字形，表明该类是抽象类。 </a:t>
            </a:r>
            <a:endParaRPr lang="zh-CN" altLang="en-US"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b="1" dirty="0">
                <a:latin typeface="宋体" panose="02010600030101010101" pitchFamily="2" charset="-122"/>
                <a:ea typeface="宋体" panose="02010600030101010101" pitchFamily="2" charset="-122"/>
              </a:rPr>
              <a:t>   </a:t>
            </a:r>
            <a:r>
              <a:rPr lang="zh-CN" altLang="en-US" b="1" dirty="0">
                <a:solidFill>
                  <a:srgbClr val="0000FF"/>
                </a:solidFill>
                <a:latin typeface="宋体" panose="02010600030101010101" pitchFamily="2" charset="-122"/>
                <a:ea typeface="宋体" panose="02010600030101010101" pitchFamily="2" charset="-122"/>
              </a:rPr>
              <a:t>第</a:t>
            </a:r>
            <a:r>
              <a:rPr lang="en-US" altLang="zh-CN" b="1" dirty="0">
                <a:solidFill>
                  <a:srgbClr val="0000FF"/>
                </a:solidFill>
                <a:latin typeface="宋体" panose="02010600030101010101" pitchFamily="2" charset="-122"/>
                <a:ea typeface="宋体" panose="02010600030101010101" pitchFamily="2" charset="-122"/>
              </a:rPr>
              <a:t>2</a:t>
            </a:r>
            <a:r>
              <a:rPr lang="zh-CN" altLang="en-US" b="1" dirty="0">
                <a:solidFill>
                  <a:srgbClr val="0000FF"/>
                </a:solidFill>
                <a:latin typeface="宋体" panose="02010600030101010101" pitchFamily="2" charset="-122"/>
                <a:ea typeface="宋体" panose="02010600030101010101" pitchFamily="2" charset="-122"/>
              </a:rPr>
              <a:t>层</a:t>
            </a:r>
            <a:r>
              <a:rPr lang="zh-CN" altLang="en-US" b="1" dirty="0">
                <a:latin typeface="宋体" panose="02010600030101010101" pitchFamily="2" charset="-122"/>
                <a:ea typeface="宋体" panose="02010600030101010101" pitchFamily="2" charset="-122"/>
              </a:rPr>
              <a:t>是变量层，也称属性层，列出类的成员变量及类型，格式是“变量名字：类型”。 </a:t>
            </a:r>
            <a:endParaRPr lang="zh-CN" altLang="en-US"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b="1" dirty="0">
                <a:latin typeface="宋体" panose="02010600030101010101" pitchFamily="2" charset="-122"/>
                <a:ea typeface="宋体" panose="02010600030101010101" pitchFamily="2" charset="-122"/>
              </a:rPr>
              <a:t>  </a:t>
            </a:r>
            <a:r>
              <a:rPr lang="zh-CN" altLang="en-US" b="1" dirty="0">
                <a:solidFill>
                  <a:srgbClr val="0000FF"/>
                </a:solidFill>
                <a:latin typeface="宋体" panose="02010600030101010101" pitchFamily="2" charset="-122"/>
                <a:ea typeface="宋体" panose="02010600030101010101" pitchFamily="2" charset="-122"/>
              </a:rPr>
              <a:t>第</a:t>
            </a:r>
            <a:r>
              <a:rPr lang="en-US" altLang="zh-CN" b="1" dirty="0">
                <a:solidFill>
                  <a:srgbClr val="0000FF"/>
                </a:solidFill>
                <a:latin typeface="宋体" panose="02010600030101010101" pitchFamily="2" charset="-122"/>
                <a:ea typeface="宋体" panose="02010600030101010101" pitchFamily="2" charset="-122"/>
              </a:rPr>
              <a:t>3</a:t>
            </a:r>
            <a:r>
              <a:rPr lang="zh-CN" altLang="en-US" b="1" dirty="0">
                <a:solidFill>
                  <a:srgbClr val="0000FF"/>
                </a:solidFill>
                <a:latin typeface="宋体" panose="02010600030101010101" pitchFamily="2" charset="-122"/>
                <a:ea typeface="宋体" panose="02010600030101010101" pitchFamily="2" charset="-122"/>
              </a:rPr>
              <a:t>层</a:t>
            </a:r>
            <a:r>
              <a:rPr lang="zh-CN" altLang="en-US" b="1" dirty="0">
                <a:latin typeface="宋体" panose="02010600030101010101" pitchFamily="2" charset="-122"/>
                <a:ea typeface="宋体" panose="02010600030101010101" pitchFamily="2" charset="-122"/>
              </a:rPr>
              <a:t>是方法层，也称操作层，列出类的方法及返回类型，格式是“方法名字（参数列表）：类型”。</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26" name="矩形 13722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7235" name="矩形 13723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7236" name="矩形 13723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7237" name="文本框 13723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37238" name="文本框 137237"/>
          <p:cNvSpPr txBox="1"/>
          <p:nvPr/>
        </p:nvSpPr>
        <p:spPr>
          <a:xfrm>
            <a:off x="381000" y="2057400"/>
            <a:ext cx="8305800" cy="411003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．同事（</a:t>
            </a:r>
            <a:r>
              <a:rPr lang="en-US" altLang="zh-CN" b="1">
                <a:latin typeface="宋体" panose="02010600030101010101" pitchFamily="2" charset="-122"/>
                <a:ea typeface="宋体" panose="02010600030101010101" pitchFamily="2" charset="-122"/>
              </a:rPr>
              <a:t>Colleague</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Colleague.java </a:t>
            </a:r>
            <a:endParaRPr lang="en-US" altLang="zh-CN" b="1">
              <a:solidFill>
                <a:srgbClr val="FF0000"/>
              </a:solidFill>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public interface Colleague{</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giveMess</a:t>
            </a:r>
            <a:r>
              <a:rPr lang="en-US" altLang="zh-CN" b="1">
                <a:latin typeface="宋体" panose="02010600030101010101" pitchFamily="2" charset="-122"/>
                <a:ea typeface="宋体" panose="02010600030101010101" pitchFamily="2" charset="-122"/>
              </a:rPr>
              <a:t>(String [] mess);</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receiverMess</a:t>
            </a:r>
            <a:r>
              <a:rPr lang="en-US" altLang="zh-CN" b="1">
                <a:latin typeface="宋体" panose="02010600030101010101" pitchFamily="2" charset="-122"/>
                <a:ea typeface="宋体" panose="02010600030101010101" pitchFamily="2" charset="-122"/>
              </a:rPr>
              <a:t>(String mess);</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setName</a:t>
            </a:r>
            <a:r>
              <a:rPr lang="en-US" altLang="zh-CN" b="1">
                <a:latin typeface="宋体" panose="02010600030101010101" pitchFamily="2" charset="-122"/>
                <a:ea typeface="宋体" panose="02010600030101010101" pitchFamily="2" charset="-122"/>
              </a:rPr>
              <a:t>(String name);</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String</a:t>
            </a:r>
            <a:r>
              <a:rPr lang="en-US" altLang="zh-CN" b="1" err="1">
                <a:latin typeface="宋体" panose="02010600030101010101" pitchFamily="2" charset="-122"/>
                <a:ea typeface="宋体" panose="02010600030101010101" pitchFamily="2" charset="-122"/>
              </a:rPr>
              <a:t> getName</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spcBef>
                <a:spcPct val="50000"/>
              </a:spcBef>
            </a:pPr>
            <a:r>
              <a:rPr lang="zh-CN" altLang="en-US" sz="1600" b="1" dirty="0">
                <a:solidFill>
                  <a:srgbClr val="0000FF"/>
                </a:solidFill>
                <a:latin typeface="宋体" panose="02010600030101010101" pitchFamily="2" charset="-122"/>
                <a:ea typeface="宋体" panose="02010600030101010101" pitchFamily="2" charset="-122"/>
              </a:rPr>
              <a:t>注：本问题中，只需要一个具体中介者，我们并不需要一个中介者（</a:t>
            </a:r>
            <a:r>
              <a:rPr lang="en-US" altLang="zh-CN" sz="1600" b="1">
                <a:solidFill>
                  <a:srgbClr val="0000FF"/>
                </a:solidFill>
                <a:latin typeface="宋体" panose="02010600030101010101" pitchFamily="2" charset="-122"/>
                <a:ea typeface="宋体" panose="02010600030101010101" pitchFamily="2" charset="-122"/>
              </a:rPr>
              <a:t>Mediator</a:t>
            </a:r>
            <a:r>
              <a:rPr lang="zh-CN" altLang="en-US" sz="1600" b="1">
                <a:solidFill>
                  <a:srgbClr val="0000FF"/>
                </a:solidFill>
                <a:latin typeface="宋体" panose="02010600030101010101" pitchFamily="2" charset="-122"/>
                <a:ea typeface="宋体" panose="02010600030101010101" pitchFamily="2" charset="-122"/>
              </a:rPr>
              <a:t>）</a:t>
            </a:r>
            <a:r>
              <a:rPr lang="zh-CN" altLang="en-US" sz="1600" b="1" dirty="0">
                <a:solidFill>
                  <a:srgbClr val="0000FF"/>
                </a:solidFill>
                <a:latin typeface="宋体" panose="02010600030101010101" pitchFamily="2" charset="-122"/>
                <a:ea typeface="宋体" panose="02010600030101010101" pitchFamily="2" charset="-122"/>
              </a:rPr>
              <a:t>接口 。</a:t>
            </a:r>
            <a:endParaRPr lang="zh-CN" altLang="en-US" sz="1600" b="1">
              <a:solidFill>
                <a:srgbClr val="0000FF"/>
              </a:solidFill>
              <a:latin typeface="宋体" panose="02010600030101010101" pitchFamily="2" charset="-122"/>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50" name="矩形 138249"/>
          <p:cNvSpPr/>
          <p:nvPr/>
        </p:nvSpPr>
        <p:spPr>
          <a:xfrm>
            <a:off x="533400" y="6096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8259" name="矩形 13825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8260" name="矩形 13825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8261" name="文本框 138260"/>
          <p:cNvSpPr txBox="1"/>
          <p:nvPr/>
        </p:nvSpPr>
        <p:spPr>
          <a:xfrm>
            <a:off x="1066800" y="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38262" name="文本框 138261"/>
          <p:cNvSpPr txBox="1"/>
          <p:nvPr/>
        </p:nvSpPr>
        <p:spPr>
          <a:xfrm>
            <a:off x="609600" y="685800"/>
            <a:ext cx="7924800" cy="60166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．具体中介者</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Mediator</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ConcreteMediator</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public class</a:t>
            </a:r>
            <a:r>
              <a:rPr lang="en-US" altLang="zh-CN" sz="900" b="1" err="1">
                <a:solidFill>
                  <a:srgbClr val="000000"/>
                </a:solidFill>
                <a:latin typeface="宋体" panose="02010600030101010101" pitchFamily="2" charset="-122"/>
                <a:ea typeface="宋体" panose="02010600030101010101" pitchFamily="2" charset="-122"/>
              </a:rPr>
              <a:t> ConcreteMediator</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err="1">
                <a:solidFill>
                  <a:srgbClr val="000000"/>
                </a:solidFill>
                <a:latin typeface="宋体" panose="02010600030101010101" pitchFamily="2" charset="-122"/>
                <a:ea typeface="宋体" panose="02010600030101010101" pitchFamily="2" charset="-122"/>
              </a:rPr>
              <a:t>    ColleagueA colleagueA</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err="1">
                <a:solidFill>
                  <a:srgbClr val="000000"/>
                </a:solidFill>
                <a:latin typeface="宋体" panose="02010600030101010101" pitchFamily="2" charset="-122"/>
                <a:ea typeface="宋体" panose="02010600030101010101" pitchFamily="2" charset="-122"/>
              </a:rPr>
              <a:t>    ColleagueB colleagueB</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err="1">
                <a:solidFill>
                  <a:srgbClr val="000000"/>
                </a:solidFill>
                <a:latin typeface="宋体" panose="02010600030101010101" pitchFamily="2" charset="-122"/>
                <a:ea typeface="宋体" panose="02010600030101010101" pitchFamily="2" charset="-122"/>
              </a:rPr>
              <a:t>    ColleagueC colleagueC</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public void</a:t>
            </a:r>
            <a:r>
              <a:rPr lang="en-US" altLang="zh-CN" sz="900" b="1" err="1">
                <a:solidFill>
                  <a:srgbClr val="000000"/>
                </a:solidFill>
                <a:latin typeface="宋体" panose="02010600030101010101" pitchFamily="2" charset="-122"/>
                <a:ea typeface="宋体" panose="02010600030101010101" pitchFamily="2" charset="-122"/>
              </a:rPr>
              <a:t> registerColleagueA</a:t>
            </a:r>
            <a:r>
              <a:rPr lang="en-US" altLang="zh-CN" sz="900" b="1">
                <a:solidFill>
                  <a:srgbClr val="000000"/>
                </a:solidFill>
                <a:latin typeface="宋体" panose="02010600030101010101" pitchFamily="2" charset="-122"/>
                <a:ea typeface="宋体" panose="02010600030101010101" pitchFamily="2" charset="-122"/>
              </a:rPr>
              <a:t>(</a:t>
            </a:r>
            <a:r>
              <a:rPr lang="en-US" altLang="zh-CN" sz="900" b="1" err="1">
                <a:solidFill>
                  <a:srgbClr val="000000"/>
                </a:solidFill>
                <a:latin typeface="宋体" panose="02010600030101010101" pitchFamily="2" charset="-122"/>
                <a:ea typeface="宋体" panose="02010600030101010101" pitchFamily="2" charset="-122"/>
              </a:rPr>
              <a:t>ColleagueA colleagueA</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this.</a:t>
            </a:r>
            <a:r>
              <a:rPr lang="en-US" altLang="zh-CN" sz="900" b="1" err="1">
                <a:solidFill>
                  <a:srgbClr val="000000"/>
                </a:solidFill>
                <a:latin typeface="宋体" panose="02010600030101010101" pitchFamily="2" charset="-122"/>
                <a:ea typeface="宋体" panose="02010600030101010101" pitchFamily="2" charset="-122"/>
              </a:rPr>
              <a:t>colleagueA</a:t>
            </a:r>
            <a:r>
              <a:rPr lang="en-US" altLang="zh-CN" sz="900" b="1">
                <a:solidFill>
                  <a:srgbClr val="000000"/>
                </a:solidFill>
                <a:latin typeface="宋体" panose="02010600030101010101" pitchFamily="2" charset="-122"/>
                <a:ea typeface="宋体" panose="02010600030101010101" pitchFamily="2" charset="-122"/>
              </a:rPr>
              <a:t>=</a:t>
            </a:r>
            <a:r>
              <a:rPr lang="en-US" altLang="zh-CN" sz="900" b="1" err="1">
                <a:solidFill>
                  <a:srgbClr val="000000"/>
                </a:solidFill>
                <a:latin typeface="宋体" panose="02010600030101010101" pitchFamily="2" charset="-122"/>
                <a:ea typeface="宋体" panose="02010600030101010101" pitchFamily="2" charset="-122"/>
              </a:rPr>
              <a:t>colleagueA</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public void</a:t>
            </a:r>
            <a:r>
              <a:rPr lang="en-US" altLang="zh-CN" sz="900" b="1" err="1">
                <a:solidFill>
                  <a:srgbClr val="000000"/>
                </a:solidFill>
                <a:latin typeface="宋体" panose="02010600030101010101" pitchFamily="2" charset="-122"/>
                <a:ea typeface="宋体" panose="02010600030101010101" pitchFamily="2" charset="-122"/>
              </a:rPr>
              <a:t> registerColleagueB</a:t>
            </a:r>
            <a:r>
              <a:rPr lang="en-US" altLang="zh-CN" sz="900" b="1">
                <a:solidFill>
                  <a:srgbClr val="000000"/>
                </a:solidFill>
                <a:latin typeface="宋体" panose="02010600030101010101" pitchFamily="2" charset="-122"/>
                <a:ea typeface="宋体" panose="02010600030101010101" pitchFamily="2" charset="-122"/>
              </a:rPr>
              <a:t>(</a:t>
            </a:r>
            <a:r>
              <a:rPr lang="en-US" altLang="zh-CN" sz="900" b="1" err="1">
                <a:solidFill>
                  <a:srgbClr val="000000"/>
                </a:solidFill>
                <a:latin typeface="宋体" panose="02010600030101010101" pitchFamily="2" charset="-122"/>
                <a:ea typeface="宋体" panose="02010600030101010101" pitchFamily="2" charset="-122"/>
              </a:rPr>
              <a:t>ColleagueB colleagueB</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this.</a:t>
            </a:r>
            <a:r>
              <a:rPr lang="en-US" altLang="zh-CN" sz="900" b="1" err="1">
                <a:solidFill>
                  <a:srgbClr val="000000"/>
                </a:solidFill>
                <a:latin typeface="宋体" panose="02010600030101010101" pitchFamily="2" charset="-122"/>
                <a:ea typeface="宋体" panose="02010600030101010101" pitchFamily="2" charset="-122"/>
              </a:rPr>
              <a:t>colleagueB</a:t>
            </a:r>
            <a:r>
              <a:rPr lang="en-US" altLang="zh-CN" sz="900" b="1">
                <a:solidFill>
                  <a:srgbClr val="000000"/>
                </a:solidFill>
                <a:latin typeface="宋体" panose="02010600030101010101" pitchFamily="2" charset="-122"/>
                <a:ea typeface="宋体" panose="02010600030101010101" pitchFamily="2" charset="-122"/>
              </a:rPr>
              <a:t>=</a:t>
            </a:r>
            <a:r>
              <a:rPr lang="en-US" altLang="zh-CN" sz="900" b="1" err="1">
                <a:solidFill>
                  <a:srgbClr val="000000"/>
                </a:solidFill>
                <a:latin typeface="宋体" panose="02010600030101010101" pitchFamily="2" charset="-122"/>
                <a:ea typeface="宋体" panose="02010600030101010101" pitchFamily="2" charset="-122"/>
              </a:rPr>
              <a:t>colleagueB</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public void</a:t>
            </a:r>
            <a:r>
              <a:rPr lang="en-US" altLang="zh-CN" sz="900" b="1" err="1">
                <a:solidFill>
                  <a:srgbClr val="000000"/>
                </a:solidFill>
                <a:latin typeface="宋体" panose="02010600030101010101" pitchFamily="2" charset="-122"/>
                <a:ea typeface="宋体" panose="02010600030101010101" pitchFamily="2" charset="-122"/>
              </a:rPr>
              <a:t> registerColleagueC</a:t>
            </a:r>
            <a:r>
              <a:rPr lang="en-US" altLang="zh-CN" sz="900" b="1">
                <a:solidFill>
                  <a:srgbClr val="000000"/>
                </a:solidFill>
                <a:latin typeface="宋体" panose="02010600030101010101" pitchFamily="2" charset="-122"/>
                <a:ea typeface="宋体" panose="02010600030101010101" pitchFamily="2" charset="-122"/>
              </a:rPr>
              <a:t>(</a:t>
            </a:r>
            <a:r>
              <a:rPr lang="en-US" altLang="zh-CN" sz="900" b="1" err="1">
                <a:solidFill>
                  <a:srgbClr val="000000"/>
                </a:solidFill>
                <a:latin typeface="宋体" panose="02010600030101010101" pitchFamily="2" charset="-122"/>
                <a:ea typeface="宋体" panose="02010600030101010101" pitchFamily="2" charset="-122"/>
              </a:rPr>
              <a:t>ColleagueC colleagueC</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this.</a:t>
            </a:r>
            <a:r>
              <a:rPr lang="en-US" altLang="zh-CN" sz="900" b="1" err="1">
                <a:solidFill>
                  <a:srgbClr val="000000"/>
                </a:solidFill>
                <a:latin typeface="宋体" panose="02010600030101010101" pitchFamily="2" charset="-122"/>
                <a:ea typeface="宋体" panose="02010600030101010101" pitchFamily="2" charset="-122"/>
              </a:rPr>
              <a:t>colleagueC</a:t>
            </a:r>
            <a:r>
              <a:rPr lang="en-US" altLang="zh-CN" sz="900" b="1">
                <a:solidFill>
                  <a:srgbClr val="000000"/>
                </a:solidFill>
                <a:latin typeface="宋体" panose="02010600030101010101" pitchFamily="2" charset="-122"/>
                <a:ea typeface="宋体" panose="02010600030101010101" pitchFamily="2" charset="-122"/>
              </a:rPr>
              <a:t>=</a:t>
            </a:r>
            <a:r>
              <a:rPr lang="en-US" altLang="zh-CN" sz="900" b="1" err="1">
                <a:solidFill>
                  <a:srgbClr val="000000"/>
                </a:solidFill>
                <a:latin typeface="宋体" panose="02010600030101010101" pitchFamily="2" charset="-122"/>
                <a:ea typeface="宋体" panose="02010600030101010101" pitchFamily="2" charset="-122"/>
              </a:rPr>
              <a:t>colleagueC</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public void</a:t>
            </a:r>
            <a:r>
              <a:rPr lang="en-US" altLang="zh-CN" sz="900" b="1" err="1">
                <a:solidFill>
                  <a:srgbClr val="000000"/>
                </a:solidFill>
                <a:latin typeface="宋体" panose="02010600030101010101" pitchFamily="2" charset="-122"/>
                <a:ea typeface="宋体" panose="02010600030101010101" pitchFamily="2" charset="-122"/>
              </a:rPr>
              <a:t> deliverMess</a:t>
            </a:r>
            <a:r>
              <a:rPr lang="en-US" altLang="zh-CN" sz="900" b="1">
                <a:solidFill>
                  <a:srgbClr val="000000"/>
                </a:solidFill>
                <a:latin typeface="宋体" panose="02010600030101010101" pitchFamily="2" charset="-122"/>
                <a:ea typeface="宋体" panose="02010600030101010101" pitchFamily="2" charset="-122"/>
              </a:rPr>
              <a:t>(Colleague colleague,String [] mess){</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if(colleague==</a:t>
            </a:r>
            <a:r>
              <a:rPr lang="en-US" altLang="zh-CN" sz="900" b="1" err="1">
                <a:solidFill>
                  <a:srgbClr val="000000"/>
                </a:solidFill>
                <a:latin typeface="宋体" panose="02010600030101010101" pitchFamily="2" charset="-122"/>
                <a:ea typeface="宋体" panose="02010600030101010101" pitchFamily="2" charset="-122"/>
              </a:rPr>
              <a:t>colleagueA</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if(mess.length&gt;=2){</a:t>
            </a:r>
            <a:endParaRPr lang="en-US" altLang="zh-CN" sz="9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err="1">
                <a:solidFill>
                  <a:srgbClr val="000000"/>
                </a:solidFill>
                <a:latin typeface="宋体" panose="02010600030101010101" pitchFamily="2" charset="-122"/>
                <a:ea typeface="宋体" panose="02010600030101010101" pitchFamily="2" charset="-122"/>
              </a:rPr>
              <a:t>            colleagueB</a:t>
            </a:r>
            <a:r>
              <a:rPr lang="en-US" altLang="zh-CN" sz="900" b="1">
                <a:solidFill>
                  <a:srgbClr val="000000"/>
                </a:solidFill>
                <a:latin typeface="宋体" panose="02010600030101010101" pitchFamily="2" charset="-122"/>
                <a:ea typeface="宋体" panose="02010600030101010101" pitchFamily="2" charset="-122"/>
              </a:rPr>
              <a:t>.</a:t>
            </a:r>
            <a:r>
              <a:rPr lang="en-US" altLang="zh-CN" sz="900" b="1" dirty="0" err="1">
                <a:solidFill>
                  <a:srgbClr val="000000"/>
                </a:solidFill>
                <a:latin typeface="宋体" panose="02010600030101010101" pitchFamily="2" charset="-122"/>
                <a:ea typeface="宋体" panose="02010600030101010101" pitchFamily="2" charset="-122"/>
              </a:rPr>
              <a:t>receiverMess</a:t>
            </a:r>
            <a:r>
              <a:rPr lang="en-US" altLang="zh-CN" sz="900" b="1">
                <a:solidFill>
                  <a:srgbClr val="000000"/>
                </a:solidFill>
                <a:latin typeface="宋体" panose="02010600030101010101" pitchFamily="2" charset="-122"/>
                <a:ea typeface="宋体" panose="02010600030101010101" pitchFamily="2" charset="-122"/>
              </a:rPr>
              <a:t>(colleague.</a:t>
            </a:r>
            <a:r>
              <a:rPr lang="en-US" altLang="zh-CN" sz="900" b="1" dirty="0" err="1">
                <a:solidFill>
                  <a:srgbClr val="000000"/>
                </a:solidFill>
                <a:latin typeface="宋体" panose="02010600030101010101" pitchFamily="2" charset="-122"/>
                <a:ea typeface="宋体" panose="02010600030101010101" pitchFamily="2" charset="-122"/>
              </a:rPr>
              <a:t>getName</a:t>
            </a:r>
            <a:r>
              <a:rPr lang="en-US" altLang="zh-CN" sz="900" b="1">
                <a:solidFill>
                  <a:srgbClr val="000000"/>
                </a:solidFill>
                <a:latin typeface="宋体" panose="02010600030101010101" pitchFamily="2" charset="-122"/>
                <a:ea typeface="宋体" panose="02010600030101010101" pitchFamily="2" charset="-122"/>
              </a:rPr>
              <a:t>()+mess[0]);</a:t>
            </a:r>
            <a:endParaRPr lang="en-US" altLang="zh-CN" sz="900" b="1" dirty="0"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dirty="0" err="1">
                <a:solidFill>
                  <a:srgbClr val="000000"/>
                </a:solidFill>
                <a:latin typeface="宋体" panose="02010600030101010101" pitchFamily="2" charset="-122"/>
                <a:ea typeface="宋体" panose="02010600030101010101" pitchFamily="2" charset="-122"/>
              </a:rPr>
              <a:t>            colleagueC</a:t>
            </a:r>
            <a:r>
              <a:rPr lang="en-US" altLang="zh-CN" sz="900" b="1">
                <a:solidFill>
                  <a:srgbClr val="000000"/>
                </a:solidFill>
                <a:latin typeface="宋体" panose="02010600030101010101" pitchFamily="2" charset="-122"/>
                <a:ea typeface="宋体" panose="02010600030101010101" pitchFamily="2" charset="-122"/>
              </a:rPr>
              <a:t>.</a:t>
            </a:r>
            <a:r>
              <a:rPr lang="en-US" altLang="zh-CN" sz="900" b="1" dirty="0" err="1">
                <a:solidFill>
                  <a:srgbClr val="000000"/>
                </a:solidFill>
                <a:latin typeface="宋体" panose="02010600030101010101" pitchFamily="2" charset="-122"/>
                <a:ea typeface="宋体" panose="02010600030101010101" pitchFamily="2" charset="-122"/>
              </a:rPr>
              <a:t>receiverMess</a:t>
            </a:r>
            <a:r>
              <a:rPr lang="en-US" altLang="zh-CN" sz="900" b="1">
                <a:solidFill>
                  <a:srgbClr val="000000"/>
                </a:solidFill>
                <a:latin typeface="宋体" panose="02010600030101010101" pitchFamily="2" charset="-122"/>
                <a:ea typeface="宋体" panose="02010600030101010101" pitchFamily="2" charset="-122"/>
              </a:rPr>
              <a:t>(colleague.</a:t>
            </a:r>
            <a:r>
              <a:rPr lang="en-US" altLang="zh-CN" sz="900" b="1" dirty="0" err="1">
                <a:solidFill>
                  <a:srgbClr val="000000"/>
                </a:solidFill>
                <a:latin typeface="宋体" panose="02010600030101010101" pitchFamily="2" charset="-122"/>
                <a:ea typeface="宋体" panose="02010600030101010101" pitchFamily="2" charset="-122"/>
              </a:rPr>
              <a:t>getName</a:t>
            </a:r>
            <a:r>
              <a:rPr lang="en-US" altLang="zh-CN" sz="900" b="1">
                <a:solidFill>
                  <a:srgbClr val="000000"/>
                </a:solidFill>
                <a:latin typeface="宋体" panose="02010600030101010101" pitchFamily="2" charset="-122"/>
                <a:ea typeface="宋体" panose="02010600030101010101" pitchFamily="2" charset="-122"/>
              </a:rPr>
              <a:t>()+mess[1]);</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else if(colleague==</a:t>
            </a:r>
            <a:r>
              <a:rPr lang="en-US" altLang="zh-CN" sz="900" b="1" dirty="0" err="1">
                <a:solidFill>
                  <a:srgbClr val="000000"/>
                </a:solidFill>
                <a:latin typeface="宋体" panose="02010600030101010101" pitchFamily="2" charset="-122"/>
                <a:ea typeface="宋体" panose="02010600030101010101" pitchFamily="2" charset="-122"/>
              </a:rPr>
              <a:t>colleagueB</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if(mess.length&gt;=2){</a:t>
            </a:r>
            <a:endParaRPr lang="en-US" altLang="zh-CN" sz="900" b="1" dirty="0"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dirty="0" err="1">
                <a:solidFill>
                  <a:srgbClr val="000000"/>
                </a:solidFill>
                <a:latin typeface="宋体" panose="02010600030101010101" pitchFamily="2" charset="-122"/>
                <a:ea typeface="宋体" panose="02010600030101010101" pitchFamily="2" charset="-122"/>
              </a:rPr>
              <a:t>            colleagueA</a:t>
            </a:r>
            <a:r>
              <a:rPr lang="en-US" altLang="zh-CN" sz="900" b="1">
                <a:solidFill>
                  <a:srgbClr val="000000"/>
                </a:solidFill>
                <a:latin typeface="宋体" panose="02010600030101010101" pitchFamily="2" charset="-122"/>
                <a:ea typeface="宋体" panose="02010600030101010101" pitchFamily="2" charset="-122"/>
              </a:rPr>
              <a:t>.</a:t>
            </a:r>
            <a:r>
              <a:rPr lang="en-US" altLang="zh-CN" sz="900" b="1" dirty="0" err="1">
                <a:solidFill>
                  <a:srgbClr val="000000"/>
                </a:solidFill>
                <a:latin typeface="宋体" panose="02010600030101010101" pitchFamily="2" charset="-122"/>
                <a:ea typeface="宋体" panose="02010600030101010101" pitchFamily="2" charset="-122"/>
              </a:rPr>
              <a:t>receiverMess</a:t>
            </a:r>
            <a:r>
              <a:rPr lang="en-US" altLang="zh-CN" sz="900" b="1">
                <a:solidFill>
                  <a:srgbClr val="000000"/>
                </a:solidFill>
                <a:latin typeface="宋体" panose="02010600030101010101" pitchFamily="2" charset="-122"/>
                <a:ea typeface="宋体" panose="02010600030101010101" pitchFamily="2" charset="-122"/>
              </a:rPr>
              <a:t>(colleague.</a:t>
            </a:r>
            <a:r>
              <a:rPr lang="en-US" altLang="zh-CN" sz="900" b="1" dirty="0" err="1">
                <a:solidFill>
                  <a:srgbClr val="000000"/>
                </a:solidFill>
                <a:latin typeface="宋体" panose="02010600030101010101" pitchFamily="2" charset="-122"/>
                <a:ea typeface="宋体" panose="02010600030101010101" pitchFamily="2" charset="-122"/>
              </a:rPr>
              <a:t>getName</a:t>
            </a:r>
            <a:r>
              <a:rPr lang="en-US" altLang="zh-CN" sz="900" b="1">
                <a:solidFill>
                  <a:srgbClr val="000000"/>
                </a:solidFill>
                <a:latin typeface="宋体" panose="02010600030101010101" pitchFamily="2" charset="-122"/>
                <a:ea typeface="宋体" panose="02010600030101010101" pitchFamily="2" charset="-122"/>
              </a:rPr>
              <a:t>()+mess[0]);</a:t>
            </a:r>
            <a:endParaRPr lang="en-US" altLang="zh-CN" sz="900" b="1" dirty="0"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dirty="0" err="1">
                <a:solidFill>
                  <a:srgbClr val="000000"/>
                </a:solidFill>
                <a:latin typeface="宋体" panose="02010600030101010101" pitchFamily="2" charset="-122"/>
                <a:ea typeface="宋体" panose="02010600030101010101" pitchFamily="2" charset="-122"/>
              </a:rPr>
              <a:t>            colleagueC</a:t>
            </a:r>
            <a:r>
              <a:rPr lang="en-US" altLang="zh-CN" sz="900" b="1">
                <a:solidFill>
                  <a:srgbClr val="000000"/>
                </a:solidFill>
                <a:latin typeface="宋体" panose="02010600030101010101" pitchFamily="2" charset="-122"/>
                <a:ea typeface="宋体" panose="02010600030101010101" pitchFamily="2" charset="-122"/>
              </a:rPr>
              <a:t>.</a:t>
            </a:r>
            <a:r>
              <a:rPr lang="en-US" altLang="zh-CN" sz="900" b="1" dirty="0" err="1">
                <a:solidFill>
                  <a:srgbClr val="000000"/>
                </a:solidFill>
                <a:latin typeface="宋体" panose="02010600030101010101" pitchFamily="2" charset="-122"/>
                <a:ea typeface="宋体" panose="02010600030101010101" pitchFamily="2" charset="-122"/>
              </a:rPr>
              <a:t>receiverMess</a:t>
            </a:r>
            <a:r>
              <a:rPr lang="en-US" altLang="zh-CN" sz="900" b="1">
                <a:solidFill>
                  <a:srgbClr val="000000"/>
                </a:solidFill>
                <a:latin typeface="宋体" panose="02010600030101010101" pitchFamily="2" charset="-122"/>
                <a:ea typeface="宋体" panose="02010600030101010101" pitchFamily="2" charset="-122"/>
              </a:rPr>
              <a:t>(colleague.</a:t>
            </a:r>
            <a:r>
              <a:rPr lang="en-US" altLang="zh-CN" sz="900" b="1" dirty="0" err="1">
                <a:solidFill>
                  <a:srgbClr val="000000"/>
                </a:solidFill>
                <a:latin typeface="宋体" panose="02010600030101010101" pitchFamily="2" charset="-122"/>
                <a:ea typeface="宋体" panose="02010600030101010101" pitchFamily="2" charset="-122"/>
              </a:rPr>
              <a:t>getName</a:t>
            </a:r>
            <a:r>
              <a:rPr lang="en-US" altLang="zh-CN" sz="900" b="1">
                <a:solidFill>
                  <a:srgbClr val="000000"/>
                </a:solidFill>
                <a:latin typeface="宋体" panose="02010600030101010101" pitchFamily="2" charset="-122"/>
                <a:ea typeface="宋体" panose="02010600030101010101" pitchFamily="2" charset="-122"/>
              </a:rPr>
              <a:t>()+mess[1]);</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else if(colleague==</a:t>
            </a:r>
            <a:r>
              <a:rPr lang="en-US" altLang="zh-CN" sz="900" b="1" dirty="0" err="1">
                <a:solidFill>
                  <a:srgbClr val="000000"/>
                </a:solidFill>
                <a:latin typeface="宋体" panose="02010600030101010101" pitchFamily="2" charset="-122"/>
                <a:ea typeface="宋体" panose="02010600030101010101" pitchFamily="2" charset="-122"/>
              </a:rPr>
              <a:t>colleagueC</a:t>
            </a: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if(mess.length&gt;=2){</a:t>
            </a:r>
            <a:endParaRPr lang="en-US" altLang="zh-CN" sz="900" b="1" dirty="0"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dirty="0" err="1">
                <a:solidFill>
                  <a:srgbClr val="000000"/>
                </a:solidFill>
                <a:latin typeface="宋体" panose="02010600030101010101" pitchFamily="2" charset="-122"/>
                <a:ea typeface="宋体" panose="02010600030101010101" pitchFamily="2" charset="-122"/>
              </a:rPr>
              <a:t>            colleagueA</a:t>
            </a:r>
            <a:r>
              <a:rPr lang="en-US" altLang="zh-CN" sz="900" b="1">
                <a:solidFill>
                  <a:srgbClr val="000000"/>
                </a:solidFill>
                <a:latin typeface="宋体" panose="02010600030101010101" pitchFamily="2" charset="-122"/>
                <a:ea typeface="宋体" panose="02010600030101010101" pitchFamily="2" charset="-122"/>
              </a:rPr>
              <a:t>.</a:t>
            </a:r>
            <a:r>
              <a:rPr lang="en-US" altLang="zh-CN" sz="900" b="1" dirty="0" err="1">
                <a:solidFill>
                  <a:srgbClr val="000000"/>
                </a:solidFill>
                <a:latin typeface="宋体" panose="02010600030101010101" pitchFamily="2" charset="-122"/>
                <a:ea typeface="宋体" panose="02010600030101010101" pitchFamily="2" charset="-122"/>
              </a:rPr>
              <a:t>receiverMess</a:t>
            </a:r>
            <a:r>
              <a:rPr lang="en-US" altLang="zh-CN" sz="900" b="1">
                <a:solidFill>
                  <a:srgbClr val="000000"/>
                </a:solidFill>
                <a:latin typeface="宋体" panose="02010600030101010101" pitchFamily="2" charset="-122"/>
                <a:ea typeface="宋体" panose="02010600030101010101" pitchFamily="2" charset="-122"/>
              </a:rPr>
              <a:t>(colleague.</a:t>
            </a:r>
            <a:r>
              <a:rPr lang="en-US" altLang="zh-CN" sz="900" b="1" dirty="0" err="1">
                <a:solidFill>
                  <a:srgbClr val="000000"/>
                </a:solidFill>
                <a:latin typeface="宋体" panose="02010600030101010101" pitchFamily="2" charset="-122"/>
                <a:ea typeface="宋体" panose="02010600030101010101" pitchFamily="2" charset="-122"/>
              </a:rPr>
              <a:t>getName</a:t>
            </a:r>
            <a:r>
              <a:rPr lang="en-US" altLang="zh-CN" sz="900" b="1">
                <a:solidFill>
                  <a:srgbClr val="000000"/>
                </a:solidFill>
                <a:latin typeface="宋体" panose="02010600030101010101" pitchFamily="2" charset="-122"/>
                <a:ea typeface="宋体" panose="02010600030101010101" pitchFamily="2" charset="-122"/>
              </a:rPr>
              <a:t>()+mess[0]);</a:t>
            </a:r>
            <a:endParaRPr lang="en-US" altLang="zh-CN" sz="900" b="1" dirty="0"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dirty="0" err="1">
                <a:solidFill>
                  <a:srgbClr val="000000"/>
                </a:solidFill>
                <a:latin typeface="宋体" panose="02010600030101010101" pitchFamily="2" charset="-122"/>
                <a:ea typeface="宋体" panose="02010600030101010101" pitchFamily="2" charset="-122"/>
              </a:rPr>
              <a:t>            colleagueB</a:t>
            </a:r>
            <a:r>
              <a:rPr lang="en-US" altLang="zh-CN" sz="900" b="1">
                <a:solidFill>
                  <a:srgbClr val="000000"/>
                </a:solidFill>
                <a:latin typeface="宋体" panose="02010600030101010101" pitchFamily="2" charset="-122"/>
                <a:ea typeface="宋体" panose="02010600030101010101" pitchFamily="2" charset="-122"/>
              </a:rPr>
              <a:t>.</a:t>
            </a:r>
            <a:r>
              <a:rPr lang="en-US" altLang="zh-CN" sz="900" b="1" dirty="0" err="1">
                <a:solidFill>
                  <a:srgbClr val="000000"/>
                </a:solidFill>
                <a:latin typeface="宋体" panose="02010600030101010101" pitchFamily="2" charset="-122"/>
                <a:ea typeface="宋体" panose="02010600030101010101" pitchFamily="2" charset="-122"/>
              </a:rPr>
              <a:t>receiverMess</a:t>
            </a:r>
            <a:r>
              <a:rPr lang="en-US" altLang="zh-CN" sz="900" b="1">
                <a:solidFill>
                  <a:srgbClr val="000000"/>
                </a:solidFill>
                <a:latin typeface="宋体" panose="02010600030101010101" pitchFamily="2" charset="-122"/>
                <a:ea typeface="宋体" panose="02010600030101010101" pitchFamily="2" charset="-122"/>
              </a:rPr>
              <a:t>(colleague.</a:t>
            </a:r>
            <a:r>
              <a:rPr lang="en-US" altLang="zh-CN" sz="900" b="1" dirty="0" err="1">
                <a:solidFill>
                  <a:srgbClr val="000000"/>
                </a:solidFill>
                <a:latin typeface="宋体" panose="02010600030101010101" pitchFamily="2" charset="-122"/>
                <a:ea typeface="宋体" panose="02010600030101010101" pitchFamily="2" charset="-122"/>
              </a:rPr>
              <a:t>getName</a:t>
            </a:r>
            <a:r>
              <a:rPr lang="en-US" altLang="zh-CN" sz="900" b="1">
                <a:solidFill>
                  <a:srgbClr val="000000"/>
                </a:solidFill>
                <a:latin typeface="宋体" panose="02010600030101010101" pitchFamily="2" charset="-122"/>
                <a:ea typeface="宋体" panose="02010600030101010101" pitchFamily="2" charset="-122"/>
              </a:rPr>
              <a:t>()+mess[1]);</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    }</a:t>
            </a:r>
            <a:endParaRPr lang="en-US" altLang="zh-CN" sz="9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900" b="1">
                <a:solidFill>
                  <a:srgbClr val="000000"/>
                </a:solidFill>
                <a:latin typeface="宋体" panose="02010600030101010101" pitchFamily="2" charset="-122"/>
                <a:ea typeface="宋体" panose="02010600030101010101" pitchFamily="2" charset="-122"/>
              </a:rPr>
              <a:t>}</a:t>
            </a:r>
            <a:endParaRPr lang="en-US" altLang="zh-CN" sz="9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0" name="矩形 14336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3379" name="矩形 14337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3380" name="矩形 14337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3381" name="文本框 14338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43382" name="文本框 143381"/>
          <p:cNvSpPr txBox="1"/>
          <p:nvPr/>
        </p:nvSpPr>
        <p:spPr>
          <a:xfrm>
            <a:off x="457200" y="1828800"/>
            <a:ext cx="8305800" cy="47117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具体同事（</a:t>
            </a:r>
            <a:r>
              <a:rPr lang="en-US" altLang="zh-CN" b="1" err="1">
                <a:latin typeface="宋体" panose="02010600030101010101" pitchFamily="2" charset="-122"/>
                <a:ea typeface="宋体" panose="02010600030101010101" pitchFamily="2" charset="-122"/>
              </a:rPr>
              <a:t>ConcreteColleague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 </a:t>
            </a:r>
            <a:r>
              <a:rPr lang="en-US" altLang="zh-CN" b="1" err="1">
                <a:solidFill>
                  <a:srgbClr val="FF0000"/>
                </a:solidFill>
                <a:latin typeface="宋体" panose="02010600030101010101" pitchFamily="2" charset="-122"/>
                <a:ea typeface="宋体" panose="02010600030101010101" pitchFamily="2" charset="-122"/>
              </a:rPr>
              <a:t>ColleagueA</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public class</a:t>
            </a:r>
            <a:r>
              <a:rPr lang="en-US" altLang="zh-CN" sz="1400" b="1" err="1">
                <a:latin typeface="宋体" panose="02010600030101010101" pitchFamily="2" charset="-122"/>
                <a:ea typeface="宋体" panose="02010600030101010101" pitchFamily="2" charset="-122"/>
              </a:rPr>
              <a:t> ColleagueA</a:t>
            </a:r>
            <a:r>
              <a:rPr lang="en-US" altLang="zh-CN" sz="1400" b="1">
                <a:latin typeface="宋体" panose="02010600030101010101" pitchFamily="2" charset="-122"/>
                <a:ea typeface="宋体" panose="02010600030101010101" pitchFamily="2" charset="-122"/>
              </a:rPr>
              <a:t> implements Colleague{</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ConcreteMediator</a:t>
            </a:r>
            <a:r>
              <a:rPr lang="en-US" altLang="zh-CN" sz="1400" b="1">
                <a:latin typeface="宋体" panose="02010600030101010101" pitchFamily="2" charset="-122"/>
                <a:ea typeface="宋体" panose="02010600030101010101" pitchFamily="2" charset="-122"/>
              </a:rPr>
              <a:t> mediator; String name;</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ColleagueA</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ConcreteMediator</a:t>
            </a:r>
            <a:r>
              <a:rPr lang="en-US" altLang="zh-CN" sz="1400" b="1">
                <a:latin typeface="宋体" panose="02010600030101010101" pitchFamily="2" charset="-122"/>
                <a:ea typeface="宋体" panose="02010600030101010101" pitchFamily="2" charset="-122"/>
              </a:rPr>
              <a:t> mediator){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this.mediator=mediator;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mediator.</a:t>
            </a:r>
            <a:r>
              <a:rPr lang="en-US" altLang="zh-CN" sz="1400" b="1" err="1">
                <a:latin typeface="宋体" panose="02010600030101010101" pitchFamily="2" charset="-122"/>
                <a:ea typeface="宋体" panose="02010600030101010101" pitchFamily="2" charset="-122"/>
              </a:rPr>
              <a:t>registerColleagueA</a:t>
            </a:r>
            <a:r>
              <a:rPr lang="en-US" altLang="zh-CN" sz="1400" b="1">
                <a:latin typeface="宋体" panose="02010600030101010101" pitchFamily="2" charset="-122"/>
                <a:ea typeface="宋体" panose="02010600030101010101" pitchFamily="2" charset="-122"/>
              </a:rPr>
              <a:t>(this);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setName</a:t>
            </a:r>
            <a:r>
              <a:rPr lang="en-US" altLang="zh-CN" sz="1400" b="1">
                <a:latin typeface="宋体" panose="02010600030101010101" pitchFamily="2" charset="-122"/>
                <a:ea typeface="宋体" panose="02010600030101010101" pitchFamily="2" charset="-122"/>
              </a:rPr>
              <a:t>(String 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this.name=name;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String</a:t>
            </a:r>
            <a:r>
              <a:rPr lang="en-US" altLang="zh-CN" sz="1400" b="1" err="1">
                <a:latin typeface="宋体" panose="02010600030101010101" pitchFamily="2" charset="-122"/>
                <a:ea typeface="宋体" panose="02010600030101010101" pitchFamily="2" charset="-122"/>
              </a:rPr>
              <a:t> getName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return 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giveMess</a:t>
            </a:r>
            <a:r>
              <a:rPr lang="en-US" altLang="zh-CN" sz="1400" b="1">
                <a:latin typeface="宋体" panose="02010600030101010101" pitchFamily="2" charset="-122"/>
                <a:ea typeface="宋体" panose="02010600030101010101" pitchFamily="2" charset="-122"/>
              </a:rPr>
              <a:t>(String [] 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mediator.</a:t>
            </a:r>
            <a:r>
              <a:rPr lang="en-US" altLang="zh-CN" sz="1400" b="1" err="1">
                <a:latin typeface="宋体" panose="02010600030101010101" pitchFamily="2" charset="-122"/>
                <a:ea typeface="宋体" panose="02010600030101010101" pitchFamily="2" charset="-122"/>
              </a:rPr>
              <a:t>deliverMess</a:t>
            </a:r>
            <a:r>
              <a:rPr lang="en-US" altLang="zh-CN" sz="1400" b="1">
                <a:latin typeface="宋体" panose="02010600030101010101" pitchFamily="2" charset="-122"/>
                <a:ea typeface="宋体" panose="02010600030101010101" pitchFamily="2" charset="-122"/>
              </a:rPr>
              <a:t>(this,mess);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receiverMess</a:t>
            </a:r>
            <a:r>
              <a:rPr lang="en-US" altLang="zh-CN" sz="1400" b="1">
                <a:latin typeface="宋体" panose="02010600030101010101" pitchFamily="2" charset="-122"/>
                <a:ea typeface="宋体" panose="02010600030101010101" pitchFamily="2" charset="-122"/>
              </a:rPr>
              <a:t>(String 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(name+"</a:t>
            </a:r>
            <a:r>
              <a:rPr lang="zh-CN" altLang="en-US" sz="1400" b="1" dirty="0">
                <a:latin typeface="宋体" panose="02010600030101010101" pitchFamily="2" charset="-122"/>
                <a:ea typeface="宋体" panose="02010600030101010101" pitchFamily="2" charset="-122"/>
              </a:rPr>
              <a:t>收到的信息</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("\t"+mess);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8" name="矩形 1454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5427" name="矩形 1454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5428" name="矩形 1454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5429" name="文本框 14542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45430" name="文本框 145429"/>
          <p:cNvSpPr txBox="1"/>
          <p:nvPr/>
        </p:nvSpPr>
        <p:spPr>
          <a:xfrm>
            <a:off x="457200" y="1828800"/>
            <a:ext cx="8305800" cy="49244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具体同事（</a:t>
            </a:r>
            <a:r>
              <a:rPr lang="en-US" altLang="zh-CN" b="1" err="1">
                <a:latin typeface="宋体" panose="02010600030101010101" pitchFamily="2" charset="-122"/>
                <a:ea typeface="宋体" panose="02010600030101010101" pitchFamily="2" charset="-122"/>
              </a:rPr>
              <a:t>ConcreteColleague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 </a:t>
            </a:r>
            <a:r>
              <a:rPr lang="en-US" altLang="zh-CN" b="1" err="1">
                <a:solidFill>
                  <a:srgbClr val="FF0000"/>
                </a:solidFill>
                <a:latin typeface="宋体" panose="02010600030101010101" pitchFamily="2" charset="-122"/>
                <a:ea typeface="宋体" panose="02010600030101010101" pitchFamily="2" charset="-122"/>
              </a:rPr>
              <a:t>ColleagueB</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public class</a:t>
            </a:r>
            <a:r>
              <a:rPr lang="en-US" altLang="zh-CN" sz="1400" b="1" err="1">
                <a:latin typeface="宋体" panose="02010600030101010101" pitchFamily="2" charset="-122"/>
                <a:ea typeface="宋体" panose="02010600030101010101" pitchFamily="2" charset="-122"/>
              </a:rPr>
              <a:t> ColleagueB</a:t>
            </a:r>
            <a:r>
              <a:rPr lang="en-US" altLang="zh-CN" sz="1400" b="1">
                <a:latin typeface="宋体" panose="02010600030101010101" pitchFamily="2" charset="-122"/>
                <a:ea typeface="宋体" panose="02010600030101010101" pitchFamily="2" charset="-122"/>
              </a:rPr>
              <a:t> implements Colleague{</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ConcreteMediator</a:t>
            </a:r>
            <a:r>
              <a:rPr lang="en-US" altLang="zh-CN" sz="1400" b="1">
                <a:latin typeface="宋体" panose="02010600030101010101" pitchFamily="2" charset="-122"/>
                <a:ea typeface="宋体" panose="02010600030101010101" pitchFamily="2" charset="-122"/>
              </a:rPr>
              <a:t> mediator;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String name;</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ColleagueB</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ConcreteMediator</a:t>
            </a:r>
            <a:r>
              <a:rPr lang="en-US" altLang="zh-CN" sz="1400" b="1">
                <a:latin typeface="宋体" panose="02010600030101010101" pitchFamily="2" charset="-122"/>
                <a:ea typeface="宋体" panose="02010600030101010101" pitchFamily="2" charset="-122"/>
              </a:rPr>
              <a:t> mediator){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this.mediator=mediator;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mediator.</a:t>
            </a:r>
            <a:r>
              <a:rPr lang="en-US" altLang="zh-CN" sz="1400" b="1" err="1">
                <a:latin typeface="宋体" panose="02010600030101010101" pitchFamily="2" charset="-122"/>
                <a:ea typeface="宋体" panose="02010600030101010101" pitchFamily="2" charset="-122"/>
              </a:rPr>
              <a:t>registerColleagueB</a:t>
            </a:r>
            <a:r>
              <a:rPr lang="en-US" altLang="zh-CN" sz="1400" b="1">
                <a:latin typeface="宋体" panose="02010600030101010101" pitchFamily="2" charset="-122"/>
                <a:ea typeface="宋体" panose="02010600030101010101" pitchFamily="2" charset="-122"/>
              </a:rPr>
              <a:t>(this);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setName</a:t>
            </a:r>
            <a:r>
              <a:rPr lang="en-US" altLang="zh-CN" sz="1400" b="1">
                <a:latin typeface="宋体" panose="02010600030101010101" pitchFamily="2" charset="-122"/>
                <a:ea typeface="宋体" panose="02010600030101010101" pitchFamily="2" charset="-122"/>
              </a:rPr>
              <a:t>(String 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this.name=name;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String</a:t>
            </a:r>
            <a:r>
              <a:rPr lang="en-US" altLang="zh-CN" sz="1400" b="1" err="1">
                <a:latin typeface="宋体" panose="02010600030101010101" pitchFamily="2" charset="-122"/>
                <a:ea typeface="宋体" panose="02010600030101010101" pitchFamily="2" charset="-122"/>
              </a:rPr>
              <a:t> getName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return 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giveMess</a:t>
            </a:r>
            <a:r>
              <a:rPr lang="en-US" altLang="zh-CN" sz="1400" b="1">
                <a:latin typeface="宋体" panose="02010600030101010101" pitchFamily="2" charset="-122"/>
                <a:ea typeface="宋体" panose="02010600030101010101" pitchFamily="2" charset="-122"/>
              </a:rPr>
              <a:t>(String [] 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mediator.</a:t>
            </a:r>
            <a:r>
              <a:rPr lang="en-US" altLang="zh-CN" sz="1400" b="1" err="1">
                <a:latin typeface="宋体" panose="02010600030101010101" pitchFamily="2" charset="-122"/>
                <a:ea typeface="宋体" panose="02010600030101010101" pitchFamily="2" charset="-122"/>
              </a:rPr>
              <a:t>deliverMess</a:t>
            </a:r>
            <a:r>
              <a:rPr lang="en-US" altLang="zh-CN" sz="1400" b="1">
                <a:latin typeface="宋体" panose="02010600030101010101" pitchFamily="2" charset="-122"/>
                <a:ea typeface="宋体" panose="02010600030101010101" pitchFamily="2" charset="-122"/>
              </a:rPr>
              <a:t>(this,mess);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receiverMess</a:t>
            </a:r>
            <a:r>
              <a:rPr lang="en-US" altLang="zh-CN" sz="1400" b="1">
                <a:latin typeface="宋体" panose="02010600030101010101" pitchFamily="2" charset="-122"/>
                <a:ea typeface="宋体" panose="02010600030101010101" pitchFamily="2" charset="-122"/>
              </a:rPr>
              <a:t>(String 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(name+"</a:t>
            </a:r>
            <a:r>
              <a:rPr lang="zh-CN" altLang="en-US" sz="1400" b="1" dirty="0">
                <a:latin typeface="宋体" panose="02010600030101010101" pitchFamily="2" charset="-122"/>
                <a:ea typeface="宋体" panose="02010600030101010101" pitchFamily="2" charset="-122"/>
              </a:rPr>
              <a:t>收到的信息</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("\t"+mess);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74" name="矩形 13927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9283" name="矩形 13928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9284" name="矩形 13928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9285" name="文本框 13928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39286" name="文本框 139285"/>
          <p:cNvSpPr txBox="1"/>
          <p:nvPr/>
        </p:nvSpPr>
        <p:spPr>
          <a:xfrm>
            <a:off x="457200" y="1676400"/>
            <a:ext cx="8305800" cy="49244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具体同事（</a:t>
            </a:r>
            <a:r>
              <a:rPr lang="en-US" altLang="zh-CN" b="1" err="1">
                <a:latin typeface="宋体" panose="02010600030101010101" pitchFamily="2" charset="-122"/>
                <a:ea typeface="宋体" panose="02010600030101010101" pitchFamily="2" charset="-122"/>
              </a:rPr>
              <a:t>ConcreteColleague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_3: </a:t>
            </a:r>
            <a:r>
              <a:rPr lang="en-US" altLang="zh-CN" b="1" err="1">
                <a:solidFill>
                  <a:srgbClr val="FF0000"/>
                </a:solidFill>
                <a:latin typeface="宋体" panose="02010600030101010101" pitchFamily="2" charset="-122"/>
                <a:ea typeface="宋体" panose="02010600030101010101" pitchFamily="2" charset="-122"/>
              </a:rPr>
              <a:t>ColleagueC</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public class</a:t>
            </a:r>
            <a:r>
              <a:rPr lang="en-US" altLang="zh-CN" sz="1400" b="1" err="1">
                <a:latin typeface="宋体" panose="02010600030101010101" pitchFamily="2" charset="-122"/>
                <a:ea typeface="宋体" panose="02010600030101010101" pitchFamily="2" charset="-122"/>
              </a:rPr>
              <a:t> ColleagueC</a:t>
            </a:r>
            <a:r>
              <a:rPr lang="en-US" altLang="zh-CN" sz="1400" b="1">
                <a:latin typeface="宋体" panose="02010600030101010101" pitchFamily="2" charset="-122"/>
                <a:ea typeface="宋体" panose="02010600030101010101" pitchFamily="2" charset="-122"/>
              </a:rPr>
              <a:t> implements Colleague{</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ConcreteMediator</a:t>
            </a:r>
            <a:r>
              <a:rPr lang="en-US" altLang="zh-CN" sz="1400" b="1">
                <a:latin typeface="宋体" panose="02010600030101010101" pitchFamily="2" charset="-122"/>
                <a:ea typeface="宋体" panose="02010600030101010101" pitchFamily="2" charset="-122"/>
              </a:rPr>
              <a:t> mediator;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String name;</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ColleagueC</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ConcreteMediator</a:t>
            </a:r>
            <a:r>
              <a:rPr lang="en-US" altLang="zh-CN" sz="1400" b="1">
                <a:latin typeface="宋体" panose="02010600030101010101" pitchFamily="2" charset="-122"/>
                <a:ea typeface="宋体" panose="02010600030101010101" pitchFamily="2" charset="-122"/>
              </a:rPr>
              <a:t> mediator){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this.mediator=mediator;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mediator.</a:t>
            </a:r>
            <a:r>
              <a:rPr lang="en-US" altLang="zh-CN" sz="1400" b="1" err="1">
                <a:latin typeface="宋体" panose="02010600030101010101" pitchFamily="2" charset="-122"/>
                <a:ea typeface="宋体" panose="02010600030101010101" pitchFamily="2" charset="-122"/>
              </a:rPr>
              <a:t>registerColleagueC</a:t>
            </a:r>
            <a:r>
              <a:rPr lang="en-US" altLang="zh-CN" sz="1400" b="1">
                <a:latin typeface="宋体" panose="02010600030101010101" pitchFamily="2" charset="-122"/>
                <a:ea typeface="宋体" panose="02010600030101010101" pitchFamily="2" charset="-122"/>
              </a:rPr>
              <a:t>(this);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setName</a:t>
            </a:r>
            <a:r>
              <a:rPr lang="en-US" altLang="zh-CN" sz="1400" b="1">
                <a:latin typeface="宋体" panose="02010600030101010101" pitchFamily="2" charset="-122"/>
                <a:ea typeface="宋体" panose="02010600030101010101" pitchFamily="2" charset="-122"/>
              </a:rPr>
              <a:t>(String 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this.name=name;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String</a:t>
            </a:r>
            <a:r>
              <a:rPr lang="en-US" altLang="zh-CN" sz="1400" b="1" err="1">
                <a:latin typeface="宋体" panose="02010600030101010101" pitchFamily="2" charset="-122"/>
                <a:ea typeface="宋体" panose="02010600030101010101" pitchFamily="2" charset="-122"/>
              </a:rPr>
              <a:t> getName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return name;</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giveMess</a:t>
            </a:r>
            <a:r>
              <a:rPr lang="en-US" altLang="zh-CN" sz="1400" b="1">
                <a:latin typeface="宋体" panose="02010600030101010101" pitchFamily="2" charset="-122"/>
                <a:ea typeface="宋体" panose="02010600030101010101" pitchFamily="2" charset="-122"/>
              </a:rPr>
              <a:t>(String [] 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mediator.</a:t>
            </a:r>
            <a:r>
              <a:rPr lang="en-US" altLang="zh-CN" sz="1400" b="1" err="1">
                <a:latin typeface="宋体" panose="02010600030101010101" pitchFamily="2" charset="-122"/>
                <a:ea typeface="宋体" panose="02010600030101010101" pitchFamily="2" charset="-122"/>
              </a:rPr>
              <a:t>deliverMess</a:t>
            </a:r>
            <a:r>
              <a:rPr lang="en-US" altLang="zh-CN" sz="1400" b="1">
                <a:latin typeface="宋体" panose="02010600030101010101" pitchFamily="2" charset="-122"/>
                <a:ea typeface="宋体" panose="02010600030101010101" pitchFamily="2" charset="-122"/>
              </a:rPr>
              <a:t>(this,mess);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receiverMess</a:t>
            </a:r>
            <a:r>
              <a:rPr lang="en-US" altLang="zh-CN" sz="1400" b="1">
                <a:latin typeface="宋体" panose="02010600030101010101" pitchFamily="2" charset="-122"/>
                <a:ea typeface="宋体" panose="02010600030101010101" pitchFamily="2" charset="-122"/>
              </a:rPr>
              <a:t>(String 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(name+"</a:t>
            </a:r>
            <a:r>
              <a:rPr lang="zh-CN" altLang="en-US" sz="1400" b="1" dirty="0">
                <a:latin typeface="宋体" panose="02010600030101010101" pitchFamily="2" charset="-122"/>
                <a:ea typeface="宋体" panose="02010600030101010101" pitchFamily="2" charset="-122"/>
              </a:rPr>
              <a:t>收到的信息</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("\t"+mess);</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22" name="矩形 14132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1331" name="矩形 14133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1332" name="矩形 14133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1333" name="文本框 14133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41334" name="文本框 141333"/>
          <p:cNvSpPr txBox="1"/>
          <p:nvPr/>
        </p:nvSpPr>
        <p:spPr>
          <a:xfrm>
            <a:off x="628650" y="1362075"/>
            <a:ext cx="8382000" cy="47339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public class Application{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static void main(String</a:t>
            </a:r>
            <a:r>
              <a:rPr lang="en-US" altLang="zh-CN" sz="1600" b="1" err="1">
                <a:latin typeface="宋体" panose="02010600030101010101" pitchFamily="2" charset="-122"/>
                <a:ea typeface="宋体" panose="02010600030101010101" pitchFamily="2" charset="-122"/>
              </a:rPr>
              <a:t> args</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ConcreteMediator</a:t>
            </a:r>
            <a:r>
              <a:rPr lang="en-US" altLang="zh-CN" sz="1600" b="1">
                <a:latin typeface="宋体" panose="02010600030101010101" pitchFamily="2" charset="-122"/>
                <a:ea typeface="宋体" panose="02010600030101010101" pitchFamily="2" charset="-122"/>
              </a:rPr>
              <a:t> mediator=new</a:t>
            </a:r>
            <a:r>
              <a:rPr lang="en-US" altLang="zh-CN" sz="1600" b="1" err="1">
                <a:latin typeface="宋体" panose="02010600030101010101" pitchFamily="2" charset="-122"/>
                <a:ea typeface="宋体" panose="02010600030101010101" pitchFamily="2" charset="-122"/>
              </a:rPr>
              <a:t> ConcreteMediator</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ColleagueA colleagueA</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ColleagueA</a:t>
            </a:r>
            <a:r>
              <a:rPr lang="en-US" altLang="zh-CN" sz="1600" b="1">
                <a:latin typeface="宋体" panose="02010600030101010101" pitchFamily="2" charset="-122"/>
                <a:ea typeface="宋体" panose="02010600030101010101" pitchFamily="2" charset="-122"/>
              </a:rPr>
              <a:t>(mediator);</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ColleagueB colleagueB</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ColleagueB</a:t>
            </a:r>
            <a:r>
              <a:rPr lang="en-US" altLang="zh-CN" sz="1600" b="1">
                <a:latin typeface="宋体" panose="02010600030101010101" pitchFamily="2" charset="-122"/>
                <a:ea typeface="宋体" panose="02010600030101010101" pitchFamily="2" charset="-122"/>
              </a:rPr>
              <a:t>(mediator);</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ColleagueC colleagueC</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ColleagueC</a:t>
            </a:r>
            <a:r>
              <a:rPr lang="en-US" altLang="zh-CN" sz="1600" b="1">
                <a:latin typeface="宋体" panose="02010600030101010101" pitchFamily="2" charset="-122"/>
                <a:ea typeface="宋体" panose="02010600030101010101" pitchFamily="2" charset="-122"/>
              </a:rPr>
              <a:t>(mediator);</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colleagueA</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setName</a:t>
            </a:r>
            <a:r>
              <a:rPr lang="en-US" altLang="zh-CN" sz="1600" b="1">
                <a:latin typeface="宋体" panose="02010600030101010101" pitchFamily="2" charset="-122"/>
                <a:ea typeface="宋体" panose="02010600030101010101" pitchFamily="2" charset="-122"/>
              </a:rPr>
              <a:t>("A</a:t>
            </a:r>
            <a:r>
              <a:rPr lang="zh-CN" altLang="en-US" sz="1600" b="1" dirty="0">
                <a:latin typeface="宋体" panose="02010600030101010101" pitchFamily="2" charset="-122"/>
                <a:ea typeface="宋体" panose="02010600030101010101" pitchFamily="2" charset="-122"/>
              </a:rPr>
              <a:t>国</a:t>
            </a:r>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colleagueB</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setName</a:t>
            </a:r>
            <a:r>
              <a:rPr lang="en-US" altLang="zh-CN" sz="1600" b="1">
                <a:latin typeface="宋体" panose="02010600030101010101" pitchFamily="2" charset="-122"/>
                <a:ea typeface="宋体" panose="02010600030101010101" pitchFamily="2" charset="-122"/>
              </a:rPr>
              <a:t>("B</a:t>
            </a:r>
            <a:r>
              <a:rPr lang="zh-CN" altLang="en-US" sz="1600" b="1" dirty="0">
                <a:latin typeface="宋体" panose="02010600030101010101" pitchFamily="2" charset="-122"/>
                <a:ea typeface="宋体" panose="02010600030101010101" pitchFamily="2" charset="-122"/>
              </a:rPr>
              <a:t>国</a:t>
            </a:r>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colleagueC</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setName</a:t>
            </a:r>
            <a:r>
              <a:rPr lang="en-US" altLang="zh-CN" sz="1600" b="1">
                <a:latin typeface="宋体" panose="02010600030101010101" pitchFamily="2" charset="-122"/>
                <a:ea typeface="宋体" panose="02010600030101010101" pitchFamily="2" charset="-122"/>
              </a:rPr>
              <a:t>("C</a:t>
            </a:r>
            <a:r>
              <a:rPr lang="zh-CN" altLang="en-US" sz="1600" b="1" dirty="0">
                <a:latin typeface="宋体" panose="02010600030101010101" pitchFamily="2" charset="-122"/>
                <a:ea typeface="宋体" panose="02010600030101010101" pitchFamily="2" charset="-122"/>
              </a:rPr>
              <a:t>国</a:t>
            </a:r>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String []</a:t>
            </a:r>
            <a:r>
              <a:rPr lang="en-US" altLang="zh-CN" sz="1600" b="1" err="1">
                <a:latin typeface="宋体" panose="02010600030101010101" pitchFamily="2" charset="-122"/>
                <a:ea typeface="宋体" panose="02010600030101010101" pitchFamily="2" charset="-122"/>
              </a:rPr>
              <a:t> messA</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要求归还曾抢夺的</a:t>
            </a:r>
            <a:r>
              <a:rPr lang="en-US" altLang="zh-CN" sz="1600" b="1" dirty="0">
                <a:latin typeface="宋体" panose="02010600030101010101" pitchFamily="2" charset="-122"/>
                <a:ea typeface="宋体" panose="02010600030101010101" pitchFamily="2" charset="-122"/>
              </a:rPr>
              <a:t>100</a:t>
            </a:r>
            <a:r>
              <a:rPr lang="zh-CN" altLang="en-US" sz="1600" b="1" dirty="0">
                <a:latin typeface="宋体" panose="02010600030101010101" pitchFamily="2" charset="-122"/>
                <a:ea typeface="宋体" panose="02010600030101010101" pitchFamily="2" charset="-122"/>
              </a:rPr>
              <a:t>斤土豆</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要求归还曾抢夺的</a:t>
            </a:r>
            <a:r>
              <a:rPr lang="en-US" altLang="zh-CN" sz="1600" b="1" dirty="0">
                <a:latin typeface="宋体" panose="02010600030101010101" pitchFamily="2" charset="-122"/>
                <a:ea typeface="宋体" panose="02010600030101010101" pitchFamily="2" charset="-122"/>
              </a:rPr>
              <a:t>20</a:t>
            </a:r>
            <a:r>
              <a:rPr lang="zh-CN" altLang="en-US" sz="1600" b="1" dirty="0">
                <a:latin typeface="宋体" panose="02010600030101010101" pitchFamily="2" charset="-122"/>
                <a:ea typeface="宋体" panose="02010600030101010101" pitchFamily="2" charset="-122"/>
              </a:rPr>
              <a:t>头牛</a:t>
            </a:r>
            <a:r>
              <a:rPr lang="en-US" altLang="zh-CN" sz="1600" b="1" dirty="0">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colleagueA</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giveMess</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messA</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String []</a:t>
            </a:r>
            <a:r>
              <a:rPr lang="en-US" altLang="zh-CN" sz="1600" b="1" err="1">
                <a:latin typeface="宋体" panose="02010600030101010101" pitchFamily="2" charset="-122"/>
                <a:ea typeface="宋体" panose="02010600030101010101" pitchFamily="2" charset="-122"/>
              </a:rPr>
              <a:t> messB</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要求归还曾抢夺的</a:t>
            </a:r>
            <a:r>
              <a:rPr lang="en-US" altLang="zh-CN" sz="1600" b="1" dirty="0">
                <a:latin typeface="宋体" panose="02010600030101010101" pitchFamily="2" charset="-122"/>
                <a:ea typeface="宋体" panose="02010600030101010101" pitchFamily="2" charset="-122"/>
              </a:rPr>
              <a:t>10</a:t>
            </a:r>
            <a:r>
              <a:rPr lang="zh-CN" altLang="en-US" sz="1600" b="1" dirty="0">
                <a:latin typeface="宋体" panose="02010600030101010101" pitchFamily="2" charset="-122"/>
                <a:ea typeface="宋体" panose="02010600030101010101" pitchFamily="2" charset="-122"/>
              </a:rPr>
              <a:t>只公鸡</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要求归还曾抢夺的</a:t>
            </a:r>
            <a:r>
              <a:rPr lang="en-US" altLang="zh-CN" sz="1600" b="1" dirty="0">
                <a:latin typeface="宋体" panose="02010600030101010101" pitchFamily="2" charset="-122"/>
                <a:ea typeface="宋体" panose="02010600030101010101" pitchFamily="2" charset="-122"/>
              </a:rPr>
              <a:t>15</a:t>
            </a:r>
            <a:r>
              <a:rPr lang="zh-CN" altLang="en-US" sz="1600" b="1" dirty="0">
                <a:latin typeface="宋体" panose="02010600030101010101" pitchFamily="2" charset="-122"/>
                <a:ea typeface="宋体" panose="02010600030101010101" pitchFamily="2" charset="-122"/>
              </a:rPr>
              <a:t>匹马</a:t>
            </a:r>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colleagueB</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giveMess</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messB</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String []</a:t>
            </a:r>
            <a:r>
              <a:rPr lang="en-US" altLang="zh-CN" sz="1600" b="1" err="1">
                <a:latin typeface="宋体" panose="02010600030101010101" pitchFamily="2" charset="-122"/>
                <a:ea typeface="宋体" panose="02010600030101010101" pitchFamily="2" charset="-122"/>
              </a:rPr>
              <a:t> messC</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要求归还曾抢夺的</a:t>
            </a:r>
            <a:r>
              <a:rPr lang="en-US" altLang="zh-CN" sz="1600" b="1" dirty="0">
                <a:latin typeface="宋体" panose="02010600030101010101" pitchFamily="2" charset="-122"/>
                <a:ea typeface="宋体" panose="02010600030101010101" pitchFamily="2" charset="-122"/>
              </a:rPr>
              <a:t>300</a:t>
            </a:r>
            <a:r>
              <a:rPr lang="zh-CN" altLang="en-US" sz="1600" b="1" dirty="0">
                <a:latin typeface="宋体" panose="02010600030101010101" pitchFamily="2" charset="-122"/>
                <a:ea typeface="宋体" panose="02010600030101010101" pitchFamily="2" charset="-122"/>
              </a:rPr>
              <a:t>斤小麦</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要求归还曾抢夺的</a:t>
            </a:r>
            <a:r>
              <a:rPr lang="en-US" altLang="zh-CN" sz="1600" b="1" dirty="0">
                <a:latin typeface="宋体" panose="02010600030101010101" pitchFamily="2" charset="-122"/>
                <a:ea typeface="宋体" panose="02010600030101010101" pitchFamily="2" charset="-122"/>
              </a:rPr>
              <a:t>50</a:t>
            </a:r>
            <a:r>
              <a:rPr lang="zh-CN" altLang="en-US" sz="1600" b="1" dirty="0">
                <a:latin typeface="宋体" panose="02010600030101010101" pitchFamily="2" charset="-122"/>
                <a:ea typeface="宋体" panose="02010600030101010101" pitchFamily="2" charset="-122"/>
              </a:rPr>
              <a:t>头驴</a:t>
            </a:r>
            <a:r>
              <a:rPr lang="en-US" altLang="zh-CN"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colleagueC</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giveMess</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messC</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副标题 14233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200" b="1" kern="1200" baseline="0" dirty="0">
                <a:latin typeface="宋体" panose="02010600030101010101" pitchFamily="2" charset="-122"/>
                <a:ea typeface="宋体" panose="02010600030101010101" pitchFamily="2" charset="-122"/>
              </a:rPr>
              <a:t>中介者模式的优点</a:t>
            </a:r>
            <a:r>
              <a:rPr lang="zh-CN" altLang="en-US" sz="3600" b="1" kern="1200" baseline="0" dirty="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sp>
        <p:nvSpPr>
          <p:cNvPr id="142347" name="矩形 1423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2356" name="矩形 1423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2357" name="矩形 1423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2358" name="矩形 142357"/>
          <p:cNvSpPr/>
          <p:nvPr/>
        </p:nvSpPr>
        <p:spPr>
          <a:xfrm>
            <a:off x="685800" y="1905000"/>
            <a:ext cx="7772400" cy="4054475"/>
          </a:xfrm>
          <a:prstGeom prst="rect">
            <a:avLst/>
          </a:prstGeom>
          <a:noFill/>
          <a:ln w="9525">
            <a:noFill/>
          </a:ln>
        </p:spPr>
        <p:txBody>
          <a:bodyPr>
            <a:spAutoFit/>
          </a:bodyPr>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可以避免许多的对象为了之间的通信而相互显示引用，不仅系统难于维护，而且也使其他系统难以复用这些对象。</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可以通过中介者将原本分布于多个对象之间的交互行为集中在一起。当这些对象之间需要改变之间的通信行为时，只需使用一个具体中介者即可，不必修改各个具体同事的代码，即这些同事可被重用。</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具体中介者使得各个具体同事完全解耦，修改任何一个具体同事的代码不会影响到其他同事。</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具体中介者集中了同事之间是如何交互的细节，使得系统比较清楚地知道整个系统中的同事是如何交互的。</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当一些对象想互相通信，但又无法相互包含对方的引用，那么使用中介者模式就可以使得这些对象互相通信。</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46433"/>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第十三章 工厂方法模式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46443" name="矩形 14644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6452" name="矩形 14645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6453" name="矩形 14645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6454" name="文本框 146453"/>
          <p:cNvSpPr txBox="1"/>
          <p:nvPr/>
        </p:nvSpPr>
        <p:spPr>
          <a:xfrm>
            <a:off x="609600" y="17526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工厂方法模式（别名：虚拟构造）</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定义一个用于创建对象的接口，让子类决定实例化哪一个类。</a:t>
            </a:r>
            <a:r>
              <a:rPr lang="en-US" altLang="zh-CN" b="1">
                <a:latin typeface="Times New Roman" panose="02020603050405020304" pitchFamily="18" charset="0"/>
                <a:ea typeface="楷体_GB2312" pitchFamily="49" charset="-122"/>
              </a:rPr>
              <a:t>Factory Method</a:t>
            </a:r>
            <a:r>
              <a:rPr lang="zh-CN" altLang="en-US" b="1" dirty="0">
                <a:latin typeface="Times New Roman" panose="02020603050405020304" pitchFamily="18" charset="0"/>
                <a:ea typeface="楷体_GB2312" pitchFamily="49" charset="-122"/>
              </a:rPr>
              <a:t>使一个类的实例化延迟到其子类。</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Mediator Pattern</a:t>
            </a:r>
            <a:r>
              <a:rPr lang="en-US" altLang="zh-CN" b="1">
                <a:latin typeface="Times New Roman" panose="02020603050405020304" pitchFamily="18" charset="0"/>
                <a:ea typeface="宋体" panose="02010600030101010101" pitchFamily="2" charset="-122"/>
              </a:rPr>
              <a:t>(Another Name: Virtual Constructor)</a:t>
            </a:r>
            <a:r>
              <a:rPr lang="en-US" altLang="zh-CN" b="1">
                <a:solidFill>
                  <a:srgbClr val="000000"/>
                </a:solidFill>
                <a:latin typeface="Times New Roman" panose="02020603050405020304" pitchFamily="18" charset="0"/>
                <a:ea typeface="宋体" panose="02010600030101010101" pitchFamily="2" charset="-122"/>
              </a:rPr>
              <a:t>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Define an interface for creating an object, but let subclasses decide which class to instantiate. Factory Method lets a class defer instantiation to subclasses.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副标题 147457"/>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47467" name="矩形 14746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7476" name="矩形 14747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7477" name="矩形 14747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7478" name="文本框 147477"/>
          <p:cNvSpPr txBox="1"/>
          <p:nvPr/>
        </p:nvSpPr>
        <p:spPr>
          <a:xfrm>
            <a:off x="609600" y="2057400"/>
            <a:ext cx="7848600" cy="3525838"/>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当系统准备为用户提供某个类的子类的实例，又不想让用户代码和该子类形成耦合时，就可以使用工厂方法模式来设计系统。工厂方法模式的关键是在一个接口或抽象类中定义一个抽象方法，该方法返回某个类的子类的实例，该抽象类或接口让其子类或实现该接口的类通过重写这个抽象方法返回某个子类的实例。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副标题 148481"/>
          <p:cNvSpPr>
            <a:spLocks noGrp="1"/>
          </p:cNvSpPr>
          <p:nvPr>
            <p:ph type="subTitle" idx="1"/>
          </p:nvPr>
        </p:nvSpPr>
        <p:spPr>
          <a:xfrm>
            <a:off x="1371600" y="838200"/>
            <a:ext cx="6172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工厂方法模式的结构与使用</a:t>
            </a:r>
            <a:endParaRPr lang="zh-CN" altLang="en-US" sz="3600" b="1" kern="1200" baseline="0">
              <a:latin typeface="宋体" panose="02010600030101010101" pitchFamily="2" charset="-122"/>
              <a:ea typeface="宋体" panose="02010600030101010101" pitchFamily="2" charset="-122"/>
            </a:endParaRPr>
          </a:p>
        </p:txBody>
      </p:sp>
      <p:sp>
        <p:nvSpPr>
          <p:cNvPr id="148491" name="矩形 14849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8500" name="矩形 14849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8501" name="矩形 14850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8502" name="文本框 148501"/>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抽象产品（</a:t>
            </a:r>
            <a:r>
              <a:rPr lang="en-US" altLang="zh-CN" sz="3200" b="1">
                <a:latin typeface="宋体" panose="02010600030101010101" pitchFamily="2" charset="-122"/>
                <a:ea typeface="宋体" panose="02010600030101010101" pitchFamily="2" charset="-122"/>
              </a:rPr>
              <a:t>Product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具体产品（</a:t>
            </a:r>
            <a:r>
              <a:rPr lang="en-US" altLang="zh-CN" sz="3200" b="1" err="1">
                <a:latin typeface="宋体" panose="02010600030101010101" pitchFamily="2" charset="-122"/>
                <a:ea typeface="宋体" panose="02010600030101010101" pitchFamily="2" charset="-122"/>
              </a:rPr>
              <a:t>ConcreteProduct</a:t>
            </a:r>
            <a:r>
              <a:rPr lang="zh-CN" altLang="en-US" sz="3200" b="1">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构造者（</a:t>
            </a:r>
            <a:r>
              <a:rPr lang="en-US" altLang="zh-CN" sz="3200" b="1">
                <a:latin typeface="宋体" panose="02010600030101010101" pitchFamily="2" charset="-122"/>
                <a:ea typeface="宋体" panose="02010600030101010101" pitchFamily="2" charset="-122"/>
              </a:rPr>
              <a:t>Creator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具体构造者（</a:t>
            </a:r>
            <a:r>
              <a:rPr lang="en-US" altLang="zh-CN" sz="3200" b="1" err="1">
                <a:latin typeface="宋体" panose="02010600030101010101" pitchFamily="2" charset="-122"/>
                <a:ea typeface="宋体" panose="02010600030101010101" pitchFamily="2" charset="-122"/>
              </a:rPr>
              <a:t>ConcreteCreator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副标题 16386"/>
          <p:cNvSpPr>
            <a:spLocks noGrp="1"/>
          </p:cNvSpPr>
          <p:nvPr>
            <p:ph type="subTitle" idx="1"/>
          </p:nvPr>
        </p:nvSpPr>
        <p:spPr>
          <a:xfrm>
            <a:off x="1219200" y="838200"/>
            <a:ext cx="41910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3.1  </a:t>
            </a:r>
            <a:r>
              <a:rPr lang="zh-CN" altLang="en-US" sz="3600" b="1" kern="1200" baseline="0" dirty="0">
                <a:latin typeface="宋体" panose="02010600030101010101" pitchFamily="2" charset="-122"/>
                <a:ea typeface="宋体" panose="02010600030101010101" pitchFamily="2" charset="-122"/>
              </a:rPr>
              <a:t>类</a:t>
            </a:r>
            <a:r>
              <a:rPr lang="en-US" altLang="zh-CN" sz="3600" b="1" kern="1200" baseline="0" dirty="0">
                <a:latin typeface="宋体" panose="02010600030101010101" pitchFamily="2" charset="-122"/>
                <a:ea typeface="宋体" panose="02010600030101010101" pitchFamily="2" charset="-122"/>
              </a:rPr>
              <a:t>(</a:t>
            </a:r>
            <a:r>
              <a:rPr lang="en-US" altLang="zh-CN" sz="3600" b="1" kern="1200" baseline="0">
                <a:latin typeface="宋体" panose="02010600030101010101" pitchFamily="2" charset="-122"/>
                <a:ea typeface="宋体" panose="02010600030101010101" pitchFamily="2" charset="-122"/>
              </a:rPr>
              <a:t>Class)_2 </a:t>
            </a:r>
            <a:endParaRPr lang="en-US" altLang="zh-CN" sz="3600" b="1" kern="1200" baseline="0">
              <a:latin typeface="宋体" panose="02010600030101010101" pitchFamily="2" charset="-122"/>
              <a:ea typeface="宋体" panose="02010600030101010101" pitchFamily="2" charset="-122"/>
            </a:endParaRPr>
          </a:p>
        </p:txBody>
      </p:sp>
      <p:sp>
        <p:nvSpPr>
          <p:cNvPr id="16396" name="矩形 1639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405" name="矩形 1640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406" name="矩形 1640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421" name="矩形 16420"/>
          <p:cNvSpPr/>
          <p:nvPr/>
        </p:nvSpPr>
        <p:spPr>
          <a:xfrm>
            <a:off x="4495800" y="1828800"/>
            <a:ext cx="3657600" cy="44196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6422" name="直接连接符 16421"/>
          <p:cNvSpPr/>
          <p:nvPr/>
        </p:nvSpPr>
        <p:spPr>
          <a:xfrm>
            <a:off x="4495800" y="2743200"/>
            <a:ext cx="3657600" cy="0"/>
          </a:xfrm>
          <a:prstGeom prst="line">
            <a:avLst/>
          </a:prstGeom>
          <a:ln w="28575" cap="flat" cmpd="sng">
            <a:solidFill>
              <a:srgbClr val="FF0000"/>
            </a:solidFill>
            <a:prstDash val="solid"/>
            <a:headEnd type="none" w="med" len="med"/>
            <a:tailEnd type="none" w="med" len="med"/>
          </a:ln>
        </p:spPr>
      </p:sp>
      <p:sp>
        <p:nvSpPr>
          <p:cNvPr id="16423" name="直接连接符 16422"/>
          <p:cNvSpPr/>
          <p:nvPr/>
        </p:nvSpPr>
        <p:spPr>
          <a:xfrm>
            <a:off x="4495800" y="4038600"/>
            <a:ext cx="3657600" cy="0"/>
          </a:xfrm>
          <a:prstGeom prst="line">
            <a:avLst/>
          </a:prstGeom>
          <a:ln w="28575" cap="flat" cmpd="sng">
            <a:solidFill>
              <a:srgbClr val="FF0000"/>
            </a:solidFill>
            <a:prstDash val="solid"/>
            <a:headEnd type="none" w="med" len="med"/>
            <a:tailEnd type="none" w="med" len="med"/>
          </a:ln>
        </p:spPr>
      </p:sp>
      <p:sp>
        <p:nvSpPr>
          <p:cNvPr id="16425" name="文本框 16424"/>
          <p:cNvSpPr txBox="1"/>
          <p:nvPr/>
        </p:nvSpPr>
        <p:spPr>
          <a:xfrm>
            <a:off x="4876800" y="2057400"/>
            <a:ext cx="2667000" cy="457200"/>
          </a:xfrm>
          <a:prstGeom prst="rect">
            <a:avLst/>
          </a:prstGeom>
          <a:noFill/>
          <a:ln w="9525">
            <a:noFill/>
          </a:ln>
        </p:spPr>
        <p:txBody>
          <a:bodyPr>
            <a:spAutoFit/>
          </a:bodyPr>
          <a:p>
            <a:r>
              <a:rPr lang="en-US" altLang="zh-CN" b="1" i="1">
                <a:latin typeface="Times New Roman" panose="02020603050405020304" pitchFamily="18" charset="0"/>
                <a:ea typeface="宋体" panose="02010600030101010101" pitchFamily="2" charset="-122"/>
              </a:rPr>
              <a:t>Student</a:t>
            </a:r>
            <a:endParaRPr lang="en-US" altLang="zh-CN">
              <a:latin typeface="Times New Roman" panose="02020603050405020304" pitchFamily="18" charset="0"/>
              <a:ea typeface="宋体" panose="02010600030101010101" pitchFamily="2" charset="-122"/>
            </a:endParaRPr>
          </a:p>
        </p:txBody>
      </p:sp>
      <p:sp>
        <p:nvSpPr>
          <p:cNvPr id="16426" name="文本框 16425"/>
          <p:cNvSpPr txBox="1"/>
          <p:nvPr/>
        </p:nvSpPr>
        <p:spPr>
          <a:xfrm>
            <a:off x="4724400" y="2743200"/>
            <a:ext cx="2438400" cy="1187450"/>
          </a:xfrm>
          <a:prstGeom prst="rect">
            <a:avLst/>
          </a:prstGeom>
          <a:noFill/>
          <a:ln w="9525">
            <a:noFill/>
          </a:ln>
        </p:spPr>
        <p:txBody>
          <a:bodyPr>
            <a:spAutoFit/>
          </a:bodyPr>
          <a:p>
            <a:pPr algn="l"/>
            <a:r>
              <a:rPr lang="en-US" altLang="zh-CN" b="1" i="1">
                <a:latin typeface="Times New Roman" panose="02020603050405020304" pitchFamily="18" charset="0"/>
                <a:ea typeface="宋体" panose="02010600030101010101" pitchFamily="2" charset="-122"/>
              </a:rPr>
              <a:t>+name:String</a:t>
            </a:r>
            <a:endParaRPr lang="en-US" altLang="zh-CN" b="1" i="1">
              <a:latin typeface="Times New Roman" panose="02020603050405020304" pitchFamily="18" charset="0"/>
              <a:ea typeface="宋体" panose="02010600030101010101" pitchFamily="2" charset="-122"/>
            </a:endParaRPr>
          </a:p>
          <a:p>
            <a:pPr algn="just" eaLnBrk="0" hangingPunct="0"/>
            <a:r>
              <a:rPr lang="en-US" altLang="zh-CN" b="1" i="1">
                <a:latin typeface="Times New Roman" panose="02020603050405020304" pitchFamily="18" charset="0"/>
                <a:ea typeface="宋体" panose="02010600030101010101" pitchFamily="2" charset="-122"/>
              </a:rPr>
              <a:t>#age:</a:t>
            </a:r>
            <a:r>
              <a:rPr lang="en-US" altLang="zh-CN" b="1" i="1" err="1">
                <a:latin typeface="Times New Roman" panose="02020603050405020304" pitchFamily="18" charset="0"/>
                <a:ea typeface="宋体" panose="02010600030101010101" pitchFamily="2" charset="-122"/>
              </a:rPr>
              <a:t>int</a:t>
            </a:r>
            <a:endParaRPr lang="en-US" altLang="zh-CN" b="1" i="1">
              <a:latin typeface="Times New Roman" panose="02020603050405020304" pitchFamily="18" charset="0"/>
              <a:ea typeface="宋体" panose="02010600030101010101" pitchFamily="2" charset="-122"/>
            </a:endParaRPr>
          </a:p>
          <a:p>
            <a:pPr algn="just" eaLnBrk="0" hangingPunct="0"/>
            <a:r>
              <a:rPr lang="en-US" altLang="zh-CN" b="1" i="1">
                <a:latin typeface="Times New Roman" panose="02020603050405020304" pitchFamily="18" charset="0"/>
                <a:ea typeface="宋体" panose="02010600030101010101" pitchFamily="2" charset="-122"/>
              </a:rPr>
              <a:t>-money:double</a:t>
            </a:r>
            <a:endParaRPr lang="en-US" altLang="zh-CN" b="1" i="1">
              <a:latin typeface="Times New Roman" panose="02020603050405020304" pitchFamily="18" charset="0"/>
              <a:ea typeface="宋体" panose="02010600030101010101" pitchFamily="2" charset="-122"/>
            </a:endParaRPr>
          </a:p>
        </p:txBody>
      </p:sp>
      <p:sp>
        <p:nvSpPr>
          <p:cNvPr id="16427" name="文本框 16426"/>
          <p:cNvSpPr txBox="1"/>
          <p:nvPr/>
        </p:nvSpPr>
        <p:spPr>
          <a:xfrm>
            <a:off x="4648200" y="4191000"/>
            <a:ext cx="3114675" cy="1917700"/>
          </a:xfrm>
          <a:prstGeom prst="rect">
            <a:avLst/>
          </a:prstGeom>
          <a:noFill/>
          <a:ln w="9525">
            <a:noFill/>
          </a:ln>
        </p:spPr>
        <p:txBody>
          <a:bodyPr>
            <a:spAutoFit/>
          </a:bodyPr>
          <a:p>
            <a:pPr algn="l"/>
            <a:r>
              <a:rPr lang="en-US" altLang="zh-CN" b="1" i="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setName</a:t>
            </a:r>
            <a:r>
              <a:rPr lang="en-US" altLang="zh-CN" b="1" i="1">
                <a:latin typeface="Times New Roman" panose="02020603050405020304" pitchFamily="18" charset="0"/>
                <a:ea typeface="宋体" panose="02010600030101010101" pitchFamily="2" charset="-122"/>
              </a:rPr>
              <a:t>(String):void</a:t>
            </a:r>
            <a:endParaRPr lang="en-US" altLang="zh-CN" b="1" i="1">
              <a:latin typeface="Times New Roman" panose="02020603050405020304" pitchFamily="18" charset="0"/>
              <a:ea typeface="宋体" panose="02010600030101010101" pitchFamily="2" charset="-122"/>
            </a:endParaRPr>
          </a:p>
          <a:p>
            <a:pPr algn="just" eaLnBrk="0" hangingPunct="0"/>
            <a:r>
              <a:rPr lang="en-US" altLang="zh-CN" b="1" i="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printMess</a:t>
            </a:r>
            <a:r>
              <a:rPr lang="en-US" altLang="zh-CN" b="1" i="1">
                <a:latin typeface="Times New Roman" panose="02020603050405020304" pitchFamily="18" charset="0"/>
                <a:ea typeface="宋体" panose="02010600030101010101" pitchFamily="2" charset="-122"/>
              </a:rPr>
              <a:t>():void</a:t>
            </a:r>
            <a:endParaRPr lang="en-US" altLang="zh-CN" b="1" i="1">
              <a:latin typeface="Times New Roman" panose="02020603050405020304" pitchFamily="18" charset="0"/>
              <a:ea typeface="宋体" panose="02010600030101010101" pitchFamily="2" charset="-122"/>
            </a:endParaRPr>
          </a:p>
          <a:p>
            <a:pPr algn="just" eaLnBrk="0" hangingPunct="0"/>
            <a:r>
              <a:rPr lang="en-US" altLang="zh-CN" b="1" i="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getAge</a:t>
            </a:r>
            <a:r>
              <a:rPr lang="en-US" altLang="zh-CN" b="1" i="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int</a:t>
            </a:r>
            <a:endParaRPr lang="en-US" altLang="zh-CN" b="1" i="1" err="1">
              <a:latin typeface="Times New Roman" panose="02020603050405020304" pitchFamily="18" charset="0"/>
              <a:ea typeface="宋体" panose="02010600030101010101" pitchFamily="2" charset="-122"/>
            </a:endParaRPr>
          </a:p>
          <a:p>
            <a:pPr algn="just" eaLnBrk="0" hangingPunct="0"/>
            <a:r>
              <a:rPr lang="en-US" altLang="zh-CN" b="1" i="1" err="1">
                <a:latin typeface="Times New Roman" panose="02020603050405020304" pitchFamily="18" charset="0"/>
                <a:ea typeface="宋体" panose="02010600030101010101" pitchFamily="2" charset="-122"/>
              </a:rPr>
              <a:t>setAge</a:t>
            </a:r>
            <a:r>
              <a:rPr lang="en-US" altLang="zh-CN" b="1" i="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int</a:t>
            </a:r>
            <a:r>
              <a:rPr lang="en-US" altLang="zh-CN" b="1" i="1">
                <a:latin typeface="Times New Roman" panose="02020603050405020304" pitchFamily="18" charset="0"/>
                <a:ea typeface="宋体" panose="02010600030101010101" pitchFamily="2" charset="-122"/>
              </a:rPr>
              <a:t>):void</a:t>
            </a:r>
            <a:endParaRPr lang="en-US" altLang="zh-CN" b="1" i="1">
              <a:latin typeface="Times New Roman" panose="02020603050405020304" pitchFamily="18" charset="0"/>
              <a:ea typeface="宋体" panose="02010600030101010101" pitchFamily="2" charset="-122"/>
            </a:endParaRPr>
          </a:p>
          <a:p>
            <a:pPr algn="just" eaLnBrk="0" hangingPunct="0"/>
            <a:r>
              <a:rPr lang="en-US" altLang="zh-CN" b="1" i="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getMoney</a:t>
            </a:r>
            <a:r>
              <a:rPr lang="en-US" altLang="zh-CN" b="1" i="1">
                <a:latin typeface="Times New Roman" panose="02020603050405020304" pitchFamily="18" charset="0"/>
                <a:ea typeface="宋体" panose="02010600030101010101" pitchFamily="2" charset="-122"/>
              </a:rPr>
              <a:t>();</a:t>
            </a:r>
            <a:endParaRPr lang="en-US" altLang="zh-CN" b="1" i="1">
              <a:latin typeface="Times New Roman" panose="02020603050405020304" pitchFamily="18" charset="0"/>
              <a:ea typeface="宋体" panose="02010600030101010101" pitchFamily="2" charset="-122"/>
            </a:endParaRPr>
          </a:p>
        </p:txBody>
      </p:sp>
      <p:sp>
        <p:nvSpPr>
          <p:cNvPr id="16430" name="矩形 16429"/>
          <p:cNvSpPr/>
          <p:nvPr/>
        </p:nvSpPr>
        <p:spPr>
          <a:xfrm>
            <a:off x="7086600" y="2057400"/>
            <a:ext cx="990600" cy="533400"/>
          </a:xfrm>
          <a:prstGeom prst="rect">
            <a:avLst/>
          </a:prstGeom>
          <a:solidFill>
            <a:srgbClr val="FF33CC"/>
          </a:solidFill>
          <a:ln w="9525">
            <a:noFill/>
          </a:ln>
        </p:spPr>
        <p:txBody>
          <a:bodyPr wrap="none" anchor="ctr" anchorCtr="0"/>
          <a:p>
            <a:r>
              <a:rPr lang="zh-CN" altLang="en-US" b="1" dirty="0">
                <a:latin typeface="宋体" panose="02010600030101010101" pitchFamily="2" charset="-122"/>
                <a:ea typeface="宋体" panose="02010600030101010101" pitchFamily="2" charset="-122"/>
              </a:rPr>
              <a:t>名字层</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
        <p:nvSpPr>
          <p:cNvPr id="16432" name="矩形 16431"/>
          <p:cNvSpPr/>
          <p:nvPr/>
        </p:nvSpPr>
        <p:spPr>
          <a:xfrm>
            <a:off x="7010400" y="3124200"/>
            <a:ext cx="1066800" cy="533400"/>
          </a:xfrm>
          <a:prstGeom prst="rect">
            <a:avLst/>
          </a:prstGeom>
          <a:solidFill>
            <a:srgbClr val="FF33CC"/>
          </a:solidFill>
          <a:ln w="9525">
            <a:noFill/>
          </a:ln>
        </p:spPr>
        <p:txBody>
          <a:bodyPr wrap="none" anchor="ctr" anchorCtr="0"/>
          <a:p>
            <a:pPr indent="100330" defTabSz="1052830"/>
            <a:r>
              <a:rPr lang="zh-CN" altLang="en-US" b="1" dirty="0">
                <a:latin typeface="宋体" panose="02010600030101010101" pitchFamily="2" charset="-122"/>
                <a:ea typeface="宋体" panose="02010600030101010101" pitchFamily="2" charset="-122"/>
              </a:rPr>
              <a:t>变量层</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sp>
        <p:nvSpPr>
          <p:cNvPr id="16433" name="矩形 16432"/>
          <p:cNvSpPr/>
          <p:nvPr/>
        </p:nvSpPr>
        <p:spPr>
          <a:xfrm>
            <a:off x="7010400" y="5410200"/>
            <a:ext cx="1066800" cy="533400"/>
          </a:xfrm>
          <a:prstGeom prst="rect">
            <a:avLst/>
          </a:prstGeom>
          <a:solidFill>
            <a:srgbClr val="FF33CC"/>
          </a:solidFill>
          <a:ln w="9525">
            <a:noFill/>
          </a:ln>
        </p:spPr>
        <p:txBody>
          <a:bodyPr wrap="none" anchor="ctr" anchorCtr="0"/>
          <a:p>
            <a:pPr indent="100330" defTabSz="1052830"/>
            <a:r>
              <a:rPr lang="zh-CN" altLang="en-US" b="1" dirty="0">
                <a:latin typeface="宋体" panose="02010600030101010101" pitchFamily="2" charset="-122"/>
                <a:ea typeface="宋体" panose="02010600030101010101" pitchFamily="2" charset="-122"/>
              </a:rPr>
              <a:t>方法层</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pSp>
        <p:nvGrpSpPr>
          <p:cNvPr id="16458" name="组合 16457"/>
          <p:cNvGrpSpPr/>
          <p:nvPr/>
        </p:nvGrpSpPr>
        <p:grpSpPr>
          <a:xfrm>
            <a:off x="885825" y="2514600"/>
            <a:ext cx="3228975" cy="2938463"/>
            <a:chOff x="558" y="1584"/>
            <a:chExt cx="2034" cy="1851"/>
          </a:xfrm>
        </p:grpSpPr>
        <p:sp>
          <p:nvSpPr>
            <p:cNvPr id="16451" name="直接连接符 16450"/>
            <p:cNvSpPr/>
            <p:nvPr/>
          </p:nvSpPr>
          <p:spPr>
            <a:xfrm flipV="1">
              <a:off x="2124" y="3264"/>
              <a:ext cx="180" cy="3"/>
            </a:xfrm>
            <a:prstGeom prst="line">
              <a:avLst/>
            </a:prstGeom>
            <a:ln w="9525" cap="flat" cmpd="sng">
              <a:solidFill>
                <a:schemeClr val="tx1"/>
              </a:solidFill>
              <a:prstDash val="solid"/>
              <a:headEnd type="none" w="med" len="med"/>
              <a:tailEnd type="triangle" w="med" len="med"/>
            </a:ln>
          </p:spPr>
        </p:sp>
        <p:grpSp>
          <p:nvGrpSpPr>
            <p:cNvPr id="16457" name="组合 16456"/>
            <p:cNvGrpSpPr/>
            <p:nvPr/>
          </p:nvGrpSpPr>
          <p:grpSpPr>
            <a:xfrm>
              <a:off x="558" y="1584"/>
              <a:ext cx="2034" cy="1851"/>
              <a:chOff x="558" y="1584"/>
              <a:chExt cx="2034" cy="1851"/>
            </a:xfrm>
          </p:grpSpPr>
          <p:grpSp>
            <p:nvGrpSpPr>
              <p:cNvPr id="16454" name="组合 16453"/>
              <p:cNvGrpSpPr/>
              <p:nvPr/>
            </p:nvGrpSpPr>
            <p:grpSpPr>
              <a:xfrm>
                <a:off x="2304" y="1584"/>
                <a:ext cx="288" cy="1767"/>
                <a:chOff x="2304" y="1584"/>
                <a:chExt cx="288" cy="1767"/>
              </a:xfrm>
            </p:grpSpPr>
            <p:sp>
              <p:nvSpPr>
                <p:cNvPr id="16441" name="矩形 16440"/>
                <p:cNvSpPr/>
                <p:nvPr/>
              </p:nvSpPr>
              <p:spPr>
                <a:xfrm>
                  <a:off x="2304" y="1584"/>
                  <a:ext cx="288" cy="231"/>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r>
                    <a:rPr lang="en-US" altLang="zh-CN" b="1">
                      <a:solidFill>
                        <a:srgbClr val="FF0000"/>
                      </a:solidFill>
                      <a:latin typeface="Times New Roman" panose="02020603050405020304" pitchFamily="18" charset="0"/>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
              <p:nvSpPr>
                <p:cNvPr id="16442" name="矩形 16441"/>
                <p:cNvSpPr/>
                <p:nvPr/>
              </p:nvSpPr>
              <p:spPr>
                <a:xfrm>
                  <a:off x="2304" y="2112"/>
                  <a:ext cx="288" cy="231"/>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r>
                    <a:rPr lang="en-US" altLang="zh-CN" b="1">
                      <a:solidFill>
                        <a:srgbClr val="FF0000"/>
                      </a:solidFill>
                      <a:latin typeface="Times New Roman" panose="02020603050405020304" pitchFamily="18" charset="0"/>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
              <p:nvSpPr>
                <p:cNvPr id="16443" name="矩形 16442"/>
                <p:cNvSpPr/>
                <p:nvPr/>
              </p:nvSpPr>
              <p:spPr>
                <a:xfrm>
                  <a:off x="2304" y="2640"/>
                  <a:ext cx="288" cy="231"/>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r>
                    <a:rPr lang="en-US" altLang="zh-CN" b="1">
                      <a:solidFill>
                        <a:srgbClr val="FF0000"/>
                      </a:solidFill>
                      <a:latin typeface="Times New Roman" panose="02020603050405020304" pitchFamily="18" charset="0"/>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
              <p:nvSpPr>
                <p:cNvPr id="16444" name="矩形 16443"/>
                <p:cNvSpPr/>
                <p:nvPr/>
              </p:nvSpPr>
              <p:spPr>
                <a:xfrm>
                  <a:off x="2304" y="3120"/>
                  <a:ext cx="288" cy="231"/>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r>
                    <a:rPr lang="en-US" altLang="zh-CN" b="1">
                      <a:solidFill>
                        <a:srgbClr val="FF0000"/>
                      </a:solidFill>
                      <a:latin typeface="Times New Roman" panose="02020603050405020304" pitchFamily="18" charset="0"/>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grpSp>
          <p:grpSp>
            <p:nvGrpSpPr>
              <p:cNvPr id="16456" name="组合 16455"/>
              <p:cNvGrpSpPr/>
              <p:nvPr/>
            </p:nvGrpSpPr>
            <p:grpSpPr>
              <a:xfrm>
                <a:off x="558" y="1659"/>
                <a:ext cx="1557" cy="1776"/>
                <a:chOff x="528" y="1632"/>
                <a:chExt cx="1557" cy="1776"/>
              </a:xfrm>
            </p:grpSpPr>
            <p:grpSp>
              <p:nvGrpSpPr>
                <p:cNvPr id="16455" name="组合 16454"/>
                <p:cNvGrpSpPr/>
                <p:nvPr/>
              </p:nvGrpSpPr>
              <p:grpSpPr>
                <a:xfrm>
                  <a:off x="528" y="1632"/>
                  <a:ext cx="1303" cy="1776"/>
                  <a:chOff x="384" y="1632"/>
                  <a:chExt cx="1303" cy="1776"/>
                </a:xfrm>
              </p:grpSpPr>
              <p:sp>
                <p:nvSpPr>
                  <p:cNvPr id="16434" name="矩形 16433"/>
                  <p:cNvSpPr/>
                  <p:nvPr/>
                </p:nvSpPr>
                <p:spPr>
                  <a:xfrm>
                    <a:off x="672" y="2160"/>
                    <a:ext cx="720" cy="213"/>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pPr algn="l"/>
                    <a:r>
                      <a:rPr lang="en-US" altLang="zh-CN" sz="1600" b="1">
                        <a:solidFill>
                          <a:srgbClr val="FF0000"/>
                        </a:solidFill>
                        <a:latin typeface="Times New Roman" panose="02020603050405020304" pitchFamily="18" charset="0"/>
                        <a:ea typeface="宋体" panose="02010600030101010101" pitchFamily="2" charset="-122"/>
                      </a:rPr>
                      <a:t>protected</a:t>
                    </a:r>
                    <a:r>
                      <a:rPr lang="zh-CN" altLang="en-US" sz="1600" b="1">
                        <a:latin typeface="宋体" panose="02010600030101010101" pitchFamily="2" charset="-122"/>
                        <a:ea typeface="宋体" panose="02010600030101010101" pitchFamily="2" charset="-122"/>
                      </a:rPr>
                      <a:t>的</a:t>
                    </a:r>
                    <a:endParaRPr lang="zh-CN" altLang="en-US" sz="1600" b="1">
                      <a:latin typeface="宋体" panose="02010600030101010101" pitchFamily="2" charset="-122"/>
                      <a:ea typeface="宋体" panose="02010600030101010101" pitchFamily="2" charset="-122"/>
                    </a:endParaRPr>
                  </a:p>
                </p:txBody>
              </p:sp>
              <p:sp>
                <p:nvSpPr>
                  <p:cNvPr id="16435" name="矩形 16434"/>
                  <p:cNvSpPr/>
                  <p:nvPr/>
                </p:nvSpPr>
                <p:spPr>
                  <a:xfrm>
                    <a:off x="672" y="2640"/>
                    <a:ext cx="699" cy="24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pPr algn="l"/>
                    <a:r>
                      <a:rPr lang="en-US" altLang="zh-CN" sz="2000" b="1">
                        <a:solidFill>
                          <a:srgbClr val="FF0000"/>
                        </a:solidFill>
                        <a:latin typeface="Times New Roman" panose="02020603050405020304" pitchFamily="18" charset="0"/>
                        <a:ea typeface="宋体" panose="02010600030101010101" pitchFamily="2" charset="-122"/>
                      </a:rPr>
                      <a:t>private</a:t>
                    </a:r>
                    <a:r>
                      <a:rPr lang="zh-CN" altLang="en-US" sz="1800" b="1">
                        <a:latin typeface="宋体" panose="02010600030101010101" pitchFamily="2" charset="-122"/>
                        <a:ea typeface="宋体" panose="02010600030101010101" pitchFamily="2" charset="-122"/>
                      </a:rPr>
                      <a:t>的</a:t>
                    </a:r>
                    <a:endParaRPr lang="zh-CN" altLang="en-US" sz="1800" b="1">
                      <a:latin typeface="宋体" panose="02010600030101010101" pitchFamily="2" charset="-122"/>
                      <a:ea typeface="宋体" panose="02010600030101010101" pitchFamily="2" charset="-122"/>
                    </a:endParaRPr>
                  </a:p>
                </p:txBody>
              </p:sp>
              <p:sp>
                <p:nvSpPr>
                  <p:cNvPr id="16436" name="矩形 16435"/>
                  <p:cNvSpPr/>
                  <p:nvPr/>
                </p:nvSpPr>
                <p:spPr>
                  <a:xfrm>
                    <a:off x="672" y="3168"/>
                    <a:ext cx="690" cy="24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pPr algn="l"/>
                    <a:r>
                      <a:rPr lang="zh-CN" altLang="en-US" sz="1800" b="1" dirty="0">
                        <a:solidFill>
                          <a:srgbClr val="FF0000"/>
                        </a:solidFill>
                        <a:latin typeface="宋体" panose="02010600030101010101" pitchFamily="2" charset="-122"/>
                        <a:ea typeface="宋体" panose="02010600030101010101" pitchFamily="2" charset="-122"/>
                      </a:rPr>
                      <a:t>友好的</a:t>
                    </a:r>
                    <a:r>
                      <a:rPr lang="zh-CN" altLang="en-US" sz="1800" b="1" dirty="0">
                        <a:latin typeface="宋体" panose="02010600030101010101" pitchFamily="2" charset="-122"/>
                        <a:ea typeface="宋体" panose="02010600030101010101" pitchFamily="2" charset="-122"/>
                      </a:rPr>
                      <a:t>的</a:t>
                    </a:r>
                    <a:endParaRPr lang="zh-CN" altLang="en-US" sz="1800" b="1">
                      <a:latin typeface="宋体" panose="02010600030101010101" pitchFamily="2" charset="-122"/>
                      <a:ea typeface="宋体" panose="02010600030101010101" pitchFamily="2" charset="-122"/>
                    </a:endParaRPr>
                  </a:p>
                </p:txBody>
              </p:sp>
              <p:sp>
                <p:nvSpPr>
                  <p:cNvPr id="16437" name="矩形 16436"/>
                  <p:cNvSpPr/>
                  <p:nvPr/>
                </p:nvSpPr>
                <p:spPr>
                  <a:xfrm>
                    <a:off x="672" y="1632"/>
                    <a:ext cx="702" cy="231"/>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pPr algn="l"/>
                    <a:r>
                      <a:rPr lang="en-US" altLang="zh-CN" b="1">
                        <a:solidFill>
                          <a:srgbClr val="FF0000"/>
                        </a:solidFill>
                        <a:latin typeface="Times New Roman" panose="02020603050405020304" pitchFamily="18" charset="0"/>
                        <a:ea typeface="宋体" panose="02010600030101010101" pitchFamily="2" charset="-122"/>
                      </a:rPr>
                      <a:t>public</a:t>
                    </a:r>
                    <a:r>
                      <a:rPr lang="zh-CN" altLang="en-US" sz="1800" b="1">
                        <a:latin typeface="宋体" panose="02010600030101010101" pitchFamily="2" charset="-122"/>
                        <a:ea typeface="宋体" panose="02010600030101010101" pitchFamily="2" charset="-122"/>
                      </a:rPr>
                      <a:t>的</a:t>
                    </a:r>
                    <a:endParaRPr lang="zh-CN" altLang="en-US" sz="1800" b="1">
                      <a:latin typeface="宋体" panose="02010600030101010101" pitchFamily="2" charset="-122"/>
                      <a:ea typeface="宋体" panose="02010600030101010101" pitchFamily="2" charset="-122"/>
                    </a:endParaRPr>
                  </a:p>
                </p:txBody>
              </p:sp>
              <p:sp>
                <p:nvSpPr>
                  <p:cNvPr id="16439" name="文本框 16438"/>
                  <p:cNvSpPr txBox="1"/>
                  <p:nvPr/>
                </p:nvSpPr>
                <p:spPr>
                  <a:xfrm>
                    <a:off x="384" y="1632"/>
                    <a:ext cx="295" cy="1776"/>
                  </a:xfrm>
                  <a:prstGeom prst="rect">
                    <a:avLst/>
                  </a:prstGeom>
                  <a:noFill/>
                  <a:ln w="9525" cap="rnd" cmpd="sng">
                    <a:solidFill>
                      <a:schemeClr val="tx1"/>
                    </a:solidFill>
                    <a:prstDash val="sysDot"/>
                    <a:miter/>
                    <a:headEnd type="none" w="med" len="med"/>
                    <a:tailEnd type="none" w="med" len="med"/>
                  </a:ln>
                </p:spPr>
                <p:txBody>
                  <a:bodyPr vert="eaVert">
                    <a:spAutoFit/>
                  </a:bodyPr>
                  <a:p>
                    <a:pPr>
                      <a:spcBef>
                        <a:spcPct val="50000"/>
                      </a:spcBef>
                    </a:pPr>
                    <a:r>
                      <a:rPr lang="zh-CN" altLang="en-US" sz="1800" b="1" dirty="0">
                        <a:solidFill>
                          <a:srgbClr val="FF0000"/>
                        </a:solidFill>
                        <a:latin typeface="宋体" panose="02010600030101010101" pitchFamily="2" charset="-122"/>
                        <a:ea typeface="宋体" panose="02010600030101010101" pitchFamily="2" charset="-122"/>
                      </a:rPr>
                      <a:t>变量</a:t>
                    </a:r>
                    <a:r>
                      <a:rPr lang="zh-CN" altLang="en-US" sz="1800" b="1" dirty="0">
                        <a:latin typeface="宋体" panose="02010600030101010101" pitchFamily="2" charset="-122"/>
                        <a:ea typeface="宋体" panose="02010600030101010101" pitchFamily="2" charset="-122"/>
                      </a:rPr>
                      <a:t>或</a:t>
                    </a:r>
                    <a:r>
                      <a:rPr lang="zh-CN" altLang="en-US" sz="1800" b="1" dirty="0">
                        <a:solidFill>
                          <a:srgbClr val="0000FF"/>
                        </a:solidFill>
                        <a:latin typeface="宋体" panose="02010600030101010101" pitchFamily="2" charset="-122"/>
                        <a:ea typeface="宋体" panose="02010600030101010101" pitchFamily="2" charset="-122"/>
                      </a:rPr>
                      <a:t>方法</a:t>
                    </a:r>
                    <a:r>
                      <a:rPr lang="zh-CN" altLang="en-US" sz="1800" b="1" dirty="0">
                        <a:latin typeface="宋体" panose="02010600030101010101" pitchFamily="2" charset="-122"/>
                        <a:ea typeface="宋体" panose="02010600030101010101" pitchFamily="2" charset="-122"/>
                      </a:rPr>
                      <a:t>的访问权限是</a:t>
                    </a:r>
                    <a:endParaRPr lang="zh-CN" altLang="en-US" sz="1800" b="1">
                      <a:latin typeface="宋体" panose="02010600030101010101" pitchFamily="2" charset="-122"/>
                      <a:ea typeface="宋体" panose="02010600030101010101" pitchFamily="2" charset="-122"/>
                    </a:endParaRPr>
                  </a:p>
                </p:txBody>
              </p:sp>
              <p:sp>
                <p:nvSpPr>
                  <p:cNvPr id="16440" name="文本框 16439"/>
                  <p:cNvSpPr txBox="1"/>
                  <p:nvPr/>
                </p:nvSpPr>
                <p:spPr>
                  <a:xfrm>
                    <a:off x="1392" y="1632"/>
                    <a:ext cx="295" cy="1776"/>
                  </a:xfrm>
                  <a:prstGeom prst="rect">
                    <a:avLst/>
                  </a:prstGeom>
                  <a:noFill/>
                  <a:ln w="9525" cap="rnd" cmpd="sng">
                    <a:solidFill>
                      <a:schemeClr val="tx1"/>
                    </a:solidFill>
                    <a:prstDash val="sysDot"/>
                    <a:miter/>
                    <a:headEnd type="none" w="med" len="med"/>
                    <a:tailEnd type="none" w="med" len="med"/>
                  </a:ln>
                </p:spPr>
                <p:txBody>
                  <a:bodyPr vert="eaVert">
                    <a:spAutoFit/>
                  </a:bodyPr>
                  <a:p>
                    <a:pPr>
                      <a:spcBef>
                        <a:spcPct val="50000"/>
                      </a:spcBef>
                    </a:pPr>
                    <a:r>
                      <a:rPr lang="zh-CN" altLang="en-US" sz="1800" b="1" dirty="0">
                        <a:solidFill>
                          <a:srgbClr val="FF33CC"/>
                        </a:solidFill>
                        <a:latin typeface="宋体" panose="02010600030101010101" pitchFamily="2" charset="-122"/>
                        <a:ea typeface="宋体" panose="02010600030101010101" pitchFamily="2" charset="-122"/>
                      </a:rPr>
                      <a:t>名字</a:t>
                    </a:r>
                    <a:r>
                      <a:rPr lang="zh-CN" altLang="en-US" sz="1800" b="1" dirty="0">
                        <a:latin typeface="宋体" panose="02010600030101010101" pitchFamily="2" charset="-122"/>
                        <a:ea typeface="宋体" panose="02010600030101010101" pitchFamily="2" charset="-122"/>
                      </a:rPr>
                      <a:t>前加</a:t>
                    </a:r>
                    <a:endParaRPr lang="zh-CN" altLang="en-US" sz="1800" b="1">
                      <a:latin typeface="宋体" panose="02010600030101010101" pitchFamily="2" charset="-122"/>
                      <a:ea typeface="宋体" panose="02010600030101010101" pitchFamily="2" charset="-122"/>
                    </a:endParaRPr>
                  </a:p>
                </p:txBody>
              </p:sp>
            </p:grpSp>
            <p:sp>
              <p:nvSpPr>
                <p:cNvPr id="16445" name="直接连接符 16444"/>
                <p:cNvSpPr/>
                <p:nvPr/>
              </p:nvSpPr>
              <p:spPr>
                <a:xfrm>
                  <a:off x="1845" y="2451"/>
                  <a:ext cx="240" cy="0"/>
                </a:xfrm>
                <a:prstGeom prst="line">
                  <a:avLst/>
                </a:prstGeom>
                <a:ln w="9525" cap="flat" cmpd="sng">
                  <a:solidFill>
                    <a:schemeClr val="tx1"/>
                  </a:solidFill>
                  <a:prstDash val="solid"/>
                  <a:headEnd type="none" w="med" len="med"/>
                  <a:tailEnd type="triangle" w="med" len="med"/>
                </a:ln>
              </p:spPr>
            </p:sp>
          </p:grpSp>
          <p:grpSp>
            <p:nvGrpSpPr>
              <p:cNvPr id="16453" name="组合 16452"/>
              <p:cNvGrpSpPr/>
              <p:nvPr/>
            </p:nvGrpSpPr>
            <p:grpSpPr>
              <a:xfrm>
                <a:off x="2112" y="1680"/>
                <a:ext cx="192" cy="1584"/>
                <a:chOff x="2112" y="1680"/>
                <a:chExt cx="192" cy="1584"/>
              </a:xfrm>
            </p:grpSpPr>
            <p:sp>
              <p:nvSpPr>
                <p:cNvPr id="16448" name="直接连接符 16447"/>
                <p:cNvSpPr/>
                <p:nvPr/>
              </p:nvSpPr>
              <p:spPr>
                <a:xfrm flipV="1">
                  <a:off x="2124" y="1680"/>
                  <a:ext cx="180" cy="3"/>
                </a:xfrm>
                <a:prstGeom prst="line">
                  <a:avLst/>
                </a:prstGeom>
                <a:ln w="9525" cap="flat" cmpd="sng">
                  <a:solidFill>
                    <a:schemeClr val="tx1"/>
                  </a:solidFill>
                  <a:prstDash val="solid"/>
                  <a:headEnd type="none" w="med" len="med"/>
                  <a:tailEnd type="triangle" w="med" len="med"/>
                </a:ln>
              </p:spPr>
            </p:sp>
            <p:sp>
              <p:nvSpPr>
                <p:cNvPr id="16449" name="直接连接符 16448"/>
                <p:cNvSpPr/>
                <p:nvPr/>
              </p:nvSpPr>
              <p:spPr>
                <a:xfrm flipV="1">
                  <a:off x="2124" y="2265"/>
                  <a:ext cx="180" cy="3"/>
                </a:xfrm>
                <a:prstGeom prst="line">
                  <a:avLst/>
                </a:prstGeom>
                <a:ln w="9525" cap="flat" cmpd="sng">
                  <a:solidFill>
                    <a:schemeClr val="tx1"/>
                  </a:solidFill>
                  <a:prstDash val="solid"/>
                  <a:headEnd type="none" w="med" len="med"/>
                  <a:tailEnd type="triangle" w="med" len="med"/>
                </a:ln>
              </p:spPr>
            </p:sp>
            <p:sp>
              <p:nvSpPr>
                <p:cNvPr id="16450" name="直接连接符 16449"/>
                <p:cNvSpPr/>
                <p:nvPr/>
              </p:nvSpPr>
              <p:spPr>
                <a:xfrm flipV="1">
                  <a:off x="2124" y="2736"/>
                  <a:ext cx="180" cy="3"/>
                </a:xfrm>
                <a:prstGeom prst="line">
                  <a:avLst/>
                </a:prstGeom>
                <a:ln w="9525" cap="flat" cmpd="sng">
                  <a:solidFill>
                    <a:schemeClr val="tx1"/>
                  </a:solidFill>
                  <a:prstDash val="solid"/>
                  <a:headEnd type="none" w="med" len="med"/>
                  <a:tailEnd type="triangle" w="med" len="med"/>
                </a:ln>
              </p:spPr>
            </p:sp>
            <p:sp>
              <p:nvSpPr>
                <p:cNvPr id="16452" name="直接连接符 16451"/>
                <p:cNvSpPr/>
                <p:nvPr/>
              </p:nvSpPr>
              <p:spPr>
                <a:xfrm>
                  <a:off x="2112" y="1680"/>
                  <a:ext cx="0" cy="1584"/>
                </a:xfrm>
                <a:prstGeom prst="line">
                  <a:avLst/>
                </a:prstGeom>
                <a:ln w="9525" cap="flat" cmpd="sng">
                  <a:solidFill>
                    <a:schemeClr val="tx1"/>
                  </a:solidFill>
                  <a:prstDash val="solid"/>
                  <a:headEnd type="none" w="med" len="med"/>
                  <a:tailEnd type="none" w="med" len="med"/>
                </a:ln>
              </p:spPr>
            </p:sp>
          </p:grpSp>
        </p:gr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14" name="矩形 14951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49523" name="矩形 14952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9524" name="矩形 14952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49526" name="文本框 149525"/>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49527" name="对象 149526"/>
          <p:cNvGraphicFramePr/>
          <p:nvPr/>
        </p:nvGraphicFramePr>
        <p:xfrm>
          <a:off x="990600" y="1600200"/>
          <a:ext cx="6781800" cy="4457700"/>
        </p:xfrm>
        <a:graphic>
          <a:graphicData uri="http://schemas.openxmlformats.org/presentationml/2006/ole">
            <mc:AlternateContent xmlns:mc="http://schemas.openxmlformats.org/markup-compatibility/2006">
              <mc:Choice xmlns:v="urn:schemas-microsoft-com:vml" Requires="v">
                <p:oleObj spid="_x0000_s3090" name="" r:id="rId1" imgW="4572000" imgH="3276600" progId="Paint.Picture">
                  <p:embed/>
                </p:oleObj>
              </mc:Choice>
              <mc:Fallback>
                <p:oleObj name="" r:id="rId1" imgW="4572000" imgH="3276600" progId="Paint.Picture">
                  <p:embed/>
                  <p:pic>
                    <p:nvPicPr>
                      <p:cNvPr id="0" name="图片 3089"/>
                      <p:cNvPicPr/>
                      <p:nvPr/>
                    </p:nvPicPr>
                    <p:blipFill>
                      <a:blip r:embed="rId2"/>
                      <a:stretch>
                        <a:fillRect/>
                      </a:stretch>
                    </p:blipFill>
                    <p:spPr>
                      <a:xfrm>
                        <a:off x="990600" y="1600200"/>
                        <a:ext cx="6781800" cy="4457700"/>
                      </a:xfrm>
                      <a:prstGeom prst="rect">
                        <a:avLst/>
                      </a:prstGeom>
                      <a:noFill/>
                      <a:ln w="38100">
                        <a:noFill/>
                        <a:miter/>
                      </a:ln>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8" name="矩形 15053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0547" name="矩形 15054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0548" name="矩形 15054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0549" name="文本框 150548"/>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50550" name="文本框 150549"/>
          <p:cNvSpPr txBox="1"/>
          <p:nvPr/>
        </p:nvSpPr>
        <p:spPr>
          <a:xfrm>
            <a:off x="381000" y="2057400"/>
            <a:ext cx="8305800" cy="33004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．抽象产品（</a:t>
            </a:r>
            <a:r>
              <a:rPr lang="en-US" altLang="zh-CN" b="1">
                <a:latin typeface="宋体" panose="02010600030101010101" pitchFamily="2" charset="-122"/>
                <a:ea typeface="宋体" panose="02010600030101010101" pitchFamily="2" charset="-122"/>
              </a:rPr>
              <a:t>Product</a:t>
            </a:r>
            <a:r>
              <a:rPr lang="zh-CN" altLang="en-US"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PenCore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public abstract class</a:t>
            </a:r>
            <a:r>
              <a:rPr lang="en-US" altLang="zh-CN" b="1" err="1">
                <a:latin typeface="宋体" panose="02010600030101010101" pitchFamily="2" charset="-122"/>
                <a:ea typeface="宋体" panose="02010600030101010101" pitchFamily="2" charset="-122"/>
              </a:rPr>
              <a:t> PenCore</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String color;</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abstract void</a:t>
            </a:r>
            <a:r>
              <a:rPr lang="en-US" altLang="zh-CN" b="1" err="1">
                <a:latin typeface="宋体" panose="02010600030101010101" pitchFamily="2" charset="-122"/>
                <a:ea typeface="宋体" panose="02010600030101010101" pitchFamily="2" charset="-122"/>
              </a:rPr>
              <a:t> writeWord</a:t>
            </a:r>
            <a:r>
              <a:rPr lang="en-US" altLang="zh-CN" b="1">
                <a:latin typeface="宋体" panose="02010600030101010101" pitchFamily="2" charset="-122"/>
                <a:ea typeface="宋体" panose="02010600030101010101" pitchFamily="2" charset="-122"/>
              </a:rPr>
              <a:t>(String s);</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62" name="矩形 15156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1571" name="矩形 1515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1572" name="矩形 1515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1573" name="文本框 15157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51574" name="文本框 151573"/>
          <p:cNvSpPr txBox="1"/>
          <p:nvPr/>
        </p:nvSpPr>
        <p:spPr>
          <a:xfrm>
            <a:off x="457200" y="1828800"/>
            <a:ext cx="7924800" cy="3098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．具体产品（</a:t>
            </a:r>
            <a:r>
              <a:rPr lang="en-US" altLang="zh-CN" b="1" err="1">
                <a:latin typeface="宋体" panose="02010600030101010101" pitchFamily="2" charset="-122"/>
                <a:ea typeface="宋体" panose="02010600030101010101" pitchFamily="2" charset="-122"/>
              </a:rPr>
              <a:t>ConcreteProduct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 : </a:t>
            </a:r>
            <a:r>
              <a:rPr lang="en-US" altLang="zh-CN" b="1" err="1">
                <a:solidFill>
                  <a:srgbClr val="FF0000"/>
                </a:solidFill>
                <a:latin typeface="宋体" panose="02010600030101010101" pitchFamily="2" charset="-122"/>
                <a:ea typeface="宋体" panose="02010600030101010101" pitchFamily="2" charset="-122"/>
              </a:rPr>
              <a:t>RedPenCore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public class</a:t>
            </a:r>
            <a:r>
              <a:rPr lang="en-US" altLang="zh-CN" sz="1800" b="1" err="1">
                <a:solidFill>
                  <a:srgbClr val="000000"/>
                </a:solidFill>
                <a:latin typeface="宋体" panose="02010600030101010101" pitchFamily="2" charset="-122"/>
                <a:ea typeface="宋体" panose="02010600030101010101" pitchFamily="2" charset="-122"/>
              </a:rPr>
              <a:t> RedPenCore</a:t>
            </a:r>
            <a:r>
              <a:rPr lang="en-US" altLang="zh-CN" sz="1800" b="1">
                <a:solidFill>
                  <a:srgbClr val="000000"/>
                </a:solidFill>
                <a:latin typeface="宋体" panose="02010600030101010101" pitchFamily="2" charset="-122"/>
                <a:ea typeface="宋体" panose="02010600030101010101" pitchFamily="2" charset="-122"/>
              </a:rPr>
              <a:t> extends</a:t>
            </a:r>
            <a:r>
              <a:rPr lang="en-US" altLang="zh-CN" sz="1800" b="1" err="1">
                <a:solidFill>
                  <a:srgbClr val="000000"/>
                </a:solidFill>
                <a:latin typeface="宋体" panose="02010600030101010101" pitchFamily="2" charset="-122"/>
                <a:ea typeface="宋体" panose="02010600030101010101" pitchFamily="2" charset="-122"/>
              </a:rPr>
              <a:t> PenCore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err="1">
                <a:solidFill>
                  <a:srgbClr val="000000"/>
                </a:solidFill>
                <a:latin typeface="宋体" panose="02010600030101010101" pitchFamily="2" charset="-122"/>
                <a:ea typeface="宋体" panose="02010600030101010101" pitchFamily="2" charset="-122"/>
              </a:rPr>
              <a:t>    RedPenCore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color="</a:t>
            </a:r>
            <a:r>
              <a:rPr lang="zh-CN" altLang="en-US" sz="1800" b="1" dirty="0">
                <a:solidFill>
                  <a:srgbClr val="000000"/>
                </a:solidFill>
                <a:latin typeface="宋体" panose="02010600030101010101" pitchFamily="2" charset="-122"/>
                <a:ea typeface="宋体" panose="02010600030101010101" pitchFamily="2" charset="-122"/>
              </a:rPr>
              <a:t>红色</a:t>
            </a:r>
            <a:r>
              <a:rPr lang="en-US" altLang="zh-CN" sz="1800" b="1" dirty="0">
                <a:solidFill>
                  <a:srgbClr val="000000"/>
                </a:solidFill>
                <a:latin typeface="宋体" panose="02010600030101010101" pitchFamily="2" charset="-122"/>
                <a:ea typeface="宋体" panose="02010600030101010101" pitchFamily="2" charset="-122"/>
              </a:rPr>
              <a:t>";</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    }</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    </a:t>
            </a:r>
            <a:r>
              <a:rPr lang="en-US" altLang="zh-CN" sz="1800" b="1">
                <a:solidFill>
                  <a:srgbClr val="000000"/>
                </a:solidFill>
                <a:latin typeface="宋体" panose="02010600030101010101" pitchFamily="2" charset="-122"/>
                <a:ea typeface="宋体" panose="02010600030101010101" pitchFamily="2" charset="-122"/>
              </a:rPr>
              <a:t>public void</a:t>
            </a:r>
            <a:r>
              <a:rPr lang="en-US" altLang="zh-CN" sz="1800" b="1" err="1">
                <a:solidFill>
                  <a:srgbClr val="000000"/>
                </a:solidFill>
                <a:latin typeface="宋体" panose="02010600030101010101" pitchFamily="2" charset="-122"/>
                <a:ea typeface="宋体" panose="02010600030101010101" pitchFamily="2" charset="-122"/>
              </a:rPr>
              <a:t> writeWord</a:t>
            </a:r>
            <a:r>
              <a:rPr lang="en-US" altLang="zh-CN" sz="1800" b="1">
                <a:solidFill>
                  <a:srgbClr val="000000"/>
                </a:solidFill>
                <a:latin typeface="宋体" panose="02010600030101010101" pitchFamily="2" charset="-122"/>
                <a:ea typeface="宋体" panose="02010600030101010101" pitchFamily="2" charset="-122"/>
              </a:rPr>
              <a:t>(String s){</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System.out.</a:t>
            </a:r>
            <a:r>
              <a:rPr lang="en-US" altLang="zh-CN" sz="1800" b="1" err="1">
                <a:solidFill>
                  <a:srgbClr val="000000"/>
                </a:solidFill>
                <a:latin typeface="宋体" panose="02010600030101010101" pitchFamily="2" charset="-122"/>
                <a:ea typeface="宋体" panose="02010600030101010101" pitchFamily="2" charset="-122"/>
              </a:rPr>
              <a:t>println</a:t>
            </a:r>
            <a:r>
              <a:rPr lang="en-US" altLang="zh-CN" sz="1800" b="1">
                <a:solidFill>
                  <a:srgbClr val="000000"/>
                </a:solidFill>
                <a:latin typeface="宋体" panose="02010600030101010101" pitchFamily="2" charset="-122"/>
                <a:ea typeface="宋体" panose="02010600030101010101" pitchFamily="2" charset="-122"/>
              </a:rPr>
              <a:t>("</a:t>
            </a:r>
            <a:r>
              <a:rPr lang="zh-CN" altLang="en-US" sz="1800" b="1" dirty="0">
                <a:solidFill>
                  <a:srgbClr val="000000"/>
                </a:solidFill>
                <a:latin typeface="宋体" panose="02010600030101010101" pitchFamily="2" charset="-122"/>
                <a:ea typeface="宋体" panose="02010600030101010101" pitchFamily="2" charset="-122"/>
              </a:rPr>
              <a:t>写出</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a:solidFill>
                  <a:srgbClr val="000000"/>
                </a:solidFill>
                <a:latin typeface="宋体" panose="02010600030101010101" pitchFamily="2" charset="-122"/>
                <a:ea typeface="宋体" panose="02010600030101010101" pitchFamily="2" charset="-122"/>
              </a:rPr>
              <a:t>color+"</a:t>
            </a:r>
            <a:r>
              <a:rPr lang="zh-CN" altLang="en-US" sz="1800" b="1" dirty="0">
                <a:solidFill>
                  <a:srgbClr val="000000"/>
                </a:solidFill>
                <a:latin typeface="宋体" panose="02010600030101010101" pitchFamily="2" charset="-122"/>
                <a:ea typeface="宋体" panose="02010600030101010101" pitchFamily="2" charset="-122"/>
              </a:rPr>
              <a:t>的字</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a:solidFill>
                  <a:srgbClr val="000000"/>
                </a:solidFill>
                <a:latin typeface="宋体" panose="02010600030101010101" pitchFamily="2" charset="-122"/>
                <a:ea typeface="宋体" panose="02010600030101010101" pitchFamily="2" charset="-122"/>
              </a:rPr>
              <a:t>s);</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82" name="矩形 15668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6691" name="矩形 15669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6692" name="矩形 15669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6693" name="文本框 15669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56694" name="文本框 156693"/>
          <p:cNvSpPr txBox="1"/>
          <p:nvPr/>
        </p:nvSpPr>
        <p:spPr>
          <a:xfrm>
            <a:off x="457200" y="1828800"/>
            <a:ext cx="8305800" cy="3098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．具体产品（</a:t>
            </a:r>
            <a:r>
              <a:rPr lang="en-US" altLang="zh-CN" b="1" err="1">
                <a:latin typeface="宋体" panose="02010600030101010101" pitchFamily="2" charset="-122"/>
                <a:ea typeface="宋体" panose="02010600030101010101" pitchFamily="2" charset="-122"/>
              </a:rPr>
              <a:t>ConcreteProduct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 : </a:t>
            </a:r>
            <a:r>
              <a:rPr lang="en-US" altLang="zh-CN" b="1" err="1">
                <a:solidFill>
                  <a:srgbClr val="FF0000"/>
                </a:solidFill>
                <a:latin typeface="宋体" panose="02010600030101010101" pitchFamily="2" charset="-122"/>
                <a:ea typeface="宋体" panose="02010600030101010101" pitchFamily="2" charset="-122"/>
              </a:rPr>
              <a:t>BluePenCore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public class</a:t>
            </a:r>
            <a:r>
              <a:rPr lang="en-US" altLang="zh-CN" sz="1800" b="1" err="1">
                <a:solidFill>
                  <a:srgbClr val="000000"/>
                </a:solidFill>
                <a:latin typeface="宋体" panose="02010600030101010101" pitchFamily="2" charset="-122"/>
                <a:ea typeface="宋体" panose="02010600030101010101" pitchFamily="2" charset="-122"/>
              </a:rPr>
              <a:t> BluePenCore</a:t>
            </a:r>
            <a:r>
              <a:rPr lang="en-US" altLang="zh-CN" sz="1800" b="1">
                <a:solidFill>
                  <a:srgbClr val="000000"/>
                </a:solidFill>
                <a:latin typeface="宋体" panose="02010600030101010101" pitchFamily="2" charset="-122"/>
                <a:ea typeface="宋体" panose="02010600030101010101" pitchFamily="2" charset="-122"/>
              </a:rPr>
              <a:t> extends</a:t>
            </a:r>
            <a:r>
              <a:rPr lang="en-US" altLang="zh-CN" sz="1800" b="1" err="1">
                <a:solidFill>
                  <a:srgbClr val="000000"/>
                </a:solidFill>
                <a:latin typeface="宋体" panose="02010600030101010101" pitchFamily="2" charset="-122"/>
                <a:ea typeface="宋体" panose="02010600030101010101" pitchFamily="2" charset="-122"/>
              </a:rPr>
              <a:t> PenCore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err="1">
                <a:solidFill>
                  <a:srgbClr val="000000"/>
                </a:solidFill>
                <a:latin typeface="宋体" panose="02010600030101010101" pitchFamily="2" charset="-122"/>
                <a:ea typeface="宋体" panose="02010600030101010101" pitchFamily="2" charset="-122"/>
              </a:rPr>
              <a:t>    BluePenCore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color="</a:t>
            </a:r>
            <a:r>
              <a:rPr lang="zh-CN" altLang="en-US" sz="1800" b="1" dirty="0">
                <a:solidFill>
                  <a:srgbClr val="000000"/>
                </a:solidFill>
                <a:latin typeface="宋体" panose="02010600030101010101" pitchFamily="2" charset="-122"/>
                <a:ea typeface="宋体" panose="02010600030101010101" pitchFamily="2" charset="-122"/>
              </a:rPr>
              <a:t>蓝色</a:t>
            </a:r>
            <a:r>
              <a:rPr lang="en-US" altLang="zh-CN" sz="1800" b="1" dirty="0">
                <a:solidFill>
                  <a:srgbClr val="000000"/>
                </a:solidFill>
                <a:latin typeface="宋体" panose="02010600030101010101" pitchFamily="2" charset="-122"/>
                <a:ea typeface="宋体" panose="02010600030101010101" pitchFamily="2" charset="-122"/>
              </a:rPr>
              <a:t>";</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    }</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    </a:t>
            </a:r>
            <a:r>
              <a:rPr lang="en-US" altLang="zh-CN" sz="1800" b="1">
                <a:solidFill>
                  <a:srgbClr val="000000"/>
                </a:solidFill>
                <a:latin typeface="宋体" panose="02010600030101010101" pitchFamily="2" charset="-122"/>
                <a:ea typeface="宋体" panose="02010600030101010101" pitchFamily="2" charset="-122"/>
              </a:rPr>
              <a:t>public void</a:t>
            </a:r>
            <a:r>
              <a:rPr lang="en-US" altLang="zh-CN" sz="1800" b="1" err="1">
                <a:solidFill>
                  <a:srgbClr val="000000"/>
                </a:solidFill>
                <a:latin typeface="宋体" panose="02010600030101010101" pitchFamily="2" charset="-122"/>
                <a:ea typeface="宋体" panose="02010600030101010101" pitchFamily="2" charset="-122"/>
              </a:rPr>
              <a:t> writeWord</a:t>
            </a:r>
            <a:r>
              <a:rPr lang="en-US" altLang="zh-CN" sz="1800" b="1">
                <a:solidFill>
                  <a:srgbClr val="000000"/>
                </a:solidFill>
                <a:latin typeface="宋体" panose="02010600030101010101" pitchFamily="2" charset="-122"/>
                <a:ea typeface="宋体" panose="02010600030101010101" pitchFamily="2" charset="-122"/>
              </a:rPr>
              <a:t>(String s){</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System.out.</a:t>
            </a:r>
            <a:r>
              <a:rPr lang="en-US" altLang="zh-CN" sz="1800" b="1" err="1">
                <a:solidFill>
                  <a:srgbClr val="000000"/>
                </a:solidFill>
                <a:latin typeface="宋体" panose="02010600030101010101" pitchFamily="2" charset="-122"/>
                <a:ea typeface="宋体" panose="02010600030101010101" pitchFamily="2" charset="-122"/>
              </a:rPr>
              <a:t>println</a:t>
            </a:r>
            <a:r>
              <a:rPr lang="en-US" altLang="zh-CN" sz="1800" b="1">
                <a:solidFill>
                  <a:srgbClr val="000000"/>
                </a:solidFill>
                <a:latin typeface="宋体" panose="02010600030101010101" pitchFamily="2" charset="-122"/>
                <a:ea typeface="宋体" panose="02010600030101010101" pitchFamily="2" charset="-122"/>
              </a:rPr>
              <a:t>("</a:t>
            </a:r>
            <a:r>
              <a:rPr lang="zh-CN" altLang="en-US" sz="1800" b="1" dirty="0">
                <a:solidFill>
                  <a:srgbClr val="000000"/>
                </a:solidFill>
                <a:latin typeface="宋体" panose="02010600030101010101" pitchFamily="2" charset="-122"/>
                <a:ea typeface="宋体" panose="02010600030101010101" pitchFamily="2" charset="-122"/>
              </a:rPr>
              <a:t>写出</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a:solidFill>
                  <a:srgbClr val="000000"/>
                </a:solidFill>
                <a:latin typeface="宋体" panose="02010600030101010101" pitchFamily="2" charset="-122"/>
                <a:ea typeface="宋体" panose="02010600030101010101" pitchFamily="2" charset="-122"/>
              </a:rPr>
              <a:t>color+"</a:t>
            </a:r>
            <a:r>
              <a:rPr lang="zh-CN" altLang="en-US" sz="1800" b="1" dirty="0">
                <a:solidFill>
                  <a:srgbClr val="000000"/>
                </a:solidFill>
                <a:latin typeface="宋体" panose="02010600030101010101" pitchFamily="2" charset="-122"/>
                <a:ea typeface="宋体" panose="02010600030101010101" pitchFamily="2" charset="-122"/>
              </a:rPr>
              <a:t>的字</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a:solidFill>
                  <a:srgbClr val="000000"/>
                </a:solidFill>
                <a:latin typeface="宋体" panose="02010600030101010101" pitchFamily="2" charset="-122"/>
                <a:ea typeface="宋体" panose="02010600030101010101" pitchFamily="2" charset="-122"/>
              </a:rPr>
              <a:t>s);</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706" name="矩形 15770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7715" name="矩形 15771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7716" name="矩形 15771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7717" name="文本框 15771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57718" name="文本框 157717"/>
          <p:cNvSpPr txBox="1"/>
          <p:nvPr/>
        </p:nvSpPr>
        <p:spPr>
          <a:xfrm>
            <a:off x="457200" y="1828800"/>
            <a:ext cx="8305800" cy="3098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．具体产品（</a:t>
            </a:r>
            <a:r>
              <a:rPr lang="en-US" altLang="zh-CN" b="1" err="1">
                <a:latin typeface="宋体" panose="02010600030101010101" pitchFamily="2" charset="-122"/>
                <a:ea typeface="宋体" panose="02010600030101010101" pitchFamily="2" charset="-122"/>
              </a:rPr>
              <a:t>ConcreteProduct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_3: </a:t>
            </a:r>
            <a:r>
              <a:rPr lang="en-US" altLang="zh-CN" b="1" err="1">
                <a:solidFill>
                  <a:srgbClr val="FF0000"/>
                </a:solidFill>
                <a:latin typeface="宋体" panose="02010600030101010101" pitchFamily="2" charset="-122"/>
                <a:ea typeface="宋体" panose="02010600030101010101" pitchFamily="2" charset="-122"/>
              </a:rPr>
              <a:t>BlackPenCore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public class</a:t>
            </a:r>
            <a:r>
              <a:rPr lang="en-US" altLang="zh-CN" sz="1800" b="1" err="1">
                <a:solidFill>
                  <a:srgbClr val="000000"/>
                </a:solidFill>
                <a:latin typeface="宋体" panose="02010600030101010101" pitchFamily="2" charset="-122"/>
                <a:ea typeface="宋体" panose="02010600030101010101" pitchFamily="2" charset="-122"/>
              </a:rPr>
              <a:t> BlackPenCore</a:t>
            </a:r>
            <a:r>
              <a:rPr lang="en-US" altLang="zh-CN" sz="1800" b="1">
                <a:solidFill>
                  <a:srgbClr val="000000"/>
                </a:solidFill>
                <a:latin typeface="宋体" panose="02010600030101010101" pitchFamily="2" charset="-122"/>
                <a:ea typeface="宋体" panose="02010600030101010101" pitchFamily="2" charset="-122"/>
              </a:rPr>
              <a:t> extends</a:t>
            </a:r>
            <a:r>
              <a:rPr lang="en-US" altLang="zh-CN" sz="1800" b="1" err="1">
                <a:solidFill>
                  <a:srgbClr val="000000"/>
                </a:solidFill>
                <a:latin typeface="宋体" panose="02010600030101010101" pitchFamily="2" charset="-122"/>
                <a:ea typeface="宋体" panose="02010600030101010101" pitchFamily="2" charset="-122"/>
              </a:rPr>
              <a:t> PenCore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err="1">
                <a:solidFill>
                  <a:srgbClr val="000000"/>
                </a:solidFill>
                <a:latin typeface="宋体" panose="02010600030101010101" pitchFamily="2" charset="-122"/>
                <a:ea typeface="宋体" panose="02010600030101010101" pitchFamily="2" charset="-122"/>
              </a:rPr>
              <a:t>    BlackPenCore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color="</a:t>
            </a:r>
            <a:r>
              <a:rPr lang="zh-CN" altLang="en-US" sz="1800" b="1" dirty="0">
                <a:solidFill>
                  <a:srgbClr val="000000"/>
                </a:solidFill>
                <a:latin typeface="宋体" panose="02010600030101010101" pitchFamily="2" charset="-122"/>
                <a:ea typeface="宋体" panose="02010600030101010101" pitchFamily="2" charset="-122"/>
              </a:rPr>
              <a:t>黑色</a:t>
            </a:r>
            <a:r>
              <a:rPr lang="en-US" altLang="zh-CN" sz="1800" b="1" dirty="0">
                <a:solidFill>
                  <a:srgbClr val="000000"/>
                </a:solidFill>
                <a:latin typeface="宋体" panose="02010600030101010101" pitchFamily="2" charset="-122"/>
                <a:ea typeface="宋体" panose="02010600030101010101" pitchFamily="2" charset="-122"/>
              </a:rPr>
              <a:t>";</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    }</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    </a:t>
            </a:r>
            <a:r>
              <a:rPr lang="en-US" altLang="zh-CN" sz="1800" b="1">
                <a:solidFill>
                  <a:srgbClr val="000000"/>
                </a:solidFill>
                <a:latin typeface="宋体" panose="02010600030101010101" pitchFamily="2" charset="-122"/>
                <a:ea typeface="宋体" panose="02010600030101010101" pitchFamily="2" charset="-122"/>
              </a:rPr>
              <a:t>public void</a:t>
            </a:r>
            <a:r>
              <a:rPr lang="en-US" altLang="zh-CN" sz="1800" b="1" err="1">
                <a:solidFill>
                  <a:srgbClr val="000000"/>
                </a:solidFill>
                <a:latin typeface="宋体" panose="02010600030101010101" pitchFamily="2" charset="-122"/>
                <a:ea typeface="宋体" panose="02010600030101010101" pitchFamily="2" charset="-122"/>
              </a:rPr>
              <a:t> writeWord</a:t>
            </a:r>
            <a:r>
              <a:rPr lang="en-US" altLang="zh-CN" sz="1800" b="1">
                <a:solidFill>
                  <a:srgbClr val="000000"/>
                </a:solidFill>
                <a:latin typeface="宋体" panose="02010600030101010101" pitchFamily="2" charset="-122"/>
                <a:ea typeface="宋体" panose="02010600030101010101" pitchFamily="2" charset="-122"/>
              </a:rPr>
              <a:t>(String s){</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System.out.</a:t>
            </a:r>
            <a:r>
              <a:rPr lang="en-US" altLang="zh-CN" sz="1800" b="1" err="1">
                <a:solidFill>
                  <a:srgbClr val="000000"/>
                </a:solidFill>
                <a:latin typeface="宋体" panose="02010600030101010101" pitchFamily="2" charset="-122"/>
                <a:ea typeface="宋体" panose="02010600030101010101" pitchFamily="2" charset="-122"/>
              </a:rPr>
              <a:t>println</a:t>
            </a:r>
            <a:r>
              <a:rPr lang="en-US" altLang="zh-CN" sz="1800" b="1">
                <a:solidFill>
                  <a:srgbClr val="000000"/>
                </a:solidFill>
                <a:latin typeface="宋体" panose="02010600030101010101" pitchFamily="2" charset="-122"/>
                <a:ea typeface="宋体" panose="02010600030101010101" pitchFamily="2" charset="-122"/>
              </a:rPr>
              <a:t>("</a:t>
            </a:r>
            <a:r>
              <a:rPr lang="zh-CN" altLang="en-US" sz="1800" b="1" dirty="0">
                <a:solidFill>
                  <a:srgbClr val="000000"/>
                </a:solidFill>
                <a:latin typeface="宋体" panose="02010600030101010101" pitchFamily="2" charset="-122"/>
                <a:ea typeface="宋体" panose="02010600030101010101" pitchFamily="2" charset="-122"/>
              </a:rPr>
              <a:t>写出</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a:solidFill>
                  <a:srgbClr val="000000"/>
                </a:solidFill>
                <a:latin typeface="宋体" panose="02010600030101010101" pitchFamily="2" charset="-122"/>
                <a:ea typeface="宋体" panose="02010600030101010101" pitchFamily="2" charset="-122"/>
              </a:rPr>
              <a:t>color+"</a:t>
            </a:r>
            <a:r>
              <a:rPr lang="zh-CN" altLang="en-US" sz="1800" b="1" dirty="0">
                <a:solidFill>
                  <a:srgbClr val="000000"/>
                </a:solidFill>
                <a:latin typeface="宋体" panose="02010600030101010101" pitchFamily="2" charset="-122"/>
                <a:ea typeface="宋体" panose="02010600030101010101" pitchFamily="2" charset="-122"/>
              </a:rPr>
              <a:t>的字</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a:solidFill>
                  <a:srgbClr val="000000"/>
                </a:solidFill>
                <a:latin typeface="宋体" panose="02010600030101010101" pitchFamily="2" charset="-122"/>
                <a:ea typeface="宋体" panose="02010600030101010101" pitchFamily="2" charset="-122"/>
              </a:rPr>
              <a:t>s);</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86" name="矩形 15258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2595" name="矩形 15259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2596" name="矩形 15259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2597" name="文本框 15259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52598" name="文本框 152597"/>
          <p:cNvSpPr txBox="1"/>
          <p:nvPr/>
        </p:nvSpPr>
        <p:spPr>
          <a:xfrm>
            <a:off x="457200" y="1828800"/>
            <a:ext cx="8686800" cy="30956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构造者（</a:t>
            </a:r>
            <a:r>
              <a:rPr lang="en-US" altLang="zh-CN" b="1">
                <a:latin typeface="宋体" panose="02010600030101010101" pitchFamily="2" charset="-122"/>
                <a:ea typeface="宋体" panose="02010600030101010101" pitchFamily="2" charset="-122"/>
              </a:rPr>
              <a:t>Creator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BallPen</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110000"/>
              </a:lnSpc>
              <a:spcBef>
                <a:spcPct val="50000"/>
              </a:spcBef>
            </a:pPr>
            <a:r>
              <a:rPr lang="en-US" altLang="zh-CN" sz="1800" b="1">
                <a:latin typeface="宋体" panose="02010600030101010101" pitchFamily="2" charset="-122"/>
                <a:ea typeface="宋体" panose="02010600030101010101" pitchFamily="2" charset="-122"/>
              </a:rPr>
              <a:t>public abstract class</a:t>
            </a:r>
            <a:r>
              <a:rPr lang="en-US" altLang="zh-CN" sz="1800" b="1" err="1">
                <a:latin typeface="宋体" panose="02010600030101010101" pitchFamily="2" charset="-122"/>
                <a:ea typeface="宋体" panose="02010600030101010101" pitchFamily="2" charset="-122"/>
              </a:rPr>
              <a:t> BallPen</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110000"/>
              </a:lnSpc>
              <a:spcBef>
                <a:spcPct val="50000"/>
              </a:spcBef>
            </a:pPr>
            <a:r>
              <a:rPr lang="en-US" altLang="zh-CN" sz="1800" b="1" err="1">
                <a:latin typeface="宋体" panose="02010600030101010101" pitchFamily="2" charset="-122"/>
                <a:ea typeface="宋体" panose="02010600030101010101" pitchFamily="2" charset="-122"/>
              </a:rPr>
              <a:t>    BallPen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11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生产了一只装有</a:t>
            </a:r>
            <a:r>
              <a:rPr lang="en-US" altLang="zh-CN" sz="1400" b="1" dirty="0">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getPenCore</a:t>
            </a:r>
            <a:r>
              <a:rPr lang="en-US" altLang="zh-CN" sz="1400" b="1">
                <a:latin typeface="宋体" panose="02010600030101010101" pitchFamily="2" charset="-122"/>
                <a:ea typeface="宋体" panose="02010600030101010101" pitchFamily="2" charset="-122"/>
              </a:rPr>
              <a:t>().color+"</a:t>
            </a:r>
            <a:r>
              <a:rPr lang="zh-CN" altLang="en-US" sz="1400" b="1" dirty="0">
                <a:latin typeface="宋体" panose="02010600030101010101" pitchFamily="2" charset="-122"/>
                <a:ea typeface="宋体" panose="02010600030101010101" pitchFamily="2" charset="-122"/>
              </a:rPr>
              <a:t>笔芯的圆珠笔</a:t>
            </a:r>
            <a:r>
              <a:rPr lang="en-US" altLang="zh-CN" sz="1400" b="1" dirty="0">
                <a:latin typeface="宋体" panose="02010600030101010101" pitchFamily="2" charset="-122"/>
                <a:ea typeface="宋体" panose="02010600030101010101" pitchFamily="2" charset="-122"/>
              </a:rPr>
              <a:t>"</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just">
              <a:lnSpc>
                <a:spcPct val="11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just">
              <a:lnSpc>
                <a:spcPct val="11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public abstract</a:t>
            </a:r>
            <a:r>
              <a:rPr lang="en-US" altLang="zh-CN" sz="1800" b="1" err="1">
                <a:latin typeface="宋体" panose="02010600030101010101" pitchFamily="2" charset="-122"/>
                <a:ea typeface="宋体" panose="02010600030101010101" pitchFamily="2" charset="-122"/>
              </a:rPr>
              <a:t> PenCore getPenCore</a:t>
            </a:r>
            <a:r>
              <a:rPr lang="en-US" altLang="zh-CN" sz="1800" b="1">
                <a:latin typeface="宋体" panose="02010600030101010101" pitchFamily="2" charset="-122"/>
                <a:ea typeface="宋体" panose="02010600030101010101" pitchFamily="2" charset="-122"/>
              </a:rPr>
              <a:t>(); //</a:t>
            </a:r>
            <a:r>
              <a:rPr lang="zh-CN" altLang="en-US" sz="1800" b="1" dirty="0">
                <a:latin typeface="宋体" panose="02010600030101010101" pitchFamily="2" charset="-122"/>
                <a:ea typeface="宋体" panose="02010600030101010101" pitchFamily="2" charset="-122"/>
              </a:rPr>
              <a:t>工厂方法</a:t>
            </a:r>
            <a:endParaRPr lang="zh-CN" altLang="en-US" sz="1800" b="1" dirty="0">
              <a:latin typeface="宋体" panose="02010600030101010101" pitchFamily="2" charset="-122"/>
              <a:ea typeface="宋体" panose="02010600030101010101" pitchFamily="2" charset="-122"/>
            </a:endParaRPr>
          </a:p>
          <a:p>
            <a:pPr algn="just">
              <a:lnSpc>
                <a:spcPct val="110000"/>
              </a:lnSpc>
              <a:spcBef>
                <a:spcPct val="50000"/>
              </a:spcBef>
            </a:pP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0" name="矩形 153609"/>
          <p:cNvSpPr/>
          <p:nvPr/>
        </p:nvSpPr>
        <p:spPr>
          <a:xfrm>
            <a:off x="457200" y="1066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3619" name="矩形 1536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3620" name="矩形 1536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3621" name="文本框 153620"/>
          <p:cNvSpPr txBox="1"/>
          <p:nvPr/>
        </p:nvSpPr>
        <p:spPr>
          <a:xfrm>
            <a:off x="1143000" y="4572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53622" name="文本框 153621"/>
          <p:cNvSpPr txBox="1"/>
          <p:nvPr/>
        </p:nvSpPr>
        <p:spPr>
          <a:xfrm>
            <a:off x="1066800" y="1143000"/>
            <a:ext cx="6553200" cy="5360988"/>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具体构造者（</a:t>
            </a:r>
            <a:r>
              <a:rPr lang="en-US" altLang="zh-CN" b="1" err="1">
                <a:latin typeface="宋体" panose="02010600030101010101" pitchFamily="2" charset="-122"/>
                <a:ea typeface="宋体" panose="02010600030101010101" pitchFamily="2" charset="-122"/>
              </a:rPr>
              <a:t>ConcreteCreator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l">
              <a:lnSpc>
                <a:spcPct val="95000"/>
              </a:lnSpc>
              <a:spcBef>
                <a:spcPct val="50000"/>
              </a:spcBef>
            </a:pPr>
            <a:r>
              <a:rPr lang="en-US" altLang="zh-CN" sz="1600" b="1" err="1">
                <a:solidFill>
                  <a:srgbClr val="0000FF"/>
                </a:solidFill>
                <a:latin typeface="宋体" panose="02010600030101010101" pitchFamily="2" charset="-122"/>
                <a:ea typeface="宋体" panose="02010600030101010101" pitchFamily="2" charset="-122"/>
              </a:rPr>
              <a:t>RedBallPen</a:t>
            </a:r>
            <a:r>
              <a:rPr lang="en-US" altLang="zh-CN" sz="1600" b="1">
                <a:solidFill>
                  <a:srgbClr val="0000FF"/>
                </a:solidFill>
                <a:latin typeface="宋体" panose="02010600030101010101" pitchFamily="2" charset="-122"/>
                <a:ea typeface="宋体" panose="02010600030101010101" pitchFamily="2" charset="-122"/>
              </a:rPr>
              <a:t>.java</a:t>
            </a:r>
            <a:endParaRPr lang="en-US" altLang="zh-CN" sz="1600" b="1">
              <a:solidFill>
                <a:srgbClr val="0000FF"/>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RedBallPen</a:t>
            </a:r>
            <a:r>
              <a:rPr lang="en-US" altLang="zh-CN" sz="1200" b="1">
                <a:latin typeface="宋体" panose="02010600030101010101" pitchFamily="2" charset="-122"/>
                <a:ea typeface="宋体" panose="02010600030101010101" pitchFamily="2" charset="-122"/>
              </a:rPr>
              <a:t> extends</a:t>
            </a:r>
            <a:r>
              <a:rPr lang="en-US" altLang="zh-CN" sz="1200" b="1" err="1">
                <a:latin typeface="宋体" panose="02010600030101010101" pitchFamily="2" charset="-122"/>
                <a:ea typeface="宋体" panose="02010600030101010101" pitchFamily="2" charset="-122"/>
              </a:rPr>
              <a:t> BallPen</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PenCore getPenCore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new</a:t>
            </a:r>
            <a:r>
              <a:rPr lang="en-US" altLang="zh-CN" sz="1200" b="1" err="1">
                <a:latin typeface="宋体" panose="02010600030101010101" pitchFamily="2" charset="-122"/>
                <a:ea typeface="宋体" panose="02010600030101010101" pitchFamily="2" charset="-122"/>
              </a:rPr>
              <a:t> RedPenCore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95000"/>
              </a:lnSpc>
              <a:spcBef>
                <a:spcPct val="50000"/>
              </a:spcBef>
            </a:pPr>
            <a:r>
              <a:rPr lang="en-US" altLang="zh-CN" sz="1600" b="1" err="1">
                <a:solidFill>
                  <a:srgbClr val="0000FF"/>
                </a:solidFill>
                <a:latin typeface="宋体" panose="02010600030101010101" pitchFamily="2" charset="-122"/>
                <a:ea typeface="宋体" panose="02010600030101010101" pitchFamily="2" charset="-122"/>
              </a:rPr>
              <a:t>BlueBallPen</a:t>
            </a:r>
            <a:r>
              <a:rPr lang="en-US" altLang="zh-CN" sz="1600" b="1">
                <a:solidFill>
                  <a:srgbClr val="0000FF"/>
                </a:solidFill>
                <a:latin typeface="宋体" panose="02010600030101010101" pitchFamily="2" charset="-122"/>
                <a:ea typeface="宋体" panose="02010600030101010101" pitchFamily="2" charset="-122"/>
              </a:rPr>
              <a:t>.java</a:t>
            </a:r>
            <a:endParaRPr lang="en-US" altLang="zh-CN" sz="1600" b="1">
              <a:solidFill>
                <a:srgbClr val="0000FF"/>
              </a:solidFill>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BlueBallPen</a:t>
            </a:r>
            <a:r>
              <a:rPr lang="en-US" altLang="zh-CN" sz="1200" b="1">
                <a:latin typeface="宋体" panose="02010600030101010101" pitchFamily="2" charset="-122"/>
                <a:ea typeface="宋体" panose="02010600030101010101" pitchFamily="2" charset="-122"/>
              </a:rPr>
              <a:t> extends</a:t>
            </a:r>
            <a:r>
              <a:rPr lang="en-US" altLang="zh-CN" sz="1200" b="1" err="1">
                <a:latin typeface="宋体" panose="02010600030101010101" pitchFamily="2" charset="-122"/>
                <a:ea typeface="宋体" panose="02010600030101010101" pitchFamily="2" charset="-122"/>
              </a:rPr>
              <a:t> BallPen</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PenCore getPenCore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       return new</a:t>
            </a:r>
            <a:r>
              <a:rPr lang="en-US" altLang="zh-CN" sz="1200" b="1" err="1">
                <a:latin typeface="宋体" panose="02010600030101010101" pitchFamily="2" charset="-122"/>
                <a:ea typeface="宋体" panose="02010600030101010101" pitchFamily="2" charset="-122"/>
              </a:rPr>
              <a:t> BluePenCore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95000"/>
              </a:lnSpc>
              <a:spcBef>
                <a:spcPct val="50000"/>
              </a:spcBef>
            </a:pPr>
            <a:r>
              <a:rPr lang="en-US" altLang="zh-CN" sz="1600" b="1" err="1">
                <a:solidFill>
                  <a:srgbClr val="0000FF"/>
                </a:solidFill>
                <a:latin typeface="宋体" panose="02010600030101010101" pitchFamily="2" charset="-122"/>
                <a:ea typeface="宋体" panose="02010600030101010101" pitchFamily="2" charset="-122"/>
              </a:rPr>
              <a:t>BlackBallPen</a:t>
            </a:r>
            <a:r>
              <a:rPr lang="en-US" altLang="zh-CN" sz="1600" b="1">
                <a:solidFill>
                  <a:srgbClr val="0000FF"/>
                </a:solidFill>
                <a:latin typeface="宋体" panose="02010600030101010101" pitchFamily="2" charset="-122"/>
                <a:ea typeface="宋体" panose="02010600030101010101" pitchFamily="2" charset="-122"/>
              </a:rPr>
              <a:t>.java</a:t>
            </a:r>
            <a:endParaRPr lang="en-US" altLang="zh-CN" sz="1600" b="1">
              <a:solidFill>
                <a:srgbClr val="0000FF"/>
              </a:solidFill>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BlackBallPen</a:t>
            </a:r>
            <a:r>
              <a:rPr lang="en-US" altLang="zh-CN" sz="1200" b="1">
                <a:latin typeface="宋体" panose="02010600030101010101" pitchFamily="2" charset="-122"/>
                <a:ea typeface="宋体" panose="02010600030101010101" pitchFamily="2" charset="-122"/>
              </a:rPr>
              <a:t> extends</a:t>
            </a:r>
            <a:r>
              <a:rPr lang="en-US" altLang="zh-CN" sz="1200" b="1" err="1">
                <a:latin typeface="宋体" panose="02010600030101010101" pitchFamily="2" charset="-122"/>
                <a:ea typeface="宋体" panose="02010600030101010101" pitchFamily="2" charset="-122"/>
              </a:rPr>
              <a:t> BallPen</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PenCore getPenCore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       return new</a:t>
            </a:r>
            <a:r>
              <a:rPr lang="en-US" altLang="zh-CN" sz="1200" b="1" err="1">
                <a:latin typeface="宋体" panose="02010600030101010101" pitchFamily="2" charset="-122"/>
                <a:ea typeface="宋体" panose="02010600030101010101" pitchFamily="2" charset="-122"/>
              </a:rPr>
              <a:t> BlackPenCore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95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34" name="矩形 15463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4643" name="矩形 15464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4644" name="矩形 15464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4645" name="文本框 15464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54646" name="文本框 154645"/>
          <p:cNvSpPr txBox="1"/>
          <p:nvPr/>
        </p:nvSpPr>
        <p:spPr>
          <a:xfrm>
            <a:off x="990600" y="1524000"/>
            <a:ext cx="6781800" cy="47847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public class Application{</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public static void main(String</a:t>
            </a:r>
            <a:r>
              <a:rPr lang="en-US" altLang="zh-CN" sz="2000" b="1" err="1">
                <a:latin typeface="宋体" panose="02010600030101010101" pitchFamily="2" charset="-122"/>
                <a:ea typeface="宋体" panose="02010600030101010101" pitchFamily="2" charset="-122"/>
              </a:rPr>
              <a:t> args</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PenCore penCore</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BallPen ballPen</a:t>
            </a:r>
            <a:r>
              <a:rPr lang="en-US" altLang="zh-CN" sz="2000" b="1">
                <a:latin typeface="宋体" panose="02010600030101010101" pitchFamily="2" charset="-122"/>
                <a:ea typeface="宋体" panose="02010600030101010101" pitchFamily="2" charset="-122"/>
              </a:rPr>
              <a:t>=new</a:t>
            </a:r>
            <a:r>
              <a:rPr lang="en-US" altLang="zh-CN" sz="2000" b="1" err="1">
                <a:latin typeface="宋体" panose="02010600030101010101" pitchFamily="2" charset="-122"/>
                <a:ea typeface="宋体" panose="02010600030101010101" pitchFamily="2" charset="-122"/>
              </a:rPr>
              <a:t> BlueBallPen</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penCore</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ballPen</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getPenCore</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penCore</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writeWord</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你好</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很高兴认识你</a:t>
            </a:r>
            <a:r>
              <a:rPr lang="en-US" altLang="zh-CN"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dirty="0">
                <a:latin typeface="宋体" panose="02010600030101010101" pitchFamily="2" charset="-122"/>
                <a:ea typeface="宋体" panose="02010600030101010101" pitchFamily="2" charset="-122"/>
              </a:rPr>
              <a:t>       </a:t>
            </a:r>
            <a:r>
              <a:rPr lang="en-US" altLang="zh-CN" sz="2000" b="1" err="1">
                <a:latin typeface="宋体" panose="02010600030101010101" pitchFamily="2" charset="-122"/>
                <a:ea typeface="宋体" panose="02010600030101010101" pitchFamily="2" charset="-122"/>
              </a:rPr>
              <a:t>ballPen</a:t>
            </a:r>
            <a:r>
              <a:rPr lang="en-US" altLang="zh-CN" sz="2000" b="1">
                <a:latin typeface="宋体" panose="02010600030101010101" pitchFamily="2" charset="-122"/>
                <a:ea typeface="宋体" panose="02010600030101010101" pitchFamily="2" charset="-122"/>
              </a:rPr>
              <a:t>=new</a:t>
            </a:r>
            <a:r>
              <a:rPr lang="en-US" altLang="zh-CN" sz="2000" b="1" err="1">
                <a:latin typeface="宋体" panose="02010600030101010101" pitchFamily="2" charset="-122"/>
                <a:ea typeface="宋体" panose="02010600030101010101" pitchFamily="2" charset="-122"/>
              </a:rPr>
              <a:t> RedBallPen</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penCore</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ballPen</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getPenCore</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penCore</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writeWord</a:t>
            </a:r>
            <a:r>
              <a:rPr lang="en-US" altLang="zh-CN" sz="2000" b="1">
                <a:latin typeface="宋体" panose="02010600030101010101" pitchFamily="2" charset="-122"/>
                <a:ea typeface="宋体" panose="02010600030101010101" pitchFamily="2" charset="-122"/>
              </a:rPr>
              <a:t>("How are you");</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ballPen</a:t>
            </a:r>
            <a:r>
              <a:rPr lang="en-US" altLang="zh-CN" sz="2000" b="1">
                <a:latin typeface="宋体" panose="02010600030101010101" pitchFamily="2" charset="-122"/>
                <a:ea typeface="宋体" panose="02010600030101010101" pitchFamily="2" charset="-122"/>
              </a:rPr>
              <a:t>=new</a:t>
            </a:r>
            <a:r>
              <a:rPr lang="en-US" altLang="zh-CN" sz="2000" b="1" err="1">
                <a:latin typeface="宋体" panose="02010600030101010101" pitchFamily="2" charset="-122"/>
                <a:ea typeface="宋体" panose="02010600030101010101" pitchFamily="2" charset="-122"/>
              </a:rPr>
              <a:t> BlackBallPen</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penCore</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ballPen</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getPenCore</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err="1">
                <a:latin typeface="宋体" panose="02010600030101010101" pitchFamily="2" charset="-122"/>
                <a:ea typeface="宋体" panose="02010600030101010101" pitchFamily="2" charset="-122"/>
              </a:rPr>
              <a:t>       penCore</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writeWord</a:t>
            </a:r>
            <a:r>
              <a:rPr lang="en-US" altLang="zh-CN" sz="2000" b="1">
                <a:latin typeface="宋体" panose="02010600030101010101" pitchFamily="2" charset="-122"/>
                <a:ea typeface="宋体" panose="02010600030101010101" pitchFamily="2" charset="-122"/>
              </a:rPr>
              <a:t>("nice to meet you");</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副标题 155649"/>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工厂方法模式的优点  </a:t>
            </a:r>
            <a:endParaRPr lang="zh-CN" altLang="en-US" sz="3600" b="1" kern="1200" baseline="0">
              <a:latin typeface="宋体" panose="02010600030101010101" pitchFamily="2" charset="-122"/>
              <a:ea typeface="宋体" panose="02010600030101010101" pitchFamily="2" charset="-122"/>
            </a:endParaRPr>
          </a:p>
        </p:txBody>
      </p:sp>
      <p:sp>
        <p:nvSpPr>
          <p:cNvPr id="155659" name="矩形 15565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5668" name="矩形 15566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5669" name="矩形 15566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5670" name="矩形 155669"/>
          <p:cNvSpPr/>
          <p:nvPr/>
        </p:nvSpPr>
        <p:spPr>
          <a:xfrm>
            <a:off x="685800" y="1905000"/>
            <a:ext cx="8077200" cy="1735138"/>
          </a:xfrm>
          <a:prstGeom prst="rect">
            <a:avLst/>
          </a:prstGeom>
          <a:noFill/>
          <a:ln w="9525">
            <a:noFill/>
          </a:ln>
        </p:spPr>
        <p:txBody>
          <a:bodyPr>
            <a:spAutoFit/>
          </a:bodyPr>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使用工厂方法可以让用户的代码和某个特定类的子类的代码解耦。</a:t>
            </a:r>
            <a:endParaRPr lang="zh-CN" altLang="en-US"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工厂方法使用户不必知道它所使用的对象是怎样被创建的，只需知道该对象有哪些方法即可。</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158721"/>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第十四章  抽象工厂模式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58731" name="矩形 15873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8740" name="矩形 15873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8741" name="矩形 15874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8742" name="文本框 158741"/>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抽象工厂模式（别名：配套）</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提供一个创建一系列或相互依赖对象的接口，而无需指定它们具体的类</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Abstract Factory Pattern(Another Name:Kit)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Provide an interface for creating families of related or dependent objects without specifying their concrete classes.</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副标题 17410"/>
          <p:cNvSpPr>
            <a:spLocks noGrp="1"/>
          </p:cNvSpPr>
          <p:nvPr>
            <p:ph type="subTitle" idx="1"/>
          </p:nvPr>
        </p:nvSpPr>
        <p:spPr>
          <a:xfrm>
            <a:off x="1143000" y="838200"/>
            <a:ext cx="55626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3.2  </a:t>
            </a:r>
            <a:r>
              <a:rPr lang="zh-CN" altLang="en-US" sz="3600" b="1" kern="1200" baseline="0" dirty="0">
                <a:latin typeface="宋体" panose="02010600030101010101" pitchFamily="2" charset="-122"/>
                <a:ea typeface="宋体" panose="02010600030101010101" pitchFamily="2" charset="-122"/>
              </a:rPr>
              <a:t>接口（</a:t>
            </a:r>
            <a:r>
              <a:rPr lang="en-US" altLang="zh-CN" sz="3600" b="1" kern="1200" baseline="0">
                <a:latin typeface="宋体" panose="02010600030101010101" pitchFamily="2" charset="-122"/>
                <a:ea typeface="宋体" panose="02010600030101010101" pitchFamily="2" charset="-122"/>
              </a:rPr>
              <a:t>Interface</a:t>
            </a:r>
            <a:r>
              <a:rPr lang="zh-CN" altLang="en-US" sz="3600" b="1" kern="1200" baseline="0">
                <a:latin typeface="宋体" panose="02010600030101010101" pitchFamily="2" charset="-122"/>
                <a:ea typeface="宋体" panose="02010600030101010101" pitchFamily="2" charset="-122"/>
              </a:rPr>
              <a:t>）</a:t>
            </a:r>
            <a:r>
              <a:rPr lang="en-US" altLang="zh-CN" sz="3600" b="1" kern="1200" baseline="0">
                <a:latin typeface="宋体" panose="02010600030101010101" pitchFamily="2" charset="-122"/>
                <a:ea typeface="宋体" panose="02010600030101010101" pitchFamily="2" charset="-122"/>
              </a:rPr>
              <a:t>_1 </a:t>
            </a:r>
            <a:endParaRPr lang="en-US" altLang="zh-CN" sz="3600" b="1" kern="1200" baseline="0">
              <a:latin typeface="宋体" panose="02010600030101010101" pitchFamily="2" charset="-122"/>
              <a:ea typeface="宋体" panose="02010600030101010101" pitchFamily="2" charset="-122"/>
            </a:endParaRPr>
          </a:p>
        </p:txBody>
      </p:sp>
      <p:sp>
        <p:nvSpPr>
          <p:cNvPr id="17420" name="矩形 1741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429" name="矩形 1742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430" name="矩形 1742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431" name="文本框 17430"/>
          <p:cNvSpPr txBox="1"/>
          <p:nvPr/>
        </p:nvSpPr>
        <p:spPr>
          <a:xfrm>
            <a:off x="381000" y="1905000"/>
            <a:ext cx="8305800" cy="3676650"/>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表示接口的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图和表示类的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图类似，使用一个长方形描述一个接口的主要构成，将长方形垂直地分为三层 。</a:t>
            </a:r>
            <a:endParaRPr lang="zh-CN" altLang="en-US" b="1" dirty="0">
              <a:latin typeface="宋体" panose="02010600030101010101" pitchFamily="2" charset="-122"/>
              <a:ea typeface="宋体" panose="02010600030101010101" pitchFamily="2" charset="-122"/>
            </a:endParaRPr>
          </a:p>
          <a:p>
            <a:pPr algn="just">
              <a:lnSpc>
                <a:spcPct val="115000"/>
              </a:lnSpc>
              <a:spcBef>
                <a:spcPct val="20000"/>
              </a:spcBef>
            </a:pPr>
            <a:r>
              <a:rPr lang="zh-CN" altLang="en-US" b="1" dirty="0">
                <a:latin typeface="Times New Roman" panose="02020603050405020304" pitchFamily="18" charset="0"/>
                <a:ea typeface="宋体" panose="02010600030101010101" pitchFamily="2" charset="-122"/>
              </a:rPr>
              <a:t>  </a:t>
            </a:r>
            <a:r>
              <a:rPr lang="zh-CN" altLang="en-US" b="1" dirty="0">
                <a:solidFill>
                  <a:srgbClr val="0000FF"/>
                </a:solidFill>
                <a:latin typeface="Times New Roman" panose="02020603050405020304" pitchFamily="18" charset="0"/>
                <a:ea typeface="宋体" panose="02010600030101010101" pitchFamily="2" charset="-122"/>
              </a:rPr>
              <a:t>第</a:t>
            </a:r>
            <a:r>
              <a:rPr lang="en-US" altLang="zh-CN" b="1" dirty="0">
                <a:solidFill>
                  <a:srgbClr val="0000FF"/>
                </a:solidFill>
                <a:latin typeface="宋体" panose="02010600030101010101" pitchFamily="2" charset="-122"/>
                <a:ea typeface="宋体" panose="02010600030101010101" pitchFamily="2" charset="-122"/>
              </a:rPr>
              <a:t>1</a:t>
            </a:r>
            <a:r>
              <a:rPr lang="zh-CN" altLang="en-US" b="1" dirty="0">
                <a:solidFill>
                  <a:srgbClr val="0000FF"/>
                </a:solidFill>
                <a:latin typeface="Times New Roman" panose="02020603050405020304" pitchFamily="18" charset="0"/>
                <a:ea typeface="宋体" panose="02010600030101010101" pitchFamily="2" charset="-122"/>
              </a:rPr>
              <a:t>层</a:t>
            </a:r>
            <a:r>
              <a:rPr lang="zh-CN" altLang="en-US" b="1" dirty="0">
                <a:latin typeface="Times New Roman" panose="02020603050405020304" pitchFamily="18" charset="0"/>
                <a:ea typeface="宋体" panose="02010600030101010101" pitchFamily="2" charset="-122"/>
              </a:rPr>
              <a:t>是名字层，接口的名字必须是斜体字形，而且需要用</a:t>
            </a:r>
            <a:r>
              <a:rPr lang="en-US" altLang="zh-CN" b="1" dirty="0">
                <a:latin typeface="宋体" panose="02010600030101010101" pitchFamily="2" charset="-122"/>
                <a:ea typeface="宋体" panose="02010600030101010101" pitchFamily="2" charset="-122"/>
              </a:rPr>
              <a:t>&lt;&lt;</a:t>
            </a:r>
            <a:r>
              <a:rPr lang="en-US" altLang="zh-CN" b="1">
                <a:latin typeface="宋体" panose="02010600030101010101" pitchFamily="2" charset="-122"/>
                <a:ea typeface="宋体" panose="02010600030101010101" pitchFamily="2" charset="-122"/>
              </a:rPr>
              <a:t>interface&gt;&gt;</a:t>
            </a:r>
            <a:r>
              <a:rPr lang="zh-CN" altLang="en-US" b="1" dirty="0">
                <a:latin typeface="Times New Roman" panose="02020603050405020304" pitchFamily="18" charset="0"/>
                <a:ea typeface="宋体" panose="02010600030101010101" pitchFamily="2" charset="-122"/>
              </a:rPr>
              <a:t>修饰名字，并且该修饰和名字分列在</a:t>
            </a:r>
            <a:r>
              <a:rPr lang="en-US" altLang="zh-CN" b="1" dirty="0">
                <a:latin typeface="宋体" panose="02010600030101010101" pitchFamily="2" charset="-122"/>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行。</a:t>
            </a:r>
            <a:endParaRPr lang="zh-CN" altLang="en-US"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b="1" dirty="0">
                <a:latin typeface="宋体" panose="02010600030101010101" pitchFamily="2" charset="-122"/>
                <a:ea typeface="宋体" panose="02010600030101010101" pitchFamily="2" charset="-122"/>
              </a:rPr>
              <a:t>   </a:t>
            </a:r>
            <a:r>
              <a:rPr lang="zh-CN" altLang="en-US" b="1" dirty="0">
                <a:solidFill>
                  <a:srgbClr val="0000FF"/>
                </a:solidFill>
                <a:latin typeface="Times New Roman" panose="02020603050405020304" pitchFamily="18" charset="0"/>
                <a:ea typeface="宋体" panose="02010600030101010101" pitchFamily="2" charset="-122"/>
              </a:rPr>
              <a:t>第</a:t>
            </a:r>
            <a:r>
              <a:rPr lang="en-US" altLang="zh-CN" b="1" dirty="0">
                <a:solidFill>
                  <a:srgbClr val="0000FF"/>
                </a:solidFill>
                <a:latin typeface="Times New Roman" panose="02020603050405020304" pitchFamily="18" charset="0"/>
                <a:ea typeface="宋体" panose="02010600030101010101" pitchFamily="2" charset="-122"/>
              </a:rPr>
              <a:t>2</a:t>
            </a:r>
            <a:r>
              <a:rPr lang="zh-CN" altLang="en-US" b="1" dirty="0">
                <a:solidFill>
                  <a:srgbClr val="0000FF"/>
                </a:solidFill>
                <a:latin typeface="Times New Roman" panose="02020603050405020304" pitchFamily="18" charset="0"/>
                <a:ea typeface="宋体" panose="02010600030101010101" pitchFamily="2" charset="-122"/>
              </a:rPr>
              <a:t>层</a:t>
            </a:r>
            <a:r>
              <a:rPr lang="zh-CN" altLang="en-US" b="1" dirty="0">
                <a:latin typeface="宋体" panose="02010600030101010101" pitchFamily="2" charset="-122"/>
                <a:ea typeface="宋体" panose="02010600030101010101" pitchFamily="2" charset="-122"/>
              </a:rPr>
              <a:t>是常量层，列出接口中的常量及类型，格式是“常量名字：类型”。 </a:t>
            </a:r>
            <a:endParaRPr lang="zh-CN" altLang="en-US"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b="1" dirty="0">
                <a:latin typeface="宋体" panose="02010600030101010101" pitchFamily="2" charset="-122"/>
                <a:ea typeface="宋体" panose="02010600030101010101" pitchFamily="2" charset="-122"/>
              </a:rPr>
              <a:t>   </a:t>
            </a:r>
            <a:r>
              <a:rPr lang="zh-CN" altLang="en-US" b="1" dirty="0">
                <a:solidFill>
                  <a:srgbClr val="0000FF"/>
                </a:solidFill>
                <a:latin typeface="Times New Roman" panose="02020603050405020304" pitchFamily="18" charset="0"/>
                <a:ea typeface="宋体" panose="02010600030101010101" pitchFamily="2" charset="-122"/>
              </a:rPr>
              <a:t>第</a:t>
            </a:r>
            <a:r>
              <a:rPr lang="en-US" altLang="zh-CN" b="1" dirty="0">
                <a:solidFill>
                  <a:srgbClr val="0000FF"/>
                </a:solidFill>
                <a:latin typeface="Times New Roman" panose="02020603050405020304" pitchFamily="18" charset="0"/>
                <a:ea typeface="宋体" panose="02010600030101010101" pitchFamily="2" charset="-122"/>
              </a:rPr>
              <a:t>3</a:t>
            </a:r>
            <a:r>
              <a:rPr lang="zh-CN" altLang="en-US" b="1" dirty="0">
                <a:solidFill>
                  <a:srgbClr val="0000FF"/>
                </a:solidFill>
                <a:latin typeface="Times New Roman" panose="02020603050405020304" pitchFamily="18" charset="0"/>
                <a:ea typeface="宋体" panose="02010600030101010101" pitchFamily="2" charset="-122"/>
              </a:rPr>
              <a:t>层</a:t>
            </a:r>
            <a:r>
              <a:rPr lang="zh-CN" altLang="en-US" b="1" dirty="0">
                <a:latin typeface="宋体" panose="02010600030101010101" pitchFamily="2" charset="-122"/>
                <a:ea typeface="宋体" panose="02010600030101010101" pitchFamily="2" charset="-122"/>
              </a:rPr>
              <a:t>是方法层，也称操作层，列出接口中的方法及返回类型，格式是“方法名字（参数列表）：类型”。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副标题 159745"/>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59755" name="矩形 15975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59764" name="矩形 15976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9765" name="矩形 15976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59766" name="文本框 159765"/>
          <p:cNvSpPr txBox="1"/>
          <p:nvPr/>
        </p:nvSpPr>
        <p:spPr>
          <a:xfrm>
            <a:off x="609600" y="1905000"/>
            <a:ext cx="8001000" cy="4016375"/>
          </a:xfrm>
          <a:prstGeom prst="rect">
            <a:avLst/>
          </a:prstGeom>
          <a:noFill/>
          <a:ln w="9525">
            <a:noFill/>
          </a:ln>
        </p:spPr>
        <p:txBody>
          <a:bodyPr>
            <a:spAutoFit/>
          </a:bodyPr>
          <a:p>
            <a:pPr algn="l">
              <a:lnSpc>
                <a:spcPct val="115000"/>
              </a:lnSpc>
              <a:spcBef>
                <a:spcPct val="20000"/>
              </a:spcBef>
            </a:pPr>
            <a:r>
              <a:rPr lang="en-US" altLang="zh-CN" sz="2800" b="1" dirty="0">
                <a:solidFill>
                  <a:srgbClr val="FF0000"/>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当系统准备为用户提供一系列相关的对象，又不想让用户代码和创建这些对象的类形成耦合时，就可以使用抽象工厂方法模式来设计系统。抽象工厂模式的关键是在一个抽象类或接口中定义若干个抽象方法，这些抽象方法分别返回某个类的实例，该抽象类或接口让其子类或实现该接口的类重写这些抽象方法为用户提供一系列相关的对象。</a:t>
            </a:r>
            <a:r>
              <a:rPr lang="zh-CN" altLang="en-US" sz="2800" b="1" dirty="0">
                <a:solidFill>
                  <a:srgbClr val="FF0000"/>
                </a:solidFill>
                <a:latin typeface="宋体" panose="02010600030101010101" pitchFamily="2" charset="-122"/>
                <a:ea typeface="宋体" panose="02010600030101010101" pitchFamily="2" charset="-122"/>
              </a:rPr>
              <a:t> </a:t>
            </a:r>
            <a:endParaRPr lang="zh-CN" altLang="en-US" sz="2800" b="1">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副标题 160769"/>
          <p:cNvSpPr>
            <a:spLocks noGrp="1"/>
          </p:cNvSpPr>
          <p:nvPr>
            <p:ph type="subTitle" idx="1"/>
          </p:nvPr>
        </p:nvSpPr>
        <p:spPr>
          <a:xfrm>
            <a:off x="1371600" y="838200"/>
            <a:ext cx="60960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抽象工厂模式的结构与使用</a:t>
            </a:r>
            <a:endParaRPr lang="zh-CN" altLang="en-US" sz="3600" b="1" kern="1200" baseline="0">
              <a:latin typeface="宋体" panose="02010600030101010101" pitchFamily="2" charset="-122"/>
              <a:ea typeface="宋体" panose="02010600030101010101" pitchFamily="2" charset="-122"/>
            </a:endParaRPr>
          </a:p>
        </p:txBody>
      </p:sp>
      <p:sp>
        <p:nvSpPr>
          <p:cNvPr id="160779" name="矩形 16077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0788" name="矩形 16078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0789" name="矩形 16078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0790" name="文本框 160789"/>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抽象产品（</a:t>
            </a:r>
            <a:r>
              <a:rPr lang="en-US" altLang="zh-CN" sz="3200" b="1" err="1">
                <a:latin typeface="宋体" panose="02010600030101010101" pitchFamily="2" charset="-122"/>
                <a:ea typeface="宋体" panose="02010600030101010101" pitchFamily="2" charset="-122"/>
              </a:rPr>
              <a:t>Prodcut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具体产品（</a:t>
            </a:r>
            <a:r>
              <a:rPr lang="en-US" altLang="zh-CN" sz="3200" b="1" err="1">
                <a:latin typeface="宋体" panose="02010600030101010101" pitchFamily="2" charset="-122"/>
                <a:ea typeface="宋体" panose="02010600030101010101" pitchFamily="2" charset="-122"/>
              </a:rPr>
              <a:t>ConcreteProduct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抽象工厂（</a:t>
            </a:r>
            <a:r>
              <a:rPr lang="en-US" altLang="zh-CN" sz="3200" b="1" err="1">
                <a:latin typeface="宋体" panose="02010600030101010101" pitchFamily="2" charset="-122"/>
                <a:ea typeface="宋体" panose="02010600030101010101" pitchFamily="2" charset="-122"/>
              </a:rPr>
              <a:t>AbstractFactory</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具体构造者（</a:t>
            </a:r>
            <a:r>
              <a:rPr lang="en-US" altLang="zh-CN" sz="3200" b="1" err="1">
                <a:latin typeface="宋体" panose="02010600030101010101" pitchFamily="2" charset="-122"/>
                <a:ea typeface="宋体" panose="02010600030101010101" pitchFamily="2" charset="-122"/>
              </a:rPr>
              <a:t>ConcreteFactory</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802" name="矩形 16180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1811" name="矩形 16181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1812" name="矩形 16181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1814" name="文本框 161813"/>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61815" name="对象 161814"/>
          <p:cNvGraphicFramePr/>
          <p:nvPr/>
        </p:nvGraphicFramePr>
        <p:xfrm>
          <a:off x="914400" y="1676400"/>
          <a:ext cx="7315200" cy="3814763"/>
        </p:xfrm>
        <a:graphic>
          <a:graphicData uri="http://schemas.openxmlformats.org/presentationml/2006/ole">
            <mc:AlternateContent xmlns:mc="http://schemas.openxmlformats.org/markup-compatibility/2006">
              <mc:Choice xmlns:v="urn:schemas-microsoft-com:vml" Requires="v">
                <p:oleObj spid="_x0000_s3091" name="" r:id="rId1" imgW="5114925" imgH="2752725" progId="Paint.Picture">
                  <p:embed/>
                </p:oleObj>
              </mc:Choice>
              <mc:Fallback>
                <p:oleObj name="" r:id="rId1" imgW="5114925" imgH="2752725" progId="Paint.Picture">
                  <p:embed/>
                  <p:pic>
                    <p:nvPicPr>
                      <p:cNvPr id="0" name="图片 3090"/>
                      <p:cNvPicPr/>
                      <p:nvPr/>
                    </p:nvPicPr>
                    <p:blipFill>
                      <a:blip r:embed="rId2"/>
                      <a:stretch>
                        <a:fillRect/>
                      </a:stretch>
                    </p:blipFill>
                    <p:spPr>
                      <a:xfrm>
                        <a:off x="914400" y="1676400"/>
                        <a:ext cx="7315200" cy="3814763"/>
                      </a:xfrm>
                      <a:prstGeom prst="rect">
                        <a:avLst/>
                      </a:prstGeom>
                      <a:noFill/>
                      <a:ln w="38100">
                        <a:noFill/>
                        <a:miter/>
                      </a:ln>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26" name="矩形 16282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2835" name="矩形 16283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2836" name="矩形 16283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2837" name="文本框 16283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62838" name="文本框 162837"/>
          <p:cNvSpPr txBox="1"/>
          <p:nvPr/>
        </p:nvSpPr>
        <p:spPr>
          <a:xfrm>
            <a:off x="533400" y="1447800"/>
            <a:ext cx="8305800" cy="48799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．抽象产品（</a:t>
            </a:r>
            <a:r>
              <a:rPr lang="en-US" altLang="zh-CN" b="1">
                <a:latin typeface="宋体" panose="02010600030101010101" pitchFamily="2" charset="-122"/>
                <a:ea typeface="宋体" panose="02010600030101010101" pitchFamily="2" charset="-122"/>
              </a:rPr>
              <a:t>Product</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sz="2000" b="1" err="1">
                <a:solidFill>
                  <a:srgbClr val="0000FF"/>
                </a:solidFill>
                <a:latin typeface="宋体" panose="02010600030101010101" pitchFamily="2" charset="-122"/>
                <a:ea typeface="宋体" panose="02010600030101010101" pitchFamily="2" charset="-122"/>
              </a:rPr>
              <a:t>UpperClothes</a:t>
            </a:r>
            <a:r>
              <a:rPr lang="en-US" altLang="zh-CN" sz="2000" b="1">
                <a:solidFill>
                  <a:srgbClr val="0000FF"/>
                </a:solidFill>
                <a:latin typeface="宋体" panose="02010600030101010101" pitchFamily="2" charset="-122"/>
                <a:ea typeface="宋体" panose="02010600030101010101" pitchFamily="2" charset="-122"/>
              </a:rPr>
              <a:t>.java</a:t>
            </a:r>
            <a:endParaRPr lang="en-US" altLang="zh-CN" sz="2000" b="1">
              <a:solidFill>
                <a:srgbClr val="0000FF"/>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public abstract class</a:t>
            </a:r>
            <a:r>
              <a:rPr lang="en-US" altLang="zh-CN" sz="1600" b="1" err="1">
                <a:latin typeface="宋体" panose="02010600030101010101" pitchFamily="2" charset="-122"/>
                <a:ea typeface="宋体" panose="02010600030101010101" pitchFamily="2" charset="-122"/>
              </a:rPr>
              <a:t> UpperClothes</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abstract</a:t>
            </a:r>
            <a:r>
              <a:rPr lang="en-US" altLang="zh-CN" sz="1600" b="1" err="1">
                <a:latin typeface="宋体" panose="02010600030101010101" pitchFamily="2" charset="-122"/>
                <a:ea typeface="宋体" panose="02010600030101010101" pitchFamily="2" charset="-122"/>
              </a:rPr>
              <a:t> int getChestSize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abstract</a:t>
            </a:r>
            <a:r>
              <a:rPr lang="en-US" altLang="zh-CN" sz="1600" b="1" err="1">
                <a:latin typeface="宋体" panose="02010600030101010101" pitchFamily="2" charset="-122"/>
                <a:ea typeface="宋体" panose="02010600030101010101" pitchFamily="2" charset="-122"/>
              </a:rPr>
              <a:t> int getHeight</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abstract String</a:t>
            </a:r>
            <a:r>
              <a:rPr lang="en-US" altLang="zh-CN" sz="1600" b="1" err="1">
                <a:latin typeface="宋体" panose="02010600030101010101" pitchFamily="2" charset="-122"/>
                <a:ea typeface="宋体" panose="02010600030101010101" pitchFamily="2" charset="-122"/>
              </a:rPr>
              <a:t> getName</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2000" b="1">
                <a:solidFill>
                  <a:srgbClr val="0000FF"/>
                </a:solidFill>
                <a:latin typeface="宋体" panose="02010600030101010101" pitchFamily="2" charset="-122"/>
                <a:ea typeface="宋体" panose="02010600030101010101" pitchFamily="2" charset="-122"/>
              </a:rPr>
              <a:t>Trousers.java</a:t>
            </a:r>
            <a:endParaRPr lang="en-US" altLang="zh-CN" sz="2000" b="1">
              <a:solidFill>
                <a:srgbClr val="0000FF"/>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public abstract class Trousers{</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abstract</a:t>
            </a:r>
            <a:r>
              <a:rPr lang="en-US" altLang="zh-CN" sz="1600" b="1" err="1">
                <a:latin typeface="宋体" panose="02010600030101010101" pitchFamily="2" charset="-122"/>
                <a:ea typeface="宋体" panose="02010600030101010101" pitchFamily="2" charset="-122"/>
              </a:rPr>
              <a:t> int getWaistSize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abstract</a:t>
            </a:r>
            <a:r>
              <a:rPr lang="en-US" altLang="zh-CN" sz="1600" b="1" err="1">
                <a:latin typeface="宋体" panose="02010600030101010101" pitchFamily="2" charset="-122"/>
                <a:ea typeface="宋体" panose="02010600030101010101" pitchFamily="2" charset="-122"/>
              </a:rPr>
              <a:t> int getHeight</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abstract String</a:t>
            </a:r>
            <a:r>
              <a:rPr lang="en-US" altLang="zh-CN" sz="1600" b="1" err="1">
                <a:latin typeface="宋体" panose="02010600030101010101" pitchFamily="2" charset="-122"/>
                <a:ea typeface="宋体" panose="02010600030101010101" pitchFamily="2" charset="-122"/>
              </a:rPr>
              <a:t> getName</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70" name="矩形 16896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8979" name="矩形 16897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8980" name="矩形 16897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8981" name="文本框 16898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68982" name="文本框 168981"/>
          <p:cNvSpPr txBox="1"/>
          <p:nvPr/>
        </p:nvSpPr>
        <p:spPr>
          <a:xfrm>
            <a:off x="1066800" y="1447800"/>
            <a:ext cx="7543800" cy="53467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．具体产品（</a:t>
            </a:r>
            <a:r>
              <a:rPr lang="en-US" altLang="zh-CN" b="1" err="1">
                <a:latin typeface="宋体" panose="02010600030101010101" pitchFamily="2" charset="-122"/>
                <a:ea typeface="宋体" panose="02010600030101010101" pitchFamily="2" charset="-122"/>
              </a:rPr>
              <a:t>ConcreteProduct</a:t>
            </a:r>
            <a:r>
              <a:rPr lang="en-US" altLang="zh-CN" b="1">
                <a:latin typeface="宋体" panose="02010600030101010101" pitchFamily="2" charset="-122"/>
                <a:ea typeface="宋体" panose="02010600030101010101" pitchFamily="2" charset="-122"/>
              </a:rPr>
              <a:t>)_1: </a:t>
            </a:r>
            <a:r>
              <a:rPr lang="en-US" altLang="zh-CN" sz="1800" b="1" err="1">
                <a:solidFill>
                  <a:srgbClr val="FF0000"/>
                </a:solidFill>
                <a:latin typeface="宋体" panose="02010600030101010101" pitchFamily="2" charset="-122"/>
                <a:ea typeface="宋体" panose="02010600030101010101" pitchFamily="2" charset="-122"/>
              </a:rPr>
              <a:t>WesternUpperClothes</a:t>
            </a:r>
            <a:r>
              <a:rPr lang="en-US" altLang="zh-CN" sz="1800" b="1">
                <a:solidFill>
                  <a:srgbClr val="FF0000"/>
                </a:solidFill>
                <a:latin typeface="宋体" panose="02010600030101010101" pitchFamily="2" charset="-122"/>
                <a:ea typeface="宋体" panose="02010600030101010101" pitchFamily="2" charset="-122"/>
              </a:rPr>
              <a:t>.java</a:t>
            </a:r>
            <a:r>
              <a:rPr lang="en-US" altLang="zh-CN" b="1">
                <a:solidFill>
                  <a:srgbClr val="FF0000"/>
                </a:solidFill>
                <a:latin typeface="宋体" panose="02010600030101010101" pitchFamily="2" charset="-122"/>
                <a:ea typeface="宋体" panose="02010600030101010101" pitchFamily="2" charset="-122"/>
              </a:rPr>
              <a:t> </a:t>
            </a:r>
            <a:endParaRPr lang="en-US" altLang="zh-CN" b="1">
              <a:solidFill>
                <a:srgbClr val="FF0000"/>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WesternUpperClothes</a:t>
            </a:r>
            <a:r>
              <a:rPr lang="en-US" altLang="zh-CN" sz="1200" b="1">
                <a:latin typeface="宋体" panose="02010600030101010101" pitchFamily="2" charset="-122"/>
                <a:ea typeface="宋体" panose="02010600030101010101" pitchFamily="2" charset="-122"/>
              </a:rPr>
              <a:t> extends</a:t>
            </a:r>
            <a:r>
              <a:rPr lang="en-US" altLang="zh-CN" sz="1200" b="1" err="1">
                <a:latin typeface="宋体" panose="02010600030101010101" pitchFamily="2" charset="-122"/>
                <a:ea typeface="宋体" panose="02010600030101010101" pitchFamily="2" charset="-122"/>
              </a:rPr>
              <a:t> UpperClothes</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 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 String name;</a:t>
            </a:r>
            <a:endParaRPr lang="en-US" altLang="zh-CN" sz="1200" b="1" err="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err="1">
                <a:latin typeface="宋体" panose="02010600030101010101" pitchFamily="2" charset="-122"/>
                <a:ea typeface="宋体" panose="02010600030101010101" pitchFamily="2" charset="-122"/>
              </a:rPr>
              <a:t>   WesternUpperClothes</a:t>
            </a:r>
            <a:r>
              <a:rPr lang="en-US" altLang="zh-CN" sz="1200" b="1">
                <a:latin typeface="宋体" panose="02010600030101010101" pitchFamily="2" charset="-122"/>
                <a:ea typeface="宋体" panose="02010600030101010101" pitchFamily="2" charset="-122"/>
              </a:rPr>
              <a:t>(String name,</a:t>
            </a:r>
            <a:r>
              <a:rPr lang="en-US" altLang="zh-CN" sz="1200" b="1" err="1">
                <a:latin typeface="宋体" panose="02010600030101010101" pitchFamily="2" charset="-122"/>
                <a:ea typeface="宋体" panose="02010600030101010101" pitchFamily="2" charset="-122"/>
              </a:rPr>
              <a:t>int chestSize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this.name=name;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a:t>
            </a:r>
            <a:r>
              <a:rPr lang="en-US" altLang="zh-CN" sz="1200" b="1" err="1">
                <a:latin typeface="宋体" panose="02010600030101010101" pitchFamily="2" charset="-122"/>
                <a:ea typeface="宋体" panose="02010600030101010101" pitchFamily="2" charset="-122"/>
              </a:rPr>
              <a:t>chestSize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this.height=height;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a:t>
            </a:r>
            <a:r>
              <a:rPr lang="en-US" altLang="zh-CN" sz="1200" b="1" err="1">
                <a:latin typeface="宋体" panose="02010600030101010101" pitchFamily="2" charset="-122"/>
                <a:ea typeface="宋体" panose="02010600030101010101" pitchFamily="2" charset="-122"/>
              </a:rPr>
              <a:t> 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getHeight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 String</a:t>
            </a:r>
            <a:r>
              <a:rPr lang="en-US" altLang="zh-CN" sz="1200" b="1" err="1">
                <a:latin typeface="宋体" panose="02010600030101010101" pitchFamily="2" charset="-122"/>
                <a:ea typeface="宋体" panose="02010600030101010101" pitchFamily="2" charset="-122"/>
              </a:rPr>
              <a:t> getName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94" name="矩形 16999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0003" name="矩形 17000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0004" name="矩形 17000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0005" name="文本框 170004"/>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70006" name="文本框 170005"/>
          <p:cNvSpPr txBox="1"/>
          <p:nvPr/>
        </p:nvSpPr>
        <p:spPr>
          <a:xfrm>
            <a:off x="1066800" y="1447800"/>
            <a:ext cx="7543800" cy="52562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．具体产品（</a:t>
            </a:r>
            <a:r>
              <a:rPr lang="en-US" altLang="zh-CN" b="1" err="1">
                <a:latin typeface="宋体" panose="02010600030101010101" pitchFamily="2" charset="-122"/>
                <a:ea typeface="宋体" panose="02010600030101010101" pitchFamily="2" charset="-122"/>
              </a:rPr>
              <a:t>ConcreteProduct</a:t>
            </a:r>
            <a:r>
              <a:rPr lang="en-US" altLang="zh-CN" b="1">
                <a:latin typeface="宋体" panose="02010600030101010101" pitchFamily="2" charset="-122"/>
                <a:ea typeface="宋体" panose="02010600030101010101" pitchFamily="2" charset="-122"/>
              </a:rPr>
              <a:t>)_2: </a:t>
            </a:r>
            <a:r>
              <a:rPr lang="en-US" altLang="zh-CN" sz="1800" b="1" err="1">
                <a:solidFill>
                  <a:srgbClr val="FF0000"/>
                </a:solidFill>
                <a:latin typeface="宋体" panose="02010600030101010101" pitchFamily="2" charset="-122"/>
                <a:ea typeface="宋体" panose="02010600030101010101" pitchFamily="2" charset="-122"/>
              </a:rPr>
              <a:t>CowboyUpperClothes</a:t>
            </a:r>
            <a:r>
              <a:rPr lang="en-US" altLang="zh-CN" sz="1800"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CowboyUpperClothes</a:t>
            </a:r>
            <a:r>
              <a:rPr lang="en-US" altLang="zh-CN" sz="1200" b="1">
                <a:latin typeface="宋体" panose="02010600030101010101" pitchFamily="2" charset="-122"/>
                <a:ea typeface="宋体" panose="02010600030101010101" pitchFamily="2" charset="-122"/>
              </a:rPr>
              <a:t> extends</a:t>
            </a:r>
            <a:r>
              <a:rPr lang="en-US" altLang="zh-CN" sz="1200" b="1" err="1">
                <a:latin typeface="宋体" panose="02010600030101010101" pitchFamily="2" charset="-122"/>
                <a:ea typeface="宋体" panose="02010600030101010101" pitchFamily="2" charset="-122"/>
              </a:rPr>
              <a:t> UpperClothes</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 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 String name;</a:t>
            </a:r>
            <a:endParaRPr lang="en-US" altLang="zh-CN" sz="1200" b="1" err="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err="1">
                <a:latin typeface="宋体" panose="02010600030101010101" pitchFamily="2" charset="-122"/>
                <a:ea typeface="宋体" panose="02010600030101010101" pitchFamily="2" charset="-122"/>
              </a:rPr>
              <a:t>   CowboyUpperClothes</a:t>
            </a:r>
            <a:r>
              <a:rPr lang="en-US" altLang="zh-CN" sz="1200" b="1">
                <a:latin typeface="宋体" panose="02010600030101010101" pitchFamily="2" charset="-122"/>
                <a:ea typeface="宋体" panose="02010600030101010101" pitchFamily="2" charset="-122"/>
              </a:rPr>
              <a:t>(String name,</a:t>
            </a:r>
            <a:r>
              <a:rPr lang="en-US" altLang="zh-CN" sz="1200" b="1" err="1">
                <a:latin typeface="宋体" panose="02010600030101010101" pitchFamily="2" charset="-122"/>
                <a:ea typeface="宋体" panose="02010600030101010101" pitchFamily="2" charset="-122"/>
              </a:rPr>
              <a:t>int chestSize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this.name=name;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a:t>
            </a:r>
            <a:r>
              <a:rPr lang="en-US" altLang="zh-CN" sz="1200" b="1" err="1">
                <a:latin typeface="宋体" panose="02010600030101010101" pitchFamily="2" charset="-122"/>
                <a:ea typeface="宋体" panose="02010600030101010101" pitchFamily="2" charset="-122"/>
              </a:rPr>
              <a:t>chestSize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this.height=height;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a:t>
            </a:r>
            <a:r>
              <a:rPr lang="en-US" altLang="zh-CN" sz="1200" b="1" err="1">
                <a:latin typeface="宋体" panose="02010600030101010101" pitchFamily="2" charset="-122"/>
                <a:ea typeface="宋体" panose="02010600030101010101" pitchFamily="2" charset="-122"/>
              </a:rPr>
              <a:t> chestSize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getHeight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 String</a:t>
            </a:r>
            <a:r>
              <a:rPr lang="en-US" altLang="zh-CN" sz="1200" b="1" err="1">
                <a:latin typeface="宋体" panose="02010600030101010101" pitchFamily="2" charset="-122"/>
                <a:ea typeface="宋体" panose="02010600030101010101" pitchFamily="2" charset="-122"/>
              </a:rPr>
              <a:t> getName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8" name="矩形 1710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1027" name="矩形 1710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1028" name="矩形 1710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1029" name="文本框 171028"/>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71030" name="文本框 171029"/>
          <p:cNvSpPr txBox="1"/>
          <p:nvPr/>
        </p:nvSpPr>
        <p:spPr>
          <a:xfrm>
            <a:off x="1066800" y="1447800"/>
            <a:ext cx="7543800" cy="52562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．具体产品（</a:t>
            </a:r>
            <a:r>
              <a:rPr lang="en-US" altLang="zh-CN" b="1" err="1">
                <a:latin typeface="宋体" panose="02010600030101010101" pitchFamily="2" charset="-122"/>
                <a:ea typeface="宋体" panose="02010600030101010101" pitchFamily="2" charset="-122"/>
              </a:rPr>
              <a:t>ConcreteProduct</a:t>
            </a:r>
            <a:r>
              <a:rPr lang="en-US" altLang="zh-CN" b="1">
                <a:latin typeface="宋体" panose="02010600030101010101" pitchFamily="2" charset="-122"/>
                <a:ea typeface="宋体" panose="02010600030101010101" pitchFamily="2" charset="-122"/>
              </a:rPr>
              <a:t>)_3: </a:t>
            </a:r>
            <a:r>
              <a:rPr lang="en-US" altLang="zh-CN" sz="1800" b="1" err="1">
                <a:solidFill>
                  <a:srgbClr val="FF0000"/>
                </a:solidFill>
                <a:latin typeface="宋体" panose="02010600030101010101" pitchFamily="2" charset="-122"/>
                <a:ea typeface="宋体" panose="02010600030101010101" pitchFamily="2" charset="-122"/>
              </a:rPr>
              <a:t>WesternTrousers</a:t>
            </a:r>
            <a:r>
              <a:rPr lang="en-US" altLang="zh-CN" sz="1800"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WesternTrousers</a:t>
            </a:r>
            <a:r>
              <a:rPr lang="en-US" altLang="zh-CN" sz="1200" b="1">
                <a:latin typeface="宋体" panose="02010600030101010101" pitchFamily="2" charset="-122"/>
                <a:ea typeface="宋体" panose="02010600030101010101" pitchFamily="2" charset="-122"/>
              </a:rPr>
              <a:t> extends Trousers{</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 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 String name;</a:t>
            </a:r>
            <a:endParaRPr lang="en-US" altLang="zh-CN" sz="1200" b="1" err="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err="1">
                <a:latin typeface="宋体" panose="02010600030101010101" pitchFamily="2" charset="-122"/>
                <a:ea typeface="宋体" panose="02010600030101010101" pitchFamily="2" charset="-122"/>
              </a:rPr>
              <a:t>   WesternTrousers</a:t>
            </a:r>
            <a:r>
              <a:rPr lang="en-US" altLang="zh-CN" sz="1200" b="1">
                <a:latin typeface="宋体" panose="02010600030101010101" pitchFamily="2" charset="-122"/>
                <a:ea typeface="宋体" panose="02010600030101010101" pitchFamily="2" charset="-122"/>
              </a:rPr>
              <a:t>(String name,</a:t>
            </a:r>
            <a:r>
              <a:rPr lang="en-US" altLang="zh-CN" sz="1200" b="1" err="1">
                <a:latin typeface="宋体" panose="02010600030101010101" pitchFamily="2" charset="-122"/>
                <a:ea typeface="宋体" panose="02010600030101010101" pitchFamily="2" charset="-122"/>
              </a:rPr>
              <a:t>int waistSize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this.name=name;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a:t>
            </a:r>
            <a:r>
              <a:rPr lang="en-US" altLang="zh-CN" sz="1200" b="1" err="1">
                <a:latin typeface="宋体" panose="02010600030101010101" pitchFamily="2" charset="-122"/>
                <a:ea typeface="宋体" panose="02010600030101010101" pitchFamily="2" charset="-122"/>
              </a:rPr>
              <a:t>waistSize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this.height=height;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a:t>
            </a:r>
            <a:r>
              <a:rPr lang="en-US" altLang="zh-CN" sz="1200" b="1" err="1">
                <a:latin typeface="宋体" panose="02010600030101010101" pitchFamily="2" charset="-122"/>
                <a:ea typeface="宋体" panose="02010600030101010101" pitchFamily="2" charset="-122"/>
              </a:rPr>
              <a:t> 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getHeight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 String</a:t>
            </a:r>
            <a:r>
              <a:rPr lang="en-US" altLang="zh-CN" sz="1200" b="1" err="1">
                <a:latin typeface="宋体" panose="02010600030101010101" pitchFamily="2" charset="-122"/>
                <a:ea typeface="宋体" panose="02010600030101010101" pitchFamily="2" charset="-122"/>
              </a:rPr>
              <a:t> getName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0" name="矩形 16384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3859" name="矩形 16385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3860" name="矩形 16385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3861" name="文本框 16386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63862" name="文本框 163861"/>
          <p:cNvSpPr txBox="1"/>
          <p:nvPr/>
        </p:nvSpPr>
        <p:spPr>
          <a:xfrm>
            <a:off x="1066800" y="1447800"/>
            <a:ext cx="7543800" cy="49815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．具体产品（</a:t>
            </a:r>
            <a:r>
              <a:rPr lang="en-US" altLang="zh-CN" b="1" err="1">
                <a:latin typeface="宋体" panose="02010600030101010101" pitchFamily="2" charset="-122"/>
                <a:ea typeface="宋体" panose="02010600030101010101" pitchFamily="2" charset="-122"/>
              </a:rPr>
              <a:t>ConcreteProduct</a:t>
            </a:r>
            <a:r>
              <a:rPr lang="en-US" altLang="zh-CN" b="1">
                <a:latin typeface="宋体" panose="02010600030101010101" pitchFamily="2" charset="-122"/>
                <a:ea typeface="宋体" panose="02010600030101010101" pitchFamily="2" charset="-122"/>
              </a:rPr>
              <a:t>)_4: </a:t>
            </a:r>
            <a:r>
              <a:rPr lang="en-US" altLang="zh-CN" sz="1800" b="1" err="1">
                <a:solidFill>
                  <a:srgbClr val="FF0000"/>
                </a:solidFill>
                <a:latin typeface="宋体" panose="02010600030101010101" pitchFamily="2" charset="-122"/>
                <a:ea typeface="宋体" panose="02010600030101010101" pitchFamily="2" charset="-122"/>
              </a:rPr>
              <a:t>CowboyTrousers</a:t>
            </a:r>
            <a:r>
              <a:rPr lang="en-US" altLang="zh-CN" sz="1800"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CowboyTrousers</a:t>
            </a:r>
            <a:r>
              <a:rPr lang="en-US" altLang="zh-CN" sz="1200" b="1">
                <a:latin typeface="宋体" panose="02010600030101010101" pitchFamily="2" charset="-122"/>
                <a:ea typeface="宋体" panose="02010600030101010101" pitchFamily="2" charset="-122"/>
              </a:rPr>
              <a:t> extends Trousers{</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 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private String name;</a:t>
            </a:r>
            <a:endParaRPr lang="en-US" altLang="zh-CN" sz="1200" b="1" err="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err="1">
                <a:latin typeface="宋体" panose="02010600030101010101" pitchFamily="2" charset="-122"/>
                <a:ea typeface="宋体" panose="02010600030101010101" pitchFamily="2" charset="-122"/>
              </a:rPr>
              <a:t>   CowboyTrousers</a:t>
            </a:r>
            <a:r>
              <a:rPr lang="en-US" altLang="zh-CN" sz="1200" b="1">
                <a:latin typeface="宋体" panose="02010600030101010101" pitchFamily="2" charset="-122"/>
                <a:ea typeface="宋体" panose="02010600030101010101" pitchFamily="2" charset="-122"/>
              </a:rPr>
              <a:t>(String name,</a:t>
            </a:r>
            <a:r>
              <a:rPr lang="en-US" altLang="zh-CN" sz="1200" b="1" err="1">
                <a:latin typeface="宋体" panose="02010600030101010101" pitchFamily="2" charset="-122"/>
                <a:ea typeface="宋体" panose="02010600030101010101" pitchFamily="2" charset="-122"/>
              </a:rPr>
              <a:t>int waistSize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this.name=name;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a:t>
            </a:r>
            <a:r>
              <a:rPr lang="en-US" altLang="zh-CN" sz="1200" b="1" err="1">
                <a:latin typeface="宋体" panose="02010600030101010101" pitchFamily="2" charset="-122"/>
                <a:ea typeface="宋体" panose="02010600030101010101" pitchFamily="2" charset="-122"/>
              </a:rPr>
              <a:t>waistSize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this.height=height;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a:t>
            </a:r>
            <a:r>
              <a:rPr lang="en-US" altLang="zh-CN" sz="1200" b="1" err="1">
                <a:latin typeface="宋体" panose="02010600030101010101" pitchFamily="2" charset="-122"/>
                <a:ea typeface="宋体" panose="02010600030101010101" pitchFamily="2" charset="-122"/>
              </a:rPr>
              <a:t> waistSize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int getHeight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height;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 String</a:t>
            </a:r>
            <a:r>
              <a:rPr lang="en-US" altLang="zh-CN" sz="1200" b="1" err="1">
                <a:latin typeface="宋体" panose="02010600030101010101" pitchFamily="2" charset="-122"/>
                <a:ea typeface="宋体" panose="02010600030101010101" pitchFamily="2" charset="-122"/>
              </a:rPr>
              <a:t> getName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74" name="矩形 16487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4883" name="矩形 16488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4884" name="矩形 16488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4885" name="文本框 16488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64886" name="文本框 164885"/>
          <p:cNvSpPr txBox="1"/>
          <p:nvPr/>
        </p:nvSpPr>
        <p:spPr>
          <a:xfrm>
            <a:off x="533400" y="2057400"/>
            <a:ext cx="8382000" cy="19240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抽象工厂（</a:t>
            </a:r>
            <a:r>
              <a:rPr lang="en-US" altLang="zh-CN" b="1" err="1">
                <a:latin typeface="宋体" panose="02010600030101010101" pitchFamily="2" charset="-122"/>
                <a:ea typeface="宋体" panose="02010600030101010101" pitchFamily="2" charset="-122"/>
              </a:rPr>
              <a:t>AbstractFactory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ClothesFactory</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spcBef>
                <a:spcPct val="50000"/>
              </a:spcBef>
            </a:pPr>
            <a:r>
              <a:rPr lang="en-US" altLang="zh-CN" sz="1600" b="1">
                <a:latin typeface="宋体" panose="02010600030101010101" pitchFamily="2" charset="-122"/>
                <a:ea typeface="宋体" panose="02010600030101010101" pitchFamily="2" charset="-122"/>
              </a:rPr>
              <a:t>public abstract class</a:t>
            </a:r>
            <a:r>
              <a:rPr lang="en-US" altLang="zh-CN" sz="1600" b="1" err="1">
                <a:latin typeface="宋体" panose="02010600030101010101" pitchFamily="2" charset="-122"/>
                <a:ea typeface="宋体" panose="02010600030101010101" pitchFamily="2" charset="-122"/>
              </a:rPr>
              <a:t> ClothesFactory</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spcBef>
                <a:spcPct val="50000"/>
              </a:spcBef>
            </a:pPr>
            <a:r>
              <a:rPr lang="en-US" altLang="zh-CN" sz="1600" b="1">
                <a:latin typeface="宋体" panose="02010600030101010101" pitchFamily="2" charset="-122"/>
                <a:ea typeface="宋体" panose="02010600030101010101" pitchFamily="2" charset="-122"/>
              </a:rPr>
              <a:t>    public abstract</a:t>
            </a:r>
            <a:r>
              <a:rPr lang="en-US" altLang="zh-CN" sz="1600" b="1" err="1">
                <a:latin typeface="宋体" panose="02010600030101010101" pitchFamily="2" charset="-122"/>
                <a:ea typeface="宋体" panose="02010600030101010101" pitchFamily="2" charset="-122"/>
              </a:rPr>
              <a:t> UpperClothes createUpperClothes</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int chestSize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int</a:t>
            </a:r>
            <a:r>
              <a:rPr lang="en-US" altLang="zh-CN" sz="1600" b="1">
                <a:latin typeface="宋体" panose="02010600030101010101" pitchFamily="2" charset="-122"/>
                <a:ea typeface="宋体" panose="02010600030101010101" pitchFamily="2" charset="-122"/>
              </a:rPr>
              <a:t> height);</a:t>
            </a:r>
            <a:endParaRPr lang="en-US" altLang="zh-CN" sz="1600" b="1">
              <a:latin typeface="宋体" panose="02010600030101010101" pitchFamily="2" charset="-122"/>
              <a:ea typeface="宋体" panose="02010600030101010101" pitchFamily="2" charset="-122"/>
            </a:endParaRPr>
          </a:p>
          <a:p>
            <a:pPr algn="l">
              <a:spcBef>
                <a:spcPct val="50000"/>
              </a:spcBef>
            </a:pPr>
            <a:r>
              <a:rPr lang="en-US" altLang="zh-CN" sz="1600" b="1">
                <a:latin typeface="宋体" panose="02010600030101010101" pitchFamily="2" charset="-122"/>
                <a:ea typeface="宋体" panose="02010600030101010101" pitchFamily="2" charset="-122"/>
              </a:rPr>
              <a:t>    public abstract Trousers</a:t>
            </a:r>
            <a:r>
              <a:rPr lang="en-US" altLang="zh-CN" sz="1600" b="1" err="1">
                <a:latin typeface="宋体" panose="02010600030101010101" pitchFamily="2" charset="-122"/>
                <a:ea typeface="宋体" panose="02010600030101010101" pitchFamily="2" charset="-122"/>
              </a:rPr>
              <a:t> createTrousers</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int waistSize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int</a:t>
            </a:r>
            <a:r>
              <a:rPr lang="en-US" altLang="zh-CN" sz="1600" b="1">
                <a:latin typeface="宋体" panose="02010600030101010101" pitchFamily="2" charset="-122"/>
                <a:ea typeface="宋体" panose="02010600030101010101" pitchFamily="2" charset="-122"/>
              </a:rPr>
              <a:t> height);</a:t>
            </a:r>
            <a:endParaRPr lang="en-US" altLang="zh-CN" sz="1600" b="1">
              <a:latin typeface="宋体" panose="02010600030101010101" pitchFamily="2" charset="-122"/>
              <a:ea typeface="宋体" panose="02010600030101010101" pitchFamily="2" charset="-122"/>
            </a:endParaRPr>
          </a:p>
          <a:p>
            <a:pPr algn="l">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8" name="矩形 16589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5907" name="矩形 16590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5908" name="矩形 16590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5909" name="文本框 16590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65910" name="文本框 165909"/>
          <p:cNvSpPr txBox="1"/>
          <p:nvPr/>
        </p:nvSpPr>
        <p:spPr>
          <a:xfrm>
            <a:off x="457200" y="1524000"/>
            <a:ext cx="8229600" cy="50863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具体工厂（</a:t>
            </a:r>
            <a:r>
              <a:rPr lang="en-US" altLang="zh-CN" b="1" err="1">
                <a:latin typeface="宋体" panose="02010600030101010101" pitchFamily="2" charset="-122"/>
                <a:ea typeface="宋体" panose="02010600030101010101" pitchFamily="2" charset="-122"/>
              </a:rPr>
              <a:t>ConcreteFactory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solidFill>
                  <a:srgbClr val="0000FF"/>
                </a:solidFill>
                <a:latin typeface="宋体" panose="02010600030101010101" pitchFamily="2" charset="-122"/>
                <a:ea typeface="宋体" panose="02010600030101010101" pitchFamily="2" charset="-122"/>
              </a:rPr>
              <a:t>BeijingClothesFactory</a:t>
            </a:r>
            <a:r>
              <a:rPr lang="en-US" altLang="zh-CN" sz="1800" b="1">
                <a:solidFill>
                  <a:srgbClr val="0000FF"/>
                </a:solidFill>
                <a:latin typeface="宋体" panose="02010600030101010101" pitchFamily="2" charset="-122"/>
                <a:ea typeface="宋体" panose="02010600030101010101" pitchFamily="2" charset="-122"/>
              </a:rPr>
              <a:t>.java</a:t>
            </a:r>
            <a:endParaRPr lang="en-US" altLang="zh-CN" sz="1800" b="1">
              <a:solidFill>
                <a:srgbClr val="0000FF"/>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public class</a:t>
            </a:r>
            <a:r>
              <a:rPr lang="en-US" altLang="zh-CN" sz="1400" b="1" err="1">
                <a:latin typeface="宋体" panose="02010600030101010101" pitchFamily="2" charset="-122"/>
                <a:ea typeface="宋体" panose="02010600030101010101" pitchFamily="2" charset="-122"/>
              </a:rPr>
              <a:t> BeijingClothesFactory</a:t>
            </a:r>
            <a:r>
              <a:rPr lang="en-US" altLang="zh-CN" sz="1400" b="1">
                <a:latin typeface="宋体" panose="02010600030101010101" pitchFamily="2" charset="-122"/>
                <a:ea typeface="宋体" panose="02010600030101010101" pitchFamily="2" charset="-122"/>
              </a:rPr>
              <a:t> extends</a:t>
            </a:r>
            <a:r>
              <a:rPr lang="en-US" altLang="zh-CN" sz="1400" b="1" err="1">
                <a:latin typeface="宋体" panose="02010600030101010101" pitchFamily="2" charset="-122"/>
                <a:ea typeface="宋体" panose="02010600030101010101" pitchFamily="2" charset="-122"/>
              </a:rPr>
              <a:t> ClothesFactory</a:t>
            </a: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    public</a:t>
            </a:r>
            <a:r>
              <a:rPr lang="en-US" altLang="zh-CN" sz="1400" b="1" err="1">
                <a:latin typeface="宋体" panose="02010600030101010101" pitchFamily="2" charset="-122"/>
                <a:ea typeface="宋体" panose="02010600030101010101" pitchFamily="2" charset="-122"/>
              </a:rPr>
              <a:t> UpperClothes createUpperClothes</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 chestSize</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a:t>
            </a:r>
            <a:r>
              <a:rPr lang="en-US" altLang="zh-CN" sz="1400" b="1">
                <a:latin typeface="宋体" panose="02010600030101010101" pitchFamily="2" charset="-122"/>
                <a:ea typeface="宋体" panose="02010600030101010101" pitchFamily="2" charset="-122"/>
              </a:rPr>
              <a:t> height){</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         return new</a:t>
            </a:r>
            <a:r>
              <a:rPr lang="en-US" altLang="zh-CN" sz="1400" b="1" err="1">
                <a:latin typeface="宋体" panose="02010600030101010101" pitchFamily="2" charset="-122"/>
                <a:ea typeface="宋体" panose="02010600030101010101" pitchFamily="2" charset="-122"/>
              </a:rPr>
              <a:t> WesternUpperClothes</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北京牌西服上衣</a:t>
            </a:r>
            <a:r>
              <a:rPr lang="en-US" altLang="zh-CN" sz="1400" b="1" dirty="0">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chestSize</a:t>
            </a:r>
            <a:r>
              <a:rPr lang="en-US" altLang="zh-CN" sz="1400" b="1">
                <a:latin typeface="宋体" panose="02010600030101010101" pitchFamily="2" charset="-122"/>
                <a:ea typeface="宋体" panose="02010600030101010101" pitchFamily="2" charset="-122"/>
              </a:rPr>
              <a:t>,height);</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    public Trousers</a:t>
            </a:r>
            <a:r>
              <a:rPr lang="en-US" altLang="zh-CN" sz="1400" b="1" err="1">
                <a:latin typeface="宋体" panose="02010600030101010101" pitchFamily="2" charset="-122"/>
                <a:ea typeface="宋体" panose="02010600030101010101" pitchFamily="2" charset="-122"/>
              </a:rPr>
              <a:t> createTrousers</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 waistSize</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a:t>
            </a:r>
            <a:r>
              <a:rPr lang="en-US" altLang="zh-CN" sz="1400" b="1">
                <a:latin typeface="宋体" panose="02010600030101010101" pitchFamily="2" charset="-122"/>
                <a:ea typeface="宋体" panose="02010600030101010101" pitchFamily="2" charset="-122"/>
              </a:rPr>
              <a:t> height){</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         return new</a:t>
            </a:r>
            <a:r>
              <a:rPr lang="en-US" altLang="zh-CN" sz="1400" b="1" err="1">
                <a:latin typeface="宋体" panose="02010600030101010101" pitchFamily="2" charset="-122"/>
                <a:ea typeface="宋体" panose="02010600030101010101" pitchFamily="2" charset="-122"/>
              </a:rPr>
              <a:t> WesternTrousers</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北京牌西服裤子</a:t>
            </a:r>
            <a:r>
              <a:rPr lang="en-US" altLang="zh-CN" sz="1400" b="1" dirty="0">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waistSize</a:t>
            </a:r>
            <a:r>
              <a:rPr lang="en-US" altLang="zh-CN" sz="1400" b="1">
                <a:latin typeface="宋体" panose="02010600030101010101" pitchFamily="2" charset="-122"/>
                <a:ea typeface="宋体" panose="02010600030101010101" pitchFamily="2" charset="-122"/>
              </a:rPr>
              <a:t>,height);</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rPr>
              <a:t>}</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solidFill>
                  <a:srgbClr val="0000FF"/>
                </a:solidFill>
                <a:latin typeface="宋体" panose="02010600030101010101" pitchFamily="2" charset="-122"/>
                <a:ea typeface="宋体" panose="02010600030101010101" pitchFamily="2" charset="-122"/>
              </a:rPr>
              <a:t>ShanghaiClothesFactory</a:t>
            </a:r>
            <a:r>
              <a:rPr lang="en-US" altLang="zh-CN" sz="1800" b="1">
                <a:solidFill>
                  <a:srgbClr val="0000FF"/>
                </a:solidFill>
                <a:latin typeface="宋体" panose="02010600030101010101" pitchFamily="2" charset="-122"/>
                <a:ea typeface="宋体" panose="02010600030101010101" pitchFamily="2" charset="-122"/>
              </a:rPr>
              <a:t>.java</a:t>
            </a:r>
            <a:endParaRPr lang="en-US" altLang="zh-CN" sz="1800" b="1">
              <a:solidFill>
                <a:srgbClr val="0000FF"/>
              </a:solidFill>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public class</a:t>
            </a:r>
            <a:r>
              <a:rPr lang="en-US" altLang="zh-CN" sz="1400" b="1" err="1">
                <a:latin typeface="宋体" panose="02010600030101010101" pitchFamily="2" charset="-122"/>
                <a:ea typeface="宋体" panose="02010600030101010101" pitchFamily="2" charset="-122"/>
              </a:rPr>
              <a:t> ShanghaiClothesFactory</a:t>
            </a:r>
            <a:r>
              <a:rPr lang="en-US" altLang="zh-CN" sz="1400" b="1">
                <a:latin typeface="宋体" panose="02010600030101010101" pitchFamily="2" charset="-122"/>
                <a:ea typeface="宋体" panose="02010600030101010101" pitchFamily="2" charset="-122"/>
              </a:rPr>
              <a:t> extends</a:t>
            </a:r>
            <a:r>
              <a:rPr lang="en-US" altLang="zh-CN" sz="1400" b="1" err="1">
                <a:latin typeface="宋体" panose="02010600030101010101" pitchFamily="2" charset="-122"/>
                <a:ea typeface="宋体" panose="02010600030101010101" pitchFamily="2" charset="-122"/>
              </a:rPr>
              <a:t> ClothesFactory</a:t>
            </a: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public</a:t>
            </a:r>
            <a:r>
              <a:rPr lang="en-US" altLang="zh-CN" sz="1400" b="1" err="1">
                <a:latin typeface="宋体" panose="02010600030101010101" pitchFamily="2" charset="-122"/>
                <a:ea typeface="宋体" panose="02010600030101010101" pitchFamily="2" charset="-122"/>
              </a:rPr>
              <a:t> UpperClothes createUpperClothes</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 chestSize</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a:t>
            </a:r>
            <a:r>
              <a:rPr lang="en-US" altLang="zh-CN" sz="1400" b="1">
                <a:latin typeface="宋体" panose="02010600030101010101" pitchFamily="2" charset="-122"/>
                <a:ea typeface="宋体" panose="02010600030101010101" pitchFamily="2" charset="-122"/>
              </a:rPr>
              <a:t> height){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return new</a:t>
            </a:r>
            <a:r>
              <a:rPr lang="en-US" altLang="zh-CN" sz="1400" b="1" err="1">
                <a:latin typeface="宋体" panose="02010600030101010101" pitchFamily="2" charset="-122"/>
                <a:ea typeface="宋体" panose="02010600030101010101" pitchFamily="2" charset="-122"/>
              </a:rPr>
              <a:t> WesternUpperClothes</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上海牌牛仔上衣</a:t>
            </a:r>
            <a:r>
              <a:rPr lang="en-US" altLang="zh-CN" sz="1400" b="1" dirty="0">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chestSize</a:t>
            </a:r>
            <a:r>
              <a:rPr lang="en-US" altLang="zh-CN" sz="1400" b="1">
                <a:latin typeface="宋体" panose="02010600030101010101" pitchFamily="2" charset="-122"/>
                <a:ea typeface="宋体" panose="02010600030101010101" pitchFamily="2" charset="-122"/>
              </a:rPr>
              <a:t>,height);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public Trousers</a:t>
            </a:r>
            <a:r>
              <a:rPr lang="en-US" altLang="zh-CN" sz="1400" b="1" err="1">
                <a:latin typeface="宋体" panose="02010600030101010101" pitchFamily="2" charset="-122"/>
                <a:ea typeface="宋体" panose="02010600030101010101" pitchFamily="2" charset="-122"/>
              </a:rPr>
              <a:t> createTrousers</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 waistSize</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a:t>
            </a:r>
            <a:r>
              <a:rPr lang="en-US" altLang="zh-CN" sz="1400" b="1">
                <a:latin typeface="宋体" panose="02010600030101010101" pitchFamily="2" charset="-122"/>
                <a:ea typeface="宋体" panose="02010600030101010101" pitchFamily="2" charset="-122"/>
              </a:rPr>
              <a:t> height){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return new</a:t>
            </a:r>
            <a:r>
              <a:rPr lang="en-US" altLang="zh-CN" sz="1400" b="1" err="1">
                <a:latin typeface="宋体" panose="02010600030101010101" pitchFamily="2" charset="-122"/>
                <a:ea typeface="宋体" panose="02010600030101010101" pitchFamily="2" charset="-122"/>
              </a:rPr>
              <a:t> WesternTrousers</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上海牌牛仔裤</a:t>
            </a:r>
            <a:r>
              <a:rPr lang="en-US" altLang="zh-CN" sz="1400" b="1" dirty="0">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waistSize</a:t>
            </a:r>
            <a:r>
              <a:rPr lang="en-US" altLang="zh-CN" sz="1400" b="1">
                <a:latin typeface="宋体" panose="02010600030101010101" pitchFamily="2" charset="-122"/>
                <a:ea typeface="宋体" panose="02010600030101010101" pitchFamily="2" charset="-122"/>
              </a:rPr>
              <a:t>,height);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副标题 18433"/>
          <p:cNvSpPr>
            <a:spLocks noGrp="1"/>
          </p:cNvSpPr>
          <p:nvPr>
            <p:ph type="subTitle" idx="1"/>
          </p:nvPr>
        </p:nvSpPr>
        <p:spPr>
          <a:xfrm>
            <a:off x="1295400" y="838200"/>
            <a:ext cx="57912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3.2  </a:t>
            </a:r>
            <a:r>
              <a:rPr lang="zh-CN" altLang="en-US" sz="3600" b="1" kern="1200" baseline="0" dirty="0">
                <a:latin typeface="宋体" panose="02010600030101010101" pitchFamily="2" charset="-122"/>
                <a:ea typeface="宋体" panose="02010600030101010101" pitchFamily="2" charset="-122"/>
              </a:rPr>
              <a:t>接口（</a:t>
            </a:r>
            <a:r>
              <a:rPr lang="en-US" altLang="zh-CN" sz="3600" b="1" kern="1200" baseline="0">
                <a:latin typeface="宋体" panose="02010600030101010101" pitchFamily="2" charset="-122"/>
                <a:ea typeface="宋体" panose="02010600030101010101" pitchFamily="2" charset="-122"/>
              </a:rPr>
              <a:t>Interface)_2 </a:t>
            </a:r>
            <a:endParaRPr lang="en-US" altLang="zh-CN" sz="3600" b="1" kern="1200" baseline="0">
              <a:latin typeface="宋体" panose="02010600030101010101" pitchFamily="2" charset="-122"/>
              <a:ea typeface="宋体" panose="02010600030101010101" pitchFamily="2" charset="-122"/>
            </a:endParaRPr>
          </a:p>
        </p:txBody>
      </p:sp>
      <p:sp>
        <p:nvSpPr>
          <p:cNvPr id="18443" name="矩形 1844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452" name="矩形 1845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453" name="矩形 1845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454" name="矩形 18453"/>
          <p:cNvSpPr/>
          <p:nvPr/>
        </p:nvSpPr>
        <p:spPr>
          <a:xfrm>
            <a:off x="4495800" y="1828800"/>
            <a:ext cx="3657600" cy="35052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8455" name="直接连接符 18454"/>
          <p:cNvSpPr/>
          <p:nvPr/>
        </p:nvSpPr>
        <p:spPr>
          <a:xfrm>
            <a:off x="4495800" y="2743200"/>
            <a:ext cx="3657600" cy="0"/>
          </a:xfrm>
          <a:prstGeom prst="line">
            <a:avLst/>
          </a:prstGeom>
          <a:ln w="28575" cap="flat" cmpd="sng">
            <a:solidFill>
              <a:srgbClr val="FF0000"/>
            </a:solidFill>
            <a:prstDash val="solid"/>
            <a:headEnd type="none" w="med" len="med"/>
            <a:tailEnd type="none" w="med" len="med"/>
          </a:ln>
        </p:spPr>
      </p:sp>
      <p:sp>
        <p:nvSpPr>
          <p:cNvPr id="18456" name="直接连接符 18455"/>
          <p:cNvSpPr/>
          <p:nvPr/>
        </p:nvSpPr>
        <p:spPr>
          <a:xfrm>
            <a:off x="4495800" y="4038600"/>
            <a:ext cx="3657600" cy="0"/>
          </a:xfrm>
          <a:prstGeom prst="line">
            <a:avLst/>
          </a:prstGeom>
          <a:ln w="28575" cap="flat" cmpd="sng">
            <a:solidFill>
              <a:srgbClr val="FF0000"/>
            </a:solidFill>
            <a:prstDash val="solid"/>
            <a:headEnd type="none" w="med" len="med"/>
            <a:tailEnd type="none" w="med" len="med"/>
          </a:ln>
        </p:spPr>
      </p:sp>
      <p:sp>
        <p:nvSpPr>
          <p:cNvPr id="18457" name="文本框 18456"/>
          <p:cNvSpPr txBox="1"/>
          <p:nvPr/>
        </p:nvSpPr>
        <p:spPr>
          <a:xfrm>
            <a:off x="4724400" y="1905000"/>
            <a:ext cx="2667000" cy="822325"/>
          </a:xfrm>
          <a:prstGeom prst="rect">
            <a:avLst/>
          </a:prstGeom>
          <a:noFill/>
          <a:ln w="9525">
            <a:noFill/>
          </a:ln>
        </p:spPr>
        <p:txBody>
          <a:bodyPr>
            <a:spAutoFit/>
          </a:bodyPr>
          <a:p>
            <a:r>
              <a:rPr lang="en-US" altLang="zh-CN">
                <a:latin typeface="Times New Roman" panose="02020603050405020304" pitchFamily="18" charset="0"/>
                <a:ea typeface="宋体" panose="02010600030101010101" pitchFamily="2" charset="-122"/>
              </a:rPr>
              <a:t>&lt;&lt;interface&gt;&gt;</a:t>
            </a:r>
            <a:endParaRPr lang="en-US" altLang="zh-CN">
              <a:latin typeface="Times New Roman" panose="02020603050405020304" pitchFamily="18" charset="0"/>
              <a:ea typeface="宋体" panose="02010600030101010101" pitchFamily="2" charset="-122"/>
            </a:endParaRPr>
          </a:p>
          <a:p>
            <a:r>
              <a:rPr lang="en-US" altLang="zh-CN" b="1" i="1">
                <a:latin typeface="Times New Roman" panose="02020603050405020304" pitchFamily="18" charset="0"/>
                <a:ea typeface="宋体" panose="02010600030101010101" pitchFamily="2" charset="-122"/>
              </a:rPr>
              <a:t>Creator</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18458" name="文本框 18457"/>
          <p:cNvSpPr txBox="1"/>
          <p:nvPr/>
        </p:nvSpPr>
        <p:spPr>
          <a:xfrm>
            <a:off x="4572000" y="3048000"/>
            <a:ext cx="2438400" cy="457200"/>
          </a:xfrm>
          <a:prstGeom prst="rect">
            <a:avLst/>
          </a:prstGeom>
          <a:noFill/>
          <a:ln w="9525">
            <a:noFill/>
          </a:ln>
        </p:spPr>
        <p:txBody>
          <a:bodyPr>
            <a:spAutoFit/>
          </a:bodyPr>
          <a:p>
            <a:pPr algn="l"/>
            <a:r>
              <a:rPr lang="en-US" altLang="zh-CN" b="1" i="1">
                <a:latin typeface="Times New Roman" panose="02020603050405020304" pitchFamily="18" charset="0"/>
                <a:ea typeface="宋体" panose="02010600030101010101" pitchFamily="2" charset="-122"/>
              </a:rPr>
              <a:t>+MAX:</a:t>
            </a:r>
            <a:r>
              <a:rPr lang="en-US" altLang="zh-CN" b="1" i="1" err="1">
                <a:latin typeface="Times New Roman" panose="02020603050405020304" pitchFamily="18" charset="0"/>
                <a:ea typeface="宋体" panose="02010600030101010101" pitchFamily="2" charset="-122"/>
              </a:rPr>
              <a:t>int </a:t>
            </a:r>
            <a:endParaRPr lang="en-US" altLang="zh-CN" b="1" i="1">
              <a:latin typeface="Times New Roman" panose="02020603050405020304" pitchFamily="18" charset="0"/>
              <a:ea typeface="宋体" panose="02010600030101010101" pitchFamily="2" charset="-122"/>
            </a:endParaRPr>
          </a:p>
        </p:txBody>
      </p:sp>
      <p:sp>
        <p:nvSpPr>
          <p:cNvPr id="18459" name="文本框 18458"/>
          <p:cNvSpPr txBox="1"/>
          <p:nvPr/>
        </p:nvSpPr>
        <p:spPr>
          <a:xfrm>
            <a:off x="4495800" y="4191000"/>
            <a:ext cx="3505200" cy="457200"/>
          </a:xfrm>
          <a:prstGeom prst="rect">
            <a:avLst/>
          </a:prstGeom>
          <a:noFill/>
          <a:ln w="9525">
            <a:noFill/>
          </a:ln>
        </p:spPr>
        <p:txBody>
          <a:bodyPr>
            <a:spAutoFit/>
          </a:bodyPr>
          <a:p>
            <a:pPr algn="l"/>
            <a:r>
              <a:rPr lang="en-US" altLang="zh-CN" b="1" i="1">
                <a:latin typeface="Times New Roman" panose="02020603050405020304" pitchFamily="18" charset="0"/>
                <a:ea typeface="宋体" panose="02010600030101010101" pitchFamily="2" charset="-122"/>
              </a:rPr>
              <a:t>+</a:t>
            </a:r>
            <a:r>
              <a:rPr lang="en-US" altLang="zh-CN" b="1" i="1" err="1">
                <a:latin typeface="Times New Roman" panose="02020603050405020304" pitchFamily="18" charset="0"/>
                <a:ea typeface="宋体" panose="02010600030101010101" pitchFamily="2" charset="-122"/>
              </a:rPr>
              <a:t>factoryMethod</a:t>
            </a:r>
            <a:r>
              <a:rPr lang="en-US" altLang="zh-CN" b="1" i="1">
                <a:latin typeface="Times New Roman" panose="02020603050405020304" pitchFamily="18" charset="0"/>
                <a:ea typeface="宋体" panose="02010600030101010101" pitchFamily="2" charset="-122"/>
              </a:rPr>
              <a:t>():Product </a:t>
            </a:r>
            <a:endParaRPr lang="en-US" altLang="zh-CN" b="1" i="1">
              <a:latin typeface="Times New Roman" panose="02020603050405020304" pitchFamily="18" charset="0"/>
              <a:ea typeface="宋体" panose="02010600030101010101" pitchFamily="2" charset="-122"/>
            </a:endParaRPr>
          </a:p>
        </p:txBody>
      </p:sp>
      <p:sp>
        <p:nvSpPr>
          <p:cNvPr id="18460" name="矩形 18459"/>
          <p:cNvSpPr/>
          <p:nvPr/>
        </p:nvSpPr>
        <p:spPr>
          <a:xfrm>
            <a:off x="7086600" y="2057400"/>
            <a:ext cx="990600" cy="533400"/>
          </a:xfrm>
          <a:prstGeom prst="rect">
            <a:avLst/>
          </a:prstGeom>
          <a:solidFill>
            <a:srgbClr val="FF33CC"/>
          </a:solidFill>
          <a:ln w="9525">
            <a:noFill/>
          </a:ln>
        </p:spPr>
        <p:txBody>
          <a:bodyPr wrap="none" anchor="ctr" anchorCtr="0"/>
          <a:p>
            <a:r>
              <a:rPr lang="zh-CN" altLang="en-US" b="1" dirty="0">
                <a:latin typeface="宋体" panose="02010600030101010101" pitchFamily="2" charset="-122"/>
                <a:ea typeface="宋体" panose="02010600030101010101" pitchFamily="2" charset="-122"/>
              </a:rPr>
              <a:t>名字层</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
        <p:nvSpPr>
          <p:cNvPr id="18461" name="矩形 18460"/>
          <p:cNvSpPr/>
          <p:nvPr/>
        </p:nvSpPr>
        <p:spPr>
          <a:xfrm>
            <a:off x="7010400" y="3124200"/>
            <a:ext cx="1066800" cy="533400"/>
          </a:xfrm>
          <a:prstGeom prst="rect">
            <a:avLst/>
          </a:prstGeom>
          <a:solidFill>
            <a:srgbClr val="FF33CC"/>
          </a:solidFill>
          <a:ln w="9525">
            <a:noFill/>
          </a:ln>
        </p:spPr>
        <p:txBody>
          <a:bodyPr wrap="none" anchor="ctr" anchorCtr="0"/>
          <a:p>
            <a:pPr indent="100330" defTabSz="1052830"/>
            <a:r>
              <a:rPr lang="zh-CN" altLang="en-US" b="1" dirty="0">
                <a:latin typeface="宋体" panose="02010600030101010101" pitchFamily="2" charset="-122"/>
                <a:ea typeface="宋体" panose="02010600030101010101" pitchFamily="2" charset="-122"/>
              </a:rPr>
              <a:t>常量层</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sp>
        <p:nvSpPr>
          <p:cNvPr id="18462" name="矩形 18461"/>
          <p:cNvSpPr/>
          <p:nvPr/>
        </p:nvSpPr>
        <p:spPr>
          <a:xfrm>
            <a:off x="7010400" y="4648200"/>
            <a:ext cx="1066800" cy="533400"/>
          </a:xfrm>
          <a:prstGeom prst="rect">
            <a:avLst/>
          </a:prstGeom>
          <a:solidFill>
            <a:srgbClr val="FF33CC"/>
          </a:solidFill>
          <a:ln w="9525">
            <a:noFill/>
          </a:ln>
        </p:spPr>
        <p:txBody>
          <a:bodyPr wrap="none" anchor="ctr" anchorCtr="0"/>
          <a:p>
            <a:pPr indent="100330" defTabSz="1052830"/>
            <a:r>
              <a:rPr lang="zh-CN" altLang="en-US" b="1" dirty="0">
                <a:latin typeface="宋体" panose="02010600030101010101" pitchFamily="2" charset="-122"/>
                <a:ea typeface="宋体" panose="02010600030101010101" pitchFamily="2" charset="-122"/>
              </a:rPr>
              <a:t>方法层</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pSp>
        <p:nvGrpSpPr>
          <p:cNvPr id="18508" name="组合 18507"/>
          <p:cNvGrpSpPr/>
          <p:nvPr/>
        </p:nvGrpSpPr>
        <p:grpSpPr>
          <a:xfrm>
            <a:off x="809625" y="2633663"/>
            <a:ext cx="2924175" cy="2819400"/>
            <a:chOff x="510" y="1659"/>
            <a:chExt cx="1842" cy="1776"/>
          </a:xfrm>
        </p:grpSpPr>
        <p:sp>
          <p:nvSpPr>
            <p:cNvPr id="18489" name="矩形 18488"/>
            <p:cNvSpPr/>
            <p:nvPr/>
          </p:nvSpPr>
          <p:spPr>
            <a:xfrm>
              <a:off x="2064" y="2400"/>
              <a:ext cx="288" cy="231"/>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r>
                <a:rPr lang="en-US" altLang="zh-CN" b="1">
                  <a:solidFill>
                    <a:srgbClr val="FF0000"/>
                  </a:solidFill>
                  <a:latin typeface="Times New Roman" panose="02020603050405020304" pitchFamily="18" charset="0"/>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grpSp>
          <p:nvGrpSpPr>
            <p:cNvPr id="18507" name="组合 18506"/>
            <p:cNvGrpSpPr/>
            <p:nvPr/>
          </p:nvGrpSpPr>
          <p:grpSpPr>
            <a:xfrm>
              <a:off x="510" y="1659"/>
              <a:ext cx="1557" cy="1776"/>
              <a:chOff x="558" y="1659"/>
              <a:chExt cx="1557" cy="1776"/>
            </a:xfrm>
          </p:grpSpPr>
          <p:sp>
            <p:nvSpPr>
              <p:cNvPr id="18498" name="矩形 18497"/>
              <p:cNvSpPr/>
              <p:nvPr/>
            </p:nvSpPr>
            <p:spPr>
              <a:xfrm>
                <a:off x="864" y="2448"/>
                <a:ext cx="702" cy="231"/>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nchorCtr="0"/>
              <a:p>
                <a:pPr algn="l"/>
                <a:r>
                  <a:rPr lang="en-US" altLang="zh-CN" b="1">
                    <a:solidFill>
                      <a:srgbClr val="FF0000"/>
                    </a:solidFill>
                    <a:latin typeface="Times New Roman" panose="02020603050405020304" pitchFamily="18" charset="0"/>
                    <a:ea typeface="宋体" panose="02010600030101010101" pitchFamily="2" charset="-122"/>
                  </a:rPr>
                  <a:t>public</a:t>
                </a:r>
                <a:r>
                  <a:rPr lang="zh-CN" altLang="en-US" sz="1800" b="1">
                    <a:latin typeface="宋体" panose="02010600030101010101" pitchFamily="2" charset="-122"/>
                    <a:ea typeface="宋体" panose="02010600030101010101" pitchFamily="2" charset="-122"/>
                  </a:rPr>
                  <a:t>的</a:t>
                </a:r>
                <a:endParaRPr lang="zh-CN" altLang="en-US" sz="1800" b="1">
                  <a:latin typeface="宋体" panose="02010600030101010101" pitchFamily="2" charset="-122"/>
                  <a:ea typeface="宋体" panose="02010600030101010101" pitchFamily="2" charset="-122"/>
                </a:endParaRPr>
              </a:p>
            </p:txBody>
          </p:sp>
          <p:sp>
            <p:nvSpPr>
              <p:cNvPr id="18499" name="文本框 18498"/>
              <p:cNvSpPr txBox="1"/>
              <p:nvPr/>
            </p:nvSpPr>
            <p:spPr>
              <a:xfrm>
                <a:off x="558" y="1659"/>
                <a:ext cx="295" cy="1776"/>
              </a:xfrm>
              <a:prstGeom prst="rect">
                <a:avLst/>
              </a:prstGeom>
              <a:noFill/>
              <a:ln w="9525" cap="rnd" cmpd="sng">
                <a:solidFill>
                  <a:schemeClr val="tx1"/>
                </a:solidFill>
                <a:prstDash val="sysDot"/>
                <a:miter/>
                <a:headEnd type="none" w="med" len="med"/>
                <a:tailEnd type="none" w="med" len="med"/>
              </a:ln>
            </p:spPr>
            <p:txBody>
              <a:bodyPr vert="eaVert">
                <a:spAutoFit/>
              </a:bodyPr>
              <a:p>
                <a:pPr>
                  <a:spcBef>
                    <a:spcPct val="50000"/>
                  </a:spcBef>
                </a:pPr>
                <a:r>
                  <a:rPr lang="zh-CN" altLang="en-US" sz="1800" b="1" dirty="0">
                    <a:solidFill>
                      <a:srgbClr val="FF0000"/>
                    </a:solidFill>
                    <a:latin typeface="宋体" panose="02010600030101010101" pitchFamily="2" charset="-122"/>
                    <a:ea typeface="宋体" panose="02010600030101010101" pitchFamily="2" charset="-122"/>
                  </a:rPr>
                  <a:t>常量</a:t>
                </a:r>
                <a:r>
                  <a:rPr lang="zh-CN" altLang="en-US" sz="1800" b="1" dirty="0">
                    <a:latin typeface="宋体" panose="02010600030101010101" pitchFamily="2" charset="-122"/>
                    <a:ea typeface="宋体" panose="02010600030101010101" pitchFamily="2" charset="-122"/>
                  </a:rPr>
                  <a:t>或</a:t>
                </a:r>
                <a:r>
                  <a:rPr lang="zh-CN" altLang="en-US" sz="1800" b="1" dirty="0">
                    <a:solidFill>
                      <a:srgbClr val="0000FF"/>
                    </a:solidFill>
                    <a:latin typeface="宋体" panose="02010600030101010101" pitchFamily="2" charset="-122"/>
                    <a:ea typeface="宋体" panose="02010600030101010101" pitchFamily="2" charset="-122"/>
                  </a:rPr>
                  <a:t>方法</a:t>
                </a:r>
                <a:r>
                  <a:rPr lang="zh-CN" altLang="en-US" sz="1800" b="1" dirty="0">
                    <a:latin typeface="宋体" panose="02010600030101010101" pitchFamily="2" charset="-122"/>
                    <a:ea typeface="宋体" panose="02010600030101010101" pitchFamily="2" charset="-122"/>
                  </a:rPr>
                  <a:t>的访问权限是</a:t>
                </a:r>
                <a:endParaRPr lang="zh-CN" altLang="en-US" sz="1800" b="1">
                  <a:latin typeface="宋体" panose="02010600030101010101" pitchFamily="2" charset="-122"/>
                  <a:ea typeface="宋体" panose="02010600030101010101" pitchFamily="2" charset="-122"/>
                </a:endParaRPr>
              </a:p>
            </p:txBody>
          </p:sp>
          <p:sp>
            <p:nvSpPr>
              <p:cNvPr id="18500" name="文本框 18499"/>
              <p:cNvSpPr txBox="1"/>
              <p:nvPr/>
            </p:nvSpPr>
            <p:spPr>
              <a:xfrm>
                <a:off x="1566" y="1659"/>
                <a:ext cx="295" cy="1776"/>
              </a:xfrm>
              <a:prstGeom prst="rect">
                <a:avLst/>
              </a:prstGeom>
              <a:noFill/>
              <a:ln w="9525" cap="rnd" cmpd="sng">
                <a:solidFill>
                  <a:schemeClr val="tx1"/>
                </a:solidFill>
                <a:prstDash val="sysDot"/>
                <a:miter/>
                <a:headEnd type="none" w="med" len="med"/>
                <a:tailEnd type="none" w="med" len="med"/>
              </a:ln>
            </p:spPr>
            <p:txBody>
              <a:bodyPr vert="eaVert">
                <a:spAutoFit/>
              </a:bodyPr>
              <a:p>
                <a:pPr>
                  <a:spcBef>
                    <a:spcPct val="50000"/>
                  </a:spcBef>
                </a:pPr>
                <a:r>
                  <a:rPr lang="zh-CN" altLang="en-US" sz="1800" b="1" dirty="0">
                    <a:solidFill>
                      <a:srgbClr val="FF33CC"/>
                    </a:solidFill>
                    <a:latin typeface="宋体" panose="02010600030101010101" pitchFamily="2" charset="-122"/>
                    <a:ea typeface="宋体" panose="02010600030101010101" pitchFamily="2" charset="-122"/>
                  </a:rPr>
                  <a:t>名字</a:t>
                </a:r>
                <a:r>
                  <a:rPr lang="zh-CN" altLang="en-US" sz="1800" b="1" dirty="0">
                    <a:latin typeface="宋体" panose="02010600030101010101" pitchFamily="2" charset="-122"/>
                    <a:ea typeface="宋体" panose="02010600030101010101" pitchFamily="2" charset="-122"/>
                  </a:rPr>
                  <a:t>前加</a:t>
                </a:r>
                <a:endParaRPr lang="zh-CN" altLang="en-US" sz="1800" b="1">
                  <a:latin typeface="宋体" panose="02010600030101010101" pitchFamily="2" charset="-122"/>
                  <a:ea typeface="宋体" panose="02010600030101010101" pitchFamily="2" charset="-122"/>
                </a:endParaRPr>
              </a:p>
            </p:txBody>
          </p:sp>
          <p:sp>
            <p:nvSpPr>
              <p:cNvPr id="18501" name="直接连接符 18500"/>
              <p:cNvSpPr/>
              <p:nvPr/>
            </p:nvSpPr>
            <p:spPr>
              <a:xfrm>
                <a:off x="1875" y="2478"/>
                <a:ext cx="240" cy="0"/>
              </a:xfrm>
              <a:prstGeom prst="line">
                <a:avLst/>
              </a:prstGeom>
              <a:ln w="9525" cap="flat" cmpd="sng">
                <a:solidFill>
                  <a:schemeClr val="tx1"/>
                </a:solidFill>
                <a:prstDash val="solid"/>
                <a:headEnd type="none" w="med" len="med"/>
                <a:tailEnd type="triangle" w="med" len="med"/>
              </a:ln>
            </p:spPr>
          </p:sp>
        </p:grpSp>
      </p:gr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42" name="矩形 17204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2051" name="矩形 17205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2052" name="矩形 17205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2053" name="文本框 17205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72054" name="文本框 172053"/>
          <p:cNvSpPr txBox="1"/>
          <p:nvPr/>
        </p:nvSpPr>
        <p:spPr>
          <a:xfrm>
            <a:off x="838200" y="1635125"/>
            <a:ext cx="8305800" cy="47434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_1:</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Shop.java</a:t>
            </a:r>
            <a:r>
              <a:rPr lang="en-US" altLang="zh-CN" b="1">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algn="l">
              <a:spcBef>
                <a:spcPct val="50000"/>
              </a:spcBef>
            </a:pPr>
            <a:r>
              <a:rPr lang="en-US" altLang="zh-CN" sz="1400" b="1">
                <a:latin typeface="宋体" panose="02010600030101010101" pitchFamily="2" charset="-122"/>
                <a:ea typeface="宋体" panose="02010600030101010101" pitchFamily="2" charset="-122"/>
              </a:rPr>
              <a:t>public class Shop{</a:t>
            </a:r>
            <a:endParaRPr lang="en-US" altLang="zh-CN" sz="1400" b="1" err="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err="1">
                <a:latin typeface="宋体" panose="02010600030101010101" pitchFamily="2" charset="-122"/>
                <a:ea typeface="宋体" panose="02010600030101010101" pitchFamily="2" charset="-122"/>
              </a:rPr>
              <a:t>    UpperClothes</a:t>
            </a:r>
            <a:r>
              <a:rPr lang="en-US" altLang="zh-CN" sz="1400" b="1">
                <a:latin typeface="宋体" panose="02010600030101010101" pitchFamily="2" charset="-122"/>
                <a:ea typeface="宋体" panose="02010600030101010101" pitchFamily="2" charset="-122"/>
              </a:rPr>
              <a:t> cloth;</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Trousers trouser; </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giveSuit</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ClothesFactory</a:t>
            </a:r>
            <a:r>
              <a:rPr lang="en-US" altLang="zh-CN" sz="1400" b="1">
                <a:latin typeface="宋体" panose="02010600030101010101" pitchFamily="2" charset="-122"/>
                <a:ea typeface="宋体" panose="02010600030101010101" pitchFamily="2" charset="-122"/>
              </a:rPr>
              <a:t> factory,</a:t>
            </a:r>
            <a:r>
              <a:rPr lang="en-US" altLang="zh-CN" sz="1400" b="1" err="1">
                <a:latin typeface="宋体" panose="02010600030101010101" pitchFamily="2" charset="-122"/>
                <a:ea typeface="宋体" panose="02010600030101010101" pitchFamily="2" charset="-122"/>
              </a:rPr>
              <a:t>int chestSize</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 waistSize</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int</a:t>
            </a:r>
            <a:r>
              <a:rPr lang="en-US" altLang="zh-CN" sz="1400" b="1">
                <a:latin typeface="宋体" panose="02010600030101010101" pitchFamily="2" charset="-122"/>
                <a:ea typeface="宋体" panose="02010600030101010101" pitchFamily="2" charset="-122"/>
              </a:rPr>
              <a:t> height){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cloth=factory.</a:t>
            </a:r>
            <a:r>
              <a:rPr lang="en-US" altLang="zh-CN" sz="1400" b="1" err="1">
                <a:latin typeface="宋体" panose="02010600030101010101" pitchFamily="2" charset="-122"/>
                <a:ea typeface="宋体" panose="02010600030101010101" pitchFamily="2" charset="-122"/>
              </a:rPr>
              <a:t>createUpperClothes</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chestSize</a:t>
            </a:r>
            <a:r>
              <a:rPr lang="en-US" altLang="zh-CN" sz="1400" b="1">
                <a:latin typeface="宋体" panose="02010600030101010101" pitchFamily="2" charset="-122"/>
                <a:ea typeface="宋体" panose="02010600030101010101" pitchFamily="2" charset="-122"/>
              </a:rPr>
              <a:t>,height);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trouser=factory.</a:t>
            </a:r>
            <a:r>
              <a:rPr lang="en-US" altLang="zh-CN" sz="1400" b="1" err="1">
                <a:latin typeface="宋体" panose="02010600030101010101" pitchFamily="2" charset="-122"/>
                <a:ea typeface="宋体" panose="02010600030101010101" pitchFamily="2" charset="-122"/>
              </a:rPr>
              <a:t>createTrousers</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waistSize</a:t>
            </a:r>
            <a:r>
              <a:rPr lang="en-US" altLang="zh-CN" sz="1400" b="1">
                <a:latin typeface="宋体" panose="02010600030101010101" pitchFamily="2" charset="-122"/>
                <a:ea typeface="宋体" panose="02010600030101010101" pitchFamily="2" charset="-122"/>
              </a:rPr>
              <a:t>,height);</a:t>
            </a:r>
            <a:endParaRPr lang="en-US" altLang="zh-CN" sz="1400" b="1" err="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err="1">
                <a:latin typeface="宋体" panose="02010600030101010101" pitchFamily="2" charset="-122"/>
                <a:ea typeface="宋体" panose="02010600030101010101" pitchFamily="2" charset="-122"/>
              </a:rPr>
              <a:t>       showMess</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private void</a:t>
            </a:r>
            <a:r>
              <a:rPr lang="en-US" altLang="zh-CN" sz="1400" b="1" err="1">
                <a:latin typeface="宋体" panose="02010600030101010101" pitchFamily="2" charset="-122"/>
                <a:ea typeface="宋体" panose="02010600030101010101" pitchFamily="2" charset="-122"/>
              </a:rPr>
              <a:t> showMess</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("&lt;</a:t>
            </a:r>
            <a:r>
              <a:rPr lang="zh-CN" altLang="en-US" sz="1400" b="1" dirty="0">
                <a:latin typeface="宋体" panose="02010600030101010101" pitchFamily="2" charset="-122"/>
                <a:ea typeface="宋体" panose="02010600030101010101" pitchFamily="2" charset="-122"/>
              </a:rPr>
              <a:t>套装信息</a:t>
            </a:r>
            <a:r>
              <a:rPr lang="en-US" altLang="zh-CN" sz="1400" b="1" dirty="0">
                <a:latin typeface="宋体" panose="02010600030101010101" pitchFamily="2" charset="-122"/>
                <a:ea typeface="宋体" panose="02010600030101010101" pitchFamily="2" charset="-122"/>
              </a:rPr>
              <a:t>&gt;");</a:t>
            </a:r>
            <a:endParaRPr lang="en-US" altLang="zh-CN" sz="1400" b="1" dirty="0">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(cloth.</a:t>
            </a:r>
            <a:r>
              <a:rPr lang="en-US" altLang="zh-CN" sz="1400" b="1" err="1">
                <a:latin typeface="宋体" panose="02010600030101010101" pitchFamily="2" charset="-122"/>
                <a:ea typeface="宋体" panose="02010600030101010101" pitchFamily="2" charset="-122"/>
              </a:rPr>
              <a:t>getName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System.out.print("</a:t>
            </a:r>
            <a:r>
              <a:rPr lang="zh-CN" altLang="en-US" sz="1400" b="1" dirty="0">
                <a:latin typeface="宋体" panose="02010600030101010101" pitchFamily="2" charset="-122"/>
                <a:ea typeface="宋体" panose="02010600030101010101" pitchFamily="2" charset="-122"/>
              </a:rPr>
              <a:t>胸围</a:t>
            </a:r>
            <a:r>
              <a:rPr lang="en-US" altLang="zh-CN" sz="1400" b="1" dirty="0">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cloth.</a:t>
            </a:r>
            <a:r>
              <a:rPr lang="en-US" altLang="zh-CN" sz="1400" b="1" err="1">
                <a:latin typeface="宋体" panose="02010600030101010101" pitchFamily="2" charset="-122"/>
                <a:ea typeface="宋体" panose="02010600030101010101" pitchFamily="2" charset="-122"/>
              </a:rPr>
              <a:t>getChestSize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身高</a:t>
            </a:r>
            <a:r>
              <a:rPr lang="en-US" altLang="zh-CN" sz="1400" b="1" dirty="0">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cloth.</a:t>
            </a:r>
            <a:r>
              <a:rPr lang="en-US" altLang="zh-CN" sz="1400" b="1" err="1">
                <a:latin typeface="宋体" panose="02010600030101010101" pitchFamily="2" charset="-122"/>
                <a:ea typeface="宋体" panose="02010600030101010101" pitchFamily="2" charset="-122"/>
              </a:rPr>
              <a:t>getHeight</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(trouser.</a:t>
            </a:r>
            <a:r>
              <a:rPr lang="en-US" altLang="zh-CN" sz="1400" b="1" err="1">
                <a:latin typeface="宋体" panose="02010600030101010101" pitchFamily="2" charset="-122"/>
                <a:ea typeface="宋体" panose="02010600030101010101" pitchFamily="2" charset="-122"/>
              </a:rPr>
              <a:t>getName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System.out.print("</a:t>
            </a:r>
            <a:r>
              <a:rPr lang="zh-CN" altLang="en-US" sz="1400" b="1" dirty="0">
                <a:latin typeface="宋体" panose="02010600030101010101" pitchFamily="2" charset="-122"/>
                <a:ea typeface="宋体" panose="02010600030101010101" pitchFamily="2" charset="-122"/>
              </a:rPr>
              <a:t>腰围</a:t>
            </a:r>
            <a:r>
              <a:rPr lang="en-US" altLang="zh-CN" sz="1400" b="1" dirty="0">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trouser.</a:t>
            </a:r>
            <a:r>
              <a:rPr lang="en-US" altLang="zh-CN" sz="1400" b="1" err="1">
                <a:latin typeface="宋体" panose="02010600030101010101" pitchFamily="2" charset="-122"/>
                <a:ea typeface="宋体" panose="02010600030101010101" pitchFamily="2" charset="-122"/>
              </a:rPr>
              <a:t>getWaistSize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身高</a:t>
            </a:r>
            <a:r>
              <a:rPr lang="en-US" altLang="zh-CN" sz="1400" b="1" dirty="0">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trouser.</a:t>
            </a:r>
            <a:r>
              <a:rPr lang="en-US" altLang="zh-CN" sz="1400" b="1" err="1">
                <a:latin typeface="宋体" panose="02010600030101010101" pitchFamily="2" charset="-122"/>
                <a:ea typeface="宋体" panose="02010600030101010101" pitchFamily="2" charset="-122"/>
              </a:rPr>
              <a:t>getHeight</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22" name="矩形 16692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6931" name="矩形 16693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6932" name="矩形 16693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6933" name="文本框 16693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66934" name="文本框 166933"/>
          <p:cNvSpPr txBox="1"/>
          <p:nvPr/>
        </p:nvSpPr>
        <p:spPr>
          <a:xfrm>
            <a:off x="838200" y="1635125"/>
            <a:ext cx="7391400" cy="41624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_2</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6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public class Application{</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public static void main(String</a:t>
            </a:r>
            <a:r>
              <a:rPr lang="en-US" altLang="zh-CN" sz="1800" b="1" err="1">
                <a:latin typeface="宋体" panose="02010600030101010101" pitchFamily="2" charset="-122"/>
                <a:ea typeface="宋体" panose="02010600030101010101" pitchFamily="2" charset="-122"/>
              </a:rPr>
              <a:t> args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Shop shop=new Shop();</a:t>
            </a:r>
            <a:endParaRPr lang="en-US" altLang="zh-CN" sz="1800" b="1" err="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err="1">
                <a:latin typeface="宋体" panose="02010600030101010101" pitchFamily="2" charset="-122"/>
                <a:ea typeface="宋体" panose="02010600030101010101" pitchFamily="2" charset="-122"/>
              </a:rPr>
              <a:t>       ClothesFactory</a:t>
            </a:r>
            <a:r>
              <a:rPr lang="en-US" altLang="zh-CN" sz="1800" b="1">
                <a:latin typeface="宋体" panose="02010600030101010101" pitchFamily="2" charset="-122"/>
                <a:ea typeface="宋体" panose="02010600030101010101" pitchFamily="2" charset="-122"/>
              </a:rPr>
              <a:t> factory=new</a:t>
            </a:r>
            <a:r>
              <a:rPr lang="en-US" altLang="zh-CN" sz="1800" b="1" err="1">
                <a:latin typeface="宋体" panose="02010600030101010101" pitchFamily="2" charset="-122"/>
                <a:ea typeface="宋体" panose="02010600030101010101" pitchFamily="2" charset="-122"/>
              </a:rPr>
              <a:t> BeijingClothesFactory</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shop.</a:t>
            </a:r>
            <a:r>
              <a:rPr lang="en-US" altLang="zh-CN" sz="1800" b="1" err="1">
                <a:latin typeface="宋体" panose="02010600030101010101" pitchFamily="2" charset="-122"/>
                <a:ea typeface="宋体" panose="02010600030101010101" pitchFamily="2" charset="-122"/>
              </a:rPr>
              <a:t>giveSuit</a:t>
            </a:r>
            <a:r>
              <a:rPr lang="en-US" altLang="zh-CN" sz="1800" b="1">
                <a:latin typeface="宋体" panose="02010600030101010101" pitchFamily="2" charset="-122"/>
                <a:ea typeface="宋体" panose="02010600030101010101" pitchFamily="2" charset="-122"/>
              </a:rPr>
              <a:t>(factory,110,82,170);</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factory=new</a:t>
            </a:r>
            <a:r>
              <a:rPr lang="en-US" altLang="zh-CN" sz="1800" b="1" err="1">
                <a:latin typeface="宋体" panose="02010600030101010101" pitchFamily="2" charset="-122"/>
                <a:ea typeface="宋体" panose="02010600030101010101" pitchFamily="2" charset="-122"/>
              </a:rPr>
              <a:t> ShanghaiClothesFactory</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shop.</a:t>
            </a:r>
            <a:r>
              <a:rPr lang="en-US" altLang="zh-CN" sz="1800" b="1" err="1">
                <a:latin typeface="宋体" panose="02010600030101010101" pitchFamily="2" charset="-122"/>
                <a:ea typeface="宋体" panose="02010600030101010101" pitchFamily="2" charset="-122"/>
              </a:rPr>
              <a:t>giveSuit</a:t>
            </a:r>
            <a:r>
              <a:rPr lang="en-US" altLang="zh-CN" sz="1800" b="1">
                <a:latin typeface="宋体" panose="02010600030101010101" pitchFamily="2" charset="-122"/>
                <a:ea typeface="宋体" panose="02010600030101010101" pitchFamily="2" charset="-122"/>
              </a:rPr>
              <a:t>(factory,120,88,180);</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副标题 16793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抽象工厂模式的优点  </a:t>
            </a:r>
            <a:endParaRPr lang="zh-CN" altLang="en-US" sz="3600" b="1" kern="1200" baseline="0">
              <a:latin typeface="宋体" panose="02010600030101010101" pitchFamily="2" charset="-122"/>
              <a:ea typeface="宋体" panose="02010600030101010101" pitchFamily="2" charset="-122"/>
            </a:endParaRPr>
          </a:p>
        </p:txBody>
      </p:sp>
      <p:sp>
        <p:nvSpPr>
          <p:cNvPr id="167947" name="矩形 1679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67956" name="矩形 1679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7957" name="矩形 1679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67958" name="矩形 167957"/>
          <p:cNvSpPr/>
          <p:nvPr/>
        </p:nvSpPr>
        <p:spPr>
          <a:xfrm>
            <a:off x="685800" y="1905000"/>
            <a:ext cx="7772400" cy="3013075"/>
          </a:xfrm>
          <a:prstGeom prst="rect">
            <a:avLst/>
          </a:prstGeom>
          <a:noFill/>
          <a:ln w="9525">
            <a:noFill/>
          </a:ln>
        </p:spPr>
        <p:txBody>
          <a:bodyPr>
            <a:spAutoFit/>
          </a:bodyPr>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抽象工厂模式可以为用户创建一系列相关的对象，使得用户和创建这些对象的类脱耦。</a:t>
            </a:r>
            <a:endParaRPr lang="zh-CN" altLang="en-US"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使用抽象工厂模式可以方便的为用户配置一系列对象。用户使用不同的具体工厂就能得到一组相关的对象，同时也能避免用户混用不同系列中的对象。</a:t>
            </a:r>
            <a:endParaRPr lang="zh-CN" altLang="en-US"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在抽象工厂模式中，可以随时增加“具体工厂”为用户提供一组相关的对象。</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7305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第十五章  生成器模式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73067" name="矩形 17306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3076" name="矩形 17307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3077" name="矩形 17307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3078" name="文本框 173077"/>
          <p:cNvSpPr txBox="1"/>
          <p:nvPr/>
        </p:nvSpPr>
        <p:spPr>
          <a:xfrm>
            <a:off x="609600" y="1905000"/>
            <a:ext cx="8077200"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生成器模式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将一个复杂对象的构建与它的表示分离，使得同样的构建过程可以创建不同的表示。</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Builder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Separate the construction of a complex object from its representation so that the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same construction process can create different representations.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副标题 17408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74091" name="矩形 17409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4100" name="矩形 17409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4101" name="矩形 17410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4102" name="文本框 174101"/>
          <p:cNvSpPr txBox="1"/>
          <p:nvPr/>
        </p:nvSpPr>
        <p:spPr>
          <a:xfrm>
            <a:off x="533400" y="1905000"/>
            <a:ext cx="8153400" cy="3454400"/>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当系统准备为用户提供一个内部结构复杂的对象时，就可以使用生成器模式，使用该模式可以逐步地构造对象，使得对象的创建更具弹性。生成器模式的关键是将一个包含有多个组件对象的创建分成若干个步骤，并将这些步骤封装在一个称作生成器的接口中。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副标题 175105"/>
          <p:cNvSpPr>
            <a:spLocks noGrp="1"/>
          </p:cNvSpPr>
          <p:nvPr>
            <p:ph type="subTitle" idx="1"/>
          </p:nvPr>
        </p:nvSpPr>
        <p:spPr>
          <a:xfrm>
            <a:off x="1371600" y="838200"/>
            <a:ext cx="5562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2800" b="1" kern="1200" baseline="0" dirty="0">
                <a:latin typeface="宋体" panose="02010600030101010101" pitchFamily="2" charset="-122"/>
                <a:ea typeface="宋体" panose="02010600030101010101" pitchFamily="2" charset="-122"/>
              </a:rPr>
              <a:t>生成器模式的结构与使用  </a:t>
            </a:r>
            <a:endParaRPr lang="zh-CN" altLang="en-US" sz="2800" b="1" kern="1200" baseline="0">
              <a:latin typeface="宋体" panose="02010600030101010101" pitchFamily="2" charset="-122"/>
              <a:ea typeface="宋体" panose="02010600030101010101" pitchFamily="2" charset="-122"/>
            </a:endParaRPr>
          </a:p>
        </p:txBody>
      </p:sp>
      <p:sp>
        <p:nvSpPr>
          <p:cNvPr id="175115" name="矩形 17511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5124" name="矩形 17512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5125" name="矩形 17512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5126" name="文本框 175125"/>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产品（</a:t>
            </a:r>
            <a:r>
              <a:rPr lang="en-US" altLang="zh-CN" sz="3200" b="1">
                <a:latin typeface="宋体" panose="02010600030101010101" pitchFamily="2" charset="-122"/>
                <a:ea typeface="宋体" panose="02010600030101010101" pitchFamily="2" charset="-122"/>
              </a:rPr>
              <a:t>Product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抽象生成器（</a:t>
            </a:r>
            <a:r>
              <a:rPr lang="en-US" altLang="zh-CN" sz="3200" b="1">
                <a:latin typeface="宋体" panose="02010600030101010101" pitchFamily="2" charset="-122"/>
                <a:ea typeface="宋体" panose="02010600030101010101" pitchFamily="2" charset="-122"/>
              </a:rPr>
              <a:t>Builder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具体生成器（</a:t>
            </a:r>
            <a:r>
              <a:rPr lang="en-US" altLang="zh-CN" sz="3200" b="1" err="1">
                <a:latin typeface="宋体" panose="02010600030101010101" pitchFamily="2" charset="-122"/>
                <a:ea typeface="宋体" panose="02010600030101010101" pitchFamily="2" charset="-122"/>
              </a:rPr>
              <a:t>ConcreteBuilder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指挥者（</a:t>
            </a:r>
            <a:r>
              <a:rPr lang="en-US" altLang="zh-CN" sz="3200" b="1">
                <a:latin typeface="宋体" panose="02010600030101010101" pitchFamily="2" charset="-122"/>
                <a:ea typeface="宋体" panose="02010600030101010101" pitchFamily="2" charset="-122"/>
              </a:rPr>
              <a:t>Director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8" name="矩形 17613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6147" name="矩形 17614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6148" name="矩形 17614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6150" name="文本框 17614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76151" name="对象 176150"/>
          <p:cNvGraphicFramePr/>
          <p:nvPr/>
        </p:nvGraphicFramePr>
        <p:xfrm>
          <a:off x="1371600" y="1676400"/>
          <a:ext cx="6172200" cy="4281488"/>
        </p:xfrm>
        <a:graphic>
          <a:graphicData uri="http://schemas.openxmlformats.org/presentationml/2006/ole">
            <mc:AlternateContent xmlns:mc="http://schemas.openxmlformats.org/markup-compatibility/2006">
              <mc:Choice xmlns:v="urn:schemas-microsoft-com:vml" Requires="v">
                <p:oleObj spid="_x0000_s3092" name="" r:id="rId1" imgW="4419600" imgH="3076575" progId="Paint.Picture">
                  <p:embed/>
                </p:oleObj>
              </mc:Choice>
              <mc:Fallback>
                <p:oleObj name="" r:id="rId1" imgW="4419600" imgH="3076575" progId="Paint.Picture">
                  <p:embed/>
                  <p:pic>
                    <p:nvPicPr>
                      <p:cNvPr id="0" name="图片 3091"/>
                      <p:cNvPicPr/>
                      <p:nvPr/>
                    </p:nvPicPr>
                    <p:blipFill>
                      <a:blip r:embed="rId2"/>
                      <a:stretch>
                        <a:fillRect/>
                      </a:stretch>
                    </p:blipFill>
                    <p:spPr>
                      <a:xfrm>
                        <a:off x="1371600" y="1676400"/>
                        <a:ext cx="6172200" cy="4281488"/>
                      </a:xfrm>
                      <a:prstGeom prst="rect">
                        <a:avLst/>
                      </a:prstGeom>
                      <a:noFill/>
                      <a:ln w="38100">
                        <a:noFill/>
                        <a:miter/>
                      </a:ln>
                    </p:spPr>
                  </p:pic>
                </p:oleObj>
              </mc:Fallback>
            </mc:AlternateContent>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62" name="矩形 17716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7171" name="矩形 1771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7172" name="矩形 1771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7173" name="文本框 17717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77174" name="文本框 177173"/>
          <p:cNvSpPr txBox="1"/>
          <p:nvPr/>
        </p:nvSpPr>
        <p:spPr>
          <a:xfrm>
            <a:off x="381000" y="2057400"/>
            <a:ext cx="8305800" cy="36385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．产品（</a:t>
            </a:r>
            <a:r>
              <a:rPr lang="en-US" altLang="zh-CN" b="1">
                <a:latin typeface="宋体" panose="02010600030101010101" pitchFamily="2" charset="-122"/>
                <a:ea typeface="宋体" panose="02010600030101010101" pitchFamily="2" charset="-122"/>
              </a:rPr>
              <a:t>Product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PanelProduct</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import </a:t>
            </a:r>
            <a:r>
              <a:rPr lang="en-US" altLang="zh-CN" b="1" err="1">
                <a:latin typeface="宋体" panose="02010600030101010101" pitchFamily="2" charset="-122"/>
                <a:ea typeface="宋体" panose="02010600030101010101" pitchFamily="2" charset="-122"/>
              </a:rPr>
              <a:t>javax</a:t>
            </a:r>
            <a:r>
              <a:rPr lang="en-US" altLang="zh-CN" b="1">
                <a:latin typeface="宋体" panose="02010600030101010101" pitchFamily="2" charset="-122"/>
                <a:ea typeface="宋体" panose="02010600030101010101" pitchFamily="2" charset="-122"/>
              </a:rPr>
              <a:t>.swing.*;</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public class</a:t>
            </a:r>
            <a:r>
              <a:rPr lang="en-US" altLang="zh-CN" b="1" err="1">
                <a:latin typeface="宋体" panose="02010600030101010101" pitchFamily="2" charset="-122"/>
                <a:ea typeface="宋体" panose="02010600030101010101" pitchFamily="2" charset="-122"/>
              </a:rPr>
              <a:t> PanelProduct</a:t>
            </a:r>
            <a:r>
              <a:rPr lang="en-US" altLang="zh-CN" b="1">
                <a:latin typeface="宋体" panose="02010600030101010101" pitchFamily="2" charset="-122"/>
                <a:ea typeface="宋体" panose="02010600030101010101" pitchFamily="2" charset="-122"/>
              </a:rPr>
              <a:t> extends</a:t>
            </a:r>
            <a:r>
              <a:rPr lang="en-US" altLang="zh-CN" b="1" err="1">
                <a:latin typeface="宋体" panose="02010600030101010101" pitchFamily="2" charset="-122"/>
                <a:ea typeface="宋体" panose="02010600030101010101" pitchFamily="2" charset="-122"/>
              </a:rPr>
              <a:t> JPanel</a:t>
            </a:r>
            <a:r>
              <a:rPr lang="en-US" altLang="zh-CN" b="1">
                <a:latin typeface="宋体" panose="02010600030101010101" pitchFamily="2" charset="-122"/>
                <a:ea typeface="宋体" panose="02010600030101010101" pitchFamily="2" charset="-122"/>
              </a:rPr>
              <a:t>{</a:t>
            </a:r>
            <a:endParaRPr lang="en-US" altLang="zh-CN" b="1" err="1">
              <a:latin typeface="宋体" panose="02010600030101010101" pitchFamily="2" charset="-122"/>
              <a:ea typeface="宋体" panose="02010600030101010101" pitchFamily="2" charset="-122"/>
            </a:endParaRPr>
          </a:p>
          <a:p>
            <a:pPr algn="just">
              <a:lnSpc>
                <a:spcPct val="95000"/>
              </a:lnSpc>
              <a:spcBef>
                <a:spcPct val="50000"/>
              </a:spcBef>
            </a:pPr>
            <a:r>
              <a:rPr lang="en-US" altLang="zh-CN" b="1" err="1">
                <a:latin typeface="宋体" panose="02010600030101010101" pitchFamily="2" charset="-122"/>
                <a:ea typeface="宋体" panose="02010600030101010101" pitchFamily="2" charset="-122"/>
              </a:rPr>
              <a:t>   JButton</a:t>
            </a:r>
            <a:r>
              <a:rPr lang="en-US" altLang="zh-CN" b="1">
                <a:latin typeface="宋体" panose="02010600030101010101" pitchFamily="2" charset="-122"/>
                <a:ea typeface="宋体" panose="02010600030101010101" pitchFamily="2" charset="-122"/>
              </a:rPr>
              <a:t> button;</a:t>
            </a:r>
            <a:r>
              <a:rPr lang="en-US" altLang="zh-CN" b="1" err="1">
                <a:latin typeface="宋体" panose="02010600030101010101" pitchFamily="2" charset="-122"/>
                <a:ea typeface="宋体" panose="02010600030101010101" pitchFamily="2" charset="-122"/>
              </a:rPr>
              <a:t> </a:t>
            </a:r>
            <a:endParaRPr lang="en-US" altLang="zh-CN" b="1" err="1">
              <a:latin typeface="宋体" panose="02010600030101010101" pitchFamily="2" charset="-122"/>
              <a:ea typeface="宋体" panose="02010600030101010101" pitchFamily="2" charset="-122"/>
            </a:endParaRPr>
          </a:p>
          <a:p>
            <a:pPr algn="just">
              <a:lnSpc>
                <a:spcPct val="95000"/>
              </a:lnSpc>
              <a:spcBef>
                <a:spcPct val="50000"/>
              </a:spcBef>
            </a:pPr>
            <a:r>
              <a:rPr lang="en-US" altLang="zh-CN" b="1" err="1">
                <a:latin typeface="宋体" panose="02010600030101010101" pitchFamily="2" charset="-122"/>
                <a:ea typeface="宋体" panose="02010600030101010101" pitchFamily="2" charset="-122"/>
              </a:rPr>
              <a:t>   JLabel</a:t>
            </a:r>
            <a:r>
              <a:rPr lang="en-US" altLang="zh-CN" b="1">
                <a:latin typeface="宋体" panose="02010600030101010101" pitchFamily="2" charset="-122"/>
                <a:ea typeface="宋体" panose="02010600030101010101" pitchFamily="2" charset="-122"/>
              </a:rPr>
              <a:t> label;</a:t>
            </a:r>
            <a:r>
              <a:rPr lang="en-US" altLang="zh-CN" b="1" err="1">
                <a:latin typeface="宋体" panose="02010600030101010101" pitchFamily="2" charset="-122"/>
                <a:ea typeface="宋体" panose="02010600030101010101" pitchFamily="2" charset="-122"/>
              </a:rPr>
              <a:t>                </a:t>
            </a:r>
            <a:endParaRPr lang="en-US" altLang="zh-CN" b="1" err="1">
              <a:latin typeface="宋体" panose="02010600030101010101" pitchFamily="2" charset="-122"/>
              <a:ea typeface="宋体" panose="02010600030101010101" pitchFamily="2" charset="-122"/>
            </a:endParaRPr>
          </a:p>
          <a:p>
            <a:pPr algn="just">
              <a:lnSpc>
                <a:spcPct val="95000"/>
              </a:lnSpc>
              <a:spcBef>
                <a:spcPct val="50000"/>
              </a:spcBef>
            </a:pPr>
            <a:r>
              <a:rPr lang="en-US" altLang="zh-CN" b="1" err="1">
                <a:latin typeface="宋体" panose="02010600030101010101" pitchFamily="2" charset="-122"/>
                <a:ea typeface="宋体" panose="02010600030101010101" pitchFamily="2" charset="-122"/>
              </a:rPr>
              <a:t>   JTextField textField</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86" name="矩形 17818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8195" name="矩形 17819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8196" name="矩形 17819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8197" name="文本框 17819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78198" name="文本框 178197"/>
          <p:cNvSpPr txBox="1"/>
          <p:nvPr/>
        </p:nvSpPr>
        <p:spPr>
          <a:xfrm>
            <a:off x="914400" y="1676400"/>
            <a:ext cx="7162800" cy="35242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．抽象生成器（</a:t>
            </a:r>
            <a:r>
              <a:rPr lang="en-US" altLang="zh-CN" b="1">
                <a:latin typeface="宋体" panose="02010600030101010101" pitchFamily="2" charset="-122"/>
                <a:ea typeface="宋体" panose="02010600030101010101" pitchFamily="2" charset="-122"/>
              </a:rPr>
              <a:t>Builder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Builer</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import.</a:t>
            </a:r>
            <a:r>
              <a:rPr lang="en-US" altLang="zh-CN" b="1" err="1">
                <a:solidFill>
                  <a:srgbClr val="000000"/>
                </a:solidFill>
                <a:latin typeface="宋体" panose="02010600030101010101" pitchFamily="2" charset="-122"/>
                <a:ea typeface="宋体" panose="02010600030101010101" pitchFamily="2" charset="-122"/>
              </a:rPr>
              <a:t>javax</a:t>
            </a:r>
            <a:r>
              <a:rPr lang="en-US" altLang="zh-CN" b="1">
                <a:solidFill>
                  <a:srgbClr val="000000"/>
                </a:solidFill>
                <a:latin typeface="宋体" panose="02010600030101010101" pitchFamily="2" charset="-122"/>
                <a:ea typeface="宋体" panose="02010600030101010101" pitchFamily="2" charset="-122"/>
              </a:rPr>
              <a:t>.swing.*;</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public interface Builder{</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abstract void</a:t>
            </a:r>
            <a:r>
              <a:rPr lang="en-US" altLang="zh-CN" b="1" err="1">
                <a:solidFill>
                  <a:srgbClr val="000000"/>
                </a:solidFill>
                <a:latin typeface="宋体" panose="02010600030101010101" pitchFamily="2" charset="-122"/>
                <a:ea typeface="宋体" panose="02010600030101010101" pitchFamily="2" charset="-122"/>
              </a:rPr>
              <a:t> buildButton</a:t>
            </a: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abstract void</a:t>
            </a:r>
            <a:r>
              <a:rPr lang="en-US" altLang="zh-CN" b="1" err="1">
                <a:solidFill>
                  <a:srgbClr val="000000"/>
                </a:solidFill>
                <a:latin typeface="宋体" panose="02010600030101010101" pitchFamily="2" charset="-122"/>
                <a:ea typeface="宋体" panose="02010600030101010101" pitchFamily="2" charset="-122"/>
              </a:rPr>
              <a:t> buildLabel</a:t>
            </a: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abstract void</a:t>
            </a:r>
            <a:r>
              <a:rPr lang="en-US" altLang="zh-CN" b="1" err="1">
                <a:solidFill>
                  <a:srgbClr val="000000"/>
                </a:solidFill>
                <a:latin typeface="宋体" panose="02010600030101010101" pitchFamily="2" charset="-122"/>
                <a:ea typeface="宋体" panose="02010600030101010101" pitchFamily="2" charset="-122"/>
              </a:rPr>
              <a:t> buildTextField</a:t>
            </a: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abstract</a:t>
            </a:r>
            <a:r>
              <a:rPr lang="en-US" altLang="zh-CN" b="1" err="1">
                <a:solidFill>
                  <a:srgbClr val="000000"/>
                </a:solidFill>
                <a:latin typeface="宋体" panose="02010600030101010101" pitchFamily="2" charset="-122"/>
                <a:ea typeface="宋体" panose="02010600030101010101" pitchFamily="2" charset="-122"/>
              </a:rPr>
              <a:t> JPanel getPanel</a:t>
            </a: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306" name="矩形 18330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3315" name="矩形 18331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3316" name="矩形 18331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3317" name="文本框 18331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83318" name="文本框 183317"/>
          <p:cNvSpPr txBox="1"/>
          <p:nvPr/>
        </p:nvSpPr>
        <p:spPr>
          <a:xfrm>
            <a:off x="914400" y="1371600"/>
            <a:ext cx="8229600" cy="51371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具体生成器（</a:t>
            </a:r>
            <a:r>
              <a:rPr lang="en-US" altLang="zh-CN" b="1" err="1">
                <a:latin typeface="宋体" panose="02010600030101010101" pitchFamily="2" charset="-122"/>
                <a:ea typeface="宋体" panose="02010600030101010101" pitchFamily="2" charset="-122"/>
              </a:rPr>
              <a:t>ConcreteBuilder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a:t>
            </a:r>
            <a:r>
              <a:rPr lang="en-US" altLang="zh-CN" sz="1800" b="1" err="1">
                <a:solidFill>
                  <a:srgbClr val="FF0000"/>
                </a:solidFill>
                <a:latin typeface="宋体" panose="02010600030101010101" pitchFamily="2" charset="-122"/>
                <a:ea typeface="宋体" panose="02010600030101010101" pitchFamily="2" charset="-122"/>
              </a:rPr>
              <a:t>ConcreteBuilderOne</a:t>
            </a:r>
            <a:r>
              <a:rPr lang="en-US" altLang="zh-CN" sz="1800" b="1">
                <a:solidFill>
                  <a:srgbClr val="FF0000"/>
                </a:solidFill>
                <a:latin typeface="宋体" panose="02010600030101010101" pitchFamily="2" charset="-122"/>
                <a:ea typeface="宋体" panose="02010600030101010101" pitchFamily="2" charset="-122"/>
              </a:rPr>
              <a:t>.java</a:t>
            </a:r>
            <a:r>
              <a:rPr lang="en-US" altLang="zh-CN" b="1">
                <a:solidFill>
                  <a:srgbClr val="FF0000"/>
                </a:solidFill>
                <a:latin typeface="宋体" panose="02010600030101010101" pitchFamily="2" charset="-122"/>
                <a:ea typeface="宋体" panose="02010600030101010101" pitchFamily="2" charset="-122"/>
              </a:rPr>
              <a:t>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import </a:t>
            </a:r>
            <a:r>
              <a:rPr lang="en-US" altLang="zh-CN" sz="1400" b="1" err="1">
                <a:latin typeface="宋体" panose="02010600030101010101" pitchFamily="2" charset="-122"/>
                <a:ea typeface="宋体" panose="02010600030101010101" pitchFamily="2" charset="-122"/>
              </a:rPr>
              <a:t>javax</a:t>
            </a:r>
            <a:r>
              <a:rPr lang="en-US" altLang="zh-CN" sz="1400" b="1">
                <a:latin typeface="宋体" panose="02010600030101010101" pitchFamily="2" charset="-122"/>
                <a:ea typeface="宋体" panose="02010600030101010101" pitchFamily="2" charset="-122"/>
              </a:rPr>
              <a:t>.swing.*;</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public class</a:t>
            </a:r>
            <a:r>
              <a:rPr lang="en-US" altLang="zh-CN" sz="1400" b="1" err="1">
                <a:latin typeface="宋体" panose="02010600030101010101" pitchFamily="2" charset="-122"/>
                <a:ea typeface="宋体" panose="02010600030101010101" pitchFamily="2" charset="-122"/>
              </a:rPr>
              <a:t> ConcreteBuilderOne</a:t>
            </a:r>
            <a:r>
              <a:rPr lang="en-US" altLang="zh-CN" sz="1400" b="1">
                <a:latin typeface="宋体" panose="02010600030101010101" pitchFamily="2" charset="-122"/>
                <a:ea typeface="宋体" panose="02010600030101010101" pitchFamily="2" charset="-122"/>
              </a:rPr>
              <a:t> implements Builder{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private</a:t>
            </a:r>
            <a:r>
              <a:rPr lang="en-US" altLang="zh-CN" sz="1400" b="1" err="1">
                <a:latin typeface="宋体" panose="02010600030101010101" pitchFamily="2" charset="-122"/>
                <a:ea typeface="宋体" panose="02010600030101010101" pitchFamily="2" charset="-122"/>
              </a:rPr>
              <a:t> PanelProduct</a:t>
            </a:r>
            <a:r>
              <a:rPr lang="en-US" altLang="zh-CN" sz="1400" b="1">
                <a:latin typeface="宋体" panose="02010600030101010101" pitchFamily="2" charset="-122"/>
                <a:ea typeface="宋体" panose="02010600030101010101" pitchFamily="2" charset="-122"/>
              </a:rPr>
              <a:t> panel;</a:t>
            </a:r>
            <a:r>
              <a:rPr lang="en-US" altLang="zh-CN" sz="1400" b="1" err="1">
                <a:latin typeface="宋体" panose="02010600030101010101" pitchFamily="2" charset="-122"/>
                <a:ea typeface="宋体" panose="02010600030101010101" pitchFamily="2" charset="-122"/>
              </a:rPr>
              <a:t>      </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ConcreteBuilderOne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panel=new</a:t>
            </a:r>
            <a:r>
              <a:rPr lang="en-US" altLang="zh-CN" sz="1400" b="1" err="1">
                <a:latin typeface="宋体" panose="02010600030101010101" pitchFamily="2" charset="-122"/>
                <a:ea typeface="宋体" panose="02010600030101010101" pitchFamily="2" charset="-122"/>
              </a:rPr>
              <a:t> PanelProduct</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buildButton</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panel.button=new</a:t>
            </a:r>
            <a:r>
              <a:rPr lang="en-US" altLang="zh-CN" sz="1400" b="1" err="1">
                <a:latin typeface="宋体" panose="02010600030101010101" pitchFamily="2" charset="-122"/>
                <a:ea typeface="宋体" panose="02010600030101010101" pitchFamily="2" charset="-122"/>
              </a:rPr>
              <a:t> JButton</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按钮</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public void</a:t>
            </a:r>
            <a:r>
              <a:rPr lang="en-US" altLang="zh-CN" sz="1400" b="1" err="1">
                <a:latin typeface="宋体" panose="02010600030101010101" pitchFamily="2" charset="-122"/>
                <a:ea typeface="宋体" panose="02010600030101010101" pitchFamily="2" charset="-122"/>
              </a:rPr>
              <a:t> buildLabel</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panel.label=new</a:t>
            </a:r>
            <a:r>
              <a:rPr lang="en-US" altLang="zh-CN" sz="1400" b="1" err="1">
                <a:latin typeface="宋体" panose="02010600030101010101" pitchFamily="2" charset="-122"/>
                <a:ea typeface="宋体" panose="02010600030101010101" pitchFamily="2" charset="-122"/>
              </a:rPr>
              <a:t> JLabel</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标签</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public void</a:t>
            </a:r>
            <a:r>
              <a:rPr lang="en-US" altLang="zh-CN" sz="1400" b="1" err="1">
                <a:latin typeface="宋体" panose="02010600030101010101" pitchFamily="2" charset="-122"/>
                <a:ea typeface="宋体" panose="02010600030101010101" pitchFamily="2" charset="-122"/>
              </a:rPr>
              <a:t> buildTextField</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t>
            </a:r>
            <a:r>
              <a:rPr lang="en-US" altLang="zh-CN" sz="1400" b="1" err="1">
                <a:latin typeface="宋体" panose="02010600030101010101" pitchFamily="2" charset="-122"/>
                <a:ea typeface="宋体" panose="02010600030101010101" pitchFamily="2" charset="-122"/>
              </a:rPr>
              <a:t>textField</a:t>
            </a:r>
            <a:r>
              <a:rPr lang="en-US" altLang="zh-CN" sz="1400" b="1">
                <a:latin typeface="宋体" panose="02010600030101010101" pitchFamily="2" charset="-122"/>
                <a:ea typeface="宋体" panose="02010600030101010101" pitchFamily="2" charset="-122"/>
              </a:rPr>
              <a:t>=new</a:t>
            </a:r>
            <a:r>
              <a:rPr lang="en-US" altLang="zh-CN" sz="1400" b="1" err="1">
                <a:latin typeface="宋体" panose="02010600030101010101" pitchFamily="2" charset="-122"/>
                <a:ea typeface="宋体" panose="02010600030101010101" pitchFamily="2" charset="-122"/>
              </a:rPr>
              <a:t> JTextField</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文本框</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public</a:t>
            </a:r>
            <a:r>
              <a:rPr lang="en-US" altLang="zh-CN" sz="1400" b="1" err="1">
                <a:latin typeface="宋体" panose="02010600030101010101" pitchFamily="2" charset="-122"/>
                <a:ea typeface="宋体" panose="02010600030101010101" pitchFamily="2" charset="-122"/>
              </a:rPr>
              <a:t> JPanel  getPanel</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panel.add(panel.button);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panel.add(panel.label);</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panel.add(panel.</a:t>
            </a:r>
            <a:r>
              <a:rPr lang="en-US" altLang="zh-CN" sz="1400" b="1" err="1">
                <a:latin typeface="宋体" panose="02010600030101010101" pitchFamily="2" charset="-122"/>
                <a:ea typeface="宋体" panose="02010600030101010101" pitchFamily="2" charset="-122"/>
              </a:rPr>
              <a:t>textField</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return panel;</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副标题 19457"/>
          <p:cNvSpPr>
            <a:spLocks noGrp="1"/>
          </p:cNvSpPr>
          <p:nvPr>
            <p:ph type="subTitle" idx="1"/>
          </p:nvPr>
        </p:nvSpPr>
        <p:spPr>
          <a:xfrm>
            <a:off x="1143000" y="838200"/>
            <a:ext cx="60960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3.3   </a:t>
            </a:r>
            <a:r>
              <a:rPr lang="zh-CN" altLang="en-US" sz="3200" b="1" kern="1200" baseline="0" dirty="0">
                <a:latin typeface="宋体" panose="02010600030101010101" pitchFamily="2" charset="-122"/>
                <a:ea typeface="宋体" panose="02010600030101010101" pitchFamily="2" charset="-122"/>
              </a:rPr>
              <a:t>泛化关系（</a:t>
            </a:r>
            <a:r>
              <a:rPr lang="en-US" altLang="zh-CN" sz="3200" b="1" kern="1200" baseline="0">
                <a:latin typeface="宋体" panose="02010600030101010101" pitchFamily="2" charset="-122"/>
                <a:ea typeface="宋体" panose="02010600030101010101" pitchFamily="2" charset="-122"/>
              </a:rPr>
              <a:t>Generalization</a:t>
            </a:r>
            <a:r>
              <a:rPr lang="zh-CN" altLang="en-US" sz="3200" b="1" kern="1200" baseline="0">
                <a:latin typeface="宋体" panose="02010600030101010101" pitchFamily="2" charset="-122"/>
                <a:ea typeface="宋体" panose="02010600030101010101" pitchFamily="2" charset="-122"/>
              </a:rPr>
              <a:t>）</a:t>
            </a:r>
            <a:r>
              <a:rPr lang="zh-CN" altLang="en-US" sz="3600" b="1" kern="1200" baseline="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sp>
        <p:nvSpPr>
          <p:cNvPr id="19467" name="矩形 1946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476" name="矩形 1947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477" name="矩形 1947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478" name="文本框 19477"/>
          <p:cNvSpPr txBox="1"/>
          <p:nvPr/>
        </p:nvSpPr>
        <p:spPr>
          <a:xfrm>
            <a:off x="381000" y="1905000"/>
            <a:ext cx="4191000" cy="4298950"/>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对于面向对象语言，</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中所说的</a:t>
            </a:r>
            <a:r>
              <a:rPr lang="zh-CN" altLang="en-US" b="1" dirty="0">
                <a:solidFill>
                  <a:srgbClr val="0000FF"/>
                </a:solidFill>
                <a:latin typeface="宋体" panose="02010600030101010101" pitchFamily="2" charset="-122"/>
                <a:ea typeface="宋体" panose="02010600030101010101" pitchFamily="2" charset="-122"/>
              </a:rPr>
              <a:t>泛化关系就是指类的继承关系</a:t>
            </a:r>
            <a:r>
              <a:rPr lang="zh-CN" altLang="en-US" b="1" dirty="0">
                <a:latin typeface="宋体" panose="02010600030101010101" pitchFamily="2" charset="-122"/>
                <a:ea typeface="宋体" panose="02010600030101010101" pitchFamily="2" charset="-122"/>
              </a:rPr>
              <a:t>。如果一个类是另一个类的子类，那么</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通过使用一个实线连接两个类的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图来表示二者之间的继承关系，实线的起始端是子类的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图，终点端是父类的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图，但终点端使用一个空心的三角形表示实线的结束 。 </a:t>
            </a:r>
            <a:endParaRPr lang="zh-CN" altLang="en-US" b="1">
              <a:latin typeface="宋体" panose="02010600030101010101" pitchFamily="2" charset="-122"/>
              <a:ea typeface="宋体" panose="02010600030101010101" pitchFamily="2" charset="-122"/>
            </a:endParaRPr>
          </a:p>
        </p:txBody>
      </p:sp>
      <p:graphicFrame>
        <p:nvGraphicFramePr>
          <p:cNvPr id="19498" name="对象 19497"/>
          <p:cNvGraphicFramePr/>
          <p:nvPr/>
        </p:nvGraphicFramePr>
        <p:xfrm>
          <a:off x="4876800" y="1981200"/>
          <a:ext cx="3514725" cy="3581400"/>
        </p:xfrm>
        <a:graphic>
          <a:graphicData uri="http://schemas.openxmlformats.org/presentationml/2006/ole">
            <mc:AlternateContent xmlns:mc="http://schemas.openxmlformats.org/markup-compatibility/2006">
              <mc:Choice xmlns:v="urn:schemas-microsoft-com:vml" Requires="v">
                <p:oleObj spid="_x0000_s3077" name="" r:id="rId1" imgW="2600325" imgH="2400300" progId="Paint.Picture">
                  <p:embed/>
                </p:oleObj>
              </mc:Choice>
              <mc:Fallback>
                <p:oleObj name="" r:id="rId1" imgW="2600325" imgH="2400300" progId="Paint.Picture">
                  <p:embed/>
                  <p:pic>
                    <p:nvPicPr>
                      <p:cNvPr id="0" name="图片 3076"/>
                      <p:cNvPicPr/>
                      <p:nvPr/>
                    </p:nvPicPr>
                    <p:blipFill>
                      <a:blip r:embed="rId2"/>
                      <a:stretch>
                        <a:fillRect/>
                      </a:stretch>
                    </p:blipFill>
                    <p:spPr>
                      <a:xfrm>
                        <a:off x="4876800" y="1981200"/>
                        <a:ext cx="3514725" cy="3581400"/>
                      </a:xfrm>
                      <a:prstGeom prst="rect">
                        <a:avLst/>
                      </a:prstGeom>
                      <a:noFill/>
                      <a:ln w="38100">
                        <a:noFill/>
                        <a:miter/>
                      </a:ln>
                    </p:spPr>
                  </p:pic>
                </p:oleObj>
              </mc:Fallback>
            </mc:AlternateContent>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10" name="矩形 17920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79219" name="矩形 1792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9220" name="矩形 1792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79221" name="文本框 17922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79222" name="文本框 179221"/>
          <p:cNvSpPr txBox="1"/>
          <p:nvPr/>
        </p:nvSpPr>
        <p:spPr>
          <a:xfrm>
            <a:off x="914400" y="1371600"/>
            <a:ext cx="8229600" cy="51371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具体生成器（</a:t>
            </a:r>
            <a:r>
              <a:rPr lang="en-US" altLang="zh-CN" b="1" err="1">
                <a:latin typeface="宋体" panose="02010600030101010101" pitchFamily="2" charset="-122"/>
                <a:ea typeface="宋体" panose="02010600030101010101" pitchFamily="2" charset="-122"/>
              </a:rPr>
              <a:t>ConcreteBuilder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a:t>
            </a:r>
            <a:r>
              <a:rPr lang="en-US" altLang="zh-CN" sz="1800" b="1" err="1">
                <a:solidFill>
                  <a:srgbClr val="FF0000"/>
                </a:solidFill>
                <a:latin typeface="宋体" panose="02010600030101010101" pitchFamily="2" charset="-122"/>
                <a:ea typeface="宋体" panose="02010600030101010101" pitchFamily="2" charset="-122"/>
              </a:rPr>
              <a:t>ConcreteBuilderTwo</a:t>
            </a:r>
            <a:r>
              <a:rPr lang="en-US" altLang="zh-CN" sz="1800"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import</a:t>
            </a:r>
            <a:r>
              <a:rPr lang="en-US" altLang="zh-CN" sz="1400" b="1" err="1">
                <a:latin typeface="宋体" panose="02010600030101010101" pitchFamily="2" charset="-122"/>
                <a:ea typeface="宋体" panose="02010600030101010101" pitchFamily="2" charset="-122"/>
              </a:rPr>
              <a:t> javax</a:t>
            </a:r>
            <a:r>
              <a:rPr lang="en-US" altLang="zh-CN" sz="1400" b="1">
                <a:latin typeface="宋体" panose="02010600030101010101" pitchFamily="2" charset="-122"/>
                <a:ea typeface="宋体" panose="02010600030101010101" pitchFamily="2" charset="-122"/>
              </a:rPr>
              <a:t>.swing.*;</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public class</a:t>
            </a:r>
            <a:r>
              <a:rPr lang="en-US" altLang="zh-CN" sz="1400" b="1" err="1">
                <a:latin typeface="宋体" panose="02010600030101010101" pitchFamily="2" charset="-122"/>
                <a:ea typeface="宋体" panose="02010600030101010101" pitchFamily="2" charset="-122"/>
              </a:rPr>
              <a:t> ConcreteBuilderTwo</a:t>
            </a:r>
            <a:r>
              <a:rPr lang="en-US" altLang="zh-CN" sz="1400" b="1">
                <a:latin typeface="宋体" panose="02010600030101010101" pitchFamily="2" charset="-122"/>
                <a:ea typeface="宋体" panose="02010600030101010101" pitchFamily="2" charset="-122"/>
              </a:rPr>
              <a:t> implements Builder{</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private</a:t>
            </a:r>
            <a:r>
              <a:rPr lang="en-US" altLang="zh-CN" sz="1400" b="1" err="1">
                <a:latin typeface="宋体" panose="02010600030101010101" pitchFamily="2" charset="-122"/>
                <a:ea typeface="宋体" panose="02010600030101010101" pitchFamily="2" charset="-122"/>
              </a:rPr>
              <a:t> PanelProduct</a:t>
            </a:r>
            <a:r>
              <a:rPr lang="en-US" altLang="zh-CN" sz="1400" b="1">
                <a:latin typeface="宋体" panose="02010600030101010101" pitchFamily="2" charset="-122"/>
                <a:ea typeface="宋体" panose="02010600030101010101" pitchFamily="2" charset="-122"/>
              </a:rPr>
              <a:t> panel;</a:t>
            </a:r>
            <a:r>
              <a:rPr lang="en-US" altLang="zh-CN" sz="1400" b="1" err="1">
                <a:latin typeface="宋体" panose="02010600030101010101" pitchFamily="2" charset="-122"/>
                <a:ea typeface="宋体" panose="02010600030101010101" pitchFamily="2" charset="-122"/>
              </a:rPr>
              <a:t>       </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ConcreteBuilderTwo</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panel=new</a:t>
            </a:r>
            <a:r>
              <a:rPr lang="en-US" altLang="zh-CN" sz="1400" b="1" err="1">
                <a:latin typeface="宋体" panose="02010600030101010101" pitchFamily="2" charset="-122"/>
                <a:ea typeface="宋体" panose="02010600030101010101" pitchFamily="2" charset="-122"/>
              </a:rPr>
              <a:t> PanelProduct</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buildButton</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panel.button=new</a:t>
            </a:r>
            <a:r>
              <a:rPr lang="en-US" altLang="zh-CN" sz="1400" b="1" err="1">
                <a:latin typeface="宋体" panose="02010600030101010101" pitchFamily="2" charset="-122"/>
                <a:ea typeface="宋体" panose="02010600030101010101" pitchFamily="2" charset="-122"/>
              </a:rPr>
              <a:t> JButton</a:t>
            </a:r>
            <a:r>
              <a:rPr lang="en-US" altLang="zh-CN" sz="1400" b="1">
                <a:latin typeface="宋体" panose="02010600030101010101" pitchFamily="2" charset="-122"/>
                <a:ea typeface="宋体" panose="02010600030101010101" pitchFamily="2" charset="-122"/>
              </a:rPr>
              <a:t>("button");</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buildLabel</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panel.label=new</a:t>
            </a:r>
            <a:r>
              <a:rPr lang="en-US" altLang="zh-CN" sz="1400" b="1" err="1">
                <a:latin typeface="宋体" panose="02010600030101010101" pitchFamily="2" charset="-122"/>
                <a:ea typeface="宋体" panose="02010600030101010101" pitchFamily="2" charset="-122"/>
              </a:rPr>
              <a:t> JLabel</a:t>
            </a:r>
            <a:r>
              <a:rPr lang="en-US" altLang="zh-CN" sz="1400" b="1">
                <a:latin typeface="宋体" panose="02010600030101010101" pitchFamily="2" charset="-122"/>
                <a:ea typeface="宋体" panose="02010600030101010101" pitchFamily="2" charset="-122"/>
              </a:rPr>
              <a:t>("label");</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void</a:t>
            </a:r>
            <a:r>
              <a:rPr lang="en-US" altLang="zh-CN" sz="1400" b="1" err="1">
                <a:latin typeface="宋体" panose="02010600030101010101" pitchFamily="2" charset="-122"/>
                <a:ea typeface="宋体" panose="02010600030101010101" pitchFamily="2" charset="-122"/>
              </a:rPr>
              <a:t> buildTextField</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t>
            </a:r>
            <a:r>
              <a:rPr lang="en-US" altLang="zh-CN" sz="1400" b="1" err="1">
                <a:latin typeface="宋体" panose="02010600030101010101" pitchFamily="2" charset="-122"/>
                <a:ea typeface="宋体" panose="02010600030101010101" pitchFamily="2" charset="-122"/>
              </a:rPr>
              <a:t>textField</a:t>
            </a:r>
            <a:r>
              <a:rPr lang="en-US" altLang="zh-CN" sz="1400" b="1">
                <a:latin typeface="宋体" panose="02010600030101010101" pitchFamily="2" charset="-122"/>
                <a:ea typeface="宋体" panose="02010600030101010101" pitchFamily="2" charset="-122"/>
              </a:rPr>
              <a:t>=new</a:t>
            </a:r>
            <a:r>
              <a:rPr lang="en-US" altLang="zh-CN" sz="1400" b="1" err="1">
                <a:latin typeface="宋体" panose="02010600030101010101" pitchFamily="2" charset="-122"/>
                <a:ea typeface="宋体" panose="02010600030101010101" pitchFamily="2" charset="-122"/>
              </a:rPr>
              <a:t> JTextField</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textField</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a:t>
            </a:r>
            <a:r>
              <a:rPr lang="en-US" altLang="zh-CN" sz="1400" b="1" err="1">
                <a:latin typeface="宋体" panose="02010600030101010101" pitchFamily="2" charset="-122"/>
                <a:ea typeface="宋体" panose="02010600030101010101" pitchFamily="2" charset="-122"/>
              </a:rPr>
              <a:t> JPanel  getPanel</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panel.add(panel.</a:t>
            </a:r>
            <a:r>
              <a:rPr lang="en-US" altLang="zh-CN" sz="1400" b="1" err="1">
                <a:latin typeface="宋体" panose="02010600030101010101" pitchFamily="2" charset="-122"/>
                <a:ea typeface="宋体" panose="02010600030101010101" pitchFamily="2" charset="-122"/>
              </a:rPr>
              <a:t>textField</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panel.add(panel.label);</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panel.add(panel.button);</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return panel;</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34" name="矩形 18023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0243" name="矩形 18024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0244" name="矩形 18024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0245" name="文本框 18024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80246" name="文本框 180245"/>
          <p:cNvSpPr txBox="1"/>
          <p:nvPr/>
        </p:nvSpPr>
        <p:spPr>
          <a:xfrm>
            <a:off x="1219200" y="1524000"/>
            <a:ext cx="7086600" cy="47244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指挥者（</a:t>
            </a:r>
            <a:r>
              <a:rPr lang="en-US" altLang="zh-CN" b="1">
                <a:latin typeface="宋体" panose="02010600030101010101" pitchFamily="2" charset="-122"/>
                <a:ea typeface="宋体" panose="02010600030101010101" pitchFamily="2" charset="-122"/>
              </a:rPr>
              <a:t>Director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solidFill>
                  <a:srgbClr val="FF0000"/>
                </a:solidFill>
                <a:latin typeface="宋体" panose="02010600030101010101" pitchFamily="2" charset="-122"/>
                <a:ea typeface="宋体" panose="02010600030101010101" pitchFamily="2" charset="-122"/>
              </a:rPr>
              <a:t>Director.java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import</a:t>
            </a:r>
            <a:r>
              <a:rPr lang="en-US" altLang="zh-CN" sz="2000" b="1" err="1">
                <a:latin typeface="宋体" panose="02010600030101010101" pitchFamily="2" charset="-122"/>
                <a:ea typeface="宋体" panose="02010600030101010101" pitchFamily="2" charset="-122"/>
              </a:rPr>
              <a:t> javax</a:t>
            </a:r>
            <a:r>
              <a:rPr lang="en-US" altLang="zh-CN" sz="2000" b="1">
                <a:latin typeface="宋体" panose="02010600030101010101" pitchFamily="2" charset="-122"/>
                <a:ea typeface="宋体" panose="02010600030101010101" pitchFamily="2" charset="-122"/>
              </a:rPr>
              <a:t>.swing.*;</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public class Director{</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private Builder builder;</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Director(Builder builder){</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this.builder=builder;</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public</a:t>
            </a:r>
            <a:r>
              <a:rPr lang="en-US" altLang="zh-CN" sz="2000" b="1" err="1">
                <a:latin typeface="宋体" panose="02010600030101010101" pitchFamily="2" charset="-122"/>
                <a:ea typeface="宋体" panose="02010600030101010101" pitchFamily="2" charset="-122"/>
              </a:rPr>
              <a:t> JPanel constructProduct</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builder.</a:t>
            </a:r>
            <a:r>
              <a:rPr lang="en-US" altLang="zh-CN" sz="2000" b="1" err="1">
                <a:latin typeface="宋体" panose="02010600030101010101" pitchFamily="2" charset="-122"/>
                <a:ea typeface="宋体" panose="02010600030101010101" pitchFamily="2" charset="-122"/>
              </a:rPr>
              <a:t>buildButton</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builder.</a:t>
            </a:r>
            <a:r>
              <a:rPr lang="en-US" altLang="zh-CN" sz="2000" b="1" err="1">
                <a:latin typeface="宋体" panose="02010600030101010101" pitchFamily="2" charset="-122"/>
                <a:ea typeface="宋体" panose="02010600030101010101" pitchFamily="2" charset="-122"/>
              </a:rPr>
              <a:t>buildLabel</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builder.</a:t>
            </a:r>
            <a:r>
              <a:rPr lang="en-US" altLang="zh-CN" sz="2000" b="1" err="1">
                <a:latin typeface="宋体" panose="02010600030101010101" pitchFamily="2" charset="-122"/>
                <a:ea typeface="宋体" panose="02010600030101010101" pitchFamily="2" charset="-122"/>
              </a:rPr>
              <a:t>buildTextField</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err="1">
                <a:latin typeface="宋体" panose="02010600030101010101" pitchFamily="2" charset="-122"/>
                <a:ea typeface="宋体" panose="02010600030101010101" pitchFamily="2" charset="-122"/>
              </a:rPr>
              <a:t>       JPanel</a:t>
            </a:r>
            <a:r>
              <a:rPr lang="en-US" altLang="zh-CN" sz="2000" b="1">
                <a:latin typeface="宋体" panose="02010600030101010101" pitchFamily="2" charset="-122"/>
                <a:ea typeface="宋体" panose="02010600030101010101" pitchFamily="2" charset="-122"/>
              </a:rPr>
              <a:t> product=builder.</a:t>
            </a:r>
            <a:r>
              <a:rPr lang="en-US" altLang="zh-CN" sz="2000" b="1" err="1">
                <a:latin typeface="宋体" panose="02010600030101010101" pitchFamily="2" charset="-122"/>
                <a:ea typeface="宋体" panose="02010600030101010101" pitchFamily="2" charset="-122"/>
              </a:rPr>
              <a:t>getPanel</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return product;</a:t>
            </a:r>
            <a:endParaRPr lang="en-US" altLang="zh-CN" sz="20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cs typeface="Times New Roman" panose="02020603050405020304" pitchFamily="18" charset="0"/>
              </a:rPr>
              <a:t>}</a:t>
            </a: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8" name="矩形 181257"/>
          <p:cNvSpPr/>
          <p:nvPr/>
        </p:nvSpPr>
        <p:spPr>
          <a:xfrm>
            <a:off x="457200" y="11430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1267" name="矩形 1812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1268" name="矩形 1812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1269" name="文本框 181268"/>
          <p:cNvSpPr txBox="1"/>
          <p:nvPr/>
        </p:nvSpPr>
        <p:spPr>
          <a:xfrm>
            <a:off x="1143000" y="7620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81270" name="文本框 181269"/>
          <p:cNvSpPr txBox="1"/>
          <p:nvPr/>
        </p:nvSpPr>
        <p:spPr>
          <a:xfrm>
            <a:off x="914400" y="1266825"/>
            <a:ext cx="7620000" cy="559117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import </a:t>
            </a:r>
            <a:r>
              <a:rPr lang="en-US" altLang="zh-CN" sz="1600" b="1" err="1">
                <a:latin typeface="宋体" panose="02010600030101010101" pitchFamily="2" charset="-122"/>
                <a:ea typeface="宋体" panose="02010600030101010101" pitchFamily="2" charset="-122"/>
              </a:rPr>
              <a:t>javax</a:t>
            </a:r>
            <a:r>
              <a:rPr lang="en-US" altLang="zh-CN" sz="1600" b="1">
                <a:latin typeface="宋体" panose="02010600030101010101" pitchFamily="2" charset="-122"/>
                <a:ea typeface="宋体" panose="02010600030101010101" pitchFamily="2" charset="-122"/>
              </a:rPr>
              <a:t>.swing.*;</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public class Application{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static void main(String</a:t>
            </a:r>
            <a:r>
              <a:rPr lang="en-US" altLang="zh-CN" sz="1600" b="1" err="1">
                <a:latin typeface="宋体" panose="02010600030101010101" pitchFamily="2" charset="-122"/>
                <a:ea typeface="宋体" panose="02010600030101010101" pitchFamily="2" charset="-122"/>
              </a:rPr>
              <a:t> args</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Builder builder=new</a:t>
            </a:r>
            <a:r>
              <a:rPr lang="en-US" altLang="zh-CN" sz="1600" b="1" err="1">
                <a:latin typeface="宋体" panose="02010600030101010101" pitchFamily="2" charset="-122"/>
                <a:ea typeface="宋体" panose="02010600030101010101" pitchFamily="2" charset="-122"/>
              </a:rPr>
              <a:t> ConcreteBuilderOne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Director director=new Director(builder);</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JPanel</a:t>
            </a:r>
            <a:r>
              <a:rPr lang="en-US" altLang="zh-CN" sz="1600" b="1">
                <a:latin typeface="宋体" panose="02010600030101010101" pitchFamily="2" charset="-122"/>
                <a:ea typeface="宋体" panose="02010600030101010101" pitchFamily="2" charset="-122"/>
              </a:rPr>
              <a:t> panel=director.</a:t>
            </a:r>
            <a:r>
              <a:rPr lang="en-US" altLang="zh-CN" sz="1600" b="1" err="1">
                <a:latin typeface="宋体" panose="02010600030101010101" pitchFamily="2" charset="-122"/>
                <a:ea typeface="宋体" panose="02010600030101010101" pitchFamily="2" charset="-122"/>
              </a:rPr>
              <a:t>constructProduct</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JFrame frameOne</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JFrame</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frameOne</a:t>
            </a:r>
            <a:r>
              <a:rPr lang="en-US" altLang="zh-CN" sz="1600" b="1">
                <a:latin typeface="宋体" panose="02010600030101010101" pitchFamily="2" charset="-122"/>
                <a:ea typeface="宋体" panose="02010600030101010101" pitchFamily="2" charset="-122"/>
              </a:rPr>
              <a:t>.add(panel);</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frameOne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setBounds</a:t>
            </a:r>
            <a:r>
              <a:rPr lang="en-US" altLang="zh-CN" sz="1600" b="1">
                <a:latin typeface="宋体" panose="02010600030101010101" pitchFamily="2" charset="-122"/>
                <a:ea typeface="宋体" panose="02010600030101010101" pitchFamily="2" charset="-122"/>
              </a:rPr>
              <a:t>(12,12,200,120);</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frameOne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setDefaultCloseOperation</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JFrame</a:t>
            </a:r>
            <a:r>
              <a:rPr lang="en-US" altLang="zh-CN" sz="1600" b="1">
                <a:latin typeface="宋体" panose="02010600030101010101" pitchFamily="2" charset="-122"/>
                <a:ea typeface="宋体" panose="02010600030101010101" pitchFamily="2" charset="-122"/>
              </a:rPr>
              <a:t>.DISPOSE_ON_CLOSE);</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frameOne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setVisible</a:t>
            </a:r>
            <a:r>
              <a:rPr lang="en-US" altLang="zh-CN" sz="1600" b="1">
                <a:latin typeface="宋体" panose="02010600030101010101" pitchFamily="2" charset="-122"/>
                <a:ea typeface="宋体" panose="02010600030101010101" pitchFamily="2" charset="-122"/>
              </a:rPr>
              <a:t>(true);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builder=new</a:t>
            </a:r>
            <a:r>
              <a:rPr lang="en-US" altLang="zh-CN" sz="1600" b="1" err="1">
                <a:latin typeface="宋体" panose="02010600030101010101" pitchFamily="2" charset="-122"/>
                <a:ea typeface="宋体" panose="02010600030101010101" pitchFamily="2" charset="-122"/>
              </a:rPr>
              <a:t> ConcreteBuilderTwo</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director=new Director(builder);</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panel=director.</a:t>
            </a:r>
            <a:r>
              <a:rPr lang="en-US" altLang="zh-CN" sz="1600" b="1" err="1">
                <a:latin typeface="宋体" panose="02010600030101010101" pitchFamily="2" charset="-122"/>
                <a:ea typeface="宋体" panose="02010600030101010101" pitchFamily="2" charset="-122"/>
              </a:rPr>
              <a:t>constructProduct</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JFrame frameTwo</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JFrame</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frameTwo</a:t>
            </a:r>
            <a:r>
              <a:rPr lang="en-US" altLang="zh-CN" sz="1600" b="1">
                <a:latin typeface="宋体" panose="02010600030101010101" pitchFamily="2" charset="-122"/>
                <a:ea typeface="宋体" panose="02010600030101010101" pitchFamily="2" charset="-122"/>
              </a:rPr>
              <a:t>.add(panel);</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frameTwo</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setBounds</a:t>
            </a:r>
            <a:r>
              <a:rPr lang="en-US" altLang="zh-CN" sz="1600" b="1">
                <a:latin typeface="宋体" panose="02010600030101010101" pitchFamily="2" charset="-122"/>
                <a:ea typeface="宋体" panose="02010600030101010101" pitchFamily="2" charset="-122"/>
              </a:rPr>
              <a:t>(212,12,200,120);</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frameTwo</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setDefaultCloseOperation</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JFrame</a:t>
            </a:r>
            <a:r>
              <a:rPr lang="en-US" altLang="zh-CN" sz="1600" b="1">
                <a:latin typeface="宋体" panose="02010600030101010101" pitchFamily="2" charset="-122"/>
                <a:ea typeface="宋体" panose="02010600030101010101" pitchFamily="2" charset="-122"/>
              </a:rPr>
              <a:t>.DISPOSE_ON_CLOSE);</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frameTwo</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setVisible</a:t>
            </a:r>
            <a:r>
              <a:rPr lang="en-US" altLang="zh-CN" sz="1600" b="1">
                <a:latin typeface="宋体" panose="02010600030101010101" pitchFamily="2" charset="-122"/>
                <a:ea typeface="宋体" panose="02010600030101010101" pitchFamily="2" charset="-122"/>
              </a:rPr>
              <a:t>(true);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副标题 18227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生成器模式的优点  </a:t>
            </a:r>
            <a:endParaRPr lang="zh-CN" altLang="en-US" sz="3600" b="1" kern="1200" baseline="0">
              <a:latin typeface="宋体" panose="02010600030101010101" pitchFamily="2" charset="-122"/>
              <a:ea typeface="宋体" panose="02010600030101010101" pitchFamily="2" charset="-122"/>
            </a:endParaRPr>
          </a:p>
        </p:txBody>
      </p:sp>
      <p:sp>
        <p:nvSpPr>
          <p:cNvPr id="182283" name="矩形 18228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2292" name="矩形 18229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2293" name="矩形 18229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2294" name="矩形 182293"/>
          <p:cNvSpPr/>
          <p:nvPr/>
        </p:nvSpPr>
        <p:spPr>
          <a:xfrm>
            <a:off x="685800" y="1905000"/>
            <a:ext cx="7772400" cy="4054475"/>
          </a:xfrm>
          <a:prstGeom prst="rect">
            <a:avLst/>
          </a:prstGeom>
          <a:noFill/>
          <a:ln w="9525">
            <a:noFill/>
          </a:ln>
        </p:spPr>
        <p:txBody>
          <a:bodyPr>
            <a:spAutoFit/>
          </a:bodyPr>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生成器模式将对象的构造过程封装在具体生成器中，用户使用不同的具体生成器就可以得到该对象的不同表示。</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生成器模式将对象的构造过程从创建该对象的类中分离出来，使得用户无须了解该对象的具体组件。</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可以更加精细有效地控制对象的构造过程。生成器将对象的构造过程分解成若干步骤，这就使得程序可以更加精细，有效地控制整个对象的构造。</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生成器模式将对象的构造过程与创建该对象类解耦，使得对象的创建更加灵活有弹性。</a:t>
            </a:r>
            <a:endParaRPr lang="zh-CN" altLang="en-US" sz="20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b="1" dirty="0">
                <a:latin typeface="宋体" panose="02010600030101010101" pitchFamily="2" charset="-122"/>
                <a:ea typeface="宋体" panose="02010600030101010101" pitchFamily="2" charset="-122"/>
              </a:rPr>
              <a:t>当增加新的具体生成器时，不必修改指挥者的代码，即该模式满足开</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闭原则。</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标题 184321"/>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第十六章  原型模式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84331" name="矩形 18433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4340" name="矩形 18433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4341" name="矩形 18434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4342" name="文本框 184341"/>
          <p:cNvSpPr txBox="1"/>
          <p:nvPr/>
        </p:nvSpPr>
        <p:spPr>
          <a:xfrm>
            <a:off x="609600" y="1905000"/>
            <a:ext cx="8153400" cy="33528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原型模式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用原型实例指定创建对象的种类，并且通过拷贝这些原型创建新的对象。</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Prototype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Specify the kinds of objects to create using a prototypical instance, and create new objects by copying this prototype.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副标题 185345"/>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85355" name="矩形 18535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5364" name="矩形 18536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5365" name="矩形 18536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5366" name="文本框 185365"/>
          <p:cNvSpPr txBox="1"/>
          <p:nvPr/>
        </p:nvSpPr>
        <p:spPr>
          <a:xfrm>
            <a:off x="685800" y="2057400"/>
            <a:ext cx="7848600" cy="2054225"/>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原型模式是从一个对象出发得到一个和自己有相同状态的新对象的成熟模式，该模式的关键是将一个对象定义为原型，并为其提供复制自己的方法。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副标题 186369"/>
          <p:cNvSpPr>
            <a:spLocks noGrp="1"/>
          </p:cNvSpPr>
          <p:nvPr>
            <p:ph type="subTitle" idx="1"/>
          </p:nvPr>
        </p:nvSpPr>
        <p:spPr>
          <a:xfrm>
            <a:off x="1371600" y="838200"/>
            <a:ext cx="58674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原型模式的结构与使用  </a:t>
            </a:r>
            <a:endParaRPr lang="zh-CN" altLang="en-US" sz="3600" b="1" kern="1200" baseline="0">
              <a:latin typeface="宋体" panose="02010600030101010101" pitchFamily="2" charset="-122"/>
              <a:ea typeface="宋体" panose="02010600030101010101" pitchFamily="2" charset="-122"/>
            </a:endParaRPr>
          </a:p>
        </p:txBody>
      </p:sp>
      <p:sp>
        <p:nvSpPr>
          <p:cNvPr id="186379" name="矩形 18637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6388" name="矩形 18638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6389" name="矩形 18638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6390" name="文本框 186389"/>
          <p:cNvSpPr txBox="1"/>
          <p:nvPr/>
        </p:nvSpPr>
        <p:spPr>
          <a:xfrm>
            <a:off x="838200" y="2133600"/>
            <a:ext cx="7620000" cy="2043113"/>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模式的结构中包括两种角色：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抽象原型（</a:t>
            </a:r>
            <a:r>
              <a:rPr lang="en-US" altLang="zh-CN" sz="3200" b="1">
                <a:latin typeface="宋体" panose="02010600030101010101" pitchFamily="2" charset="-122"/>
                <a:ea typeface="宋体" panose="02010600030101010101" pitchFamily="2" charset="-122"/>
              </a:rPr>
              <a:t>Prototype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具体原型（</a:t>
            </a:r>
            <a:r>
              <a:rPr lang="en-US" altLang="zh-CN" sz="3200" b="1">
                <a:latin typeface="宋体" panose="02010600030101010101" pitchFamily="2" charset="-122"/>
                <a:ea typeface="宋体" panose="02010600030101010101" pitchFamily="2" charset="-122"/>
              </a:rPr>
              <a:t>Concrete Prototype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402" name="矩形 18740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7411" name="矩形 18741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7412" name="矩形 18741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7414" name="文本框 187413"/>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87415" name="对象 187414"/>
          <p:cNvGraphicFramePr/>
          <p:nvPr/>
        </p:nvGraphicFramePr>
        <p:xfrm>
          <a:off x="1447800" y="1676400"/>
          <a:ext cx="5486400" cy="3886200"/>
        </p:xfrm>
        <a:graphic>
          <a:graphicData uri="http://schemas.openxmlformats.org/presentationml/2006/ole">
            <mc:AlternateContent xmlns:mc="http://schemas.openxmlformats.org/markup-compatibility/2006">
              <mc:Choice xmlns:v="urn:schemas-microsoft-com:vml" Requires="v">
                <p:oleObj spid="_x0000_s3093" name="" r:id="rId1" imgW="3019425" imgH="2305050" progId="Paint.Picture">
                  <p:embed/>
                </p:oleObj>
              </mc:Choice>
              <mc:Fallback>
                <p:oleObj name="" r:id="rId1" imgW="3019425" imgH="2305050" progId="Paint.Picture">
                  <p:embed/>
                  <p:pic>
                    <p:nvPicPr>
                      <p:cNvPr id="0" name="图片 3092"/>
                      <p:cNvPicPr/>
                      <p:nvPr/>
                    </p:nvPicPr>
                    <p:blipFill>
                      <a:blip r:embed="rId2"/>
                      <a:stretch>
                        <a:fillRect/>
                      </a:stretch>
                    </p:blipFill>
                    <p:spPr>
                      <a:xfrm>
                        <a:off x="1447800" y="1676400"/>
                        <a:ext cx="5486400" cy="3886200"/>
                      </a:xfrm>
                      <a:prstGeom prst="rect">
                        <a:avLst/>
                      </a:prstGeom>
                      <a:noFill/>
                      <a:ln w="38100">
                        <a:noFill/>
                        <a:miter/>
                      </a:ln>
                    </p:spPr>
                  </p:pic>
                </p:oleObj>
              </mc:Fallback>
            </mc:AlternateContent>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26" name="矩形 18842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8435" name="矩形 18843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8436" name="矩形 18843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8437" name="文本框 18843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88438" name="文本框 188437"/>
          <p:cNvSpPr txBox="1"/>
          <p:nvPr/>
        </p:nvSpPr>
        <p:spPr>
          <a:xfrm>
            <a:off x="381000" y="2057400"/>
            <a:ext cx="8305800" cy="165258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．抽象原型（</a:t>
            </a:r>
            <a:r>
              <a:rPr lang="en-US" altLang="zh-CN" b="1">
                <a:latin typeface="宋体" panose="02010600030101010101" pitchFamily="2" charset="-122"/>
                <a:ea typeface="宋体" panose="02010600030101010101" pitchFamily="2" charset="-122"/>
              </a:rPr>
              <a:t>Prototype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Prototype.java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sz="1800" b="1">
                <a:latin typeface="宋体" panose="02010600030101010101" pitchFamily="2" charset="-122"/>
                <a:ea typeface="宋体" panose="02010600030101010101" pitchFamily="2" charset="-122"/>
              </a:rPr>
              <a:t>public interface  Prototype {</a:t>
            </a:r>
            <a:endParaRPr lang="en-US" altLang="zh-CN" sz="18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800" b="1">
                <a:latin typeface="宋体" panose="02010600030101010101" pitchFamily="2" charset="-122"/>
                <a:ea typeface="宋体" panose="02010600030101010101" pitchFamily="2" charset="-122"/>
              </a:rPr>
              <a:t>    public Object</a:t>
            </a:r>
            <a:r>
              <a:rPr lang="en-US" altLang="zh-CN" sz="1800" b="1" err="1">
                <a:latin typeface="宋体" panose="02010600030101010101" pitchFamily="2" charset="-122"/>
                <a:ea typeface="宋体" panose="02010600030101010101" pitchFamily="2" charset="-122"/>
              </a:rPr>
              <a:t> cloneMe</a:t>
            </a:r>
            <a:r>
              <a:rPr lang="en-US" altLang="zh-CN" sz="1800" b="1">
                <a:latin typeface="宋体" panose="02010600030101010101" pitchFamily="2" charset="-122"/>
                <a:ea typeface="宋体" panose="02010600030101010101" pitchFamily="2" charset="-122"/>
              </a:rPr>
              <a:t>() throws</a:t>
            </a:r>
            <a:r>
              <a:rPr lang="en-US" altLang="zh-CN" sz="1800" b="1" err="1">
                <a:latin typeface="宋体" panose="02010600030101010101" pitchFamily="2" charset="-122"/>
                <a:ea typeface="宋体" panose="02010600030101010101" pitchFamily="2" charset="-122"/>
              </a:rPr>
              <a:t> CloneNotSupportedException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800" b="1">
                <a:latin typeface="宋体" panose="02010600030101010101" pitchFamily="2" charset="-122"/>
                <a:ea typeface="宋体" panose="02010600030101010101" pitchFamily="2" charset="-122"/>
                <a:cs typeface="Times New Roman" panose="02020603050405020304" pitchFamily="18" charset="0"/>
              </a:rPr>
              <a: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0" name="矩形 19456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4579" name="矩形 19457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4580" name="矩形 19457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4581" name="文本框 19458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94582" name="文本框 194581"/>
          <p:cNvSpPr txBox="1"/>
          <p:nvPr/>
        </p:nvSpPr>
        <p:spPr>
          <a:xfrm>
            <a:off x="762000" y="1447800"/>
            <a:ext cx="8077200" cy="44196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．具体原型（</a:t>
            </a:r>
            <a:r>
              <a:rPr lang="en-US" altLang="zh-CN" b="1">
                <a:latin typeface="宋体" panose="02010600030101010101" pitchFamily="2" charset="-122"/>
                <a:ea typeface="宋体" panose="02010600030101010101" pitchFamily="2" charset="-122"/>
              </a:rPr>
              <a:t>Concrete Prototype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 </a:t>
            </a:r>
            <a:r>
              <a:rPr lang="en-US" altLang="zh-CN" b="1">
                <a:solidFill>
                  <a:srgbClr val="FF0000"/>
                </a:solidFill>
                <a:latin typeface="宋体" panose="02010600030101010101" pitchFamily="2" charset="-122"/>
                <a:ea typeface="宋体" panose="02010600030101010101" pitchFamily="2" charset="-122"/>
              </a:rPr>
              <a:t>Cubic.java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public class Cubic implements Prototype,</a:t>
            </a:r>
            <a:r>
              <a:rPr lang="en-US" altLang="zh-CN" sz="1800" b="1" err="1">
                <a:solidFill>
                  <a:srgbClr val="000000"/>
                </a:solidFill>
                <a:latin typeface="宋体" panose="02010600030101010101" pitchFamily="2" charset="-122"/>
                <a:ea typeface="宋体" panose="02010600030101010101" pitchFamily="2" charset="-122"/>
              </a:rPr>
              <a:t> Cloneable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double  length,width,height;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Cubic(double a,double b,double c){</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length=a;</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width=b;</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height=c;</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public Object</a:t>
            </a:r>
            <a:r>
              <a:rPr lang="en-US" altLang="zh-CN" sz="1800" b="1" err="1">
                <a:solidFill>
                  <a:srgbClr val="000000"/>
                </a:solidFill>
                <a:latin typeface="宋体" panose="02010600030101010101" pitchFamily="2" charset="-122"/>
                <a:ea typeface="宋体" panose="02010600030101010101" pitchFamily="2" charset="-122"/>
              </a:rPr>
              <a:t> cloneMe</a:t>
            </a:r>
            <a:r>
              <a:rPr lang="en-US" altLang="zh-CN" sz="1800" b="1">
                <a:solidFill>
                  <a:srgbClr val="000000"/>
                </a:solidFill>
                <a:latin typeface="宋体" panose="02010600030101010101" pitchFamily="2" charset="-122"/>
                <a:ea typeface="宋体" panose="02010600030101010101" pitchFamily="2" charset="-122"/>
              </a:rPr>
              <a:t>() throws</a:t>
            </a:r>
            <a:r>
              <a:rPr lang="en-US" altLang="zh-CN" sz="1800" b="1" err="1">
                <a:solidFill>
                  <a:srgbClr val="000000"/>
                </a:solidFill>
                <a:latin typeface="宋体" panose="02010600030101010101" pitchFamily="2" charset="-122"/>
                <a:ea typeface="宋体" panose="02010600030101010101" pitchFamily="2" charset="-122"/>
              </a:rPr>
              <a:t> CloneNotSupportedException</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Cubic object=(Cubic)clone();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return object;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副标题 20481"/>
          <p:cNvSpPr>
            <a:spLocks noGrp="1"/>
          </p:cNvSpPr>
          <p:nvPr>
            <p:ph type="subTitle" idx="1"/>
          </p:nvPr>
        </p:nvSpPr>
        <p:spPr>
          <a:xfrm>
            <a:off x="1143000" y="838200"/>
            <a:ext cx="56388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3.4  </a:t>
            </a:r>
            <a:r>
              <a:rPr lang="zh-CN" altLang="en-US" sz="3200" b="1" kern="1200" baseline="0" dirty="0">
                <a:latin typeface="宋体" panose="02010600030101010101" pitchFamily="2" charset="-122"/>
                <a:ea typeface="宋体" panose="02010600030101010101" pitchFamily="2" charset="-122"/>
              </a:rPr>
              <a:t>关联关系（</a:t>
            </a:r>
            <a:r>
              <a:rPr lang="en-US" altLang="zh-CN" sz="3200" b="1" kern="1200" baseline="0">
                <a:latin typeface="宋体" panose="02010600030101010101" pitchFamily="2" charset="-122"/>
                <a:ea typeface="宋体" panose="02010600030101010101" pitchFamily="2" charset="-122"/>
              </a:rPr>
              <a:t>Association</a:t>
            </a:r>
            <a:r>
              <a:rPr lang="zh-CN" altLang="en-US" sz="3200" b="1" kern="1200" baseline="0">
                <a:latin typeface="宋体" panose="02010600030101010101" pitchFamily="2" charset="-122"/>
                <a:ea typeface="宋体" panose="02010600030101010101" pitchFamily="2" charset="-122"/>
              </a:rPr>
              <a:t>）</a:t>
            </a:r>
            <a:endParaRPr lang="zh-CN" altLang="en-US" sz="3200" b="1" kern="1200" baseline="0">
              <a:latin typeface="宋体" panose="02010600030101010101" pitchFamily="2" charset="-122"/>
              <a:ea typeface="宋体" panose="02010600030101010101" pitchFamily="2" charset="-122"/>
            </a:endParaRPr>
          </a:p>
        </p:txBody>
      </p:sp>
      <p:sp>
        <p:nvSpPr>
          <p:cNvPr id="20491" name="矩形 2049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0500" name="矩形 2049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501" name="矩形 2050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502" name="文本框 20501"/>
          <p:cNvSpPr txBox="1"/>
          <p:nvPr/>
        </p:nvSpPr>
        <p:spPr>
          <a:xfrm>
            <a:off x="381000" y="1905000"/>
            <a:ext cx="7924800" cy="2195513"/>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b="1" dirty="0">
                <a:solidFill>
                  <a:srgbClr val="0000FF"/>
                </a:solidFill>
                <a:latin typeface="宋体" panose="02010600030101010101" pitchFamily="2" charset="-122"/>
                <a:ea typeface="宋体" panose="02010600030101010101" pitchFamily="2" charset="-122"/>
              </a:rPr>
              <a:t>如果</a:t>
            </a:r>
            <a:r>
              <a:rPr lang="en-US" altLang="zh-CN" b="1">
                <a:solidFill>
                  <a:srgbClr val="0000FF"/>
                </a:solidFill>
                <a:latin typeface="宋体" panose="02010600030101010101" pitchFamily="2" charset="-122"/>
                <a:ea typeface="宋体" panose="02010600030101010101" pitchFamily="2" charset="-122"/>
              </a:rPr>
              <a:t>A</a:t>
            </a:r>
            <a:r>
              <a:rPr lang="zh-CN" altLang="en-US" b="1" dirty="0">
                <a:solidFill>
                  <a:srgbClr val="0000FF"/>
                </a:solidFill>
                <a:latin typeface="宋体" panose="02010600030101010101" pitchFamily="2" charset="-122"/>
                <a:ea typeface="宋体" panose="02010600030101010101" pitchFamily="2" charset="-122"/>
              </a:rPr>
              <a:t>类中成员变量是用</a:t>
            </a:r>
            <a:r>
              <a:rPr lang="en-US" altLang="zh-CN" b="1">
                <a:solidFill>
                  <a:srgbClr val="0000FF"/>
                </a:solidFill>
                <a:latin typeface="宋体" panose="02010600030101010101" pitchFamily="2" charset="-122"/>
                <a:ea typeface="宋体" panose="02010600030101010101" pitchFamily="2" charset="-122"/>
              </a:rPr>
              <a:t>B</a:t>
            </a:r>
            <a:r>
              <a:rPr lang="zh-CN" altLang="en-US" b="1" dirty="0">
                <a:solidFill>
                  <a:srgbClr val="0000FF"/>
                </a:solidFill>
                <a:latin typeface="宋体" panose="02010600030101010101" pitchFamily="2" charset="-122"/>
                <a:ea typeface="宋体" panose="02010600030101010101" pitchFamily="2" charset="-122"/>
              </a:rPr>
              <a:t>类（接口）来声明的变量，那么</a:t>
            </a:r>
            <a:r>
              <a:rPr lang="en-US" altLang="zh-CN" b="1">
                <a:solidFill>
                  <a:srgbClr val="0000FF"/>
                </a:solidFill>
                <a:latin typeface="宋体" panose="02010600030101010101" pitchFamily="2" charset="-122"/>
                <a:ea typeface="宋体" panose="02010600030101010101" pitchFamily="2" charset="-122"/>
              </a:rPr>
              <a:t>A</a:t>
            </a:r>
            <a:r>
              <a:rPr lang="zh-CN" altLang="en-US" b="1">
                <a:solidFill>
                  <a:srgbClr val="0000FF"/>
                </a:solidFill>
                <a:latin typeface="宋体" panose="02010600030101010101" pitchFamily="2" charset="-122"/>
                <a:ea typeface="宋体" panose="02010600030101010101" pitchFamily="2" charset="-122"/>
              </a:rPr>
              <a:t>和</a:t>
            </a:r>
            <a:r>
              <a:rPr lang="en-US" altLang="zh-CN" b="1">
                <a:solidFill>
                  <a:srgbClr val="0000FF"/>
                </a:solidFill>
                <a:latin typeface="宋体" panose="02010600030101010101" pitchFamily="2" charset="-122"/>
                <a:ea typeface="宋体" panose="02010600030101010101" pitchFamily="2" charset="-122"/>
              </a:rPr>
              <a:t>B</a:t>
            </a:r>
            <a:r>
              <a:rPr lang="zh-CN" altLang="en-US" b="1" dirty="0">
                <a:solidFill>
                  <a:srgbClr val="0000FF"/>
                </a:solidFill>
                <a:latin typeface="宋体" panose="02010600030101010101" pitchFamily="2" charset="-122"/>
                <a:ea typeface="宋体" panose="02010600030101010101" pitchFamily="2" charset="-122"/>
              </a:rPr>
              <a:t>的关系是关联关系，称</a:t>
            </a:r>
            <a:r>
              <a:rPr lang="en-US" altLang="zh-CN" b="1">
                <a:solidFill>
                  <a:srgbClr val="0000FF"/>
                </a:solidFill>
                <a:latin typeface="宋体" panose="02010600030101010101" pitchFamily="2" charset="-122"/>
                <a:ea typeface="宋体" panose="02010600030101010101" pitchFamily="2" charset="-122"/>
              </a:rPr>
              <a:t>A</a:t>
            </a:r>
            <a:r>
              <a:rPr lang="zh-CN" altLang="en-US" b="1" dirty="0">
                <a:solidFill>
                  <a:srgbClr val="0000FF"/>
                </a:solidFill>
                <a:latin typeface="宋体" panose="02010600030101010101" pitchFamily="2" charset="-122"/>
                <a:ea typeface="宋体" panose="02010600030101010101" pitchFamily="2" charset="-122"/>
              </a:rPr>
              <a:t>关联于</a:t>
            </a:r>
            <a:r>
              <a:rPr lang="en-US" altLang="zh-CN" b="1">
                <a:solidFill>
                  <a:srgbClr val="0000FF"/>
                </a:solidFill>
                <a:latin typeface="宋体" panose="02010600030101010101" pitchFamily="2" charset="-122"/>
                <a:ea typeface="宋体" panose="02010600030101010101" pitchFamily="2" charset="-122"/>
              </a:rPr>
              <a:t>B</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那么</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通过使用一个实线连</a:t>
            </a:r>
            <a:r>
              <a:rPr lang="en-US" altLang="zh-CN" b="1">
                <a:latin typeface="宋体" panose="02010600030101010101" pitchFamily="2" charset="-122"/>
                <a:ea typeface="宋体" panose="02010600030101010101" pitchFamily="2" charset="-122"/>
              </a:rPr>
              <a:t>A</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B</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图，实线的起始端是</a:t>
            </a:r>
            <a:r>
              <a:rPr lang="en-US" altLang="zh-CN" b="1">
                <a:latin typeface="宋体" panose="02010600030101010101" pitchFamily="2" charset="-122"/>
                <a:ea typeface="宋体" panose="02010600030101010101" pitchFamily="2" charset="-122"/>
              </a:rPr>
              <a:t>A</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图，终点端是</a:t>
            </a:r>
            <a:r>
              <a:rPr lang="en-US" altLang="zh-CN" b="1">
                <a:latin typeface="宋体" panose="02010600030101010101" pitchFamily="2" charset="-122"/>
                <a:ea typeface="宋体" panose="02010600030101010101" pitchFamily="2" charset="-122"/>
              </a:rPr>
              <a:t>B</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图，但终点端使用一个指向</a:t>
            </a:r>
            <a:r>
              <a:rPr lang="en-US" altLang="zh-CN" b="1">
                <a:latin typeface="宋体" panose="02010600030101010101" pitchFamily="2" charset="-122"/>
                <a:ea typeface="宋体" panose="02010600030101010101" pitchFamily="2" charset="-122"/>
              </a:rPr>
              <a:t>B</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图的方向箭头表示实线的结束 。 </a:t>
            </a:r>
            <a:endParaRPr lang="zh-CN" altLang="en-US" b="1">
              <a:latin typeface="宋体" panose="02010600030101010101" pitchFamily="2" charset="-122"/>
              <a:ea typeface="宋体" panose="02010600030101010101" pitchFamily="2" charset="-122"/>
            </a:endParaRPr>
          </a:p>
        </p:txBody>
      </p:sp>
      <p:graphicFrame>
        <p:nvGraphicFramePr>
          <p:cNvPr id="20504" name="对象 20503"/>
          <p:cNvGraphicFramePr/>
          <p:nvPr/>
        </p:nvGraphicFramePr>
        <p:xfrm>
          <a:off x="685800" y="4419600"/>
          <a:ext cx="4953000" cy="1752600"/>
        </p:xfrm>
        <a:graphic>
          <a:graphicData uri="http://schemas.openxmlformats.org/presentationml/2006/ole">
            <mc:AlternateContent xmlns:mc="http://schemas.openxmlformats.org/markup-compatibility/2006">
              <mc:Choice xmlns:v="urn:schemas-microsoft-com:vml" Requires="v">
                <p:oleObj spid="_x0000_s3079" name="" r:id="rId1" imgW="4152900" imgH="1343025" progId="Paint.Picture">
                  <p:embed/>
                </p:oleObj>
              </mc:Choice>
              <mc:Fallback>
                <p:oleObj name="" r:id="rId1" imgW="4152900" imgH="1343025" progId="Paint.Picture">
                  <p:embed/>
                  <p:pic>
                    <p:nvPicPr>
                      <p:cNvPr id="0" name="图片 3078"/>
                      <p:cNvPicPr/>
                      <p:nvPr/>
                    </p:nvPicPr>
                    <p:blipFill>
                      <a:blip r:embed="rId2"/>
                      <a:stretch>
                        <a:fillRect/>
                      </a:stretch>
                    </p:blipFill>
                    <p:spPr>
                      <a:xfrm>
                        <a:off x="685800" y="4419600"/>
                        <a:ext cx="4953000" cy="1752600"/>
                      </a:xfrm>
                      <a:prstGeom prst="rect">
                        <a:avLst/>
                      </a:prstGeom>
                      <a:noFill/>
                      <a:ln w="38100">
                        <a:noFill/>
                        <a:miter/>
                      </a:ln>
                    </p:spPr>
                  </p:pic>
                </p:oleObj>
              </mc:Fallback>
            </mc:AlternateContent>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50" name="矩形 18944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89459" name="矩形 18945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9460" name="矩形 18945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89461" name="文本框 18946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89462" name="文本框 189461"/>
          <p:cNvSpPr txBox="1"/>
          <p:nvPr/>
        </p:nvSpPr>
        <p:spPr>
          <a:xfrm>
            <a:off x="1066800" y="1447800"/>
            <a:ext cx="7620000" cy="52038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．具体原型（</a:t>
            </a:r>
            <a:r>
              <a:rPr lang="en-US" altLang="zh-CN" b="1">
                <a:latin typeface="宋体" panose="02010600030101010101" pitchFamily="2" charset="-122"/>
                <a:ea typeface="宋体" panose="02010600030101010101" pitchFamily="2" charset="-122"/>
              </a:rPr>
              <a:t>Concrete Prototype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 </a:t>
            </a:r>
            <a:r>
              <a:rPr lang="en-US" altLang="zh-CN" b="1">
                <a:solidFill>
                  <a:srgbClr val="FF0000"/>
                </a:solidFill>
                <a:latin typeface="宋体" panose="02010600030101010101" pitchFamily="2" charset="-122"/>
                <a:ea typeface="宋体" panose="02010600030101010101" pitchFamily="2" charset="-122"/>
              </a:rPr>
              <a:t>Goat.java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import java.</a:t>
            </a:r>
            <a:r>
              <a:rPr lang="en-US" altLang="zh-CN" sz="1000" b="1" err="1">
                <a:solidFill>
                  <a:srgbClr val="000000"/>
                </a:solidFill>
                <a:latin typeface="宋体" panose="02010600030101010101" pitchFamily="2" charset="-122"/>
                <a:ea typeface="宋体" panose="02010600030101010101" pitchFamily="2" charset="-122"/>
              </a:rPr>
              <a:t>io</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public class Goat implements Prototype,</a:t>
            </a:r>
            <a:r>
              <a:rPr lang="en-US" altLang="zh-CN" sz="1000" b="1" err="1">
                <a:solidFill>
                  <a:srgbClr val="000000"/>
                </a:solidFill>
                <a:latin typeface="宋体" panose="02010600030101010101" pitchFamily="2" charset="-122"/>
                <a:ea typeface="宋体" panose="02010600030101010101" pitchFamily="2" charset="-122"/>
              </a:rPr>
              <a:t>Serializable</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StringBuffer</a:t>
            </a:r>
            <a:r>
              <a:rPr lang="en-US" altLang="zh-CN" sz="1000" b="1">
                <a:solidFill>
                  <a:srgbClr val="000000"/>
                </a:solidFill>
                <a:latin typeface="宋体" panose="02010600030101010101" pitchFamily="2" charset="-122"/>
                <a:ea typeface="宋体" panose="02010600030101010101" pitchFamily="2" charset="-122"/>
              </a:rPr>
              <a:t> color;</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a:t>
            </a:r>
            <a:r>
              <a:rPr lang="en-US" altLang="zh-CN" sz="1000" b="1" err="1">
                <a:solidFill>
                  <a:srgbClr val="000000"/>
                </a:solidFill>
                <a:latin typeface="宋体" panose="02010600030101010101" pitchFamily="2" charset="-122"/>
                <a:ea typeface="宋体" panose="02010600030101010101" pitchFamily="2" charset="-122"/>
              </a:rPr>
              <a:t> setColor</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StringBuffer</a:t>
            </a:r>
            <a:r>
              <a:rPr lang="en-US" altLang="zh-CN" sz="1000" b="1">
                <a:solidFill>
                  <a:srgbClr val="000000"/>
                </a:solidFill>
                <a:latin typeface="宋体" panose="02010600030101010101" pitchFamily="2" charset="-122"/>
                <a:ea typeface="宋体" panose="02010600030101010101" pitchFamily="2" charset="-122"/>
              </a:rPr>
              <a:t> c){</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color=c;</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a:t>
            </a:r>
            <a:r>
              <a:rPr lang="en-US" altLang="zh-CN" sz="1000" b="1" err="1">
                <a:solidFill>
                  <a:srgbClr val="000000"/>
                </a:solidFill>
                <a:latin typeface="宋体" panose="02010600030101010101" pitchFamily="2" charset="-122"/>
                <a:ea typeface="宋体" panose="02010600030101010101" pitchFamily="2" charset="-122"/>
              </a:rPr>
              <a:t>  StringBuffer getColor</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color;</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Object</a:t>
            </a:r>
            <a:r>
              <a:rPr lang="en-US" altLang="zh-CN" sz="1000" b="1" err="1">
                <a:solidFill>
                  <a:srgbClr val="000000"/>
                </a:solidFill>
                <a:latin typeface="宋体" panose="02010600030101010101" pitchFamily="2" charset="-122"/>
                <a:ea typeface="宋体" panose="02010600030101010101" pitchFamily="2" charset="-122"/>
              </a:rPr>
              <a:t> cloneMe</a:t>
            </a:r>
            <a:r>
              <a:rPr lang="en-US" altLang="zh-CN" sz="1000" b="1">
                <a:solidFill>
                  <a:srgbClr val="000000"/>
                </a:solidFill>
                <a:latin typeface="宋体" panose="02010600030101010101" pitchFamily="2" charset="-122"/>
                <a:ea typeface="宋体" panose="02010600030101010101" pitchFamily="2" charset="-122"/>
              </a:rPr>
              <a:t>() throws</a:t>
            </a:r>
            <a:r>
              <a:rPr lang="en-US" altLang="zh-CN" sz="1000" b="1" err="1">
                <a:solidFill>
                  <a:srgbClr val="000000"/>
                </a:solidFill>
                <a:latin typeface="宋体" panose="02010600030101010101" pitchFamily="2" charset="-122"/>
                <a:ea typeface="宋体" panose="02010600030101010101" pitchFamily="2" charset="-122"/>
              </a:rPr>
              <a:t> CloneNotSupportedException</a:t>
            </a: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Object object=null;</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try{</a:t>
            </a:r>
            <a:r>
              <a:rPr lang="en-US" altLang="zh-CN" sz="1000" b="1" err="1">
                <a:solidFill>
                  <a:srgbClr val="000000"/>
                </a:solidFill>
                <a:latin typeface="宋体" panose="02010600030101010101" pitchFamily="2" charset="-122"/>
                <a:ea typeface="宋体" panose="02010600030101010101" pitchFamily="2" charset="-122"/>
              </a:rPr>
              <a:t> </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ByteArrayOutputStream outOne</a:t>
            </a:r>
            <a:r>
              <a:rPr lang="en-US" altLang="zh-CN" sz="1000" b="1">
                <a:solidFill>
                  <a:srgbClr val="000000"/>
                </a:solidFill>
                <a:latin typeface="宋体" panose="02010600030101010101" pitchFamily="2" charset="-122"/>
                <a:ea typeface="宋体" panose="02010600030101010101" pitchFamily="2" charset="-122"/>
              </a:rPr>
              <a:t>=new</a:t>
            </a:r>
            <a:r>
              <a:rPr lang="en-US" altLang="zh-CN" sz="1000" b="1" err="1">
                <a:solidFill>
                  <a:srgbClr val="000000"/>
                </a:solidFill>
                <a:latin typeface="宋体" panose="02010600030101010101" pitchFamily="2" charset="-122"/>
                <a:ea typeface="宋体" panose="02010600030101010101" pitchFamily="2" charset="-122"/>
              </a:rPr>
              <a:t> ByteArrayOutputStream</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ObjectOutputStream outTwo</a:t>
            </a:r>
            <a:r>
              <a:rPr lang="en-US" altLang="zh-CN" sz="1000" b="1">
                <a:solidFill>
                  <a:srgbClr val="000000"/>
                </a:solidFill>
                <a:latin typeface="宋体" panose="02010600030101010101" pitchFamily="2" charset="-122"/>
                <a:ea typeface="宋体" panose="02010600030101010101" pitchFamily="2" charset="-122"/>
              </a:rPr>
              <a:t>=new</a:t>
            </a:r>
            <a:r>
              <a:rPr lang="en-US" altLang="zh-CN" sz="1000" b="1" err="1">
                <a:solidFill>
                  <a:srgbClr val="000000"/>
                </a:solidFill>
                <a:latin typeface="宋体" panose="02010600030101010101" pitchFamily="2" charset="-122"/>
                <a:ea typeface="宋体" panose="02010600030101010101" pitchFamily="2" charset="-122"/>
              </a:rPr>
              <a:t> ObjectOutputStream</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outOne</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outTwo</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writeObject</a:t>
            </a:r>
            <a:r>
              <a:rPr lang="en-US" altLang="zh-CN" sz="1000" b="1">
                <a:solidFill>
                  <a:srgbClr val="000000"/>
                </a:solidFill>
                <a:latin typeface="宋体" panose="02010600030101010101" pitchFamily="2" charset="-122"/>
                <a:ea typeface="宋体" panose="02010600030101010101" pitchFamily="2" charset="-122"/>
              </a:rPr>
              <a:t>(this);</a:t>
            </a:r>
            <a:r>
              <a:rPr lang="en-US" altLang="zh-CN" sz="1000" b="1" err="1">
                <a:solidFill>
                  <a:srgbClr val="000000"/>
                </a:solidFill>
                <a:latin typeface="宋体" panose="02010600030101010101" pitchFamily="2" charset="-122"/>
                <a:ea typeface="宋体" panose="02010600030101010101" pitchFamily="2" charset="-122"/>
              </a:rPr>
              <a:t>     </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ByteArrayInputStream  inOne</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new</a:t>
            </a:r>
            <a:r>
              <a:rPr lang="en-US" altLang="zh-CN" sz="1000" b="1" err="1">
                <a:solidFill>
                  <a:srgbClr val="000000"/>
                </a:solidFill>
                <a:latin typeface="宋体" panose="02010600030101010101" pitchFamily="2" charset="-122"/>
                <a:ea typeface="宋体" panose="02010600030101010101" pitchFamily="2" charset="-122"/>
              </a:rPr>
              <a:t> ByteArrayInputStream</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outOne</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toByteArray</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ObjectInputStream inTwo</a:t>
            </a:r>
            <a:r>
              <a:rPr lang="en-US" altLang="zh-CN" sz="1000" b="1">
                <a:solidFill>
                  <a:srgbClr val="000000"/>
                </a:solidFill>
                <a:latin typeface="宋体" panose="02010600030101010101" pitchFamily="2" charset="-122"/>
                <a:ea typeface="宋体" panose="02010600030101010101" pitchFamily="2" charset="-122"/>
              </a:rPr>
              <a:t>=new</a:t>
            </a:r>
            <a:r>
              <a:rPr lang="en-US" altLang="zh-CN" sz="1000" b="1" err="1">
                <a:solidFill>
                  <a:srgbClr val="000000"/>
                </a:solidFill>
                <a:latin typeface="宋体" panose="02010600030101010101" pitchFamily="2" charset="-122"/>
                <a:ea typeface="宋体" panose="02010600030101010101" pitchFamily="2" charset="-122"/>
              </a:rPr>
              <a:t> ObjectInputStream</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inOne</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object=</a:t>
            </a:r>
            <a:r>
              <a:rPr lang="en-US" altLang="zh-CN" sz="1000" b="1" err="1">
                <a:solidFill>
                  <a:srgbClr val="000000"/>
                </a:solidFill>
                <a:latin typeface="宋体" panose="02010600030101010101" pitchFamily="2" charset="-122"/>
                <a:ea typeface="宋体" panose="02010600030101010101" pitchFamily="2" charset="-122"/>
              </a:rPr>
              <a:t>inTwo</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readObject</a:t>
            </a: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catch(Exception event){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a:t>
            </a:r>
            <a:r>
              <a:rPr lang="en-US" altLang="zh-CN" sz="1000" b="1" err="1">
                <a:solidFill>
                  <a:srgbClr val="000000"/>
                </a:solidFill>
                <a:latin typeface="宋体" panose="02010600030101010101" pitchFamily="2" charset="-122"/>
                <a:ea typeface="宋体" panose="02010600030101010101" pitchFamily="2" charset="-122"/>
              </a:rPr>
              <a:t>println</a:t>
            </a:r>
            <a:r>
              <a:rPr lang="en-US" altLang="zh-CN" sz="1000" b="1">
                <a:solidFill>
                  <a:srgbClr val="000000"/>
                </a:solidFill>
                <a:latin typeface="宋体" panose="02010600030101010101" pitchFamily="2" charset="-122"/>
                <a:ea typeface="宋体" panose="02010600030101010101" pitchFamily="2" charset="-122"/>
              </a:rPr>
              <a:t>(event);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object;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22" name="矩形 19252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2531" name="矩形 19253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2532" name="矩形 19253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2533" name="文本框 19253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92534" name="文本框 192533"/>
          <p:cNvSpPr txBox="1"/>
          <p:nvPr/>
        </p:nvSpPr>
        <p:spPr>
          <a:xfrm>
            <a:off x="1143000" y="1447800"/>
            <a:ext cx="6629400" cy="52451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public class Application{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static void main(String</a:t>
            </a:r>
            <a:r>
              <a:rPr lang="en-US" altLang="zh-CN" sz="1200" b="1" err="1">
                <a:latin typeface="宋体" panose="02010600030101010101" pitchFamily="2" charset="-122"/>
                <a:ea typeface="宋体" panose="02010600030101010101" pitchFamily="2" charset="-122"/>
              </a:rPr>
              <a:t> args</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Cubic  cubic=new Cubic(12,20,66);</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("cubic</a:t>
            </a:r>
            <a:r>
              <a:rPr lang="zh-CN" altLang="en-US" sz="1200" b="1" dirty="0">
                <a:latin typeface="宋体" panose="02010600030101010101" pitchFamily="2" charset="-122"/>
                <a:ea typeface="宋体" panose="02010600030101010101" pitchFamily="2" charset="-122"/>
              </a:rPr>
              <a:t>的长、宽和高：</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(cubic.length+","+cubic.width+","+cubic.height);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Cubic</a:t>
            </a:r>
            <a:r>
              <a:rPr lang="en-US" altLang="zh-CN" sz="1200" b="1" err="1">
                <a:latin typeface="宋体" panose="02010600030101010101" pitchFamily="2" charset="-122"/>
                <a:ea typeface="宋体" panose="02010600030101010101" pitchFamily="2" charset="-122"/>
              </a:rPr>
              <a:t>  cubicCopy</a:t>
            </a:r>
            <a:r>
              <a:rPr lang="en-US" altLang="zh-CN" sz="1200" b="1">
                <a:latin typeface="宋体" panose="02010600030101010101" pitchFamily="2" charset="-122"/>
                <a:ea typeface="宋体" panose="02010600030101010101" pitchFamily="2" charset="-122"/>
              </a:rPr>
              <a:t>=(Cubic)cubic.</a:t>
            </a:r>
            <a:r>
              <a:rPr lang="en-US" altLang="zh-CN" sz="1200" b="1" err="1">
                <a:latin typeface="宋体" panose="02010600030101010101" pitchFamily="2" charset="-122"/>
                <a:ea typeface="宋体" panose="02010600030101010101" pitchFamily="2" charset="-122"/>
              </a:rPr>
              <a:t>cloneMe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cubicCopy</a:t>
            </a:r>
            <a:r>
              <a:rPr lang="zh-CN" altLang="en-US" sz="1200" b="1" dirty="0">
                <a:latin typeface="宋体" panose="02010600030101010101" pitchFamily="2" charset="-122"/>
                <a:ea typeface="宋体" panose="02010600030101010101" pitchFamily="2" charset="-122"/>
              </a:rPr>
              <a:t>的长、宽和高：</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cubicCopy</a:t>
            </a:r>
            <a:r>
              <a:rPr lang="en-US" altLang="zh-CN" sz="1200" b="1">
                <a:latin typeface="宋体" panose="02010600030101010101" pitchFamily="2" charset="-122"/>
                <a:ea typeface="宋体" panose="02010600030101010101" pitchFamily="2" charset="-122"/>
              </a:rPr>
              <a:t>.length+","+</a:t>
            </a:r>
            <a:r>
              <a:rPr lang="en-US" altLang="zh-CN" sz="1200" b="1" err="1">
                <a:latin typeface="宋体" panose="02010600030101010101" pitchFamily="2" charset="-122"/>
                <a:ea typeface="宋体" panose="02010600030101010101" pitchFamily="2" charset="-122"/>
              </a:rPr>
              <a:t>cubicCopy</a:t>
            </a:r>
            <a:r>
              <a:rPr lang="en-US" altLang="zh-CN" sz="1200" b="1">
                <a:latin typeface="宋体" panose="02010600030101010101" pitchFamily="2" charset="-122"/>
                <a:ea typeface="宋体" panose="02010600030101010101" pitchFamily="2" charset="-122"/>
              </a:rPr>
              <a:t>.width+","</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r>
              <a:rPr lang="en-US" altLang="zh-CN" sz="1200" b="1" err="1">
                <a:latin typeface="宋体" panose="02010600030101010101" pitchFamily="2" charset="-122"/>
                <a:ea typeface="宋体" panose="02010600030101010101" pitchFamily="2" charset="-122"/>
              </a:rPr>
              <a:t>cubicCopy</a:t>
            </a:r>
            <a:r>
              <a:rPr lang="en-US" altLang="zh-CN" sz="1200" b="1">
                <a:latin typeface="宋体" panose="02010600030101010101" pitchFamily="2" charset="-122"/>
                <a:ea typeface="宋体" panose="02010600030101010101" pitchFamily="2" charset="-122"/>
              </a:rPr>
              <a:t>.height);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catch(</a:t>
            </a:r>
            <a:r>
              <a:rPr lang="en-US" altLang="zh-CN" sz="1200" b="1" err="1">
                <a:latin typeface="宋体" panose="02010600030101010101" pitchFamily="2" charset="-122"/>
                <a:ea typeface="宋体" panose="02010600030101010101" pitchFamily="2" charset="-122"/>
              </a:rPr>
              <a:t>CloneNotSupportedException</a:t>
            </a:r>
            <a:r>
              <a:rPr lang="en-US" altLang="zh-CN" sz="1200" b="1">
                <a:latin typeface="宋体" panose="02010600030101010101" pitchFamily="2" charset="-122"/>
                <a:ea typeface="宋体" panose="02010600030101010101" pitchFamily="2" charset="-122"/>
              </a:rPr>
              <a:t> exp){}</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Goat  goat=new Goat();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goat.</a:t>
            </a:r>
            <a:r>
              <a:rPr lang="en-US" altLang="zh-CN" sz="1200" b="1" err="1">
                <a:latin typeface="宋体" panose="02010600030101010101" pitchFamily="2" charset="-122"/>
                <a:ea typeface="宋体" panose="02010600030101010101" pitchFamily="2" charset="-122"/>
              </a:rPr>
              <a:t>setColor</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StringBuffer</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白颜色的山羊</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("goat</a:t>
            </a:r>
            <a:r>
              <a:rPr lang="zh-CN" altLang="en-US" sz="1200" b="1" dirty="0">
                <a:latin typeface="宋体" panose="02010600030101010101" pitchFamily="2" charset="-122"/>
                <a:ea typeface="宋体" panose="02010600030101010101" pitchFamily="2" charset="-122"/>
              </a:rPr>
              <a:t>是</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goat.</a:t>
            </a:r>
            <a:r>
              <a:rPr lang="en-US" altLang="zh-CN" sz="1200" b="1" err="1">
                <a:latin typeface="宋体" panose="02010600030101010101" pitchFamily="2" charset="-122"/>
                <a:ea typeface="宋体" panose="02010600030101010101" pitchFamily="2" charset="-122"/>
              </a:rPr>
              <a:t>getColor</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Goat</a:t>
            </a:r>
            <a:r>
              <a:rPr lang="en-US" altLang="zh-CN" sz="1200" b="1" err="1">
                <a:latin typeface="宋体" panose="02010600030101010101" pitchFamily="2" charset="-122"/>
                <a:ea typeface="宋体" panose="02010600030101010101" pitchFamily="2" charset="-122"/>
              </a:rPr>
              <a:t>  goatCopy</a:t>
            </a:r>
            <a:r>
              <a:rPr lang="en-US" altLang="zh-CN" sz="1200" b="1">
                <a:latin typeface="宋体" panose="02010600030101010101" pitchFamily="2" charset="-122"/>
                <a:ea typeface="宋体" panose="02010600030101010101" pitchFamily="2" charset="-122"/>
              </a:rPr>
              <a:t>=(Goat)goat.</a:t>
            </a:r>
            <a:r>
              <a:rPr lang="en-US" altLang="zh-CN" sz="1200" b="1" err="1">
                <a:latin typeface="宋体" panose="02010600030101010101" pitchFamily="2" charset="-122"/>
                <a:ea typeface="宋体" panose="02010600030101010101" pitchFamily="2" charset="-122"/>
              </a:rPr>
              <a:t>cloneMe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goatCopy</a:t>
            </a:r>
            <a:r>
              <a:rPr lang="zh-CN" altLang="en-US" sz="1200" b="1" dirty="0">
                <a:latin typeface="宋体" panose="02010600030101010101" pitchFamily="2" charset="-122"/>
                <a:ea typeface="宋体" panose="02010600030101010101" pitchFamily="2" charset="-122"/>
              </a:rPr>
              <a:t>是</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goatCopy</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getColor</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goatCopy</a:t>
            </a:r>
            <a:r>
              <a:rPr lang="zh-CN" altLang="en-US" sz="1200" b="1" dirty="0">
                <a:latin typeface="宋体" panose="02010600030101010101" pitchFamily="2" charset="-122"/>
                <a:ea typeface="宋体" panose="02010600030101010101" pitchFamily="2" charset="-122"/>
              </a:rPr>
              <a:t>将自己的颜色改变成黑色</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err="1">
                <a:latin typeface="宋体" panose="02010600030101010101" pitchFamily="2" charset="-122"/>
                <a:ea typeface="宋体" panose="02010600030101010101" pitchFamily="2" charset="-122"/>
              </a:rPr>
              <a:t>goatCopy</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setColor</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StringBuffer</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黑颜色的山羊</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("goat</a:t>
            </a:r>
            <a:r>
              <a:rPr lang="zh-CN" altLang="en-US" sz="1200" b="1" dirty="0">
                <a:latin typeface="宋体" panose="02010600030101010101" pitchFamily="2" charset="-122"/>
                <a:ea typeface="宋体" panose="02010600030101010101" pitchFamily="2" charset="-122"/>
              </a:rPr>
              <a:t>仍然是</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goat.</a:t>
            </a:r>
            <a:r>
              <a:rPr lang="en-US" altLang="zh-CN" sz="1200" b="1" err="1">
                <a:latin typeface="宋体" panose="02010600030101010101" pitchFamily="2" charset="-122"/>
                <a:ea typeface="宋体" panose="02010600030101010101" pitchFamily="2" charset="-122"/>
              </a:rPr>
              <a:t>getColor</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goatCopy</a:t>
            </a:r>
            <a:r>
              <a:rPr lang="zh-CN" altLang="en-US" sz="1200" b="1" dirty="0">
                <a:latin typeface="宋体" panose="02010600030101010101" pitchFamily="2" charset="-122"/>
                <a:ea typeface="宋体" panose="02010600030101010101" pitchFamily="2" charset="-122"/>
              </a:rPr>
              <a:t>是</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goatCopy</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getColor</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catch(</a:t>
            </a:r>
            <a:r>
              <a:rPr lang="en-US" altLang="zh-CN" sz="1200" b="1" err="1">
                <a:latin typeface="宋体" panose="02010600030101010101" pitchFamily="2" charset="-122"/>
                <a:ea typeface="宋体" panose="02010600030101010101" pitchFamily="2" charset="-122"/>
              </a:rPr>
              <a:t>CloneNotSupportedException</a:t>
            </a:r>
            <a:r>
              <a:rPr lang="en-US" altLang="zh-CN" sz="1200" b="1">
                <a:latin typeface="宋体" panose="02010600030101010101" pitchFamily="2" charset="-122"/>
                <a:ea typeface="宋体" panose="02010600030101010101" pitchFamily="2" charset="-122"/>
              </a:rPr>
              <a:t> exp){}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副标题 19353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原型模式的优点  </a:t>
            </a:r>
            <a:endParaRPr lang="zh-CN" altLang="en-US" sz="3600" b="1" kern="1200" baseline="0">
              <a:latin typeface="宋体" panose="02010600030101010101" pitchFamily="2" charset="-122"/>
              <a:ea typeface="宋体" panose="02010600030101010101" pitchFamily="2" charset="-122"/>
            </a:endParaRPr>
          </a:p>
        </p:txBody>
      </p:sp>
      <p:sp>
        <p:nvSpPr>
          <p:cNvPr id="193547" name="矩形 1935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3556" name="矩形 1935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3557" name="矩形 1935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3558" name="矩形 193557"/>
          <p:cNvSpPr/>
          <p:nvPr/>
        </p:nvSpPr>
        <p:spPr>
          <a:xfrm>
            <a:off x="685800" y="1905000"/>
            <a:ext cx="7772400" cy="3195638"/>
          </a:xfrm>
          <a:prstGeom prst="rect">
            <a:avLst/>
          </a:prstGeom>
          <a:noFill/>
          <a:ln w="9525">
            <a:noFill/>
          </a:ln>
        </p:spPr>
        <p:txBody>
          <a:bodyPr>
            <a:spAutoFit/>
          </a:bodyPr>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当创建类的新实例的代价更大时，使用原型模式复制一个已有的实例可以提高创建新实例的效率。</a:t>
            </a:r>
            <a:endParaRPr lang="zh-CN" altLang="en-US"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可以动态地保存当前对象的状态。在运行时刻，可以随时使用对象流保存当前对象的一个复制品。</a:t>
            </a:r>
            <a:endParaRPr lang="zh-CN" altLang="en-US"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可以在运行时创建新的对象，而无须创建一系列类和继承结构。</a:t>
            </a:r>
            <a:endParaRPr lang="zh-CN" altLang="en-US"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可以动态地添加、删除原型的复制品。</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标题 195585"/>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第十七章  单件模式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95595" name="矩形 19559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5604" name="矩形 19560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5605" name="矩形 19560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5606" name="文本框 195605"/>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单件模式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保证一个类仅有一个实例，并提供一个访问它的全局访问点。</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Prototype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Ensure a class only has one instance, and provide a global point of access to it.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副标题 196609"/>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96619" name="矩形 19661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6628" name="矩形 19662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6629" name="矩形 19662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6630" name="文本框 196629"/>
          <p:cNvSpPr txBox="1"/>
          <p:nvPr/>
        </p:nvSpPr>
        <p:spPr>
          <a:xfrm>
            <a:off x="609600" y="2057400"/>
            <a:ext cx="8001000" cy="2333625"/>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单件模式是关于怎样设计一个类，并使得该类只有一个实例的成熟模式，该模式的关键是将类的构造方法设置为</a:t>
            </a:r>
            <a:r>
              <a:rPr lang="en-US" altLang="zh-CN" sz="3200" b="1">
                <a:latin typeface="宋体" panose="02010600030101010101" pitchFamily="2" charset="-122"/>
                <a:ea typeface="宋体" panose="02010600030101010101" pitchFamily="2" charset="-122"/>
              </a:rPr>
              <a:t>private</a:t>
            </a:r>
            <a:r>
              <a:rPr lang="zh-CN" altLang="en-US" sz="3200" b="1" dirty="0">
                <a:latin typeface="宋体" panose="02010600030101010101" pitchFamily="2" charset="-122"/>
                <a:ea typeface="宋体" panose="02010600030101010101" pitchFamily="2" charset="-122"/>
              </a:rPr>
              <a:t>权限，并提供一个返回它的唯一实例的类方法。</a:t>
            </a:r>
            <a:r>
              <a:rPr lang="zh-CN" altLang="en-US" b="1" dirty="0">
                <a:latin typeface="宋体" panose="02010600030101010101" pitchFamily="2" charset="-122"/>
                <a:ea typeface="宋体" panose="02010600030101010101" pitchFamily="2" charset="-122"/>
              </a:rPr>
              <a:t>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副标题 197633"/>
          <p:cNvSpPr>
            <a:spLocks noGrp="1"/>
          </p:cNvSpPr>
          <p:nvPr>
            <p:ph type="subTitle" idx="1"/>
          </p:nvPr>
        </p:nvSpPr>
        <p:spPr>
          <a:xfrm>
            <a:off x="1371600" y="838200"/>
            <a:ext cx="5943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单件模式的结构与使用  </a:t>
            </a:r>
            <a:endParaRPr lang="zh-CN" altLang="en-US" sz="3600" b="1" kern="1200" baseline="0">
              <a:latin typeface="宋体" panose="02010600030101010101" pitchFamily="2" charset="-122"/>
              <a:ea typeface="宋体" panose="02010600030101010101" pitchFamily="2" charset="-122"/>
            </a:endParaRPr>
          </a:p>
        </p:txBody>
      </p:sp>
      <p:sp>
        <p:nvSpPr>
          <p:cNvPr id="197643" name="矩形 19764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7652" name="矩形 19765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7653" name="矩形 19765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7654" name="文本框 197653"/>
          <p:cNvSpPr txBox="1"/>
          <p:nvPr/>
        </p:nvSpPr>
        <p:spPr>
          <a:xfrm>
            <a:off x="762000" y="2514600"/>
            <a:ext cx="7620000" cy="1311275"/>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模式的结构中只包括一个角色：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单件类（</a:t>
            </a:r>
            <a:r>
              <a:rPr lang="en-US" altLang="zh-CN" sz="3200" b="1">
                <a:latin typeface="宋体" panose="02010600030101010101" pitchFamily="2" charset="-122"/>
                <a:ea typeface="宋体" panose="02010600030101010101" pitchFamily="2" charset="-122"/>
              </a:rPr>
              <a:t>Singleton</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66" name="矩形 19866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98675" name="矩形 19867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8676" name="矩形 19867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8678" name="文本框 198677"/>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98679" name="对象 198678"/>
          <p:cNvGraphicFramePr/>
          <p:nvPr/>
        </p:nvGraphicFramePr>
        <p:xfrm>
          <a:off x="1752600" y="2057400"/>
          <a:ext cx="4800600" cy="2971800"/>
        </p:xfrm>
        <a:graphic>
          <a:graphicData uri="http://schemas.openxmlformats.org/presentationml/2006/ole">
            <mc:AlternateContent xmlns:mc="http://schemas.openxmlformats.org/markup-compatibility/2006">
              <mc:Choice xmlns:v="urn:schemas-microsoft-com:vml" Requires="v">
                <p:oleObj spid="_x0000_s3094" name="" r:id="rId1" imgW="2333625" imgH="1333500" progId="Paint.Picture">
                  <p:embed/>
                </p:oleObj>
              </mc:Choice>
              <mc:Fallback>
                <p:oleObj name="" r:id="rId1" imgW="2333625" imgH="1333500" progId="Paint.Picture">
                  <p:embed/>
                  <p:pic>
                    <p:nvPicPr>
                      <p:cNvPr id="0" name="图片 3093"/>
                      <p:cNvPicPr/>
                      <p:nvPr/>
                    </p:nvPicPr>
                    <p:blipFill>
                      <a:blip r:embed="rId2"/>
                      <a:stretch>
                        <a:fillRect/>
                      </a:stretch>
                    </p:blipFill>
                    <p:spPr>
                      <a:xfrm>
                        <a:off x="1752600" y="2057400"/>
                        <a:ext cx="4800600" cy="2971800"/>
                      </a:xfrm>
                      <a:prstGeom prst="rect">
                        <a:avLst/>
                      </a:prstGeom>
                      <a:noFill/>
                      <a:ln w="38100">
                        <a:noFill/>
                        <a:miter/>
                      </a:ln>
                    </p:spPr>
                  </p:pic>
                </p:oleObj>
              </mc:Fallback>
            </mc:AlternateContent>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9682" name="组合 199681"/>
          <p:cNvGrpSpPr/>
          <p:nvPr/>
        </p:nvGrpSpPr>
        <p:grpSpPr>
          <a:xfrm>
            <a:off x="7239000" y="304800"/>
            <a:ext cx="1676400" cy="1219200"/>
            <a:chOff x="2700" y="1128"/>
            <a:chExt cx="1404" cy="936"/>
          </a:xfrm>
        </p:grpSpPr>
        <p:grpSp>
          <p:nvGrpSpPr>
            <p:cNvPr id="199683" name="组合 199682"/>
            <p:cNvGrpSpPr/>
            <p:nvPr/>
          </p:nvGrpSpPr>
          <p:grpSpPr>
            <a:xfrm>
              <a:off x="3018" y="1324"/>
              <a:ext cx="720" cy="426"/>
              <a:chOff x="3018" y="1324"/>
              <a:chExt cx="720" cy="426"/>
            </a:xfrm>
          </p:grpSpPr>
          <p:sp>
            <p:nvSpPr>
              <p:cNvPr id="199684" name="矩形 19968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199685" name="矩形 19968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199686" name="新月形 19968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199687" name="五角星 19968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199688" name="五角星 19968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199689" name="五角星 19968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199690" name="矩形 19968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199691" name="组合 199690"/>
          <p:cNvGrpSpPr/>
          <p:nvPr/>
        </p:nvGrpSpPr>
        <p:grpSpPr>
          <a:xfrm>
            <a:off x="304800" y="1066800"/>
            <a:ext cx="762000" cy="685800"/>
            <a:chOff x="2700" y="1128"/>
            <a:chExt cx="1404" cy="936"/>
          </a:xfrm>
        </p:grpSpPr>
        <p:grpSp>
          <p:nvGrpSpPr>
            <p:cNvPr id="199692" name="组合 199691"/>
            <p:cNvGrpSpPr/>
            <p:nvPr/>
          </p:nvGrpSpPr>
          <p:grpSpPr>
            <a:xfrm>
              <a:off x="3018" y="1324"/>
              <a:ext cx="720" cy="426"/>
              <a:chOff x="3018" y="1324"/>
              <a:chExt cx="720" cy="426"/>
            </a:xfrm>
          </p:grpSpPr>
          <p:sp>
            <p:nvSpPr>
              <p:cNvPr id="199693" name="矩形 19969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199694" name="矩形 19969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199695" name="新月形 19969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199696" name="五角星 19969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199697" name="五角星 19969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199698" name="五角星 19969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199699" name="矩形 19969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9700" name="矩形 19969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99701" name="文本框 19970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99702" name="文本框 199701"/>
          <p:cNvSpPr txBox="1"/>
          <p:nvPr/>
        </p:nvSpPr>
        <p:spPr>
          <a:xfrm>
            <a:off x="1066800" y="1447800"/>
            <a:ext cx="6705600" cy="52197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．单件类（</a:t>
            </a:r>
            <a:r>
              <a:rPr lang="en-US" altLang="zh-CN" b="1">
                <a:latin typeface="宋体" panose="02010600030101010101" pitchFamily="2" charset="-122"/>
                <a:ea typeface="宋体" panose="02010600030101010101" pitchFamily="2" charset="-122"/>
              </a:rPr>
              <a:t>Singleton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Moon.java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public class Moon{</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private static Moon</a:t>
            </a:r>
            <a:r>
              <a:rPr lang="en-US" altLang="zh-CN" sz="1200" b="1" err="1">
                <a:latin typeface="宋体" panose="02010600030101010101" pitchFamily="2" charset="-122"/>
                <a:ea typeface="宋体" panose="02010600030101010101" pitchFamily="2" charset="-122"/>
              </a:rPr>
              <a:t>  uniqueMoon</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double radius;</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double</a:t>
            </a:r>
            <a:r>
              <a:rPr lang="en-US" altLang="zh-CN" sz="1200" b="1" err="1">
                <a:latin typeface="宋体" panose="02010600030101010101" pitchFamily="2" charset="-122"/>
                <a:ea typeface="宋体" panose="02010600030101010101" pitchFamily="2" charset="-122"/>
              </a:rPr>
              <a:t> distanceToEarth</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private Moon(){</a:t>
            </a:r>
            <a:endParaRPr lang="en-US" altLang="zh-CN" sz="12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err="1">
                <a:latin typeface="宋体" panose="02010600030101010101" pitchFamily="2" charset="-122"/>
                <a:ea typeface="宋体" panose="02010600030101010101" pitchFamily="2" charset="-122"/>
              </a:rPr>
              <a:t>           uniqueMoon</a:t>
            </a:r>
            <a:r>
              <a:rPr lang="en-US" altLang="zh-CN" sz="1200" b="1">
                <a:latin typeface="宋体" panose="02010600030101010101" pitchFamily="2" charset="-122"/>
                <a:ea typeface="宋体" panose="02010600030101010101" pitchFamily="2" charset="-122"/>
              </a:rPr>
              <a:t>=this;</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radius=1738;</a:t>
            </a:r>
            <a:endParaRPr lang="en-US" altLang="zh-CN" sz="12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err="1">
                <a:latin typeface="宋体" panose="02010600030101010101" pitchFamily="2" charset="-122"/>
                <a:ea typeface="宋体" panose="02010600030101010101" pitchFamily="2" charset="-122"/>
              </a:rPr>
              <a:t>           distanceToEarth</a:t>
            </a:r>
            <a:r>
              <a:rPr lang="en-US" altLang="zh-CN" sz="1200" b="1">
                <a:latin typeface="宋体" panose="02010600030101010101" pitchFamily="2" charset="-122"/>
                <a:ea typeface="宋体" panose="02010600030101010101" pitchFamily="2" charset="-122"/>
              </a:rPr>
              <a:t>=363300;</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public static synchronized Moon</a:t>
            </a:r>
            <a:r>
              <a:rPr lang="en-US" altLang="zh-CN" sz="1200" b="1" err="1">
                <a:latin typeface="宋体" panose="02010600030101010101" pitchFamily="2" charset="-122"/>
                <a:ea typeface="宋体" panose="02010600030101010101" pitchFamily="2" charset="-122"/>
              </a:rPr>
              <a:t> getMoon</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if(</a:t>
            </a:r>
            <a:r>
              <a:rPr lang="en-US" altLang="zh-CN" sz="1200" b="1" err="1">
                <a:latin typeface="宋体" panose="02010600030101010101" pitchFamily="2" charset="-122"/>
                <a:ea typeface="宋体" panose="02010600030101010101" pitchFamily="2" charset="-122"/>
              </a:rPr>
              <a:t>uniqueMoon</a:t>
            </a:r>
            <a:r>
              <a:rPr lang="en-US" altLang="zh-CN" sz="1200" b="1">
                <a:latin typeface="宋体" panose="02010600030101010101" pitchFamily="2" charset="-122"/>
                <a:ea typeface="宋体" panose="02010600030101010101" pitchFamily="2" charset="-122"/>
              </a:rPr>
              <a:t>==null){</a:t>
            </a:r>
            <a:endParaRPr lang="en-US" altLang="zh-CN" sz="12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err="1">
                <a:latin typeface="宋体" panose="02010600030101010101" pitchFamily="2" charset="-122"/>
                <a:ea typeface="宋体" panose="02010600030101010101" pitchFamily="2" charset="-122"/>
              </a:rPr>
              <a:t>                  uniqueMoon</a:t>
            </a:r>
            <a:r>
              <a:rPr lang="en-US" altLang="zh-CN" sz="1200" b="1">
                <a:latin typeface="宋体" panose="02010600030101010101" pitchFamily="2" charset="-122"/>
                <a:ea typeface="宋体" panose="02010600030101010101" pitchFamily="2" charset="-122"/>
              </a:rPr>
              <a:t>=new Moon();</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return</a:t>
            </a:r>
            <a:r>
              <a:rPr lang="en-US" altLang="zh-CN" sz="1200" b="1" err="1">
                <a:latin typeface="宋体" panose="02010600030101010101" pitchFamily="2" charset="-122"/>
                <a:ea typeface="宋体" panose="02010600030101010101" pitchFamily="2" charset="-122"/>
              </a:rPr>
              <a:t> uniqueMoon</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public String show(){</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String s="</a:t>
            </a:r>
            <a:r>
              <a:rPr lang="zh-CN" altLang="en-US" sz="1200" b="1" dirty="0">
                <a:latin typeface="宋体" panose="02010600030101010101" pitchFamily="2" charset="-122"/>
                <a:ea typeface="宋体" panose="02010600030101010101" pitchFamily="2" charset="-122"/>
              </a:rPr>
              <a:t>月亮的半径是</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radius+"km,</a:t>
            </a:r>
            <a:r>
              <a:rPr lang="zh-CN" altLang="en-US" sz="1200" b="1" dirty="0">
                <a:latin typeface="宋体" panose="02010600030101010101" pitchFamily="2" charset="-122"/>
                <a:ea typeface="宋体" panose="02010600030101010101" pitchFamily="2" charset="-122"/>
              </a:rPr>
              <a:t>距地球是</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distanceToEarth</a:t>
            </a:r>
            <a:r>
              <a:rPr lang="en-US" altLang="zh-CN" sz="1200" b="1">
                <a:latin typeface="宋体" panose="02010600030101010101" pitchFamily="2" charset="-122"/>
                <a:ea typeface="宋体" panose="02010600030101010101" pitchFamily="2" charset="-122"/>
              </a:rPr>
              <a:t>+"km";</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return s;</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3778" name="组合 203777"/>
          <p:cNvGrpSpPr/>
          <p:nvPr/>
        </p:nvGrpSpPr>
        <p:grpSpPr>
          <a:xfrm>
            <a:off x="7239000" y="304800"/>
            <a:ext cx="1676400" cy="1219200"/>
            <a:chOff x="2700" y="1128"/>
            <a:chExt cx="1404" cy="936"/>
          </a:xfrm>
        </p:grpSpPr>
        <p:grpSp>
          <p:nvGrpSpPr>
            <p:cNvPr id="203779" name="组合 203778"/>
            <p:cNvGrpSpPr/>
            <p:nvPr/>
          </p:nvGrpSpPr>
          <p:grpSpPr>
            <a:xfrm>
              <a:off x="3018" y="1324"/>
              <a:ext cx="720" cy="426"/>
              <a:chOff x="3018" y="1324"/>
              <a:chExt cx="720" cy="426"/>
            </a:xfrm>
          </p:grpSpPr>
          <p:sp>
            <p:nvSpPr>
              <p:cNvPr id="203780" name="矩形 20377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3781" name="矩形 20378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3782" name="新月形 20378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3783" name="五角星 20378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3784" name="五角星 20378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3785" name="五角星 20378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3786" name="矩形 20378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03787" name="组合 203786"/>
          <p:cNvGrpSpPr/>
          <p:nvPr/>
        </p:nvGrpSpPr>
        <p:grpSpPr>
          <a:xfrm>
            <a:off x="304800" y="1066800"/>
            <a:ext cx="762000" cy="685800"/>
            <a:chOff x="2700" y="1128"/>
            <a:chExt cx="1404" cy="936"/>
          </a:xfrm>
        </p:grpSpPr>
        <p:grpSp>
          <p:nvGrpSpPr>
            <p:cNvPr id="203788" name="组合 203787"/>
            <p:cNvGrpSpPr/>
            <p:nvPr/>
          </p:nvGrpSpPr>
          <p:grpSpPr>
            <a:xfrm>
              <a:off x="3018" y="1324"/>
              <a:ext cx="720" cy="426"/>
              <a:chOff x="3018" y="1324"/>
              <a:chExt cx="720" cy="426"/>
            </a:xfrm>
          </p:grpSpPr>
          <p:sp>
            <p:nvSpPr>
              <p:cNvPr id="203789" name="矩形 20378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3790" name="矩形 20378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3791" name="新月形 20379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3792" name="五角星 20379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3793" name="五角星 20379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3794" name="五角星 20379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3795" name="矩形 20379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3796" name="矩形 20379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3797" name="文本框 20379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03798" name="文本框 203797"/>
          <p:cNvSpPr txBox="1"/>
          <p:nvPr/>
        </p:nvSpPr>
        <p:spPr>
          <a:xfrm>
            <a:off x="1066800" y="1447800"/>
            <a:ext cx="6477000" cy="47244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import </a:t>
            </a:r>
            <a:r>
              <a:rPr lang="en-US" altLang="zh-CN" sz="1000" b="1" err="1">
                <a:latin typeface="宋体" panose="02010600030101010101" pitchFamily="2" charset="-122"/>
                <a:ea typeface="宋体" panose="02010600030101010101" pitchFamily="2" charset="-122"/>
              </a:rPr>
              <a:t>javax</a:t>
            </a:r>
            <a:r>
              <a:rPr lang="en-US" altLang="zh-CN" sz="1000" b="1">
                <a:latin typeface="宋体" panose="02010600030101010101" pitchFamily="2" charset="-122"/>
                <a:ea typeface="宋体" panose="02010600030101010101" pitchFamily="2" charset="-122"/>
              </a:rPr>
              <a:t>.swing.*;</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import java.</a:t>
            </a:r>
            <a:r>
              <a:rPr lang="en-US" altLang="zh-CN" sz="1000" b="1" err="1">
                <a:latin typeface="宋体" panose="02010600030101010101" pitchFamily="2" charset="-122"/>
                <a:ea typeface="宋体" panose="02010600030101010101" pitchFamily="2" charset="-122"/>
              </a:rPr>
              <a:t>awt</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public class Application{</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public static void main(String</a:t>
            </a:r>
            <a:r>
              <a:rPr lang="en-US" altLang="zh-CN" sz="1000" b="1" err="1">
                <a:latin typeface="宋体" panose="02010600030101010101" pitchFamily="2" charset="-122"/>
                <a:ea typeface="宋体" panose="02010600030101010101" pitchFamily="2" charset="-122"/>
              </a:rPr>
              <a:t> args</a:t>
            </a:r>
            <a:r>
              <a:rPr lang="en-US" altLang="zh-CN" sz="1000" b="1">
                <a:latin typeface="宋体" panose="02010600030101010101" pitchFamily="2" charset="-122"/>
                <a:ea typeface="宋体" panose="02010600030101010101" pitchFamily="2" charset="-122"/>
              </a:rPr>
              <a:t>[]){</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MyFrame</a:t>
            </a:r>
            <a:r>
              <a:rPr lang="en-US" altLang="zh-CN" sz="1000" b="1">
                <a:latin typeface="宋体" panose="02010600030101010101" pitchFamily="2" charset="-122"/>
                <a:ea typeface="宋体" panose="02010600030101010101" pitchFamily="2" charset="-122"/>
              </a:rPr>
              <a:t> f1=new</a:t>
            </a:r>
            <a:r>
              <a:rPr lang="en-US" altLang="zh-CN" sz="1000" b="1" err="1">
                <a:latin typeface="宋体" panose="02010600030101010101" pitchFamily="2" charset="-122"/>
                <a:ea typeface="宋体" panose="02010600030101010101" pitchFamily="2" charset="-122"/>
              </a:rPr>
              <a:t> MyFrame</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张三看月亮</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MyFrame</a:t>
            </a:r>
            <a:r>
              <a:rPr lang="en-US" altLang="zh-CN" sz="1000" b="1">
                <a:latin typeface="宋体" panose="02010600030101010101" pitchFamily="2" charset="-122"/>
                <a:ea typeface="宋体" panose="02010600030101010101" pitchFamily="2" charset="-122"/>
              </a:rPr>
              <a:t> f2=new</a:t>
            </a:r>
            <a:r>
              <a:rPr lang="en-US" altLang="zh-CN" sz="1000" b="1" err="1">
                <a:latin typeface="宋体" panose="02010600030101010101" pitchFamily="2" charset="-122"/>
                <a:ea typeface="宋体" panose="02010600030101010101" pitchFamily="2" charset="-122"/>
              </a:rPr>
              <a:t> MyFrame</a:t>
            </a: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李四看月亮</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f1.</a:t>
            </a:r>
            <a:r>
              <a:rPr lang="en-US" altLang="zh-CN" sz="1000" b="1" err="1">
                <a:latin typeface="宋体" panose="02010600030101010101" pitchFamily="2" charset="-122"/>
                <a:ea typeface="宋体" panose="02010600030101010101" pitchFamily="2" charset="-122"/>
              </a:rPr>
              <a:t>setBounds</a:t>
            </a:r>
            <a:r>
              <a:rPr lang="en-US" altLang="zh-CN" sz="1000" b="1">
                <a:latin typeface="宋体" panose="02010600030101010101" pitchFamily="2" charset="-122"/>
                <a:ea typeface="宋体" panose="02010600030101010101" pitchFamily="2" charset="-122"/>
              </a:rPr>
              <a:t>(10,10,360,150);</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f2.</a:t>
            </a:r>
            <a:r>
              <a:rPr lang="en-US" altLang="zh-CN" sz="1000" b="1" err="1">
                <a:latin typeface="宋体" panose="02010600030101010101" pitchFamily="2" charset="-122"/>
                <a:ea typeface="宋体" panose="02010600030101010101" pitchFamily="2" charset="-122"/>
              </a:rPr>
              <a:t>setBounds</a:t>
            </a:r>
            <a:r>
              <a:rPr lang="en-US" altLang="zh-CN" sz="1000" b="1">
                <a:latin typeface="宋体" panose="02010600030101010101" pitchFamily="2" charset="-122"/>
                <a:ea typeface="宋体" panose="02010600030101010101" pitchFamily="2" charset="-122"/>
              </a:rPr>
              <a:t>(370,10,360,150);</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f1.validate();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f2.validate();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class</a:t>
            </a:r>
            <a:r>
              <a:rPr lang="en-US" altLang="zh-CN" sz="1000" b="1" err="1">
                <a:latin typeface="宋体" panose="02010600030101010101" pitchFamily="2" charset="-122"/>
                <a:ea typeface="宋体" panose="02010600030101010101" pitchFamily="2" charset="-122"/>
              </a:rPr>
              <a:t>  MyFrame</a:t>
            </a:r>
            <a:r>
              <a:rPr lang="en-US" altLang="zh-CN" sz="1000" b="1">
                <a:latin typeface="宋体" panose="02010600030101010101" pitchFamily="2" charset="-122"/>
                <a:ea typeface="宋体" panose="02010600030101010101" pitchFamily="2" charset="-122"/>
              </a:rPr>
              <a:t> extends</a:t>
            </a:r>
            <a:r>
              <a:rPr lang="en-US" altLang="zh-CN" sz="1000" b="1" err="1">
                <a:latin typeface="宋体" panose="02010600030101010101" pitchFamily="2" charset="-122"/>
                <a:ea typeface="宋体" panose="02010600030101010101" pitchFamily="2" charset="-122"/>
              </a:rPr>
              <a:t> JFrame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String</a:t>
            </a:r>
            <a:r>
              <a:rPr lang="en-US" altLang="zh-CN" sz="1000" b="1" err="1">
                <a:latin typeface="宋体" panose="02010600030101010101" pitchFamily="2" charset="-122"/>
                <a:ea typeface="宋体" panose="02010600030101010101" pitchFamily="2" charset="-122"/>
              </a:rPr>
              <a:t> str</a:t>
            </a:r>
            <a:r>
              <a:rPr lang="en-US" altLang="zh-CN" sz="1000" b="1">
                <a:latin typeface="宋体" panose="02010600030101010101" pitchFamily="2" charset="-122"/>
                <a:ea typeface="宋体" panose="02010600030101010101" pitchFamily="2" charset="-122"/>
              </a:rPr>
              <a:t>;</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MyFrame</a:t>
            </a:r>
            <a:r>
              <a:rPr lang="en-US" altLang="zh-CN" sz="1000" b="1">
                <a:latin typeface="宋体" panose="02010600030101010101" pitchFamily="2" charset="-122"/>
                <a:ea typeface="宋体" panose="02010600030101010101" pitchFamily="2" charset="-122"/>
              </a:rPr>
              <a:t>(String title){</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setTitle</a:t>
            </a:r>
            <a:r>
              <a:rPr lang="en-US" altLang="zh-CN" sz="1000" b="1">
                <a:latin typeface="宋体" panose="02010600030101010101" pitchFamily="2" charset="-122"/>
                <a:ea typeface="宋体" panose="02010600030101010101" pitchFamily="2" charset="-122"/>
              </a:rPr>
              <a:t>(title);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Moon moon=Moon.</a:t>
            </a:r>
            <a:r>
              <a:rPr lang="en-US" altLang="zh-CN" sz="1000" b="1" err="1">
                <a:latin typeface="宋体" panose="02010600030101010101" pitchFamily="2" charset="-122"/>
                <a:ea typeface="宋体" panose="02010600030101010101" pitchFamily="2" charset="-122"/>
              </a:rPr>
              <a:t>getMoon</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     </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str</a:t>
            </a:r>
            <a:r>
              <a:rPr lang="en-US" altLang="zh-CN" sz="1000" b="1">
                <a:latin typeface="宋体" panose="02010600030101010101" pitchFamily="2" charset="-122"/>
                <a:ea typeface="宋体" panose="02010600030101010101" pitchFamily="2" charset="-122"/>
              </a:rPr>
              <a:t>=moon.show();</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setDefaultCloseOperation</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JFrame</a:t>
            </a:r>
            <a:r>
              <a:rPr lang="en-US" altLang="zh-CN" sz="1000" b="1">
                <a:latin typeface="宋体" panose="02010600030101010101" pitchFamily="2" charset="-122"/>
                <a:ea typeface="宋体" panose="02010600030101010101" pitchFamily="2" charset="-122"/>
              </a:rPr>
              <a:t>.DISPOSE_ON_CLOSE);</a:t>
            </a:r>
            <a:endParaRPr lang="en-US" altLang="zh-CN" sz="10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err="1">
                <a:latin typeface="宋体" panose="02010600030101010101" pitchFamily="2" charset="-122"/>
                <a:ea typeface="宋体" panose="02010600030101010101" pitchFamily="2" charset="-122"/>
              </a:rPr>
              <a:t>        setVisible</a:t>
            </a:r>
            <a:r>
              <a:rPr lang="en-US" altLang="zh-CN" sz="1000" b="1">
                <a:latin typeface="宋体" panose="02010600030101010101" pitchFamily="2" charset="-122"/>
                <a:ea typeface="宋体" panose="02010600030101010101" pitchFamily="2" charset="-122"/>
              </a:rPr>
              <a:t>(true);</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repaint();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public void paint(Graphics g){</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super.paint(g);</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g.</a:t>
            </a:r>
            <a:r>
              <a:rPr lang="en-US" altLang="zh-CN" sz="1000" b="1" err="1">
                <a:latin typeface="宋体" panose="02010600030101010101" pitchFamily="2" charset="-122"/>
                <a:ea typeface="宋体" panose="02010600030101010101" pitchFamily="2" charset="-122"/>
              </a:rPr>
              <a:t>setFont</a:t>
            </a:r>
            <a:r>
              <a:rPr lang="en-US" altLang="zh-CN" sz="1000" b="1">
                <a:latin typeface="宋体" panose="02010600030101010101" pitchFamily="2" charset="-122"/>
                <a:ea typeface="宋体" panose="02010600030101010101" pitchFamily="2" charset="-122"/>
              </a:rPr>
              <a:t>(new Font("</a:t>
            </a:r>
            <a:r>
              <a:rPr lang="zh-CN" altLang="en-US" sz="1000" b="1" dirty="0">
                <a:latin typeface="宋体" panose="02010600030101010101" pitchFamily="2" charset="-122"/>
                <a:ea typeface="宋体" panose="02010600030101010101" pitchFamily="2" charset="-122"/>
              </a:rPr>
              <a:t>宋体</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Font.BOLD,14));</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g.</a:t>
            </a:r>
            <a:r>
              <a:rPr lang="en-US" altLang="zh-CN" sz="1000" b="1" err="1">
                <a:latin typeface="宋体" panose="02010600030101010101" pitchFamily="2" charset="-122"/>
                <a:ea typeface="宋体" panose="02010600030101010101" pitchFamily="2" charset="-122"/>
              </a:rPr>
              <a:t>drawString</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str</a:t>
            </a:r>
            <a:r>
              <a:rPr lang="en-US" altLang="zh-CN" sz="1000" b="1">
                <a:latin typeface="宋体" panose="02010600030101010101" pitchFamily="2" charset="-122"/>
                <a:ea typeface="宋体" panose="02010600030101010101" pitchFamily="2" charset="-122"/>
              </a:rPr>
              <a:t>,5,100);</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副标题 204801"/>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单件模式的优点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04803" name="组合 204802"/>
          <p:cNvGrpSpPr/>
          <p:nvPr/>
        </p:nvGrpSpPr>
        <p:grpSpPr>
          <a:xfrm>
            <a:off x="7239000" y="304800"/>
            <a:ext cx="1676400" cy="1219200"/>
            <a:chOff x="2700" y="1128"/>
            <a:chExt cx="1404" cy="936"/>
          </a:xfrm>
        </p:grpSpPr>
        <p:grpSp>
          <p:nvGrpSpPr>
            <p:cNvPr id="204804" name="组合 204803"/>
            <p:cNvGrpSpPr/>
            <p:nvPr/>
          </p:nvGrpSpPr>
          <p:grpSpPr>
            <a:xfrm>
              <a:off x="3018" y="1324"/>
              <a:ext cx="720" cy="426"/>
              <a:chOff x="3018" y="1324"/>
              <a:chExt cx="720" cy="426"/>
            </a:xfrm>
          </p:grpSpPr>
          <p:sp>
            <p:nvSpPr>
              <p:cNvPr id="204805" name="矩形 20480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4806" name="矩形 20480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4807" name="新月形 20480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4808" name="五角星 20480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4809" name="五角星 20480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4810" name="五角星 20480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4811" name="矩形 20481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04812" name="组合 204811"/>
          <p:cNvGrpSpPr/>
          <p:nvPr/>
        </p:nvGrpSpPr>
        <p:grpSpPr>
          <a:xfrm>
            <a:off x="304800" y="1066800"/>
            <a:ext cx="762000" cy="685800"/>
            <a:chOff x="2700" y="1128"/>
            <a:chExt cx="1404" cy="936"/>
          </a:xfrm>
        </p:grpSpPr>
        <p:grpSp>
          <p:nvGrpSpPr>
            <p:cNvPr id="204813" name="组合 204812"/>
            <p:cNvGrpSpPr/>
            <p:nvPr/>
          </p:nvGrpSpPr>
          <p:grpSpPr>
            <a:xfrm>
              <a:off x="3018" y="1324"/>
              <a:ext cx="720" cy="426"/>
              <a:chOff x="3018" y="1324"/>
              <a:chExt cx="720" cy="426"/>
            </a:xfrm>
          </p:grpSpPr>
          <p:sp>
            <p:nvSpPr>
              <p:cNvPr id="204814" name="矩形 20481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4815" name="矩形 20481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4816" name="新月形 20481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4817" name="五角星 20481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4818" name="五角星 20481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4819" name="五角星 20481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4820" name="矩形 20481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4821" name="矩形 20482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4822" name="矩形 204821"/>
          <p:cNvSpPr/>
          <p:nvPr/>
        </p:nvSpPr>
        <p:spPr>
          <a:xfrm>
            <a:off x="685800" y="1905000"/>
            <a:ext cx="7772400" cy="946150"/>
          </a:xfrm>
          <a:prstGeom prst="rect">
            <a:avLst/>
          </a:prstGeom>
          <a:noFill/>
          <a:ln w="9525">
            <a:noFill/>
          </a:ln>
        </p:spPr>
        <p:txBody>
          <a:bodyPr>
            <a:spAutoFit/>
          </a:bodyPr>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单件类的唯一实例由单件类本身来控制，所以可以很好地控制用户何时访问它。 </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副标题 21505"/>
          <p:cNvSpPr>
            <a:spLocks noGrp="1"/>
          </p:cNvSpPr>
          <p:nvPr>
            <p:ph type="subTitle" idx="1"/>
          </p:nvPr>
        </p:nvSpPr>
        <p:spPr>
          <a:xfrm>
            <a:off x="1143000" y="838200"/>
            <a:ext cx="56388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3.5  </a:t>
            </a:r>
            <a:r>
              <a:rPr lang="zh-CN" altLang="en-US" sz="3200" b="1" kern="1200" baseline="0" dirty="0">
                <a:latin typeface="宋体" panose="02010600030101010101" pitchFamily="2" charset="-122"/>
                <a:ea typeface="宋体" panose="02010600030101010101" pitchFamily="2" charset="-122"/>
              </a:rPr>
              <a:t>依赖关系（</a:t>
            </a:r>
            <a:r>
              <a:rPr lang="en-US" altLang="zh-CN" sz="3200" b="1" kern="1200" baseline="0">
                <a:latin typeface="宋体" panose="02010600030101010101" pitchFamily="2" charset="-122"/>
                <a:ea typeface="宋体" panose="02010600030101010101" pitchFamily="2" charset="-122"/>
              </a:rPr>
              <a:t>Dependency</a:t>
            </a:r>
            <a:r>
              <a:rPr lang="zh-CN" altLang="en-US" sz="3200" b="1" kern="1200" baseline="0">
                <a:latin typeface="宋体" panose="02010600030101010101" pitchFamily="2" charset="-122"/>
                <a:ea typeface="宋体" panose="02010600030101010101" pitchFamily="2" charset="-122"/>
              </a:rPr>
              <a:t>） </a:t>
            </a:r>
            <a:endParaRPr lang="zh-CN" altLang="en-US" sz="3200" b="1" kern="1200" baseline="0">
              <a:latin typeface="宋体" panose="02010600030101010101" pitchFamily="2" charset="-122"/>
              <a:ea typeface="宋体" panose="02010600030101010101" pitchFamily="2" charset="-122"/>
            </a:endParaRPr>
          </a:p>
        </p:txBody>
      </p:sp>
      <p:sp>
        <p:nvSpPr>
          <p:cNvPr id="21515" name="矩形 2151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1524" name="矩形 2152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525" name="矩形 2152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526" name="文本框 21525"/>
          <p:cNvSpPr txBox="1"/>
          <p:nvPr/>
        </p:nvSpPr>
        <p:spPr>
          <a:xfrm>
            <a:off x="381000" y="1905000"/>
            <a:ext cx="7924800" cy="2616200"/>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如果</a:t>
            </a:r>
            <a:r>
              <a:rPr lang="en-US" altLang="zh-CN" b="1">
                <a:solidFill>
                  <a:srgbClr val="FF0000"/>
                </a:solidFill>
                <a:latin typeface="宋体" panose="02010600030101010101" pitchFamily="2" charset="-122"/>
                <a:ea typeface="宋体" panose="02010600030101010101" pitchFamily="2" charset="-122"/>
              </a:rPr>
              <a:t>A</a:t>
            </a:r>
            <a:r>
              <a:rPr lang="zh-CN" altLang="en-US" b="1" dirty="0">
                <a:solidFill>
                  <a:srgbClr val="FF0000"/>
                </a:solidFill>
                <a:latin typeface="宋体" panose="02010600030101010101" pitchFamily="2" charset="-122"/>
                <a:ea typeface="宋体" panose="02010600030101010101" pitchFamily="2" charset="-122"/>
              </a:rPr>
              <a:t>类中某个方法的参数用</a:t>
            </a:r>
            <a:r>
              <a:rPr lang="en-US" altLang="zh-CN" b="1">
                <a:solidFill>
                  <a:srgbClr val="FF0000"/>
                </a:solidFill>
                <a:latin typeface="宋体" panose="02010600030101010101" pitchFamily="2" charset="-122"/>
                <a:ea typeface="宋体" panose="02010600030101010101" pitchFamily="2" charset="-122"/>
              </a:rPr>
              <a:t>B</a:t>
            </a:r>
            <a:r>
              <a:rPr lang="zh-CN" altLang="en-US" b="1" dirty="0">
                <a:solidFill>
                  <a:srgbClr val="FF0000"/>
                </a:solidFill>
                <a:latin typeface="宋体" panose="02010600030101010101" pitchFamily="2" charset="-122"/>
                <a:ea typeface="宋体" panose="02010600030101010101" pitchFamily="2" charset="-122"/>
              </a:rPr>
              <a:t>类（接口）来声明的变量或某个方法返回的数据类型是</a:t>
            </a:r>
            <a:r>
              <a:rPr lang="en-US" altLang="zh-CN" b="1">
                <a:solidFill>
                  <a:srgbClr val="FF0000"/>
                </a:solidFill>
                <a:latin typeface="宋体" panose="02010600030101010101" pitchFamily="2" charset="-122"/>
                <a:ea typeface="宋体" panose="02010600030101010101" pitchFamily="2" charset="-122"/>
              </a:rPr>
              <a:t>B</a:t>
            </a:r>
            <a:r>
              <a:rPr lang="zh-CN" altLang="en-US" b="1" dirty="0">
                <a:solidFill>
                  <a:srgbClr val="FF0000"/>
                </a:solidFill>
                <a:latin typeface="宋体" panose="02010600030101010101" pitchFamily="2" charset="-122"/>
                <a:ea typeface="宋体" panose="02010600030101010101" pitchFamily="2" charset="-122"/>
              </a:rPr>
              <a:t>类型的，那么</a:t>
            </a:r>
            <a:r>
              <a:rPr lang="en-US" altLang="zh-CN" b="1">
                <a:solidFill>
                  <a:srgbClr val="FF0000"/>
                </a:solidFill>
                <a:latin typeface="宋体" panose="02010600030101010101" pitchFamily="2" charset="-122"/>
                <a:ea typeface="宋体" panose="02010600030101010101" pitchFamily="2" charset="-122"/>
              </a:rPr>
              <a:t>A</a:t>
            </a:r>
            <a:r>
              <a:rPr lang="zh-CN" altLang="en-US" b="1">
                <a:solidFill>
                  <a:srgbClr val="FF0000"/>
                </a:solidFill>
                <a:latin typeface="宋体" panose="02010600030101010101" pitchFamily="2" charset="-122"/>
                <a:ea typeface="宋体" panose="02010600030101010101" pitchFamily="2" charset="-122"/>
              </a:rPr>
              <a:t>和</a:t>
            </a:r>
            <a:r>
              <a:rPr lang="en-US" altLang="zh-CN" b="1">
                <a:solidFill>
                  <a:srgbClr val="FF0000"/>
                </a:solidFill>
                <a:latin typeface="宋体" panose="02010600030101010101" pitchFamily="2" charset="-122"/>
                <a:ea typeface="宋体" panose="02010600030101010101" pitchFamily="2" charset="-122"/>
              </a:rPr>
              <a:t>B</a:t>
            </a:r>
            <a:r>
              <a:rPr lang="zh-CN" altLang="en-US" b="1" dirty="0">
                <a:solidFill>
                  <a:srgbClr val="FF0000"/>
                </a:solidFill>
                <a:latin typeface="宋体" panose="02010600030101010101" pitchFamily="2" charset="-122"/>
                <a:ea typeface="宋体" panose="02010600030101010101" pitchFamily="2" charset="-122"/>
              </a:rPr>
              <a:t>的关系是依赖关系，称</a:t>
            </a:r>
            <a:r>
              <a:rPr lang="en-US" altLang="zh-CN" b="1">
                <a:solidFill>
                  <a:srgbClr val="FF0000"/>
                </a:solidFill>
                <a:latin typeface="宋体" panose="02010600030101010101" pitchFamily="2" charset="-122"/>
                <a:ea typeface="宋体" panose="02010600030101010101" pitchFamily="2" charset="-122"/>
              </a:rPr>
              <a:t>A</a:t>
            </a:r>
            <a:r>
              <a:rPr lang="zh-CN" altLang="en-US" b="1" dirty="0">
                <a:solidFill>
                  <a:srgbClr val="FF0000"/>
                </a:solidFill>
                <a:latin typeface="宋体" panose="02010600030101010101" pitchFamily="2" charset="-122"/>
                <a:ea typeface="宋体" panose="02010600030101010101" pitchFamily="2" charset="-122"/>
              </a:rPr>
              <a:t>依赖于</a:t>
            </a:r>
            <a:r>
              <a:rPr lang="en-US" altLang="zh-CN" b="1">
                <a:solidFill>
                  <a:srgbClr val="FF0000"/>
                </a:solidFill>
                <a:latin typeface="宋体" panose="02010600030101010101" pitchFamily="2" charset="-122"/>
                <a:ea typeface="宋体" panose="02010600030101010101" pitchFamily="2" charset="-122"/>
              </a:rPr>
              <a:t>B</a:t>
            </a:r>
            <a:r>
              <a:rPr lang="zh-CN" altLang="en-US" b="1">
                <a:solidFill>
                  <a:srgbClr val="FF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那么</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通过使用一个虚线连</a:t>
            </a:r>
            <a:r>
              <a:rPr lang="en-US" altLang="zh-CN" b="1">
                <a:latin typeface="宋体" panose="02010600030101010101" pitchFamily="2" charset="-122"/>
                <a:ea typeface="宋体" panose="02010600030101010101" pitchFamily="2" charset="-122"/>
              </a:rPr>
              <a:t>A</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B</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图，虚线的起始端是</a:t>
            </a:r>
            <a:r>
              <a:rPr lang="en-US" altLang="zh-CN" b="1">
                <a:latin typeface="宋体" panose="02010600030101010101" pitchFamily="2" charset="-122"/>
                <a:ea typeface="宋体" panose="02010600030101010101" pitchFamily="2" charset="-122"/>
              </a:rPr>
              <a:t>A</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图，终点端是</a:t>
            </a:r>
            <a:r>
              <a:rPr lang="en-US" altLang="zh-CN" b="1">
                <a:latin typeface="宋体" panose="02010600030101010101" pitchFamily="2" charset="-122"/>
                <a:ea typeface="宋体" panose="02010600030101010101" pitchFamily="2" charset="-122"/>
              </a:rPr>
              <a:t>B</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图，但终点端使用一个指向</a:t>
            </a:r>
            <a:r>
              <a:rPr lang="en-US" altLang="zh-CN" b="1">
                <a:latin typeface="宋体" panose="02010600030101010101" pitchFamily="2" charset="-122"/>
                <a:ea typeface="宋体" panose="02010600030101010101" pitchFamily="2" charset="-122"/>
              </a:rPr>
              <a:t>B</a:t>
            </a:r>
            <a:r>
              <a:rPr lang="zh-CN" altLang="en-US" b="1">
                <a:latin typeface="宋体" panose="02010600030101010101" pitchFamily="2" charset="-122"/>
                <a:ea typeface="宋体" panose="02010600030101010101" pitchFamily="2" charset="-122"/>
              </a:rPr>
              <a:t>的</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图的方向箭头表示虚线的结束。 </a:t>
            </a:r>
            <a:endParaRPr lang="zh-CN" altLang="en-US" b="1">
              <a:latin typeface="宋体" panose="02010600030101010101" pitchFamily="2" charset="-122"/>
              <a:ea typeface="宋体" panose="02010600030101010101" pitchFamily="2" charset="-122"/>
            </a:endParaRPr>
          </a:p>
        </p:txBody>
      </p:sp>
      <p:graphicFrame>
        <p:nvGraphicFramePr>
          <p:cNvPr id="21528" name="对象 21527"/>
          <p:cNvGraphicFramePr/>
          <p:nvPr/>
        </p:nvGraphicFramePr>
        <p:xfrm>
          <a:off x="3276600" y="4267200"/>
          <a:ext cx="5029200" cy="2057400"/>
        </p:xfrm>
        <a:graphic>
          <a:graphicData uri="http://schemas.openxmlformats.org/presentationml/2006/ole">
            <mc:AlternateContent xmlns:mc="http://schemas.openxmlformats.org/markup-compatibility/2006">
              <mc:Choice xmlns:v="urn:schemas-microsoft-com:vml" Requires="v">
                <p:oleObj spid="_x0000_s3078" name="" r:id="rId1" imgW="4114800" imgH="1219200" progId="Paint.Picture">
                  <p:embed/>
                </p:oleObj>
              </mc:Choice>
              <mc:Fallback>
                <p:oleObj name="" r:id="rId1" imgW="4114800" imgH="1219200" progId="Paint.Picture">
                  <p:embed/>
                  <p:pic>
                    <p:nvPicPr>
                      <p:cNvPr id="0" name="图片 3077"/>
                      <p:cNvPicPr/>
                      <p:nvPr/>
                    </p:nvPicPr>
                    <p:blipFill>
                      <a:blip r:embed="rId2"/>
                      <a:stretch>
                        <a:fillRect/>
                      </a:stretch>
                    </p:blipFill>
                    <p:spPr>
                      <a:xfrm>
                        <a:off x="3276600" y="4267200"/>
                        <a:ext cx="5029200" cy="2057400"/>
                      </a:xfrm>
                      <a:prstGeom prst="rect">
                        <a:avLst/>
                      </a:prstGeom>
                      <a:noFill/>
                      <a:ln w="38100">
                        <a:noFill/>
                        <a:miter/>
                      </a:ln>
                    </p:spPr>
                  </p:pic>
                </p:oleObj>
              </mc:Fallback>
            </mc:AlternateContent>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标题 205825"/>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第十八章  组合模式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05827" name="组合 205826"/>
          <p:cNvGrpSpPr/>
          <p:nvPr/>
        </p:nvGrpSpPr>
        <p:grpSpPr>
          <a:xfrm>
            <a:off x="7239000" y="304800"/>
            <a:ext cx="1676400" cy="1219200"/>
            <a:chOff x="2700" y="1128"/>
            <a:chExt cx="1404" cy="936"/>
          </a:xfrm>
        </p:grpSpPr>
        <p:grpSp>
          <p:nvGrpSpPr>
            <p:cNvPr id="205828" name="组合 205827"/>
            <p:cNvGrpSpPr/>
            <p:nvPr/>
          </p:nvGrpSpPr>
          <p:grpSpPr>
            <a:xfrm>
              <a:off x="3018" y="1324"/>
              <a:ext cx="720" cy="426"/>
              <a:chOff x="3018" y="1324"/>
              <a:chExt cx="720" cy="426"/>
            </a:xfrm>
          </p:grpSpPr>
          <p:sp>
            <p:nvSpPr>
              <p:cNvPr id="205829" name="矩形 20582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5830" name="矩形 20582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5831" name="新月形 20583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5832" name="五角星 20583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5833" name="五角星 20583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5834" name="五角星 20583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5835" name="矩形 20583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05836" name="组合 205835"/>
          <p:cNvGrpSpPr/>
          <p:nvPr/>
        </p:nvGrpSpPr>
        <p:grpSpPr>
          <a:xfrm>
            <a:off x="304800" y="1066800"/>
            <a:ext cx="762000" cy="685800"/>
            <a:chOff x="2700" y="1128"/>
            <a:chExt cx="1404" cy="936"/>
          </a:xfrm>
        </p:grpSpPr>
        <p:grpSp>
          <p:nvGrpSpPr>
            <p:cNvPr id="205837" name="组合 205836"/>
            <p:cNvGrpSpPr/>
            <p:nvPr/>
          </p:nvGrpSpPr>
          <p:grpSpPr>
            <a:xfrm>
              <a:off x="3018" y="1324"/>
              <a:ext cx="720" cy="426"/>
              <a:chOff x="3018" y="1324"/>
              <a:chExt cx="720" cy="426"/>
            </a:xfrm>
          </p:grpSpPr>
          <p:sp>
            <p:nvSpPr>
              <p:cNvPr id="205838" name="矩形 20583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5839" name="矩形 20583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5840" name="新月形 20583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5841" name="五角星 20584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5842" name="五角星 20584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5843" name="五角星 20584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5844" name="矩形 20584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5845" name="矩形 20584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5846" name="文本框 205845"/>
          <p:cNvSpPr txBox="1"/>
          <p:nvPr/>
        </p:nvSpPr>
        <p:spPr>
          <a:xfrm>
            <a:off x="609600" y="1905000"/>
            <a:ext cx="7772400"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组合模式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将对象组合成数形结构以表示“部分</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整体”的层次结构。</a:t>
            </a:r>
            <a:r>
              <a:rPr lang="en-US" altLang="zh-CN" b="1">
                <a:latin typeface="Times New Roman" panose="02020603050405020304" pitchFamily="18" charset="0"/>
                <a:ea typeface="楷体_GB2312" pitchFamily="49" charset="-122"/>
              </a:rPr>
              <a:t>Composite</a:t>
            </a:r>
            <a:r>
              <a:rPr lang="zh-CN" altLang="en-US" b="1" dirty="0">
                <a:latin typeface="Times New Roman" panose="02020603050405020304" pitchFamily="18" charset="0"/>
                <a:ea typeface="楷体_GB2312" pitchFamily="49" charset="-122"/>
              </a:rPr>
              <a:t>使得用户对单个对象和组合对象的使用具有一致性。</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Composite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Compose objects into tree structures to represent part-whole hierarchies. Composite lets clients treat individual objects and compositions of objects uniformly.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副标题 206849"/>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06851" name="组合 206850"/>
          <p:cNvGrpSpPr/>
          <p:nvPr/>
        </p:nvGrpSpPr>
        <p:grpSpPr>
          <a:xfrm>
            <a:off x="7239000" y="304800"/>
            <a:ext cx="1676400" cy="1219200"/>
            <a:chOff x="2700" y="1128"/>
            <a:chExt cx="1404" cy="936"/>
          </a:xfrm>
        </p:grpSpPr>
        <p:grpSp>
          <p:nvGrpSpPr>
            <p:cNvPr id="206852" name="组合 206851"/>
            <p:cNvGrpSpPr/>
            <p:nvPr/>
          </p:nvGrpSpPr>
          <p:grpSpPr>
            <a:xfrm>
              <a:off x="3018" y="1324"/>
              <a:ext cx="720" cy="426"/>
              <a:chOff x="3018" y="1324"/>
              <a:chExt cx="720" cy="426"/>
            </a:xfrm>
          </p:grpSpPr>
          <p:sp>
            <p:nvSpPr>
              <p:cNvPr id="206853" name="矩形 20685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6854" name="矩形 20685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6855" name="新月形 20685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6856" name="五角星 20685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6857" name="五角星 20685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6858" name="五角星 20685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6859" name="矩形 20685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06860" name="组合 206859"/>
          <p:cNvGrpSpPr/>
          <p:nvPr/>
        </p:nvGrpSpPr>
        <p:grpSpPr>
          <a:xfrm>
            <a:off x="304800" y="1066800"/>
            <a:ext cx="762000" cy="685800"/>
            <a:chOff x="2700" y="1128"/>
            <a:chExt cx="1404" cy="936"/>
          </a:xfrm>
        </p:grpSpPr>
        <p:grpSp>
          <p:nvGrpSpPr>
            <p:cNvPr id="206861" name="组合 206860"/>
            <p:cNvGrpSpPr/>
            <p:nvPr/>
          </p:nvGrpSpPr>
          <p:grpSpPr>
            <a:xfrm>
              <a:off x="3018" y="1324"/>
              <a:ext cx="720" cy="426"/>
              <a:chOff x="3018" y="1324"/>
              <a:chExt cx="720" cy="426"/>
            </a:xfrm>
          </p:grpSpPr>
          <p:sp>
            <p:nvSpPr>
              <p:cNvPr id="206862" name="矩形 20686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6863" name="矩形 20686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6864" name="新月形 20686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6865" name="五角星 20686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6866" name="五角星 20686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6867" name="五角星 20686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6868" name="矩形 20686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6869" name="矩形 20686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6870" name="文本框 206869"/>
          <p:cNvSpPr txBox="1"/>
          <p:nvPr/>
        </p:nvSpPr>
        <p:spPr>
          <a:xfrm>
            <a:off x="685800" y="1828800"/>
            <a:ext cx="7848600" cy="4014788"/>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组合模式是关于怎样将对象形成树形结构来表现整体和部分的层次结构的成熟模式。使用组合模式，可以让用户以一致的方式处理个体对象和组合对象，组合模式的关键在于无论是个体对象还是组合对象都实现了相同的接口或都是同一个抽象类的子类。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副标题 207873"/>
          <p:cNvSpPr>
            <a:spLocks noGrp="1"/>
          </p:cNvSpPr>
          <p:nvPr>
            <p:ph type="subTitle" idx="1"/>
          </p:nvPr>
        </p:nvSpPr>
        <p:spPr>
          <a:xfrm>
            <a:off x="1371600" y="838200"/>
            <a:ext cx="58674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组合模式的结构与使用</a:t>
            </a:r>
            <a:endParaRPr lang="zh-CN" altLang="en-US" sz="3600" b="1" kern="1200" baseline="0">
              <a:latin typeface="宋体" panose="02010600030101010101" pitchFamily="2" charset="-122"/>
              <a:ea typeface="宋体" panose="02010600030101010101" pitchFamily="2" charset="-122"/>
            </a:endParaRPr>
          </a:p>
        </p:txBody>
      </p:sp>
      <p:grpSp>
        <p:nvGrpSpPr>
          <p:cNvPr id="207875" name="组合 207874"/>
          <p:cNvGrpSpPr/>
          <p:nvPr/>
        </p:nvGrpSpPr>
        <p:grpSpPr>
          <a:xfrm>
            <a:off x="7239000" y="304800"/>
            <a:ext cx="1676400" cy="1219200"/>
            <a:chOff x="2700" y="1128"/>
            <a:chExt cx="1404" cy="936"/>
          </a:xfrm>
        </p:grpSpPr>
        <p:grpSp>
          <p:nvGrpSpPr>
            <p:cNvPr id="207876" name="组合 207875"/>
            <p:cNvGrpSpPr/>
            <p:nvPr/>
          </p:nvGrpSpPr>
          <p:grpSpPr>
            <a:xfrm>
              <a:off x="3018" y="1324"/>
              <a:ext cx="720" cy="426"/>
              <a:chOff x="3018" y="1324"/>
              <a:chExt cx="720" cy="426"/>
            </a:xfrm>
          </p:grpSpPr>
          <p:sp>
            <p:nvSpPr>
              <p:cNvPr id="207877" name="矩形 20787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7878" name="矩形 20787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7879" name="新月形 20787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7880" name="五角星 20787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7881" name="五角星 20788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7882" name="五角星 20788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7883" name="矩形 20788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07884" name="组合 207883"/>
          <p:cNvGrpSpPr/>
          <p:nvPr/>
        </p:nvGrpSpPr>
        <p:grpSpPr>
          <a:xfrm>
            <a:off x="304800" y="1066800"/>
            <a:ext cx="762000" cy="685800"/>
            <a:chOff x="2700" y="1128"/>
            <a:chExt cx="1404" cy="936"/>
          </a:xfrm>
        </p:grpSpPr>
        <p:grpSp>
          <p:nvGrpSpPr>
            <p:cNvPr id="207885" name="组合 207884"/>
            <p:cNvGrpSpPr/>
            <p:nvPr/>
          </p:nvGrpSpPr>
          <p:grpSpPr>
            <a:xfrm>
              <a:off x="3018" y="1324"/>
              <a:ext cx="720" cy="426"/>
              <a:chOff x="3018" y="1324"/>
              <a:chExt cx="720" cy="426"/>
            </a:xfrm>
          </p:grpSpPr>
          <p:sp>
            <p:nvSpPr>
              <p:cNvPr id="207886" name="矩形 20788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7887" name="矩形 20788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7888" name="新月形 20788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7889" name="五角星 20788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7890" name="五角星 20788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7891" name="五角星 20789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7892" name="矩形 20789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7893" name="矩形 20789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7894" name="文本框 207893"/>
          <p:cNvSpPr txBox="1"/>
          <p:nvPr/>
        </p:nvSpPr>
        <p:spPr>
          <a:xfrm>
            <a:off x="838200" y="2133600"/>
            <a:ext cx="7620000" cy="2774950"/>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模式的结构中包括三种角色：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抽象组件（</a:t>
            </a:r>
            <a:r>
              <a:rPr lang="en-US" altLang="zh-CN" sz="3200" b="1">
                <a:latin typeface="宋体" panose="02010600030101010101" pitchFamily="2" charset="-122"/>
                <a:ea typeface="宋体" panose="02010600030101010101" pitchFamily="2" charset="-122"/>
              </a:rPr>
              <a:t>Component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en-US" altLang="zh-CN" sz="3200" b="1">
                <a:latin typeface="宋体" panose="02010600030101010101" pitchFamily="2" charset="-122"/>
                <a:ea typeface="宋体" panose="02010600030101010101" pitchFamily="2" charset="-122"/>
              </a:rPr>
              <a:t>Composite</a:t>
            </a:r>
            <a:r>
              <a:rPr lang="zh-CN" altLang="en-US" sz="3200" b="1" dirty="0">
                <a:latin typeface="宋体" panose="02010600030101010101" pitchFamily="2" charset="-122"/>
                <a:ea typeface="宋体" panose="02010600030101010101" pitchFamily="2" charset="-122"/>
              </a:rPr>
              <a:t>节点（</a:t>
            </a:r>
            <a:r>
              <a:rPr lang="en-US" altLang="zh-CN" sz="3200" b="1">
                <a:latin typeface="宋体" panose="02010600030101010101" pitchFamily="2" charset="-122"/>
                <a:ea typeface="宋体" panose="02010600030101010101" pitchFamily="2" charset="-122"/>
              </a:rPr>
              <a:t>Composite Node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a:latin typeface="宋体" panose="02010600030101010101" pitchFamily="2" charset="-122"/>
                <a:ea typeface="宋体" panose="02010600030101010101" pitchFamily="2" charset="-122"/>
              </a:rPr>
              <a:t> </a:t>
            </a:r>
            <a:r>
              <a:rPr lang="en-US" altLang="zh-CN" sz="3200" b="1">
                <a:latin typeface="宋体" panose="02010600030101010101" pitchFamily="2" charset="-122"/>
                <a:ea typeface="宋体" panose="02010600030101010101" pitchFamily="2" charset="-122"/>
              </a:rPr>
              <a:t>Leaf</a:t>
            </a:r>
            <a:r>
              <a:rPr lang="zh-CN" altLang="en-US" sz="3200" b="1" dirty="0">
                <a:latin typeface="宋体" panose="02010600030101010101" pitchFamily="2" charset="-122"/>
                <a:ea typeface="宋体" panose="02010600030101010101" pitchFamily="2" charset="-122"/>
              </a:rPr>
              <a:t>节点（</a:t>
            </a:r>
            <a:r>
              <a:rPr lang="en-US" altLang="zh-CN" sz="3200" b="1">
                <a:latin typeface="宋体" panose="02010600030101010101" pitchFamily="2" charset="-122"/>
                <a:ea typeface="宋体" panose="02010600030101010101" pitchFamily="2" charset="-122"/>
              </a:rPr>
              <a:t>Leaf Node</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8898" name="组合 208897"/>
          <p:cNvGrpSpPr/>
          <p:nvPr/>
        </p:nvGrpSpPr>
        <p:grpSpPr>
          <a:xfrm>
            <a:off x="7239000" y="304800"/>
            <a:ext cx="1676400" cy="1219200"/>
            <a:chOff x="2700" y="1128"/>
            <a:chExt cx="1404" cy="936"/>
          </a:xfrm>
        </p:grpSpPr>
        <p:grpSp>
          <p:nvGrpSpPr>
            <p:cNvPr id="208899" name="组合 208898"/>
            <p:cNvGrpSpPr/>
            <p:nvPr/>
          </p:nvGrpSpPr>
          <p:grpSpPr>
            <a:xfrm>
              <a:off x="3018" y="1324"/>
              <a:ext cx="720" cy="426"/>
              <a:chOff x="3018" y="1324"/>
              <a:chExt cx="720" cy="426"/>
            </a:xfrm>
          </p:grpSpPr>
          <p:sp>
            <p:nvSpPr>
              <p:cNvPr id="208900" name="矩形 20889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8901" name="矩形 20890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8902" name="新月形 20890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8903" name="五角星 20890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8904" name="五角星 20890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8905" name="五角星 20890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8906" name="矩形 20890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08907" name="组合 208906"/>
          <p:cNvGrpSpPr/>
          <p:nvPr/>
        </p:nvGrpSpPr>
        <p:grpSpPr>
          <a:xfrm>
            <a:off x="304800" y="1066800"/>
            <a:ext cx="762000" cy="685800"/>
            <a:chOff x="2700" y="1128"/>
            <a:chExt cx="1404" cy="936"/>
          </a:xfrm>
        </p:grpSpPr>
        <p:grpSp>
          <p:nvGrpSpPr>
            <p:cNvPr id="208908" name="组合 208907"/>
            <p:cNvGrpSpPr/>
            <p:nvPr/>
          </p:nvGrpSpPr>
          <p:grpSpPr>
            <a:xfrm>
              <a:off x="3018" y="1324"/>
              <a:ext cx="720" cy="426"/>
              <a:chOff x="3018" y="1324"/>
              <a:chExt cx="720" cy="426"/>
            </a:xfrm>
          </p:grpSpPr>
          <p:sp>
            <p:nvSpPr>
              <p:cNvPr id="208909" name="矩形 20890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8910" name="矩形 20890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8911" name="新月形 20891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8912" name="五角星 20891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8913" name="五角星 20891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8914" name="五角星 20891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8915" name="矩形 20891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8916" name="矩形 20891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8918" name="文本框 208917"/>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08919" name="对象 208918"/>
          <p:cNvGraphicFramePr/>
          <p:nvPr/>
        </p:nvGraphicFramePr>
        <p:xfrm>
          <a:off x="1752600" y="1951038"/>
          <a:ext cx="5105400" cy="3992562"/>
        </p:xfrm>
        <a:graphic>
          <a:graphicData uri="http://schemas.openxmlformats.org/presentationml/2006/ole">
            <mc:AlternateContent xmlns:mc="http://schemas.openxmlformats.org/markup-compatibility/2006">
              <mc:Choice xmlns:v="urn:schemas-microsoft-com:vml" Requires="v">
                <p:oleObj spid="_x0000_s3096" name="" r:id="rId1" imgW="2981325" imgH="3314700" progId="Paint.Picture">
                  <p:embed/>
                </p:oleObj>
              </mc:Choice>
              <mc:Fallback>
                <p:oleObj name="" r:id="rId1" imgW="2981325" imgH="3314700" progId="Paint.Picture">
                  <p:embed/>
                  <p:pic>
                    <p:nvPicPr>
                      <p:cNvPr id="0" name="图片 3095"/>
                      <p:cNvPicPr/>
                      <p:nvPr/>
                    </p:nvPicPr>
                    <p:blipFill>
                      <a:blip r:embed="rId2"/>
                      <a:stretch>
                        <a:fillRect/>
                      </a:stretch>
                    </p:blipFill>
                    <p:spPr>
                      <a:xfrm>
                        <a:off x="1752600" y="1951038"/>
                        <a:ext cx="5105400" cy="3992562"/>
                      </a:xfrm>
                      <a:prstGeom prst="rect">
                        <a:avLst/>
                      </a:prstGeom>
                      <a:noFill/>
                      <a:ln w="38100">
                        <a:noFill/>
                        <a:miter/>
                      </a:ln>
                    </p:spPr>
                  </p:pic>
                </p:oleObj>
              </mc:Fallback>
            </mc:AlternateContent>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9922" name="组合 209921"/>
          <p:cNvGrpSpPr/>
          <p:nvPr/>
        </p:nvGrpSpPr>
        <p:grpSpPr>
          <a:xfrm>
            <a:off x="7239000" y="304800"/>
            <a:ext cx="1676400" cy="1219200"/>
            <a:chOff x="2700" y="1128"/>
            <a:chExt cx="1404" cy="936"/>
          </a:xfrm>
        </p:grpSpPr>
        <p:grpSp>
          <p:nvGrpSpPr>
            <p:cNvPr id="209923" name="组合 209922"/>
            <p:cNvGrpSpPr/>
            <p:nvPr/>
          </p:nvGrpSpPr>
          <p:grpSpPr>
            <a:xfrm>
              <a:off x="3018" y="1324"/>
              <a:ext cx="720" cy="426"/>
              <a:chOff x="3018" y="1324"/>
              <a:chExt cx="720" cy="426"/>
            </a:xfrm>
          </p:grpSpPr>
          <p:sp>
            <p:nvSpPr>
              <p:cNvPr id="209924" name="矩形 20992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9925" name="矩形 20992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9926" name="新月形 20992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9927" name="五角星 20992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9928" name="五角星 20992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9929" name="五角星 20992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9930" name="矩形 20992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09931" name="组合 209930"/>
          <p:cNvGrpSpPr/>
          <p:nvPr/>
        </p:nvGrpSpPr>
        <p:grpSpPr>
          <a:xfrm>
            <a:off x="304800" y="1066800"/>
            <a:ext cx="762000" cy="685800"/>
            <a:chOff x="2700" y="1128"/>
            <a:chExt cx="1404" cy="936"/>
          </a:xfrm>
        </p:grpSpPr>
        <p:grpSp>
          <p:nvGrpSpPr>
            <p:cNvPr id="209932" name="组合 209931"/>
            <p:cNvGrpSpPr/>
            <p:nvPr/>
          </p:nvGrpSpPr>
          <p:grpSpPr>
            <a:xfrm>
              <a:off x="3018" y="1324"/>
              <a:ext cx="720" cy="426"/>
              <a:chOff x="3018" y="1324"/>
              <a:chExt cx="720" cy="426"/>
            </a:xfrm>
          </p:grpSpPr>
          <p:sp>
            <p:nvSpPr>
              <p:cNvPr id="209933" name="矩形 20993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09934" name="矩形 20993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09935" name="新月形 20993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09936" name="五角星 20993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09937" name="五角星 20993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09938" name="五角星 20993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09939" name="矩形 20993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9940" name="矩形 20993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09941" name="文本框 20994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09942" name="文本框 209941"/>
          <p:cNvSpPr txBox="1"/>
          <p:nvPr/>
        </p:nvSpPr>
        <p:spPr>
          <a:xfrm>
            <a:off x="381000" y="2057400"/>
            <a:ext cx="8305800" cy="41910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．抽象组件（</a:t>
            </a:r>
            <a:r>
              <a:rPr lang="en-US" altLang="zh-CN" b="1">
                <a:latin typeface="宋体" panose="02010600030101010101" pitchFamily="2" charset="-122"/>
                <a:ea typeface="宋体" panose="02010600030101010101" pitchFamily="2" charset="-122"/>
              </a:rPr>
              <a:t>Component</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MilitaryPerson</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spcBef>
                <a:spcPct val="50000"/>
              </a:spcBef>
            </a:pPr>
            <a:r>
              <a:rPr lang="en-US" altLang="zh-CN" b="1">
                <a:solidFill>
                  <a:srgbClr val="FF0000"/>
                </a:solidFill>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import java.util.*;</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public interface</a:t>
            </a:r>
            <a:r>
              <a:rPr lang="en-US" altLang="zh-CN" sz="1600" b="1" err="1">
                <a:latin typeface="宋体" panose="02010600030101010101" pitchFamily="2" charset="-122"/>
                <a:ea typeface="宋体" panose="02010600030101010101" pitchFamily="2" charset="-122"/>
              </a:rPr>
              <a:t> MilitaryPerson</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void add(</a:t>
            </a:r>
            <a:r>
              <a:rPr lang="en-US" altLang="zh-CN" sz="1600" b="1" err="1">
                <a:latin typeface="宋体" panose="02010600030101010101" pitchFamily="2" charset="-122"/>
                <a:ea typeface="宋体" panose="02010600030101010101" pitchFamily="2" charset="-122"/>
              </a:rPr>
              <a:t>MilitaryPerson</a:t>
            </a:r>
            <a:r>
              <a:rPr lang="en-US" altLang="zh-CN" sz="1600" b="1">
                <a:latin typeface="宋体" panose="02010600030101010101" pitchFamily="2" charset="-122"/>
                <a:ea typeface="宋体" panose="02010600030101010101" pitchFamily="2" charset="-122"/>
              </a:rPr>
              <a:t> person) ;</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void remove(</a:t>
            </a:r>
            <a:r>
              <a:rPr lang="en-US" altLang="zh-CN" sz="1600" b="1" err="1">
                <a:latin typeface="宋体" panose="02010600030101010101" pitchFamily="2" charset="-122"/>
                <a:ea typeface="宋体" panose="02010600030101010101" pitchFamily="2" charset="-122"/>
              </a:rPr>
              <a:t>MilitaryPerson</a:t>
            </a:r>
            <a:r>
              <a:rPr lang="en-US" altLang="zh-CN" sz="1600" b="1">
                <a:latin typeface="宋体" panose="02010600030101010101" pitchFamily="2" charset="-122"/>
                <a:ea typeface="宋体" panose="02010600030101010101" pitchFamily="2" charset="-122"/>
              </a:rPr>
              <a:t> person) ;</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a:t>
            </a:r>
            <a:r>
              <a:rPr lang="en-US" altLang="zh-CN" sz="1600" b="1" err="1">
                <a:latin typeface="宋体" panose="02010600030101010101" pitchFamily="2" charset="-122"/>
                <a:ea typeface="宋体" panose="02010600030101010101" pitchFamily="2" charset="-122"/>
              </a:rPr>
              <a:t> MilitaryPerson getChild</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int</a:t>
            </a:r>
            <a:r>
              <a:rPr lang="en-US" altLang="zh-CN" sz="1600" b="1">
                <a:latin typeface="宋体" panose="02010600030101010101" pitchFamily="2" charset="-122"/>
                <a:ea typeface="宋体" panose="02010600030101010101" pitchFamily="2" charset="-122"/>
              </a:rPr>
              <a:t> index); </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a:t>
            </a:r>
            <a:r>
              <a:rPr lang="en-US" altLang="zh-CN" sz="1600" b="1" err="1">
                <a:latin typeface="宋体" panose="02010600030101010101" pitchFamily="2" charset="-122"/>
                <a:ea typeface="宋体" panose="02010600030101010101" pitchFamily="2" charset="-122"/>
              </a:rPr>
              <a:t> Iterator</a:t>
            </a:r>
            <a:r>
              <a:rPr lang="en-US" altLang="zh-CN" sz="1600" b="1">
                <a:latin typeface="宋体" panose="02010600030101010101" pitchFamily="2" charset="-122"/>
                <a:ea typeface="宋体" panose="02010600030101010101" pitchFamily="2" charset="-122"/>
              </a:rPr>
              <a:t>&lt;</a:t>
            </a:r>
            <a:r>
              <a:rPr lang="en-US" altLang="zh-CN" sz="1600" b="1" err="1">
                <a:latin typeface="宋体" panose="02010600030101010101" pitchFamily="2" charset="-122"/>
                <a:ea typeface="宋体" panose="02010600030101010101" pitchFamily="2" charset="-122"/>
              </a:rPr>
              <a:t>MilitaryPerson</a:t>
            </a:r>
            <a:r>
              <a:rPr lang="en-US" altLang="zh-CN" sz="1600" b="1">
                <a:latin typeface="宋体" panose="02010600030101010101" pitchFamily="2" charset="-122"/>
                <a:ea typeface="宋体" panose="02010600030101010101" pitchFamily="2" charset="-122"/>
              </a:rPr>
              <a:t>&gt;</a:t>
            </a:r>
            <a:r>
              <a:rPr lang="en-US" altLang="zh-CN" sz="1600" b="1" err="1">
                <a:latin typeface="宋体" panose="02010600030101010101" pitchFamily="2" charset="-122"/>
                <a:ea typeface="宋体" panose="02010600030101010101" pitchFamily="2" charset="-122"/>
              </a:rPr>
              <a:t>  getAllChildren</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a:t>
            </a:r>
            <a:r>
              <a:rPr lang="en-US" altLang="zh-CN" sz="1600" b="1" err="1">
                <a:latin typeface="宋体" panose="02010600030101010101" pitchFamily="2" charset="-122"/>
                <a:ea typeface="宋体" panose="02010600030101010101" pitchFamily="2" charset="-122"/>
              </a:rPr>
              <a:t> boolean isLeaf</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double</a:t>
            </a:r>
            <a:r>
              <a:rPr lang="en-US" altLang="zh-CN" sz="1600" b="1" err="1">
                <a:latin typeface="宋体" panose="02010600030101010101" pitchFamily="2" charset="-122"/>
                <a:ea typeface="宋体" panose="02010600030101010101" pitchFamily="2" charset="-122"/>
              </a:rPr>
              <a:t> getSalary</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rPr>
              <a:t>      public void</a:t>
            </a:r>
            <a:r>
              <a:rPr lang="en-US" altLang="zh-CN" sz="1600" b="1" err="1">
                <a:latin typeface="宋体" panose="02010600030101010101" pitchFamily="2" charset="-122"/>
                <a:ea typeface="宋体" panose="02010600030101010101" pitchFamily="2" charset="-122"/>
              </a:rPr>
              <a:t> setSalary</a:t>
            </a:r>
            <a:r>
              <a:rPr lang="en-US" altLang="zh-CN" sz="1600" b="1">
                <a:latin typeface="宋体" panose="02010600030101010101" pitchFamily="2" charset="-122"/>
                <a:ea typeface="宋体" panose="02010600030101010101" pitchFamily="2" charset="-122"/>
              </a:rPr>
              <a:t>(double salary);</a:t>
            </a:r>
            <a:endParaRPr lang="en-US" altLang="zh-CN" sz="16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1600" b="1">
                <a:latin typeface="宋体" panose="02010600030101010101" pitchFamily="2" charset="-122"/>
                <a:ea typeface="宋体" panose="02010600030101010101" pitchFamily="2" charset="-122"/>
                <a:cs typeface="Times New Roman" panose="02020603050405020304" pitchFamily="18" charset="0"/>
              </a:rPr>
              <a:t>  }</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0946" name="组合 210945"/>
          <p:cNvGrpSpPr/>
          <p:nvPr/>
        </p:nvGrpSpPr>
        <p:grpSpPr>
          <a:xfrm>
            <a:off x="7239000" y="304800"/>
            <a:ext cx="1676400" cy="1219200"/>
            <a:chOff x="2700" y="1128"/>
            <a:chExt cx="1404" cy="936"/>
          </a:xfrm>
        </p:grpSpPr>
        <p:grpSp>
          <p:nvGrpSpPr>
            <p:cNvPr id="210947" name="组合 210946"/>
            <p:cNvGrpSpPr/>
            <p:nvPr/>
          </p:nvGrpSpPr>
          <p:grpSpPr>
            <a:xfrm>
              <a:off x="3018" y="1324"/>
              <a:ext cx="720" cy="426"/>
              <a:chOff x="3018" y="1324"/>
              <a:chExt cx="720" cy="426"/>
            </a:xfrm>
          </p:grpSpPr>
          <p:sp>
            <p:nvSpPr>
              <p:cNvPr id="210948" name="矩形 21094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0949" name="矩形 21094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0950" name="新月形 21094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0951" name="五角星 21095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0952" name="五角星 21095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0953" name="五角星 21095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0954" name="矩形 210953"/>
          <p:cNvSpPr/>
          <p:nvPr/>
        </p:nvSpPr>
        <p:spPr>
          <a:xfrm>
            <a:off x="533400" y="9906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0955" name="组合 210954"/>
          <p:cNvGrpSpPr/>
          <p:nvPr/>
        </p:nvGrpSpPr>
        <p:grpSpPr>
          <a:xfrm>
            <a:off x="304800" y="1066800"/>
            <a:ext cx="762000" cy="685800"/>
            <a:chOff x="2700" y="1128"/>
            <a:chExt cx="1404" cy="936"/>
          </a:xfrm>
        </p:grpSpPr>
        <p:grpSp>
          <p:nvGrpSpPr>
            <p:cNvPr id="210956" name="组合 210955"/>
            <p:cNvGrpSpPr/>
            <p:nvPr/>
          </p:nvGrpSpPr>
          <p:grpSpPr>
            <a:xfrm>
              <a:off x="3018" y="1324"/>
              <a:ext cx="720" cy="426"/>
              <a:chOff x="3018" y="1324"/>
              <a:chExt cx="720" cy="426"/>
            </a:xfrm>
          </p:grpSpPr>
          <p:sp>
            <p:nvSpPr>
              <p:cNvPr id="210957" name="矩形 21095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0958" name="矩形 21095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0959" name="新月形 21095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0960" name="五角星 21095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0961" name="五角星 21096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0962" name="五角星 21096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0963" name="矩形 21096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0964" name="矩形 21096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0965" name="文本框 210964"/>
          <p:cNvSpPr txBox="1"/>
          <p:nvPr/>
        </p:nvSpPr>
        <p:spPr>
          <a:xfrm>
            <a:off x="1219200" y="3810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10966" name="文本框 210965"/>
          <p:cNvSpPr txBox="1"/>
          <p:nvPr/>
        </p:nvSpPr>
        <p:spPr>
          <a:xfrm>
            <a:off x="1066800" y="1066800"/>
            <a:ext cx="7772400" cy="53340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Composite</a:t>
            </a:r>
            <a:r>
              <a:rPr lang="zh-CN" altLang="en-US" sz="2000" b="1" dirty="0">
                <a:latin typeface="宋体" panose="02010600030101010101" pitchFamily="2" charset="-122"/>
                <a:ea typeface="宋体" panose="02010600030101010101" pitchFamily="2" charset="-122"/>
              </a:rPr>
              <a:t>节点（</a:t>
            </a:r>
            <a:r>
              <a:rPr lang="en-US" altLang="zh-CN" sz="2000" b="1">
                <a:latin typeface="宋体" panose="02010600030101010101" pitchFamily="2" charset="-122"/>
                <a:ea typeface="宋体" panose="02010600030101010101" pitchFamily="2" charset="-122"/>
              </a:rPr>
              <a:t>Composite Node</a:t>
            </a:r>
            <a:r>
              <a:rPr lang="zh-CN" altLang="en-US" sz="2000" b="1">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en-US" altLang="zh-CN" sz="2000" b="1" err="1">
                <a:solidFill>
                  <a:srgbClr val="FF0000"/>
                </a:solidFill>
                <a:latin typeface="宋体" panose="02010600030101010101" pitchFamily="2" charset="-122"/>
                <a:ea typeface="宋体" panose="02010600030101010101" pitchFamily="2" charset="-122"/>
              </a:rPr>
              <a:t>MilitaryOfficer</a:t>
            </a:r>
            <a:r>
              <a:rPr lang="en-US" altLang="zh-CN" sz="2000" b="1">
                <a:solidFill>
                  <a:srgbClr val="FF0000"/>
                </a:solidFill>
                <a:latin typeface="宋体" panose="02010600030101010101" pitchFamily="2" charset="-122"/>
                <a:ea typeface="宋体" panose="02010600030101010101" pitchFamily="2" charset="-122"/>
              </a:rPr>
              <a:t>.java </a:t>
            </a:r>
            <a:endParaRPr lang="en-US" altLang="zh-CN" sz="2000"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import java.util.*;</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public class</a:t>
            </a:r>
            <a:r>
              <a:rPr lang="en-US" altLang="zh-CN" sz="1000" b="1" err="1">
                <a:solidFill>
                  <a:srgbClr val="000000"/>
                </a:solidFill>
                <a:latin typeface="宋体" panose="02010600030101010101" pitchFamily="2" charset="-122"/>
                <a:ea typeface="宋体" panose="02010600030101010101" pitchFamily="2" charset="-122"/>
              </a:rPr>
              <a:t> MilitaryOfficer</a:t>
            </a:r>
            <a:r>
              <a:rPr lang="en-US" altLang="zh-CN" sz="1000" b="1">
                <a:solidFill>
                  <a:srgbClr val="000000"/>
                </a:solidFill>
                <a:latin typeface="宋体" panose="02010600030101010101" pitchFamily="2" charset="-122"/>
                <a:ea typeface="宋体" panose="02010600030101010101" pitchFamily="2" charset="-122"/>
              </a:rPr>
              <a:t> implements</a:t>
            </a:r>
            <a:r>
              <a:rPr lang="en-US" altLang="zh-CN" sz="1000" b="1" err="1">
                <a:solidFill>
                  <a:srgbClr val="000000"/>
                </a:solidFill>
                <a:latin typeface="宋体" panose="02010600030101010101" pitchFamily="2" charset="-122"/>
                <a:ea typeface="宋体" panose="02010600030101010101" pitchFamily="2" charset="-122"/>
              </a:rPr>
              <a:t> MilitaryPerson</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LinkedList</a:t>
            </a:r>
            <a:r>
              <a:rPr lang="en-US" altLang="zh-CN" sz="1000" b="1">
                <a:solidFill>
                  <a:srgbClr val="000000"/>
                </a:solidFill>
                <a:latin typeface="宋体" panose="02010600030101010101" pitchFamily="2" charset="-122"/>
                <a:ea typeface="宋体" panose="02010600030101010101" pitchFamily="2" charset="-122"/>
              </a:rPr>
              <a:t>&lt;</a:t>
            </a:r>
            <a:r>
              <a:rPr lang="en-US" altLang="zh-CN" sz="1000" b="1" err="1">
                <a:solidFill>
                  <a:srgbClr val="000000"/>
                </a:solidFill>
                <a:latin typeface="宋体" panose="02010600030101010101" pitchFamily="2" charset="-122"/>
                <a:ea typeface="宋体" panose="02010600030101010101" pitchFamily="2" charset="-122"/>
              </a:rPr>
              <a:t>MilitaryPerson</a:t>
            </a:r>
            <a:r>
              <a:rPr lang="en-US" altLang="zh-CN" sz="1000" b="1">
                <a:solidFill>
                  <a:srgbClr val="000000"/>
                </a:solidFill>
                <a:latin typeface="宋体" panose="02010600030101010101" pitchFamily="2" charset="-122"/>
                <a:ea typeface="宋体" panose="02010600030101010101" pitchFamily="2" charset="-122"/>
              </a:rPr>
              <a:t>&gt; list;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name;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double salary;</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MilitaryOfficer</a:t>
            </a:r>
            <a:r>
              <a:rPr lang="en-US" altLang="zh-CN" sz="1000" b="1">
                <a:solidFill>
                  <a:srgbClr val="000000"/>
                </a:solidFill>
                <a:latin typeface="宋体" panose="02010600030101010101" pitchFamily="2" charset="-122"/>
                <a:ea typeface="宋体" panose="02010600030101010101" pitchFamily="2" charset="-122"/>
              </a:rPr>
              <a:t>(String name,double salary){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this.name=name;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this.salary=salary;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list=new</a:t>
            </a:r>
            <a:r>
              <a:rPr lang="en-US" altLang="zh-CN" sz="1000" b="1" err="1">
                <a:solidFill>
                  <a:srgbClr val="000000"/>
                </a:solidFill>
                <a:latin typeface="宋体" panose="02010600030101010101" pitchFamily="2" charset="-122"/>
                <a:ea typeface="宋体" panose="02010600030101010101" pitchFamily="2" charset="-122"/>
              </a:rPr>
              <a:t> LinkedList</a:t>
            </a:r>
            <a:r>
              <a:rPr lang="en-US" altLang="zh-CN" sz="1000" b="1">
                <a:solidFill>
                  <a:srgbClr val="000000"/>
                </a:solidFill>
                <a:latin typeface="宋体" panose="02010600030101010101" pitchFamily="2" charset="-122"/>
                <a:ea typeface="宋体" panose="02010600030101010101" pitchFamily="2" charset="-122"/>
              </a:rPr>
              <a:t>&lt;</a:t>
            </a:r>
            <a:r>
              <a:rPr lang="en-US" altLang="zh-CN" sz="1000" b="1" err="1">
                <a:solidFill>
                  <a:srgbClr val="000000"/>
                </a:solidFill>
                <a:latin typeface="宋体" panose="02010600030101010101" pitchFamily="2" charset="-122"/>
                <a:ea typeface="宋体" panose="02010600030101010101" pitchFamily="2" charset="-122"/>
              </a:rPr>
              <a:t>MilitaryPerson</a:t>
            </a:r>
            <a:r>
              <a:rPr lang="en-US" altLang="zh-CN" sz="1000" b="1">
                <a:solidFill>
                  <a:srgbClr val="000000"/>
                </a:solidFill>
                <a:latin typeface="宋体" panose="02010600030101010101" pitchFamily="2" charset="-122"/>
                <a:ea typeface="宋体" panose="02010600030101010101" pitchFamily="2" charset="-122"/>
              </a:rPr>
              <a:t>&gt;();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add(</a:t>
            </a:r>
            <a:r>
              <a:rPr lang="en-US" altLang="zh-CN" sz="1000" b="1" err="1">
                <a:solidFill>
                  <a:srgbClr val="000000"/>
                </a:solidFill>
                <a:latin typeface="宋体" panose="02010600030101010101" pitchFamily="2" charset="-122"/>
                <a:ea typeface="宋体" panose="02010600030101010101" pitchFamily="2" charset="-122"/>
              </a:rPr>
              <a:t>MilitaryPerson</a:t>
            </a:r>
            <a:r>
              <a:rPr lang="en-US" altLang="zh-CN" sz="1000" b="1">
                <a:solidFill>
                  <a:srgbClr val="000000"/>
                </a:solidFill>
                <a:latin typeface="宋体" panose="02010600030101010101" pitchFamily="2" charset="-122"/>
                <a:ea typeface="宋体" panose="02010600030101010101" pitchFamily="2" charset="-122"/>
              </a:rPr>
              <a:t> person)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list.add(person);</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remove(</a:t>
            </a:r>
            <a:r>
              <a:rPr lang="en-US" altLang="zh-CN" sz="1000" b="1" err="1">
                <a:solidFill>
                  <a:srgbClr val="000000"/>
                </a:solidFill>
                <a:latin typeface="宋体" panose="02010600030101010101" pitchFamily="2" charset="-122"/>
                <a:ea typeface="宋体" panose="02010600030101010101" pitchFamily="2" charset="-122"/>
              </a:rPr>
              <a:t>MilitaryPerson</a:t>
            </a:r>
            <a:r>
              <a:rPr lang="en-US" altLang="zh-CN" sz="1000" b="1">
                <a:solidFill>
                  <a:srgbClr val="000000"/>
                </a:solidFill>
                <a:latin typeface="宋体" panose="02010600030101010101" pitchFamily="2" charset="-122"/>
                <a:ea typeface="宋体" panose="02010600030101010101" pitchFamily="2" charset="-122"/>
              </a:rPr>
              <a:t> person){</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list.remove(person);</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a:t>
            </a:r>
            <a:r>
              <a:rPr lang="en-US" altLang="zh-CN" sz="1000" b="1" err="1">
                <a:solidFill>
                  <a:srgbClr val="000000"/>
                </a:solidFill>
                <a:latin typeface="宋体" panose="02010600030101010101" pitchFamily="2" charset="-122"/>
                <a:ea typeface="宋体" panose="02010600030101010101" pitchFamily="2" charset="-122"/>
              </a:rPr>
              <a:t> MilitaryPerson getChild</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int</a:t>
            </a:r>
            <a:r>
              <a:rPr lang="en-US" altLang="zh-CN" sz="1000" b="1">
                <a:solidFill>
                  <a:srgbClr val="000000"/>
                </a:solidFill>
                <a:latin typeface="宋体" panose="02010600030101010101" pitchFamily="2" charset="-122"/>
                <a:ea typeface="宋体" panose="02010600030101010101" pitchFamily="2" charset="-122"/>
              </a:rPr>
              <a:t> index)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list.get(index);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a:t>
            </a:r>
            <a:r>
              <a:rPr lang="en-US" altLang="zh-CN" sz="1000" b="1" err="1">
                <a:solidFill>
                  <a:srgbClr val="000000"/>
                </a:solidFill>
                <a:latin typeface="宋体" panose="02010600030101010101" pitchFamily="2" charset="-122"/>
                <a:ea typeface="宋体" panose="02010600030101010101" pitchFamily="2" charset="-122"/>
              </a:rPr>
              <a:t> Iterator</a:t>
            </a:r>
            <a:r>
              <a:rPr lang="en-US" altLang="zh-CN" sz="1000" b="1">
                <a:solidFill>
                  <a:srgbClr val="000000"/>
                </a:solidFill>
                <a:latin typeface="宋体" panose="02010600030101010101" pitchFamily="2" charset="-122"/>
                <a:ea typeface="宋体" panose="02010600030101010101" pitchFamily="2" charset="-122"/>
              </a:rPr>
              <a:t>&lt;</a:t>
            </a:r>
            <a:r>
              <a:rPr lang="en-US" altLang="zh-CN" sz="1000" b="1" err="1">
                <a:solidFill>
                  <a:srgbClr val="000000"/>
                </a:solidFill>
                <a:latin typeface="宋体" panose="02010600030101010101" pitchFamily="2" charset="-122"/>
                <a:ea typeface="宋体" panose="02010600030101010101" pitchFamily="2" charset="-122"/>
              </a:rPr>
              <a:t>MilitaryPerson</a:t>
            </a:r>
            <a:r>
              <a:rPr lang="en-US" altLang="zh-CN" sz="1000" b="1">
                <a:solidFill>
                  <a:srgbClr val="000000"/>
                </a:solidFill>
                <a:latin typeface="宋体" panose="02010600030101010101" pitchFamily="2" charset="-122"/>
                <a:ea typeface="宋体" panose="02010600030101010101" pitchFamily="2" charset="-122"/>
              </a:rPr>
              <a:t>&gt;</a:t>
            </a:r>
            <a:r>
              <a:rPr lang="en-US" altLang="zh-CN" sz="1000" b="1" err="1">
                <a:solidFill>
                  <a:srgbClr val="000000"/>
                </a:solidFill>
                <a:latin typeface="宋体" panose="02010600030101010101" pitchFamily="2" charset="-122"/>
                <a:ea typeface="宋体" panose="02010600030101010101" pitchFamily="2" charset="-122"/>
              </a:rPr>
              <a:t>  getAllChildren</a:t>
            </a: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list.</a:t>
            </a:r>
            <a:r>
              <a:rPr lang="en-US" altLang="zh-CN" sz="1000" b="1" err="1">
                <a:solidFill>
                  <a:srgbClr val="000000"/>
                </a:solidFill>
                <a:latin typeface="宋体" panose="02010600030101010101" pitchFamily="2" charset="-122"/>
                <a:ea typeface="宋体" panose="02010600030101010101" pitchFamily="2" charset="-122"/>
              </a:rPr>
              <a:t>iterator</a:t>
            </a: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a:t>
            </a:r>
            <a:r>
              <a:rPr lang="en-US" altLang="zh-CN" sz="1000" b="1" err="1">
                <a:solidFill>
                  <a:srgbClr val="000000"/>
                </a:solidFill>
                <a:latin typeface="宋体" panose="02010600030101010101" pitchFamily="2" charset="-122"/>
                <a:ea typeface="宋体" panose="02010600030101010101" pitchFamily="2" charset="-122"/>
              </a:rPr>
              <a:t> boolean isLeaf</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false;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double</a:t>
            </a:r>
            <a:r>
              <a:rPr lang="en-US" altLang="zh-CN" sz="1000" b="1" err="1">
                <a:solidFill>
                  <a:srgbClr val="000000"/>
                </a:solidFill>
                <a:latin typeface="宋体" panose="02010600030101010101" pitchFamily="2" charset="-122"/>
                <a:ea typeface="宋体" panose="02010600030101010101" pitchFamily="2" charset="-122"/>
              </a:rPr>
              <a:t> getSalary</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salary;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a:t>
            </a:r>
            <a:r>
              <a:rPr lang="en-US" altLang="zh-CN" sz="1000" b="1" err="1">
                <a:solidFill>
                  <a:srgbClr val="000000"/>
                </a:solidFill>
                <a:latin typeface="宋体" panose="02010600030101010101" pitchFamily="2" charset="-122"/>
                <a:ea typeface="宋体" panose="02010600030101010101" pitchFamily="2" charset="-122"/>
              </a:rPr>
              <a:t> setSalary</a:t>
            </a:r>
            <a:r>
              <a:rPr lang="en-US" altLang="zh-CN" sz="1000" b="1">
                <a:solidFill>
                  <a:srgbClr val="000000"/>
                </a:solidFill>
                <a:latin typeface="宋体" panose="02010600030101010101" pitchFamily="2" charset="-122"/>
                <a:ea typeface="宋体" panose="02010600030101010101" pitchFamily="2" charset="-122"/>
              </a:rPr>
              <a:t>(double salary){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this.salary=salary;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1970" name="组合 211969"/>
          <p:cNvGrpSpPr/>
          <p:nvPr/>
        </p:nvGrpSpPr>
        <p:grpSpPr>
          <a:xfrm>
            <a:off x="7239000" y="304800"/>
            <a:ext cx="1676400" cy="1219200"/>
            <a:chOff x="2700" y="1128"/>
            <a:chExt cx="1404" cy="936"/>
          </a:xfrm>
        </p:grpSpPr>
        <p:grpSp>
          <p:nvGrpSpPr>
            <p:cNvPr id="211971" name="组合 211970"/>
            <p:cNvGrpSpPr/>
            <p:nvPr/>
          </p:nvGrpSpPr>
          <p:grpSpPr>
            <a:xfrm>
              <a:off x="3018" y="1324"/>
              <a:ext cx="720" cy="426"/>
              <a:chOff x="3018" y="1324"/>
              <a:chExt cx="720" cy="426"/>
            </a:xfrm>
          </p:grpSpPr>
          <p:sp>
            <p:nvSpPr>
              <p:cNvPr id="211972" name="矩形 21197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1973" name="矩形 21197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1974" name="新月形 21197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1975" name="五角星 21197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1976" name="五角星 21197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1977" name="五角星 21197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1978" name="矩形 21197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1979" name="组合 211978"/>
          <p:cNvGrpSpPr/>
          <p:nvPr/>
        </p:nvGrpSpPr>
        <p:grpSpPr>
          <a:xfrm>
            <a:off x="304800" y="1066800"/>
            <a:ext cx="762000" cy="685800"/>
            <a:chOff x="2700" y="1128"/>
            <a:chExt cx="1404" cy="936"/>
          </a:xfrm>
        </p:grpSpPr>
        <p:grpSp>
          <p:nvGrpSpPr>
            <p:cNvPr id="211980" name="组合 211979"/>
            <p:cNvGrpSpPr/>
            <p:nvPr/>
          </p:nvGrpSpPr>
          <p:grpSpPr>
            <a:xfrm>
              <a:off x="3018" y="1324"/>
              <a:ext cx="720" cy="426"/>
              <a:chOff x="3018" y="1324"/>
              <a:chExt cx="720" cy="426"/>
            </a:xfrm>
          </p:grpSpPr>
          <p:sp>
            <p:nvSpPr>
              <p:cNvPr id="211981" name="矩形 21198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1982" name="矩形 21198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1983" name="新月形 21198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1984" name="五角星 21198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1985" name="五角星 21198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1986" name="五角星 21198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1987" name="矩形 21198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1988" name="矩形 21198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1989" name="文本框 21198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11990" name="文本框 211989"/>
          <p:cNvSpPr txBox="1"/>
          <p:nvPr/>
        </p:nvSpPr>
        <p:spPr>
          <a:xfrm>
            <a:off x="990600" y="1612900"/>
            <a:ext cx="7696200" cy="52451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Leaf</a:t>
            </a:r>
            <a:r>
              <a:rPr lang="zh-CN" altLang="en-US" b="1" dirty="0">
                <a:latin typeface="宋体" panose="02010600030101010101" pitchFamily="2" charset="-122"/>
                <a:ea typeface="宋体" panose="02010600030101010101" pitchFamily="2" charset="-122"/>
              </a:rPr>
              <a:t>节点（</a:t>
            </a:r>
            <a:r>
              <a:rPr lang="en-US" altLang="zh-CN" b="1">
                <a:latin typeface="宋体" panose="02010600030101010101" pitchFamily="2" charset="-122"/>
                <a:ea typeface="宋体" panose="02010600030101010101" pitchFamily="2" charset="-122"/>
              </a:rPr>
              <a:t>Leaf Node</a:t>
            </a:r>
            <a:r>
              <a:rPr lang="zh-CN" altLang="en-US"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MilitarySoldier</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java.util.*;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MilitarySoldier</a:t>
            </a:r>
            <a:r>
              <a:rPr lang="en-US" altLang="zh-CN" sz="1200" b="1">
                <a:latin typeface="宋体" panose="02010600030101010101" pitchFamily="2" charset="-122"/>
                <a:ea typeface="宋体" panose="02010600030101010101" pitchFamily="2" charset="-122"/>
              </a:rPr>
              <a:t> implements</a:t>
            </a:r>
            <a:r>
              <a:rPr lang="en-US" altLang="zh-CN" sz="1200" b="1" err="1">
                <a:latin typeface="宋体" panose="02010600030101010101" pitchFamily="2" charset="-122"/>
                <a:ea typeface="宋体" panose="02010600030101010101" pitchFamily="2" charset="-122"/>
              </a:rPr>
              <a:t> MilitaryPerson</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double salary;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String name;</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MilitarySoldier</a:t>
            </a:r>
            <a:r>
              <a:rPr lang="en-US" altLang="zh-CN" sz="1200" b="1">
                <a:latin typeface="宋体" panose="02010600030101010101" pitchFamily="2" charset="-122"/>
                <a:ea typeface="宋体" panose="02010600030101010101" pitchFamily="2" charset="-122"/>
              </a:rPr>
              <a:t>(String name,double salary){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this.name=name;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this.salary=salary;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 add(</a:t>
            </a:r>
            <a:r>
              <a:rPr lang="en-US" altLang="zh-CN" sz="1200" b="1" err="1">
                <a:latin typeface="宋体" panose="02010600030101010101" pitchFamily="2" charset="-122"/>
                <a:ea typeface="宋体" panose="02010600030101010101" pitchFamily="2" charset="-122"/>
              </a:rPr>
              <a:t>MilitaryPerson</a:t>
            </a:r>
            <a:r>
              <a:rPr lang="en-US" altLang="zh-CN" sz="1200" b="1">
                <a:latin typeface="宋体" panose="02010600030101010101" pitchFamily="2" charset="-122"/>
                <a:ea typeface="宋体" panose="02010600030101010101" pitchFamily="2" charset="-122"/>
              </a:rPr>
              <a:t> person)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 remove (</a:t>
            </a:r>
            <a:r>
              <a:rPr lang="en-US" altLang="zh-CN" sz="1200" b="1" err="1">
                <a:latin typeface="宋体" panose="02010600030101010101" pitchFamily="2" charset="-122"/>
                <a:ea typeface="宋体" panose="02010600030101010101" pitchFamily="2" charset="-122"/>
              </a:rPr>
              <a:t>MilitaryPerson</a:t>
            </a:r>
            <a:r>
              <a:rPr lang="en-US" altLang="zh-CN" sz="1200" b="1">
                <a:latin typeface="宋体" panose="02010600030101010101" pitchFamily="2" charset="-122"/>
                <a:ea typeface="宋体" panose="02010600030101010101" pitchFamily="2" charset="-122"/>
              </a:rPr>
              <a:t> person){}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MilitaryPerson getChild</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index)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return 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Iterator</a:t>
            </a:r>
            <a:r>
              <a:rPr lang="en-US" altLang="zh-CN" sz="1200" b="1">
                <a:latin typeface="宋体" panose="02010600030101010101" pitchFamily="2" charset="-122"/>
                <a:ea typeface="宋体" panose="02010600030101010101" pitchFamily="2" charset="-122"/>
              </a:rPr>
              <a:t>&lt;</a:t>
            </a:r>
            <a:r>
              <a:rPr lang="en-US" altLang="zh-CN" sz="1200" b="1" err="1">
                <a:latin typeface="宋体" panose="02010600030101010101" pitchFamily="2" charset="-122"/>
                <a:ea typeface="宋体" panose="02010600030101010101" pitchFamily="2" charset="-122"/>
              </a:rPr>
              <a:t>MilitaryPerson</a:t>
            </a:r>
            <a:r>
              <a:rPr lang="en-US" altLang="zh-CN" sz="1200" b="1">
                <a:latin typeface="宋体" panose="02010600030101010101" pitchFamily="2" charset="-122"/>
                <a:ea typeface="宋体" panose="02010600030101010101" pitchFamily="2" charset="-122"/>
              </a:rPr>
              <a:t>&gt;</a:t>
            </a:r>
            <a:r>
              <a:rPr lang="en-US" altLang="zh-CN" sz="1200" b="1" err="1">
                <a:latin typeface="宋体" panose="02010600030101010101" pitchFamily="2" charset="-122"/>
                <a:ea typeface="宋体" panose="02010600030101010101" pitchFamily="2" charset="-122"/>
              </a:rPr>
              <a:t>  getAllChildren</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return 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boolean isLeaf</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return true;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double</a:t>
            </a:r>
            <a:r>
              <a:rPr lang="en-US" altLang="zh-CN" sz="1200" b="1" err="1">
                <a:latin typeface="宋体" panose="02010600030101010101" pitchFamily="2" charset="-122"/>
                <a:ea typeface="宋体" panose="02010600030101010101" pitchFamily="2" charset="-122"/>
              </a:rPr>
              <a:t> getSalary</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return salary;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setSalary</a:t>
            </a:r>
            <a:r>
              <a:rPr lang="en-US" altLang="zh-CN" sz="1200" b="1">
                <a:latin typeface="宋体" panose="02010600030101010101" pitchFamily="2" charset="-122"/>
                <a:ea typeface="宋体" panose="02010600030101010101" pitchFamily="2" charset="-122"/>
              </a:rPr>
              <a:t>(double salary){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this.salary=salary;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6066" name="组合 216065"/>
          <p:cNvGrpSpPr/>
          <p:nvPr/>
        </p:nvGrpSpPr>
        <p:grpSpPr>
          <a:xfrm>
            <a:off x="7239000" y="304800"/>
            <a:ext cx="1676400" cy="1219200"/>
            <a:chOff x="2700" y="1128"/>
            <a:chExt cx="1404" cy="936"/>
          </a:xfrm>
        </p:grpSpPr>
        <p:grpSp>
          <p:nvGrpSpPr>
            <p:cNvPr id="216067" name="组合 216066"/>
            <p:cNvGrpSpPr/>
            <p:nvPr/>
          </p:nvGrpSpPr>
          <p:grpSpPr>
            <a:xfrm>
              <a:off x="3018" y="1324"/>
              <a:ext cx="720" cy="426"/>
              <a:chOff x="3018" y="1324"/>
              <a:chExt cx="720" cy="426"/>
            </a:xfrm>
          </p:grpSpPr>
          <p:sp>
            <p:nvSpPr>
              <p:cNvPr id="216068" name="矩形 21606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6069" name="矩形 21606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6070" name="新月形 21606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6071" name="五角星 21607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6072" name="五角星 21607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6073" name="五角星 21607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6074" name="矩形 21607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6075" name="组合 216074"/>
          <p:cNvGrpSpPr/>
          <p:nvPr/>
        </p:nvGrpSpPr>
        <p:grpSpPr>
          <a:xfrm>
            <a:off x="304800" y="1066800"/>
            <a:ext cx="762000" cy="685800"/>
            <a:chOff x="2700" y="1128"/>
            <a:chExt cx="1404" cy="936"/>
          </a:xfrm>
        </p:grpSpPr>
        <p:grpSp>
          <p:nvGrpSpPr>
            <p:cNvPr id="216076" name="组合 216075"/>
            <p:cNvGrpSpPr/>
            <p:nvPr/>
          </p:nvGrpSpPr>
          <p:grpSpPr>
            <a:xfrm>
              <a:off x="3018" y="1324"/>
              <a:ext cx="720" cy="426"/>
              <a:chOff x="3018" y="1324"/>
              <a:chExt cx="720" cy="426"/>
            </a:xfrm>
          </p:grpSpPr>
          <p:sp>
            <p:nvSpPr>
              <p:cNvPr id="216077" name="矩形 21607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6078" name="矩形 21607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6079" name="新月形 21607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6080" name="五角星 21607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6081" name="五角星 21608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6082" name="五角星 21608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6083" name="矩形 21608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6084" name="矩形 21608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6085" name="文本框 21608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16086" name="文本框 216085"/>
          <p:cNvSpPr txBox="1"/>
          <p:nvPr/>
        </p:nvSpPr>
        <p:spPr>
          <a:xfrm>
            <a:off x="1066800" y="1457325"/>
            <a:ext cx="6934200" cy="47434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_1:</a:t>
            </a:r>
            <a:r>
              <a:rPr lang="en-US" altLang="zh-CN" b="1" err="1">
                <a:solidFill>
                  <a:srgbClr val="FF0000"/>
                </a:solidFill>
                <a:latin typeface="宋体" panose="02010600030101010101" pitchFamily="2" charset="-122"/>
                <a:ea typeface="宋体" panose="02010600030101010101" pitchFamily="2" charset="-122"/>
              </a:rPr>
              <a:t>ComputerSalary</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import java.util.*;</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ComputerSalary</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 static double</a:t>
            </a:r>
            <a:r>
              <a:rPr lang="en-US" altLang="zh-CN" sz="1200" b="1" err="1">
                <a:latin typeface="宋体" panose="02010600030101010101" pitchFamily="2" charset="-122"/>
                <a:ea typeface="宋体" panose="02010600030101010101" pitchFamily="2" charset="-122"/>
              </a:rPr>
              <a:t> computerSalary</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MilitaryPerson</a:t>
            </a:r>
            <a:r>
              <a:rPr lang="en-US" altLang="zh-CN" sz="1200" b="1">
                <a:latin typeface="宋体" panose="02010600030101010101" pitchFamily="2" charset="-122"/>
                <a:ea typeface="宋体" panose="02010600030101010101" pitchFamily="2" charset="-122"/>
              </a:rPr>
              <a:t> person){</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double sum=0;</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if(person.</a:t>
            </a:r>
            <a:r>
              <a:rPr lang="en-US" altLang="zh-CN" sz="1200" b="1" err="1">
                <a:latin typeface="宋体" panose="02010600030101010101" pitchFamily="2" charset="-122"/>
                <a:ea typeface="宋体" panose="02010600030101010101" pitchFamily="2" charset="-122"/>
              </a:rPr>
              <a:t>isLeaf</a:t>
            </a:r>
            <a:r>
              <a:rPr lang="en-US" altLang="zh-CN" sz="1200" b="1">
                <a:latin typeface="宋体" panose="02010600030101010101" pitchFamily="2" charset="-122"/>
                <a:ea typeface="宋体" panose="02010600030101010101" pitchFamily="2" charset="-122"/>
              </a:rPr>
              <a:t>()==true){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sum=sum+person.</a:t>
            </a:r>
            <a:r>
              <a:rPr lang="en-US" altLang="zh-CN" sz="1200" b="1" err="1">
                <a:latin typeface="宋体" panose="02010600030101010101" pitchFamily="2" charset="-122"/>
                <a:ea typeface="宋体" panose="02010600030101010101" pitchFamily="2" charset="-122"/>
              </a:rPr>
              <a:t>getSalary</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if(person.</a:t>
            </a:r>
            <a:r>
              <a:rPr lang="en-US" altLang="zh-CN" sz="1200" b="1" err="1">
                <a:latin typeface="宋体" panose="02010600030101010101" pitchFamily="2" charset="-122"/>
                <a:ea typeface="宋体" panose="02010600030101010101" pitchFamily="2" charset="-122"/>
              </a:rPr>
              <a:t>isLeaf</a:t>
            </a:r>
            <a:r>
              <a:rPr lang="en-US" altLang="zh-CN" sz="1200" b="1">
                <a:latin typeface="宋体" panose="02010600030101010101" pitchFamily="2" charset="-122"/>
                <a:ea typeface="宋体" panose="02010600030101010101" pitchFamily="2" charset="-122"/>
              </a:rPr>
              <a:t>()==false){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sum=sum+person.</a:t>
            </a:r>
            <a:r>
              <a:rPr lang="en-US" altLang="zh-CN" sz="1200" b="1" err="1">
                <a:latin typeface="宋体" panose="02010600030101010101" pitchFamily="2" charset="-122"/>
                <a:ea typeface="宋体" panose="02010600030101010101" pitchFamily="2" charset="-122"/>
              </a:rPr>
              <a:t>getSalary</a:t>
            </a: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err="1">
                <a:latin typeface="宋体" panose="02010600030101010101" pitchFamily="2" charset="-122"/>
                <a:ea typeface="宋体" panose="02010600030101010101" pitchFamily="2" charset="-122"/>
              </a:rPr>
              <a:t>                Iterator</a:t>
            </a:r>
            <a:r>
              <a:rPr lang="en-US" altLang="zh-CN" sz="1200" b="1">
                <a:latin typeface="宋体" panose="02010600030101010101" pitchFamily="2" charset="-122"/>
                <a:ea typeface="宋体" panose="02010600030101010101" pitchFamily="2" charset="-122"/>
              </a:rPr>
              <a:t>&lt;</a:t>
            </a:r>
            <a:r>
              <a:rPr lang="en-US" altLang="zh-CN" sz="1200" b="1" err="1">
                <a:latin typeface="宋体" panose="02010600030101010101" pitchFamily="2" charset="-122"/>
                <a:ea typeface="宋体" panose="02010600030101010101" pitchFamily="2" charset="-122"/>
              </a:rPr>
              <a:t>MilitaryPerson</a:t>
            </a:r>
            <a:r>
              <a:rPr lang="en-US" altLang="zh-CN" sz="1200" b="1">
                <a:latin typeface="宋体" panose="02010600030101010101" pitchFamily="2" charset="-122"/>
                <a:ea typeface="宋体" panose="02010600030101010101" pitchFamily="2" charset="-122"/>
              </a:rPr>
              <a:t>&gt;</a:t>
            </a:r>
            <a:r>
              <a:rPr lang="en-US" altLang="zh-CN" sz="1200" b="1" err="1">
                <a:latin typeface="宋体" panose="02010600030101010101" pitchFamily="2" charset="-122"/>
                <a:ea typeface="宋体" panose="02010600030101010101" pitchFamily="2" charset="-122"/>
              </a:rPr>
              <a:t> iterator</a:t>
            </a:r>
            <a:r>
              <a:rPr lang="en-US" altLang="zh-CN" sz="1200" b="1">
                <a:latin typeface="宋体" panose="02010600030101010101" pitchFamily="2" charset="-122"/>
                <a:ea typeface="宋体" panose="02010600030101010101" pitchFamily="2" charset="-122"/>
              </a:rPr>
              <a:t>=person.</a:t>
            </a:r>
            <a:r>
              <a:rPr lang="en-US" altLang="zh-CN" sz="1200" b="1" err="1">
                <a:latin typeface="宋体" panose="02010600030101010101" pitchFamily="2" charset="-122"/>
                <a:ea typeface="宋体" panose="02010600030101010101" pitchFamily="2" charset="-122"/>
              </a:rPr>
              <a:t>getAllChildren</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while(</a:t>
            </a:r>
            <a:r>
              <a:rPr lang="en-US" altLang="zh-CN" sz="1200" b="1" err="1">
                <a:latin typeface="宋体" panose="02010600030101010101" pitchFamily="2" charset="-122"/>
                <a:ea typeface="宋体" panose="02010600030101010101" pitchFamily="2" charset="-122"/>
              </a:rPr>
              <a:t>iterator</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hasNext</a:t>
            </a: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err="1">
                <a:latin typeface="宋体" panose="02010600030101010101" pitchFamily="2" charset="-122"/>
                <a:ea typeface="宋体" panose="02010600030101010101" pitchFamily="2" charset="-122"/>
              </a:rPr>
              <a:t>                             MilitaryPerson</a:t>
            </a:r>
            <a:r>
              <a:rPr lang="en-US" altLang="zh-CN" sz="1200" b="1">
                <a:latin typeface="宋体" panose="02010600030101010101" pitchFamily="2" charset="-122"/>
                <a:ea typeface="宋体" panose="02010600030101010101" pitchFamily="2" charset="-122"/>
              </a:rPr>
              <a:t> p=</a:t>
            </a:r>
            <a:r>
              <a:rPr lang="en-US" altLang="zh-CN" sz="1200" b="1" err="1">
                <a:latin typeface="宋体" panose="02010600030101010101" pitchFamily="2" charset="-122"/>
                <a:ea typeface="宋体" panose="02010600030101010101" pitchFamily="2" charset="-122"/>
              </a:rPr>
              <a:t> iterator</a:t>
            </a:r>
            <a:r>
              <a:rPr lang="en-US" altLang="zh-CN" sz="1200" b="1">
                <a:latin typeface="宋体" panose="02010600030101010101" pitchFamily="2" charset="-122"/>
                <a:ea typeface="宋体" panose="02010600030101010101" pitchFamily="2" charset="-122"/>
              </a:rPr>
              <a:t>.next();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sum=sum+</a:t>
            </a:r>
            <a:r>
              <a:rPr lang="en-US" altLang="zh-CN" sz="1200" b="1" err="1">
                <a:latin typeface="宋体" panose="02010600030101010101" pitchFamily="2" charset="-122"/>
                <a:ea typeface="宋体" panose="02010600030101010101" pitchFamily="2" charset="-122"/>
              </a:rPr>
              <a:t>computerSalary</a:t>
            </a:r>
            <a:r>
              <a:rPr lang="en-US" altLang="zh-CN" sz="1200" b="1">
                <a:latin typeface="宋体" panose="02010600030101010101" pitchFamily="2" charset="-122"/>
                <a:ea typeface="宋体" panose="02010600030101010101" pitchFamily="2" charset="-122"/>
              </a:rPr>
              <a:t>(p);;</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return sum;</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4018" name="组合 214017"/>
          <p:cNvGrpSpPr/>
          <p:nvPr/>
        </p:nvGrpSpPr>
        <p:grpSpPr>
          <a:xfrm>
            <a:off x="7239000" y="304800"/>
            <a:ext cx="1676400" cy="1219200"/>
            <a:chOff x="2700" y="1128"/>
            <a:chExt cx="1404" cy="936"/>
          </a:xfrm>
        </p:grpSpPr>
        <p:grpSp>
          <p:nvGrpSpPr>
            <p:cNvPr id="214019" name="组合 214018"/>
            <p:cNvGrpSpPr/>
            <p:nvPr/>
          </p:nvGrpSpPr>
          <p:grpSpPr>
            <a:xfrm>
              <a:off x="3018" y="1324"/>
              <a:ext cx="720" cy="426"/>
              <a:chOff x="3018" y="1324"/>
              <a:chExt cx="720" cy="426"/>
            </a:xfrm>
          </p:grpSpPr>
          <p:sp>
            <p:nvSpPr>
              <p:cNvPr id="214020" name="矩形 21401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4021" name="矩形 21402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4022" name="新月形 21402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4023" name="五角星 21402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4024" name="五角星 21402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4025" name="五角星 21402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4026" name="矩形 21402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4027" name="组合 214026"/>
          <p:cNvGrpSpPr/>
          <p:nvPr/>
        </p:nvGrpSpPr>
        <p:grpSpPr>
          <a:xfrm>
            <a:off x="304800" y="1066800"/>
            <a:ext cx="762000" cy="685800"/>
            <a:chOff x="2700" y="1128"/>
            <a:chExt cx="1404" cy="936"/>
          </a:xfrm>
        </p:grpSpPr>
        <p:grpSp>
          <p:nvGrpSpPr>
            <p:cNvPr id="214028" name="组合 214027"/>
            <p:cNvGrpSpPr/>
            <p:nvPr/>
          </p:nvGrpSpPr>
          <p:grpSpPr>
            <a:xfrm>
              <a:off x="3018" y="1324"/>
              <a:ext cx="720" cy="426"/>
              <a:chOff x="3018" y="1324"/>
              <a:chExt cx="720" cy="426"/>
            </a:xfrm>
          </p:grpSpPr>
          <p:sp>
            <p:nvSpPr>
              <p:cNvPr id="214029" name="矩形 21402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4030" name="矩形 21402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4031" name="新月形 21403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4032" name="五角星 21403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4033" name="五角星 21403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4034" name="五角星 21403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4035" name="矩形 21403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4036" name="矩形 21403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4037" name="文本框 21403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14038" name="文本框 214037"/>
          <p:cNvSpPr txBox="1"/>
          <p:nvPr/>
        </p:nvSpPr>
        <p:spPr>
          <a:xfrm>
            <a:off x="1295400" y="1447800"/>
            <a:ext cx="6324600" cy="52228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_2: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40000"/>
              </a:lnSpc>
              <a:spcBef>
                <a:spcPct val="40000"/>
              </a:spcBef>
            </a:pPr>
            <a:r>
              <a:rPr lang="en-US" altLang="zh-CN" b="1">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public class Application{</a:t>
            </a:r>
            <a:endParaRPr lang="en-US" altLang="zh-CN" sz="1000" b="1">
              <a:latin typeface="宋体" panose="02010600030101010101" pitchFamily="2" charset="-122"/>
              <a:ea typeface="宋体" panose="02010600030101010101" pitchFamily="2" charset="-122"/>
            </a:endParaRPr>
          </a:p>
          <a:p>
            <a:pPr algn="just">
              <a:lnSpc>
                <a:spcPct val="40000"/>
              </a:lnSpc>
              <a:spcBef>
                <a:spcPct val="40000"/>
              </a:spcBef>
            </a:pPr>
            <a:r>
              <a:rPr lang="en-US" altLang="zh-CN" sz="1000" b="1">
                <a:latin typeface="宋体" panose="02010600030101010101" pitchFamily="2" charset="-122"/>
                <a:ea typeface="宋体" panose="02010600030101010101" pitchFamily="2" charset="-122"/>
              </a:rPr>
              <a:t>      public static void main(String</a:t>
            </a:r>
            <a:r>
              <a:rPr lang="en-US" altLang="zh-CN" sz="1000" b="1" err="1">
                <a:latin typeface="宋体" panose="02010600030101010101" pitchFamily="2" charset="-122"/>
                <a:ea typeface="宋体" panose="02010600030101010101" pitchFamily="2" charset="-122"/>
              </a:rPr>
              <a:t> args</a:t>
            </a:r>
            <a:r>
              <a:rPr lang="en-US" altLang="zh-CN" sz="1000" b="1">
                <a:latin typeface="宋体" panose="02010600030101010101" pitchFamily="2" charset="-122"/>
                <a:ea typeface="宋体" panose="02010600030101010101" pitchFamily="2" charset="-122"/>
              </a:rPr>
              <a:t>[]) {</a:t>
            </a:r>
            <a:endParaRPr lang="en-US" altLang="zh-CN" sz="1000" b="1" err="1">
              <a:latin typeface="宋体" panose="02010600030101010101" pitchFamily="2" charset="-122"/>
              <a:ea typeface="宋体" panose="02010600030101010101" pitchFamily="2" charset="-122"/>
            </a:endParaRPr>
          </a:p>
          <a:p>
            <a:pPr algn="just">
              <a:lnSpc>
                <a:spcPct val="40000"/>
              </a:lnSpc>
              <a:spcBef>
                <a:spcPct val="40000"/>
              </a:spcBef>
            </a:pPr>
            <a:r>
              <a:rPr lang="en-US" altLang="zh-CN" sz="1000" b="1" err="1">
                <a:latin typeface="宋体" panose="02010600030101010101" pitchFamily="2" charset="-122"/>
                <a:ea typeface="宋体" panose="02010600030101010101" pitchFamily="2" charset="-122"/>
              </a:rPr>
              <a:t>          MilitaryPerson  </a:t>
            </a:r>
            <a:r>
              <a:rPr lang="zh-CN" altLang="en-US" sz="1000" b="1" dirty="0">
                <a:latin typeface="宋体" panose="02010600030101010101" pitchFamily="2" charset="-122"/>
                <a:ea typeface="宋体" panose="02010600030101010101" pitchFamily="2" charset="-122"/>
              </a:rPr>
              <a:t>连长</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连长</a:t>
            </a:r>
            <a:r>
              <a:rPr lang="en-US" altLang="zh-CN" sz="1000" b="1" dirty="0">
                <a:latin typeface="宋体" panose="02010600030101010101" pitchFamily="2" charset="-122"/>
                <a:ea typeface="宋体" panose="02010600030101010101" pitchFamily="2" charset="-122"/>
              </a:rPr>
              <a:t>",5000);</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1=</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一排长</a:t>
            </a:r>
            <a:r>
              <a:rPr lang="en-US" altLang="zh-CN" sz="1000" b="1" dirty="0">
                <a:latin typeface="宋体" panose="02010600030101010101" pitchFamily="2" charset="-122"/>
                <a:ea typeface="宋体" panose="02010600030101010101" pitchFamily="2" charset="-122"/>
              </a:rPr>
              <a:t>",4000);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2=</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二排长</a:t>
            </a:r>
            <a:r>
              <a:rPr lang="en-US" altLang="zh-CN" sz="1000" b="1" dirty="0">
                <a:latin typeface="宋体" panose="02010600030101010101" pitchFamily="2" charset="-122"/>
                <a:ea typeface="宋体" panose="02010600030101010101" pitchFamily="2" charset="-122"/>
              </a:rPr>
              <a:t>",4000);</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11=</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一班长</a:t>
            </a:r>
            <a:r>
              <a:rPr lang="en-US" altLang="zh-CN" sz="1000" b="1" dirty="0">
                <a:latin typeface="宋体" panose="02010600030101010101" pitchFamily="2" charset="-122"/>
                <a:ea typeface="宋体" panose="02010600030101010101" pitchFamily="2" charset="-122"/>
              </a:rPr>
              <a:t>",2000);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12=</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二班长</a:t>
            </a:r>
            <a:r>
              <a:rPr lang="en-US" altLang="zh-CN" sz="1000" b="1" dirty="0">
                <a:latin typeface="宋体" panose="02010600030101010101" pitchFamily="2" charset="-122"/>
                <a:ea typeface="宋体" panose="02010600030101010101" pitchFamily="2" charset="-122"/>
              </a:rPr>
              <a:t>",2000);</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13=</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三班长</a:t>
            </a:r>
            <a:r>
              <a:rPr lang="en-US" altLang="zh-CN" sz="1000" b="1" dirty="0">
                <a:latin typeface="宋体" panose="02010600030101010101" pitchFamily="2" charset="-122"/>
                <a:ea typeface="宋体" panose="02010600030101010101" pitchFamily="2" charset="-122"/>
              </a:rPr>
              <a:t>",2000);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21=</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一班长</a:t>
            </a:r>
            <a:r>
              <a:rPr lang="en-US" altLang="zh-CN" sz="1000" b="1" dirty="0">
                <a:latin typeface="宋体" panose="02010600030101010101" pitchFamily="2" charset="-122"/>
                <a:ea typeface="宋体" panose="02010600030101010101" pitchFamily="2" charset="-122"/>
              </a:rPr>
              <a:t>",2000);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22=</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二班长</a:t>
            </a:r>
            <a:r>
              <a:rPr lang="en-US" altLang="zh-CN" sz="1000" b="1" dirty="0">
                <a:latin typeface="宋体" panose="02010600030101010101" pitchFamily="2" charset="-122"/>
                <a:ea typeface="宋体" panose="02010600030101010101" pitchFamily="2" charset="-122"/>
              </a:rPr>
              <a:t>",2000);</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23=</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三班长</a:t>
            </a:r>
            <a:r>
              <a:rPr lang="en-US" altLang="zh-CN" sz="1000" b="1" dirty="0">
                <a:latin typeface="宋体" panose="02010600030101010101" pitchFamily="2" charset="-122"/>
                <a:ea typeface="宋体" panose="02010600030101010101" pitchFamily="2" charset="-122"/>
              </a:rPr>
              <a:t>",2000);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31=</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一班长</a:t>
            </a:r>
            <a:r>
              <a:rPr lang="en-US" altLang="zh-CN" sz="1000" b="1" dirty="0">
                <a:latin typeface="宋体" panose="02010600030101010101" pitchFamily="2" charset="-122"/>
                <a:ea typeface="宋体" panose="02010600030101010101" pitchFamily="2" charset="-122"/>
              </a:rPr>
              <a:t>",2000);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32=</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二班长</a:t>
            </a:r>
            <a:r>
              <a:rPr lang="en-US" altLang="zh-CN" sz="1000" b="1" dirty="0">
                <a:latin typeface="宋体" panose="02010600030101010101" pitchFamily="2" charset="-122"/>
                <a:ea typeface="宋体" panose="02010600030101010101" pitchFamily="2" charset="-122"/>
              </a:rPr>
              <a:t>",2000);</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33=</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MilitaryOfficer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三班长</a:t>
            </a:r>
            <a:r>
              <a:rPr lang="en-US" altLang="zh-CN" sz="1000" b="1" dirty="0">
                <a:latin typeface="宋体" panose="02010600030101010101" pitchFamily="2" charset="-122"/>
                <a:ea typeface="宋体" panose="02010600030101010101" pitchFamily="2" charset="-122"/>
              </a:rPr>
              <a:t>",2000);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MilitaryPerson</a:t>
            </a: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new</a:t>
            </a:r>
            <a:r>
              <a:rPr lang="en-US" altLang="zh-CN" sz="1000" b="1" err="1">
                <a:latin typeface="宋体" panose="02010600030101010101" pitchFamily="2" charset="-122"/>
                <a:ea typeface="宋体" panose="02010600030101010101" pitchFamily="2" charset="-122"/>
              </a:rPr>
              <a:t> MilitarySoldier</a:t>
            </a:r>
            <a:r>
              <a:rPr lang="en-US" altLang="zh-CN" sz="1000" b="1">
                <a:latin typeface="宋体" panose="02010600030101010101" pitchFamily="2" charset="-122"/>
                <a:ea typeface="宋体" panose="02010600030101010101" pitchFamily="2" charset="-122"/>
              </a:rPr>
              <a:t>[60];</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for(</a:t>
            </a:r>
            <a:r>
              <a:rPr lang="en-US" altLang="zh-CN" sz="1000" b="1" err="1">
                <a:latin typeface="宋体" panose="02010600030101010101" pitchFamily="2" charset="-122"/>
                <a:ea typeface="宋体" panose="02010600030101010101" pitchFamily="2" charset="-122"/>
              </a:rPr>
              <a:t>int</a:t>
            </a:r>
            <a:r>
              <a:rPr lang="en-US" altLang="zh-CN" sz="1000" b="1">
                <a:latin typeface="宋体" panose="02010600030101010101" pitchFamily="2" charset="-122"/>
                <a:ea typeface="宋体" panose="02010600030101010101" pitchFamily="2" charset="-122"/>
              </a:rPr>
              <a:t> i=0;i&lt;</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length;i++){</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i]=new</a:t>
            </a:r>
            <a:r>
              <a:rPr lang="en-US" altLang="zh-CN" sz="1000" b="1" err="1">
                <a:latin typeface="宋体" panose="02010600030101010101" pitchFamily="2" charset="-122"/>
                <a:ea typeface="宋体" panose="02010600030101010101" pitchFamily="2" charset="-122"/>
              </a:rPr>
              <a:t> MilitarySoldier</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小兵</a:t>
            </a:r>
            <a:r>
              <a:rPr lang="en-US" altLang="zh-CN" sz="1000" b="1" dirty="0">
                <a:latin typeface="宋体" panose="02010600030101010101" pitchFamily="2" charset="-122"/>
                <a:ea typeface="宋体" panose="02010600030101010101" pitchFamily="2" charset="-122"/>
              </a:rPr>
              <a:t>",1000);</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连长</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1);             </a:t>
            </a:r>
            <a:r>
              <a:rPr lang="zh-CN" altLang="en-US" sz="1000" b="1" dirty="0">
                <a:latin typeface="宋体" panose="02010600030101010101" pitchFamily="2" charset="-122"/>
                <a:ea typeface="宋体" panose="02010600030101010101" pitchFamily="2" charset="-122"/>
              </a:rPr>
              <a:t>连长</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2);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1.</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11);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1.</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12);</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1.</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13);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2.</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21);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2.</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22);           </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2.</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23);</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for(</a:t>
            </a:r>
            <a:r>
              <a:rPr lang="en-US" altLang="zh-CN" sz="1000" b="1" err="1">
                <a:latin typeface="宋体" panose="02010600030101010101" pitchFamily="2" charset="-122"/>
                <a:ea typeface="宋体" panose="02010600030101010101" pitchFamily="2" charset="-122"/>
              </a:rPr>
              <a:t>int</a:t>
            </a:r>
            <a:r>
              <a:rPr lang="en-US" altLang="zh-CN" sz="1000" b="1">
                <a:latin typeface="宋体" panose="02010600030101010101" pitchFamily="2" charset="-122"/>
                <a:ea typeface="宋体" panose="02010600030101010101" pitchFamily="2" charset="-122"/>
              </a:rPr>
              <a:t> i=0;i&lt;=9;i++){</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11.</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 </a:t>
            </a: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12.</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i+10]);</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13.</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i+20]); </a:t>
            </a: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21.</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i+30]);</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22.</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i+40]); </a:t>
            </a: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23.</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i+50]);</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31.</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i+60]);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32.</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i+70]);</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33.</a:t>
            </a:r>
            <a:r>
              <a:rPr lang="en-US" altLang="zh-CN" sz="1000" b="1">
                <a:latin typeface="宋体" panose="02010600030101010101" pitchFamily="2" charset="-122"/>
                <a:ea typeface="宋体" panose="02010600030101010101" pitchFamily="2" charset="-122"/>
              </a:rPr>
              <a:t>add(</a:t>
            </a:r>
            <a:r>
              <a:rPr lang="zh-CN" altLang="en-US" sz="1000" b="1" dirty="0">
                <a:latin typeface="宋体" panose="02010600030101010101" pitchFamily="2" charset="-122"/>
                <a:ea typeface="宋体" panose="02010600030101010101" pitchFamily="2" charset="-122"/>
              </a:rPr>
              <a:t>士兵</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i+80]);</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一排的军饷</a:t>
            </a:r>
            <a:r>
              <a:rPr lang="en-US" altLang="zh-CN" sz="1000" b="1" dirty="0">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ComputerSalary</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computerSalary</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排长</a:t>
            </a:r>
            <a:r>
              <a:rPr lang="en-US" altLang="zh-CN" sz="1000" b="1" dirty="0">
                <a:latin typeface="宋体" panose="02010600030101010101" pitchFamily="2" charset="-122"/>
                <a:ea typeface="宋体" panose="02010600030101010101" pitchFamily="2" charset="-122"/>
              </a:rPr>
              <a:t>1));</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一班的军饷</a:t>
            </a:r>
            <a:r>
              <a:rPr lang="en-US" altLang="zh-CN" sz="1000" b="1" dirty="0">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ComputerSalary</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computerSalary</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班长</a:t>
            </a:r>
            <a:r>
              <a:rPr lang="en-US" altLang="zh-CN" sz="1000" b="1" dirty="0">
                <a:latin typeface="宋体" panose="02010600030101010101" pitchFamily="2" charset="-122"/>
                <a:ea typeface="宋体" panose="02010600030101010101" pitchFamily="2" charset="-122"/>
              </a:rPr>
              <a:t>11));</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全连的军饷</a:t>
            </a:r>
            <a:r>
              <a:rPr lang="en-US" altLang="zh-CN" sz="1000" b="1" dirty="0">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ComputerSalary</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computerSalary</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连长</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    }</a:t>
            </a:r>
            <a:endParaRPr lang="en-US" altLang="zh-CN" sz="1000" b="1" dirty="0">
              <a:latin typeface="宋体" panose="02010600030101010101" pitchFamily="2" charset="-122"/>
              <a:ea typeface="宋体" panose="02010600030101010101" pitchFamily="2" charset="-122"/>
            </a:endParaRPr>
          </a:p>
          <a:p>
            <a:pPr algn="just">
              <a:lnSpc>
                <a:spcPct val="40000"/>
              </a:lnSpc>
              <a:spcBef>
                <a:spcPct val="50000"/>
              </a:spcBef>
            </a:pP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副标题 215041"/>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组合模式的优点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15043" name="组合 215042"/>
          <p:cNvGrpSpPr/>
          <p:nvPr/>
        </p:nvGrpSpPr>
        <p:grpSpPr>
          <a:xfrm>
            <a:off x="7239000" y="304800"/>
            <a:ext cx="1676400" cy="1219200"/>
            <a:chOff x="2700" y="1128"/>
            <a:chExt cx="1404" cy="936"/>
          </a:xfrm>
        </p:grpSpPr>
        <p:grpSp>
          <p:nvGrpSpPr>
            <p:cNvPr id="215044" name="组合 215043"/>
            <p:cNvGrpSpPr/>
            <p:nvPr/>
          </p:nvGrpSpPr>
          <p:grpSpPr>
            <a:xfrm>
              <a:off x="3018" y="1324"/>
              <a:ext cx="720" cy="426"/>
              <a:chOff x="3018" y="1324"/>
              <a:chExt cx="720" cy="426"/>
            </a:xfrm>
          </p:grpSpPr>
          <p:sp>
            <p:nvSpPr>
              <p:cNvPr id="215045" name="矩形 21504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5046" name="矩形 21504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5047" name="新月形 21504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5048" name="五角星 21504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5049" name="五角星 21504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5050" name="五角星 21504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5051" name="矩形 21505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5052" name="组合 215051"/>
          <p:cNvGrpSpPr/>
          <p:nvPr/>
        </p:nvGrpSpPr>
        <p:grpSpPr>
          <a:xfrm>
            <a:off x="304800" y="1066800"/>
            <a:ext cx="762000" cy="685800"/>
            <a:chOff x="2700" y="1128"/>
            <a:chExt cx="1404" cy="936"/>
          </a:xfrm>
        </p:grpSpPr>
        <p:grpSp>
          <p:nvGrpSpPr>
            <p:cNvPr id="215053" name="组合 215052"/>
            <p:cNvGrpSpPr/>
            <p:nvPr/>
          </p:nvGrpSpPr>
          <p:grpSpPr>
            <a:xfrm>
              <a:off x="3018" y="1324"/>
              <a:ext cx="720" cy="426"/>
              <a:chOff x="3018" y="1324"/>
              <a:chExt cx="720" cy="426"/>
            </a:xfrm>
          </p:grpSpPr>
          <p:sp>
            <p:nvSpPr>
              <p:cNvPr id="215054" name="矩形 21505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5055" name="矩形 21505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5056" name="新月形 21505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5057" name="五角星 21505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5058" name="五角星 21505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5059" name="五角星 21505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5060" name="矩形 21505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5061" name="矩形 21506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5062" name="矩形 215061"/>
          <p:cNvSpPr/>
          <p:nvPr/>
        </p:nvSpPr>
        <p:spPr>
          <a:xfrm>
            <a:off x="685800" y="1905000"/>
            <a:ext cx="7772400" cy="3509963"/>
          </a:xfrm>
          <a:prstGeom prst="rect">
            <a:avLst/>
          </a:prstGeom>
          <a:noFill/>
          <a:ln w="9525">
            <a:noFill/>
          </a:ln>
        </p:spPr>
        <p:txBody>
          <a:bodyPr>
            <a:spAutoFit/>
          </a:bodyPr>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组合模式中包含有个体对象和组合对象，并形成树形结构，使用户可以方便地处理个体对象和组合对象。</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组合对象和个体对象实现了相同的接口，用户一般不需区分个体对象和组合对象。</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当增加新的</a:t>
            </a:r>
            <a:r>
              <a:rPr lang="en-US" altLang="zh-CN" sz="2800" b="1">
                <a:latin typeface="宋体" panose="02010600030101010101" pitchFamily="2" charset="-122"/>
                <a:ea typeface="宋体" panose="02010600030101010101" pitchFamily="2" charset="-122"/>
              </a:rPr>
              <a:t>Composite</a:t>
            </a:r>
            <a:r>
              <a:rPr lang="zh-CN" altLang="en-US" sz="2800" b="1" dirty="0">
                <a:latin typeface="宋体" panose="02010600030101010101" pitchFamily="2" charset="-122"/>
                <a:ea typeface="宋体" panose="02010600030101010101" pitchFamily="2" charset="-122"/>
              </a:rPr>
              <a:t>节点和</a:t>
            </a:r>
            <a:r>
              <a:rPr lang="en-US" altLang="zh-CN" sz="2800" b="1">
                <a:latin typeface="宋体" panose="02010600030101010101" pitchFamily="2" charset="-122"/>
                <a:ea typeface="宋体" panose="02010600030101010101" pitchFamily="2" charset="-122"/>
              </a:rPr>
              <a:t>Leaf</a:t>
            </a:r>
            <a:r>
              <a:rPr lang="zh-CN" altLang="en-US" sz="2800" b="1" dirty="0">
                <a:latin typeface="宋体" panose="02010600030101010101" pitchFamily="2" charset="-122"/>
                <a:ea typeface="宋体" panose="02010600030101010101" pitchFamily="2" charset="-122"/>
              </a:rPr>
              <a:t>节点时，用户的重要代码不需要作出修改。</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副标题 22529"/>
          <p:cNvSpPr>
            <a:spLocks noGrp="1"/>
          </p:cNvSpPr>
          <p:nvPr>
            <p:ph type="subTitle" idx="1"/>
          </p:nvPr>
        </p:nvSpPr>
        <p:spPr>
          <a:xfrm>
            <a:off x="1143000" y="838200"/>
            <a:ext cx="56388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3.6  </a:t>
            </a:r>
            <a:r>
              <a:rPr lang="zh-CN" altLang="en-US" sz="3200" b="1" kern="1200" baseline="0" dirty="0">
                <a:latin typeface="宋体" panose="02010600030101010101" pitchFamily="2" charset="-122"/>
                <a:ea typeface="宋体" panose="02010600030101010101" pitchFamily="2" charset="-122"/>
              </a:rPr>
              <a:t>实现关系（</a:t>
            </a:r>
            <a:r>
              <a:rPr lang="en-US" altLang="zh-CN" sz="3200" b="1" kern="1200" baseline="0">
                <a:latin typeface="宋体" panose="02010600030101010101" pitchFamily="2" charset="-122"/>
                <a:ea typeface="宋体" panose="02010600030101010101" pitchFamily="2" charset="-122"/>
              </a:rPr>
              <a:t>Realization</a:t>
            </a:r>
            <a:r>
              <a:rPr lang="zh-CN" altLang="en-US" sz="3200" b="1" kern="1200" baseline="0">
                <a:latin typeface="宋体" panose="02010600030101010101" pitchFamily="2" charset="-122"/>
                <a:ea typeface="宋体" panose="02010600030101010101" pitchFamily="2" charset="-122"/>
              </a:rPr>
              <a:t>） </a:t>
            </a:r>
            <a:endParaRPr lang="zh-CN" altLang="en-US" sz="3200" b="1" kern="1200" baseline="0">
              <a:latin typeface="宋体" panose="02010600030101010101" pitchFamily="2" charset="-122"/>
              <a:ea typeface="宋体" panose="02010600030101010101" pitchFamily="2" charset="-122"/>
            </a:endParaRPr>
          </a:p>
        </p:txBody>
      </p:sp>
      <p:sp>
        <p:nvSpPr>
          <p:cNvPr id="22539" name="矩形 2253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2548" name="矩形 2254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549" name="矩形 2254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550" name="文本框 22549"/>
          <p:cNvSpPr txBox="1"/>
          <p:nvPr/>
        </p:nvSpPr>
        <p:spPr>
          <a:xfrm>
            <a:off x="381000" y="1905000"/>
            <a:ext cx="3962400" cy="3878263"/>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如果一个类实现了一个接口，那么类和接口的关系是实现关系，称类实现接口。</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通过使用虚线连接类和它所实现的接口，虚线起始端是类，虚线的终点端是它实现的接口，但终点端使用一个空心的三角形表示虚线的结束 。</a:t>
            </a:r>
            <a:endParaRPr lang="zh-CN" altLang="en-US" b="1">
              <a:latin typeface="宋体" panose="02010600030101010101" pitchFamily="2" charset="-122"/>
              <a:ea typeface="宋体" panose="02010600030101010101" pitchFamily="2" charset="-122"/>
            </a:endParaRPr>
          </a:p>
        </p:txBody>
      </p:sp>
      <p:graphicFrame>
        <p:nvGraphicFramePr>
          <p:cNvPr id="22552" name="对象 22551"/>
          <p:cNvGraphicFramePr/>
          <p:nvPr/>
        </p:nvGraphicFramePr>
        <p:xfrm>
          <a:off x="5105400" y="2057400"/>
          <a:ext cx="3190875" cy="3962400"/>
        </p:xfrm>
        <a:graphic>
          <a:graphicData uri="http://schemas.openxmlformats.org/presentationml/2006/ole">
            <mc:AlternateContent xmlns:mc="http://schemas.openxmlformats.org/markup-compatibility/2006">
              <mc:Choice xmlns:v="urn:schemas-microsoft-com:vml" Requires="v">
                <p:oleObj spid="_x0000_s3080" name="" r:id="rId1" imgW="2733675" imgH="2476500" progId="Paint.Picture">
                  <p:embed/>
                </p:oleObj>
              </mc:Choice>
              <mc:Fallback>
                <p:oleObj name="" r:id="rId1" imgW="2733675" imgH="2476500" progId="Paint.Picture">
                  <p:embed/>
                  <p:pic>
                    <p:nvPicPr>
                      <p:cNvPr id="0" name="图片 3079"/>
                      <p:cNvPicPr/>
                      <p:nvPr/>
                    </p:nvPicPr>
                    <p:blipFill>
                      <a:blip r:embed="rId2"/>
                      <a:stretch>
                        <a:fillRect/>
                      </a:stretch>
                    </p:blipFill>
                    <p:spPr>
                      <a:xfrm>
                        <a:off x="5105400" y="2057400"/>
                        <a:ext cx="3190875" cy="3962400"/>
                      </a:xfrm>
                      <a:prstGeom prst="rect">
                        <a:avLst/>
                      </a:prstGeom>
                      <a:noFill/>
                      <a:ln w="38100">
                        <a:noFill/>
                        <a:miter/>
                      </a:ln>
                    </p:spPr>
                  </p:pic>
                </p:oleObj>
              </mc:Fallback>
            </mc:AlternateContent>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标题 217089"/>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第十九章  桥接模式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17091" name="组合 217090"/>
          <p:cNvGrpSpPr/>
          <p:nvPr/>
        </p:nvGrpSpPr>
        <p:grpSpPr>
          <a:xfrm>
            <a:off x="7239000" y="304800"/>
            <a:ext cx="1676400" cy="1219200"/>
            <a:chOff x="2700" y="1128"/>
            <a:chExt cx="1404" cy="936"/>
          </a:xfrm>
        </p:grpSpPr>
        <p:grpSp>
          <p:nvGrpSpPr>
            <p:cNvPr id="217092" name="组合 217091"/>
            <p:cNvGrpSpPr/>
            <p:nvPr/>
          </p:nvGrpSpPr>
          <p:grpSpPr>
            <a:xfrm>
              <a:off x="3018" y="1324"/>
              <a:ext cx="720" cy="426"/>
              <a:chOff x="3018" y="1324"/>
              <a:chExt cx="720" cy="426"/>
            </a:xfrm>
          </p:grpSpPr>
          <p:sp>
            <p:nvSpPr>
              <p:cNvPr id="217093" name="矩形 21709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7094" name="矩形 21709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7095" name="新月形 21709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7096" name="五角星 21709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7097" name="五角星 21709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7098" name="五角星 21709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7099" name="矩形 21709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7100" name="组合 217099"/>
          <p:cNvGrpSpPr/>
          <p:nvPr/>
        </p:nvGrpSpPr>
        <p:grpSpPr>
          <a:xfrm>
            <a:off x="304800" y="1066800"/>
            <a:ext cx="762000" cy="685800"/>
            <a:chOff x="2700" y="1128"/>
            <a:chExt cx="1404" cy="936"/>
          </a:xfrm>
        </p:grpSpPr>
        <p:grpSp>
          <p:nvGrpSpPr>
            <p:cNvPr id="217101" name="组合 217100"/>
            <p:cNvGrpSpPr/>
            <p:nvPr/>
          </p:nvGrpSpPr>
          <p:grpSpPr>
            <a:xfrm>
              <a:off x="3018" y="1324"/>
              <a:ext cx="720" cy="426"/>
              <a:chOff x="3018" y="1324"/>
              <a:chExt cx="720" cy="426"/>
            </a:xfrm>
          </p:grpSpPr>
          <p:sp>
            <p:nvSpPr>
              <p:cNvPr id="217102" name="矩形 21710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7103" name="矩形 21710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7104" name="新月形 21710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7105" name="五角星 21710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7106" name="五角星 21710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7107" name="五角星 21710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7108" name="矩形 21710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7109" name="矩形 21710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7110" name="文本框 217109"/>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桥接模式（别名：柄体模式）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将抽象部分与它的实现部分分离，使得它们都可以独立地变化。</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Bridge Pattern</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Another Name: Handle-Body</a:t>
            </a:r>
            <a:r>
              <a:rPr lang="zh-CN" altLang="en-US" b="1">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a:p>
            <a:pPr algn="just" eaLnBrk="0" hangingPunct="0"/>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Decouple an abstraction from its implementation so that the two can vary independently.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副标题 218113"/>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18115" name="组合 218114"/>
          <p:cNvGrpSpPr/>
          <p:nvPr/>
        </p:nvGrpSpPr>
        <p:grpSpPr>
          <a:xfrm>
            <a:off x="7239000" y="304800"/>
            <a:ext cx="1676400" cy="1219200"/>
            <a:chOff x="2700" y="1128"/>
            <a:chExt cx="1404" cy="936"/>
          </a:xfrm>
        </p:grpSpPr>
        <p:grpSp>
          <p:nvGrpSpPr>
            <p:cNvPr id="218116" name="组合 218115"/>
            <p:cNvGrpSpPr/>
            <p:nvPr/>
          </p:nvGrpSpPr>
          <p:grpSpPr>
            <a:xfrm>
              <a:off x="3018" y="1324"/>
              <a:ext cx="720" cy="426"/>
              <a:chOff x="3018" y="1324"/>
              <a:chExt cx="720" cy="426"/>
            </a:xfrm>
          </p:grpSpPr>
          <p:sp>
            <p:nvSpPr>
              <p:cNvPr id="218117" name="矩形 21811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8118" name="矩形 21811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8119" name="新月形 21811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8120" name="五角星 21811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8121" name="五角星 21812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8122" name="五角星 21812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8123" name="矩形 21812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8124" name="组合 218123"/>
          <p:cNvGrpSpPr/>
          <p:nvPr/>
        </p:nvGrpSpPr>
        <p:grpSpPr>
          <a:xfrm>
            <a:off x="304800" y="1066800"/>
            <a:ext cx="762000" cy="685800"/>
            <a:chOff x="2700" y="1128"/>
            <a:chExt cx="1404" cy="936"/>
          </a:xfrm>
        </p:grpSpPr>
        <p:grpSp>
          <p:nvGrpSpPr>
            <p:cNvPr id="218125" name="组合 218124"/>
            <p:cNvGrpSpPr/>
            <p:nvPr/>
          </p:nvGrpSpPr>
          <p:grpSpPr>
            <a:xfrm>
              <a:off x="3018" y="1324"/>
              <a:ext cx="720" cy="426"/>
              <a:chOff x="3018" y="1324"/>
              <a:chExt cx="720" cy="426"/>
            </a:xfrm>
          </p:grpSpPr>
          <p:sp>
            <p:nvSpPr>
              <p:cNvPr id="218126" name="矩形 21812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8127" name="矩形 21812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8128" name="新月形 21812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8129" name="五角星 21812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8130" name="五角星 21812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8131" name="五角星 21813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8132" name="矩形 21813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8133" name="矩形 21813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8134" name="文本框 218133"/>
          <p:cNvSpPr txBox="1"/>
          <p:nvPr/>
        </p:nvSpPr>
        <p:spPr>
          <a:xfrm>
            <a:off x="609600" y="2133600"/>
            <a:ext cx="7620000" cy="1773238"/>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桥接模式是关于怎样将抽象部分与它的实现部分分离，使得它们都可以独立地变化的成熟模式。</a:t>
            </a:r>
            <a:r>
              <a:rPr lang="zh-CN" altLang="en-US" b="1" dirty="0">
                <a:latin typeface="宋体" panose="02010600030101010101" pitchFamily="2" charset="-122"/>
                <a:ea typeface="宋体" panose="02010600030101010101" pitchFamily="2" charset="-122"/>
              </a:rPr>
              <a:t>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副标题 219137"/>
          <p:cNvSpPr>
            <a:spLocks noGrp="1"/>
          </p:cNvSpPr>
          <p:nvPr>
            <p:ph type="subTitle" idx="1"/>
          </p:nvPr>
        </p:nvSpPr>
        <p:spPr>
          <a:xfrm>
            <a:off x="1371600" y="838200"/>
            <a:ext cx="5562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桥接模式的结构与使用</a:t>
            </a:r>
            <a:r>
              <a:rPr lang="zh-CN" altLang="en-US" sz="3600" b="1" kern="1200" baseline="0" dirty="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grpSp>
        <p:nvGrpSpPr>
          <p:cNvPr id="219139" name="组合 219138"/>
          <p:cNvGrpSpPr/>
          <p:nvPr/>
        </p:nvGrpSpPr>
        <p:grpSpPr>
          <a:xfrm>
            <a:off x="7239000" y="304800"/>
            <a:ext cx="1676400" cy="1219200"/>
            <a:chOff x="2700" y="1128"/>
            <a:chExt cx="1404" cy="936"/>
          </a:xfrm>
        </p:grpSpPr>
        <p:grpSp>
          <p:nvGrpSpPr>
            <p:cNvPr id="219140" name="组合 219139"/>
            <p:cNvGrpSpPr/>
            <p:nvPr/>
          </p:nvGrpSpPr>
          <p:grpSpPr>
            <a:xfrm>
              <a:off x="3018" y="1324"/>
              <a:ext cx="720" cy="426"/>
              <a:chOff x="3018" y="1324"/>
              <a:chExt cx="720" cy="426"/>
            </a:xfrm>
          </p:grpSpPr>
          <p:sp>
            <p:nvSpPr>
              <p:cNvPr id="219141" name="矩形 21914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9142" name="矩形 21914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9143" name="新月形 21914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9144" name="五角星 21914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9145" name="五角星 21914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9146" name="五角星 21914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9147" name="矩形 2191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19148" name="组合 219147"/>
          <p:cNvGrpSpPr/>
          <p:nvPr/>
        </p:nvGrpSpPr>
        <p:grpSpPr>
          <a:xfrm>
            <a:off x="304800" y="1066800"/>
            <a:ext cx="762000" cy="685800"/>
            <a:chOff x="2700" y="1128"/>
            <a:chExt cx="1404" cy="936"/>
          </a:xfrm>
        </p:grpSpPr>
        <p:grpSp>
          <p:nvGrpSpPr>
            <p:cNvPr id="219149" name="组合 219148"/>
            <p:cNvGrpSpPr/>
            <p:nvPr/>
          </p:nvGrpSpPr>
          <p:grpSpPr>
            <a:xfrm>
              <a:off x="3018" y="1324"/>
              <a:ext cx="720" cy="426"/>
              <a:chOff x="3018" y="1324"/>
              <a:chExt cx="720" cy="426"/>
            </a:xfrm>
          </p:grpSpPr>
          <p:sp>
            <p:nvSpPr>
              <p:cNvPr id="219150" name="矩形 21914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19151" name="矩形 21915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19152" name="新月形 21915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19153" name="五角星 21915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19154" name="五角星 21915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19155" name="五角星 21915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19156" name="矩形 2191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9157" name="矩形 2191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19158" name="文本框 219157"/>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a:t>
            </a:r>
            <a:r>
              <a:rPr lang="en-US" altLang="zh-CN" sz="3200" b="1">
                <a:latin typeface="宋体" panose="02010600030101010101" pitchFamily="2" charset="-122"/>
                <a:ea typeface="宋体" panose="02010600030101010101" pitchFamily="2" charset="-122"/>
              </a:rPr>
              <a:t>Abstraction</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实现者（</a:t>
            </a:r>
            <a:r>
              <a:rPr lang="en-US" altLang="zh-CN" sz="3200" b="1" err="1">
                <a:latin typeface="宋体" panose="02010600030101010101" pitchFamily="2" charset="-122"/>
                <a:ea typeface="宋体" panose="02010600030101010101" pitchFamily="2" charset="-122"/>
              </a:rPr>
              <a:t>Implementor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细化抽象（</a:t>
            </a:r>
            <a:r>
              <a:rPr lang="en-US" altLang="zh-CN" sz="3200" b="1">
                <a:latin typeface="宋体" panose="02010600030101010101" pitchFamily="2" charset="-122"/>
                <a:ea typeface="宋体" panose="02010600030101010101" pitchFamily="2" charset="-122"/>
              </a:rPr>
              <a:t>Refined Abstraction</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具体实现者（</a:t>
            </a:r>
            <a:r>
              <a:rPr lang="en-US" altLang="zh-CN" sz="3200" b="1">
                <a:latin typeface="宋体" panose="02010600030101010101" pitchFamily="2" charset="-122"/>
                <a:ea typeface="宋体" panose="02010600030101010101" pitchFamily="2" charset="-122"/>
              </a:rPr>
              <a:t>Concrete</a:t>
            </a:r>
            <a:r>
              <a:rPr lang="en-US" altLang="zh-CN" sz="3200" b="1" err="1">
                <a:latin typeface="宋体" panose="02010600030101010101" pitchFamily="2" charset="-122"/>
                <a:ea typeface="宋体" panose="02010600030101010101" pitchFamily="2" charset="-122"/>
              </a:rPr>
              <a:t> Implementor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0162" name="组合 220161"/>
          <p:cNvGrpSpPr/>
          <p:nvPr/>
        </p:nvGrpSpPr>
        <p:grpSpPr>
          <a:xfrm>
            <a:off x="7239000" y="304800"/>
            <a:ext cx="1676400" cy="1219200"/>
            <a:chOff x="2700" y="1128"/>
            <a:chExt cx="1404" cy="936"/>
          </a:xfrm>
        </p:grpSpPr>
        <p:grpSp>
          <p:nvGrpSpPr>
            <p:cNvPr id="220163" name="组合 220162"/>
            <p:cNvGrpSpPr/>
            <p:nvPr/>
          </p:nvGrpSpPr>
          <p:grpSpPr>
            <a:xfrm>
              <a:off x="3018" y="1324"/>
              <a:ext cx="720" cy="426"/>
              <a:chOff x="3018" y="1324"/>
              <a:chExt cx="720" cy="426"/>
            </a:xfrm>
          </p:grpSpPr>
          <p:sp>
            <p:nvSpPr>
              <p:cNvPr id="220164" name="矩形 22016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0165" name="矩形 22016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0166" name="新月形 22016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0167" name="五角星 22016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0168" name="五角星 22016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0169" name="五角星 22016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0170" name="矩形 22016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0171" name="组合 220170"/>
          <p:cNvGrpSpPr/>
          <p:nvPr/>
        </p:nvGrpSpPr>
        <p:grpSpPr>
          <a:xfrm>
            <a:off x="304800" y="1066800"/>
            <a:ext cx="762000" cy="685800"/>
            <a:chOff x="2700" y="1128"/>
            <a:chExt cx="1404" cy="936"/>
          </a:xfrm>
        </p:grpSpPr>
        <p:grpSp>
          <p:nvGrpSpPr>
            <p:cNvPr id="220172" name="组合 220171"/>
            <p:cNvGrpSpPr/>
            <p:nvPr/>
          </p:nvGrpSpPr>
          <p:grpSpPr>
            <a:xfrm>
              <a:off x="3018" y="1324"/>
              <a:ext cx="720" cy="426"/>
              <a:chOff x="3018" y="1324"/>
              <a:chExt cx="720" cy="426"/>
            </a:xfrm>
          </p:grpSpPr>
          <p:sp>
            <p:nvSpPr>
              <p:cNvPr id="220173" name="矩形 22017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0174" name="矩形 22017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0175" name="新月形 22017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0176" name="五角星 22017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0177" name="五角星 22017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0178" name="五角星 22017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0179" name="矩形 22017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0180" name="矩形 22017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0182" name="文本框 220181"/>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20183" name="对象 220182"/>
          <p:cNvGraphicFramePr/>
          <p:nvPr/>
        </p:nvGraphicFramePr>
        <p:xfrm>
          <a:off x="1066800" y="1600200"/>
          <a:ext cx="6934200" cy="4229100"/>
        </p:xfrm>
        <a:graphic>
          <a:graphicData uri="http://schemas.openxmlformats.org/presentationml/2006/ole">
            <mc:AlternateContent xmlns:mc="http://schemas.openxmlformats.org/markup-compatibility/2006">
              <mc:Choice xmlns:v="urn:schemas-microsoft-com:vml" Requires="v">
                <p:oleObj spid="_x0000_s3097" name="" r:id="rId1" imgW="5010150" imgH="3429000" progId="Paint.Picture">
                  <p:embed/>
                </p:oleObj>
              </mc:Choice>
              <mc:Fallback>
                <p:oleObj name="" r:id="rId1" imgW="5010150" imgH="3429000" progId="Paint.Picture">
                  <p:embed/>
                  <p:pic>
                    <p:nvPicPr>
                      <p:cNvPr id="0" name="图片 3096"/>
                      <p:cNvPicPr/>
                      <p:nvPr/>
                    </p:nvPicPr>
                    <p:blipFill>
                      <a:blip r:embed="rId2"/>
                      <a:stretch>
                        <a:fillRect/>
                      </a:stretch>
                    </p:blipFill>
                    <p:spPr>
                      <a:xfrm>
                        <a:off x="1066800" y="1600200"/>
                        <a:ext cx="6934200" cy="4229100"/>
                      </a:xfrm>
                      <a:prstGeom prst="rect">
                        <a:avLst/>
                      </a:prstGeom>
                      <a:noFill/>
                      <a:ln w="38100">
                        <a:noFill/>
                        <a:miter/>
                      </a:ln>
                    </p:spPr>
                  </p:pic>
                </p:oleObj>
              </mc:Fallback>
            </mc:AlternateContent>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1186" name="组合 221185"/>
          <p:cNvGrpSpPr/>
          <p:nvPr/>
        </p:nvGrpSpPr>
        <p:grpSpPr>
          <a:xfrm>
            <a:off x="7239000" y="304800"/>
            <a:ext cx="1676400" cy="1219200"/>
            <a:chOff x="2700" y="1128"/>
            <a:chExt cx="1404" cy="936"/>
          </a:xfrm>
        </p:grpSpPr>
        <p:grpSp>
          <p:nvGrpSpPr>
            <p:cNvPr id="221187" name="组合 221186"/>
            <p:cNvGrpSpPr/>
            <p:nvPr/>
          </p:nvGrpSpPr>
          <p:grpSpPr>
            <a:xfrm>
              <a:off x="3018" y="1324"/>
              <a:ext cx="720" cy="426"/>
              <a:chOff x="3018" y="1324"/>
              <a:chExt cx="720" cy="426"/>
            </a:xfrm>
          </p:grpSpPr>
          <p:sp>
            <p:nvSpPr>
              <p:cNvPr id="221188" name="矩形 22118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1189" name="矩形 22118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1190" name="新月形 22118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1191" name="五角星 22119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1192" name="五角星 22119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1193" name="五角星 22119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1194" name="矩形 22119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1195" name="组合 221194"/>
          <p:cNvGrpSpPr/>
          <p:nvPr/>
        </p:nvGrpSpPr>
        <p:grpSpPr>
          <a:xfrm>
            <a:off x="304800" y="1066800"/>
            <a:ext cx="762000" cy="685800"/>
            <a:chOff x="2700" y="1128"/>
            <a:chExt cx="1404" cy="936"/>
          </a:xfrm>
        </p:grpSpPr>
        <p:grpSp>
          <p:nvGrpSpPr>
            <p:cNvPr id="221196" name="组合 221195"/>
            <p:cNvGrpSpPr/>
            <p:nvPr/>
          </p:nvGrpSpPr>
          <p:grpSpPr>
            <a:xfrm>
              <a:off x="3018" y="1324"/>
              <a:ext cx="720" cy="426"/>
              <a:chOff x="3018" y="1324"/>
              <a:chExt cx="720" cy="426"/>
            </a:xfrm>
          </p:grpSpPr>
          <p:sp>
            <p:nvSpPr>
              <p:cNvPr id="221197" name="矩形 22119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1198" name="矩形 22119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1199" name="新月形 22119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1200" name="五角星 22119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1201" name="五角星 22120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1202" name="五角星 22120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1203" name="矩形 22120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1204" name="矩形 22120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1205" name="文本框 221204"/>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21206" name="文本框 221205"/>
          <p:cNvSpPr txBox="1"/>
          <p:nvPr/>
        </p:nvSpPr>
        <p:spPr>
          <a:xfrm>
            <a:off x="381000" y="2057400"/>
            <a:ext cx="8305800" cy="319563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a:t>
            </a:r>
            <a:r>
              <a:rPr lang="en-US" altLang="zh-CN" b="1">
                <a:latin typeface="宋体" panose="02010600030101010101" pitchFamily="2" charset="-122"/>
                <a:ea typeface="宋体" panose="02010600030101010101" pitchFamily="2" charset="-122"/>
              </a:rPr>
              <a:t>Abstraction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ArchitectureCose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public abstract class</a:t>
            </a:r>
            <a:r>
              <a:rPr lang="en-US" altLang="zh-CN" b="1" err="1">
                <a:latin typeface="宋体" panose="02010600030101010101" pitchFamily="2" charset="-122"/>
                <a:ea typeface="宋体" panose="02010600030101010101" pitchFamily="2" charset="-122"/>
              </a:rPr>
              <a:t>  ArchitectureCost</a:t>
            </a:r>
            <a:r>
              <a:rPr lang="en-US" altLang="zh-CN" b="1">
                <a:latin typeface="宋体" panose="02010600030101010101" pitchFamily="2" charset="-122"/>
                <a:ea typeface="宋体" panose="02010600030101010101" pitchFamily="2" charset="-122"/>
              </a:rPr>
              <a:t>{</a:t>
            </a:r>
            <a:endParaRPr lang="en-US" altLang="zh-CN" b="1" err="1">
              <a:latin typeface="宋体" panose="02010600030101010101" pitchFamily="2" charset="-122"/>
              <a:ea typeface="宋体" panose="02010600030101010101" pitchFamily="2" charset="-122"/>
            </a:endParaRPr>
          </a:p>
          <a:p>
            <a:pPr algn="just">
              <a:spcBef>
                <a:spcPct val="50000"/>
              </a:spcBef>
            </a:pPr>
            <a:r>
              <a:rPr lang="en-US" altLang="zh-CN" b="1" err="1">
                <a:latin typeface="宋体" panose="02010600030101010101" pitchFamily="2" charset="-122"/>
                <a:ea typeface="宋体" panose="02010600030101010101" pitchFamily="2" charset="-122"/>
              </a:rPr>
              <a:t>      BuildingDesign</a:t>
            </a:r>
            <a:r>
              <a:rPr lang="en-US" altLang="zh-CN" b="1">
                <a:latin typeface="宋体" panose="02010600030101010101" pitchFamily="2" charset="-122"/>
                <a:ea typeface="宋体" panose="02010600030101010101" pitchFamily="2" charset="-122"/>
              </a:rPr>
              <a:t>  design;</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double</a:t>
            </a:r>
            <a:r>
              <a:rPr lang="en-US" altLang="zh-CN" b="1" err="1">
                <a:latin typeface="宋体" panose="02010600030101010101" pitchFamily="2" charset="-122"/>
                <a:ea typeface="宋体" panose="02010600030101010101" pitchFamily="2" charset="-122"/>
              </a:rPr>
              <a:t> unitPrice</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abstract double</a:t>
            </a:r>
            <a:r>
              <a:rPr lang="en-US" altLang="zh-CN" b="1" err="1">
                <a:latin typeface="宋体" panose="02010600030101010101" pitchFamily="2" charset="-122"/>
                <a:ea typeface="宋体" panose="02010600030101010101" pitchFamily="2" charset="-122"/>
              </a:rPr>
              <a:t> giveCost</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l">
              <a:spcBef>
                <a:spcPct val="50000"/>
              </a:spcBef>
            </a:pPr>
            <a:r>
              <a:rPr lang="en-US" altLang="zh-CN" b="1">
                <a:latin typeface="宋体" panose="02010600030101010101" pitchFamily="2" charset="-122"/>
                <a:ea typeface="宋体" panose="02010600030101010101" pitchFamily="2" charset="-122"/>
                <a:cs typeface="Times New Roman" panose="02020603050405020304" pitchFamily="18" charset="0"/>
              </a:rPr>
              <a:t>}</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2210" name="组合 222209"/>
          <p:cNvGrpSpPr/>
          <p:nvPr/>
        </p:nvGrpSpPr>
        <p:grpSpPr>
          <a:xfrm>
            <a:off x="7239000" y="304800"/>
            <a:ext cx="1676400" cy="1219200"/>
            <a:chOff x="2700" y="1128"/>
            <a:chExt cx="1404" cy="936"/>
          </a:xfrm>
        </p:grpSpPr>
        <p:grpSp>
          <p:nvGrpSpPr>
            <p:cNvPr id="222211" name="组合 222210"/>
            <p:cNvGrpSpPr/>
            <p:nvPr/>
          </p:nvGrpSpPr>
          <p:grpSpPr>
            <a:xfrm>
              <a:off x="3018" y="1324"/>
              <a:ext cx="720" cy="426"/>
              <a:chOff x="3018" y="1324"/>
              <a:chExt cx="720" cy="426"/>
            </a:xfrm>
          </p:grpSpPr>
          <p:sp>
            <p:nvSpPr>
              <p:cNvPr id="222212" name="矩形 22221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2213" name="矩形 22221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2214" name="新月形 22221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2215" name="五角星 22221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2216" name="五角星 22221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2217" name="五角星 22221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2218" name="矩形 2222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2219" name="组合 222218"/>
          <p:cNvGrpSpPr/>
          <p:nvPr/>
        </p:nvGrpSpPr>
        <p:grpSpPr>
          <a:xfrm>
            <a:off x="304800" y="1066800"/>
            <a:ext cx="762000" cy="685800"/>
            <a:chOff x="2700" y="1128"/>
            <a:chExt cx="1404" cy="936"/>
          </a:xfrm>
        </p:grpSpPr>
        <p:grpSp>
          <p:nvGrpSpPr>
            <p:cNvPr id="222220" name="组合 222219"/>
            <p:cNvGrpSpPr/>
            <p:nvPr/>
          </p:nvGrpSpPr>
          <p:grpSpPr>
            <a:xfrm>
              <a:off x="3018" y="1324"/>
              <a:ext cx="720" cy="426"/>
              <a:chOff x="3018" y="1324"/>
              <a:chExt cx="720" cy="426"/>
            </a:xfrm>
          </p:grpSpPr>
          <p:sp>
            <p:nvSpPr>
              <p:cNvPr id="222221" name="矩形 22222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2222" name="矩形 22222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2223" name="新月形 22222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2224" name="五角星 22222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2225" name="五角星 22222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2226" name="五角星 22222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2227" name="矩形 2222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2228" name="矩形 2222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2229" name="文本框 222228"/>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22230" name="文本框 222229"/>
          <p:cNvSpPr txBox="1"/>
          <p:nvPr/>
        </p:nvSpPr>
        <p:spPr>
          <a:xfrm>
            <a:off x="838200" y="1981200"/>
            <a:ext cx="7620000" cy="17716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．实现者（</a:t>
            </a:r>
            <a:r>
              <a:rPr lang="en-US" altLang="zh-CN" b="1" err="1">
                <a:latin typeface="宋体" panose="02010600030101010101" pitchFamily="2" charset="-122"/>
                <a:ea typeface="宋体" panose="02010600030101010101" pitchFamily="2" charset="-122"/>
              </a:rPr>
              <a:t>Implementor</a:t>
            </a:r>
            <a:r>
              <a:rPr lang="zh-CN" altLang="en-US" b="1">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BuildingDesign</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public interface</a:t>
            </a:r>
            <a:r>
              <a:rPr lang="en-US" altLang="zh-CN" b="1" err="1">
                <a:solidFill>
                  <a:srgbClr val="000000"/>
                </a:solidFill>
                <a:latin typeface="宋体" panose="02010600030101010101" pitchFamily="2" charset="-122"/>
                <a:ea typeface="宋体" panose="02010600030101010101" pitchFamily="2" charset="-122"/>
              </a:rPr>
              <a:t> BuildingDesign</a:t>
            </a: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double</a:t>
            </a:r>
            <a:r>
              <a:rPr lang="en-US" altLang="zh-CN" b="1" err="1">
                <a:solidFill>
                  <a:srgbClr val="000000"/>
                </a:solidFill>
                <a:latin typeface="宋体" panose="02010600030101010101" pitchFamily="2" charset="-122"/>
                <a:ea typeface="宋体" panose="02010600030101010101" pitchFamily="2" charset="-122"/>
              </a:rPr>
              <a:t> computerArea</a:t>
            </a:r>
            <a:r>
              <a:rPr lang="en-US" altLang="zh-CN" b="1">
                <a:solidFill>
                  <a:srgbClr val="000000"/>
                </a:solidFill>
                <a:latin typeface="宋体" panose="02010600030101010101" pitchFamily="2" charset="-122"/>
                <a:ea typeface="宋体" panose="02010600030101010101" pitchFamily="2" charset="-122"/>
              </a:rPr>
              <a:t>();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cs typeface="Times New Roman" panose="02020603050405020304" pitchFamily="18" charset="0"/>
              </a:rPr>
              <a:t> } </a:t>
            </a:r>
            <a:endParaRPr lang="en-US" altLang="zh-CN" b="1">
              <a:solidFill>
                <a:srgbClr val="000000"/>
              </a:solidFill>
              <a:latin typeface="宋体" panose="02010600030101010101" pitchFamily="2" charset="-122"/>
              <a:ea typeface="Times New Roman" panose="02020603050405020304" pitchFamily="18"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3234" name="组合 223233"/>
          <p:cNvGrpSpPr/>
          <p:nvPr/>
        </p:nvGrpSpPr>
        <p:grpSpPr>
          <a:xfrm>
            <a:off x="7239000" y="304800"/>
            <a:ext cx="1676400" cy="1219200"/>
            <a:chOff x="2700" y="1128"/>
            <a:chExt cx="1404" cy="936"/>
          </a:xfrm>
        </p:grpSpPr>
        <p:grpSp>
          <p:nvGrpSpPr>
            <p:cNvPr id="223235" name="组合 223234"/>
            <p:cNvGrpSpPr/>
            <p:nvPr/>
          </p:nvGrpSpPr>
          <p:grpSpPr>
            <a:xfrm>
              <a:off x="3018" y="1324"/>
              <a:ext cx="720" cy="426"/>
              <a:chOff x="3018" y="1324"/>
              <a:chExt cx="720" cy="426"/>
            </a:xfrm>
          </p:grpSpPr>
          <p:sp>
            <p:nvSpPr>
              <p:cNvPr id="223236" name="矩形 22323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3237" name="矩形 22323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3238" name="新月形 22323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3239" name="五角星 22323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3240" name="五角星 22323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3241" name="五角星 22324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3242" name="矩形 22324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3243" name="组合 223242"/>
          <p:cNvGrpSpPr/>
          <p:nvPr/>
        </p:nvGrpSpPr>
        <p:grpSpPr>
          <a:xfrm>
            <a:off x="304800" y="1066800"/>
            <a:ext cx="762000" cy="685800"/>
            <a:chOff x="2700" y="1128"/>
            <a:chExt cx="1404" cy="936"/>
          </a:xfrm>
        </p:grpSpPr>
        <p:grpSp>
          <p:nvGrpSpPr>
            <p:cNvPr id="223244" name="组合 223243"/>
            <p:cNvGrpSpPr/>
            <p:nvPr/>
          </p:nvGrpSpPr>
          <p:grpSpPr>
            <a:xfrm>
              <a:off x="3018" y="1324"/>
              <a:ext cx="720" cy="426"/>
              <a:chOff x="3018" y="1324"/>
              <a:chExt cx="720" cy="426"/>
            </a:xfrm>
          </p:grpSpPr>
          <p:sp>
            <p:nvSpPr>
              <p:cNvPr id="223245" name="矩形 22324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3246" name="矩形 22324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3247" name="新月形 22324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3248" name="五角星 22324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3249" name="五角星 22324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3250" name="五角星 22324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3251" name="矩形 22325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3252" name="矩形 22325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3253" name="文本框 22325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23254" name="文本框 223253"/>
          <p:cNvSpPr txBox="1"/>
          <p:nvPr/>
        </p:nvSpPr>
        <p:spPr>
          <a:xfrm>
            <a:off x="457200" y="1828800"/>
            <a:ext cx="8458200" cy="402907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细化抽象（</a:t>
            </a:r>
            <a:r>
              <a:rPr lang="en-US" altLang="zh-CN" b="1">
                <a:latin typeface="宋体" panose="02010600030101010101" pitchFamily="2" charset="-122"/>
                <a:ea typeface="宋体" panose="02010600030101010101" pitchFamily="2" charset="-122"/>
              </a:rPr>
              <a:t>Refined Abstraction</a:t>
            </a:r>
            <a:r>
              <a:rPr lang="zh-CN" altLang="en-US"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BuildingCose</a:t>
            </a:r>
            <a:r>
              <a:rPr lang="en-US" altLang="zh-CN" b="1">
                <a:solidFill>
                  <a:srgbClr val="FF0000"/>
                </a:solidFill>
                <a:latin typeface="宋体" panose="02010600030101010101" pitchFamily="2" charset="-122"/>
                <a:ea typeface="宋体" panose="02010600030101010101" pitchFamily="2" charset="-122"/>
              </a:rPr>
              <a:t>.java</a:t>
            </a:r>
            <a:endParaRPr lang="en-US" altLang="zh-CN" b="1">
              <a:solidFill>
                <a:srgbClr val="FF0000"/>
              </a:solidFill>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BuildingCost</a:t>
            </a:r>
            <a:r>
              <a:rPr lang="en-US" altLang="zh-CN" sz="1800" b="1">
                <a:latin typeface="宋体" panose="02010600030101010101" pitchFamily="2" charset="-122"/>
                <a:ea typeface="宋体" panose="02010600030101010101" pitchFamily="2" charset="-122"/>
              </a:rPr>
              <a:t> extends</a:t>
            </a:r>
            <a:r>
              <a:rPr lang="en-US" altLang="zh-CN" sz="1800" b="1" err="1">
                <a:latin typeface="宋体" panose="02010600030101010101" pitchFamily="2" charset="-122"/>
                <a:ea typeface="宋体" panose="02010600030101010101" pitchFamily="2" charset="-122"/>
              </a:rPr>
              <a:t> ArchitectureCost</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err="1">
                <a:latin typeface="宋体" panose="02010600030101010101" pitchFamily="2" charset="-122"/>
                <a:ea typeface="宋体" panose="02010600030101010101" pitchFamily="2" charset="-122"/>
              </a:rPr>
              <a:t>      BuildingCost</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BuildingDesign</a:t>
            </a:r>
            <a:r>
              <a:rPr lang="en-US" altLang="zh-CN" sz="1800" b="1">
                <a:latin typeface="宋体" panose="02010600030101010101" pitchFamily="2" charset="-122"/>
                <a:ea typeface="宋体" panose="02010600030101010101" pitchFamily="2" charset="-122"/>
              </a:rPr>
              <a:t> design,double</a:t>
            </a:r>
            <a:r>
              <a:rPr lang="en-US" altLang="zh-CN" sz="1800" b="1" err="1">
                <a:latin typeface="宋体" panose="02010600030101010101" pitchFamily="2" charset="-122"/>
                <a:ea typeface="宋体" panose="02010600030101010101" pitchFamily="2" charset="-122"/>
              </a:rPr>
              <a:t> unitPrice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this.design=design;</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this.</a:t>
            </a:r>
            <a:r>
              <a:rPr lang="en-US" altLang="zh-CN" sz="1800" b="1" err="1">
                <a:latin typeface="宋体" panose="02010600030101010101" pitchFamily="2" charset="-122"/>
                <a:ea typeface="宋体" panose="02010600030101010101" pitchFamily="2" charset="-122"/>
              </a:rPr>
              <a:t>unitPrice</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unitPrice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public  double</a:t>
            </a:r>
            <a:r>
              <a:rPr lang="en-US" altLang="zh-CN" sz="1800" b="1" err="1">
                <a:latin typeface="宋体" panose="02010600030101010101" pitchFamily="2" charset="-122"/>
                <a:ea typeface="宋体" panose="02010600030101010101" pitchFamily="2" charset="-122"/>
              </a:rPr>
              <a:t> giveCost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double area=design.</a:t>
            </a:r>
            <a:r>
              <a:rPr lang="en-US" altLang="zh-CN" sz="1800" b="1" err="1">
                <a:latin typeface="宋体" panose="02010600030101010101" pitchFamily="2" charset="-122"/>
                <a:ea typeface="宋体" panose="02010600030101010101" pitchFamily="2" charset="-122"/>
              </a:rPr>
              <a:t>computerArea</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return area*</a:t>
            </a:r>
            <a:r>
              <a:rPr lang="en-US" altLang="zh-CN" sz="1800" b="1" err="1">
                <a:latin typeface="宋体" panose="02010600030101010101" pitchFamily="2" charset="-122"/>
                <a:ea typeface="宋体" panose="02010600030101010101" pitchFamily="2" charset="-122"/>
              </a:rPr>
              <a:t>unitPrice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4258" name="组合 224257"/>
          <p:cNvGrpSpPr/>
          <p:nvPr/>
        </p:nvGrpSpPr>
        <p:grpSpPr>
          <a:xfrm>
            <a:off x="7239000" y="304800"/>
            <a:ext cx="1676400" cy="1219200"/>
            <a:chOff x="2700" y="1128"/>
            <a:chExt cx="1404" cy="936"/>
          </a:xfrm>
        </p:grpSpPr>
        <p:grpSp>
          <p:nvGrpSpPr>
            <p:cNvPr id="224259" name="组合 224258"/>
            <p:cNvGrpSpPr/>
            <p:nvPr/>
          </p:nvGrpSpPr>
          <p:grpSpPr>
            <a:xfrm>
              <a:off x="3018" y="1324"/>
              <a:ext cx="720" cy="426"/>
              <a:chOff x="3018" y="1324"/>
              <a:chExt cx="720" cy="426"/>
            </a:xfrm>
          </p:grpSpPr>
          <p:sp>
            <p:nvSpPr>
              <p:cNvPr id="224260" name="矩形 22425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4261" name="矩形 22426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4262" name="新月形 22426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4263" name="五角星 22426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4264" name="五角星 22426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4265" name="五角星 22426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4266" name="矩形 22426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4267" name="组合 224266"/>
          <p:cNvGrpSpPr/>
          <p:nvPr/>
        </p:nvGrpSpPr>
        <p:grpSpPr>
          <a:xfrm>
            <a:off x="304800" y="1066800"/>
            <a:ext cx="762000" cy="685800"/>
            <a:chOff x="2700" y="1128"/>
            <a:chExt cx="1404" cy="936"/>
          </a:xfrm>
        </p:grpSpPr>
        <p:grpSp>
          <p:nvGrpSpPr>
            <p:cNvPr id="224268" name="组合 224267"/>
            <p:cNvGrpSpPr/>
            <p:nvPr/>
          </p:nvGrpSpPr>
          <p:grpSpPr>
            <a:xfrm>
              <a:off x="3018" y="1324"/>
              <a:ext cx="720" cy="426"/>
              <a:chOff x="3018" y="1324"/>
              <a:chExt cx="720" cy="426"/>
            </a:xfrm>
          </p:grpSpPr>
          <p:sp>
            <p:nvSpPr>
              <p:cNvPr id="224269" name="矩形 22426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4270" name="矩形 22426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4271" name="新月形 22427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4272" name="五角星 22427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4273" name="五角星 22427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4274" name="五角星 22427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4275" name="矩形 22427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4276" name="矩形 22427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4277" name="文本框 22427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24278" name="文本框 224277"/>
          <p:cNvSpPr txBox="1"/>
          <p:nvPr/>
        </p:nvSpPr>
        <p:spPr>
          <a:xfrm>
            <a:off x="838200" y="1676400"/>
            <a:ext cx="8153400" cy="411797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具体实现者</a:t>
            </a:r>
            <a:r>
              <a:rPr lang="zh-CN" altLang="en-US"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Concrete</a:t>
            </a:r>
            <a:r>
              <a:rPr lang="en-US" altLang="zh-CN" sz="2000" b="1" err="1">
                <a:latin typeface="宋体" panose="02010600030101010101" pitchFamily="2" charset="-122"/>
                <a:ea typeface="宋体" panose="02010600030101010101" pitchFamily="2" charset="-122"/>
              </a:rPr>
              <a:t> Implementor</a:t>
            </a:r>
            <a:r>
              <a:rPr lang="zh-CN" altLang="en-US" sz="2000"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HouseDesign</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HouseDesign</a:t>
            </a:r>
            <a:r>
              <a:rPr lang="en-US" altLang="zh-CN" sz="1800" b="1">
                <a:latin typeface="宋体" panose="02010600030101010101" pitchFamily="2" charset="-122"/>
                <a:ea typeface="宋体" panose="02010600030101010101" pitchFamily="2" charset="-122"/>
              </a:rPr>
              <a:t> implements</a:t>
            </a:r>
            <a:r>
              <a:rPr lang="en-US" altLang="zh-CN" sz="1800" b="1" err="1">
                <a:latin typeface="宋体" panose="02010600030101010101" pitchFamily="2" charset="-122"/>
                <a:ea typeface="宋体" panose="02010600030101010101" pitchFamily="2" charset="-122"/>
              </a:rPr>
              <a:t> BuildingDesign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double width,length;</a:t>
            </a:r>
            <a:endParaRPr lang="en-US" altLang="zh-CN" sz="1800" b="1" err="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err="1">
                <a:latin typeface="宋体" panose="02010600030101010101" pitchFamily="2" charset="-122"/>
                <a:ea typeface="宋体" panose="02010600030101010101" pitchFamily="2" charset="-122"/>
              </a:rPr>
              <a:t>      int floorNumber</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err="1">
                <a:latin typeface="宋体" panose="02010600030101010101" pitchFamily="2" charset="-122"/>
                <a:ea typeface="宋体" panose="02010600030101010101" pitchFamily="2" charset="-122"/>
              </a:rPr>
              <a:t>      HouseDesign</a:t>
            </a:r>
            <a:r>
              <a:rPr lang="en-US" altLang="zh-CN" sz="1800" b="1">
                <a:latin typeface="宋体" panose="02010600030101010101" pitchFamily="2" charset="-122"/>
                <a:ea typeface="宋体" panose="02010600030101010101" pitchFamily="2" charset="-122"/>
              </a:rPr>
              <a:t>(double width,double length,</a:t>
            </a:r>
            <a:r>
              <a:rPr lang="en-US" altLang="zh-CN" sz="1800" b="1" err="1">
                <a:latin typeface="宋体" panose="02010600030101010101" pitchFamily="2" charset="-122"/>
                <a:ea typeface="宋体" panose="02010600030101010101" pitchFamily="2" charset="-122"/>
              </a:rPr>
              <a:t>int floorNumber</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this.width=width;</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this.length=length;</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this.</a:t>
            </a:r>
            <a:r>
              <a:rPr lang="en-US" altLang="zh-CN" sz="1800" b="1" err="1">
                <a:latin typeface="宋体" panose="02010600030101010101" pitchFamily="2" charset="-122"/>
                <a:ea typeface="宋体" panose="02010600030101010101" pitchFamily="2" charset="-122"/>
              </a:rPr>
              <a:t>floorNumber</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floorNumber</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public double</a:t>
            </a:r>
            <a:r>
              <a:rPr lang="en-US" altLang="zh-CN" sz="1800" b="1" err="1">
                <a:latin typeface="宋体" panose="02010600030101010101" pitchFamily="2" charset="-122"/>
                <a:ea typeface="宋体" panose="02010600030101010101" pitchFamily="2" charset="-122"/>
              </a:rPr>
              <a:t> computerArea</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return width*length*</a:t>
            </a:r>
            <a:r>
              <a:rPr lang="en-US" altLang="zh-CN" sz="1800" b="1" err="1">
                <a:latin typeface="宋体" panose="02010600030101010101" pitchFamily="2" charset="-122"/>
                <a:ea typeface="宋体" panose="02010600030101010101" pitchFamily="2" charset="-122"/>
              </a:rPr>
              <a:t>floorNumber</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800" b="1">
                <a:latin typeface="宋体" panose="02010600030101010101" pitchFamily="2" charset="-122"/>
                <a:ea typeface="宋体" panose="02010600030101010101" pitchFamily="2" charset="-122"/>
                <a:cs typeface="Times New Roman" panose="02020603050405020304" pitchFamily="18" charset="0"/>
              </a:rPr>
              <a:t>  }</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282" name="组合 225281"/>
          <p:cNvGrpSpPr/>
          <p:nvPr/>
        </p:nvGrpSpPr>
        <p:grpSpPr>
          <a:xfrm>
            <a:off x="7239000" y="304800"/>
            <a:ext cx="1676400" cy="1219200"/>
            <a:chOff x="2700" y="1128"/>
            <a:chExt cx="1404" cy="936"/>
          </a:xfrm>
        </p:grpSpPr>
        <p:grpSp>
          <p:nvGrpSpPr>
            <p:cNvPr id="225283" name="组合 225282"/>
            <p:cNvGrpSpPr/>
            <p:nvPr/>
          </p:nvGrpSpPr>
          <p:grpSpPr>
            <a:xfrm>
              <a:off x="3018" y="1324"/>
              <a:ext cx="720" cy="426"/>
              <a:chOff x="3018" y="1324"/>
              <a:chExt cx="720" cy="426"/>
            </a:xfrm>
          </p:grpSpPr>
          <p:sp>
            <p:nvSpPr>
              <p:cNvPr id="225284" name="矩形 22528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5285" name="矩形 22528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5286" name="新月形 22528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5287" name="五角星 22528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5288" name="五角星 22528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5289" name="五角星 22528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5290" name="矩形 22528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5291" name="组合 225290"/>
          <p:cNvGrpSpPr/>
          <p:nvPr/>
        </p:nvGrpSpPr>
        <p:grpSpPr>
          <a:xfrm>
            <a:off x="304800" y="1066800"/>
            <a:ext cx="762000" cy="685800"/>
            <a:chOff x="2700" y="1128"/>
            <a:chExt cx="1404" cy="936"/>
          </a:xfrm>
        </p:grpSpPr>
        <p:grpSp>
          <p:nvGrpSpPr>
            <p:cNvPr id="225292" name="组合 225291"/>
            <p:cNvGrpSpPr/>
            <p:nvPr/>
          </p:nvGrpSpPr>
          <p:grpSpPr>
            <a:xfrm>
              <a:off x="3018" y="1324"/>
              <a:ext cx="720" cy="426"/>
              <a:chOff x="3018" y="1324"/>
              <a:chExt cx="720" cy="426"/>
            </a:xfrm>
          </p:grpSpPr>
          <p:sp>
            <p:nvSpPr>
              <p:cNvPr id="225293" name="矩形 22529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5294" name="矩形 22529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5295" name="新月形 22529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5296" name="五角星 22529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5297" name="五角星 22529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5298" name="五角星 22529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5299" name="矩形 22529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5300" name="矩形 22529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5301" name="文本框 22530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25302" name="文本框 225301"/>
          <p:cNvSpPr txBox="1"/>
          <p:nvPr/>
        </p:nvSpPr>
        <p:spPr>
          <a:xfrm>
            <a:off x="838200" y="1676400"/>
            <a:ext cx="7620000" cy="45053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public class Application{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static void main(String</a:t>
            </a:r>
            <a:r>
              <a:rPr lang="en-US" altLang="zh-CN" sz="1200" b="1" err="1">
                <a:latin typeface="宋体" panose="02010600030101010101" pitchFamily="2" charset="-122"/>
                <a:ea typeface="宋体" panose="02010600030101010101" pitchFamily="2" charset="-122"/>
              </a:rPr>
              <a:t> args</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double width=63,height=30;</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int floorNumber</a:t>
            </a:r>
            <a:r>
              <a:rPr lang="en-US" altLang="zh-CN" sz="1200" b="1">
                <a:latin typeface="宋体" panose="02010600030101010101" pitchFamily="2" charset="-122"/>
                <a:ea typeface="宋体" panose="02010600030101010101" pitchFamily="2" charset="-122"/>
              </a:rPr>
              <a:t>=8;</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double</a:t>
            </a:r>
            <a:r>
              <a:rPr lang="en-US" altLang="zh-CN" sz="1200" b="1" err="1">
                <a:latin typeface="宋体" panose="02010600030101010101" pitchFamily="2" charset="-122"/>
                <a:ea typeface="宋体" panose="02010600030101010101" pitchFamily="2" charset="-122"/>
              </a:rPr>
              <a:t> unitPrice</a:t>
            </a:r>
            <a:r>
              <a:rPr lang="en-US" altLang="zh-CN" sz="1200" b="1">
                <a:latin typeface="宋体" panose="02010600030101010101" pitchFamily="2" charset="-122"/>
                <a:ea typeface="宋体" panose="02010600030101010101" pitchFamily="2" charset="-122"/>
              </a:rPr>
              <a:t>=6867.38;</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BuildingDesign</a:t>
            </a:r>
            <a:r>
              <a:rPr lang="en-US" altLang="zh-CN" sz="1200" b="1">
                <a:latin typeface="宋体" panose="02010600030101010101" pitchFamily="2" charset="-122"/>
                <a:ea typeface="宋体" panose="02010600030101010101" pitchFamily="2" charset="-122"/>
              </a:rPr>
              <a:t>  design=new</a:t>
            </a:r>
            <a:r>
              <a:rPr lang="en-US" altLang="zh-CN" sz="1200" b="1" err="1">
                <a:latin typeface="宋体" panose="02010600030101010101" pitchFamily="2" charset="-122"/>
                <a:ea typeface="宋体" panose="02010600030101010101" pitchFamily="2" charset="-122"/>
              </a:rPr>
              <a:t> HouseDesign</a:t>
            </a:r>
            <a:r>
              <a:rPr lang="en-US" altLang="zh-CN" sz="1200" b="1">
                <a:latin typeface="宋体" panose="02010600030101010101" pitchFamily="2" charset="-122"/>
                <a:ea typeface="宋体" panose="02010600030101010101" pitchFamily="2" charset="-122"/>
              </a:rPr>
              <a:t>(width,height,</a:t>
            </a:r>
            <a:r>
              <a:rPr lang="en-US" altLang="zh-CN" sz="1200" b="1" err="1">
                <a:latin typeface="宋体" panose="02010600030101010101" pitchFamily="2" charset="-122"/>
                <a:ea typeface="宋体" panose="02010600030101010101" pitchFamily="2" charset="-122"/>
              </a:rPr>
              <a:t>floorNumber</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宽</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width+"</a:t>
            </a:r>
            <a:r>
              <a:rPr lang="zh-CN" altLang="en-US" sz="1200" b="1" dirty="0">
                <a:latin typeface="宋体" panose="02010600030101010101" pitchFamily="2" charset="-122"/>
                <a:ea typeface="宋体" panose="02010600030101010101" pitchFamily="2" charset="-122"/>
              </a:rPr>
              <a:t>米，高</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height+"</a:t>
            </a:r>
            <a:r>
              <a:rPr lang="zh-CN" altLang="en-US" sz="1200" b="1" dirty="0">
                <a:latin typeface="宋体" panose="02010600030101010101" pitchFamily="2" charset="-122"/>
                <a:ea typeface="宋体" panose="02010600030101010101" pitchFamily="2" charset="-122"/>
              </a:rPr>
              <a:t>米，层数为</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floorNumber</a:t>
            </a: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ArchitectureCost</a:t>
            </a:r>
            <a:r>
              <a:rPr lang="en-US" altLang="zh-CN" sz="1200" b="1">
                <a:latin typeface="宋体" panose="02010600030101010101" pitchFamily="2" charset="-122"/>
                <a:ea typeface="宋体" panose="02010600030101010101" pitchFamily="2" charset="-122"/>
              </a:rPr>
              <a:t>  cost=new</a:t>
            </a:r>
            <a:r>
              <a:rPr lang="en-US" altLang="zh-CN" sz="1200" b="1" err="1">
                <a:latin typeface="宋体" panose="02010600030101010101" pitchFamily="2" charset="-122"/>
                <a:ea typeface="宋体" panose="02010600030101010101" pitchFamily="2" charset="-122"/>
              </a:rPr>
              <a:t> BuildingCost</a:t>
            </a:r>
            <a:r>
              <a:rPr lang="en-US" altLang="zh-CN" sz="1200" b="1">
                <a:latin typeface="宋体" panose="02010600030101010101" pitchFamily="2" charset="-122"/>
                <a:ea typeface="宋体" panose="02010600030101010101" pitchFamily="2" charset="-122"/>
              </a:rPr>
              <a:t>(design,</a:t>
            </a:r>
            <a:r>
              <a:rPr lang="en-US" altLang="zh-CN" sz="1200" b="1" err="1">
                <a:latin typeface="宋体" panose="02010600030101010101" pitchFamily="2" charset="-122"/>
                <a:ea typeface="宋体" panose="02010600030101010101" pitchFamily="2" charset="-122"/>
              </a:rPr>
              <a:t>unitPrice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double price=cost.</a:t>
            </a:r>
            <a:r>
              <a:rPr lang="en-US" altLang="zh-CN" sz="1200" b="1" err="1">
                <a:latin typeface="宋体" panose="02010600030101010101" pitchFamily="2" charset="-122"/>
                <a:ea typeface="宋体" panose="02010600030101010101" pitchFamily="2" charset="-122"/>
              </a:rPr>
              <a:t>giveCost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每平米造价：</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unitPrice</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元的商业楼的建设成本：</a:t>
            </a:r>
            <a:r>
              <a:rPr lang="en-US" altLang="zh-CN" sz="1200" b="1" dirty="0">
                <a:latin typeface="宋体" panose="02010600030101010101" pitchFamily="2" charset="-122"/>
                <a:ea typeface="宋体" panose="02010600030101010101" pitchFamily="2" charset="-122"/>
              </a:rPr>
              <a:t>%.2</a:t>
            </a:r>
            <a:r>
              <a:rPr lang="en-US" altLang="zh-CN" sz="1200" b="1">
                <a:latin typeface="宋体" panose="02010600030101010101" pitchFamily="2" charset="-122"/>
                <a:ea typeface="宋体" panose="02010600030101010101" pitchFamily="2" charset="-122"/>
              </a:rPr>
              <a:t>f</a:t>
            </a:r>
            <a:r>
              <a:rPr lang="zh-CN" altLang="en-US" sz="1200" b="1" dirty="0">
                <a:latin typeface="宋体" panose="02010600030101010101" pitchFamily="2" charset="-122"/>
                <a:ea typeface="宋体" panose="02010600030101010101" pitchFamily="2" charset="-122"/>
              </a:rPr>
              <a:t>元</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n",price);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width=52;</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height=28;</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floorNumber</a:t>
            </a:r>
            <a:r>
              <a:rPr lang="en-US" altLang="zh-CN" sz="1200" b="1">
                <a:latin typeface="宋体" panose="02010600030101010101" pitchFamily="2" charset="-122"/>
                <a:ea typeface="宋体" panose="02010600030101010101" pitchFamily="2" charset="-122"/>
              </a:rPr>
              <a:t>=6;</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unitPrice</a:t>
            </a:r>
            <a:r>
              <a:rPr lang="en-US" altLang="zh-CN" sz="1200" b="1">
                <a:latin typeface="宋体" panose="02010600030101010101" pitchFamily="2" charset="-122"/>
                <a:ea typeface="宋体" panose="02010600030101010101" pitchFamily="2" charset="-122"/>
              </a:rPr>
              <a:t>=2687.88;</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design=new</a:t>
            </a:r>
            <a:r>
              <a:rPr lang="en-US" altLang="zh-CN" sz="1200" b="1" err="1">
                <a:latin typeface="宋体" panose="02010600030101010101" pitchFamily="2" charset="-122"/>
                <a:ea typeface="宋体" panose="02010600030101010101" pitchFamily="2" charset="-122"/>
              </a:rPr>
              <a:t> HouseDesign</a:t>
            </a:r>
            <a:r>
              <a:rPr lang="en-US" altLang="zh-CN" sz="1200" b="1">
                <a:latin typeface="宋体" panose="02010600030101010101" pitchFamily="2" charset="-122"/>
                <a:ea typeface="宋体" panose="02010600030101010101" pitchFamily="2" charset="-122"/>
              </a:rPr>
              <a:t>(width,height,</a:t>
            </a:r>
            <a:r>
              <a:rPr lang="en-US" altLang="zh-CN" sz="1200" b="1" err="1">
                <a:latin typeface="宋体" panose="02010600030101010101" pitchFamily="2" charset="-122"/>
                <a:ea typeface="宋体" panose="02010600030101010101" pitchFamily="2" charset="-122"/>
              </a:rPr>
              <a:t>floorNumber</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宽</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width+"</a:t>
            </a:r>
            <a:r>
              <a:rPr lang="zh-CN" altLang="en-US" sz="1200" b="1" dirty="0">
                <a:latin typeface="宋体" panose="02010600030101010101" pitchFamily="2" charset="-122"/>
                <a:ea typeface="宋体" panose="02010600030101010101" pitchFamily="2" charset="-122"/>
              </a:rPr>
              <a:t>米，高</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height+"</a:t>
            </a:r>
            <a:r>
              <a:rPr lang="zh-CN" altLang="en-US" sz="1200" b="1" dirty="0">
                <a:latin typeface="宋体" panose="02010600030101010101" pitchFamily="2" charset="-122"/>
                <a:ea typeface="宋体" panose="02010600030101010101" pitchFamily="2" charset="-122"/>
              </a:rPr>
              <a:t>米，层数为</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floorNumber</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cost=new</a:t>
            </a:r>
            <a:r>
              <a:rPr lang="en-US" altLang="zh-CN" sz="1200" b="1" err="1">
                <a:latin typeface="宋体" panose="02010600030101010101" pitchFamily="2" charset="-122"/>
                <a:ea typeface="宋体" panose="02010600030101010101" pitchFamily="2" charset="-122"/>
              </a:rPr>
              <a:t> BuildingCost</a:t>
            </a:r>
            <a:r>
              <a:rPr lang="en-US" altLang="zh-CN" sz="1200" b="1">
                <a:latin typeface="宋体" panose="02010600030101010101" pitchFamily="2" charset="-122"/>
                <a:ea typeface="宋体" panose="02010600030101010101" pitchFamily="2" charset="-122"/>
              </a:rPr>
              <a:t>(design,</a:t>
            </a:r>
            <a:r>
              <a:rPr lang="en-US" altLang="zh-CN" sz="1200" b="1" err="1">
                <a:latin typeface="宋体" panose="02010600030101010101" pitchFamily="2" charset="-122"/>
                <a:ea typeface="宋体" panose="02010600030101010101" pitchFamily="2" charset="-122"/>
              </a:rPr>
              <a:t>unitPrice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price=cost.</a:t>
            </a:r>
            <a:r>
              <a:rPr lang="en-US" altLang="zh-CN" sz="1200" b="1" err="1">
                <a:latin typeface="宋体" panose="02010600030101010101" pitchFamily="2" charset="-122"/>
                <a:ea typeface="宋体" panose="02010600030101010101" pitchFamily="2" charset="-122"/>
              </a:rPr>
              <a:t>giveCost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每平米造价：</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unitPrice</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元的住宅楼的建设成本：</a:t>
            </a:r>
            <a:r>
              <a:rPr lang="en-US" altLang="zh-CN" sz="1200" b="1" dirty="0">
                <a:latin typeface="宋体" panose="02010600030101010101" pitchFamily="2" charset="-122"/>
                <a:ea typeface="宋体" panose="02010600030101010101" pitchFamily="2" charset="-122"/>
              </a:rPr>
              <a:t>%.2</a:t>
            </a:r>
            <a:r>
              <a:rPr lang="en-US" altLang="zh-CN" sz="1200" b="1">
                <a:latin typeface="宋体" panose="02010600030101010101" pitchFamily="2" charset="-122"/>
                <a:ea typeface="宋体" panose="02010600030101010101" pitchFamily="2" charset="-122"/>
              </a:rPr>
              <a:t>f</a:t>
            </a:r>
            <a:r>
              <a:rPr lang="zh-CN" altLang="en-US" sz="1200" b="1" dirty="0">
                <a:latin typeface="宋体" panose="02010600030101010101" pitchFamily="2" charset="-122"/>
                <a:ea typeface="宋体" panose="02010600030101010101" pitchFamily="2" charset="-122"/>
              </a:rPr>
              <a:t>元</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n",price);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6" name="副标题 226305"/>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桥接模式的优点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26307" name="组合 226306"/>
          <p:cNvGrpSpPr/>
          <p:nvPr/>
        </p:nvGrpSpPr>
        <p:grpSpPr>
          <a:xfrm>
            <a:off x="7239000" y="304800"/>
            <a:ext cx="1676400" cy="1219200"/>
            <a:chOff x="2700" y="1128"/>
            <a:chExt cx="1404" cy="936"/>
          </a:xfrm>
        </p:grpSpPr>
        <p:grpSp>
          <p:nvGrpSpPr>
            <p:cNvPr id="226308" name="组合 226307"/>
            <p:cNvGrpSpPr/>
            <p:nvPr/>
          </p:nvGrpSpPr>
          <p:grpSpPr>
            <a:xfrm>
              <a:off x="3018" y="1324"/>
              <a:ext cx="720" cy="426"/>
              <a:chOff x="3018" y="1324"/>
              <a:chExt cx="720" cy="426"/>
            </a:xfrm>
          </p:grpSpPr>
          <p:sp>
            <p:nvSpPr>
              <p:cNvPr id="226309" name="矩形 22630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6310" name="矩形 22630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6311" name="新月形 22631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6312" name="五角星 22631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6313" name="五角星 22631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6314" name="五角星 22631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6315" name="矩形 22631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6316" name="组合 226315"/>
          <p:cNvGrpSpPr/>
          <p:nvPr/>
        </p:nvGrpSpPr>
        <p:grpSpPr>
          <a:xfrm>
            <a:off x="304800" y="1066800"/>
            <a:ext cx="762000" cy="685800"/>
            <a:chOff x="2700" y="1128"/>
            <a:chExt cx="1404" cy="936"/>
          </a:xfrm>
        </p:grpSpPr>
        <p:grpSp>
          <p:nvGrpSpPr>
            <p:cNvPr id="226317" name="组合 226316"/>
            <p:cNvGrpSpPr/>
            <p:nvPr/>
          </p:nvGrpSpPr>
          <p:grpSpPr>
            <a:xfrm>
              <a:off x="3018" y="1324"/>
              <a:ext cx="720" cy="426"/>
              <a:chOff x="3018" y="1324"/>
              <a:chExt cx="720" cy="426"/>
            </a:xfrm>
          </p:grpSpPr>
          <p:sp>
            <p:nvSpPr>
              <p:cNvPr id="226318" name="矩形 22631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6319" name="矩形 22631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6320" name="新月形 22631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6321" name="五角星 22632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6322" name="五角星 22632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6323" name="五角星 22632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6324" name="矩形 22632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6325" name="矩形 22632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6326" name="矩形 226325"/>
          <p:cNvSpPr/>
          <p:nvPr/>
        </p:nvSpPr>
        <p:spPr>
          <a:xfrm>
            <a:off x="685800" y="1905000"/>
            <a:ext cx="8153400" cy="3292475"/>
          </a:xfrm>
          <a:prstGeom prst="rect">
            <a:avLst/>
          </a:prstGeom>
          <a:noFill/>
          <a:ln w="9525">
            <a:noFill/>
          </a:ln>
        </p:spPr>
        <p:txBody>
          <a:bodyPr>
            <a:spAutoFit/>
          </a:bodyPr>
          <a:p>
            <a:pPr algn="l">
              <a:spcBef>
                <a:spcPct val="50000"/>
              </a:spcBef>
              <a:buClr>
                <a:srgbClr val="0000FF"/>
              </a:buClr>
              <a:buSzPct val="150000"/>
              <a:buChar char="•"/>
            </a:pPr>
            <a:r>
              <a:rPr lang="zh-CN" altLang="en-US" sz="2000" dirty="0">
                <a:latin typeface="宋体" panose="02010600030101010101" pitchFamily="2" charset="-122"/>
                <a:ea typeface="宋体" panose="02010600030101010101" pitchFamily="2" charset="-122"/>
              </a:rPr>
              <a:t>桥接模式分离实现与抽象，使得抽象和实现可以独立的扩展。当修改实现的代码时，不影响抽象的代码，反之也一样。比如，对于</a:t>
            </a:r>
            <a:r>
              <a:rPr lang="en-US" altLang="zh-CN" sz="2000" dirty="0">
                <a:latin typeface="宋体" panose="02010600030101010101" pitchFamily="2" charset="-122"/>
                <a:ea typeface="宋体" panose="02010600030101010101" pitchFamily="2" charset="-122"/>
              </a:rPr>
              <a:t>19.2.2</a:t>
            </a:r>
            <a:r>
              <a:rPr lang="zh-CN" altLang="en-US" sz="2000" dirty="0">
                <a:latin typeface="宋体" panose="02010600030101010101" pitchFamily="2" charset="-122"/>
                <a:ea typeface="宋体" panose="02010600030101010101" pitchFamily="2" charset="-122"/>
              </a:rPr>
              <a:t>中的例子，如果具体实现者</a:t>
            </a:r>
            <a:r>
              <a:rPr lang="en-US" altLang="zh-CN" sz="2000" err="1">
                <a:latin typeface="宋体" panose="02010600030101010101" pitchFamily="2" charset="-122"/>
                <a:ea typeface="宋体" panose="02010600030101010101" pitchFamily="2" charset="-122"/>
              </a:rPr>
              <a:t>HouseDesign</a:t>
            </a:r>
            <a:r>
              <a:rPr lang="zh-CN" altLang="en-US" sz="2000" dirty="0">
                <a:latin typeface="宋体" panose="02010600030101010101" pitchFamily="2" charset="-122"/>
                <a:ea typeface="宋体" panose="02010600030101010101" pitchFamily="2" charset="-122"/>
              </a:rPr>
              <a:t>类决定将面积的计算加上一个额外的值，即修改了</a:t>
            </a:r>
            <a:r>
              <a:rPr lang="en-US" altLang="zh-CN" sz="2000" err="1">
                <a:latin typeface="宋体" panose="02010600030101010101" pitchFamily="2" charset="-122"/>
                <a:ea typeface="宋体" panose="02010600030101010101" pitchFamily="2" charset="-122"/>
              </a:rPr>
              <a:t>computerArea</a:t>
            </a:r>
            <a:r>
              <a:rPr lang="en-US" altLang="zh-CN"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方法，那么并不影响到细化抽象者的代码，反之，如果抽象者决定增加一个参与计算的参数：</a:t>
            </a:r>
            <a:r>
              <a:rPr lang="en-US" altLang="zh-CN" sz="2000">
                <a:latin typeface="宋体" panose="02010600030101010101" pitchFamily="2" charset="-122"/>
                <a:ea typeface="宋体" panose="02010600030101010101" pitchFamily="2" charset="-122"/>
              </a:rPr>
              <a:t>adjust</a:t>
            </a:r>
            <a:r>
              <a:rPr lang="zh-CN" altLang="en-US"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即细化抽象者修改代码，在计算成本时通过设置该参数的值来计算成本，那么并不影响实现着者的代码。</a:t>
            </a:r>
            <a:endParaRPr lang="zh-CN" altLang="en-US" sz="20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dirty="0">
                <a:latin typeface="宋体" panose="02010600030101010101" pitchFamily="2" charset="-122"/>
                <a:ea typeface="宋体" panose="02010600030101010101" pitchFamily="2" charset="-122"/>
              </a:rPr>
              <a:t>满足开闭</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原则。抽象和实现者处于同层次，使得系统可独立地扩展这两个层次。增加新的具体实现者，不需要修改细化抽象，反之增加新的细化抽象也不需要修改具体实现。</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副标题 23553"/>
          <p:cNvSpPr>
            <a:spLocks noGrp="1"/>
          </p:cNvSpPr>
          <p:nvPr>
            <p:ph type="subTitle" idx="1"/>
          </p:nvPr>
        </p:nvSpPr>
        <p:spPr>
          <a:xfrm>
            <a:off x="1143000" y="838200"/>
            <a:ext cx="5638800" cy="6096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3.7  </a:t>
            </a:r>
            <a:r>
              <a:rPr lang="zh-CN" altLang="en-US" sz="3200" b="1" kern="1200" baseline="0" dirty="0">
                <a:latin typeface="宋体" panose="02010600030101010101" pitchFamily="2" charset="-122"/>
                <a:ea typeface="宋体" panose="02010600030101010101" pitchFamily="2" charset="-122"/>
              </a:rPr>
              <a:t>注释（</a:t>
            </a:r>
            <a:r>
              <a:rPr lang="en-US" altLang="zh-CN" sz="3200" b="1" kern="1200" baseline="0">
                <a:latin typeface="宋体" panose="02010600030101010101" pitchFamily="2" charset="-122"/>
                <a:ea typeface="宋体" panose="02010600030101010101" pitchFamily="2" charset="-122"/>
              </a:rPr>
              <a:t>Annotation</a:t>
            </a:r>
            <a:r>
              <a:rPr lang="zh-CN" altLang="en-US" sz="3200" b="1" kern="1200" baseline="0">
                <a:latin typeface="宋体" panose="02010600030101010101" pitchFamily="2" charset="-122"/>
                <a:ea typeface="宋体" panose="02010600030101010101" pitchFamily="2" charset="-122"/>
              </a:rPr>
              <a:t>） </a:t>
            </a:r>
            <a:endParaRPr lang="zh-CN" altLang="en-US" sz="3200" b="1" kern="1200" baseline="0">
              <a:latin typeface="宋体" panose="02010600030101010101" pitchFamily="2" charset="-122"/>
              <a:ea typeface="宋体" panose="02010600030101010101" pitchFamily="2" charset="-122"/>
            </a:endParaRPr>
          </a:p>
        </p:txBody>
      </p:sp>
      <p:sp>
        <p:nvSpPr>
          <p:cNvPr id="23563" name="矩形 2356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3572" name="矩形 2357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573" name="矩形 2357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574" name="文本框 23573"/>
          <p:cNvSpPr txBox="1"/>
          <p:nvPr/>
        </p:nvSpPr>
        <p:spPr>
          <a:xfrm>
            <a:off x="381000" y="1905000"/>
            <a:ext cx="8534400" cy="1354138"/>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使用注释为类图提供附加的说明。</a:t>
            </a:r>
            <a:r>
              <a:rPr lang="en-US" altLang="zh-CN" b="1">
                <a:latin typeface="宋体" panose="02010600030101010101" pitchFamily="2" charset="-122"/>
                <a:ea typeface="宋体" panose="02010600030101010101" pitchFamily="2" charset="-122"/>
              </a:rPr>
              <a:t>UML</a:t>
            </a:r>
            <a:r>
              <a:rPr lang="zh-CN" altLang="en-US" b="1" dirty="0">
                <a:latin typeface="宋体" panose="02010600030101010101" pitchFamily="2" charset="-122"/>
                <a:ea typeface="宋体" panose="02010600030101010101" pitchFamily="2" charset="-122"/>
              </a:rPr>
              <a:t>在一个带卷角的长方形中显示给出的注释，并使用虚线将这个带卷角的长方形和所它所注释的实体连接起来 。</a:t>
            </a:r>
            <a:endParaRPr lang="zh-CN" altLang="en-US" b="1">
              <a:latin typeface="宋体" panose="02010600030101010101" pitchFamily="2" charset="-122"/>
              <a:ea typeface="宋体" panose="02010600030101010101" pitchFamily="2" charset="-122"/>
            </a:endParaRPr>
          </a:p>
        </p:txBody>
      </p:sp>
      <p:graphicFrame>
        <p:nvGraphicFramePr>
          <p:cNvPr id="23576" name="对象 23575"/>
          <p:cNvGraphicFramePr/>
          <p:nvPr/>
        </p:nvGraphicFramePr>
        <p:xfrm>
          <a:off x="1143000" y="3581400"/>
          <a:ext cx="6553200" cy="2133600"/>
        </p:xfrm>
        <a:graphic>
          <a:graphicData uri="http://schemas.openxmlformats.org/presentationml/2006/ole">
            <mc:AlternateContent xmlns:mc="http://schemas.openxmlformats.org/markup-compatibility/2006">
              <mc:Choice xmlns:v="urn:schemas-microsoft-com:vml" Requires="v">
                <p:oleObj spid="_x0000_s3081" name="" r:id="rId1" imgW="4200525" imgH="1228725" progId="Paint.Picture">
                  <p:embed/>
                </p:oleObj>
              </mc:Choice>
              <mc:Fallback>
                <p:oleObj name="" r:id="rId1" imgW="4200525" imgH="1228725" progId="Paint.Picture">
                  <p:embed/>
                  <p:pic>
                    <p:nvPicPr>
                      <p:cNvPr id="0" name="图片 3080"/>
                      <p:cNvPicPr/>
                      <p:nvPr/>
                    </p:nvPicPr>
                    <p:blipFill>
                      <a:blip r:embed="rId2"/>
                      <a:stretch>
                        <a:fillRect/>
                      </a:stretch>
                    </p:blipFill>
                    <p:spPr>
                      <a:xfrm>
                        <a:off x="1143000" y="3581400"/>
                        <a:ext cx="6553200" cy="2133600"/>
                      </a:xfrm>
                      <a:prstGeom prst="rect">
                        <a:avLst/>
                      </a:prstGeom>
                      <a:noFill/>
                      <a:ln w="38100">
                        <a:noFill/>
                        <a:miter/>
                      </a:ln>
                    </p:spPr>
                  </p:pic>
                </p:oleObj>
              </mc:Fallback>
            </mc:AlternateContent>
          </a:graphicData>
        </a:graphic>
      </p:graphicFrame>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标题 227329"/>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第二十章  状态模式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27331" name="组合 227330"/>
          <p:cNvGrpSpPr/>
          <p:nvPr/>
        </p:nvGrpSpPr>
        <p:grpSpPr>
          <a:xfrm>
            <a:off x="7239000" y="304800"/>
            <a:ext cx="1676400" cy="1219200"/>
            <a:chOff x="2700" y="1128"/>
            <a:chExt cx="1404" cy="936"/>
          </a:xfrm>
        </p:grpSpPr>
        <p:grpSp>
          <p:nvGrpSpPr>
            <p:cNvPr id="227332" name="组合 227331"/>
            <p:cNvGrpSpPr/>
            <p:nvPr/>
          </p:nvGrpSpPr>
          <p:grpSpPr>
            <a:xfrm>
              <a:off x="3018" y="1324"/>
              <a:ext cx="720" cy="426"/>
              <a:chOff x="3018" y="1324"/>
              <a:chExt cx="720" cy="426"/>
            </a:xfrm>
          </p:grpSpPr>
          <p:sp>
            <p:nvSpPr>
              <p:cNvPr id="227333" name="矩形 22733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7334" name="矩形 22733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7335" name="新月形 22733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7336" name="五角星 22733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7337" name="五角星 22733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7338" name="五角星 22733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7339" name="矩形 22733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7340" name="组合 227339"/>
          <p:cNvGrpSpPr/>
          <p:nvPr/>
        </p:nvGrpSpPr>
        <p:grpSpPr>
          <a:xfrm>
            <a:off x="304800" y="1066800"/>
            <a:ext cx="762000" cy="685800"/>
            <a:chOff x="2700" y="1128"/>
            <a:chExt cx="1404" cy="936"/>
          </a:xfrm>
        </p:grpSpPr>
        <p:grpSp>
          <p:nvGrpSpPr>
            <p:cNvPr id="227341" name="组合 227340"/>
            <p:cNvGrpSpPr/>
            <p:nvPr/>
          </p:nvGrpSpPr>
          <p:grpSpPr>
            <a:xfrm>
              <a:off x="3018" y="1324"/>
              <a:ext cx="720" cy="426"/>
              <a:chOff x="3018" y="1324"/>
              <a:chExt cx="720" cy="426"/>
            </a:xfrm>
          </p:grpSpPr>
          <p:sp>
            <p:nvSpPr>
              <p:cNvPr id="227342" name="矩形 22734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7343" name="矩形 22734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7344" name="新月形 22734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7345" name="五角星 22734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7346" name="五角星 22734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7347" name="五角星 22734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7348" name="矩形 22734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7349" name="矩形 22734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7350" name="文本框 227349"/>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状态模式（别名：状态对象）</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允许一个对象在其内部状态改变时改变它的行为。对象看起来似乎修改了它的类。</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State Pattern</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Another Name: Objects for States</a:t>
            </a:r>
            <a:r>
              <a:rPr lang="zh-CN" altLang="en-US" b="1">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a:p>
            <a:pPr algn="just" eaLnBrk="0" hangingPunct="0"/>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Allow an object to alter its behavior when its internal state changes. The object will appear to change its class.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副标题 228353"/>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28355" name="组合 228354"/>
          <p:cNvGrpSpPr/>
          <p:nvPr/>
        </p:nvGrpSpPr>
        <p:grpSpPr>
          <a:xfrm>
            <a:off x="7239000" y="304800"/>
            <a:ext cx="1676400" cy="1219200"/>
            <a:chOff x="2700" y="1128"/>
            <a:chExt cx="1404" cy="936"/>
          </a:xfrm>
        </p:grpSpPr>
        <p:grpSp>
          <p:nvGrpSpPr>
            <p:cNvPr id="228356" name="组合 228355"/>
            <p:cNvGrpSpPr/>
            <p:nvPr/>
          </p:nvGrpSpPr>
          <p:grpSpPr>
            <a:xfrm>
              <a:off x="3018" y="1324"/>
              <a:ext cx="720" cy="426"/>
              <a:chOff x="3018" y="1324"/>
              <a:chExt cx="720" cy="426"/>
            </a:xfrm>
          </p:grpSpPr>
          <p:sp>
            <p:nvSpPr>
              <p:cNvPr id="228357" name="矩形 22835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8358" name="矩形 22835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8359" name="新月形 22835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8360" name="五角星 22835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8361" name="五角星 22836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8362" name="五角星 22836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8363" name="矩形 22836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8364" name="组合 228363"/>
          <p:cNvGrpSpPr/>
          <p:nvPr/>
        </p:nvGrpSpPr>
        <p:grpSpPr>
          <a:xfrm>
            <a:off x="304800" y="1066800"/>
            <a:ext cx="762000" cy="685800"/>
            <a:chOff x="2700" y="1128"/>
            <a:chExt cx="1404" cy="936"/>
          </a:xfrm>
        </p:grpSpPr>
        <p:grpSp>
          <p:nvGrpSpPr>
            <p:cNvPr id="228365" name="组合 228364"/>
            <p:cNvGrpSpPr/>
            <p:nvPr/>
          </p:nvGrpSpPr>
          <p:grpSpPr>
            <a:xfrm>
              <a:off x="3018" y="1324"/>
              <a:ext cx="720" cy="426"/>
              <a:chOff x="3018" y="1324"/>
              <a:chExt cx="720" cy="426"/>
            </a:xfrm>
          </p:grpSpPr>
          <p:sp>
            <p:nvSpPr>
              <p:cNvPr id="228366" name="矩形 22836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8367" name="矩形 22836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8368" name="新月形 22836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8369" name="五角星 22836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8370" name="五角星 22836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8371" name="五角星 22837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8372" name="矩形 22837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8373" name="矩形 22837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8374" name="文本框 228373"/>
          <p:cNvSpPr txBox="1"/>
          <p:nvPr/>
        </p:nvSpPr>
        <p:spPr>
          <a:xfrm>
            <a:off x="685800" y="1676400"/>
            <a:ext cx="8077200" cy="4102100"/>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一个对象的状态依赖于它的变量的取值情况，对象在不同的运行环境中，可能具有不同的状态。在许多情况下，对象调用方法所产生的行为效果依赖于它当时的状态。 </a:t>
            </a:r>
            <a:endParaRPr lang="zh-CN" altLang="en-US" sz="2800"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sz="2800" b="1" dirty="0">
                <a:latin typeface="宋体" panose="02010600030101010101" pitchFamily="2" charset="-122"/>
                <a:ea typeface="宋体" panose="02010600030101010101" pitchFamily="2" charset="-122"/>
              </a:rPr>
              <a:t>    状态模式的关键是将对象的状态封装成为独立的类，对象调用方法时，可以委托当前对象所具有的状态调用相应的方法，使得当前对象看起来好像修改了它的类。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副标题 229377"/>
          <p:cNvSpPr>
            <a:spLocks noGrp="1"/>
          </p:cNvSpPr>
          <p:nvPr>
            <p:ph type="subTitle" idx="1"/>
          </p:nvPr>
        </p:nvSpPr>
        <p:spPr>
          <a:xfrm>
            <a:off x="1371600" y="838200"/>
            <a:ext cx="5943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状态模式的结构与使用 </a:t>
            </a:r>
            <a:endParaRPr lang="zh-CN" altLang="en-US" sz="3600" b="1" kern="1200" baseline="0">
              <a:latin typeface="宋体" panose="02010600030101010101" pitchFamily="2" charset="-122"/>
              <a:ea typeface="宋体" panose="02010600030101010101" pitchFamily="2" charset="-122"/>
            </a:endParaRPr>
          </a:p>
        </p:txBody>
      </p:sp>
      <p:grpSp>
        <p:nvGrpSpPr>
          <p:cNvPr id="229379" name="组合 229378"/>
          <p:cNvGrpSpPr/>
          <p:nvPr/>
        </p:nvGrpSpPr>
        <p:grpSpPr>
          <a:xfrm>
            <a:off x="7239000" y="304800"/>
            <a:ext cx="1676400" cy="1219200"/>
            <a:chOff x="2700" y="1128"/>
            <a:chExt cx="1404" cy="936"/>
          </a:xfrm>
        </p:grpSpPr>
        <p:grpSp>
          <p:nvGrpSpPr>
            <p:cNvPr id="229380" name="组合 229379"/>
            <p:cNvGrpSpPr/>
            <p:nvPr/>
          </p:nvGrpSpPr>
          <p:grpSpPr>
            <a:xfrm>
              <a:off x="3018" y="1324"/>
              <a:ext cx="720" cy="426"/>
              <a:chOff x="3018" y="1324"/>
              <a:chExt cx="720" cy="426"/>
            </a:xfrm>
          </p:grpSpPr>
          <p:sp>
            <p:nvSpPr>
              <p:cNvPr id="229381" name="矩形 22938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9382" name="矩形 22938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9383" name="新月形 22938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9384" name="五角星 22938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9385" name="五角星 22938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9386" name="五角星 22938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9387" name="矩形 22938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29388" name="组合 229387"/>
          <p:cNvGrpSpPr/>
          <p:nvPr/>
        </p:nvGrpSpPr>
        <p:grpSpPr>
          <a:xfrm>
            <a:off x="304800" y="1066800"/>
            <a:ext cx="762000" cy="685800"/>
            <a:chOff x="2700" y="1128"/>
            <a:chExt cx="1404" cy="936"/>
          </a:xfrm>
        </p:grpSpPr>
        <p:grpSp>
          <p:nvGrpSpPr>
            <p:cNvPr id="229389" name="组合 229388"/>
            <p:cNvGrpSpPr/>
            <p:nvPr/>
          </p:nvGrpSpPr>
          <p:grpSpPr>
            <a:xfrm>
              <a:off x="3018" y="1324"/>
              <a:ext cx="720" cy="426"/>
              <a:chOff x="3018" y="1324"/>
              <a:chExt cx="720" cy="426"/>
            </a:xfrm>
          </p:grpSpPr>
          <p:sp>
            <p:nvSpPr>
              <p:cNvPr id="229390" name="矩形 22938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29391" name="矩形 22939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29392" name="新月形 22939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29393" name="五角星 22939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29394" name="五角星 22939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29395" name="五角星 22939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29396" name="矩形 22939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9397" name="矩形 22939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29398" name="文本框 229397"/>
          <p:cNvSpPr txBox="1"/>
          <p:nvPr/>
        </p:nvSpPr>
        <p:spPr>
          <a:xfrm>
            <a:off x="838200" y="2133600"/>
            <a:ext cx="7620000" cy="2774950"/>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模式的结构中包括三种角色：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环境（</a:t>
            </a:r>
            <a:r>
              <a:rPr lang="en-US" altLang="zh-CN" sz="3200" b="1">
                <a:latin typeface="宋体" panose="02010600030101010101" pitchFamily="2" charset="-122"/>
                <a:ea typeface="宋体" panose="02010600030101010101" pitchFamily="2" charset="-122"/>
              </a:rPr>
              <a:t>Context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抽象状态（</a:t>
            </a:r>
            <a:r>
              <a:rPr lang="en-US" altLang="zh-CN" sz="3200" b="1">
                <a:latin typeface="宋体" panose="02010600030101010101" pitchFamily="2" charset="-122"/>
                <a:ea typeface="宋体" panose="02010600030101010101" pitchFamily="2" charset="-122"/>
              </a:rPr>
              <a:t>State</a:t>
            </a:r>
            <a:r>
              <a:rPr lang="zh-CN" altLang="en-US" sz="3200" b="1">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具体状态（</a:t>
            </a:r>
            <a:r>
              <a:rPr lang="en-US" altLang="zh-CN" sz="3200" b="1">
                <a:latin typeface="宋体" panose="02010600030101010101" pitchFamily="2" charset="-122"/>
                <a:ea typeface="宋体" panose="02010600030101010101" pitchFamily="2" charset="-122"/>
              </a:rPr>
              <a:t>Concrete State</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0402" name="组合 230401"/>
          <p:cNvGrpSpPr/>
          <p:nvPr/>
        </p:nvGrpSpPr>
        <p:grpSpPr>
          <a:xfrm>
            <a:off x="7239000" y="304800"/>
            <a:ext cx="1676400" cy="1219200"/>
            <a:chOff x="2700" y="1128"/>
            <a:chExt cx="1404" cy="936"/>
          </a:xfrm>
        </p:grpSpPr>
        <p:grpSp>
          <p:nvGrpSpPr>
            <p:cNvPr id="230403" name="组合 230402"/>
            <p:cNvGrpSpPr/>
            <p:nvPr/>
          </p:nvGrpSpPr>
          <p:grpSpPr>
            <a:xfrm>
              <a:off x="3018" y="1324"/>
              <a:ext cx="720" cy="426"/>
              <a:chOff x="3018" y="1324"/>
              <a:chExt cx="720" cy="426"/>
            </a:xfrm>
          </p:grpSpPr>
          <p:sp>
            <p:nvSpPr>
              <p:cNvPr id="230404" name="矩形 23040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0405" name="矩形 23040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0406" name="新月形 23040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0407" name="五角星 23040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0408" name="五角星 23040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0409" name="五角星 23040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0410" name="矩形 23040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0411" name="组合 230410"/>
          <p:cNvGrpSpPr/>
          <p:nvPr/>
        </p:nvGrpSpPr>
        <p:grpSpPr>
          <a:xfrm>
            <a:off x="304800" y="1066800"/>
            <a:ext cx="762000" cy="685800"/>
            <a:chOff x="2700" y="1128"/>
            <a:chExt cx="1404" cy="936"/>
          </a:xfrm>
        </p:grpSpPr>
        <p:grpSp>
          <p:nvGrpSpPr>
            <p:cNvPr id="230412" name="组合 230411"/>
            <p:cNvGrpSpPr/>
            <p:nvPr/>
          </p:nvGrpSpPr>
          <p:grpSpPr>
            <a:xfrm>
              <a:off x="3018" y="1324"/>
              <a:ext cx="720" cy="426"/>
              <a:chOff x="3018" y="1324"/>
              <a:chExt cx="720" cy="426"/>
            </a:xfrm>
          </p:grpSpPr>
          <p:sp>
            <p:nvSpPr>
              <p:cNvPr id="230413" name="矩形 23041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0414" name="矩形 23041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0415" name="新月形 23041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0416" name="五角星 23041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0417" name="五角星 23041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0418" name="五角星 23041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0419" name="矩形 2304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0420" name="矩形 2304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0422" name="文本框 230421"/>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30423" name="对象 230422"/>
          <p:cNvGraphicFramePr/>
          <p:nvPr/>
        </p:nvGraphicFramePr>
        <p:xfrm>
          <a:off x="1143000" y="1676400"/>
          <a:ext cx="6553200" cy="3962400"/>
        </p:xfrm>
        <a:graphic>
          <a:graphicData uri="http://schemas.openxmlformats.org/presentationml/2006/ole">
            <mc:AlternateContent xmlns:mc="http://schemas.openxmlformats.org/markup-compatibility/2006">
              <mc:Choice xmlns:v="urn:schemas-microsoft-com:vml" Requires="v">
                <p:oleObj spid="_x0000_s3098" name="" r:id="rId1" imgW="4610100" imgH="2276475" progId="Paint.Picture">
                  <p:embed/>
                </p:oleObj>
              </mc:Choice>
              <mc:Fallback>
                <p:oleObj name="" r:id="rId1" imgW="4610100" imgH="2276475" progId="Paint.Picture">
                  <p:embed/>
                  <p:pic>
                    <p:nvPicPr>
                      <p:cNvPr id="0" name="图片 3097"/>
                      <p:cNvPicPr/>
                      <p:nvPr/>
                    </p:nvPicPr>
                    <p:blipFill>
                      <a:blip r:embed="rId2"/>
                      <a:stretch>
                        <a:fillRect/>
                      </a:stretch>
                    </p:blipFill>
                    <p:spPr>
                      <a:xfrm>
                        <a:off x="1143000" y="1676400"/>
                        <a:ext cx="6553200" cy="3962400"/>
                      </a:xfrm>
                      <a:prstGeom prst="rect">
                        <a:avLst/>
                      </a:prstGeom>
                      <a:noFill/>
                      <a:ln w="38100">
                        <a:noFill/>
                        <a:miter/>
                      </a:ln>
                    </p:spPr>
                  </p:pic>
                </p:oleObj>
              </mc:Fallback>
            </mc:AlternateContent>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1426" name="组合 231425"/>
          <p:cNvGrpSpPr/>
          <p:nvPr/>
        </p:nvGrpSpPr>
        <p:grpSpPr>
          <a:xfrm>
            <a:off x="7239000" y="304800"/>
            <a:ext cx="1676400" cy="1219200"/>
            <a:chOff x="2700" y="1128"/>
            <a:chExt cx="1404" cy="936"/>
          </a:xfrm>
        </p:grpSpPr>
        <p:grpSp>
          <p:nvGrpSpPr>
            <p:cNvPr id="231427" name="组合 231426"/>
            <p:cNvGrpSpPr/>
            <p:nvPr/>
          </p:nvGrpSpPr>
          <p:grpSpPr>
            <a:xfrm>
              <a:off x="3018" y="1324"/>
              <a:ext cx="720" cy="426"/>
              <a:chOff x="3018" y="1324"/>
              <a:chExt cx="720" cy="426"/>
            </a:xfrm>
          </p:grpSpPr>
          <p:sp>
            <p:nvSpPr>
              <p:cNvPr id="231428" name="矩形 23142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1429" name="矩形 23142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1430" name="新月形 23142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1431" name="五角星 23143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1432" name="五角星 23143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1433" name="五角星 23143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1434" name="矩形 23143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1435" name="组合 231434"/>
          <p:cNvGrpSpPr/>
          <p:nvPr/>
        </p:nvGrpSpPr>
        <p:grpSpPr>
          <a:xfrm>
            <a:off x="304800" y="1066800"/>
            <a:ext cx="762000" cy="685800"/>
            <a:chOff x="2700" y="1128"/>
            <a:chExt cx="1404" cy="936"/>
          </a:xfrm>
        </p:grpSpPr>
        <p:grpSp>
          <p:nvGrpSpPr>
            <p:cNvPr id="231436" name="组合 231435"/>
            <p:cNvGrpSpPr/>
            <p:nvPr/>
          </p:nvGrpSpPr>
          <p:grpSpPr>
            <a:xfrm>
              <a:off x="3018" y="1324"/>
              <a:ext cx="720" cy="426"/>
              <a:chOff x="3018" y="1324"/>
              <a:chExt cx="720" cy="426"/>
            </a:xfrm>
          </p:grpSpPr>
          <p:sp>
            <p:nvSpPr>
              <p:cNvPr id="231437" name="矩形 23143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1438" name="矩形 23143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1439" name="新月形 23143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1440" name="五角星 23143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1441" name="五角星 23144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1442" name="五角星 23144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1443" name="矩形 23144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1444" name="矩形 23144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1445" name="文本框 231444"/>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31446" name="文本框 231445"/>
          <p:cNvSpPr txBox="1"/>
          <p:nvPr/>
        </p:nvSpPr>
        <p:spPr>
          <a:xfrm>
            <a:off x="990600" y="1600200"/>
            <a:ext cx="7315200" cy="470058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．环境（</a:t>
            </a:r>
            <a:r>
              <a:rPr lang="en-US" altLang="zh-CN" b="1">
                <a:latin typeface="宋体" panose="02010600030101010101" pitchFamily="2" charset="-122"/>
                <a:ea typeface="宋体" panose="02010600030101010101" pitchFamily="2" charset="-122"/>
              </a:rPr>
              <a:t>Context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Thermometer.java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public  class  Thermometer{</a:t>
            </a:r>
            <a:endParaRPr lang="en-US" altLang="zh-CN" sz="1800" b="1" err="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err="1">
                <a:latin typeface="宋体" panose="02010600030101010101" pitchFamily="2" charset="-122"/>
                <a:ea typeface="宋体" panose="02010600030101010101" pitchFamily="2" charset="-122"/>
              </a:rPr>
              <a:t>      TemperatureState</a:t>
            </a:r>
            <a:r>
              <a:rPr lang="en-US" altLang="zh-CN" sz="1800" b="1">
                <a:latin typeface="宋体" panose="02010600030101010101" pitchFamily="2" charset="-122"/>
                <a:ea typeface="宋体" panose="02010600030101010101" pitchFamily="2" charset="-122"/>
              </a:rPr>
              <a:t>  state;</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showMessage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state.</a:t>
            </a:r>
            <a:r>
              <a:rPr lang="en-US" altLang="zh-CN" sz="1800" b="1" err="1">
                <a:latin typeface="宋体" panose="02010600030101010101" pitchFamily="2" charset="-122"/>
                <a:ea typeface="宋体" panose="02010600030101010101" pitchFamily="2" charset="-122"/>
              </a:rPr>
              <a:t>showTemperature</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setState</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TemperatureState</a:t>
            </a:r>
            <a:r>
              <a:rPr lang="en-US" altLang="zh-CN" sz="1800" b="1">
                <a:latin typeface="宋体" panose="02010600030101010101" pitchFamily="2" charset="-122"/>
                <a:ea typeface="宋体" panose="02010600030101010101" pitchFamily="2" charset="-122"/>
              </a:rPr>
              <a:t>  state){</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this.state=state;</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1800" b="1">
                <a:latin typeface="宋体" panose="02010600030101010101" pitchFamily="2" charset="-122"/>
                <a:ea typeface="宋体" panose="02010600030101010101" pitchFamily="2" charset="-122"/>
                <a:cs typeface="Times New Roman" panose="02020603050405020304" pitchFamily="18" charset="0"/>
              </a:rPr>
              <a: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2450" name="组合 232449"/>
          <p:cNvGrpSpPr/>
          <p:nvPr/>
        </p:nvGrpSpPr>
        <p:grpSpPr>
          <a:xfrm>
            <a:off x="7239000" y="304800"/>
            <a:ext cx="1676400" cy="1219200"/>
            <a:chOff x="2700" y="1128"/>
            <a:chExt cx="1404" cy="936"/>
          </a:xfrm>
        </p:grpSpPr>
        <p:grpSp>
          <p:nvGrpSpPr>
            <p:cNvPr id="232451" name="组合 232450"/>
            <p:cNvGrpSpPr/>
            <p:nvPr/>
          </p:nvGrpSpPr>
          <p:grpSpPr>
            <a:xfrm>
              <a:off x="3018" y="1324"/>
              <a:ext cx="720" cy="426"/>
              <a:chOff x="3018" y="1324"/>
              <a:chExt cx="720" cy="426"/>
            </a:xfrm>
          </p:grpSpPr>
          <p:sp>
            <p:nvSpPr>
              <p:cNvPr id="232452" name="矩形 23245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2453" name="矩形 23245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2454" name="新月形 23245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2455" name="五角星 23245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2456" name="五角星 23245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2457" name="五角星 23245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2458" name="矩形 23245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2459" name="组合 232458"/>
          <p:cNvGrpSpPr/>
          <p:nvPr/>
        </p:nvGrpSpPr>
        <p:grpSpPr>
          <a:xfrm>
            <a:off x="304800" y="1066800"/>
            <a:ext cx="762000" cy="685800"/>
            <a:chOff x="2700" y="1128"/>
            <a:chExt cx="1404" cy="936"/>
          </a:xfrm>
        </p:grpSpPr>
        <p:grpSp>
          <p:nvGrpSpPr>
            <p:cNvPr id="232460" name="组合 232459"/>
            <p:cNvGrpSpPr/>
            <p:nvPr/>
          </p:nvGrpSpPr>
          <p:grpSpPr>
            <a:xfrm>
              <a:off x="3018" y="1324"/>
              <a:ext cx="720" cy="426"/>
              <a:chOff x="3018" y="1324"/>
              <a:chExt cx="720" cy="426"/>
            </a:xfrm>
          </p:grpSpPr>
          <p:sp>
            <p:nvSpPr>
              <p:cNvPr id="232461" name="矩形 23246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2462" name="矩形 23246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2463" name="新月形 23246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2464" name="五角星 23246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2465" name="五角星 23246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2466" name="五角星 23246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2467" name="矩形 2324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2468" name="矩形 2324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2469" name="文本框 232468"/>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32470" name="文本框 232469"/>
          <p:cNvSpPr txBox="1"/>
          <p:nvPr/>
        </p:nvSpPr>
        <p:spPr>
          <a:xfrm>
            <a:off x="914400" y="1905000"/>
            <a:ext cx="7239000" cy="17716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．抽象状态（</a:t>
            </a:r>
            <a:r>
              <a:rPr lang="en-US" altLang="zh-CN" b="1">
                <a:latin typeface="宋体" panose="02010600030101010101" pitchFamily="2" charset="-122"/>
                <a:ea typeface="宋体" panose="02010600030101010101" pitchFamily="2" charset="-122"/>
              </a:rPr>
              <a:t>State</a:t>
            </a:r>
            <a:r>
              <a:rPr lang="zh-CN" altLang="en-US" b="1">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TemperatureState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public  interface</a:t>
            </a:r>
            <a:r>
              <a:rPr lang="en-US" altLang="zh-CN" b="1" err="1">
                <a:solidFill>
                  <a:srgbClr val="000000"/>
                </a:solidFill>
                <a:latin typeface="宋体" panose="02010600030101010101" pitchFamily="2" charset="-122"/>
                <a:ea typeface="宋体" panose="02010600030101010101" pitchFamily="2" charset="-122"/>
              </a:rPr>
              <a:t>  TemperatureState</a:t>
            </a: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void</a:t>
            </a:r>
            <a:r>
              <a:rPr lang="en-US" altLang="zh-CN" b="1" err="1">
                <a:solidFill>
                  <a:srgbClr val="000000"/>
                </a:solidFill>
                <a:latin typeface="宋体" panose="02010600030101010101" pitchFamily="2" charset="-122"/>
                <a:ea typeface="宋体" panose="02010600030101010101" pitchFamily="2" charset="-122"/>
              </a:rPr>
              <a:t> showTemperature</a:t>
            </a:r>
            <a:r>
              <a:rPr lang="en-US" altLang="zh-CN" b="1">
                <a:solidFill>
                  <a:srgbClr val="000000"/>
                </a:solidFill>
                <a:latin typeface="宋体" panose="02010600030101010101" pitchFamily="2" charset="-122"/>
                <a:ea typeface="宋体" panose="02010600030101010101" pitchFamily="2" charset="-122"/>
              </a:rPr>
              <a:t>();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cs typeface="Times New Roman" panose="02020603050405020304" pitchFamily="18" charset="0"/>
              </a:rPr>
              <a:t> } </a:t>
            </a:r>
            <a:endParaRPr lang="en-US" altLang="zh-CN" b="1">
              <a:solidFill>
                <a:srgbClr val="000000"/>
              </a:solidFill>
              <a:latin typeface="宋体" panose="02010600030101010101" pitchFamily="2" charset="-122"/>
              <a:ea typeface="Times New Roman" panose="02020603050405020304" pitchFamily="18"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7570" name="组合 237569"/>
          <p:cNvGrpSpPr/>
          <p:nvPr/>
        </p:nvGrpSpPr>
        <p:grpSpPr>
          <a:xfrm>
            <a:off x="7239000" y="304800"/>
            <a:ext cx="1676400" cy="1219200"/>
            <a:chOff x="2700" y="1128"/>
            <a:chExt cx="1404" cy="936"/>
          </a:xfrm>
        </p:grpSpPr>
        <p:grpSp>
          <p:nvGrpSpPr>
            <p:cNvPr id="237571" name="组合 237570"/>
            <p:cNvGrpSpPr/>
            <p:nvPr/>
          </p:nvGrpSpPr>
          <p:grpSpPr>
            <a:xfrm>
              <a:off x="3018" y="1324"/>
              <a:ext cx="720" cy="426"/>
              <a:chOff x="3018" y="1324"/>
              <a:chExt cx="720" cy="426"/>
            </a:xfrm>
          </p:grpSpPr>
          <p:sp>
            <p:nvSpPr>
              <p:cNvPr id="237572" name="矩形 23757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7573" name="矩形 23757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7574" name="新月形 23757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7575" name="五角星 23757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7576" name="五角星 23757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7577" name="五角星 23757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7578" name="矩形 23757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7579" name="组合 237578"/>
          <p:cNvGrpSpPr/>
          <p:nvPr/>
        </p:nvGrpSpPr>
        <p:grpSpPr>
          <a:xfrm>
            <a:off x="304800" y="1066800"/>
            <a:ext cx="762000" cy="685800"/>
            <a:chOff x="2700" y="1128"/>
            <a:chExt cx="1404" cy="936"/>
          </a:xfrm>
        </p:grpSpPr>
        <p:grpSp>
          <p:nvGrpSpPr>
            <p:cNvPr id="237580" name="组合 237579"/>
            <p:cNvGrpSpPr/>
            <p:nvPr/>
          </p:nvGrpSpPr>
          <p:grpSpPr>
            <a:xfrm>
              <a:off x="3018" y="1324"/>
              <a:ext cx="720" cy="426"/>
              <a:chOff x="3018" y="1324"/>
              <a:chExt cx="720" cy="426"/>
            </a:xfrm>
          </p:grpSpPr>
          <p:sp>
            <p:nvSpPr>
              <p:cNvPr id="237581" name="矩形 23758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7582" name="矩形 23758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7583" name="新月形 23758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7584" name="五角星 23758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7585" name="五角星 23758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7586" name="五角星 23758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7587" name="矩形 23758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7588" name="矩形 23758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7589" name="文本框 23758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37590" name="文本框 237589"/>
          <p:cNvSpPr txBox="1"/>
          <p:nvPr/>
        </p:nvSpPr>
        <p:spPr>
          <a:xfrm>
            <a:off x="457200" y="1828800"/>
            <a:ext cx="8305800" cy="32194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具体状态（</a:t>
            </a:r>
            <a:r>
              <a:rPr lang="en-US" altLang="zh-CN" b="1">
                <a:latin typeface="宋体" panose="02010600030101010101" pitchFamily="2" charset="-122"/>
                <a:ea typeface="宋体" panose="02010600030101010101" pitchFamily="2" charset="-122"/>
              </a:rPr>
              <a:t>Concrete State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a:t>
            </a:r>
            <a:r>
              <a:rPr lang="zh-CN" altLang="en-US"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LowState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LowState</a:t>
            </a:r>
            <a:r>
              <a:rPr lang="en-US" altLang="zh-CN" sz="1800" b="1">
                <a:latin typeface="宋体" panose="02010600030101010101" pitchFamily="2" charset="-122"/>
                <a:ea typeface="宋体" panose="02010600030101010101" pitchFamily="2" charset="-122"/>
              </a:rPr>
              <a:t> implements</a:t>
            </a:r>
            <a:r>
              <a:rPr lang="en-US" altLang="zh-CN" sz="1800" b="1" err="1">
                <a:latin typeface="宋体" panose="02010600030101010101" pitchFamily="2" charset="-122"/>
                <a:ea typeface="宋体" panose="02010600030101010101" pitchFamily="2" charset="-122"/>
              </a:rPr>
              <a:t> TemperatureState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double n=0;</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LowState</a:t>
            </a:r>
            <a:r>
              <a:rPr lang="en-US" altLang="zh-CN" sz="1800" b="1">
                <a:latin typeface="宋体" panose="02010600030101010101" pitchFamily="2" charset="-122"/>
                <a:ea typeface="宋体" panose="02010600030101010101" pitchFamily="2" charset="-122"/>
              </a:rPr>
              <a:t>(double n){</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if(n&lt;=0)</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this.n=n;</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showTemperature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现在温度是</a:t>
            </a:r>
            <a:r>
              <a:rPr lang="en-US" altLang="zh-CN" sz="1800" b="1" dirty="0">
                <a:latin typeface="宋体" panose="02010600030101010101" pitchFamily="2" charset="-122"/>
                <a:ea typeface="宋体" panose="02010600030101010101" pitchFamily="2" charset="-122"/>
              </a:rPr>
              <a:t>"+</a:t>
            </a:r>
            <a:r>
              <a:rPr lang="en-US" altLang="zh-CN" sz="1800" b="1">
                <a:latin typeface="宋体" panose="02010600030101010101" pitchFamily="2" charset="-122"/>
                <a:ea typeface="宋体" panose="02010600030101010101" pitchFamily="2" charset="-122"/>
              </a:rPr>
              <a:t>n+"</a:t>
            </a:r>
            <a:r>
              <a:rPr lang="zh-CN" altLang="en-US" sz="1800" b="1" dirty="0">
                <a:latin typeface="宋体" panose="02010600030101010101" pitchFamily="2" charset="-122"/>
                <a:ea typeface="宋体" panose="02010600030101010101" pitchFamily="2" charset="-122"/>
              </a:rPr>
              <a:t>属于低温度</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8594" name="组合 238593"/>
          <p:cNvGrpSpPr/>
          <p:nvPr/>
        </p:nvGrpSpPr>
        <p:grpSpPr>
          <a:xfrm>
            <a:off x="7239000" y="304800"/>
            <a:ext cx="1676400" cy="1219200"/>
            <a:chOff x="2700" y="1128"/>
            <a:chExt cx="1404" cy="936"/>
          </a:xfrm>
        </p:grpSpPr>
        <p:grpSp>
          <p:nvGrpSpPr>
            <p:cNvPr id="238595" name="组合 238594"/>
            <p:cNvGrpSpPr/>
            <p:nvPr/>
          </p:nvGrpSpPr>
          <p:grpSpPr>
            <a:xfrm>
              <a:off x="3018" y="1324"/>
              <a:ext cx="720" cy="426"/>
              <a:chOff x="3018" y="1324"/>
              <a:chExt cx="720" cy="426"/>
            </a:xfrm>
          </p:grpSpPr>
          <p:sp>
            <p:nvSpPr>
              <p:cNvPr id="238596" name="矩形 23859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8597" name="矩形 23859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8598" name="新月形 23859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8599" name="五角星 23859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8600" name="五角星 23859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8601" name="五角星 23860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8602" name="矩形 23860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8603" name="组合 238602"/>
          <p:cNvGrpSpPr/>
          <p:nvPr/>
        </p:nvGrpSpPr>
        <p:grpSpPr>
          <a:xfrm>
            <a:off x="304800" y="1066800"/>
            <a:ext cx="762000" cy="685800"/>
            <a:chOff x="2700" y="1128"/>
            <a:chExt cx="1404" cy="936"/>
          </a:xfrm>
        </p:grpSpPr>
        <p:grpSp>
          <p:nvGrpSpPr>
            <p:cNvPr id="238604" name="组合 238603"/>
            <p:cNvGrpSpPr/>
            <p:nvPr/>
          </p:nvGrpSpPr>
          <p:grpSpPr>
            <a:xfrm>
              <a:off x="3018" y="1324"/>
              <a:ext cx="720" cy="426"/>
              <a:chOff x="3018" y="1324"/>
              <a:chExt cx="720" cy="426"/>
            </a:xfrm>
          </p:grpSpPr>
          <p:sp>
            <p:nvSpPr>
              <p:cNvPr id="238605" name="矩形 23860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8606" name="矩形 23860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8607" name="新月形 23860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8608" name="五角星 23860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8609" name="五角星 23860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8610" name="五角星 23860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8611" name="矩形 23861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8612" name="矩形 23861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8613" name="文本框 23861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38614" name="文本框 238613"/>
          <p:cNvSpPr txBox="1"/>
          <p:nvPr/>
        </p:nvSpPr>
        <p:spPr>
          <a:xfrm>
            <a:off x="457200" y="1828800"/>
            <a:ext cx="8305800" cy="43148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具体状态（</a:t>
            </a:r>
            <a:r>
              <a:rPr lang="en-US" altLang="zh-CN" b="1">
                <a:latin typeface="宋体" panose="02010600030101010101" pitchFamily="2" charset="-122"/>
                <a:ea typeface="宋体" panose="02010600030101010101" pitchFamily="2" charset="-122"/>
              </a:rPr>
              <a:t>Concrete State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a:t>
            </a:r>
            <a:r>
              <a:rPr lang="zh-CN" altLang="en-US"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MiddleState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MiddleState</a:t>
            </a:r>
            <a:r>
              <a:rPr lang="en-US" altLang="zh-CN" sz="1800" b="1">
                <a:latin typeface="宋体" panose="02010600030101010101" pitchFamily="2" charset="-122"/>
                <a:ea typeface="宋体" panose="02010600030101010101" pitchFamily="2" charset="-122"/>
              </a:rPr>
              <a:t> implements</a:t>
            </a:r>
            <a:r>
              <a:rPr lang="en-US" altLang="zh-CN" sz="1800" b="1" err="1">
                <a:latin typeface="宋体" panose="02010600030101010101" pitchFamily="2" charset="-122"/>
                <a:ea typeface="宋体" panose="02010600030101010101" pitchFamily="2" charset="-122"/>
              </a:rPr>
              <a:t> TemperatureState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double n=15;</a:t>
            </a:r>
            <a:endParaRPr lang="en-US" altLang="zh-CN" sz="1800" b="1" err="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err="1">
                <a:latin typeface="宋体" panose="02010600030101010101" pitchFamily="2" charset="-122"/>
                <a:ea typeface="宋体" panose="02010600030101010101" pitchFamily="2" charset="-122"/>
              </a:rPr>
              <a:t>       MiddleState</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int</a:t>
            </a:r>
            <a:r>
              <a:rPr lang="en-US" altLang="zh-CN" sz="1800" b="1">
                <a:latin typeface="宋体" panose="02010600030101010101" pitchFamily="2" charset="-122"/>
                <a:ea typeface="宋体" panose="02010600030101010101" pitchFamily="2" charset="-122"/>
              </a:rPr>
              <a:t> n){</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if(n&gt;0&amp;&amp;n&lt;26)</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this.n=n;</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showTemperature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现在温度是</a:t>
            </a:r>
            <a:r>
              <a:rPr lang="en-US" altLang="zh-CN" sz="1800" b="1" dirty="0">
                <a:latin typeface="宋体" panose="02010600030101010101" pitchFamily="2" charset="-122"/>
                <a:ea typeface="宋体" panose="02010600030101010101" pitchFamily="2" charset="-122"/>
              </a:rPr>
              <a:t>"+</a:t>
            </a:r>
            <a:r>
              <a:rPr lang="en-US" altLang="zh-CN" sz="1800" b="1">
                <a:latin typeface="宋体" panose="02010600030101010101" pitchFamily="2" charset="-122"/>
                <a:ea typeface="宋体" panose="02010600030101010101" pitchFamily="2" charset="-122"/>
              </a:rPr>
              <a:t>n+"</a:t>
            </a:r>
            <a:r>
              <a:rPr lang="zh-CN" altLang="en-US" sz="1800" b="1" dirty="0">
                <a:latin typeface="宋体" panose="02010600030101010101" pitchFamily="2" charset="-122"/>
                <a:ea typeface="宋体" panose="02010600030101010101" pitchFamily="2" charset="-122"/>
              </a:rPr>
              <a:t>属于正常温度</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dirty="0">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3474" name="组合 233473"/>
          <p:cNvGrpSpPr/>
          <p:nvPr/>
        </p:nvGrpSpPr>
        <p:grpSpPr>
          <a:xfrm>
            <a:off x="7239000" y="304800"/>
            <a:ext cx="1676400" cy="1219200"/>
            <a:chOff x="2700" y="1128"/>
            <a:chExt cx="1404" cy="936"/>
          </a:xfrm>
        </p:grpSpPr>
        <p:grpSp>
          <p:nvGrpSpPr>
            <p:cNvPr id="233475" name="组合 233474"/>
            <p:cNvGrpSpPr/>
            <p:nvPr/>
          </p:nvGrpSpPr>
          <p:grpSpPr>
            <a:xfrm>
              <a:off x="3018" y="1324"/>
              <a:ext cx="720" cy="426"/>
              <a:chOff x="3018" y="1324"/>
              <a:chExt cx="720" cy="426"/>
            </a:xfrm>
          </p:grpSpPr>
          <p:sp>
            <p:nvSpPr>
              <p:cNvPr id="233476" name="矩形 23347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3477" name="矩形 23347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3478" name="新月形 23347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3479" name="五角星 23347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3480" name="五角星 23347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3481" name="五角星 23348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3482" name="矩形 23348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3483" name="组合 233482"/>
          <p:cNvGrpSpPr/>
          <p:nvPr/>
        </p:nvGrpSpPr>
        <p:grpSpPr>
          <a:xfrm>
            <a:off x="304800" y="1066800"/>
            <a:ext cx="762000" cy="685800"/>
            <a:chOff x="2700" y="1128"/>
            <a:chExt cx="1404" cy="936"/>
          </a:xfrm>
        </p:grpSpPr>
        <p:grpSp>
          <p:nvGrpSpPr>
            <p:cNvPr id="233484" name="组合 233483"/>
            <p:cNvGrpSpPr/>
            <p:nvPr/>
          </p:nvGrpSpPr>
          <p:grpSpPr>
            <a:xfrm>
              <a:off x="3018" y="1324"/>
              <a:ext cx="720" cy="426"/>
              <a:chOff x="3018" y="1324"/>
              <a:chExt cx="720" cy="426"/>
            </a:xfrm>
          </p:grpSpPr>
          <p:sp>
            <p:nvSpPr>
              <p:cNvPr id="233485" name="矩形 23348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3486" name="矩形 23348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3487" name="新月形 23348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3488" name="五角星 23348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3489" name="五角星 23348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3490" name="五角星 23348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3491" name="矩形 23349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3492" name="矩形 23349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3493" name="文本框 23349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33494" name="文本框 233493"/>
          <p:cNvSpPr txBox="1"/>
          <p:nvPr/>
        </p:nvSpPr>
        <p:spPr>
          <a:xfrm>
            <a:off x="457200" y="1828800"/>
            <a:ext cx="8305800" cy="43148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具体状态（</a:t>
            </a:r>
            <a:r>
              <a:rPr lang="en-US" altLang="zh-CN" b="1">
                <a:latin typeface="宋体" panose="02010600030101010101" pitchFamily="2" charset="-122"/>
                <a:ea typeface="宋体" panose="02010600030101010101" pitchFamily="2" charset="-122"/>
              </a:rPr>
              <a:t>Concrete State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_3</a:t>
            </a:r>
            <a:r>
              <a:rPr lang="zh-CN" altLang="en-US"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HeightState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HeightState</a:t>
            </a:r>
            <a:r>
              <a:rPr lang="en-US" altLang="zh-CN" sz="1800" b="1">
                <a:latin typeface="宋体" panose="02010600030101010101" pitchFamily="2" charset="-122"/>
                <a:ea typeface="宋体" panose="02010600030101010101" pitchFamily="2" charset="-122"/>
              </a:rPr>
              <a:t> implements</a:t>
            </a:r>
            <a:r>
              <a:rPr lang="en-US" altLang="zh-CN" sz="1800" b="1" err="1">
                <a:latin typeface="宋体" panose="02010600030101010101" pitchFamily="2" charset="-122"/>
                <a:ea typeface="宋体" panose="02010600030101010101" pitchFamily="2" charset="-122"/>
              </a:rPr>
              <a:t> TemperatureState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double n=39;</a:t>
            </a:r>
            <a:endParaRPr lang="en-US" altLang="zh-CN" sz="1800" b="1" err="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err="1">
                <a:latin typeface="宋体" panose="02010600030101010101" pitchFamily="2" charset="-122"/>
                <a:ea typeface="宋体" panose="02010600030101010101" pitchFamily="2" charset="-122"/>
              </a:rPr>
              <a:t>       HeightState</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int</a:t>
            </a:r>
            <a:r>
              <a:rPr lang="en-US" altLang="zh-CN" sz="1800" b="1">
                <a:latin typeface="宋体" panose="02010600030101010101" pitchFamily="2" charset="-122"/>
                <a:ea typeface="宋体" panose="02010600030101010101" pitchFamily="2" charset="-122"/>
              </a:rPr>
              <a:t> n){</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if(n&gt;=39)</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this.n=n;</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showTemperature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现在温度是</a:t>
            </a:r>
            <a:r>
              <a:rPr lang="en-US" altLang="zh-CN" sz="1800" b="1" dirty="0">
                <a:latin typeface="宋体" panose="02010600030101010101" pitchFamily="2" charset="-122"/>
                <a:ea typeface="宋体" panose="02010600030101010101" pitchFamily="2" charset="-122"/>
              </a:rPr>
              <a:t>"+</a:t>
            </a:r>
            <a:r>
              <a:rPr lang="en-US" altLang="zh-CN" sz="1800" b="1">
                <a:latin typeface="宋体" panose="02010600030101010101" pitchFamily="2" charset="-122"/>
                <a:ea typeface="宋体" panose="02010600030101010101" pitchFamily="2" charset="-122"/>
              </a:rPr>
              <a:t>n+"</a:t>
            </a:r>
            <a:r>
              <a:rPr lang="zh-CN" altLang="en-US" sz="1800" b="1" dirty="0">
                <a:latin typeface="宋体" panose="02010600030101010101" pitchFamily="2" charset="-122"/>
                <a:ea typeface="宋体" panose="02010600030101010101" pitchFamily="2" charset="-122"/>
              </a:rPr>
              <a:t>属于高温度</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90000"/>
              </a:lnSpc>
              <a:spcBef>
                <a:spcPct val="50000"/>
              </a:spcBef>
            </a:pPr>
            <a:r>
              <a:rPr lang="en-US" altLang="zh-CN" sz="1800" b="1" dirty="0">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22" name="组合 235521"/>
          <p:cNvGrpSpPr/>
          <p:nvPr/>
        </p:nvGrpSpPr>
        <p:grpSpPr>
          <a:xfrm>
            <a:off x="7239000" y="304800"/>
            <a:ext cx="1676400" cy="1219200"/>
            <a:chOff x="2700" y="1128"/>
            <a:chExt cx="1404" cy="936"/>
          </a:xfrm>
        </p:grpSpPr>
        <p:grpSp>
          <p:nvGrpSpPr>
            <p:cNvPr id="235523" name="组合 235522"/>
            <p:cNvGrpSpPr/>
            <p:nvPr/>
          </p:nvGrpSpPr>
          <p:grpSpPr>
            <a:xfrm>
              <a:off x="3018" y="1324"/>
              <a:ext cx="720" cy="426"/>
              <a:chOff x="3018" y="1324"/>
              <a:chExt cx="720" cy="426"/>
            </a:xfrm>
          </p:grpSpPr>
          <p:sp>
            <p:nvSpPr>
              <p:cNvPr id="235524" name="矩形 23552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5525" name="矩形 23552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5526" name="新月形 23552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5527" name="五角星 23552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5528" name="五角星 23552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5529" name="五角星 23552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5530" name="矩形 23552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5531" name="组合 235530"/>
          <p:cNvGrpSpPr/>
          <p:nvPr/>
        </p:nvGrpSpPr>
        <p:grpSpPr>
          <a:xfrm>
            <a:off x="304800" y="1066800"/>
            <a:ext cx="762000" cy="685800"/>
            <a:chOff x="2700" y="1128"/>
            <a:chExt cx="1404" cy="936"/>
          </a:xfrm>
        </p:grpSpPr>
        <p:grpSp>
          <p:nvGrpSpPr>
            <p:cNvPr id="235532" name="组合 235531"/>
            <p:cNvGrpSpPr/>
            <p:nvPr/>
          </p:nvGrpSpPr>
          <p:grpSpPr>
            <a:xfrm>
              <a:off x="3018" y="1324"/>
              <a:ext cx="720" cy="426"/>
              <a:chOff x="3018" y="1324"/>
              <a:chExt cx="720" cy="426"/>
            </a:xfrm>
          </p:grpSpPr>
          <p:sp>
            <p:nvSpPr>
              <p:cNvPr id="235533" name="矩形 23553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5534" name="矩形 23553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5535" name="新月形 23553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5536" name="五角星 23553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5537" name="五角星 23553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5538" name="五角星 23553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5539" name="矩形 23553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5540" name="矩形 23553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5541" name="文本框 23554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35542" name="文本框 235541"/>
          <p:cNvSpPr txBox="1"/>
          <p:nvPr/>
        </p:nvSpPr>
        <p:spPr>
          <a:xfrm>
            <a:off x="838200" y="1676400"/>
            <a:ext cx="7620000" cy="44132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public class Application{</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static void main(String</a:t>
            </a:r>
            <a:r>
              <a:rPr lang="en-US" altLang="zh-CN" sz="1800" b="1" err="1">
                <a:latin typeface="宋体" panose="02010600030101010101" pitchFamily="2" charset="-122"/>
                <a:ea typeface="宋体" panose="02010600030101010101" pitchFamily="2" charset="-122"/>
              </a:rPr>
              <a:t> args</a:t>
            </a:r>
            <a:r>
              <a:rPr lang="en-US" altLang="zh-CN" sz="1800" b="1">
                <a:latin typeface="宋体" panose="02010600030101010101" pitchFamily="2" charset="-122"/>
                <a:ea typeface="宋体" panose="02010600030101010101" pitchFamily="2" charset="-122"/>
              </a:rPr>
              <a:t>[]) {</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TemperatureState</a:t>
            </a:r>
            <a:r>
              <a:rPr lang="en-US" altLang="zh-CN" sz="1800" b="1">
                <a:latin typeface="宋体" panose="02010600030101010101" pitchFamily="2" charset="-122"/>
                <a:ea typeface="宋体" panose="02010600030101010101" pitchFamily="2" charset="-122"/>
              </a:rPr>
              <a:t> state=new</a:t>
            </a:r>
            <a:r>
              <a:rPr lang="en-US" altLang="zh-CN" sz="1800" b="1" err="1">
                <a:latin typeface="宋体" panose="02010600030101010101" pitchFamily="2" charset="-122"/>
                <a:ea typeface="宋体" panose="02010600030101010101" pitchFamily="2" charset="-122"/>
              </a:rPr>
              <a:t> LowState</a:t>
            </a:r>
            <a:r>
              <a:rPr lang="en-US" altLang="zh-CN" sz="1800" b="1">
                <a:latin typeface="宋体" panose="02010600030101010101" pitchFamily="2" charset="-122"/>
                <a:ea typeface="宋体" panose="02010600030101010101" pitchFamily="2" charset="-122"/>
              </a:rPr>
              <a:t>(-12);</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Thermometer  thermometer=new Thermometer();</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thermometer.</a:t>
            </a:r>
            <a:r>
              <a:rPr lang="en-US" altLang="zh-CN" sz="1800" b="1" err="1">
                <a:latin typeface="宋体" panose="02010600030101010101" pitchFamily="2" charset="-122"/>
                <a:ea typeface="宋体" panose="02010600030101010101" pitchFamily="2" charset="-122"/>
              </a:rPr>
              <a:t>setState</a:t>
            </a:r>
            <a:r>
              <a:rPr lang="en-US" altLang="zh-CN" sz="1800" b="1">
                <a:latin typeface="宋体" panose="02010600030101010101" pitchFamily="2" charset="-122"/>
                <a:ea typeface="宋体" panose="02010600030101010101" pitchFamily="2" charset="-122"/>
              </a:rPr>
              <a:t>(state);</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thermometer.</a:t>
            </a:r>
            <a:r>
              <a:rPr lang="en-US" altLang="zh-CN" sz="1800" b="1" err="1">
                <a:latin typeface="宋体" panose="02010600030101010101" pitchFamily="2" charset="-122"/>
                <a:ea typeface="宋体" panose="02010600030101010101" pitchFamily="2" charset="-122"/>
              </a:rPr>
              <a:t>showMessage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state=new</a:t>
            </a:r>
            <a:r>
              <a:rPr lang="en-US" altLang="zh-CN" sz="1800" b="1" err="1">
                <a:latin typeface="宋体" panose="02010600030101010101" pitchFamily="2" charset="-122"/>
                <a:ea typeface="宋体" panose="02010600030101010101" pitchFamily="2" charset="-122"/>
              </a:rPr>
              <a:t> MiddleState</a:t>
            </a:r>
            <a:r>
              <a:rPr lang="en-US" altLang="zh-CN" sz="1800" b="1">
                <a:latin typeface="宋体" panose="02010600030101010101" pitchFamily="2" charset="-122"/>
                <a:ea typeface="宋体" panose="02010600030101010101" pitchFamily="2" charset="-122"/>
              </a:rPr>
              <a:t>(20);</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thermometer.</a:t>
            </a:r>
            <a:r>
              <a:rPr lang="en-US" altLang="zh-CN" sz="1800" b="1" err="1">
                <a:latin typeface="宋体" panose="02010600030101010101" pitchFamily="2" charset="-122"/>
                <a:ea typeface="宋体" panose="02010600030101010101" pitchFamily="2" charset="-122"/>
              </a:rPr>
              <a:t>setState</a:t>
            </a:r>
            <a:r>
              <a:rPr lang="en-US" altLang="zh-CN" sz="1800" b="1">
                <a:latin typeface="宋体" panose="02010600030101010101" pitchFamily="2" charset="-122"/>
                <a:ea typeface="宋体" panose="02010600030101010101" pitchFamily="2" charset="-122"/>
              </a:rPr>
              <a:t>(state);</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thermometer.</a:t>
            </a:r>
            <a:r>
              <a:rPr lang="en-US" altLang="zh-CN" sz="1800" b="1" err="1">
                <a:latin typeface="宋体" panose="02010600030101010101" pitchFamily="2" charset="-122"/>
                <a:ea typeface="宋体" panose="02010600030101010101" pitchFamily="2" charset="-122"/>
              </a:rPr>
              <a:t>showMessage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state=new</a:t>
            </a:r>
            <a:r>
              <a:rPr lang="en-US" altLang="zh-CN" sz="1800" b="1" err="1">
                <a:latin typeface="宋体" panose="02010600030101010101" pitchFamily="2" charset="-122"/>
                <a:ea typeface="宋体" panose="02010600030101010101" pitchFamily="2" charset="-122"/>
              </a:rPr>
              <a:t> HeightState</a:t>
            </a:r>
            <a:r>
              <a:rPr lang="en-US" altLang="zh-CN" sz="1800" b="1">
                <a:latin typeface="宋体" panose="02010600030101010101" pitchFamily="2" charset="-122"/>
                <a:ea typeface="宋体" panose="02010600030101010101" pitchFamily="2" charset="-122"/>
              </a:rPr>
              <a:t>(39);</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thermometer.</a:t>
            </a:r>
            <a:r>
              <a:rPr lang="en-US" altLang="zh-CN" sz="1800" b="1" err="1">
                <a:latin typeface="宋体" panose="02010600030101010101" pitchFamily="2" charset="-122"/>
                <a:ea typeface="宋体" panose="02010600030101010101" pitchFamily="2" charset="-122"/>
              </a:rPr>
              <a:t>setState</a:t>
            </a:r>
            <a:r>
              <a:rPr lang="en-US" altLang="zh-CN" sz="1800" b="1">
                <a:latin typeface="宋体" panose="02010600030101010101" pitchFamily="2" charset="-122"/>
                <a:ea typeface="宋体" panose="02010600030101010101" pitchFamily="2" charset="-122"/>
              </a:rPr>
              <a:t>(state);</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thermometer.</a:t>
            </a:r>
            <a:r>
              <a:rPr lang="en-US" altLang="zh-CN" sz="1800" b="1" err="1">
                <a:latin typeface="宋体" panose="02010600030101010101" pitchFamily="2" charset="-122"/>
                <a:ea typeface="宋体" panose="02010600030101010101" pitchFamily="2" charset="-122"/>
              </a:rPr>
              <a:t>showMessage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1371600" y="762000"/>
            <a:ext cx="5486400" cy="6096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第一章 设计模式简介</a:t>
            </a:r>
            <a:r>
              <a:rPr lang="zh-CN" altLang="en-US" sz="4400" kern="1200" baseline="0" dirty="0">
                <a:latin typeface="Times New Roman" panose="02020603050405020304" pitchFamily="18" charset="0"/>
                <a:ea typeface="宋体" panose="02010600030101010101" pitchFamily="2" charset="-122"/>
              </a:rPr>
              <a:t> </a:t>
            </a:r>
            <a:endParaRPr lang="zh-CN" altLang="en-US" sz="4400" kern="1200" baseline="0">
              <a:latin typeface="Times New Roman" panose="02020603050405020304" pitchFamily="18" charset="0"/>
              <a:ea typeface="宋体" panose="02010600030101010101" pitchFamily="2" charset="-122"/>
            </a:endParaRPr>
          </a:p>
        </p:txBody>
      </p:sp>
      <p:sp>
        <p:nvSpPr>
          <p:cNvPr id="3075" name="副标题 3074"/>
          <p:cNvSpPr>
            <a:spLocks noGrp="1"/>
          </p:cNvSpPr>
          <p:nvPr>
            <p:ph type="subTitle" idx="1"/>
          </p:nvPr>
        </p:nvSpPr>
        <p:spPr>
          <a:xfrm>
            <a:off x="914400" y="1676400"/>
            <a:ext cx="6400800" cy="838200"/>
          </a:xfrm>
        </p:spPr>
        <p:txBody>
          <a:bodyPr/>
          <a:p>
            <a:pPr algn="l" defTabSz="914400">
              <a:buClrTx/>
              <a:buSzTx/>
              <a:buFontTx/>
            </a:pPr>
            <a:r>
              <a:rPr lang="en-US" altLang="zh-CN" sz="3600" b="1" kern="1200" baseline="0">
                <a:latin typeface="Times New Roman" panose="02020603050405020304" pitchFamily="18" charset="0"/>
                <a:ea typeface="宋体" panose="02010600030101010101" pitchFamily="2" charset="-122"/>
              </a:rPr>
              <a:t>1.1 </a:t>
            </a:r>
            <a:r>
              <a:rPr lang="en-US" altLang="zh-CN" sz="3600" b="1" kern="1200" baseline="0" dirty="0">
                <a:latin typeface="Times New Roman" panose="02020603050405020304" pitchFamily="18" charset="0"/>
                <a:ea typeface="宋体" panose="02010600030101010101" pitchFamily="2" charset="-122"/>
              </a:rPr>
              <a:t> </a:t>
            </a:r>
            <a:r>
              <a:rPr lang="zh-CN" altLang="en-US" sz="3600" b="1" kern="1200" baseline="0" dirty="0">
                <a:latin typeface="宋体" panose="02010600030101010101" pitchFamily="2" charset="-122"/>
                <a:ea typeface="宋体" panose="02010600030101010101" pitchFamily="2" charset="-122"/>
              </a:rPr>
              <a:t>什么是设计模式</a:t>
            </a:r>
            <a:r>
              <a:rPr lang="zh-CN" altLang="en-US" sz="3600" b="1" kern="1200" baseline="0" dirty="0">
                <a:latin typeface="Times New Roman" panose="02020603050405020304" pitchFamily="18" charset="0"/>
                <a:ea typeface="宋体" panose="02010600030101010101" pitchFamily="2" charset="-122"/>
              </a:rPr>
              <a:t> </a:t>
            </a:r>
            <a:endParaRPr lang="zh-CN" altLang="en-US" sz="3600" b="1" kern="1200" baseline="0" dirty="0">
              <a:latin typeface="Times New Roman" panose="02020603050405020304" pitchFamily="18" charset="0"/>
              <a:ea typeface="宋体" panose="02010600030101010101" pitchFamily="2" charset="-122"/>
            </a:endParaRPr>
          </a:p>
        </p:txBody>
      </p:sp>
      <p:sp>
        <p:nvSpPr>
          <p:cNvPr id="3084" name="矩形 308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3096" name="矩形 309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97" name="矩形 309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99" name="文本框 3098"/>
          <p:cNvSpPr txBox="1"/>
          <p:nvPr/>
        </p:nvSpPr>
        <p:spPr>
          <a:xfrm>
            <a:off x="990600" y="2667000"/>
            <a:ext cx="7315200" cy="2625725"/>
          </a:xfrm>
          <a:prstGeom prst="rect">
            <a:avLst/>
          </a:prstGeom>
          <a:noFill/>
          <a:ln w="9525">
            <a:noFill/>
          </a:ln>
        </p:spPr>
        <p:txBody>
          <a:bodyPr>
            <a:spAutoFit/>
          </a:bodyPr>
          <a:p>
            <a:pPr algn="l">
              <a:lnSpc>
                <a:spcPct val="130000"/>
              </a:lnSpc>
              <a:spcBef>
                <a:spcPct val="50000"/>
              </a:spcBef>
            </a:pPr>
            <a:r>
              <a:rPr lang="en-US" altLang="zh-CN"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每一个设计模式描述一个在我们周围不断重复发生的问题，以及该问题的解决方案的核心。这样，你就能一次一次地使用该方案而不必做重复劳动。</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第四章  命令模式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24588" name="矩形 2458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4597" name="矩形 2459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598" name="矩形 2459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601" name="文本框 24600"/>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命令模式（别名：动作，事务）</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楷体_GB2312" pitchFamily="49" charset="-122"/>
                <a:ea typeface="楷体_GB2312" pitchFamily="49" charset="-122"/>
              </a:rPr>
              <a:t>   将一个请求封装为一个对象，从而使你可用不同的请求对客户进行参数化；对请求排队或记录请求日志，以及支持可撤消的操作。</a:t>
            </a:r>
            <a:endParaRPr lang="zh-CN" altLang="en-US" b="1" dirty="0">
              <a:latin typeface="楷体_GB2312" pitchFamily="49" charset="-122"/>
              <a:ea typeface="楷体_GB2312" pitchFamily="49" charset="-122"/>
            </a:endParaRPr>
          </a:p>
          <a:p>
            <a:pPr algn="just" eaLnBrk="0" hangingPunct="0"/>
            <a:endParaRPr lang="zh-CN" altLang="en-US" b="1" dirty="0">
              <a:latin typeface="楷体_GB2312" pitchFamily="49" charset="-122"/>
              <a:ea typeface="楷体_GB2312" pitchFamily="49" charset="-122"/>
            </a:endParaRPr>
          </a:p>
          <a:p>
            <a:pPr algn="l" eaLnBrk="0" hangingPunct="0"/>
            <a:r>
              <a:rPr lang="en-US" altLang="zh-CN" b="1">
                <a:latin typeface="Times New Roman" panose="02020603050405020304" pitchFamily="18" charset="0"/>
                <a:ea typeface="宋体" panose="02010600030101010101" pitchFamily="2" charset="-122"/>
              </a:rPr>
              <a:t>Command Pattern(Another Name: Action, Transaction) </a:t>
            </a:r>
            <a:endParaRPr lang="en-US" altLang="zh-CN" b="1">
              <a:latin typeface="Times New Roman" panose="02020603050405020304" pitchFamily="18" charset="0"/>
              <a:ea typeface="宋体" panose="02010600030101010101" pitchFamily="2" charset="-122"/>
            </a:endParaRPr>
          </a:p>
          <a:p>
            <a:pPr algn="just" eaLnBrk="0" hangingPunct="0"/>
            <a:r>
              <a:rPr lang="en-US" altLang="zh-CN">
                <a:latin typeface="Times New Roman" panose="02020603050405020304" pitchFamily="18" charset="0"/>
                <a:ea typeface="宋体" panose="02010600030101010101" pitchFamily="2" charset="-122"/>
              </a:rPr>
              <a:t>    Encapsulate a request as an object, thereby letting you parameterize clients with different requests, queue or log requests, and support undoable operations.</a:t>
            </a:r>
            <a:endParaRPr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副标题 236545"/>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状态模式的优点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36547" name="组合 236546"/>
          <p:cNvGrpSpPr/>
          <p:nvPr/>
        </p:nvGrpSpPr>
        <p:grpSpPr>
          <a:xfrm>
            <a:off x="7239000" y="304800"/>
            <a:ext cx="1676400" cy="1219200"/>
            <a:chOff x="2700" y="1128"/>
            <a:chExt cx="1404" cy="936"/>
          </a:xfrm>
        </p:grpSpPr>
        <p:grpSp>
          <p:nvGrpSpPr>
            <p:cNvPr id="236548" name="组合 236547"/>
            <p:cNvGrpSpPr/>
            <p:nvPr/>
          </p:nvGrpSpPr>
          <p:grpSpPr>
            <a:xfrm>
              <a:off x="3018" y="1324"/>
              <a:ext cx="720" cy="426"/>
              <a:chOff x="3018" y="1324"/>
              <a:chExt cx="720" cy="426"/>
            </a:xfrm>
          </p:grpSpPr>
          <p:sp>
            <p:nvSpPr>
              <p:cNvPr id="236549" name="矩形 23654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6550" name="矩形 23654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6551" name="新月形 23655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6552" name="五角星 23655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6553" name="五角星 23655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6554" name="五角星 23655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6555" name="矩形 23655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6556" name="组合 236555"/>
          <p:cNvGrpSpPr/>
          <p:nvPr/>
        </p:nvGrpSpPr>
        <p:grpSpPr>
          <a:xfrm>
            <a:off x="304800" y="1066800"/>
            <a:ext cx="762000" cy="685800"/>
            <a:chOff x="2700" y="1128"/>
            <a:chExt cx="1404" cy="936"/>
          </a:xfrm>
        </p:grpSpPr>
        <p:grpSp>
          <p:nvGrpSpPr>
            <p:cNvPr id="236557" name="组合 236556"/>
            <p:cNvGrpSpPr/>
            <p:nvPr/>
          </p:nvGrpSpPr>
          <p:grpSpPr>
            <a:xfrm>
              <a:off x="3018" y="1324"/>
              <a:ext cx="720" cy="426"/>
              <a:chOff x="3018" y="1324"/>
              <a:chExt cx="720" cy="426"/>
            </a:xfrm>
          </p:grpSpPr>
          <p:sp>
            <p:nvSpPr>
              <p:cNvPr id="236558" name="矩形 23655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6559" name="矩形 23655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6560" name="新月形 23655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6561" name="五角星 23656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6562" name="五角星 23656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6563" name="五角星 23656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6564" name="矩形 23656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6565" name="矩形 23656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6566" name="矩形 236565"/>
          <p:cNvSpPr/>
          <p:nvPr/>
        </p:nvSpPr>
        <p:spPr>
          <a:xfrm>
            <a:off x="685800" y="1905000"/>
            <a:ext cx="7772400" cy="3444875"/>
          </a:xfrm>
          <a:prstGeom prst="rect">
            <a:avLst/>
          </a:prstGeom>
          <a:noFill/>
          <a:ln w="9525">
            <a:noFill/>
          </a:ln>
        </p:spPr>
        <p:txBody>
          <a:bodyPr>
            <a:spAutoFit/>
          </a:bodyPr>
          <a:p>
            <a:pPr algn="l">
              <a:spcBef>
                <a:spcPct val="50000"/>
              </a:spcBef>
              <a:buClr>
                <a:srgbClr val="0000FF"/>
              </a:buClr>
              <a:buSzPct val="150000"/>
              <a:buChar char="•"/>
            </a:pPr>
            <a:r>
              <a:rPr lang="zh-CN" altLang="en-US" sz="2000" dirty="0">
                <a:latin typeface="宋体" panose="02010600030101010101" pitchFamily="2" charset="-122"/>
                <a:ea typeface="宋体" panose="02010600030101010101" pitchFamily="2" charset="-122"/>
              </a:rPr>
              <a:t>使用一个类封装对象的一种状态，很容易增加新的状态。</a:t>
            </a:r>
            <a:endParaRPr lang="zh-CN" altLang="en-US" sz="20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dirty="0">
                <a:latin typeface="宋体" panose="02010600030101010101" pitchFamily="2" charset="-122"/>
                <a:ea typeface="宋体" panose="02010600030101010101" pitchFamily="2" charset="-122"/>
              </a:rPr>
              <a:t>在状态模式中，环境（</a:t>
            </a:r>
            <a:r>
              <a:rPr lang="en-US" altLang="zh-CN" sz="2000">
                <a:latin typeface="宋体" panose="02010600030101010101" pitchFamily="2" charset="-122"/>
                <a:ea typeface="宋体" panose="02010600030101010101" pitchFamily="2" charset="-122"/>
              </a:rPr>
              <a:t>context</a:t>
            </a:r>
            <a:r>
              <a:rPr lang="zh-CN" altLang="en-US"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中不必出现大量的条件判断语句。环境（</a:t>
            </a:r>
            <a:r>
              <a:rPr lang="en-US" altLang="zh-CN" sz="2000">
                <a:latin typeface="宋体" panose="02010600030101010101" pitchFamily="2" charset="-122"/>
                <a:ea typeface="宋体" panose="02010600030101010101" pitchFamily="2" charset="-122"/>
              </a:rPr>
              <a:t>context</a:t>
            </a:r>
            <a:r>
              <a:rPr lang="zh-CN" altLang="en-US"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实例所呈现的状态变得更加清晰、容易理解。</a:t>
            </a:r>
            <a:endParaRPr lang="zh-CN" altLang="en-US" sz="20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dirty="0">
                <a:latin typeface="宋体" panose="02010600030101010101" pitchFamily="2" charset="-122"/>
                <a:ea typeface="宋体" panose="02010600030101010101" pitchFamily="2" charset="-122"/>
              </a:rPr>
              <a:t>使用状态模式可以让用户程序很方便的切换环境（</a:t>
            </a:r>
            <a:r>
              <a:rPr lang="en-US" altLang="zh-CN" sz="2000">
                <a:latin typeface="宋体" panose="02010600030101010101" pitchFamily="2" charset="-122"/>
                <a:ea typeface="宋体" panose="02010600030101010101" pitchFamily="2" charset="-122"/>
              </a:rPr>
              <a:t>context</a:t>
            </a:r>
            <a:r>
              <a:rPr lang="zh-CN" altLang="en-US"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实例的状态。</a:t>
            </a:r>
            <a:endParaRPr lang="zh-CN" altLang="en-US" sz="20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dirty="0">
                <a:latin typeface="宋体" panose="02010600030101010101" pitchFamily="2" charset="-122"/>
                <a:ea typeface="宋体" panose="02010600030101010101" pitchFamily="2" charset="-122"/>
              </a:rPr>
              <a:t>使用状态模式不会让环境（</a:t>
            </a:r>
            <a:r>
              <a:rPr lang="en-US" altLang="zh-CN" sz="2000">
                <a:latin typeface="宋体" panose="02010600030101010101" pitchFamily="2" charset="-122"/>
                <a:ea typeface="宋体" panose="02010600030101010101" pitchFamily="2" charset="-122"/>
              </a:rPr>
              <a:t>context</a:t>
            </a:r>
            <a:r>
              <a:rPr lang="zh-CN" altLang="en-US"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的实例中出现内部状态不一致的情况。</a:t>
            </a:r>
            <a:endParaRPr lang="zh-CN" altLang="en-US" sz="20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000" dirty="0">
                <a:latin typeface="宋体" panose="02010600030101010101" pitchFamily="2" charset="-122"/>
                <a:ea typeface="宋体" panose="02010600030101010101" pitchFamily="2" charset="-122"/>
              </a:rPr>
              <a:t>当状态对象没有实例变量时，环境（</a:t>
            </a:r>
            <a:r>
              <a:rPr lang="en-US" altLang="zh-CN" sz="2000">
                <a:latin typeface="宋体" panose="02010600030101010101" pitchFamily="2" charset="-122"/>
                <a:ea typeface="宋体" panose="02010600030101010101" pitchFamily="2" charset="-122"/>
              </a:rPr>
              <a:t>context</a:t>
            </a:r>
            <a:r>
              <a:rPr lang="zh-CN" altLang="en-US" sz="200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的各个实例可以共巷一个状态对象。</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标题 23961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第二十一章  模板方法模式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39619" name="组合 239618"/>
          <p:cNvGrpSpPr/>
          <p:nvPr/>
        </p:nvGrpSpPr>
        <p:grpSpPr>
          <a:xfrm>
            <a:off x="7239000" y="304800"/>
            <a:ext cx="1676400" cy="1219200"/>
            <a:chOff x="2700" y="1128"/>
            <a:chExt cx="1404" cy="936"/>
          </a:xfrm>
        </p:grpSpPr>
        <p:grpSp>
          <p:nvGrpSpPr>
            <p:cNvPr id="239620" name="组合 239619"/>
            <p:cNvGrpSpPr/>
            <p:nvPr/>
          </p:nvGrpSpPr>
          <p:grpSpPr>
            <a:xfrm>
              <a:off x="3018" y="1324"/>
              <a:ext cx="720" cy="426"/>
              <a:chOff x="3018" y="1324"/>
              <a:chExt cx="720" cy="426"/>
            </a:xfrm>
          </p:grpSpPr>
          <p:sp>
            <p:nvSpPr>
              <p:cNvPr id="239621" name="矩形 23962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9622" name="矩形 23962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9623" name="新月形 23962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9624" name="五角星 23962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9625" name="五角星 23962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9626" name="五角星 23962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9627" name="矩形 23962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39628" name="组合 239627"/>
          <p:cNvGrpSpPr/>
          <p:nvPr/>
        </p:nvGrpSpPr>
        <p:grpSpPr>
          <a:xfrm>
            <a:off x="304800" y="1066800"/>
            <a:ext cx="762000" cy="685800"/>
            <a:chOff x="2700" y="1128"/>
            <a:chExt cx="1404" cy="936"/>
          </a:xfrm>
        </p:grpSpPr>
        <p:grpSp>
          <p:nvGrpSpPr>
            <p:cNvPr id="239629" name="组合 239628"/>
            <p:cNvGrpSpPr/>
            <p:nvPr/>
          </p:nvGrpSpPr>
          <p:grpSpPr>
            <a:xfrm>
              <a:off x="3018" y="1324"/>
              <a:ext cx="720" cy="426"/>
              <a:chOff x="3018" y="1324"/>
              <a:chExt cx="720" cy="426"/>
            </a:xfrm>
          </p:grpSpPr>
          <p:sp>
            <p:nvSpPr>
              <p:cNvPr id="239630" name="矩形 23962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39631" name="矩形 23963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39632" name="新月形 23963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39633" name="五角星 23963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39634" name="五角星 23963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39635" name="五角星 23963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39636" name="矩形 23963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9637" name="矩形 23963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39638" name="文本框 239637"/>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r>
              <a:rPr lang="zh-CN" altLang="en-US" b="1" dirty="0">
                <a:latin typeface="Times New Roman" panose="02020603050405020304" pitchFamily="18" charset="0"/>
                <a:ea typeface="宋体" panose="02010600030101010101" pitchFamily="2" charset="-122"/>
              </a:rPr>
              <a:t>模板方法模式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定义一个操作中的算法的骨架，而将一些步骤延迟到子类中。模板方法使得子类可以不改变一个算法的结构即可重定义该算法的某些特定步骤。</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Template Method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Define the skeleton of an algorithm in an operation, deferring some steps to subclasses. Template Method lets subclasses redefine certain steps of an algorithm without changing the algorithm's structure.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副标题 24064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40643" name="组合 240642"/>
          <p:cNvGrpSpPr/>
          <p:nvPr/>
        </p:nvGrpSpPr>
        <p:grpSpPr>
          <a:xfrm>
            <a:off x="7239000" y="304800"/>
            <a:ext cx="1676400" cy="1219200"/>
            <a:chOff x="2700" y="1128"/>
            <a:chExt cx="1404" cy="936"/>
          </a:xfrm>
        </p:grpSpPr>
        <p:grpSp>
          <p:nvGrpSpPr>
            <p:cNvPr id="240644" name="组合 240643"/>
            <p:cNvGrpSpPr/>
            <p:nvPr/>
          </p:nvGrpSpPr>
          <p:grpSpPr>
            <a:xfrm>
              <a:off x="3018" y="1324"/>
              <a:ext cx="720" cy="426"/>
              <a:chOff x="3018" y="1324"/>
              <a:chExt cx="720" cy="426"/>
            </a:xfrm>
          </p:grpSpPr>
          <p:sp>
            <p:nvSpPr>
              <p:cNvPr id="240645" name="矩形 24064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0646" name="矩形 24064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0647" name="新月形 24064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0648" name="五角星 24064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0649" name="五角星 24064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0650" name="五角星 24064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0651" name="矩形 24065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0652" name="组合 240651"/>
          <p:cNvGrpSpPr/>
          <p:nvPr/>
        </p:nvGrpSpPr>
        <p:grpSpPr>
          <a:xfrm>
            <a:off x="304800" y="1066800"/>
            <a:ext cx="762000" cy="685800"/>
            <a:chOff x="2700" y="1128"/>
            <a:chExt cx="1404" cy="936"/>
          </a:xfrm>
        </p:grpSpPr>
        <p:grpSp>
          <p:nvGrpSpPr>
            <p:cNvPr id="240653" name="组合 240652"/>
            <p:cNvGrpSpPr/>
            <p:nvPr/>
          </p:nvGrpSpPr>
          <p:grpSpPr>
            <a:xfrm>
              <a:off x="3018" y="1324"/>
              <a:ext cx="720" cy="426"/>
              <a:chOff x="3018" y="1324"/>
              <a:chExt cx="720" cy="426"/>
            </a:xfrm>
          </p:grpSpPr>
          <p:sp>
            <p:nvSpPr>
              <p:cNvPr id="240654" name="矩形 24065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0655" name="矩形 24065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0656" name="新月形 24065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0657" name="五角星 24065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0658" name="五角星 24065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0659" name="五角星 24065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0660" name="矩形 24065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0661" name="矩形 24066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0662" name="文本框 240661"/>
          <p:cNvSpPr txBox="1"/>
          <p:nvPr/>
        </p:nvSpPr>
        <p:spPr>
          <a:xfrm>
            <a:off x="685800" y="1981200"/>
            <a:ext cx="8077200" cy="3454400"/>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模板方法是关于怎样将若干个方法集成到一个方法中，以便形成一个解决问题的算法骨架。模板方法模式的关键是在一个抽象类中定义一个算法的骨架，即将若干个方法集成到一个方法中，并称该方法为一个模板方法，或简称为模板。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副标题 241665"/>
          <p:cNvSpPr>
            <a:spLocks noGrp="1"/>
          </p:cNvSpPr>
          <p:nvPr>
            <p:ph type="subTitle" idx="1"/>
          </p:nvPr>
        </p:nvSpPr>
        <p:spPr>
          <a:xfrm>
            <a:off x="1143000" y="838200"/>
            <a:ext cx="60960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模板方法模式的结构与使用</a:t>
            </a:r>
            <a:endParaRPr lang="zh-CN" altLang="en-US" sz="3600" b="1" kern="1200" baseline="0">
              <a:latin typeface="宋体" panose="02010600030101010101" pitchFamily="2" charset="-122"/>
              <a:ea typeface="宋体" panose="02010600030101010101" pitchFamily="2" charset="-122"/>
            </a:endParaRPr>
          </a:p>
        </p:txBody>
      </p:sp>
      <p:grpSp>
        <p:nvGrpSpPr>
          <p:cNvPr id="241667" name="组合 241666"/>
          <p:cNvGrpSpPr/>
          <p:nvPr/>
        </p:nvGrpSpPr>
        <p:grpSpPr>
          <a:xfrm>
            <a:off x="7239000" y="304800"/>
            <a:ext cx="1676400" cy="1219200"/>
            <a:chOff x="2700" y="1128"/>
            <a:chExt cx="1404" cy="936"/>
          </a:xfrm>
        </p:grpSpPr>
        <p:grpSp>
          <p:nvGrpSpPr>
            <p:cNvPr id="241668" name="组合 241667"/>
            <p:cNvGrpSpPr/>
            <p:nvPr/>
          </p:nvGrpSpPr>
          <p:grpSpPr>
            <a:xfrm>
              <a:off x="3018" y="1324"/>
              <a:ext cx="720" cy="426"/>
              <a:chOff x="3018" y="1324"/>
              <a:chExt cx="720" cy="426"/>
            </a:xfrm>
          </p:grpSpPr>
          <p:sp>
            <p:nvSpPr>
              <p:cNvPr id="241669" name="矩形 24166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1670" name="矩形 24166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1671" name="新月形 24167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1672" name="五角星 24167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1673" name="五角星 24167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1674" name="五角星 24167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1675" name="矩形 24167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1676" name="组合 241675"/>
          <p:cNvGrpSpPr/>
          <p:nvPr/>
        </p:nvGrpSpPr>
        <p:grpSpPr>
          <a:xfrm>
            <a:off x="304800" y="1066800"/>
            <a:ext cx="762000" cy="685800"/>
            <a:chOff x="2700" y="1128"/>
            <a:chExt cx="1404" cy="936"/>
          </a:xfrm>
        </p:grpSpPr>
        <p:grpSp>
          <p:nvGrpSpPr>
            <p:cNvPr id="241677" name="组合 241676"/>
            <p:cNvGrpSpPr/>
            <p:nvPr/>
          </p:nvGrpSpPr>
          <p:grpSpPr>
            <a:xfrm>
              <a:off x="3018" y="1324"/>
              <a:ext cx="720" cy="426"/>
              <a:chOff x="3018" y="1324"/>
              <a:chExt cx="720" cy="426"/>
            </a:xfrm>
          </p:grpSpPr>
          <p:sp>
            <p:nvSpPr>
              <p:cNvPr id="241678" name="矩形 24167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1679" name="矩形 24167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1680" name="新月形 24167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1681" name="五角星 24168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1682" name="五角星 24168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1683" name="五角星 24168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1684" name="矩形 24168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1685" name="矩形 24168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1686" name="文本框 241685"/>
          <p:cNvSpPr txBox="1"/>
          <p:nvPr/>
        </p:nvSpPr>
        <p:spPr>
          <a:xfrm>
            <a:off x="838200" y="2133600"/>
            <a:ext cx="7620000" cy="2043113"/>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模式的结构中包括两种角色：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抽象模板（</a:t>
            </a:r>
            <a:r>
              <a:rPr lang="en-US" altLang="zh-CN" sz="3200" b="1">
                <a:latin typeface="宋体" panose="02010600030101010101" pitchFamily="2" charset="-122"/>
                <a:ea typeface="宋体" panose="02010600030101010101" pitchFamily="2" charset="-122"/>
              </a:rPr>
              <a:t>Abstract Template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具体模板（</a:t>
            </a:r>
            <a:r>
              <a:rPr lang="en-US" altLang="zh-CN" sz="3200" b="1">
                <a:latin typeface="宋体" panose="02010600030101010101" pitchFamily="2" charset="-122"/>
                <a:ea typeface="宋体" panose="02010600030101010101" pitchFamily="2" charset="-122"/>
              </a:rPr>
              <a:t>Concrete Template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2690" name="组合 242689"/>
          <p:cNvGrpSpPr/>
          <p:nvPr/>
        </p:nvGrpSpPr>
        <p:grpSpPr>
          <a:xfrm>
            <a:off x="7239000" y="304800"/>
            <a:ext cx="1676400" cy="1219200"/>
            <a:chOff x="2700" y="1128"/>
            <a:chExt cx="1404" cy="936"/>
          </a:xfrm>
        </p:grpSpPr>
        <p:grpSp>
          <p:nvGrpSpPr>
            <p:cNvPr id="242691" name="组合 242690"/>
            <p:cNvGrpSpPr/>
            <p:nvPr/>
          </p:nvGrpSpPr>
          <p:grpSpPr>
            <a:xfrm>
              <a:off x="3018" y="1324"/>
              <a:ext cx="720" cy="426"/>
              <a:chOff x="3018" y="1324"/>
              <a:chExt cx="720" cy="426"/>
            </a:xfrm>
          </p:grpSpPr>
          <p:sp>
            <p:nvSpPr>
              <p:cNvPr id="242692" name="矩形 24269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2693" name="矩形 24269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2694" name="新月形 24269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2695" name="五角星 24269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2696" name="五角星 24269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2697" name="五角星 24269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2698" name="矩形 24269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2699" name="组合 242698"/>
          <p:cNvGrpSpPr/>
          <p:nvPr/>
        </p:nvGrpSpPr>
        <p:grpSpPr>
          <a:xfrm>
            <a:off x="304800" y="1066800"/>
            <a:ext cx="762000" cy="685800"/>
            <a:chOff x="2700" y="1128"/>
            <a:chExt cx="1404" cy="936"/>
          </a:xfrm>
        </p:grpSpPr>
        <p:grpSp>
          <p:nvGrpSpPr>
            <p:cNvPr id="242700" name="组合 242699"/>
            <p:cNvGrpSpPr/>
            <p:nvPr/>
          </p:nvGrpSpPr>
          <p:grpSpPr>
            <a:xfrm>
              <a:off x="3018" y="1324"/>
              <a:ext cx="720" cy="426"/>
              <a:chOff x="3018" y="1324"/>
              <a:chExt cx="720" cy="426"/>
            </a:xfrm>
          </p:grpSpPr>
          <p:sp>
            <p:nvSpPr>
              <p:cNvPr id="242701" name="矩形 24270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2702" name="矩形 24270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2703" name="新月形 24270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2704" name="五角星 24270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2705" name="五角星 24270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2706" name="五角星 24270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2707" name="矩形 24270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2708" name="矩形 24270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2710" name="文本框 24270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42711" name="对象 242710"/>
          <p:cNvGraphicFramePr/>
          <p:nvPr/>
        </p:nvGraphicFramePr>
        <p:xfrm>
          <a:off x="1219200" y="1752600"/>
          <a:ext cx="6858000" cy="3962400"/>
        </p:xfrm>
        <a:graphic>
          <a:graphicData uri="http://schemas.openxmlformats.org/presentationml/2006/ole">
            <mc:AlternateContent xmlns:mc="http://schemas.openxmlformats.org/markup-compatibility/2006">
              <mc:Choice xmlns:v="urn:schemas-microsoft-com:vml" Requires="v">
                <p:oleObj spid="_x0000_s3099" name="" r:id="rId1" imgW="4572000" imgH="2571750" progId="Paint.Picture">
                  <p:embed/>
                </p:oleObj>
              </mc:Choice>
              <mc:Fallback>
                <p:oleObj name="" r:id="rId1" imgW="4572000" imgH="2571750" progId="Paint.Picture">
                  <p:embed/>
                  <p:pic>
                    <p:nvPicPr>
                      <p:cNvPr id="0" name="图片 3098"/>
                      <p:cNvPicPr/>
                      <p:nvPr/>
                    </p:nvPicPr>
                    <p:blipFill>
                      <a:blip r:embed="rId2"/>
                      <a:stretch>
                        <a:fillRect/>
                      </a:stretch>
                    </p:blipFill>
                    <p:spPr>
                      <a:xfrm>
                        <a:off x="1219200" y="1752600"/>
                        <a:ext cx="6858000" cy="3962400"/>
                      </a:xfrm>
                      <a:prstGeom prst="rect">
                        <a:avLst/>
                      </a:prstGeom>
                      <a:noFill/>
                      <a:ln w="38100">
                        <a:noFill/>
                        <a:miter/>
                      </a:ln>
                    </p:spPr>
                  </p:pic>
                </p:oleObj>
              </mc:Fallback>
            </mc:AlternateContent>
          </a:graphicData>
        </a:graphic>
      </p:graphicFrame>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3714" name="组合 243713"/>
          <p:cNvGrpSpPr/>
          <p:nvPr/>
        </p:nvGrpSpPr>
        <p:grpSpPr>
          <a:xfrm>
            <a:off x="7239000" y="304800"/>
            <a:ext cx="1676400" cy="1219200"/>
            <a:chOff x="2700" y="1128"/>
            <a:chExt cx="1404" cy="936"/>
          </a:xfrm>
        </p:grpSpPr>
        <p:grpSp>
          <p:nvGrpSpPr>
            <p:cNvPr id="243715" name="组合 243714"/>
            <p:cNvGrpSpPr/>
            <p:nvPr/>
          </p:nvGrpSpPr>
          <p:grpSpPr>
            <a:xfrm>
              <a:off x="3018" y="1324"/>
              <a:ext cx="720" cy="426"/>
              <a:chOff x="3018" y="1324"/>
              <a:chExt cx="720" cy="426"/>
            </a:xfrm>
          </p:grpSpPr>
          <p:sp>
            <p:nvSpPr>
              <p:cNvPr id="243716" name="矩形 24371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3717" name="矩形 24371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3718" name="新月形 24371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3719" name="五角星 24371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3720" name="五角星 24371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3721" name="五角星 24372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3722" name="矩形 24372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3723" name="组合 243722"/>
          <p:cNvGrpSpPr/>
          <p:nvPr/>
        </p:nvGrpSpPr>
        <p:grpSpPr>
          <a:xfrm>
            <a:off x="304800" y="1066800"/>
            <a:ext cx="762000" cy="685800"/>
            <a:chOff x="2700" y="1128"/>
            <a:chExt cx="1404" cy="936"/>
          </a:xfrm>
        </p:grpSpPr>
        <p:grpSp>
          <p:nvGrpSpPr>
            <p:cNvPr id="243724" name="组合 243723"/>
            <p:cNvGrpSpPr/>
            <p:nvPr/>
          </p:nvGrpSpPr>
          <p:grpSpPr>
            <a:xfrm>
              <a:off x="3018" y="1324"/>
              <a:ext cx="720" cy="426"/>
              <a:chOff x="3018" y="1324"/>
              <a:chExt cx="720" cy="426"/>
            </a:xfrm>
          </p:grpSpPr>
          <p:sp>
            <p:nvSpPr>
              <p:cNvPr id="243725" name="矩形 24372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3726" name="矩形 24372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3727" name="新月形 24372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3728" name="五角星 24372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3729" name="五角星 24372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3730" name="五角星 24372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3731" name="矩形 24373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3732" name="矩形 24373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3733" name="文本框 24373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43734" name="文本框 243733"/>
          <p:cNvSpPr txBox="1"/>
          <p:nvPr/>
        </p:nvSpPr>
        <p:spPr>
          <a:xfrm>
            <a:off x="838200" y="1447800"/>
            <a:ext cx="8305800" cy="519588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．抽象模板（</a:t>
            </a:r>
            <a:r>
              <a:rPr lang="en-US" altLang="zh-CN" b="1">
                <a:latin typeface="宋体" panose="02010600030101010101" pitchFamily="2" charset="-122"/>
                <a:ea typeface="宋体" panose="02010600030101010101" pitchFamily="2" charset="-122"/>
              </a:rPr>
              <a:t>Abstract Template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sz="2000" b="1" err="1">
                <a:solidFill>
                  <a:srgbClr val="FF0000"/>
                </a:solidFill>
                <a:latin typeface="宋体" panose="02010600030101010101" pitchFamily="2" charset="-122"/>
                <a:ea typeface="宋体" panose="02010600030101010101" pitchFamily="2" charset="-122"/>
              </a:rPr>
              <a:t>AbstractTemplate</a:t>
            </a:r>
            <a:r>
              <a:rPr lang="en-US" altLang="zh-CN" sz="2000" b="1">
                <a:solidFill>
                  <a:srgbClr val="FF0000"/>
                </a:solidFill>
                <a:latin typeface="宋体" panose="02010600030101010101" pitchFamily="2" charset="-122"/>
                <a:ea typeface="宋体" panose="02010600030101010101" pitchFamily="2" charset="-122"/>
              </a:rPr>
              <a:t>.java</a:t>
            </a:r>
            <a:r>
              <a:rPr lang="en-US" altLang="zh-CN" b="1">
                <a:solidFill>
                  <a:srgbClr val="FF0000"/>
                </a:solidFill>
                <a:latin typeface="宋体" panose="02010600030101010101" pitchFamily="2" charset="-122"/>
                <a:ea typeface="宋体" panose="02010600030101010101" pitchFamily="2" charset="-122"/>
              </a:rPr>
              <a:t> </a:t>
            </a:r>
            <a:endParaRPr lang="en-US" altLang="zh-CN" b="1">
              <a:solidFill>
                <a:srgbClr val="FF0000"/>
              </a:solidFill>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import java.</a:t>
            </a:r>
            <a:r>
              <a:rPr lang="en-US" altLang="zh-CN" sz="1800" b="1" err="1">
                <a:latin typeface="宋体" panose="02010600030101010101" pitchFamily="2" charset="-122"/>
                <a:ea typeface="宋体" panose="02010600030101010101" pitchFamily="2" charset="-122"/>
              </a:rPr>
              <a:t>io</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public abstract  class</a:t>
            </a:r>
            <a:r>
              <a:rPr lang="en-US" altLang="zh-CN" sz="1800" b="1" err="1">
                <a:latin typeface="宋体" panose="02010600030101010101" pitchFamily="2" charset="-122"/>
                <a:ea typeface="宋体" panose="02010600030101010101" pitchFamily="2" charset="-122"/>
              </a:rPr>
              <a:t>  AbstractTemplate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File []</a:t>
            </a:r>
            <a:r>
              <a:rPr lang="en-US" altLang="zh-CN" sz="1800" b="1" err="1">
                <a:latin typeface="宋体" panose="02010600030101010101" pitchFamily="2" charset="-122"/>
                <a:ea typeface="宋体" panose="02010600030101010101" pitchFamily="2" charset="-122"/>
              </a:rPr>
              <a:t> allFiles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File dir;</a:t>
            </a:r>
            <a:endParaRPr lang="en-US" altLang="zh-CN" sz="1800" b="1" err="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err="1">
                <a:latin typeface="宋体" panose="02010600030101010101" pitchFamily="2" charset="-122"/>
                <a:ea typeface="宋体" panose="02010600030101010101" pitchFamily="2" charset="-122"/>
              </a:rPr>
              <a:t>      AbstractTemplate</a:t>
            </a:r>
            <a:r>
              <a:rPr lang="en-US" altLang="zh-CN" sz="1800" b="1">
                <a:latin typeface="宋体" panose="02010600030101010101" pitchFamily="2" charset="-122"/>
                <a:ea typeface="宋体" panose="02010600030101010101" pitchFamily="2" charset="-122"/>
              </a:rPr>
              <a:t>(File dir){</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this.dir=dir;</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public final void</a:t>
            </a:r>
            <a:r>
              <a:rPr lang="en-US" altLang="zh-CN" sz="1800" b="1" err="1">
                <a:latin typeface="宋体" panose="02010600030101010101" pitchFamily="2" charset="-122"/>
                <a:ea typeface="宋体" panose="02010600030101010101" pitchFamily="2" charset="-122"/>
              </a:rPr>
              <a:t>  showFileName</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err="1">
                <a:latin typeface="宋体" panose="02010600030101010101" pitchFamily="2" charset="-122"/>
                <a:ea typeface="宋体" panose="02010600030101010101" pitchFamily="2" charset="-122"/>
              </a:rPr>
              <a:t>            allFiles</a:t>
            </a:r>
            <a:r>
              <a:rPr lang="en-US" altLang="zh-CN" sz="1800" b="1">
                <a:latin typeface="宋体" panose="02010600030101010101" pitchFamily="2" charset="-122"/>
                <a:ea typeface="宋体" panose="02010600030101010101" pitchFamily="2" charset="-122"/>
              </a:rPr>
              <a:t>=dir.</a:t>
            </a:r>
            <a:r>
              <a:rPr lang="en-US" altLang="zh-CN" sz="1800" b="1" err="1">
                <a:latin typeface="宋体" panose="02010600030101010101" pitchFamily="2" charset="-122"/>
                <a:ea typeface="宋体" panose="02010600030101010101" pitchFamily="2" charset="-122"/>
              </a:rPr>
              <a:t>listFiles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sort();</a:t>
            </a:r>
            <a:endParaRPr lang="en-US" altLang="zh-CN" sz="1800" b="1" err="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err="1">
                <a:latin typeface="宋体" panose="02010600030101010101" pitchFamily="2" charset="-122"/>
                <a:ea typeface="宋体" panose="02010600030101010101" pitchFamily="2" charset="-122"/>
              </a:rPr>
              <a:t>            printFiles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public abstract void sort();</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      public abstract void</a:t>
            </a:r>
            <a:r>
              <a:rPr lang="en-US" altLang="zh-CN" sz="1800" b="1" err="1">
                <a:latin typeface="宋体" panose="02010600030101010101" pitchFamily="2" charset="-122"/>
                <a:ea typeface="宋体" panose="02010600030101010101" pitchFamily="2" charset="-122"/>
              </a:rPr>
              <a:t> printFiles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65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4738" name="组合 244737"/>
          <p:cNvGrpSpPr/>
          <p:nvPr/>
        </p:nvGrpSpPr>
        <p:grpSpPr>
          <a:xfrm>
            <a:off x="7239000" y="304800"/>
            <a:ext cx="1676400" cy="1219200"/>
            <a:chOff x="2700" y="1128"/>
            <a:chExt cx="1404" cy="936"/>
          </a:xfrm>
        </p:grpSpPr>
        <p:grpSp>
          <p:nvGrpSpPr>
            <p:cNvPr id="244739" name="组合 244738"/>
            <p:cNvGrpSpPr/>
            <p:nvPr/>
          </p:nvGrpSpPr>
          <p:grpSpPr>
            <a:xfrm>
              <a:off x="3018" y="1324"/>
              <a:ext cx="720" cy="426"/>
              <a:chOff x="3018" y="1324"/>
              <a:chExt cx="720" cy="426"/>
            </a:xfrm>
          </p:grpSpPr>
          <p:sp>
            <p:nvSpPr>
              <p:cNvPr id="244740" name="矩形 24473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4741" name="矩形 24474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4742" name="新月形 24474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4743" name="五角星 24474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4744" name="五角星 24474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4745" name="五角星 24474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4746" name="矩形 244745"/>
          <p:cNvSpPr/>
          <p:nvPr/>
        </p:nvSpPr>
        <p:spPr>
          <a:xfrm>
            <a:off x="917575" y="13716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4747" name="组合 244746"/>
          <p:cNvGrpSpPr/>
          <p:nvPr/>
        </p:nvGrpSpPr>
        <p:grpSpPr>
          <a:xfrm>
            <a:off x="304800" y="1066800"/>
            <a:ext cx="762000" cy="685800"/>
            <a:chOff x="2700" y="1128"/>
            <a:chExt cx="1404" cy="936"/>
          </a:xfrm>
        </p:grpSpPr>
        <p:grpSp>
          <p:nvGrpSpPr>
            <p:cNvPr id="244748" name="组合 244747"/>
            <p:cNvGrpSpPr/>
            <p:nvPr/>
          </p:nvGrpSpPr>
          <p:grpSpPr>
            <a:xfrm>
              <a:off x="3018" y="1324"/>
              <a:ext cx="720" cy="426"/>
              <a:chOff x="3018" y="1324"/>
              <a:chExt cx="720" cy="426"/>
            </a:xfrm>
          </p:grpSpPr>
          <p:sp>
            <p:nvSpPr>
              <p:cNvPr id="244749" name="矩形 24474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4750" name="矩形 24474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4751" name="新月形 24475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4752" name="五角星 24475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4753" name="五角星 24475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4754" name="五角星 24475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4755" name="矩形 24475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4756" name="矩形 24475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4757" name="文本框 24475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44758" name="文本框 244757"/>
          <p:cNvSpPr txBox="1"/>
          <p:nvPr/>
        </p:nvSpPr>
        <p:spPr>
          <a:xfrm>
            <a:off x="762000" y="1371600"/>
            <a:ext cx="8382000" cy="53371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．具体模板</a:t>
            </a:r>
            <a:r>
              <a:rPr lang="zh-CN" altLang="en-US"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Concrete Template</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_1</a:t>
            </a:r>
            <a:r>
              <a:rPr lang="en-US" altLang="zh-CN" b="1" dirty="0">
                <a:latin typeface="宋体" panose="02010600030101010101" pitchFamily="2" charset="-122"/>
                <a:ea typeface="宋体" panose="02010600030101010101" pitchFamily="2" charset="-122"/>
              </a:rPr>
              <a:t>: </a:t>
            </a:r>
            <a:r>
              <a:rPr lang="en-US" altLang="zh-CN" sz="2000" b="1">
                <a:solidFill>
                  <a:srgbClr val="FF0000"/>
                </a:solidFill>
                <a:latin typeface="宋体" panose="02010600030101010101" pitchFamily="2" charset="-122"/>
                <a:ea typeface="宋体" panose="02010600030101010101" pitchFamily="2" charset="-122"/>
              </a:rPr>
              <a:t>ConcreteTemplate1.java</a:t>
            </a:r>
            <a:r>
              <a:rPr lang="en-US" altLang="zh-CN" b="1">
                <a:solidFill>
                  <a:srgbClr val="FF0000"/>
                </a:solidFill>
                <a:latin typeface="宋体" panose="02010600030101010101" pitchFamily="2" charset="-122"/>
                <a:ea typeface="宋体" panose="02010600030101010101" pitchFamily="2" charset="-122"/>
              </a:rPr>
              <a:t> </a:t>
            </a:r>
            <a:endParaRPr lang="en-US" altLang="zh-CN" b="1">
              <a:solidFill>
                <a:srgbClr val="FF0000"/>
              </a:solidFill>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import java.</a:t>
            </a:r>
            <a:r>
              <a:rPr lang="en-US" altLang="zh-CN" sz="1000" b="1" err="1">
                <a:latin typeface="宋体" panose="02010600030101010101" pitchFamily="2" charset="-122"/>
                <a:ea typeface="宋体" panose="02010600030101010101" pitchFamily="2" charset="-122"/>
              </a:rPr>
              <a:t>io</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import java.</a:t>
            </a:r>
            <a:r>
              <a:rPr lang="en-US" altLang="zh-CN" sz="1000" b="1" err="1">
                <a:latin typeface="宋体" panose="02010600030101010101" pitchFamily="2" charset="-122"/>
                <a:ea typeface="宋体" panose="02010600030101010101" pitchFamily="2" charset="-122"/>
              </a:rPr>
              <a:t>awt</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import java.util.Date;</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import java.text.</a:t>
            </a:r>
            <a:r>
              <a:rPr lang="en-US" altLang="zh-CN" sz="1000" b="1" err="1">
                <a:latin typeface="宋体" panose="02010600030101010101" pitchFamily="2" charset="-122"/>
                <a:ea typeface="宋体" panose="02010600030101010101" pitchFamily="2" charset="-122"/>
              </a:rPr>
              <a:t>SimpleDateFormat</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public  class ConcreteTemplate1 extends</a:t>
            </a:r>
            <a:r>
              <a:rPr lang="en-US" altLang="zh-CN" sz="1000" b="1" err="1">
                <a:latin typeface="宋体" panose="02010600030101010101" pitchFamily="2" charset="-122"/>
                <a:ea typeface="宋体" panose="02010600030101010101" pitchFamily="2" charset="-122"/>
              </a:rPr>
              <a:t>  AbstractTemplate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ConcreteTemplate1(File dir){</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super(dir);</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public void sort(){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for(</a:t>
            </a:r>
            <a:r>
              <a:rPr lang="en-US" altLang="zh-CN" sz="1000" b="1" err="1">
                <a:latin typeface="宋体" panose="02010600030101010101" pitchFamily="2" charset="-122"/>
                <a:ea typeface="宋体" panose="02010600030101010101" pitchFamily="2" charset="-122"/>
              </a:rPr>
              <a:t>int</a:t>
            </a:r>
            <a:r>
              <a:rPr lang="en-US" altLang="zh-CN" sz="1000" b="1">
                <a:latin typeface="宋体" panose="02010600030101010101" pitchFamily="2" charset="-122"/>
                <a:ea typeface="宋体" panose="02010600030101010101" pitchFamily="2" charset="-122"/>
              </a:rPr>
              <a:t> i=0;i&lt;</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.length;i++)</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for(</a:t>
            </a:r>
            <a:r>
              <a:rPr lang="en-US" altLang="zh-CN" sz="1000" b="1" err="1">
                <a:latin typeface="宋体" panose="02010600030101010101" pitchFamily="2" charset="-122"/>
                <a:ea typeface="宋体" panose="02010600030101010101" pitchFamily="2" charset="-122"/>
              </a:rPr>
              <a:t>int</a:t>
            </a:r>
            <a:r>
              <a:rPr lang="en-US" altLang="zh-CN" sz="1000" b="1">
                <a:latin typeface="宋体" panose="02010600030101010101" pitchFamily="2" charset="-122"/>
                <a:ea typeface="宋体" panose="02010600030101010101" pitchFamily="2" charset="-122"/>
              </a:rPr>
              <a:t> j=i+1;j&lt;</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.length;j++)</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if(</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[j].</a:t>
            </a:r>
            <a:r>
              <a:rPr lang="en-US" altLang="zh-CN" sz="1000" b="1" err="1">
                <a:latin typeface="宋体" panose="02010600030101010101" pitchFamily="2" charset="-122"/>
                <a:ea typeface="宋体" panose="02010600030101010101" pitchFamily="2" charset="-122"/>
              </a:rPr>
              <a:t>lastModified</a:t>
            </a:r>
            <a:r>
              <a:rPr lang="en-US" altLang="zh-CN" sz="1000" b="1">
                <a:latin typeface="宋体" panose="02010600030101010101" pitchFamily="2" charset="-122"/>
                <a:ea typeface="宋体" panose="02010600030101010101" pitchFamily="2" charset="-122"/>
              </a:rPr>
              <a:t>()&lt;</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[i].</a:t>
            </a:r>
            <a:r>
              <a:rPr lang="en-US" altLang="zh-CN" sz="1000" b="1" err="1">
                <a:latin typeface="宋体" panose="02010600030101010101" pitchFamily="2" charset="-122"/>
                <a:ea typeface="宋体" panose="02010600030101010101" pitchFamily="2" charset="-122"/>
              </a:rPr>
              <a:t>lastModified</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File file=</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[j];</a:t>
            </a:r>
            <a:endParaRPr lang="en-US" altLang="zh-CN" sz="1000" b="1" err="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err="1">
                <a:latin typeface="宋体" panose="02010600030101010101" pitchFamily="2" charset="-122"/>
                <a:ea typeface="宋体" panose="02010600030101010101" pitchFamily="2" charset="-122"/>
              </a:rPr>
              <a:t>                            allFiles</a:t>
            </a:r>
            <a:r>
              <a:rPr lang="en-US" altLang="zh-CN" sz="1000" b="1">
                <a:latin typeface="宋体" panose="02010600030101010101" pitchFamily="2" charset="-122"/>
                <a:ea typeface="宋体" panose="02010600030101010101" pitchFamily="2" charset="-122"/>
              </a:rPr>
              <a:t>[j]=</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[i];</a:t>
            </a:r>
            <a:endParaRPr lang="en-US" altLang="zh-CN" sz="1000" b="1" err="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err="1">
                <a:latin typeface="宋体" panose="02010600030101010101" pitchFamily="2" charset="-122"/>
                <a:ea typeface="宋体" panose="02010600030101010101" pitchFamily="2" charset="-122"/>
              </a:rPr>
              <a:t>                            allFiles</a:t>
            </a:r>
            <a:r>
              <a:rPr lang="en-US" altLang="zh-CN" sz="1000" b="1">
                <a:latin typeface="宋体" panose="02010600030101010101" pitchFamily="2" charset="-122"/>
                <a:ea typeface="宋体" panose="02010600030101010101" pitchFamily="2" charset="-122"/>
              </a:rPr>
              <a:t>[i]=file;</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public void</a:t>
            </a:r>
            <a:r>
              <a:rPr lang="en-US" altLang="zh-CN" sz="1000" b="1" err="1">
                <a:latin typeface="宋体" panose="02010600030101010101" pitchFamily="2" charset="-122"/>
                <a:ea typeface="宋体" panose="02010600030101010101" pitchFamily="2" charset="-122"/>
              </a:rPr>
              <a:t> printFiles</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for(</a:t>
            </a:r>
            <a:r>
              <a:rPr lang="en-US" altLang="zh-CN" sz="1000" b="1" err="1">
                <a:latin typeface="宋体" panose="02010600030101010101" pitchFamily="2" charset="-122"/>
                <a:ea typeface="宋体" panose="02010600030101010101" pitchFamily="2" charset="-122"/>
              </a:rPr>
              <a:t>int</a:t>
            </a:r>
            <a:r>
              <a:rPr lang="en-US" altLang="zh-CN" sz="1000" b="1">
                <a:latin typeface="宋体" panose="02010600030101010101" pitchFamily="2" charset="-122"/>
                <a:ea typeface="宋体" panose="02010600030101010101" pitchFamily="2" charset="-122"/>
              </a:rPr>
              <a:t> i=0;i&lt;</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.length;i++){</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long time=</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[i].</a:t>
            </a:r>
            <a:r>
              <a:rPr lang="en-US" altLang="zh-CN" sz="1000" b="1" err="1">
                <a:latin typeface="宋体" panose="02010600030101010101" pitchFamily="2" charset="-122"/>
                <a:ea typeface="宋体" panose="02010600030101010101" pitchFamily="2" charset="-122"/>
              </a:rPr>
              <a:t>lastModified</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Date date=new Date(time);</a:t>
            </a:r>
            <a:endParaRPr lang="en-US" altLang="zh-CN" sz="1000" b="1" err="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err="1">
                <a:latin typeface="宋体" panose="02010600030101010101" pitchFamily="2" charset="-122"/>
                <a:ea typeface="宋体" panose="02010600030101010101" pitchFamily="2" charset="-122"/>
              </a:rPr>
              <a:t>                 SimpleDateFormat</a:t>
            </a:r>
            <a:r>
              <a:rPr lang="en-US" altLang="zh-CN" sz="1000" b="1">
                <a:latin typeface="宋体" panose="02010600030101010101" pitchFamily="2" charset="-122"/>
                <a:ea typeface="宋体" panose="02010600030101010101" pitchFamily="2" charset="-122"/>
              </a:rPr>
              <a:t> matter= new</a:t>
            </a:r>
            <a:r>
              <a:rPr lang="en-US" altLang="zh-CN" sz="1000" b="1" err="1">
                <a:latin typeface="宋体" panose="02010600030101010101" pitchFamily="2" charset="-122"/>
                <a:ea typeface="宋体" panose="02010600030101010101" pitchFamily="2" charset="-122"/>
              </a:rPr>
              <a:t> SimpleDateFormat</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yyyy</a:t>
            </a:r>
            <a:r>
              <a:rPr lang="en-US" altLang="zh-CN" sz="1000" b="1">
                <a:latin typeface="宋体" panose="02010600030101010101" pitchFamily="2" charset="-122"/>
                <a:ea typeface="宋体" panose="02010600030101010101" pitchFamily="2" charset="-122"/>
              </a:rPr>
              <a:t>-MM-</a:t>
            </a:r>
            <a:r>
              <a:rPr lang="en-US" altLang="zh-CN" sz="1000" b="1" err="1">
                <a:latin typeface="宋体" panose="02010600030101010101" pitchFamily="2" charset="-122"/>
                <a:ea typeface="宋体" panose="02010600030101010101" pitchFamily="2" charset="-122"/>
              </a:rPr>
              <a:t>dd</a:t>
            </a:r>
            <a:r>
              <a:rPr lang="en-US" altLang="zh-CN" sz="1000" b="1">
                <a:latin typeface="宋体" panose="02010600030101010101" pitchFamily="2" charset="-122"/>
                <a:ea typeface="宋体" panose="02010600030101010101" pitchFamily="2" charset="-122"/>
              </a:rPr>
              <a:t> HH:mm:</a:t>
            </a:r>
            <a:r>
              <a:rPr lang="en-US" altLang="zh-CN" sz="1000" b="1" err="1">
                <a:latin typeface="宋体" panose="02010600030101010101" pitchFamily="2" charset="-122"/>
                <a:ea typeface="宋体" panose="02010600030101010101" pitchFamily="2" charset="-122"/>
              </a:rPr>
              <a:t>ss</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String</a:t>
            </a:r>
            <a:r>
              <a:rPr lang="en-US" altLang="zh-CN" sz="1000" b="1" err="1">
                <a:latin typeface="宋体" panose="02010600030101010101" pitchFamily="2" charset="-122"/>
                <a:ea typeface="宋体" panose="02010600030101010101" pitchFamily="2" charset="-122"/>
              </a:rPr>
              <a:t> str</a:t>
            </a:r>
            <a:r>
              <a:rPr lang="en-US" altLang="zh-CN" sz="1000" b="1">
                <a:latin typeface="宋体" panose="02010600030101010101" pitchFamily="2" charset="-122"/>
                <a:ea typeface="宋体" panose="02010600030101010101" pitchFamily="2" charset="-122"/>
              </a:rPr>
              <a:t>=matter.format(date);</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String name=</a:t>
            </a:r>
            <a:r>
              <a:rPr lang="en-US" altLang="zh-CN" sz="1000" b="1" err="1">
                <a:latin typeface="宋体" panose="02010600030101010101" pitchFamily="2" charset="-122"/>
                <a:ea typeface="宋体" panose="02010600030101010101" pitchFamily="2" charset="-122"/>
              </a:rPr>
              <a:t>allFiles</a:t>
            </a:r>
            <a:r>
              <a:rPr lang="en-US" altLang="zh-CN" sz="1000" b="1">
                <a:latin typeface="宋体" panose="02010600030101010101" pitchFamily="2" charset="-122"/>
                <a:ea typeface="宋体" panose="02010600030101010101" pitchFamily="2" charset="-122"/>
              </a:rPr>
              <a:t>[i].</a:t>
            </a:r>
            <a:r>
              <a:rPr lang="en-US" altLang="zh-CN" sz="1000" b="1" err="1">
                <a:latin typeface="宋体" panose="02010600030101010101" pitchFamily="2" charset="-122"/>
                <a:ea typeface="宋体" panose="02010600030101010101" pitchFamily="2" charset="-122"/>
              </a:rPr>
              <a:t>getName</a:t>
            </a:r>
            <a:r>
              <a:rPr lang="en-US" altLang="zh-CN" sz="1000" b="1">
                <a:latin typeface="宋体" panose="02010600030101010101" pitchFamily="2" charset="-122"/>
                <a:ea typeface="宋体" panose="02010600030101010101" pitchFamily="2" charset="-122"/>
              </a:rPr>
              <a:t>();</a:t>
            </a:r>
            <a:endParaRPr lang="en-US" altLang="zh-CN" sz="1000" b="1" err="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err="1">
                <a:latin typeface="宋体" panose="02010600030101010101" pitchFamily="2" charset="-122"/>
                <a:ea typeface="宋体" panose="02010600030101010101" pitchFamily="2" charset="-122"/>
              </a:rPr>
              <a:t>                 int</a:t>
            </a:r>
            <a:r>
              <a:rPr lang="en-US" altLang="zh-CN" sz="1000" b="1">
                <a:latin typeface="宋体" panose="02010600030101010101" pitchFamily="2" charset="-122"/>
                <a:ea typeface="宋体" panose="02010600030101010101" pitchFamily="2" charset="-122"/>
              </a:rPr>
              <a:t> k=i+1;</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(k+" "+name+"("+</a:t>
            </a:r>
            <a:r>
              <a:rPr lang="en-US" altLang="zh-CN" sz="1000" b="1" err="1">
                <a:latin typeface="宋体" panose="02010600030101010101" pitchFamily="2" charset="-122"/>
                <a:ea typeface="宋体" panose="02010600030101010101" pitchFamily="2" charset="-122"/>
              </a:rPr>
              <a:t>str</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60000"/>
              </a:lnSpc>
              <a:spcBef>
                <a:spcPct val="50000"/>
              </a:spcBef>
            </a:pP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62" name="组合 245761"/>
          <p:cNvGrpSpPr/>
          <p:nvPr/>
        </p:nvGrpSpPr>
        <p:grpSpPr>
          <a:xfrm>
            <a:off x="7239000" y="304800"/>
            <a:ext cx="1676400" cy="1219200"/>
            <a:chOff x="2700" y="1128"/>
            <a:chExt cx="1404" cy="936"/>
          </a:xfrm>
        </p:grpSpPr>
        <p:grpSp>
          <p:nvGrpSpPr>
            <p:cNvPr id="245763" name="组合 245762"/>
            <p:cNvGrpSpPr/>
            <p:nvPr/>
          </p:nvGrpSpPr>
          <p:grpSpPr>
            <a:xfrm>
              <a:off x="3018" y="1324"/>
              <a:ext cx="720" cy="426"/>
              <a:chOff x="3018" y="1324"/>
              <a:chExt cx="720" cy="426"/>
            </a:xfrm>
          </p:grpSpPr>
          <p:sp>
            <p:nvSpPr>
              <p:cNvPr id="245764" name="矩形 24576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5765" name="矩形 24576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5766" name="新月形 24576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5767" name="五角星 24576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5768" name="五角星 24576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5769" name="五角星 24576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5770" name="矩形 24576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5771" name="组合 245770"/>
          <p:cNvGrpSpPr/>
          <p:nvPr/>
        </p:nvGrpSpPr>
        <p:grpSpPr>
          <a:xfrm>
            <a:off x="304800" y="1066800"/>
            <a:ext cx="762000" cy="685800"/>
            <a:chOff x="2700" y="1128"/>
            <a:chExt cx="1404" cy="936"/>
          </a:xfrm>
        </p:grpSpPr>
        <p:grpSp>
          <p:nvGrpSpPr>
            <p:cNvPr id="245772" name="组合 245771"/>
            <p:cNvGrpSpPr/>
            <p:nvPr/>
          </p:nvGrpSpPr>
          <p:grpSpPr>
            <a:xfrm>
              <a:off x="3018" y="1324"/>
              <a:ext cx="720" cy="426"/>
              <a:chOff x="3018" y="1324"/>
              <a:chExt cx="720" cy="426"/>
            </a:xfrm>
          </p:grpSpPr>
          <p:sp>
            <p:nvSpPr>
              <p:cNvPr id="245773" name="矩形 24577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5774" name="矩形 24577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5775" name="新月形 24577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5776" name="五角星 24577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5777" name="五角星 24577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5778" name="五角星 24577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5779" name="矩形 24577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5780" name="矩形 24577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5781" name="文本框 24578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45782" name="文本框 245781"/>
          <p:cNvSpPr txBox="1"/>
          <p:nvPr/>
        </p:nvSpPr>
        <p:spPr>
          <a:xfrm>
            <a:off x="609600" y="1447800"/>
            <a:ext cx="8305800" cy="4876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．具体模板</a:t>
            </a:r>
            <a:r>
              <a:rPr lang="zh-CN" altLang="en-US" sz="2000" b="1" dirty="0">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Concrete Template</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_2</a:t>
            </a:r>
            <a:r>
              <a:rPr lang="en-US" altLang="zh-CN" b="1">
                <a:latin typeface="宋体" panose="02010600030101010101" pitchFamily="2" charset="-122"/>
                <a:ea typeface="宋体" panose="02010600030101010101" pitchFamily="2" charset="-122"/>
              </a:rPr>
              <a:t>:</a:t>
            </a:r>
            <a:r>
              <a:rPr lang="en-US" altLang="zh-CN" sz="2000" b="1">
                <a:solidFill>
                  <a:srgbClr val="FF0000"/>
                </a:solidFill>
                <a:latin typeface="宋体" panose="02010600030101010101" pitchFamily="2" charset="-122"/>
                <a:ea typeface="宋体" panose="02010600030101010101" pitchFamily="2" charset="-122"/>
              </a:rPr>
              <a:t>ConcreteTemplate2.java</a:t>
            </a:r>
            <a:r>
              <a:rPr lang="en-US" altLang="zh-CN" b="1">
                <a:latin typeface="宋体" panose="02010600030101010101" pitchFamily="2" charset="-122"/>
                <a:ea typeface="宋体" panose="02010600030101010101" pitchFamily="2" charset="-122"/>
              </a:rPr>
              <a:t>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a:t>
            </a:r>
            <a:r>
              <a:rPr lang="en-US" altLang="zh-CN" sz="1200" b="1" err="1">
                <a:latin typeface="宋体" panose="02010600030101010101" pitchFamily="2" charset="-122"/>
                <a:ea typeface="宋体" panose="02010600030101010101" pitchFamily="2" charset="-122"/>
              </a:rPr>
              <a:t>io</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a:t>
            </a:r>
            <a:r>
              <a:rPr lang="en-US" altLang="zh-CN" sz="1200" b="1" err="1">
                <a:latin typeface="宋体" panose="02010600030101010101" pitchFamily="2" charset="-122"/>
                <a:ea typeface="宋体" panose="02010600030101010101" pitchFamily="2" charset="-122"/>
              </a:rPr>
              <a:t>awt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public  class ConcreteTemplate2 extends</a:t>
            </a:r>
            <a:r>
              <a:rPr lang="en-US" altLang="zh-CN" sz="1200" b="1" err="1">
                <a:latin typeface="宋体" panose="02010600030101010101" pitchFamily="2" charset="-122"/>
                <a:ea typeface="宋体" panose="02010600030101010101" pitchFamily="2" charset="-122"/>
              </a:rPr>
              <a:t>  AbstractTemplate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ConcreteTemplate2(File dir){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super(dir);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 sort(){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for(</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i=0;i&lt;</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.length;i++)</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for(</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j=i+1;j&lt;</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.length;j++)</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if(</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[j].length()&lt;</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[i].length()){</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File file=</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[j];</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allFiles</a:t>
            </a:r>
            <a:r>
              <a:rPr lang="en-US" altLang="zh-CN" sz="1200" b="1">
                <a:latin typeface="宋体" panose="02010600030101010101" pitchFamily="2" charset="-122"/>
                <a:ea typeface="宋体" panose="02010600030101010101" pitchFamily="2" charset="-122"/>
              </a:rPr>
              <a:t>[j]=</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[i];</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allFiles</a:t>
            </a:r>
            <a:r>
              <a:rPr lang="en-US" altLang="zh-CN" sz="1200" b="1">
                <a:latin typeface="宋体" panose="02010600030101010101" pitchFamily="2" charset="-122"/>
                <a:ea typeface="宋体" panose="02010600030101010101" pitchFamily="2" charset="-122"/>
              </a:rPr>
              <a:t>[i]=file;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printFiles</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for(</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i=0;i&lt;</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.length;i++){</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long</a:t>
            </a:r>
            <a:r>
              <a:rPr lang="en-US" altLang="zh-CN" sz="1200" b="1" err="1">
                <a:latin typeface="宋体" panose="02010600030101010101" pitchFamily="2" charset="-122"/>
                <a:ea typeface="宋体" panose="02010600030101010101" pitchFamily="2" charset="-122"/>
              </a:rPr>
              <a:t> fileSize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[i].length()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String name=</a:t>
            </a:r>
            <a:r>
              <a:rPr lang="en-US" altLang="zh-CN" sz="1200" b="1" err="1">
                <a:latin typeface="宋体" panose="02010600030101010101" pitchFamily="2" charset="-122"/>
                <a:ea typeface="宋体" panose="02010600030101010101" pitchFamily="2" charset="-122"/>
              </a:rPr>
              <a:t>allFiles</a:t>
            </a:r>
            <a:r>
              <a:rPr lang="en-US" altLang="zh-CN" sz="1200" b="1">
                <a:latin typeface="宋体" panose="02010600030101010101" pitchFamily="2" charset="-122"/>
                <a:ea typeface="宋体" panose="02010600030101010101" pitchFamily="2" charset="-122"/>
              </a:rPr>
              <a:t>[i].</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int</a:t>
            </a:r>
            <a:r>
              <a:rPr lang="en-US" altLang="zh-CN" sz="1200" b="1">
                <a:latin typeface="宋体" panose="02010600030101010101" pitchFamily="2" charset="-122"/>
                <a:ea typeface="宋体" panose="02010600030101010101" pitchFamily="2" charset="-122"/>
              </a:rPr>
              <a:t> k=i+1;</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(k+" "+name+"("+</a:t>
            </a:r>
            <a:r>
              <a:rPr lang="en-US" altLang="zh-CN" sz="1200" b="1" err="1">
                <a:latin typeface="宋体" panose="02010600030101010101" pitchFamily="2" charset="-122"/>
                <a:ea typeface="宋体" panose="02010600030101010101" pitchFamily="2" charset="-122"/>
              </a:rPr>
              <a:t>fileSize</a:t>
            </a:r>
            <a:r>
              <a:rPr lang="en-US" altLang="zh-CN" sz="1200" b="1">
                <a:latin typeface="宋体" panose="02010600030101010101" pitchFamily="2" charset="-122"/>
                <a:ea typeface="宋体" panose="02010600030101010101" pitchFamily="2" charset="-122"/>
              </a:rPr>
              <a:t>+" </a:t>
            </a:r>
            <a:r>
              <a:rPr lang="zh-CN" altLang="en-US" sz="1200" b="1" dirty="0">
                <a:latin typeface="宋体" panose="02010600030101010101" pitchFamily="2" charset="-122"/>
                <a:ea typeface="宋体" panose="02010600030101010101" pitchFamily="2" charset="-122"/>
              </a:rPr>
              <a:t>字节</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7810" name="组合 247809"/>
          <p:cNvGrpSpPr/>
          <p:nvPr/>
        </p:nvGrpSpPr>
        <p:grpSpPr>
          <a:xfrm>
            <a:off x="7239000" y="304800"/>
            <a:ext cx="1676400" cy="1219200"/>
            <a:chOff x="2700" y="1128"/>
            <a:chExt cx="1404" cy="936"/>
          </a:xfrm>
        </p:grpSpPr>
        <p:grpSp>
          <p:nvGrpSpPr>
            <p:cNvPr id="247811" name="组合 247810"/>
            <p:cNvGrpSpPr/>
            <p:nvPr/>
          </p:nvGrpSpPr>
          <p:grpSpPr>
            <a:xfrm>
              <a:off x="3018" y="1324"/>
              <a:ext cx="720" cy="426"/>
              <a:chOff x="3018" y="1324"/>
              <a:chExt cx="720" cy="426"/>
            </a:xfrm>
          </p:grpSpPr>
          <p:sp>
            <p:nvSpPr>
              <p:cNvPr id="247812" name="矩形 24781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7813" name="矩形 24781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7814" name="新月形 24781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7815" name="五角星 24781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7816" name="五角星 24781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7817" name="五角星 24781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7818" name="矩形 2478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7819" name="组合 247818"/>
          <p:cNvGrpSpPr/>
          <p:nvPr/>
        </p:nvGrpSpPr>
        <p:grpSpPr>
          <a:xfrm>
            <a:off x="304800" y="1066800"/>
            <a:ext cx="762000" cy="685800"/>
            <a:chOff x="2700" y="1128"/>
            <a:chExt cx="1404" cy="936"/>
          </a:xfrm>
        </p:grpSpPr>
        <p:grpSp>
          <p:nvGrpSpPr>
            <p:cNvPr id="247820" name="组合 247819"/>
            <p:cNvGrpSpPr/>
            <p:nvPr/>
          </p:nvGrpSpPr>
          <p:grpSpPr>
            <a:xfrm>
              <a:off x="3018" y="1324"/>
              <a:ext cx="720" cy="426"/>
              <a:chOff x="3018" y="1324"/>
              <a:chExt cx="720" cy="426"/>
            </a:xfrm>
          </p:grpSpPr>
          <p:sp>
            <p:nvSpPr>
              <p:cNvPr id="247821" name="矩形 24782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7822" name="矩形 24782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7823" name="新月形 24782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7824" name="五角星 24782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7825" name="五角星 24782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7826" name="五角星 24782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7827" name="矩形 2478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7828" name="矩形 2478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7829" name="文本框 24782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47830" name="文本框 247829"/>
          <p:cNvSpPr txBox="1"/>
          <p:nvPr/>
        </p:nvSpPr>
        <p:spPr>
          <a:xfrm>
            <a:off x="838200" y="1676400"/>
            <a:ext cx="8077200" cy="3860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import java.</a:t>
            </a:r>
            <a:r>
              <a:rPr lang="en-US" altLang="zh-CN" sz="1800" b="1" err="1">
                <a:latin typeface="宋体" panose="02010600030101010101" pitchFamily="2" charset="-122"/>
                <a:ea typeface="宋体" panose="02010600030101010101" pitchFamily="2" charset="-122"/>
              </a:rPr>
              <a:t>io</a:t>
            </a:r>
            <a:r>
              <a:rPr lang="en-US" altLang="zh-CN" sz="1800" b="1">
                <a:latin typeface="宋体" panose="02010600030101010101" pitchFamily="2" charset="-122"/>
                <a:ea typeface="宋体" panose="02010600030101010101" pitchFamily="2" charset="-122"/>
              </a:rPr>
              <a:t>.File;</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public class Application{</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public static void main(String</a:t>
            </a:r>
            <a:r>
              <a:rPr lang="en-US" altLang="zh-CN" sz="1800" b="1" err="1">
                <a:latin typeface="宋体" panose="02010600030101010101" pitchFamily="2" charset="-122"/>
                <a:ea typeface="宋体" panose="02010600030101010101" pitchFamily="2" charset="-122"/>
              </a:rPr>
              <a:t> args</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File dir=new File("d:/</a:t>
            </a:r>
            <a:r>
              <a:rPr lang="en-US" altLang="zh-CN" sz="1800" b="1" err="1">
                <a:latin typeface="宋体" panose="02010600030101010101" pitchFamily="2" charset="-122"/>
                <a:ea typeface="宋体" panose="02010600030101010101" pitchFamily="2" charset="-122"/>
              </a:rPr>
              <a:t>javaExample</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err="1">
                <a:latin typeface="宋体" panose="02010600030101010101" pitchFamily="2" charset="-122"/>
                <a:ea typeface="宋体" panose="02010600030101010101" pitchFamily="2" charset="-122"/>
              </a:rPr>
              <a:t>         AbstractTemplate</a:t>
            </a:r>
            <a:r>
              <a:rPr lang="en-US" altLang="zh-CN" sz="1800" b="1">
                <a:latin typeface="宋体" panose="02010600030101010101" pitchFamily="2" charset="-122"/>
                <a:ea typeface="宋体" panose="02010600030101010101" pitchFamily="2" charset="-122"/>
              </a:rPr>
              <a:t>  template=new ConcreteTemplate1(dir);</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(dir.</a:t>
            </a:r>
            <a:r>
              <a:rPr lang="en-US" altLang="zh-CN" sz="1800" b="1" err="1">
                <a:latin typeface="宋体" panose="02010600030101010101" pitchFamily="2" charset="-122"/>
                <a:ea typeface="宋体" panose="02010600030101010101" pitchFamily="2" charset="-122"/>
              </a:rPr>
              <a:t>getPath</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目录下的文件：</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template.</a:t>
            </a:r>
            <a:r>
              <a:rPr lang="en-US" altLang="zh-CN" sz="1800" b="1" err="1">
                <a:latin typeface="宋体" panose="02010600030101010101" pitchFamily="2" charset="-122"/>
                <a:ea typeface="宋体" panose="02010600030101010101" pitchFamily="2" charset="-122"/>
              </a:rPr>
              <a:t>showFileName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template=new ConcreteTemplate2(dir);</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(dir.</a:t>
            </a:r>
            <a:r>
              <a:rPr lang="en-US" altLang="zh-CN" sz="1800" b="1" err="1">
                <a:latin typeface="宋体" panose="02010600030101010101" pitchFamily="2" charset="-122"/>
                <a:ea typeface="宋体" panose="02010600030101010101" pitchFamily="2" charset="-122"/>
              </a:rPr>
              <a:t>getPath</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目录下的文件：</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template.</a:t>
            </a:r>
            <a:r>
              <a:rPr lang="en-US" altLang="zh-CN" sz="1800" b="1" err="1">
                <a:latin typeface="宋体" panose="02010600030101010101" pitchFamily="2" charset="-122"/>
                <a:ea typeface="宋体" panose="02010600030101010101" pitchFamily="2" charset="-122"/>
              </a:rPr>
              <a:t>showFileName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cs typeface="Times New Roman" panose="02020603050405020304" pitchFamily="18" charset="0"/>
              </a:rPr>
              <a: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副标题 24883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模板方法模式的优点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48835" name="组合 248834"/>
          <p:cNvGrpSpPr/>
          <p:nvPr/>
        </p:nvGrpSpPr>
        <p:grpSpPr>
          <a:xfrm>
            <a:off x="7239000" y="304800"/>
            <a:ext cx="1676400" cy="1219200"/>
            <a:chOff x="2700" y="1128"/>
            <a:chExt cx="1404" cy="936"/>
          </a:xfrm>
        </p:grpSpPr>
        <p:grpSp>
          <p:nvGrpSpPr>
            <p:cNvPr id="248836" name="组合 248835"/>
            <p:cNvGrpSpPr/>
            <p:nvPr/>
          </p:nvGrpSpPr>
          <p:grpSpPr>
            <a:xfrm>
              <a:off x="3018" y="1324"/>
              <a:ext cx="720" cy="426"/>
              <a:chOff x="3018" y="1324"/>
              <a:chExt cx="720" cy="426"/>
            </a:xfrm>
          </p:grpSpPr>
          <p:sp>
            <p:nvSpPr>
              <p:cNvPr id="248837" name="矩形 24883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8838" name="矩形 24883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8839" name="新月形 24883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8840" name="五角星 24883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8841" name="五角星 24884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8842" name="五角星 24884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8843" name="矩形 24884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8844" name="组合 248843"/>
          <p:cNvGrpSpPr/>
          <p:nvPr/>
        </p:nvGrpSpPr>
        <p:grpSpPr>
          <a:xfrm>
            <a:off x="304800" y="1066800"/>
            <a:ext cx="762000" cy="685800"/>
            <a:chOff x="2700" y="1128"/>
            <a:chExt cx="1404" cy="936"/>
          </a:xfrm>
        </p:grpSpPr>
        <p:grpSp>
          <p:nvGrpSpPr>
            <p:cNvPr id="248845" name="组合 248844"/>
            <p:cNvGrpSpPr/>
            <p:nvPr/>
          </p:nvGrpSpPr>
          <p:grpSpPr>
            <a:xfrm>
              <a:off x="3018" y="1324"/>
              <a:ext cx="720" cy="426"/>
              <a:chOff x="3018" y="1324"/>
              <a:chExt cx="720" cy="426"/>
            </a:xfrm>
          </p:grpSpPr>
          <p:sp>
            <p:nvSpPr>
              <p:cNvPr id="248846" name="矩形 24884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8847" name="矩形 24884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8848" name="新月形 24884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8849" name="五角星 24884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8850" name="五角星 24884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8851" name="五角星 24885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8852" name="矩形 24885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8853" name="矩形 24885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8854" name="矩形 248853"/>
          <p:cNvSpPr/>
          <p:nvPr/>
        </p:nvSpPr>
        <p:spPr>
          <a:xfrm>
            <a:off x="685800" y="1905000"/>
            <a:ext cx="7772400" cy="2465388"/>
          </a:xfrm>
          <a:prstGeom prst="rect">
            <a:avLst/>
          </a:prstGeom>
          <a:noFill/>
          <a:ln w="9525">
            <a:noFill/>
          </a:ln>
        </p:spPr>
        <p:txBody>
          <a:bodyPr>
            <a:spAutoFit/>
          </a:bodyPr>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可以通过在抽象模板定义模板方法给出成熟的算法步骤，同时又不限制步骤的细节，具体模板实现算法细节不会改变整个算法的骨架。</a:t>
            </a:r>
            <a:endParaRPr lang="zh-CN" altLang="en-US"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b="1" dirty="0">
                <a:latin typeface="宋体" panose="02010600030101010101" pitchFamily="2" charset="-122"/>
                <a:ea typeface="宋体" panose="02010600030101010101" pitchFamily="2" charset="-122"/>
              </a:rPr>
              <a:t>在抽象模板模式中，可以通过钩子方法对某些步骤进行挂钩，具体模板通过钩子可以选择算法骨架中的某些步骤。</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副标题 25602"/>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25612" name="矩形 2561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5621" name="矩形 2562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622" name="矩形 2562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623" name="文本框 25622"/>
          <p:cNvSpPr txBox="1"/>
          <p:nvPr/>
        </p:nvSpPr>
        <p:spPr>
          <a:xfrm>
            <a:off x="685800" y="1676400"/>
            <a:ext cx="7391400" cy="1844675"/>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在许多设计中，经常涉及到一个对象请求另一个对象调用其方法到达某种目的。如果请求者不希望或无法直接和被请求者打交道，即不希望或无法含有被请求者的引用，那么就可以使用命令模式。</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标题 24985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第二十二章  代理模式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49859" name="组合 249858"/>
          <p:cNvGrpSpPr/>
          <p:nvPr/>
        </p:nvGrpSpPr>
        <p:grpSpPr>
          <a:xfrm>
            <a:off x="7239000" y="304800"/>
            <a:ext cx="1676400" cy="1219200"/>
            <a:chOff x="2700" y="1128"/>
            <a:chExt cx="1404" cy="936"/>
          </a:xfrm>
        </p:grpSpPr>
        <p:grpSp>
          <p:nvGrpSpPr>
            <p:cNvPr id="249860" name="组合 249859"/>
            <p:cNvGrpSpPr/>
            <p:nvPr/>
          </p:nvGrpSpPr>
          <p:grpSpPr>
            <a:xfrm>
              <a:off x="3018" y="1324"/>
              <a:ext cx="720" cy="426"/>
              <a:chOff x="3018" y="1324"/>
              <a:chExt cx="720" cy="426"/>
            </a:xfrm>
          </p:grpSpPr>
          <p:sp>
            <p:nvSpPr>
              <p:cNvPr id="249861" name="矩形 24986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9862" name="矩形 24986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9863" name="新月形 24986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9864" name="五角星 24986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9865" name="五角星 24986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9866" name="五角星 24986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9867" name="矩形 24986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49868" name="组合 249867"/>
          <p:cNvGrpSpPr/>
          <p:nvPr/>
        </p:nvGrpSpPr>
        <p:grpSpPr>
          <a:xfrm>
            <a:off x="304800" y="1066800"/>
            <a:ext cx="762000" cy="685800"/>
            <a:chOff x="2700" y="1128"/>
            <a:chExt cx="1404" cy="936"/>
          </a:xfrm>
        </p:grpSpPr>
        <p:grpSp>
          <p:nvGrpSpPr>
            <p:cNvPr id="249869" name="组合 249868"/>
            <p:cNvGrpSpPr/>
            <p:nvPr/>
          </p:nvGrpSpPr>
          <p:grpSpPr>
            <a:xfrm>
              <a:off x="3018" y="1324"/>
              <a:ext cx="720" cy="426"/>
              <a:chOff x="3018" y="1324"/>
              <a:chExt cx="720" cy="426"/>
            </a:xfrm>
          </p:grpSpPr>
          <p:sp>
            <p:nvSpPr>
              <p:cNvPr id="249870" name="矩形 24986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49871" name="矩形 24987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49872" name="新月形 24987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49873" name="五角星 24987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49874" name="五角星 24987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49875" name="五角星 24987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49876" name="矩形 24987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9877" name="矩形 24987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49878" name="文本框 249877"/>
          <p:cNvSpPr txBox="1"/>
          <p:nvPr/>
        </p:nvSpPr>
        <p:spPr>
          <a:xfrm>
            <a:off x="838200" y="1905000"/>
            <a:ext cx="7924800" cy="30480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代理模式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为其他对象提供一种代理以控制对这个对象的访问。</a:t>
            </a:r>
            <a:endParaRPr lang="zh-CN" altLang="en-US" b="1" dirty="0">
              <a:latin typeface="Times New Roman" panose="02020603050405020304" pitchFamily="18" charset="0"/>
              <a:ea typeface="宋体" panose="02010600030101010101" pitchFamily="2" charset="-122"/>
            </a:endParaRPr>
          </a:p>
          <a:p>
            <a:pPr algn="just" eaLnBrk="0" hangingPunct="0"/>
            <a:endParaRPr lang="zh-CN" altLang="en-US"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Proxy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Provide a surrogate or placeholder for another object to control access to it.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2" name="副标题 25088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50883" name="组合 250882"/>
          <p:cNvGrpSpPr/>
          <p:nvPr/>
        </p:nvGrpSpPr>
        <p:grpSpPr>
          <a:xfrm>
            <a:off x="7239000" y="304800"/>
            <a:ext cx="1676400" cy="1219200"/>
            <a:chOff x="2700" y="1128"/>
            <a:chExt cx="1404" cy="936"/>
          </a:xfrm>
        </p:grpSpPr>
        <p:grpSp>
          <p:nvGrpSpPr>
            <p:cNvPr id="250884" name="组合 250883"/>
            <p:cNvGrpSpPr/>
            <p:nvPr/>
          </p:nvGrpSpPr>
          <p:grpSpPr>
            <a:xfrm>
              <a:off x="3018" y="1324"/>
              <a:ext cx="720" cy="426"/>
              <a:chOff x="3018" y="1324"/>
              <a:chExt cx="720" cy="426"/>
            </a:xfrm>
          </p:grpSpPr>
          <p:sp>
            <p:nvSpPr>
              <p:cNvPr id="250885" name="矩形 25088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0886" name="矩形 25088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0887" name="新月形 25088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0888" name="五角星 25088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0889" name="五角星 25088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0890" name="五角星 25088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0891" name="矩形 25089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0892" name="组合 250891"/>
          <p:cNvGrpSpPr/>
          <p:nvPr/>
        </p:nvGrpSpPr>
        <p:grpSpPr>
          <a:xfrm>
            <a:off x="304800" y="1066800"/>
            <a:ext cx="762000" cy="685800"/>
            <a:chOff x="2700" y="1128"/>
            <a:chExt cx="1404" cy="936"/>
          </a:xfrm>
        </p:grpSpPr>
        <p:grpSp>
          <p:nvGrpSpPr>
            <p:cNvPr id="250893" name="组合 250892"/>
            <p:cNvGrpSpPr/>
            <p:nvPr/>
          </p:nvGrpSpPr>
          <p:grpSpPr>
            <a:xfrm>
              <a:off x="3018" y="1324"/>
              <a:ext cx="720" cy="426"/>
              <a:chOff x="3018" y="1324"/>
              <a:chExt cx="720" cy="426"/>
            </a:xfrm>
          </p:grpSpPr>
          <p:sp>
            <p:nvSpPr>
              <p:cNvPr id="250894" name="矩形 25089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0895" name="矩形 25089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0896" name="新月形 25089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0897" name="五角星 25089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0898" name="五角星 25089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0899" name="五角星 25089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0900" name="矩形 25089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0901" name="矩形 25090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0902" name="文本框 250901"/>
          <p:cNvSpPr txBox="1"/>
          <p:nvPr/>
        </p:nvSpPr>
        <p:spPr>
          <a:xfrm>
            <a:off x="685800" y="1981200"/>
            <a:ext cx="7696200" cy="2139950"/>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代理模式是为对象提供一个代理，代理可以控制对它所代理的对象的访问。 </a:t>
            </a:r>
            <a:endParaRPr lang="zh-CN" altLang="en-US" sz="2800"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sz="2800" b="1" dirty="0">
                <a:latin typeface="宋体" panose="02010600030101010101" pitchFamily="2" charset="-122"/>
                <a:ea typeface="宋体" panose="02010600030101010101" pitchFamily="2" charset="-122"/>
              </a:rPr>
              <a:t>   代理模式最常见的两种情况：远程代理和虚拟代理。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6" name="副标题 251905"/>
          <p:cNvSpPr>
            <a:spLocks noGrp="1"/>
          </p:cNvSpPr>
          <p:nvPr>
            <p:ph type="subTitle" idx="1"/>
          </p:nvPr>
        </p:nvSpPr>
        <p:spPr>
          <a:xfrm>
            <a:off x="1371600" y="838200"/>
            <a:ext cx="5943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代理模式的结构与使用  </a:t>
            </a:r>
            <a:endParaRPr lang="zh-CN" altLang="en-US" sz="3600" b="1" kern="1200" baseline="0">
              <a:latin typeface="宋体" panose="02010600030101010101" pitchFamily="2" charset="-122"/>
              <a:ea typeface="宋体" panose="02010600030101010101" pitchFamily="2" charset="-122"/>
            </a:endParaRPr>
          </a:p>
        </p:txBody>
      </p:sp>
      <p:grpSp>
        <p:nvGrpSpPr>
          <p:cNvPr id="251907" name="组合 251906"/>
          <p:cNvGrpSpPr/>
          <p:nvPr/>
        </p:nvGrpSpPr>
        <p:grpSpPr>
          <a:xfrm>
            <a:off x="7239000" y="304800"/>
            <a:ext cx="1676400" cy="1219200"/>
            <a:chOff x="2700" y="1128"/>
            <a:chExt cx="1404" cy="936"/>
          </a:xfrm>
        </p:grpSpPr>
        <p:grpSp>
          <p:nvGrpSpPr>
            <p:cNvPr id="251908" name="组合 251907"/>
            <p:cNvGrpSpPr/>
            <p:nvPr/>
          </p:nvGrpSpPr>
          <p:grpSpPr>
            <a:xfrm>
              <a:off x="3018" y="1324"/>
              <a:ext cx="720" cy="426"/>
              <a:chOff x="3018" y="1324"/>
              <a:chExt cx="720" cy="426"/>
            </a:xfrm>
          </p:grpSpPr>
          <p:sp>
            <p:nvSpPr>
              <p:cNvPr id="251909" name="矩形 25190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1910" name="矩形 25190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1911" name="新月形 25191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1912" name="五角星 25191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1913" name="五角星 25191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1914" name="五角星 25191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1915" name="矩形 25191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1916" name="组合 251915"/>
          <p:cNvGrpSpPr/>
          <p:nvPr/>
        </p:nvGrpSpPr>
        <p:grpSpPr>
          <a:xfrm>
            <a:off x="304800" y="1066800"/>
            <a:ext cx="762000" cy="685800"/>
            <a:chOff x="2700" y="1128"/>
            <a:chExt cx="1404" cy="936"/>
          </a:xfrm>
        </p:grpSpPr>
        <p:grpSp>
          <p:nvGrpSpPr>
            <p:cNvPr id="251917" name="组合 251916"/>
            <p:cNvGrpSpPr/>
            <p:nvPr/>
          </p:nvGrpSpPr>
          <p:grpSpPr>
            <a:xfrm>
              <a:off x="3018" y="1324"/>
              <a:ext cx="720" cy="426"/>
              <a:chOff x="3018" y="1324"/>
              <a:chExt cx="720" cy="426"/>
            </a:xfrm>
          </p:grpSpPr>
          <p:sp>
            <p:nvSpPr>
              <p:cNvPr id="251918" name="矩形 25191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1919" name="矩形 25191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1920" name="新月形 25191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1921" name="五角星 25192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1922" name="五角星 25192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1923" name="五角星 25192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1924" name="矩形 25192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1925" name="矩形 25192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1926" name="文本框 251925"/>
          <p:cNvSpPr txBox="1"/>
          <p:nvPr/>
        </p:nvSpPr>
        <p:spPr>
          <a:xfrm>
            <a:off x="838200" y="2133600"/>
            <a:ext cx="7620000" cy="2774950"/>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模式的结构中包括三种角色：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抽象主题（</a:t>
            </a:r>
            <a:r>
              <a:rPr lang="en-US" altLang="zh-CN" sz="3200" b="1">
                <a:latin typeface="宋体" panose="02010600030101010101" pitchFamily="2" charset="-122"/>
                <a:ea typeface="宋体" panose="02010600030101010101" pitchFamily="2" charset="-122"/>
              </a:rPr>
              <a:t>Subject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实际主题（</a:t>
            </a:r>
            <a:r>
              <a:rPr lang="en-US" altLang="zh-CN" sz="3200" b="1" err="1">
                <a:latin typeface="宋体" panose="02010600030101010101" pitchFamily="2" charset="-122"/>
                <a:ea typeface="宋体" panose="02010600030101010101" pitchFamily="2" charset="-122"/>
              </a:rPr>
              <a:t>RealSubject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代理（</a:t>
            </a:r>
            <a:r>
              <a:rPr lang="en-US" altLang="zh-CN" sz="3200" b="1">
                <a:latin typeface="宋体" panose="02010600030101010101" pitchFamily="2" charset="-122"/>
                <a:ea typeface="宋体" panose="02010600030101010101" pitchFamily="2" charset="-122"/>
              </a:rPr>
              <a:t>Proxy</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2930" name="组合 252929"/>
          <p:cNvGrpSpPr/>
          <p:nvPr/>
        </p:nvGrpSpPr>
        <p:grpSpPr>
          <a:xfrm>
            <a:off x="7239000" y="304800"/>
            <a:ext cx="1676400" cy="1219200"/>
            <a:chOff x="2700" y="1128"/>
            <a:chExt cx="1404" cy="936"/>
          </a:xfrm>
        </p:grpSpPr>
        <p:grpSp>
          <p:nvGrpSpPr>
            <p:cNvPr id="252931" name="组合 252930"/>
            <p:cNvGrpSpPr/>
            <p:nvPr/>
          </p:nvGrpSpPr>
          <p:grpSpPr>
            <a:xfrm>
              <a:off x="3018" y="1324"/>
              <a:ext cx="720" cy="426"/>
              <a:chOff x="3018" y="1324"/>
              <a:chExt cx="720" cy="426"/>
            </a:xfrm>
          </p:grpSpPr>
          <p:sp>
            <p:nvSpPr>
              <p:cNvPr id="252932" name="矩形 25293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2933" name="矩形 25293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2934" name="新月形 25293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2935" name="五角星 25293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2936" name="五角星 25293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2937" name="五角星 25293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2938" name="矩形 25293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2939" name="组合 252938"/>
          <p:cNvGrpSpPr/>
          <p:nvPr/>
        </p:nvGrpSpPr>
        <p:grpSpPr>
          <a:xfrm>
            <a:off x="304800" y="1066800"/>
            <a:ext cx="762000" cy="685800"/>
            <a:chOff x="2700" y="1128"/>
            <a:chExt cx="1404" cy="936"/>
          </a:xfrm>
        </p:grpSpPr>
        <p:grpSp>
          <p:nvGrpSpPr>
            <p:cNvPr id="252940" name="组合 252939"/>
            <p:cNvGrpSpPr/>
            <p:nvPr/>
          </p:nvGrpSpPr>
          <p:grpSpPr>
            <a:xfrm>
              <a:off x="3018" y="1324"/>
              <a:ext cx="720" cy="426"/>
              <a:chOff x="3018" y="1324"/>
              <a:chExt cx="720" cy="426"/>
            </a:xfrm>
          </p:grpSpPr>
          <p:sp>
            <p:nvSpPr>
              <p:cNvPr id="252941" name="矩形 25294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2942" name="矩形 25294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2943" name="新月形 25294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2944" name="五角星 25294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2945" name="五角星 25294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2946" name="五角星 25294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2947" name="矩形 25294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2948" name="矩形 25294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2950" name="文本框 25294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52951" name="对象 252950"/>
          <p:cNvGraphicFramePr/>
          <p:nvPr/>
        </p:nvGraphicFramePr>
        <p:xfrm>
          <a:off x="1143000" y="1752600"/>
          <a:ext cx="6934200" cy="3733800"/>
        </p:xfrm>
        <a:graphic>
          <a:graphicData uri="http://schemas.openxmlformats.org/presentationml/2006/ole">
            <mc:AlternateContent xmlns:mc="http://schemas.openxmlformats.org/markup-compatibility/2006">
              <mc:Choice xmlns:v="urn:schemas-microsoft-com:vml" Requires="v">
                <p:oleObj spid="_x0000_s3095" name="" r:id="rId1" imgW="4905375" imgH="2257425" progId="Paint.Picture">
                  <p:embed/>
                </p:oleObj>
              </mc:Choice>
              <mc:Fallback>
                <p:oleObj name="" r:id="rId1" imgW="4905375" imgH="2257425" progId="Paint.Picture">
                  <p:embed/>
                  <p:pic>
                    <p:nvPicPr>
                      <p:cNvPr id="0" name="图片 3094"/>
                      <p:cNvPicPr/>
                      <p:nvPr/>
                    </p:nvPicPr>
                    <p:blipFill>
                      <a:blip r:embed="rId2"/>
                      <a:stretch>
                        <a:fillRect/>
                      </a:stretch>
                    </p:blipFill>
                    <p:spPr>
                      <a:xfrm>
                        <a:off x="1143000" y="1752600"/>
                        <a:ext cx="6934200" cy="3733800"/>
                      </a:xfrm>
                      <a:prstGeom prst="rect">
                        <a:avLst/>
                      </a:prstGeom>
                      <a:noFill/>
                      <a:ln w="38100">
                        <a:noFill/>
                        <a:miter/>
                      </a:ln>
                    </p:spPr>
                  </p:pic>
                </p:oleObj>
              </mc:Fallback>
            </mc:AlternateContent>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3954" name="组合 253953"/>
          <p:cNvGrpSpPr/>
          <p:nvPr/>
        </p:nvGrpSpPr>
        <p:grpSpPr>
          <a:xfrm>
            <a:off x="7239000" y="304800"/>
            <a:ext cx="1676400" cy="1219200"/>
            <a:chOff x="2700" y="1128"/>
            <a:chExt cx="1404" cy="936"/>
          </a:xfrm>
        </p:grpSpPr>
        <p:grpSp>
          <p:nvGrpSpPr>
            <p:cNvPr id="253955" name="组合 253954"/>
            <p:cNvGrpSpPr/>
            <p:nvPr/>
          </p:nvGrpSpPr>
          <p:grpSpPr>
            <a:xfrm>
              <a:off x="3018" y="1324"/>
              <a:ext cx="720" cy="426"/>
              <a:chOff x="3018" y="1324"/>
              <a:chExt cx="720" cy="426"/>
            </a:xfrm>
          </p:grpSpPr>
          <p:sp>
            <p:nvSpPr>
              <p:cNvPr id="253956" name="矩形 25395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3957" name="矩形 25395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3958" name="新月形 25395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3959" name="五角星 25395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3960" name="五角星 25395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3961" name="五角星 25396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3962" name="矩形 25396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3963" name="组合 253962"/>
          <p:cNvGrpSpPr/>
          <p:nvPr/>
        </p:nvGrpSpPr>
        <p:grpSpPr>
          <a:xfrm>
            <a:off x="304800" y="1066800"/>
            <a:ext cx="762000" cy="685800"/>
            <a:chOff x="2700" y="1128"/>
            <a:chExt cx="1404" cy="936"/>
          </a:xfrm>
        </p:grpSpPr>
        <p:grpSp>
          <p:nvGrpSpPr>
            <p:cNvPr id="253964" name="组合 253963"/>
            <p:cNvGrpSpPr/>
            <p:nvPr/>
          </p:nvGrpSpPr>
          <p:grpSpPr>
            <a:xfrm>
              <a:off x="3018" y="1324"/>
              <a:ext cx="720" cy="426"/>
              <a:chOff x="3018" y="1324"/>
              <a:chExt cx="720" cy="426"/>
            </a:xfrm>
          </p:grpSpPr>
          <p:sp>
            <p:nvSpPr>
              <p:cNvPr id="253965" name="矩形 25396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3966" name="矩形 25396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3967" name="新月形 25396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3968" name="五角星 25396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3969" name="五角星 25396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3970" name="五角星 25396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3971" name="矩形 2539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3972" name="矩形 2539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3973" name="文本框 25397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53974" name="文本框 253973"/>
          <p:cNvSpPr txBox="1"/>
          <p:nvPr/>
        </p:nvSpPr>
        <p:spPr>
          <a:xfrm>
            <a:off x="381000" y="2057400"/>
            <a:ext cx="8305800" cy="20478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．抽象主题（</a:t>
            </a:r>
            <a:r>
              <a:rPr lang="en-US" altLang="zh-CN" b="1">
                <a:latin typeface="宋体" panose="02010600030101010101" pitchFamily="2" charset="-122"/>
                <a:ea typeface="宋体" panose="02010600030101010101" pitchFamily="2" charset="-122"/>
              </a:rPr>
              <a:t>Subject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Geometry.java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public  interface Geometry{</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double</a:t>
            </a:r>
            <a:r>
              <a:rPr lang="en-US" altLang="zh-CN" b="1" err="1">
                <a:latin typeface="宋体" panose="02010600030101010101" pitchFamily="2" charset="-122"/>
                <a:ea typeface="宋体" panose="02010600030101010101" pitchFamily="2" charset="-122"/>
              </a:rPr>
              <a:t> getArea</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cs typeface="Times New Roman" panose="02020603050405020304" pitchFamily="18" charset="0"/>
              </a:rPr>
              <a:t> }</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4978" name="组合 254977"/>
          <p:cNvGrpSpPr/>
          <p:nvPr/>
        </p:nvGrpSpPr>
        <p:grpSpPr>
          <a:xfrm>
            <a:off x="7239000" y="304800"/>
            <a:ext cx="1676400" cy="1219200"/>
            <a:chOff x="2700" y="1128"/>
            <a:chExt cx="1404" cy="936"/>
          </a:xfrm>
        </p:grpSpPr>
        <p:grpSp>
          <p:nvGrpSpPr>
            <p:cNvPr id="254979" name="组合 254978"/>
            <p:cNvGrpSpPr/>
            <p:nvPr/>
          </p:nvGrpSpPr>
          <p:grpSpPr>
            <a:xfrm>
              <a:off x="3018" y="1324"/>
              <a:ext cx="720" cy="426"/>
              <a:chOff x="3018" y="1324"/>
              <a:chExt cx="720" cy="426"/>
            </a:xfrm>
          </p:grpSpPr>
          <p:sp>
            <p:nvSpPr>
              <p:cNvPr id="254980" name="矩形 25497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4981" name="矩形 25498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4982" name="新月形 25498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4983" name="五角星 25498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4984" name="五角星 25498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4985" name="五角星 25498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4986" name="矩形 25498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4987" name="组合 254986"/>
          <p:cNvGrpSpPr/>
          <p:nvPr/>
        </p:nvGrpSpPr>
        <p:grpSpPr>
          <a:xfrm>
            <a:off x="304800" y="1066800"/>
            <a:ext cx="762000" cy="685800"/>
            <a:chOff x="2700" y="1128"/>
            <a:chExt cx="1404" cy="936"/>
          </a:xfrm>
        </p:grpSpPr>
        <p:grpSp>
          <p:nvGrpSpPr>
            <p:cNvPr id="254988" name="组合 254987"/>
            <p:cNvGrpSpPr/>
            <p:nvPr/>
          </p:nvGrpSpPr>
          <p:grpSpPr>
            <a:xfrm>
              <a:off x="3018" y="1324"/>
              <a:ext cx="720" cy="426"/>
              <a:chOff x="3018" y="1324"/>
              <a:chExt cx="720" cy="426"/>
            </a:xfrm>
          </p:grpSpPr>
          <p:sp>
            <p:nvSpPr>
              <p:cNvPr id="254989" name="矩形 25498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4990" name="矩形 25498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4991" name="新月形 25499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4992" name="五角星 25499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4993" name="五角星 25499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4994" name="五角星 25499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4995" name="矩形 25499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4996" name="矩形 25499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4997" name="文本框 25499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54998" name="文本框 254997"/>
          <p:cNvSpPr txBox="1"/>
          <p:nvPr/>
        </p:nvSpPr>
        <p:spPr>
          <a:xfrm>
            <a:off x="914400" y="1828800"/>
            <a:ext cx="7620000" cy="427513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．具体模板（</a:t>
            </a:r>
            <a:r>
              <a:rPr lang="en-US" altLang="zh-CN" b="1">
                <a:latin typeface="宋体" panose="02010600030101010101" pitchFamily="2" charset="-122"/>
                <a:ea typeface="宋体" panose="02010600030101010101" pitchFamily="2" charset="-122"/>
              </a:rPr>
              <a:t>Concrete Template</a:t>
            </a:r>
            <a:r>
              <a:rPr lang="zh-CN" altLang="en-US" b="1">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Trangle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public class Triangle implements Geometry{ </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double</a:t>
            </a:r>
            <a:r>
              <a:rPr lang="en-US" altLang="zh-CN" sz="1600" b="1" err="1">
                <a:solidFill>
                  <a:srgbClr val="000000"/>
                </a:solidFill>
                <a:latin typeface="宋体" panose="02010600030101010101" pitchFamily="2" charset="-122"/>
                <a:ea typeface="宋体" panose="02010600030101010101" pitchFamily="2" charset="-122"/>
              </a:rPr>
              <a:t> sideA</a:t>
            </a:r>
            <a:r>
              <a:rPr lang="en-US" altLang="zh-CN" sz="1600" b="1">
                <a:solidFill>
                  <a:srgbClr val="000000"/>
                </a:solidFill>
                <a:latin typeface="宋体" panose="02010600030101010101" pitchFamily="2" charset="-122"/>
                <a:ea typeface="宋体" panose="02010600030101010101" pitchFamily="2" charset="-122"/>
              </a:rPr>
              <a:t>,</a:t>
            </a:r>
            <a:r>
              <a:rPr lang="en-US" altLang="zh-CN" sz="1600" b="1" err="1">
                <a:solidFill>
                  <a:srgbClr val="000000"/>
                </a:solidFill>
                <a:latin typeface="宋体" panose="02010600030101010101" pitchFamily="2" charset="-122"/>
                <a:ea typeface="宋体" panose="02010600030101010101" pitchFamily="2" charset="-122"/>
              </a:rPr>
              <a:t>sideB</a:t>
            </a:r>
            <a:r>
              <a:rPr lang="en-US" altLang="zh-CN" sz="1600" b="1">
                <a:solidFill>
                  <a:srgbClr val="000000"/>
                </a:solidFill>
                <a:latin typeface="宋体" panose="02010600030101010101" pitchFamily="2" charset="-122"/>
                <a:ea typeface="宋体" panose="02010600030101010101" pitchFamily="2" charset="-122"/>
              </a:rPr>
              <a:t>,</a:t>
            </a:r>
            <a:r>
              <a:rPr lang="en-US" altLang="zh-CN" sz="1600" b="1" err="1">
                <a:solidFill>
                  <a:srgbClr val="000000"/>
                </a:solidFill>
                <a:latin typeface="宋体" panose="02010600030101010101" pitchFamily="2" charset="-122"/>
                <a:ea typeface="宋体" panose="02010600030101010101" pitchFamily="2" charset="-122"/>
              </a:rPr>
              <a:t>sideC</a:t>
            </a:r>
            <a:r>
              <a:rPr lang="en-US" altLang="zh-CN" sz="1600" b="1">
                <a:solidFill>
                  <a:srgbClr val="000000"/>
                </a:solidFill>
                <a:latin typeface="宋体" panose="02010600030101010101" pitchFamily="2" charset="-122"/>
                <a:ea typeface="宋体" panose="02010600030101010101" pitchFamily="2" charset="-122"/>
              </a:rPr>
              <a:t>,area;</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public  Triangle(double a,double b,double c) {</a:t>
            </a:r>
            <a:endParaRPr lang="en-US" altLang="zh-CN" sz="16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err="1">
                <a:solidFill>
                  <a:srgbClr val="000000"/>
                </a:solidFill>
                <a:latin typeface="宋体" panose="02010600030101010101" pitchFamily="2" charset="-122"/>
                <a:ea typeface="宋体" panose="02010600030101010101" pitchFamily="2" charset="-122"/>
              </a:rPr>
              <a:t>            sideA</a:t>
            </a:r>
            <a:r>
              <a:rPr lang="en-US" altLang="zh-CN" sz="1600" b="1">
                <a:solidFill>
                  <a:srgbClr val="000000"/>
                </a:solidFill>
                <a:latin typeface="宋体" panose="02010600030101010101" pitchFamily="2" charset="-122"/>
                <a:ea typeface="宋体" panose="02010600030101010101" pitchFamily="2" charset="-122"/>
              </a:rPr>
              <a:t>=a;</a:t>
            </a:r>
            <a:endParaRPr lang="en-US" altLang="zh-CN" sz="16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err="1">
                <a:solidFill>
                  <a:srgbClr val="000000"/>
                </a:solidFill>
                <a:latin typeface="宋体" panose="02010600030101010101" pitchFamily="2" charset="-122"/>
                <a:ea typeface="宋体" panose="02010600030101010101" pitchFamily="2" charset="-122"/>
              </a:rPr>
              <a:t>            sideB</a:t>
            </a:r>
            <a:r>
              <a:rPr lang="en-US" altLang="zh-CN" sz="1600" b="1">
                <a:solidFill>
                  <a:srgbClr val="000000"/>
                </a:solidFill>
                <a:latin typeface="宋体" panose="02010600030101010101" pitchFamily="2" charset="-122"/>
                <a:ea typeface="宋体" panose="02010600030101010101" pitchFamily="2" charset="-122"/>
              </a:rPr>
              <a:t>=b;</a:t>
            </a:r>
            <a:endParaRPr lang="en-US" altLang="zh-CN" sz="16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err="1">
                <a:solidFill>
                  <a:srgbClr val="000000"/>
                </a:solidFill>
                <a:latin typeface="宋体" panose="02010600030101010101" pitchFamily="2" charset="-122"/>
                <a:ea typeface="宋体" panose="02010600030101010101" pitchFamily="2" charset="-122"/>
              </a:rPr>
              <a:t>            sideC</a:t>
            </a:r>
            <a:r>
              <a:rPr lang="en-US" altLang="zh-CN" sz="1600" b="1">
                <a:solidFill>
                  <a:srgbClr val="000000"/>
                </a:solidFill>
                <a:latin typeface="宋体" panose="02010600030101010101" pitchFamily="2" charset="-122"/>
                <a:ea typeface="宋体" panose="02010600030101010101" pitchFamily="2" charset="-122"/>
              </a:rPr>
              <a:t>=c;</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public double</a:t>
            </a:r>
            <a:r>
              <a:rPr lang="en-US" altLang="zh-CN" sz="1600" b="1" err="1">
                <a:solidFill>
                  <a:srgbClr val="000000"/>
                </a:solidFill>
                <a:latin typeface="宋体" panose="02010600030101010101" pitchFamily="2" charset="-122"/>
                <a:ea typeface="宋体" panose="02010600030101010101" pitchFamily="2" charset="-122"/>
              </a:rPr>
              <a:t>  getArea</a:t>
            </a:r>
            <a:r>
              <a:rPr lang="en-US" altLang="zh-CN" sz="1600" b="1">
                <a:solidFill>
                  <a:srgbClr val="000000"/>
                </a:solidFill>
                <a:latin typeface="宋体" panose="02010600030101010101" pitchFamily="2" charset="-122"/>
                <a:ea typeface="宋体" panose="02010600030101010101" pitchFamily="2" charset="-122"/>
              </a:rPr>
              <a:t>(){ </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double p=(</a:t>
            </a:r>
            <a:r>
              <a:rPr lang="en-US" altLang="zh-CN" sz="1600" b="1" err="1">
                <a:solidFill>
                  <a:srgbClr val="000000"/>
                </a:solidFill>
                <a:latin typeface="宋体" panose="02010600030101010101" pitchFamily="2" charset="-122"/>
                <a:ea typeface="宋体" panose="02010600030101010101" pitchFamily="2" charset="-122"/>
              </a:rPr>
              <a:t>sideA</a:t>
            </a:r>
            <a:r>
              <a:rPr lang="en-US" altLang="zh-CN" sz="1600" b="1">
                <a:solidFill>
                  <a:srgbClr val="000000"/>
                </a:solidFill>
                <a:latin typeface="宋体" panose="02010600030101010101" pitchFamily="2" charset="-122"/>
                <a:ea typeface="宋体" panose="02010600030101010101" pitchFamily="2" charset="-122"/>
              </a:rPr>
              <a:t>+</a:t>
            </a:r>
            <a:r>
              <a:rPr lang="en-US" altLang="zh-CN" sz="1600" b="1" err="1">
                <a:solidFill>
                  <a:srgbClr val="000000"/>
                </a:solidFill>
                <a:latin typeface="宋体" panose="02010600030101010101" pitchFamily="2" charset="-122"/>
                <a:ea typeface="宋体" panose="02010600030101010101" pitchFamily="2" charset="-122"/>
              </a:rPr>
              <a:t>sideB</a:t>
            </a:r>
            <a:r>
              <a:rPr lang="en-US" altLang="zh-CN" sz="1600" b="1">
                <a:solidFill>
                  <a:srgbClr val="000000"/>
                </a:solidFill>
                <a:latin typeface="宋体" panose="02010600030101010101" pitchFamily="2" charset="-122"/>
                <a:ea typeface="宋体" panose="02010600030101010101" pitchFamily="2" charset="-122"/>
              </a:rPr>
              <a:t>+</a:t>
            </a:r>
            <a:r>
              <a:rPr lang="en-US" altLang="zh-CN" sz="1600" b="1" err="1">
                <a:solidFill>
                  <a:srgbClr val="000000"/>
                </a:solidFill>
                <a:latin typeface="宋体" panose="02010600030101010101" pitchFamily="2" charset="-122"/>
                <a:ea typeface="宋体" panose="02010600030101010101" pitchFamily="2" charset="-122"/>
              </a:rPr>
              <a:t>sideC</a:t>
            </a:r>
            <a:r>
              <a:rPr lang="en-US" altLang="zh-CN" sz="1600" b="1">
                <a:solidFill>
                  <a:srgbClr val="000000"/>
                </a:solidFill>
                <a:latin typeface="宋体" panose="02010600030101010101" pitchFamily="2" charset="-122"/>
                <a:ea typeface="宋体" panose="02010600030101010101" pitchFamily="2" charset="-122"/>
              </a:rPr>
              <a:t>)/2.0;</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area=Math.</a:t>
            </a:r>
            <a:r>
              <a:rPr lang="en-US" altLang="zh-CN" sz="1600" b="1" err="1">
                <a:solidFill>
                  <a:srgbClr val="000000"/>
                </a:solidFill>
                <a:latin typeface="宋体" panose="02010600030101010101" pitchFamily="2" charset="-122"/>
                <a:ea typeface="宋体" panose="02010600030101010101" pitchFamily="2" charset="-122"/>
              </a:rPr>
              <a:t>sqrt</a:t>
            </a:r>
            <a:r>
              <a:rPr lang="en-US" altLang="zh-CN" sz="1600" b="1">
                <a:solidFill>
                  <a:srgbClr val="000000"/>
                </a:solidFill>
                <a:latin typeface="宋体" panose="02010600030101010101" pitchFamily="2" charset="-122"/>
                <a:ea typeface="宋体" panose="02010600030101010101" pitchFamily="2" charset="-122"/>
              </a:rPr>
              <a:t>(p*(p-</a:t>
            </a:r>
            <a:r>
              <a:rPr lang="en-US" altLang="zh-CN" sz="1600" b="1" err="1">
                <a:solidFill>
                  <a:srgbClr val="000000"/>
                </a:solidFill>
                <a:latin typeface="宋体" panose="02010600030101010101" pitchFamily="2" charset="-122"/>
                <a:ea typeface="宋体" panose="02010600030101010101" pitchFamily="2" charset="-122"/>
              </a:rPr>
              <a:t>sideA</a:t>
            </a:r>
            <a:r>
              <a:rPr lang="en-US" altLang="zh-CN" sz="1600" b="1">
                <a:solidFill>
                  <a:srgbClr val="000000"/>
                </a:solidFill>
                <a:latin typeface="宋体" panose="02010600030101010101" pitchFamily="2" charset="-122"/>
                <a:ea typeface="宋体" panose="02010600030101010101" pitchFamily="2" charset="-122"/>
              </a:rPr>
              <a:t>)*(p-</a:t>
            </a:r>
            <a:r>
              <a:rPr lang="en-US" altLang="zh-CN" sz="1600" b="1" err="1">
                <a:solidFill>
                  <a:srgbClr val="000000"/>
                </a:solidFill>
                <a:latin typeface="宋体" panose="02010600030101010101" pitchFamily="2" charset="-122"/>
                <a:ea typeface="宋体" panose="02010600030101010101" pitchFamily="2" charset="-122"/>
              </a:rPr>
              <a:t>sideB</a:t>
            </a:r>
            <a:r>
              <a:rPr lang="en-US" altLang="zh-CN" sz="1600" b="1">
                <a:solidFill>
                  <a:srgbClr val="000000"/>
                </a:solidFill>
                <a:latin typeface="宋体" panose="02010600030101010101" pitchFamily="2" charset="-122"/>
                <a:ea typeface="宋体" panose="02010600030101010101" pitchFamily="2" charset="-122"/>
              </a:rPr>
              <a:t>)*(p-</a:t>
            </a:r>
            <a:r>
              <a:rPr lang="en-US" altLang="zh-CN" sz="1600" b="1" err="1">
                <a:solidFill>
                  <a:srgbClr val="000000"/>
                </a:solidFill>
                <a:latin typeface="宋体" panose="02010600030101010101" pitchFamily="2" charset="-122"/>
                <a:ea typeface="宋体" panose="02010600030101010101" pitchFamily="2" charset="-122"/>
              </a:rPr>
              <a:t>sideC</a:t>
            </a:r>
            <a:r>
              <a:rPr lang="en-US" altLang="zh-CN" sz="1600" b="1">
                <a:solidFill>
                  <a:srgbClr val="000000"/>
                </a:solidFill>
                <a:latin typeface="宋体" panose="02010600030101010101" pitchFamily="2" charset="-122"/>
                <a:ea typeface="宋体" panose="02010600030101010101" pitchFamily="2" charset="-122"/>
              </a:rPr>
              <a:t>)) ;</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return area;</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rPr>
              <a:t>    }</a:t>
            </a:r>
            <a:endParaRPr lang="en-US" altLang="zh-CN" sz="16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600" b="1">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b="1">
                <a:solidFill>
                  <a:srgbClr val="000000"/>
                </a:solidFill>
                <a:latin typeface="宋体" panose="02010600030101010101" pitchFamily="2" charset="-122"/>
                <a:ea typeface="宋体" panose="02010600030101010101" pitchFamily="2" charset="-122"/>
              </a:rPr>
              <a:t> </a:t>
            </a:r>
            <a:endParaRPr lang="en-US" altLang="zh-CN" sz="16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02" name="组合 256001"/>
          <p:cNvGrpSpPr/>
          <p:nvPr/>
        </p:nvGrpSpPr>
        <p:grpSpPr>
          <a:xfrm>
            <a:off x="7239000" y="304800"/>
            <a:ext cx="1676400" cy="1219200"/>
            <a:chOff x="2700" y="1128"/>
            <a:chExt cx="1404" cy="936"/>
          </a:xfrm>
        </p:grpSpPr>
        <p:grpSp>
          <p:nvGrpSpPr>
            <p:cNvPr id="256003" name="组合 256002"/>
            <p:cNvGrpSpPr/>
            <p:nvPr/>
          </p:nvGrpSpPr>
          <p:grpSpPr>
            <a:xfrm>
              <a:off x="3018" y="1324"/>
              <a:ext cx="720" cy="426"/>
              <a:chOff x="3018" y="1324"/>
              <a:chExt cx="720" cy="426"/>
            </a:xfrm>
          </p:grpSpPr>
          <p:sp>
            <p:nvSpPr>
              <p:cNvPr id="256004" name="矩形 25600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6005" name="矩形 25600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6006" name="新月形 25600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6007" name="五角星 25600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6008" name="五角星 25600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6009" name="五角星 25600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6010" name="矩形 25600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6011" name="组合 256010"/>
          <p:cNvGrpSpPr/>
          <p:nvPr/>
        </p:nvGrpSpPr>
        <p:grpSpPr>
          <a:xfrm>
            <a:off x="304800" y="1066800"/>
            <a:ext cx="762000" cy="685800"/>
            <a:chOff x="2700" y="1128"/>
            <a:chExt cx="1404" cy="936"/>
          </a:xfrm>
        </p:grpSpPr>
        <p:grpSp>
          <p:nvGrpSpPr>
            <p:cNvPr id="256012" name="组合 256011"/>
            <p:cNvGrpSpPr/>
            <p:nvPr/>
          </p:nvGrpSpPr>
          <p:grpSpPr>
            <a:xfrm>
              <a:off x="3018" y="1324"/>
              <a:ext cx="720" cy="426"/>
              <a:chOff x="3018" y="1324"/>
              <a:chExt cx="720" cy="426"/>
            </a:xfrm>
          </p:grpSpPr>
          <p:sp>
            <p:nvSpPr>
              <p:cNvPr id="256013" name="矩形 25601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6014" name="矩形 25601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6015" name="新月形 25601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6016" name="五角星 25601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6017" name="五角星 25601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6018" name="五角星 25601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6019" name="矩形 2560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6020" name="矩形 2560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6021" name="文本框 25602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56022" name="文本框 256021"/>
          <p:cNvSpPr txBox="1"/>
          <p:nvPr/>
        </p:nvSpPr>
        <p:spPr>
          <a:xfrm>
            <a:off x="457200" y="1828800"/>
            <a:ext cx="8305800" cy="48577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代理（</a:t>
            </a:r>
            <a:r>
              <a:rPr lang="en-US" altLang="zh-CN" b="1">
                <a:latin typeface="宋体" panose="02010600030101010101" pitchFamily="2" charset="-122"/>
                <a:ea typeface="宋体" panose="02010600030101010101" pitchFamily="2" charset="-122"/>
              </a:rPr>
              <a:t>Proxy</a:t>
            </a:r>
            <a:r>
              <a:rPr lang="zh-CN" altLang="en-US" b="1">
                <a:latin typeface="宋体" panose="02010600030101010101" pitchFamily="2" charset="-122"/>
                <a:ea typeface="宋体" panose="02010600030101010101" pitchFamily="2" charset="-122"/>
              </a:rPr>
              <a:t>）：</a:t>
            </a:r>
            <a:r>
              <a:rPr lang="en-US" altLang="zh-CN" b="1" err="1">
                <a:solidFill>
                  <a:srgbClr val="FF0000"/>
                </a:solidFill>
                <a:latin typeface="宋体" panose="02010600030101010101" pitchFamily="2" charset="-122"/>
                <a:ea typeface="宋体" panose="02010600030101010101" pitchFamily="2" charset="-122"/>
              </a:rPr>
              <a:t>TriangleProxy</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public class</a:t>
            </a:r>
            <a:r>
              <a:rPr lang="en-US" altLang="zh-CN" sz="1600" b="1" err="1">
                <a:latin typeface="宋体" panose="02010600030101010101" pitchFamily="2" charset="-122"/>
                <a:ea typeface="宋体" panose="02010600030101010101" pitchFamily="2" charset="-122"/>
              </a:rPr>
              <a:t> TriangleProxy</a:t>
            </a:r>
            <a:r>
              <a:rPr lang="en-US" altLang="zh-CN" sz="1600" b="1">
                <a:latin typeface="宋体" panose="02010600030101010101" pitchFamily="2" charset="-122"/>
                <a:ea typeface="宋体" panose="02010600030101010101" pitchFamily="2" charset="-122"/>
              </a:rPr>
              <a:t> implements Geometry{ </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double</a:t>
            </a:r>
            <a:r>
              <a:rPr lang="en-US" altLang="zh-CN" sz="1600" b="1" err="1">
                <a:latin typeface="宋体" panose="02010600030101010101" pitchFamily="2" charset="-122"/>
                <a:ea typeface="宋体" panose="02010600030101010101" pitchFamily="2" charset="-122"/>
              </a:rPr>
              <a:t> sideA</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sideB</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sideC</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Triangle triangle;</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public  void</a:t>
            </a:r>
            <a:r>
              <a:rPr lang="en-US" altLang="zh-CN" sz="1600" b="1" err="1">
                <a:latin typeface="宋体" panose="02010600030101010101" pitchFamily="2" charset="-122"/>
                <a:ea typeface="宋体" panose="02010600030101010101" pitchFamily="2" charset="-122"/>
              </a:rPr>
              <a:t> setABC</a:t>
            </a:r>
            <a:r>
              <a:rPr lang="en-US" altLang="zh-CN" sz="1600" b="1">
                <a:latin typeface="宋体" panose="02010600030101010101" pitchFamily="2" charset="-122"/>
                <a:ea typeface="宋体" panose="02010600030101010101" pitchFamily="2" charset="-122"/>
              </a:rPr>
              <a:t>(double a,double b,double c) {</a:t>
            </a:r>
            <a:endParaRPr lang="en-US" altLang="zh-CN" sz="16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err="1">
                <a:latin typeface="宋体" panose="02010600030101010101" pitchFamily="2" charset="-122"/>
                <a:ea typeface="宋体" panose="02010600030101010101" pitchFamily="2" charset="-122"/>
              </a:rPr>
              <a:t>            sideA</a:t>
            </a:r>
            <a:r>
              <a:rPr lang="en-US" altLang="zh-CN" sz="1600" b="1">
                <a:latin typeface="宋体" panose="02010600030101010101" pitchFamily="2" charset="-122"/>
                <a:ea typeface="宋体" panose="02010600030101010101" pitchFamily="2" charset="-122"/>
              </a:rPr>
              <a:t>=a;</a:t>
            </a:r>
            <a:endParaRPr lang="en-US" altLang="zh-CN" sz="16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err="1">
                <a:latin typeface="宋体" panose="02010600030101010101" pitchFamily="2" charset="-122"/>
                <a:ea typeface="宋体" panose="02010600030101010101" pitchFamily="2" charset="-122"/>
              </a:rPr>
              <a:t>            sideB</a:t>
            </a:r>
            <a:r>
              <a:rPr lang="en-US" altLang="zh-CN" sz="1600" b="1">
                <a:latin typeface="宋体" panose="02010600030101010101" pitchFamily="2" charset="-122"/>
                <a:ea typeface="宋体" panose="02010600030101010101" pitchFamily="2" charset="-122"/>
              </a:rPr>
              <a:t>=b;</a:t>
            </a:r>
            <a:endParaRPr lang="en-US" altLang="zh-CN" sz="16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err="1">
                <a:latin typeface="宋体" panose="02010600030101010101" pitchFamily="2" charset="-122"/>
                <a:ea typeface="宋体" panose="02010600030101010101" pitchFamily="2" charset="-122"/>
              </a:rPr>
              <a:t>            sideC</a:t>
            </a:r>
            <a:r>
              <a:rPr lang="en-US" altLang="zh-CN" sz="1600" b="1">
                <a:latin typeface="宋体" panose="02010600030101010101" pitchFamily="2" charset="-122"/>
                <a:ea typeface="宋体" panose="02010600030101010101" pitchFamily="2" charset="-122"/>
              </a:rPr>
              <a:t>=c;</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public double</a:t>
            </a:r>
            <a:r>
              <a:rPr lang="en-US" altLang="zh-CN" sz="1600" b="1" err="1">
                <a:latin typeface="宋体" panose="02010600030101010101" pitchFamily="2" charset="-122"/>
                <a:ea typeface="宋体" panose="02010600030101010101" pitchFamily="2" charset="-122"/>
              </a:rPr>
              <a:t>  getArea</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if(</a:t>
            </a:r>
            <a:r>
              <a:rPr lang="en-US" altLang="zh-CN" sz="1600" b="1" err="1">
                <a:latin typeface="宋体" panose="02010600030101010101" pitchFamily="2" charset="-122"/>
                <a:ea typeface="宋体" panose="02010600030101010101" pitchFamily="2" charset="-122"/>
              </a:rPr>
              <a:t>sideA</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sideB</a:t>
            </a:r>
            <a:r>
              <a:rPr lang="en-US" altLang="zh-CN" sz="1600" b="1">
                <a:latin typeface="宋体" panose="02010600030101010101" pitchFamily="2" charset="-122"/>
                <a:ea typeface="宋体" panose="02010600030101010101" pitchFamily="2" charset="-122"/>
              </a:rPr>
              <a:t>&gt;</a:t>
            </a:r>
            <a:r>
              <a:rPr lang="en-US" altLang="zh-CN" sz="1600" b="1" err="1">
                <a:latin typeface="宋体" panose="02010600030101010101" pitchFamily="2" charset="-122"/>
                <a:ea typeface="宋体" panose="02010600030101010101" pitchFamily="2" charset="-122"/>
              </a:rPr>
              <a:t>sideC</a:t>
            </a:r>
            <a:r>
              <a:rPr lang="en-US" altLang="zh-CN" sz="1600" b="1">
                <a:latin typeface="宋体" panose="02010600030101010101" pitchFamily="2" charset="-122"/>
                <a:ea typeface="宋体" panose="02010600030101010101" pitchFamily="2" charset="-122"/>
              </a:rPr>
              <a:t>&amp;&amp;</a:t>
            </a:r>
            <a:r>
              <a:rPr lang="en-US" altLang="zh-CN" sz="1600" b="1" err="1">
                <a:latin typeface="宋体" panose="02010600030101010101" pitchFamily="2" charset="-122"/>
                <a:ea typeface="宋体" panose="02010600030101010101" pitchFamily="2" charset="-122"/>
              </a:rPr>
              <a:t>sideA</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sideC</a:t>
            </a:r>
            <a:r>
              <a:rPr lang="en-US" altLang="zh-CN" sz="1600" b="1">
                <a:latin typeface="宋体" panose="02010600030101010101" pitchFamily="2" charset="-122"/>
                <a:ea typeface="宋体" panose="02010600030101010101" pitchFamily="2" charset="-122"/>
              </a:rPr>
              <a:t>&gt;</a:t>
            </a:r>
            <a:r>
              <a:rPr lang="en-US" altLang="zh-CN" sz="1600" b="1" err="1">
                <a:latin typeface="宋体" panose="02010600030101010101" pitchFamily="2" charset="-122"/>
                <a:ea typeface="宋体" panose="02010600030101010101" pitchFamily="2" charset="-122"/>
              </a:rPr>
              <a:t>sideB</a:t>
            </a:r>
            <a:r>
              <a:rPr lang="en-US" altLang="zh-CN" sz="1600" b="1">
                <a:latin typeface="宋体" panose="02010600030101010101" pitchFamily="2" charset="-122"/>
                <a:ea typeface="宋体" panose="02010600030101010101" pitchFamily="2" charset="-122"/>
              </a:rPr>
              <a:t>&amp;&amp;</a:t>
            </a:r>
            <a:r>
              <a:rPr lang="en-US" altLang="zh-CN" sz="1600" b="1" err="1">
                <a:latin typeface="宋体" panose="02010600030101010101" pitchFamily="2" charset="-122"/>
                <a:ea typeface="宋体" panose="02010600030101010101" pitchFamily="2" charset="-122"/>
              </a:rPr>
              <a:t>sideB</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sideC</a:t>
            </a:r>
            <a:r>
              <a:rPr lang="en-US" altLang="zh-CN" sz="1600" b="1">
                <a:latin typeface="宋体" panose="02010600030101010101" pitchFamily="2" charset="-122"/>
                <a:ea typeface="宋体" panose="02010600030101010101" pitchFamily="2" charset="-122"/>
              </a:rPr>
              <a:t>&gt;</a:t>
            </a:r>
            <a:r>
              <a:rPr lang="en-US" altLang="zh-CN" sz="1600" b="1" err="1">
                <a:latin typeface="宋体" panose="02010600030101010101" pitchFamily="2" charset="-122"/>
                <a:ea typeface="宋体" panose="02010600030101010101" pitchFamily="2" charset="-122"/>
              </a:rPr>
              <a:t>sideA</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triangle=new Triangle(</a:t>
            </a:r>
            <a:r>
              <a:rPr lang="en-US" altLang="zh-CN" sz="1600" b="1" err="1">
                <a:latin typeface="宋体" panose="02010600030101010101" pitchFamily="2" charset="-122"/>
                <a:ea typeface="宋体" panose="02010600030101010101" pitchFamily="2" charset="-122"/>
              </a:rPr>
              <a:t>sideA</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sideB</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sideC</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double area=triangle.</a:t>
            </a:r>
            <a:r>
              <a:rPr lang="en-US" altLang="zh-CN" sz="1600" b="1" err="1">
                <a:latin typeface="宋体" panose="02010600030101010101" pitchFamily="2" charset="-122"/>
                <a:ea typeface="宋体" panose="02010600030101010101" pitchFamily="2" charset="-122"/>
              </a:rPr>
              <a:t>getArea</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return area;</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else</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return -1;</a:t>
            </a:r>
            <a:endParaRPr lang="en-US" altLang="zh-CN" sz="16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cs typeface="Times New Roman" panose="02020603050405020304" pitchFamily="18" charset="0"/>
              </a:rPr>
              <a:t>}</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8050" name="组合 258049"/>
          <p:cNvGrpSpPr/>
          <p:nvPr/>
        </p:nvGrpSpPr>
        <p:grpSpPr>
          <a:xfrm>
            <a:off x="7239000" y="304800"/>
            <a:ext cx="1676400" cy="1219200"/>
            <a:chOff x="2700" y="1128"/>
            <a:chExt cx="1404" cy="936"/>
          </a:xfrm>
        </p:grpSpPr>
        <p:grpSp>
          <p:nvGrpSpPr>
            <p:cNvPr id="258051" name="组合 258050"/>
            <p:cNvGrpSpPr/>
            <p:nvPr/>
          </p:nvGrpSpPr>
          <p:grpSpPr>
            <a:xfrm>
              <a:off x="3018" y="1324"/>
              <a:ext cx="720" cy="426"/>
              <a:chOff x="3018" y="1324"/>
              <a:chExt cx="720" cy="426"/>
            </a:xfrm>
          </p:grpSpPr>
          <p:sp>
            <p:nvSpPr>
              <p:cNvPr id="258052" name="矩形 25805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8053" name="矩形 25805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8054" name="新月形 25805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8055" name="五角星 25805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8056" name="五角星 25805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8057" name="五角星 25805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8058" name="矩形 25805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8059" name="组合 258058"/>
          <p:cNvGrpSpPr/>
          <p:nvPr/>
        </p:nvGrpSpPr>
        <p:grpSpPr>
          <a:xfrm>
            <a:off x="304800" y="1066800"/>
            <a:ext cx="762000" cy="685800"/>
            <a:chOff x="2700" y="1128"/>
            <a:chExt cx="1404" cy="936"/>
          </a:xfrm>
        </p:grpSpPr>
        <p:grpSp>
          <p:nvGrpSpPr>
            <p:cNvPr id="258060" name="组合 258059"/>
            <p:cNvGrpSpPr/>
            <p:nvPr/>
          </p:nvGrpSpPr>
          <p:grpSpPr>
            <a:xfrm>
              <a:off x="3018" y="1324"/>
              <a:ext cx="720" cy="426"/>
              <a:chOff x="3018" y="1324"/>
              <a:chExt cx="720" cy="426"/>
            </a:xfrm>
          </p:grpSpPr>
          <p:sp>
            <p:nvSpPr>
              <p:cNvPr id="258061" name="矩形 25806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8062" name="矩形 25806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8063" name="新月形 25806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8064" name="五角星 25806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8065" name="五角星 25806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8066" name="五角星 25806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8067" name="矩形 2580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8068" name="矩形 2580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8069" name="文本框 25806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58070" name="文本框 258069"/>
          <p:cNvSpPr txBox="1"/>
          <p:nvPr/>
        </p:nvSpPr>
        <p:spPr>
          <a:xfrm>
            <a:off x="838200" y="1676400"/>
            <a:ext cx="7620000" cy="47990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80000"/>
              </a:lnSpc>
              <a:spcBef>
                <a:spcPct val="50000"/>
              </a:spcBef>
            </a:pPr>
            <a:r>
              <a:rPr lang="en-US" altLang="zh-CN" b="1">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import java.util.Scanner;</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public class Application{</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public static void main(String</a:t>
            </a:r>
            <a:r>
              <a:rPr lang="en-US" altLang="zh-CN" sz="1400" b="1" err="1">
                <a:latin typeface="宋体" panose="02010600030101010101" pitchFamily="2" charset="-122"/>
                <a:ea typeface="宋体" panose="02010600030101010101" pitchFamily="2" charset="-122"/>
              </a:rPr>
              <a:t> args</a:t>
            </a: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Scanner reader=new Scanner(System.in);</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请输入三个数，每输入一个数回车确认</a:t>
            </a:r>
            <a:r>
              <a:rPr lang="en-US" altLang="zh-CN" sz="1400" b="1" dirty="0">
                <a:latin typeface="宋体" panose="02010600030101010101" pitchFamily="2" charset="-122"/>
                <a:ea typeface="宋体" panose="02010600030101010101" pitchFamily="2" charset="-122"/>
              </a:rPr>
              <a:t>");</a:t>
            </a:r>
            <a:endParaRPr lang="en-US" altLang="zh-CN" sz="1400" b="1" dirty="0">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double a=-1,b=-1,c=-1;</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a=reader.</a:t>
            </a:r>
            <a:r>
              <a:rPr lang="en-US" altLang="zh-CN" sz="1400" b="1" err="1">
                <a:latin typeface="宋体" panose="02010600030101010101" pitchFamily="2" charset="-122"/>
                <a:ea typeface="宋体" panose="02010600030101010101" pitchFamily="2" charset="-122"/>
              </a:rPr>
              <a:t>nextDouble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b=reader.</a:t>
            </a:r>
            <a:r>
              <a:rPr lang="en-US" altLang="zh-CN" sz="1400" b="1" err="1">
                <a:latin typeface="宋体" panose="02010600030101010101" pitchFamily="2" charset="-122"/>
                <a:ea typeface="宋体" panose="02010600030101010101" pitchFamily="2" charset="-122"/>
              </a:rPr>
              <a:t>nextDouble</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c=reader.</a:t>
            </a:r>
            <a:r>
              <a:rPr lang="en-US" altLang="zh-CN" sz="1400" b="1" err="1">
                <a:latin typeface="宋体" panose="02010600030101010101" pitchFamily="2" charset="-122"/>
                <a:ea typeface="宋体" panose="02010600030101010101" pitchFamily="2" charset="-122"/>
              </a:rPr>
              <a:t>nextDouble</a:t>
            </a:r>
            <a:r>
              <a:rPr lang="en-US" altLang="zh-CN" sz="1400" b="1">
                <a:latin typeface="宋体" panose="02010600030101010101" pitchFamily="2" charset="-122"/>
                <a:ea typeface="宋体" panose="02010600030101010101" pitchFamily="2" charset="-122"/>
              </a:rPr>
              <a:t>();</a:t>
            </a:r>
            <a:endParaRPr lang="en-US" altLang="zh-CN" sz="14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err="1">
                <a:latin typeface="宋体" panose="02010600030101010101" pitchFamily="2" charset="-122"/>
                <a:ea typeface="宋体" panose="02010600030101010101" pitchFamily="2" charset="-122"/>
              </a:rPr>
              <a:t>            TriangleProxy</a:t>
            </a:r>
            <a:r>
              <a:rPr lang="en-US" altLang="zh-CN" sz="1400" b="1">
                <a:latin typeface="宋体" panose="02010600030101010101" pitchFamily="2" charset="-122"/>
                <a:ea typeface="宋体" panose="02010600030101010101" pitchFamily="2" charset="-122"/>
              </a:rPr>
              <a:t> proxy=new</a:t>
            </a:r>
            <a:r>
              <a:rPr lang="en-US" altLang="zh-CN" sz="1400" b="1" err="1">
                <a:latin typeface="宋体" panose="02010600030101010101" pitchFamily="2" charset="-122"/>
                <a:ea typeface="宋体" panose="02010600030101010101" pitchFamily="2" charset="-122"/>
              </a:rPr>
              <a:t> TriangleProxy</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proxy.</a:t>
            </a:r>
            <a:r>
              <a:rPr lang="en-US" altLang="zh-CN" sz="1400" b="1" err="1">
                <a:latin typeface="宋体" panose="02010600030101010101" pitchFamily="2" charset="-122"/>
                <a:ea typeface="宋体" panose="02010600030101010101" pitchFamily="2" charset="-122"/>
              </a:rPr>
              <a:t>setABC</a:t>
            </a:r>
            <a:r>
              <a:rPr lang="en-US" altLang="zh-CN" sz="1400" b="1">
                <a:latin typeface="宋体" panose="02010600030101010101" pitchFamily="2" charset="-122"/>
                <a:ea typeface="宋体" panose="02010600030101010101" pitchFamily="2" charset="-122"/>
              </a:rPr>
              <a:t>(a,b,c);</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double area=proxy.</a:t>
            </a:r>
            <a:r>
              <a:rPr lang="en-US" altLang="zh-CN" sz="1400" b="1" err="1">
                <a:latin typeface="宋体" panose="02010600030101010101" pitchFamily="2" charset="-122"/>
                <a:ea typeface="宋体" panose="02010600030101010101" pitchFamily="2" charset="-122"/>
              </a:rPr>
              <a:t>getArea</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System.out.</a:t>
            </a:r>
            <a:r>
              <a:rPr lang="en-US" altLang="zh-CN" sz="1400" b="1" err="1">
                <a:latin typeface="宋体" panose="02010600030101010101" pitchFamily="2" charset="-122"/>
                <a:ea typeface="宋体" panose="02010600030101010101" pitchFamily="2" charset="-122"/>
              </a:rPr>
              <a:t>println</a:t>
            </a:r>
            <a:r>
              <a:rPr lang="en-US" altLang="zh-CN" sz="14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面积是：</a:t>
            </a:r>
            <a:r>
              <a:rPr lang="en-US" altLang="zh-CN" sz="1400" b="1" dirty="0">
                <a:latin typeface="宋体" panose="02010600030101010101" pitchFamily="2" charset="-122"/>
                <a:ea typeface="宋体" panose="02010600030101010101" pitchFamily="2" charset="-122"/>
              </a:rPr>
              <a:t>"+</a:t>
            </a:r>
            <a:r>
              <a:rPr lang="en-US" altLang="zh-CN" sz="1400" b="1">
                <a:latin typeface="宋体" panose="02010600030101010101" pitchFamily="2" charset="-122"/>
                <a:ea typeface="宋体" panose="02010600030101010101" pitchFamily="2" charset="-122"/>
              </a:rPr>
              <a:t>area);</a:t>
            </a:r>
            <a:endParaRPr lang="en-US" altLang="zh-CN" sz="14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a:p>
            <a:pPr algn="l">
              <a:lnSpc>
                <a:spcPct val="80000"/>
              </a:lnSpc>
              <a:spcBef>
                <a:spcPct val="50000"/>
              </a:spcBef>
            </a:pPr>
            <a:r>
              <a:rPr lang="en-US" altLang="zh-CN" sz="1400" b="1">
                <a:latin typeface="宋体" panose="02010600030101010101" pitchFamily="2" charset="-122"/>
                <a:ea typeface="宋体" panose="02010600030101010101" pitchFamily="2" charset="-122"/>
                <a:cs typeface="Times New Roman" panose="02020603050405020304" pitchFamily="18" charset="0"/>
              </a:rPr>
              <a:t>}</a:t>
            </a:r>
            <a:r>
              <a:rPr lang="en-US" altLang="zh-CN" sz="1400" b="1">
                <a:latin typeface="宋体" panose="02010600030101010101" pitchFamily="2" charset="-122"/>
                <a:ea typeface="宋体" panose="02010600030101010101" pitchFamily="2" charset="-122"/>
              </a:rPr>
              <a:t> </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4" name="副标题 25907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代理模式的优点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59075" name="组合 259074"/>
          <p:cNvGrpSpPr/>
          <p:nvPr/>
        </p:nvGrpSpPr>
        <p:grpSpPr>
          <a:xfrm>
            <a:off x="7239000" y="304800"/>
            <a:ext cx="1676400" cy="1219200"/>
            <a:chOff x="2700" y="1128"/>
            <a:chExt cx="1404" cy="936"/>
          </a:xfrm>
        </p:grpSpPr>
        <p:grpSp>
          <p:nvGrpSpPr>
            <p:cNvPr id="259076" name="组合 259075"/>
            <p:cNvGrpSpPr/>
            <p:nvPr/>
          </p:nvGrpSpPr>
          <p:grpSpPr>
            <a:xfrm>
              <a:off x="3018" y="1324"/>
              <a:ext cx="720" cy="426"/>
              <a:chOff x="3018" y="1324"/>
              <a:chExt cx="720" cy="426"/>
            </a:xfrm>
          </p:grpSpPr>
          <p:sp>
            <p:nvSpPr>
              <p:cNvPr id="259077" name="矩形 25907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9078" name="矩形 25907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9079" name="新月形 25907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9080" name="五角星 25907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9081" name="五角星 25908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9082" name="五角星 25908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9083" name="矩形 25908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59084" name="组合 259083"/>
          <p:cNvGrpSpPr/>
          <p:nvPr/>
        </p:nvGrpSpPr>
        <p:grpSpPr>
          <a:xfrm>
            <a:off x="304800" y="1066800"/>
            <a:ext cx="762000" cy="685800"/>
            <a:chOff x="2700" y="1128"/>
            <a:chExt cx="1404" cy="936"/>
          </a:xfrm>
        </p:grpSpPr>
        <p:grpSp>
          <p:nvGrpSpPr>
            <p:cNvPr id="259085" name="组合 259084"/>
            <p:cNvGrpSpPr/>
            <p:nvPr/>
          </p:nvGrpSpPr>
          <p:grpSpPr>
            <a:xfrm>
              <a:off x="3018" y="1324"/>
              <a:ext cx="720" cy="426"/>
              <a:chOff x="3018" y="1324"/>
              <a:chExt cx="720" cy="426"/>
            </a:xfrm>
          </p:grpSpPr>
          <p:sp>
            <p:nvSpPr>
              <p:cNvPr id="259086" name="矩形 25908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59087" name="矩形 25908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59088" name="新月形 25908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59089" name="五角星 25908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59090" name="五角星 25908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59091" name="五角星 25909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59092" name="矩形 25909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9093" name="矩形 25909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59094" name="矩形 259093"/>
          <p:cNvSpPr/>
          <p:nvPr/>
        </p:nvSpPr>
        <p:spPr>
          <a:xfrm>
            <a:off x="685800" y="1905000"/>
            <a:ext cx="7772400" cy="1370013"/>
          </a:xfrm>
          <a:prstGeom prst="rect">
            <a:avLst/>
          </a:prstGeom>
          <a:noFill/>
          <a:ln w="9525">
            <a:noFill/>
          </a:ln>
        </p:spPr>
        <p:txBody>
          <a:bodyPr>
            <a:spAutoFit/>
          </a:bodyPr>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代理模式可以屏蔽用户真正请求的对象，使用户程序和真正的对象之间解耦。</a:t>
            </a:r>
            <a:endParaRPr lang="zh-CN" altLang="en-US"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使用代理来担当那些创建耗时的对象的替身。</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8" name="标题 26009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第二十三章  享元模式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60099" name="组合 260098"/>
          <p:cNvGrpSpPr/>
          <p:nvPr/>
        </p:nvGrpSpPr>
        <p:grpSpPr>
          <a:xfrm>
            <a:off x="7239000" y="304800"/>
            <a:ext cx="1676400" cy="1219200"/>
            <a:chOff x="2700" y="1128"/>
            <a:chExt cx="1404" cy="936"/>
          </a:xfrm>
        </p:grpSpPr>
        <p:grpSp>
          <p:nvGrpSpPr>
            <p:cNvPr id="260100" name="组合 260099"/>
            <p:cNvGrpSpPr/>
            <p:nvPr/>
          </p:nvGrpSpPr>
          <p:grpSpPr>
            <a:xfrm>
              <a:off x="3018" y="1324"/>
              <a:ext cx="720" cy="426"/>
              <a:chOff x="3018" y="1324"/>
              <a:chExt cx="720" cy="426"/>
            </a:xfrm>
          </p:grpSpPr>
          <p:sp>
            <p:nvSpPr>
              <p:cNvPr id="260101" name="矩形 26010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0102" name="矩形 26010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0103" name="新月形 26010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0104" name="五角星 26010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0105" name="五角星 26010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0106" name="五角星 26010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0107" name="矩形 26010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0108" name="组合 260107"/>
          <p:cNvGrpSpPr/>
          <p:nvPr/>
        </p:nvGrpSpPr>
        <p:grpSpPr>
          <a:xfrm>
            <a:off x="304800" y="1066800"/>
            <a:ext cx="762000" cy="685800"/>
            <a:chOff x="2700" y="1128"/>
            <a:chExt cx="1404" cy="936"/>
          </a:xfrm>
        </p:grpSpPr>
        <p:grpSp>
          <p:nvGrpSpPr>
            <p:cNvPr id="260109" name="组合 260108"/>
            <p:cNvGrpSpPr/>
            <p:nvPr/>
          </p:nvGrpSpPr>
          <p:grpSpPr>
            <a:xfrm>
              <a:off x="3018" y="1324"/>
              <a:ext cx="720" cy="426"/>
              <a:chOff x="3018" y="1324"/>
              <a:chExt cx="720" cy="426"/>
            </a:xfrm>
          </p:grpSpPr>
          <p:sp>
            <p:nvSpPr>
              <p:cNvPr id="260110" name="矩形 26010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0111" name="矩形 26011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0112" name="新月形 26011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0113" name="五角星 26011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0114" name="五角星 26011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0115" name="五角星 26011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0116" name="矩形 26011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0117" name="矩形 26011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0118" name="文本框 260117"/>
          <p:cNvSpPr txBox="1"/>
          <p:nvPr/>
        </p:nvSpPr>
        <p:spPr>
          <a:xfrm>
            <a:off x="609600" y="1905000"/>
            <a:ext cx="8153400" cy="31242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享元模式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运用共享技术有效地支持大量细粒度的对象。</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Flyweight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Use sharing to support large numbers of fine-grained objects efficiently.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副标题 40961"/>
          <p:cNvSpPr>
            <a:spLocks noGrp="1"/>
          </p:cNvSpPr>
          <p:nvPr>
            <p:ph type="subTitle" idx="1"/>
          </p:nvPr>
        </p:nvSpPr>
        <p:spPr>
          <a:xfrm>
            <a:off x="1371600" y="838200"/>
            <a:ext cx="5943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命令模式的结构与使用  </a:t>
            </a:r>
            <a:endParaRPr lang="zh-CN" altLang="en-US" sz="3600" b="1" kern="1200" baseline="0">
              <a:latin typeface="宋体" panose="02010600030101010101" pitchFamily="2" charset="-122"/>
              <a:ea typeface="宋体" panose="02010600030101010101" pitchFamily="2" charset="-122"/>
            </a:endParaRPr>
          </a:p>
        </p:txBody>
      </p:sp>
      <p:sp>
        <p:nvSpPr>
          <p:cNvPr id="40971" name="矩形 4097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0980" name="矩形 4097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0981" name="矩形 4098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0983" name="文本框 40982"/>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接收者（</a:t>
            </a:r>
            <a:r>
              <a:rPr lang="en-US" altLang="zh-CN" sz="3200" b="1">
                <a:latin typeface="宋体" panose="02010600030101010101" pitchFamily="2" charset="-122"/>
                <a:ea typeface="宋体" panose="02010600030101010101" pitchFamily="2" charset="-122"/>
              </a:rPr>
              <a:t>Receiver</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命令</a:t>
            </a:r>
            <a:r>
              <a:rPr lang="en-US" altLang="zh-CN" sz="3200" b="1" dirty="0">
                <a:latin typeface="宋体" panose="02010600030101010101" pitchFamily="2" charset="-122"/>
                <a:ea typeface="宋体" panose="02010600030101010101" pitchFamily="2" charset="-122"/>
              </a:rPr>
              <a:t>(</a:t>
            </a:r>
            <a:r>
              <a:rPr lang="en-US" altLang="zh-CN" sz="3200" b="1">
                <a:latin typeface="宋体" panose="02010600030101010101" pitchFamily="2" charset="-122"/>
                <a:ea typeface="宋体" panose="02010600030101010101" pitchFamily="2" charset="-122"/>
              </a:rPr>
              <a:t>Command)</a:t>
            </a:r>
            <a:r>
              <a:rPr lang="zh-CN" altLang="en-US" sz="3200" b="1" dirty="0">
                <a:latin typeface="宋体" panose="02010600030101010101" pitchFamily="2" charset="-122"/>
                <a:ea typeface="宋体" panose="02010600030101010101" pitchFamily="2" charset="-122"/>
              </a:rPr>
              <a:t>接口</a:t>
            </a:r>
            <a:endParaRPr lang="zh-CN" altLang="en-US" sz="3200" b="1" dirty="0">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具体命令（</a:t>
            </a:r>
            <a:r>
              <a:rPr lang="en-US" altLang="zh-CN" sz="3200" b="1" err="1">
                <a:latin typeface="宋体" panose="02010600030101010101" pitchFamily="2" charset="-122"/>
                <a:ea typeface="宋体" panose="02010600030101010101" pitchFamily="2" charset="-122"/>
              </a:rPr>
              <a:t>ConcreteCommand</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请求者（</a:t>
            </a:r>
            <a:r>
              <a:rPr lang="en-US" altLang="zh-CN" sz="3200" b="1">
                <a:latin typeface="宋体" panose="02010600030101010101" pitchFamily="2" charset="-122"/>
                <a:ea typeface="宋体" panose="02010600030101010101" pitchFamily="2" charset="-122"/>
              </a:rPr>
              <a:t>Invoker</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2" name="副标题 26112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61123" name="组合 261122"/>
          <p:cNvGrpSpPr/>
          <p:nvPr/>
        </p:nvGrpSpPr>
        <p:grpSpPr>
          <a:xfrm>
            <a:off x="7239000" y="304800"/>
            <a:ext cx="1676400" cy="1219200"/>
            <a:chOff x="2700" y="1128"/>
            <a:chExt cx="1404" cy="936"/>
          </a:xfrm>
        </p:grpSpPr>
        <p:grpSp>
          <p:nvGrpSpPr>
            <p:cNvPr id="261124" name="组合 261123"/>
            <p:cNvGrpSpPr/>
            <p:nvPr/>
          </p:nvGrpSpPr>
          <p:grpSpPr>
            <a:xfrm>
              <a:off x="3018" y="1324"/>
              <a:ext cx="720" cy="426"/>
              <a:chOff x="3018" y="1324"/>
              <a:chExt cx="720" cy="426"/>
            </a:xfrm>
          </p:grpSpPr>
          <p:sp>
            <p:nvSpPr>
              <p:cNvPr id="261125" name="矩形 26112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1126" name="矩形 26112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1127" name="新月形 26112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1128" name="五角星 26112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1129" name="五角星 26112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1130" name="五角星 26112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1131" name="矩形 26113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1132" name="组合 261131"/>
          <p:cNvGrpSpPr/>
          <p:nvPr/>
        </p:nvGrpSpPr>
        <p:grpSpPr>
          <a:xfrm>
            <a:off x="304800" y="1066800"/>
            <a:ext cx="762000" cy="685800"/>
            <a:chOff x="2700" y="1128"/>
            <a:chExt cx="1404" cy="936"/>
          </a:xfrm>
        </p:grpSpPr>
        <p:grpSp>
          <p:nvGrpSpPr>
            <p:cNvPr id="261133" name="组合 261132"/>
            <p:cNvGrpSpPr/>
            <p:nvPr/>
          </p:nvGrpSpPr>
          <p:grpSpPr>
            <a:xfrm>
              <a:off x="3018" y="1324"/>
              <a:ext cx="720" cy="426"/>
              <a:chOff x="3018" y="1324"/>
              <a:chExt cx="720" cy="426"/>
            </a:xfrm>
          </p:grpSpPr>
          <p:sp>
            <p:nvSpPr>
              <p:cNvPr id="261134" name="矩形 26113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1135" name="矩形 26113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1136" name="新月形 26113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1137" name="五角星 26113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1138" name="五角星 26113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1139" name="五角星 26113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1140" name="矩形 26113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1141" name="矩形 26114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1142" name="文本框 261141"/>
          <p:cNvSpPr txBox="1"/>
          <p:nvPr/>
        </p:nvSpPr>
        <p:spPr>
          <a:xfrm>
            <a:off x="685800" y="2133600"/>
            <a:ext cx="7391400" cy="2544763"/>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一个类中的成员变量表明该类所创建的对象所具有的属性，在某些程序设计中我们可能用一个类创建若干个对象，但是我们发现这些对象的一个共同特点是它们有一部分属性的取值必须是完全相同的。</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副标题 262145"/>
          <p:cNvSpPr>
            <a:spLocks noGrp="1"/>
          </p:cNvSpPr>
          <p:nvPr>
            <p:ph type="subTitle" idx="1"/>
          </p:nvPr>
        </p:nvSpPr>
        <p:spPr>
          <a:xfrm>
            <a:off x="1371600" y="838200"/>
            <a:ext cx="5562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享元模式的结构与使用</a:t>
            </a:r>
            <a:r>
              <a:rPr lang="zh-CN" altLang="en-US" sz="3600" b="1" kern="1200" baseline="0" dirty="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grpSp>
        <p:nvGrpSpPr>
          <p:cNvPr id="262147" name="组合 262146"/>
          <p:cNvGrpSpPr/>
          <p:nvPr/>
        </p:nvGrpSpPr>
        <p:grpSpPr>
          <a:xfrm>
            <a:off x="7239000" y="304800"/>
            <a:ext cx="1676400" cy="1219200"/>
            <a:chOff x="2700" y="1128"/>
            <a:chExt cx="1404" cy="936"/>
          </a:xfrm>
        </p:grpSpPr>
        <p:grpSp>
          <p:nvGrpSpPr>
            <p:cNvPr id="262148" name="组合 262147"/>
            <p:cNvGrpSpPr/>
            <p:nvPr/>
          </p:nvGrpSpPr>
          <p:grpSpPr>
            <a:xfrm>
              <a:off x="3018" y="1324"/>
              <a:ext cx="720" cy="426"/>
              <a:chOff x="3018" y="1324"/>
              <a:chExt cx="720" cy="426"/>
            </a:xfrm>
          </p:grpSpPr>
          <p:sp>
            <p:nvSpPr>
              <p:cNvPr id="262149" name="矩形 26214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2150" name="矩形 26214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2151" name="新月形 26215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2152" name="五角星 26215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2153" name="五角星 26215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2154" name="五角星 26215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2155" name="矩形 26215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2156" name="组合 262155"/>
          <p:cNvGrpSpPr/>
          <p:nvPr/>
        </p:nvGrpSpPr>
        <p:grpSpPr>
          <a:xfrm>
            <a:off x="304800" y="1066800"/>
            <a:ext cx="762000" cy="685800"/>
            <a:chOff x="2700" y="1128"/>
            <a:chExt cx="1404" cy="936"/>
          </a:xfrm>
        </p:grpSpPr>
        <p:grpSp>
          <p:nvGrpSpPr>
            <p:cNvPr id="262157" name="组合 262156"/>
            <p:cNvGrpSpPr/>
            <p:nvPr/>
          </p:nvGrpSpPr>
          <p:grpSpPr>
            <a:xfrm>
              <a:off x="3018" y="1324"/>
              <a:ext cx="720" cy="426"/>
              <a:chOff x="3018" y="1324"/>
              <a:chExt cx="720" cy="426"/>
            </a:xfrm>
          </p:grpSpPr>
          <p:sp>
            <p:nvSpPr>
              <p:cNvPr id="262158" name="矩形 26215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2159" name="矩形 26215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2160" name="新月形 26215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2161" name="五角星 26216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2162" name="五角星 26216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2163" name="五角星 26216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2164" name="矩形 26216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2165" name="矩形 26216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2166" name="文本框 262165"/>
          <p:cNvSpPr txBox="1"/>
          <p:nvPr/>
        </p:nvSpPr>
        <p:spPr>
          <a:xfrm>
            <a:off x="838200" y="2133600"/>
            <a:ext cx="7620000" cy="2774950"/>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模式的结构中包括三种角色：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享元接口（</a:t>
            </a:r>
            <a:r>
              <a:rPr lang="en-US" altLang="zh-CN" sz="3200" b="1">
                <a:latin typeface="宋体" panose="02010600030101010101" pitchFamily="2" charset="-122"/>
                <a:ea typeface="宋体" panose="02010600030101010101" pitchFamily="2" charset="-122"/>
              </a:rPr>
              <a:t>Flyweight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具体享元（</a:t>
            </a:r>
            <a:r>
              <a:rPr lang="en-US" altLang="zh-CN" sz="3200" b="1">
                <a:latin typeface="宋体" panose="02010600030101010101" pitchFamily="2" charset="-122"/>
                <a:ea typeface="宋体" panose="02010600030101010101" pitchFamily="2" charset="-122"/>
              </a:rPr>
              <a:t>Concrete Flyweight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享元工厂（</a:t>
            </a:r>
            <a:r>
              <a:rPr lang="en-US" altLang="zh-CN" sz="3200" b="1">
                <a:latin typeface="宋体" panose="02010600030101010101" pitchFamily="2" charset="-122"/>
                <a:ea typeface="宋体" panose="02010600030101010101" pitchFamily="2" charset="-122"/>
              </a:rPr>
              <a:t>Flyweight Factory</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3170" name="组合 263169"/>
          <p:cNvGrpSpPr/>
          <p:nvPr/>
        </p:nvGrpSpPr>
        <p:grpSpPr>
          <a:xfrm>
            <a:off x="7239000" y="304800"/>
            <a:ext cx="1676400" cy="1219200"/>
            <a:chOff x="2700" y="1128"/>
            <a:chExt cx="1404" cy="936"/>
          </a:xfrm>
        </p:grpSpPr>
        <p:grpSp>
          <p:nvGrpSpPr>
            <p:cNvPr id="263171" name="组合 263170"/>
            <p:cNvGrpSpPr/>
            <p:nvPr/>
          </p:nvGrpSpPr>
          <p:grpSpPr>
            <a:xfrm>
              <a:off x="3018" y="1324"/>
              <a:ext cx="720" cy="426"/>
              <a:chOff x="3018" y="1324"/>
              <a:chExt cx="720" cy="426"/>
            </a:xfrm>
          </p:grpSpPr>
          <p:sp>
            <p:nvSpPr>
              <p:cNvPr id="263172" name="矩形 26317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3173" name="矩形 26317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3174" name="新月形 26317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3175" name="五角星 26317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3176" name="五角星 26317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3177" name="五角星 26317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3178" name="矩形 26317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3179" name="组合 263178"/>
          <p:cNvGrpSpPr/>
          <p:nvPr/>
        </p:nvGrpSpPr>
        <p:grpSpPr>
          <a:xfrm>
            <a:off x="304800" y="1066800"/>
            <a:ext cx="762000" cy="685800"/>
            <a:chOff x="2700" y="1128"/>
            <a:chExt cx="1404" cy="936"/>
          </a:xfrm>
        </p:grpSpPr>
        <p:grpSp>
          <p:nvGrpSpPr>
            <p:cNvPr id="263180" name="组合 263179"/>
            <p:cNvGrpSpPr/>
            <p:nvPr/>
          </p:nvGrpSpPr>
          <p:grpSpPr>
            <a:xfrm>
              <a:off x="3018" y="1324"/>
              <a:ext cx="720" cy="426"/>
              <a:chOff x="3018" y="1324"/>
              <a:chExt cx="720" cy="426"/>
            </a:xfrm>
          </p:grpSpPr>
          <p:sp>
            <p:nvSpPr>
              <p:cNvPr id="263181" name="矩形 26318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3182" name="矩形 26318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3183" name="新月形 26318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3184" name="五角星 26318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3185" name="五角星 26318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3186" name="五角星 26318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3187" name="矩形 26318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3188" name="矩形 26318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3190" name="文本框 26318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63191" name="对象 263190"/>
          <p:cNvGraphicFramePr/>
          <p:nvPr/>
        </p:nvGraphicFramePr>
        <p:xfrm>
          <a:off x="762000" y="1600200"/>
          <a:ext cx="7391400" cy="4572000"/>
        </p:xfrm>
        <a:graphic>
          <a:graphicData uri="http://schemas.openxmlformats.org/presentationml/2006/ole">
            <mc:AlternateContent xmlns:mc="http://schemas.openxmlformats.org/markup-compatibility/2006">
              <mc:Choice xmlns:v="urn:schemas-microsoft-com:vml" Requires="v">
                <p:oleObj spid="_x0000_s3100" name="" r:id="rId1" imgW="4705350" imgH="3181350" progId="Paint.Picture">
                  <p:embed/>
                </p:oleObj>
              </mc:Choice>
              <mc:Fallback>
                <p:oleObj name="" r:id="rId1" imgW="4705350" imgH="3181350" progId="Paint.Picture">
                  <p:embed/>
                  <p:pic>
                    <p:nvPicPr>
                      <p:cNvPr id="0" name="图片 3099"/>
                      <p:cNvPicPr/>
                      <p:nvPr/>
                    </p:nvPicPr>
                    <p:blipFill>
                      <a:blip r:embed="rId2"/>
                      <a:stretch>
                        <a:fillRect/>
                      </a:stretch>
                    </p:blipFill>
                    <p:spPr>
                      <a:xfrm>
                        <a:off x="762000" y="1600200"/>
                        <a:ext cx="7391400" cy="4572000"/>
                      </a:xfrm>
                      <a:prstGeom prst="rect">
                        <a:avLst/>
                      </a:prstGeom>
                      <a:noFill/>
                      <a:ln w="38100">
                        <a:noFill/>
                        <a:miter/>
                      </a:ln>
                    </p:spPr>
                  </p:pic>
                </p:oleObj>
              </mc:Fallback>
            </mc:AlternateContent>
          </a:graphicData>
        </a:graphic>
      </p:graphicFrame>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4194" name="组合 264193"/>
          <p:cNvGrpSpPr/>
          <p:nvPr/>
        </p:nvGrpSpPr>
        <p:grpSpPr>
          <a:xfrm>
            <a:off x="7239000" y="304800"/>
            <a:ext cx="1676400" cy="1219200"/>
            <a:chOff x="2700" y="1128"/>
            <a:chExt cx="1404" cy="936"/>
          </a:xfrm>
        </p:grpSpPr>
        <p:grpSp>
          <p:nvGrpSpPr>
            <p:cNvPr id="264195" name="组合 264194"/>
            <p:cNvGrpSpPr/>
            <p:nvPr/>
          </p:nvGrpSpPr>
          <p:grpSpPr>
            <a:xfrm>
              <a:off x="3018" y="1324"/>
              <a:ext cx="720" cy="426"/>
              <a:chOff x="3018" y="1324"/>
              <a:chExt cx="720" cy="426"/>
            </a:xfrm>
          </p:grpSpPr>
          <p:sp>
            <p:nvSpPr>
              <p:cNvPr id="264196" name="矩形 26419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4197" name="矩形 26419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4198" name="新月形 26419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4199" name="五角星 26419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4200" name="五角星 26419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4201" name="五角星 26420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4202" name="矩形 26420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4203" name="组合 264202"/>
          <p:cNvGrpSpPr/>
          <p:nvPr/>
        </p:nvGrpSpPr>
        <p:grpSpPr>
          <a:xfrm>
            <a:off x="304800" y="1066800"/>
            <a:ext cx="762000" cy="685800"/>
            <a:chOff x="2700" y="1128"/>
            <a:chExt cx="1404" cy="936"/>
          </a:xfrm>
        </p:grpSpPr>
        <p:grpSp>
          <p:nvGrpSpPr>
            <p:cNvPr id="264204" name="组合 264203"/>
            <p:cNvGrpSpPr/>
            <p:nvPr/>
          </p:nvGrpSpPr>
          <p:grpSpPr>
            <a:xfrm>
              <a:off x="3018" y="1324"/>
              <a:ext cx="720" cy="426"/>
              <a:chOff x="3018" y="1324"/>
              <a:chExt cx="720" cy="426"/>
            </a:xfrm>
          </p:grpSpPr>
          <p:sp>
            <p:nvSpPr>
              <p:cNvPr id="264205" name="矩形 26420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4206" name="矩形 26420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4207" name="新月形 26420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4208" name="五角星 26420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4209" name="五角星 26420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4210" name="五角星 26420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4211" name="矩形 26421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4212" name="矩形 26421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4213" name="文本框 26421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64214" name="文本框 264213"/>
          <p:cNvSpPr txBox="1"/>
          <p:nvPr/>
        </p:nvSpPr>
        <p:spPr>
          <a:xfrm>
            <a:off x="1066800" y="1600200"/>
            <a:ext cx="7162800" cy="36385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．享元接口（</a:t>
            </a:r>
            <a:r>
              <a:rPr lang="en-US" altLang="zh-CN" b="1">
                <a:latin typeface="宋体" panose="02010600030101010101" pitchFamily="2" charset="-122"/>
                <a:ea typeface="宋体" panose="02010600030101010101" pitchFamily="2" charset="-122"/>
              </a:rPr>
              <a:t>Flyweight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Flyweight.java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public interface Flyweight{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double</a:t>
            </a:r>
            <a:r>
              <a:rPr lang="en-US" altLang="zh-CN" b="1" err="1">
                <a:latin typeface="宋体" panose="02010600030101010101" pitchFamily="2" charset="-122"/>
                <a:ea typeface="宋体" panose="02010600030101010101" pitchFamily="2" charset="-122"/>
              </a:rPr>
              <a:t> getHeight</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double</a:t>
            </a:r>
            <a:r>
              <a:rPr lang="en-US" altLang="zh-CN" b="1" err="1">
                <a:latin typeface="宋体" panose="02010600030101010101" pitchFamily="2" charset="-122"/>
                <a:ea typeface="宋体" panose="02010600030101010101" pitchFamily="2" charset="-122"/>
              </a:rPr>
              <a:t> getWidth</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double</a:t>
            </a:r>
            <a:r>
              <a:rPr lang="en-US" altLang="zh-CN" b="1" err="1">
                <a:latin typeface="宋体" panose="02010600030101010101" pitchFamily="2" charset="-122"/>
                <a:ea typeface="宋体" panose="02010600030101010101" pitchFamily="2" charset="-122"/>
              </a:rPr>
              <a:t> getLength</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printMess</a:t>
            </a:r>
            <a:r>
              <a:rPr lang="en-US" altLang="zh-CN" b="1">
                <a:latin typeface="宋体" panose="02010600030101010101" pitchFamily="2" charset="-122"/>
                <a:ea typeface="宋体" panose="02010600030101010101" pitchFamily="2" charset="-122"/>
              </a:rPr>
              <a:t>(String mess); </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5218" name="组合 265217"/>
          <p:cNvGrpSpPr/>
          <p:nvPr/>
        </p:nvGrpSpPr>
        <p:grpSpPr>
          <a:xfrm>
            <a:off x="7239000" y="304800"/>
            <a:ext cx="1676400" cy="1219200"/>
            <a:chOff x="2700" y="1128"/>
            <a:chExt cx="1404" cy="936"/>
          </a:xfrm>
        </p:grpSpPr>
        <p:grpSp>
          <p:nvGrpSpPr>
            <p:cNvPr id="265219" name="组合 265218"/>
            <p:cNvGrpSpPr/>
            <p:nvPr/>
          </p:nvGrpSpPr>
          <p:grpSpPr>
            <a:xfrm>
              <a:off x="3018" y="1324"/>
              <a:ext cx="720" cy="426"/>
              <a:chOff x="3018" y="1324"/>
              <a:chExt cx="720" cy="426"/>
            </a:xfrm>
          </p:grpSpPr>
          <p:sp>
            <p:nvSpPr>
              <p:cNvPr id="265220" name="矩形 26521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5221" name="矩形 26522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5222" name="新月形 26522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5223" name="五角星 26522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5224" name="五角星 26522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5225" name="五角星 26522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5226" name="矩形 26522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5227" name="组合 265226"/>
          <p:cNvGrpSpPr/>
          <p:nvPr/>
        </p:nvGrpSpPr>
        <p:grpSpPr>
          <a:xfrm>
            <a:off x="304800" y="1066800"/>
            <a:ext cx="762000" cy="685800"/>
            <a:chOff x="2700" y="1128"/>
            <a:chExt cx="1404" cy="936"/>
          </a:xfrm>
        </p:grpSpPr>
        <p:grpSp>
          <p:nvGrpSpPr>
            <p:cNvPr id="265228" name="组合 265227"/>
            <p:cNvGrpSpPr/>
            <p:nvPr/>
          </p:nvGrpSpPr>
          <p:grpSpPr>
            <a:xfrm>
              <a:off x="3018" y="1324"/>
              <a:ext cx="720" cy="426"/>
              <a:chOff x="3018" y="1324"/>
              <a:chExt cx="720" cy="426"/>
            </a:xfrm>
          </p:grpSpPr>
          <p:sp>
            <p:nvSpPr>
              <p:cNvPr id="265229" name="矩形 26522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5230" name="矩形 26522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5231" name="新月形 26523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5232" name="五角星 26523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5233" name="五角星 26523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5234" name="五角星 26523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5235" name="矩形 26523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5236" name="矩形 26523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5237" name="文本框 26523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65238" name="文本框 265237"/>
          <p:cNvSpPr txBox="1"/>
          <p:nvPr/>
        </p:nvSpPr>
        <p:spPr>
          <a:xfrm>
            <a:off x="914400" y="1371600"/>
            <a:ext cx="7620000" cy="52038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．享元工厂（</a:t>
            </a:r>
            <a:r>
              <a:rPr lang="en-US" altLang="zh-CN" b="1" err="1">
                <a:latin typeface="宋体" panose="02010600030101010101" pitchFamily="2" charset="-122"/>
                <a:ea typeface="宋体" panose="02010600030101010101" pitchFamily="2" charset="-122"/>
              </a:rPr>
              <a:t>FlyweightFactory</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与具体享元</a:t>
            </a:r>
            <a:r>
              <a:rPr lang="en-US" altLang="zh-CN" b="1" dirty="0">
                <a:latin typeface="宋体" panose="02010600030101010101" pitchFamily="2" charset="-122"/>
                <a:ea typeface="宋体" panose="02010600030101010101" pitchFamily="2" charset="-122"/>
              </a:rPr>
              <a:t>_1: </a:t>
            </a:r>
            <a:r>
              <a:rPr lang="en-US" altLang="zh-CN" b="1" err="1">
                <a:solidFill>
                  <a:srgbClr val="FF0000"/>
                </a:solidFill>
                <a:latin typeface="宋体" panose="02010600030101010101" pitchFamily="2" charset="-122"/>
                <a:ea typeface="宋体" panose="02010600030101010101" pitchFamily="2" charset="-122"/>
              </a:rPr>
              <a:t>FlyweightFactory</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import java.util.</a:t>
            </a:r>
            <a:r>
              <a:rPr lang="en-US" altLang="zh-CN" sz="1000" b="1" err="1">
                <a:solidFill>
                  <a:srgbClr val="000000"/>
                </a:solidFill>
                <a:latin typeface="宋体" panose="02010600030101010101" pitchFamily="2" charset="-122"/>
                <a:ea typeface="宋体" panose="02010600030101010101" pitchFamily="2" charset="-122"/>
              </a:rPr>
              <a:t>HashMap</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public class</a:t>
            </a:r>
            <a:r>
              <a:rPr lang="en-US" altLang="zh-CN" sz="1000" b="1" err="1">
                <a:solidFill>
                  <a:srgbClr val="000000"/>
                </a:solidFill>
                <a:latin typeface="宋体" panose="02010600030101010101" pitchFamily="2" charset="-122"/>
                <a:ea typeface="宋体" panose="02010600030101010101" pitchFamily="2" charset="-122"/>
              </a:rPr>
              <a:t> FlyweightFactory</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private</a:t>
            </a:r>
            <a:r>
              <a:rPr lang="en-US" altLang="zh-CN" sz="1000" b="1" err="1">
                <a:solidFill>
                  <a:srgbClr val="000000"/>
                </a:solidFill>
                <a:latin typeface="宋体" panose="02010600030101010101" pitchFamily="2" charset="-122"/>
                <a:ea typeface="宋体" panose="02010600030101010101" pitchFamily="2" charset="-122"/>
              </a:rPr>
              <a:t>   HashMap</a:t>
            </a:r>
            <a:r>
              <a:rPr lang="en-US" altLang="zh-CN" sz="1000" b="1">
                <a:solidFill>
                  <a:srgbClr val="000000"/>
                </a:solidFill>
                <a:latin typeface="宋体" panose="02010600030101010101" pitchFamily="2" charset="-122"/>
                <a:ea typeface="宋体" panose="02010600030101010101" pitchFamily="2" charset="-122"/>
              </a:rPr>
              <a:t>&lt;String,Flyweight&gt;</a:t>
            </a:r>
            <a:r>
              <a:rPr lang="en-US" altLang="zh-CN" sz="1000" b="1" err="1">
                <a:solidFill>
                  <a:srgbClr val="000000"/>
                </a:solidFill>
                <a:latin typeface="宋体" panose="02010600030101010101" pitchFamily="2" charset="-122"/>
                <a:ea typeface="宋体" panose="02010600030101010101" pitchFamily="2" charset="-122"/>
              </a:rPr>
              <a:t>  hashMap</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static</a:t>
            </a:r>
            <a:r>
              <a:rPr lang="en-US" altLang="zh-CN" sz="1000" b="1" err="1">
                <a:solidFill>
                  <a:srgbClr val="000000"/>
                </a:solidFill>
                <a:latin typeface="宋体" panose="02010600030101010101" pitchFamily="2" charset="-122"/>
                <a:ea typeface="宋体" panose="02010600030101010101" pitchFamily="2" charset="-122"/>
              </a:rPr>
              <a:t>  FlyweightFactory</a:t>
            </a:r>
            <a:r>
              <a:rPr lang="en-US" altLang="zh-CN" sz="1000" b="1">
                <a:solidFill>
                  <a:srgbClr val="000000"/>
                </a:solidFill>
                <a:latin typeface="宋体" panose="02010600030101010101" pitchFamily="2" charset="-122"/>
                <a:ea typeface="宋体" panose="02010600030101010101" pitchFamily="2" charset="-122"/>
              </a:rPr>
              <a:t> factory=new</a:t>
            </a:r>
            <a:r>
              <a:rPr lang="en-US" altLang="zh-CN" sz="1000" b="1" err="1">
                <a:solidFill>
                  <a:srgbClr val="000000"/>
                </a:solidFill>
                <a:latin typeface="宋体" panose="02010600030101010101" pitchFamily="2" charset="-122"/>
                <a:ea typeface="宋体" panose="02010600030101010101" pitchFamily="2" charset="-122"/>
              </a:rPr>
              <a:t> FlyweightFactory</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private</a:t>
            </a:r>
            <a:r>
              <a:rPr lang="en-US" altLang="zh-CN" sz="1000" b="1" err="1">
                <a:solidFill>
                  <a:srgbClr val="000000"/>
                </a:solidFill>
                <a:latin typeface="宋体" panose="02010600030101010101" pitchFamily="2" charset="-122"/>
                <a:ea typeface="宋体" panose="02010600030101010101" pitchFamily="2" charset="-122"/>
              </a:rPr>
              <a:t> FlyweightFactory</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hashMap</a:t>
            </a:r>
            <a:r>
              <a:rPr lang="en-US" altLang="zh-CN" sz="1000" b="1">
                <a:solidFill>
                  <a:srgbClr val="000000"/>
                </a:solidFill>
                <a:latin typeface="宋体" panose="02010600030101010101" pitchFamily="2" charset="-122"/>
                <a:ea typeface="宋体" panose="02010600030101010101" pitchFamily="2" charset="-122"/>
              </a:rPr>
              <a:t>=new</a:t>
            </a:r>
            <a:r>
              <a:rPr lang="en-US" altLang="zh-CN" sz="1000" b="1" err="1">
                <a:solidFill>
                  <a:srgbClr val="000000"/>
                </a:solidFill>
                <a:latin typeface="宋体" panose="02010600030101010101" pitchFamily="2" charset="-122"/>
                <a:ea typeface="宋体" panose="02010600030101010101" pitchFamily="2" charset="-122"/>
              </a:rPr>
              <a:t> HashMap</a:t>
            </a:r>
            <a:r>
              <a:rPr lang="en-US" altLang="zh-CN" sz="1000" b="1">
                <a:solidFill>
                  <a:srgbClr val="000000"/>
                </a:solidFill>
                <a:latin typeface="宋体" panose="02010600030101010101" pitchFamily="2" charset="-122"/>
                <a:ea typeface="宋体" panose="02010600030101010101" pitchFamily="2" charset="-122"/>
              </a:rPr>
              <a:t>&lt;String,Flyweight&gt;();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static</a:t>
            </a:r>
            <a:r>
              <a:rPr lang="en-US" altLang="zh-CN" sz="1000" b="1" err="1">
                <a:solidFill>
                  <a:srgbClr val="000000"/>
                </a:solidFill>
                <a:latin typeface="宋体" panose="02010600030101010101" pitchFamily="2" charset="-122"/>
                <a:ea typeface="宋体" panose="02010600030101010101" pitchFamily="2" charset="-122"/>
              </a:rPr>
              <a:t> FlyweightFactory getFactory</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factory;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synchronized Flyweight</a:t>
            </a:r>
            <a:r>
              <a:rPr lang="en-US" altLang="zh-CN" sz="1000" b="1" err="1">
                <a:solidFill>
                  <a:srgbClr val="000000"/>
                </a:solidFill>
                <a:latin typeface="宋体" panose="02010600030101010101" pitchFamily="2" charset="-122"/>
                <a:ea typeface="宋体" panose="02010600030101010101" pitchFamily="2" charset="-122"/>
              </a:rPr>
              <a:t> getFlyweight</a:t>
            </a:r>
            <a:r>
              <a:rPr lang="en-US" altLang="zh-CN" sz="1000" b="1">
                <a:solidFill>
                  <a:srgbClr val="000000"/>
                </a:solidFill>
                <a:latin typeface="宋体" panose="02010600030101010101" pitchFamily="2" charset="-122"/>
                <a:ea typeface="宋体" panose="02010600030101010101" pitchFamily="2" charset="-122"/>
              </a:rPr>
              <a:t>(String key){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a:t>
            </a:r>
            <a:r>
              <a:rPr lang="en-US" altLang="zh-CN" sz="1000" b="1" err="1">
                <a:solidFill>
                  <a:srgbClr val="000000"/>
                </a:solidFill>
                <a:latin typeface="宋体" panose="02010600030101010101" pitchFamily="2" charset="-122"/>
                <a:ea typeface="宋体" panose="02010600030101010101" pitchFamily="2" charset="-122"/>
              </a:rPr>
              <a:t>hashMap</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containsKey</a:t>
            </a:r>
            <a:r>
              <a:rPr lang="en-US" altLang="zh-CN" sz="1000" b="1">
                <a:solidFill>
                  <a:srgbClr val="000000"/>
                </a:solidFill>
                <a:latin typeface="宋体" panose="02010600030101010101" pitchFamily="2" charset="-122"/>
                <a:ea typeface="宋体" panose="02010600030101010101" pitchFamily="2" charset="-122"/>
              </a:rPr>
              <a:t>(key))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a:t>
            </a:r>
            <a:r>
              <a:rPr lang="en-US" altLang="zh-CN" sz="1000" b="1" err="1">
                <a:solidFill>
                  <a:srgbClr val="000000"/>
                </a:solidFill>
                <a:latin typeface="宋体" panose="02010600030101010101" pitchFamily="2" charset="-122"/>
                <a:ea typeface="宋体" panose="02010600030101010101" pitchFamily="2" charset="-122"/>
              </a:rPr>
              <a:t> hashMap</a:t>
            </a:r>
            <a:r>
              <a:rPr lang="en-US" altLang="zh-CN" sz="1000" b="1">
                <a:solidFill>
                  <a:srgbClr val="000000"/>
                </a:solidFill>
                <a:latin typeface="宋体" panose="02010600030101010101" pitchFamily="2" charset="-122"/>
                <a:ea typeface="宋体" panose="02010600030101010101" pitchFamily="2" charset="-122"/>
              </a:rPr>
              <a:t>.get(key);</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else{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double width=0,height=0,length=0;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a:t>
            </a:r>
            <a:r>
              <a:rPr lang="en-US" altLang="zh-CN" sz="1000" b="1" err="1">
                <a:solidFill>
                  <a:srgbClr val="000000"/>
                </a:solidFill>
                <a:latin typeface="宋体" panose="02010600030101010101" pitchFamily="2" charset="-122"/>
                <a:ea typeface="宋体" panose="02010600030101010101" pitchFamily="2" charset="-122"/>
              </a:rPr>
              <a:t> str</a:t>
            </a:r>
            <a:r>
              <a:rPr lang="en-US" altLang="zh-CN" sz="1000" b="1">
                <a:solidFill>
                  <a:srgbClr val="000000"/>
                </a:solidFill>
                <a:latin typeface="宋体" panose="02010600030101010101" pitchFamily="2" charset="-122"/>
                <a:ea typeface="宋体" panose="02010600030101010101" pitchFamily="2" charset="-122"/>
              </a:rPr>
              <a:t>=key.split("#");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width=Double.</a:t>
            </a:r>
            <a:r>
              <a:rPr lang="en-US" altLang="zh-CN" sz="1000" b="1" err="1">
                <a:solidFill>
                  <a:srgbClr val="000000"/>
                </a:solidFill>
                <a:latin typeface="宋体" panose="02010600030101010101" pitchFamily="2" charset="-122"/>
                <a:ea typeface="宋体" panose="02010600030101010101" pitchFamily="2" charset="-122"/>
              </a:rPr>
              <a:t>parseDouble</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str</a:t>
            </a:r>
            <a:r>
              <a:rPr lang="en-US" altLang="zh-CN" sz="1000" b="1">
                <a:solidFill>
                  <a:srgbClr val="000000"/>
                </a:solidFill>
                <a:latin typeface="宋体" panose="02010600030101010101" pitchFamily="2" charset="-122"/>
                <a:ea typeface="宋体" panose="02010600030101010101" pitchFamily="2" charset="-122"/>
              </a:rPr>
              <a:t>[0]);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height=Double.</a:t>
            </a:r>
            <a:r>
              <a:rPr lang="en-US" altLang="zh-CN" sz="1000" b="1" err="1">
                <a:solidFill>
                  <a:srgbClr val="000000"/>
                </a:solidFill>
                <a:latin typeface="宋体" panose="02010600030101010101" pitchFamily="2" charset="-122"/>
                <a:ea typeface="宋体" panose="02010600030101010101" pitchFamily="2" charset="-122"/>
              </a:rPr>
              <a:t>parseDouble</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str</a:t>
            </a:r>
            <a:r>
              <a:rPr lang="en-US" altLang="zh-CN" sz="1000" b="1">
                <a:solidFill>
                  <a:srgbClr val="000000"/>
                </a:solidFill>
                <a:latin typeface="宋体" panose="02010600030101010101" pitchFamily="2" charset="-122"/>
                <a:ea typeface="宋体" panose="02010600030101010101" pitchFamily="2" charset="-122"/>
              </a:rPr>
              <a:t>[1]);</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length=Double.</a:t>
            </a:r>
            <a:r>
              <a:rPr lang="en-US" altLang="zh-CN" sz="1000" b="1" err="1">
                <a:solidFill>
                  <a:srgbClr val="000000"/>
                </a:solidFill>
                <a:latin typeface="宋体" panose="02010600030101010101" pitchFamily="2" charset="-122"/>
                <a:ea typeface="宋体" panose="02010600030101010101" pitchFamily="2" charset="-122"/>
              </a:rPr>
              <a:t>parseDouble</a:t>
            </a:r>
            <a:r>
              <a:rPr lang="en-US" altLang="zh-CN" sz="1000" b="1">
                <a:solidFill>
                  <a:srgbClr val="000000"/>
                </a:solidFill>
                <a:latin typeface="宋体" panose="02010600030101010101" pitchFamily="2" charset="-122"/>
                <a:ea typeface="宋体" panose="02010600030101010101" pitchFamily="2" charset="-122"/>
              </a:rPr>
              <a:t>(</a:t>
            </a:r>
            <a:r>
              <a:rPr lang="en-US" altLang="zh-CN" sz="1000" b="1" err="1">
                <a:solidFill>
                  <a:srgbClr val="000000"/>
                </a:solidFill>
                <a:latin typeface="宋体" panose="02010600030101010101" pitchFamily="2" charset="-122"/>
                <a:ea typeface="宋体" panose="02010600030101010101" pitchFamily="2" charset="-122"/>
              </a:rPr>
              <a:t>str</a:t>
            </a:r>
            <a:r>
              <a:rPr lang="en-US" altLang="zh-CN" sz="1000" b="1">
                <a:solidFill>
                  <a:srgbClr val="000000"/>
                </a:solidFill>
                <a:latin typeface="宋体" panose="02010600030101010101" pitchFamily="2" charset="-122"/>
                <a:ea typeface="宋体" panose="02010600030101010101" pitchFamily="2" charset="-122"/>
              </a:rPr>
              <a:t>[2]);</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Flyweight ft=new</a:t>
            </a:r>
            <a:r>
              <a:rPr lang="en-US" altLang="zh-CN" sz="1000" b="1" err="1">
                <a:solidFill>
                  <a:srgbClr val="000000"/>
                </a:solidFill>
                <a:latin typeface="宋体" panose="02010600030101010101" pitchFamily="2" charset="-122"/>
                <a:ea typeface="宋体" panose="02010600030101010101" pitchFamily="2" charset="-122"/>
              </a:rPr>
              <a:t> ConcreteFlyweight</a:t>
            </a:r>
            <a:r>
              <a:rPr lang="en-US" altLang="zh-CN" sz="1000" b="1">
                <a:solidFill>
                  <a:srgbClr val="000000"/>
                </a:solidFill>
                <a:latin typeface="宋体" panose="02010600030101010101" pitchFamily="2" charset="-122"/>
                <a:ea typeface="宋体" panose="02010600030101010101" pitchFamily="2" charset="-122"/>
              </a:rPr>
              <a:t>(width,height,length);</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hashMap</a:t>
            </a:r>
            <a:r>
              <a:rPr lang="en-US" altLang="zh-CN" sz="1000" b="1">
                <a:solidFill>
                  <a:srgbClr val="000000"/>
                </a:solidFill>
                <a:latin typeface="宋体" panose="02010600030101010101" pitchFamily="2" charset="-122"/>
                <a:ea typeface="宋体" panose="02010600030101010101" pitchFamily="2" charset="-122"/>
              </a:rPr>
              <a:t>.put(key,ft);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return ft;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42" name="组合 266241"/>
          <p:cNvGrpSpPr/>
          <p:nvPr/>
        </p:nvGrpSpPr>
        <p:grpSpPr>
          <a:xfrm>
            <a:off x="7239000" y="304800"/>
            <a:ext cx="1676400" cy="1219200"/>
            <a:chOff x="2700" y="1128"/>
            <a:chExt cx="1404" cy="936"/>
          </a:xfrm>
        </p:grpSpPr>
        <p:grpSp>
          <p:nvGrpSpPr>
            <p:cNvPr id="266243" name="组合 266242"/>
            <p:cNvGrpSpPr/>
            <p:nvPr/>
          </p:nvGrpSpPr>
          <p:grpSpPr>
            <a:xfrm>
              <a:off x="3018" y="1324"/>
              <a:ext cx="720" cy="426"/>
              <a:chOff x="3018" y="1324"/>
              <a:chExt cx="720" cy="426"/>
            </a:xfrm>
          </p:grpSpPr>
          <p:sp>
            <p:nvSpPr>
              <p:cNvPr id="266244" name="矩形 26624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6245" name="矩形 26624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6246" name="新月形 26624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6247" name="五角星 26624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6248" name="五角星 26624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6249" name="五角星 26624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6250" name="矩形 26624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6251" name="组合 266250"/>
          <p:cNvGrpSpPr/>
          <p:nvPr/>
        </p:nvGrpSpPr>
        <p:grpSpPr>
          <a:xfrm>
            <a:off x="304800" y="1066800"/>
            <a:ext cx="762000" cy="685800"/>
            <a:chOff x="2700" y="1128"/>
            <a:chExt cx="1404" cy="936"/>
          </a:xfrm>
        </p:grpSpPr>
        <p:grpSp>
          <p:nvGrpSpPr>
            <p:cNvPr id="266252" name="组合 266251"/>
            <p:cNvGrpSpPr/>
            <p:nvPr/>
          </p:nvGrpSpPr>
          <p:grpSpPr>
            <a:xfrm>
              <a:off x="3018" y="1324"/>
              <a:ext cx="720" cy="426"/>
              <a:chOff x="3018" y="1324"/>
              <a:chExt cx="720" cy="426"/>
            </a:xfrm>
          </p:grpSpPr>
          <p:sp>
            <p:nvSpPr>
              <p:cNvPr id="266253" name="矩形 26625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6254" name="矩形 26625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6255" name="新月形 26625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6256" name="五角星 26625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6257" name="五角星 26625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6258" name="五角星 26625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6259" name="矩形 26625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6260" name="矩形 26625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6261" name="文本框 26626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66262" name="文本框 266261"/>
          <p:cNvSpPr txBox="1"/>
          <p:nvPr/>
        </p:nvSpPr>
        <p:spPr>
          <a:xfrm>
            <a:off x="990600" y="1524000"/>
            <a:ext cx="7239000" cy="47847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．享元工厂（</a:t>
            </a:r>
            <a:r>
              <a:rPr lang="en-US" altLang="zh-CN" b="1" err="1">
                <a:latin typeface="宋体" panose="02010600030101010101" pitchFamily="2" charset="-122"/>
                <a:ea typeface="宋体" panose="02010600030101010101" pitchFamily="2" charset="-122"/>
              </a:rPr>
              <a:t>FlyweightFactory</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与具体享元</a:t>
            </a:r>
            <a:r>
              <a:rPr lang="en-US" altLang="zh-CN" b="1" dirty="0">
                <a:latin typeface="宋体" panose="02010600030101010101" pitchFamily="2" charset="-122"/>
                <a:ea typeface="宋体" panose="02010600030101010101" pitchFamily="2" charset="-122"/>
              </a:rPr>
              <a:t>_2: </a:t>
            </a:r>
            <a:r>
              <a:rPr lang="en-US" altLang="zh-CN" b="1" err="1">
                <a:solidFill>
                  <a:srgbClr val="FF0000"/>
                </a:solidFill>
                <a:latin typeface="宋体" panose="02010600030101010101" pitchFamily="2" charset="-122"/>
                <a:ea typeface="宋体" panose="02010600030101010101" pitchFamily="2" charset="-122"/>
              </a:rPr>
              <a:t>FlyweightFactory</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class</a:t>
            </a:r>
            <a:r>
              <a:rPr lang="en-US" altLang="zh-CN" sz="1000" b="1" err="1">
                <a:latin typeface="宋体" panose="02010600030101010101" pitchFamily="2" charset="-122"/>
                <a:ea typeface="宋体" panose="02010600030101010101" pitchFamily="2" charset="-122"/>
              </a:rPr>
              <a:t> ConcreteFlyweight</a:t>
            </a:r>
            <a:r>
              <a:rPr lang="en-US" altLang="zh-CN" sz="1000" b="1">
                <a:latin typeface="宋体" panose="02010600030101010101" pitchFamily="2" charset="-122"/>
                <a:ea typeface="宋体" panose="02010600030101010101" pitchFamily="2" charset="-122"/>
              </a:rPr>
              <a:t> implements Flyweight{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private double width;</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private double height;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private double length;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private</a:t>
            </a:r>
            <a:r>
              <a:rPr lang="en-US" altLang="zh-CN" sz="1000" b="1" err="1">
                <a:latin typeface="宋体" panose="02010600030101010101" pitchFamily="2" charset="-122"/>
                <a:ea typeface="宋体" panose="02010600030101010101" pitchFamily="2" charset="-122"/>
              </a:rPr>
              <a:t> ConcreteFlyweight</a:t>
            </a:r>
            <a:r>
              <a:rPr lang="en-US" altLang="zh-CN" sz="1000" b="1">
                <a:latin typeface="宋体" panose="02010600030101010101" pitchFamily="2" charset="-122"/>
                <a:ea typeface="宋体" panose="02010600030101010101" pitchFamily="2" charset="-122"/>
              </a:rPr>
              <a:t>(double width,double height,double length){</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this.width=width;</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this.height=height;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this.length=length;</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public double</a:t>
            </a:r>
            <a:r>
              <a:rPr lang="en-US" altLang="zh-CN" sz="1000" b="1" err="1">
                <a:latin typeface="宋体" panose="02010600030101010101" pitchFamily="2" charset="-122"/>
                <a:ea typeface="宋体" panose="02010600030101010101" pitchFamily="2" charset="-122"/>
              </a:rPr>
              <a:t> getHeight</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return height;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public double</a:t>
            </a:r>
            <a:r>
              <a:rPr lang="en-US" altLang="zh-CN" sz="1000" b="1" err="1">
                <a:latin typeface="宋体" panose="02010600030101010101" pitchFamily="2" charset="-122"/>
                <a:ea typeface="宋体" panose="02010600030101010101" pitchFamily="2" charset="-122"/>
              </a:rPr>
              <a:t> getWidth</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return width;</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public double</a:t>
            </a:r>
            <a:r>
              <a:rPr lang="en-US" altLang="zh-CN" sz="1000" b="1" err="1">
                <a:latin typeface="宋体" panose="02010600030101010101" pitchFamily="2" charset="-122"/>
                <a:ea typeface="宋体" panose="02010600030101010101" pitchFamily="2" charset="-122"/>
              </a:rPr>
              <a:t> getLength</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return length;</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public void</a:t>
            </a:r>
            <a:r>
              <a:rPr lang="en-US" altLang="zh-CN" sz="1000" b="1" err="1">
                <a:latin typeface="宋体" panose="02010600030101010101" pitchFamily="2" charset="-122"/>
                <a:ea typeface="宋体" panose="02010600030101010101" pitchFamily="2" charset="-122"/>
              </a:rPr>
              <a:t> printMess</a:t>
            </a:r>
            <a:r>
              <a:rPr lang="en-US" altLang="zh-CN" sz="1000" b="1">
                <a:latin typeface="宋体" panose="02010600030101010101" pitchFamily="2" charset="-122"/>
                <a:ea typeface="宋体" panose="02010600030101010101" pitchFamily="2" charset="-122"/>
              </a:rPr>
              <a:t>(String mess){</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System.out.print(mess);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System.out.print(" </a:t>
            </a:r>
            <a:r>
              <a:rPr lang="zh-CN" altLang="en-US" sz="1000" b="1" dirty="0">
                <a:latin typeface="宋体" panose="02010600030101010101" pitchFamily="2" charset="-122"/>
                <a:ea typeface="宋体" panose="02010600030101010101" pitchFamily="2" charset="-122"/>
              </a:rPr>
              <a:t>宽度：</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width);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System.out.print(" </a:t>
            </a:r>
            <a:r>
              <a:rPr lang="zh-CN" altLang="en-US" sz="1000" b="1" dirty="0">
                <a:latin typeface="宋体" panose="02010600030101010101" pitchFamily="2" charset="-122"/>
                <a:ea typeface="宋体" panose="02010600030101010101" pitchFamily="2" charset="-122"/>
              </a:rPr>
              <a:t>高度：</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height);</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长度：</a:t>
            </a:r>
            <a:r>
              <a:rPr lang="en-US" altLang="zh-CN" sz="1000" b="1" dirty="0">
                <a:latin typeface="宋体" panose="02010600030101010101" pitchFamily="2" charset="-122"/>
                <a:ea typeface="宋体" panose="02010600030101010101" pitchFamily="2" charset="-122"/>
              </a:rPr>
              <a:t>"+</a:t>
            </a:r>
            <a:r>
              <a:rPr lang="en-US" altLang="zh-CN" sz="1000" b="1">
                <a:latin typeface="宋体" panose="02010600030101010101" pitchFamily="2" charset="-122"/>
                <a:ea typeface="宋体" panose="02010600030101010101" pitchFamily="2" charset="-122"/>
              </a:rPr>
              <a:t>length);</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l">
              <a:lnSpc>
                <a:spcPct val="50000"/>
              </a:lnSpc>
              <a:spcBef>
                <a:spcPct val="50000"/>
              </a:spcBef>
            </a:pP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0338" name="组合 270337"/>
          <p:cNvGrpSpPr/>
          <p:nvPr/>
        </p:nvGrpSpPr>
        <p:grpSpPr>
          <a:xfrm>
            <a:off x="7239000" y="304800"/>
            <a:ext cx="1676400" cy="1219200"/>
            <a:chOff x="2700" y="1128"/>
            <a:chExt cx="1404" cy="936"/>
          </a:xfrm>
        </p:grpSpPr>
        <p:grpSp>
          <p:nvGrpSpPr>
            <p:cNvPr id="270339" name="组合 270338"/>
            <p:cNvGrpSpPr/>
            <p:nvPr/>
          </p:nvGrpSpPr>
          <p:grpSpPr>
            <a:xfrm>
              <a:off x="3018" y="1324"/>
              <a:ext cx="720" cy="426"/>
              <a:chOff x="3018" y="1324"/>
              <a:chExt cx="720" cy="426"/>
            </a:xfrm>
          </p:grpSpPr>
          <p:sp>
            <p:nvSpPr>
              <p:cNvPr id="270340" name="矩形 27033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0341" name="矩形 27034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0342" name="新月形 27034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0343" name="五角星 27034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0344" name="五角星 27034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0345" name="五角星 27034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0346" name="矩形 27034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0347" name="组合 270346"/>
          <p:cNvGrpSpPr/>
          <p:nvPr/>
        </p:nvGrpSpPr>
        <p:grpSpPr>
          <a:xfrm>
            <a:off x="304800" y="1066800"/>
            <a:ext cx="762000" cy="685800"/>
            <a:chOff x="2700" y="1128"/>
            <a:chExt cx="1404" cy="936"/>
          </a:xfrm>
        </p:grpSpPr>
        <p:grpSp>
          <p:nvGrpSpPr>
            <p:cNvPr id="270348" name="组合 270347"/>
            <p:cNvGrpSpPr/>
            <p:nvPr/>
          </p:nvGrpSpPr>
          <p:grpSpPr>
            <a:xfrm>
              <a:off x="3018" y="1324"/>
              <a:ext cx="720" cy="426"/>
              <a:chOff x="3018" y="1324"/>
              <a:chExt cx="720" cy="426"/>
            </a:xfrm>
          </p:grpSpPr>
          <p:sp>
            <p:nvSpPr>
              <p:cNvPr id="270349" name="矩形 27034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0350" name="矩形 27034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0351" name="新月形 27035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0352" name="五角星 27035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0353" name="五角星 27035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0354" name="五角星 27035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0355" name="矩形 27035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0356" name="矩形 27035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0357" name="文本框 27035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70358" name="文本框 270357"/>
          <p:cNvSpPr txBox="1"/>
          <p:nvPr/>
        </p:nvSpPr>
        <p:spPr>
          <a:xfrm>
            <a:off x="1143000" y="1524000"/>
            <a:ext cx="6629400" cy="49815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_1:  </a:t>
            </a:r>
            <a:r>
              <a:rPr lang="en-US" altLang="zh-CN" b="1">
                <a:solidFill>
                  <a:srgbClr val="FF0000"/>
                </a:solidFill>
                <a:latin typeface="宋体" panose="02010600030101010101" pitchFamily="2" charset="-122"/>
                <a:ea typeface="宋体" panose="02010600030101010101" pitchFamily="2" charset="-122"/>
              </a:rPr>
              <a:t>Car.java</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public class Car{</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Flyweight  flyweight;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String name,color;</a:t>
            </a:r>
            <a:endParaRPr lang="en-US" altLang="zh-CN" sz="1200" b="1" err="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err="1">
                <a:latin typeface="宋体" panose="02010600030101010101" pitchFamily="2" charset="-122"/>
                <a:ea typeface="宋体" panose="02010600030101010101" pitchFamily="2" charset="-122"/>
              </a:rPr>
              <a:t>     int</a:t>
            </a:r>
            <a:r>
              <a:rPr lang="en-US" altLang="zh-CN" sz="1200" b="1">
                <a:latin typeface="宋体" panose="02010600030101010101" pitchFamily="2" charset="-122"/>
                <a:ea typeface="宋体" panose="02010600030101010101" pitchFamily="2" charset="-122"/>
              </a:rPr>
              <a:t> power;</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Car(Flyweight flyweight,String name,String color,</a:t>
            </a:r>
            <a:r>
              <a:rPr lang="en-US" altLang="zh-CN" sz="1200" b="1" err="1">
                <a:latin typeface="宋体" panose="02010600030101010101" pitchFamily="2" charset="-122"/>
                <a:ea typeface="宋体" panose="02010600030101010101" pitchFamily="2" charset="-122"/>
              </a:rPr>
              <a:t>int</a:t>
            </a:r>
            <a:r>
              <a:rPr lang="en-US" altLang="zh-CN" sz="1200" b="1">
                <a:latin typeface="宋体" panose="02010600030101010101" pitchFamily="2" charset="-122"/>
                <a:ea typeface="宋体" panose="02010600030101010101" pitchFamily="2" charset="-122"/>
              </a:rPr>
              <a:t> power){</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this.flyweight=flyweight;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this.name=name;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this.color=color;</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this.power=power;</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public void print(){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System.out.print(" </a:t>
            </a:r>
            <a:r>
              <a:rPr lang="zh-CN" altLang="en-US" sz="1200" b="1" dirty="0">
                <a:latin typeface="宋体" panose="02010600030101010101" pitchFamily="2" charset="-122"/>
                <a:ea typeface="宋体" panose="02010600030101010101" pitchFamily="2" charset="-122"/>
              </a:rPr>
              <a:t>名称：</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name);</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System.out.print(" </a:t>
            </a:r>
            <a:r>
              <a:rPr lang="zh-CN" altLang="en-US" sz="1200" b="1" dirty="0">
                <a:latin typeface="宋体" panose="02010600030101010101" pitchFamily="2" charset="-122"/>
                <a:ea typeface="宋体" panose="02010600030101010101" pitchFamily="2" charset="-122"/>
              </a:rPr>
              <a:t>颜色：</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color);</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System.out.print(" </a:t>
            </a:r>
            <a:r>
              <a:rPr lang="zh-CN" altLang="en-US" sz="1200" b="1" dirty="0">
                <a:latin typeface="宋体" panose="02010600030101010101" pitchFamily="2" charset="-122"/>
                <a:ea typeface="宋体" panose="02010600030101010101" pitchFamily="2" charset="-122"/>
              </a:rPr>
              <a:t>功率：</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power);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System.out.print(" </a:t>
            </a:r>
            <a:r>
              <a:rPr lang="zh-CN" altLang="en-US" sz="1200" b="1" dirty="0">
                <a:latin typeface="宋体" panose="02010600030101010101" pitchFamily="2" charset="-122"/>
                <a:ea typeface="宋体" panose="02010600030101010101" pitchFamily="2" charset="-122"/>
              </a:rPr>
              <a:t>宽度：</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flyweight.</a:t>
            </a:r>
            <a:r>
              <a:rPr lang="en-US" altLang="zh-CN" sz="1200" b="1" err="1">
                <a:latin typeface="宋体" panose="02010600030101010101" pitchFamily="2" charset="-122"/>
                <a:ea typeface="宋体" panose="02010600030101010101" pitchFamily="2" charset="-122"/>
              </a:rPr>
              <a:t>getWidth</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System.out.print(" </a:t>
            </a:r>
            <a:r>
              <a:rPr lang="zh-CN" altLang="en-US" sz="1200" b="1" dirty="0">
                <a:latin typeface="宋体" panose="02010600030101010101" pitchFamily="2" charset="-122"/>
                <a:ea typeface="宋体" panose="02010600030101010101" pitchFamily="2" charset="-122"/>
              </a:rPr>
              <a:t>高度：</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flyweight.</a:t>
            </a:r>
            <a:r>
              <a:rPr lang="en-US" altLang="zh-CN" sz="1200" b="1" err="1">
                <a:latin typeface="宋体" panose="02010600030101010101" pitchFamily="2" charset="-122"/>
                <a:ea typeface="宋体" panose="02010600030101010101" pitchFamily="2" charset="-122"/>
              </a:rPr>
              <a:t>getHeight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长度：</a:t>
            </a:r>
            <a:r>
              <a:rPr lang="en-US" altLang="zh-CN" sz="1200" b="1" dirty="0">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flyweight.</a:t>
            </a:r>
            <a:r>
              <a:rPr lang="en-US" altLang="zh-CN" sz="1200" b="1" err="1">
                <a:latin typeface="宋体" panose="02010600030101010101" pitchFamily="2" charset="-122"/>
                <a:ea typeface="宋体" panose="02010600030101010101" pitchFamily="2" charset="-122"/>
              </a:rPr>
              <a:t>getLength</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8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8290" name="组合 268289"/>
          <p:cNvGrpSpPr/>
          <p:nvPr/>
        </p:nvGrpSpPr>
        <p:grpSpPr>
          <a:xfrm>
            <a:off x="7239000" y="304800"/>
            <a:ext cx="1676400" cy="1219200"/>
            <a:chOff x="2700" y="1128"/>
            <a:chExt cx="1404" cy="936"/>
          </a:xfrm>
        </p:grpSpPr>
        <p:grpSp>
          <p:nvGrpSpPr>
            <p:cNvPr id="268291" name="组合 268290"/>
            <p:cNvGrpSpPr/>
            <p:nvPr/>
          </p:nvGrpSpPr>
          <p:grpSpPr>
            <a:xfrm>
              <a:off x="3018" y="1324"/>
              <a:ext cx="720" cy="426"/>
              <a:chOff x="3018" y="1324"/>
              <a:chExt cx="720" cy="426"/>
            </a:xfrm>
          </p:grpSpPr>
          <p:sp>
            <p:nvSpPr>
              <p:cNvPr id="268292" name="矩形 26829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8293" name="矩形 26829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8294" name="新月形 26829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8295" name="五角星 26829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8296" name="五角星 26829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8297" name="五角星 26829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8298" name="矩形 26829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8299" name="组合 268298"/>
          <p:cNvGrpSpPr/>
          <p:nvPr/>
        </p:nvGrpSpPr>
        <p:grpSpPr>
          <a:xfrm>
            <a:off x="304800" y="1066800"/>
            <a:ext cx="762000" cy="685800"/>
            <a:chOff x="2700" y="1128"/>
            <a:chExt cx="1404" cy="936"/>
          </a:xfrm>
        </p:grpSpPr>
        <p:grpSp>
          <p:nvGrpSpPr>
            <p:cNvPr id="268300" name="组合 268299"/>
            <p:cNvGrpSpPr/>
            <p:nvPr/>
          </p:nvGrpSpPr>
          <p:grpSpPr>
            <a:xfrm>
              <a:off x="3018" y="1324"/>
              <a:ext cx="720" cy="426"/>
              <a:chOff x="3018" y="1324"/>
              <a:chExt cx="720" cy="426"/>
            </a:xfrm>
          </p:grpSpPr>
          <p:sp>
            <p:nvSpPr>
              <p:cNvPr id="268301" name="矩形 26830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8302" name="矩形 26830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8303" name="新月形 26830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8304" name="五角星 26830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8305" name="五角星 26830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8306" name="五角星 26830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8307" name="矩形 26830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8308" name="矩形 26830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8309" name="文本框 26830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68310" name="文本框 268309"/>
          <p:cNvSpPr txBox="1"/>
          <p:nvPr/>
        </p:nvSpPr>
        <p:spPr>
          <a:xfrm>
            <a:off x="1143000" y="1447800"/>
            <a:ext cx="7086600" cy="50768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_2: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public class Application{</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public static void main(String</a:t>
            </a:r>
            <a:r>
              <a:rPr lang="en-US" altLang="zh-CN" sz="1400" b="1" err="1">
                <a:latin typeface="宋体" panose="02010600030101010101" pitchFamily="2" charset="-122"/>
                <a:ea typeface="宋体" panose="02010600030101010101" pitchFamily="2" charset="-122"/>
              </a:rPr>
              <a:t> args</a:t>
            </a:r>
            <a:r>
              <a:rPr lang="en-US" altLang="zh-CN" sz="1400" b="1">
                <a:latin typeface="宋体" panose="02010600030101010101" pitchFamily="2" charset="-122"/>
                <a:ea typeface="宋体" panose="02010600030101010101" pitchFamily="2" charset="-122"/>
              </a:rPr>
              <a:t>[]) {</a:t>
            </a:r>
            <a:endParaRPr lang="en-US" altLang="zh-CN" sz="14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err="1">
                <a:latin typeface="宋体" panose="02010600030101010101" pitchFamily="2" charset="-122"/>
                <a:ea typeface="宋体" panose="02010600030101010101" pitchFamily="2" charset="-122"/>
              </a:rPr>
              <a:t>           FlyweightFactory</a:t>
            </a:r>
            <a:r>
              <a:rPr lang="en-US" altLang="zh-CN" sz="1400" b="1">
                <a:latin typeface="宋体" panose="02010600030101010101" pitchFamily="2" charset="-122"/>
                <a:ea typeface="宋体" panose="02010600030101010101" pitchFamily="2" charset="-122"/>
              </a:rPr>
              <a:t>  factory=</a:t>
            </a:r>
            <a:r>
              <a:rPr lang="en-US" altLang="zh-CN" sz="1400" b="1" err="1">
                <a:latin typeface="宋体" panose="02010600030101010101" pitchFamily="2" charset="-122"/>
                <a:ea typeface="宋体" panose="02010600030101010101" pitchFamily="2" charset="-122"/>
              </a:rPr>
              <a:t>FlyweightFactory</a:t>
            </a:r>
            <a:r>
              <a:rPr lang="en-US" altLang="zh-CN" sz="1400" b="1">
                <a:latin typeface="宋体" panose="02010600030101010101" pitchFamily="2" charset="-122"/>
                <a:ea typeface="宋体" panose="02010600030101010101" pitchFamily="2" charset="-122"/>
              </a:rPr>
              <a:t>.</a:t>
            </a:r>
            <a:r>
              <a:rPr lang="en-US" altLang="zh-CN" sz="1400" b="1" err="1">
                <a:latin typeface="宋体" panose="02010600030101010101" pitchFamily="2" charset="-122"/>
                <a:ea typeface="宋体" panose="02010600030101010101" pitchFamily="2" charset="-122"/>
              </a:rPr>
              <a:t>getFactory</a:t>
            </a:r>
            <a:r>
              <a:rPr lang="en-US" altLang="zh-CN" sz="1400" b="1">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double width=1.82,height=1.47,length=5.12;</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String key=""+width+"#"+height+"#"+length;</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Flyweight flyweight=factory.</a:t>
            </a:r>
            <a:r>
              <a:rPr lang="en-US" altLang="zh-CN" sz="1400" b="1" err="1">
                <a:latin typeface="宋体" panose="02010600030101010101" pitchFamily="2" charset="-122"/>
                <a:ea typeface="宋体" panose="02010600030101010101" pitchFamily="2" charset="-122"/>
              </a:rPr>
              <a:t>getFlyweight</a:t>
            </a:r>
            <a:r>
              <a:rPr lang="en-US" altLang="zh-CN" sz="1400" b="1">
                <a:latin typeface="宋体" panose="02010600030101010101" pitchFamily="2" charset="-122"/>
                <a:ea typeface="宋体" panose="02010600030101010101" pitchFamily="2" charset="-122"/>
              </a:rPr>
              <a:t>(key);</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Car audiA6One=new Car(flyweight,"</a:t>
            </a:r>
            <a:r>
              <a:rPr lang="zh-CN" altLang="en-US" sz="1400" b="1" dirty="0">
                <a:latin typeface="宋体" panose="02010600030101010101" pitchFamily="2" charset="-122"/>
                <a:ea typeface="宋体" panose="02010600030101010101" pitchFamily="2" charset="-122"/>
              </a:rPr>
              <a:t>奥迪</a:t>
            </a:r>
            <a:r>
              <a:rPr lang="en-US" altLang="zh-CN" sz="1400" b="1">
                <a:latin typeface="宋体" panose="02010600030101010101" pitchFamily="2" charset="-122"/>
                <a:ea typeface="宋体" panose="02010600030101010101" pitchFamily="2" charset="-122"/>
              </a:rPr>
              <a:t>A6","</a:t>
            </a:r>
            <a:r>
              <a:rPr lang="zh-CN" altLang="en-US" sz="1400" b="1" dirty="0">
                <a:latin typeface="宋体" panose="02010600030101010101" pitchFamily="2" charset="-122"/>
                <a:ea typeface="宋体" panose="02010600030101010101" pitchFamily="2" charset="-122"/>
              </a:rPr>
              <a:t>黑色</a:t>
            </a:r>
            <a:r>
              <a:rPr lang="en-US" altLang="zh-CN" sz="1400" b="1" dirty="0">
                <a:latin typeface="宋体" panose="02010600030101010101" pitchFamily="2" charset="-122"/>
                <a:ea typeface="宋体" panose="02010600030101010101" pitchFamily="2" charset="-122"/>
              </a:rPr>
              <a:t>",128);</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Car audiA6Two=new Car(flyweight,"</a:t>
            </a:r>
            <a:r>
              <a:rPr lang="zh-CN" altLang="en-US" sz="1400" b="1" dirty="0">
                <a:latin typeface="宋体" panose="02010600030101010101" pitchFamily="2" charset="-122"/>
                <a:ea typeface="宋体" panose="02010600030101010101" pitchFamily="2" charset="-122"/>
              </a:rPr>
              <a:t>奥迪</a:t>
            </a:r>
            <a:r>
              <a:rPr lang="en-US" altLang="zh-CN" sz="1400" b="1">
                <a:latin typeface="宋体" panose="02010600030101010101" pitchFamily="2" charset="-122"/>
                <a:ea typeface="宋体" panose="02010600030101010101" pitchFamily="2" charset="-122"/>
              </a:rPr>
              <a:t>A6","</a:t>
            </a:r>
            <a:r>
              <a:rPr lang="zh-CN" altLang="en-US" sz="1400" b="1" dirty="0">
                <a:latin typeface="宋体" panose="02010600030101010101" pitchFamily="2" charset="-122"/>
                <a:ea typeface="宋体" panose="02010600030101010101" pitchFamily="2" charset="-122"/>
              </a:rPr>
              <a:t>灰色</a:t>
            </a:r>
            <a:r>
              <a:rPr lang="en-US" altLang="zh-CN" sz="1400" b="1" dirty="0">
                <a:latin typeface="宋体" panose="02010600030101010101" pitchFamily="2" charset="-122"/>
                <a:ea typeface="宋体" panose="02010600030101010101" pitchFamily="2" charset="-122"/>
              </a:rPr>
              <a:t>",160);</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audiA6One.print();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audiA6Two.print();</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width=1.77;</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height=1.45;</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length=4.63;</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key=""+width+"#"+height+"#"+length;</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flyweight=factory.</a:t>
            </a:r>
            <a:r>
              <a:rPr lang="en-US" altLang="zh-CN" sz="1400" b="1" err="1">
                <a:latin typeface="宋体" panose="02010600030101010101" pitchFamily="2" charset="-122"/>
                <a:ea typeface="宋体" panose="02010600030101010101" pitchFamily="2" charset="-122"/>
              </a:rPr>
              <a:t>getFlyweight</a:t>
            </a:r>
            <a:r>
              <a:rPr lang="en-US" altLang="zh-CN" sz="1400" b="1">
                <a:latin typeface="宋体" panose="02010600030101010101" pitchFamily="2" charset="-122"/>
                <a:ea typeface="宋体" panose="02010600030101010101" pitchFamily="2" charset="-122"/>
              </a:rPr>
              <a:t>(key);</a:t>
            </a:r>
            <a:endParaRPr lang="en-US" altLang="zh-CN" sz="1400" b="1">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a:latin typeface="宋体" panose="02010600030101010101" pitchFamily="2" charset="-122"/>
                <a:ea typeface="宋体" panose="02010600030101010101" pitchFamily="2" charset="-122"/>
              </a:rPr>
              <a:t>           Car audiA4One=new Car(flyweight,"</a:t>
            </a:r>
            <a:r>
              <a:rPr lang="zh-CN" altLang="en-US" sz="1400" b="1" dirty="0">
                <a:latin typeface="宋体" panose="02010600030101010101" pitchFamily="2" charset="-122"/>
                <a:ea typeface="宋体" panose="02010600030101010101" pitchFamily="2" charset="-122"/>
              </a:rPr>
              <a:t>奥迪</a:t>
            </a:r>
            <a:r>
              <a:rPr lang="en-US" altLang="zh-CN" sz="1400" b="1">
                <a:latin typeface="宋体" panose="02010600030101010101" pitchFamily="2" charset="-122"/>
                <a:ea typeface="宋体" panose="02010600030101010101" pitchFamily="2" charset="-122"/>
              </a:rPr>
              <a:t>A4","</a:t>
            </a:r>
            <a:r>
              <a:rPr lang="zh-CN" altLang="en-US" sz="1400" b="1" dirty="0">
                <a:latin typeface="宋体" panose="02010600030101010101" pitchFamily="2" charset="-122"/>
                <a:ea typeface="宋体" panose="02010600030101010101" pitchFamily="2" charset="-122"/>
              </a:rPr>
              <a:t>蓝色</a:t>
            </a:r>
            <a:r>
              <a:rPr lang="en-US" altLang="zh-CN" sz="1400" b="1" dirty="0">
                <a:latin typeface="宋体" panose="02010600030101010101" pitchFamily="2" charset="-122"/>
                <a:ea typeface="宋体" panose="02010600030101010101" pitchFamily="2" charset="-122"/>
              </a:rPr>
              <a:t>",126);</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Car audiA4Two=new Car(flyweight,"</a:t>
            </a:r>
            <a:r>
              <a:rPr lang="zh-CN" altLang="en-US" sz="1400" b="1" dirty="0">
                <a:latin typeface="宋体" panose="02010600030101010101" pitchFamily="2" charset="-122"/>
                <a:ea typeface="宋体" panose="02010600030101010101" pitchFamily="2" charset="-122"/>
              </a:rPr>
              <a:t>奥迪</a:t>
            </a:r>
            <a:r>
              <a:rPr lang="en-US" altLang="zh-CN" sz="1400" b="1">
                <a:latin typeface="宋体" panose="02010600030101010101" pitchFamily="2" charset="-122"/>
                <a:ea typeface="宋体" panose="02010600030101010101" pitchFamily="2" charset="-122"/>
              </a:rPr>
              <a:t>A4","</a:t>
            </a:r>
            <a:r>
              <a:rPr lang="zh-CN" altLang="en-US" sz="1400" b="1" dirty="0">
                <a:latin typeface="宋体" panose="02010600030101010101" pitchFamily="2" charset="-122"/>
                <a:ea typeface="宋体" panose="02010600030101010101" pitchFamily="2" charset="-122"/>
              </a:rPr>
              <a:t>红色</a:t>
            </a:r>
            <a:r>
              <a:rPr lang="en-US" altLang="zh-CN" sz="1400" b="1" dirty="0">
                <a:latin typeface="宋体" panose="02010600030101010101" pitchFamily="2" charset="-122"/>
                <a:ea typeface="宋体" panose="02010600030101010101" pitchFamily="2" charset="-122"/>
              </a:rPr>
              <a:t>",138);</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flyweight.</a:t>
            </a:r>
            <a:r>
              <a:rPr lang="en-US" altLang="zh-CN" sz="1400" b="1" err="1">
                <a:latin typeface="宋体" panose="02010600030101010101" pitchFamily="2" charset="-122"/>
                <a:ea typeface="宋体" panose="02010600030101010101" pitchFamily="2" charset="-122"/>
              </a:rPr>
              <a:t>printMess</a:t>
            </a:r>
            <a:r>
              <a:rPr lang="en-US" altLang="zh-CN" sz="1400" b="1">
                <a:latin typeface="宋体" panose="02010600030101010101" pitchFamily="2" charset="-122"/>
                <a:ea typeface="宋体" panose="02010600030101010101" pitchFamily="2" charset="-122"/>
              </a:rPr>
              <a:t>(" </a:t>
            </a:r>
            <a:r>
              <a:rPr lang="zh-CN" altLang="en-US" sz="1400" b="1" dirty="0">
                <a:latin typeface="宋体" panose="02010600030101010101" pitchFamily="2" charset="-122"/>
                <a:ea typeface="宋体" panose="02010600030101010101" pitchFamily="2" charset="-122"/>
              </a:rPr>
              <a:t>名称：奥迪</a:t>
            </a:r>
            <a:r>
              <a:rPr lang="en-US" altLang="zh-CN" sz="1400" b="1">
                <a:latin typeface="宋体" panose="02010600030101010101" pitchFamily="2" charset="-122"/>
                <a:ea typeface="宋体" panose="02010600030101010101" pitchFamily="2" charset="-122"/>
              </a:rPr>
              <a:t>A4 </a:t>
            </a:r>
            <a:r>
              <a:rPr lang="zh-CN" altLang="en-US" sz="1400" b="1" dirty="0">
                <a:latin typeface="宋体" panose="02010600030101010101" pitchFamily="2" charset="-122"/>
                <a:ea typeface="宋体" panose="02010600030101010101" pitchFamily="2" charset="-122"/>
              </a:rPr>
              <a:t>颜色：蓝色 功率：</a:t>
            </a:r>
            <a:r>
              <a:rPr lang="en-US" altLang="zh-CN" sz="1400" b="1" dirty="0">
                <a:latin typeface="宋体" panose="02010600030101010101" pitchFamily="2" charset="-122"/>
                <a:ea typeface="宋体" panose="02010600030101010101" pitchFamily="2" charset="-122"/>
              </a:rPr>
              <a:t>126");</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r>
              <a:rPr lang="en-US" altLang="zh-CN" sz="1400" b="1">
                <a:latin typeface="宋体" panose="02010600030101010101" pitchFamily="2" charset="-122"/>
                <a:ea typeface="宋体" panose="02010600030101010101" pitchFamily="2" charset="-122"/>
              </a:rPr>
              <a:t>flyweight.</a:t>
            </a:r>
            <a:r>
              <a:rPr lang="en-US" altLang="zh-CN" sz="1400" b="1" err="1">
                <a:latin typeface="宋体" panose="02010600030101010101" pitchFamily="2" charset="-122"/>
                <a:ea typeface="宋体" panose="02010600030101010101" pitchFamily="2" charset="-122"/>
              </a:rPr>
              <a:t>printMess</a:t>
            </a:r>
            <a:r>
              <a:rPr lang="en-US" altLang="zh-CN" sz="1400" b="1">
                <a:latin typeface="宋体" panose="02010600030101010101" pitchFamily="2" charset="-122"/>
                <a:ea typeface="宋体" panose="02010600030101010101" pitchFamily="2" charset="-122"/>
              </a:rPr>
              <a:t>(" </a:t>
            </a:r>
            <a:r>
              <a:rPr lang="zh-CN" altLang="en-US" sz="1400" b="1" dirty="0">
                <a:latin typeface="宋体" panose="02010600030101010101" pitchFamily="2" charset="-122"/>
                <a:ea typeface="宋体" panose="02010600030101010101" pitchFamily="2" charset="-122"/>
              </a:rPr>
              <a:t>名称：奥迪</a:t>
            </a:r>
            <a:r>
              <a:rPr lang="en-US" altLang="zh-CN" sz="1400" b="1">
                <a:latin typeface="宋体" panose="02010600030101010101" pitchFamily="2" charset="-122"/>
                <a:ea typeface="宋体" panose="02010600030101010101" pitchFamily="2" charset="-122"/>
              </a:rPr>
              <a:t>A4 </a:t>
            </a:r>
            <a:r>
              <a:rPr lang="zh-CN" altLang="en-US" sz="1400" b="1" dirty="0">
                <a:latin typeface="宋体" panose="02010600030101010101" pitchFamily="2" charset="-122"/>
                <a:ea typeface="宋体" panose="02010600030101010101" pitchFamily="2" charset="-122"/>
              </a:rPr>
              <a:t>颜色：红色 功率：</a:t>
            </a:r>
            <a:r>
              <a:rPr lang="en-US" altLang="zh-CN" sz="1400" b="1" dirty="0">
                <a:latin typeface="宋体" panose="02010600030101010101" pitchFamily="2" charset="-122"/>
                <a:ea typeface="宋体" panose="02010600030101010101" pitchFamily="2" charset="-122"/>
              </a:rPr>
              <a:t>138");</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     }</a:t>
            </a:r>
            <a:endParaRPr lang="en-US" altLang="zh-CN" sz="14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400" b="1" dirty="0">
                <a:latin typeface="宋体" panose="02010600030101010101" pitchFamily="2" charset="-122"/>
                <a:ea typeface="宋体" panose="02010600030101010101" pitchFamily="2" charset="-122"/>
              </a:rPr>
              <a:t>}</a:t>
            </a:r>
            <a:endParaRPr lang="en-US" altLang="zh-CN" sz="1400" b="1">
              <a:latin typeface="宋体" panose="02010600030101010101" pitchFamily="2" charset="-122"/>
              <a:ea typeface="宋体" panose="02010600030101010101" pitchFamily="2" charset="-122"/>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4" name="副标题 26931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享元模式的优点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69315" name="组合 269314"/>
          <p:cNvGrpSpPr/>
          <p:nvPr/>
        </p:nvGrpSpPr>
        <p:grpSpPr>
          <a:xfrm>
            <a:off x="7239000" y="304800"/>
            <a:ext cx="1676400" cy="1219200"/>
            <a:chOff x="2700" y="1128"/>
            <a:chExt cx="1404" cy="936"/>
          </a:xfrm>
        </p:grpSpPr>
        <p:grpSp>
          <p:nvGrpSpPr>
            <p:cNvPr id="269316" name="组合 269315"/>
            <p:cNvGrpSpPr/>
            <p:nvPr/>
          </p:nvGrpSpPr>
          <p:grpSpPr>
            <a:xfrm>
              <a:off x="3018" y="1324"/>
              <a:ext cx="720" cy="426"/>
              <a:chOff x="3018" y="1324"/>
              <a:chExt cx="720" cy="426"/>
            </a:xfrm>
          </p:grpSpPr>
          <p:sp>
            <p:nvSpPr>
              <p:cNvPr id="269317" name="矩形 26931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9318" name="矩形 26931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9319" name="新月形 26931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9320" name="五角星 26931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9321" name="五角星 26932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9322" name="五角星 26932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9323" name="矩形 26932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69324" name="组合 269323"/>
          <p:cNvGrpSpPr/>
          <p:nvPr/>
        </p:nvGrpSpPr>
        <p:grpSpPr>
          <a:xfrm>
            <a:off x="304800" y="1066800"/>
            <a:ext cx="762000" cy="685800"/>
            <a:chOff x="2700" y="1128"/>
            <a:chExt cx="1404" cy="936"/>
          </a:xfrm>
        </p:grpSpPr>
        <p:grpSp>
          <p:nvGrpSpPr>
            <p:cNvPr id="269325" name="组合 269324"/>
            <p:cNvGrpSpPr/>
            <p:nvPr/>
          </p:nvGrpSpPr>
          <p:grpSpPr>
            <a:xfrm>
              <a:off x="3018" y="1324"/>
              <a:ext cx="720" cy="426"/>
              <a:chOff x="3018" y="1324"/>
              <a:chExt cx="720" cy="426"/>
            </a:xfrm>
          </p:grpSpPr>
          <p:sp>
            <p:nvSpPr>
              <p:cNvPr id="269326" name="矩形 26932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69327" name="矩形 26932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69328" name="新月形 26932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69329" name="五角星 26932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69330" name="五角星 26932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69331" name="五角星 26933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69332" name="矩形 26933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9333" name="矩形 26933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69334" name="矩形 269333"/>
          <p:cNvSpPr/>
          <p:nvPr/>
        </p:nvSpPr>
        <p:spPr>
          <a:xfrm>
            <a:off x="609600" y="2057400"/>
            <a:ext cx="8077200" cy="3295650"/>
          </a:xfrm>
          <a:prstGeom prst="rect">
            <a:avLst/>
          </a:prstGeom>
          <a:noFill/>
          <a:ln w="9525">
            <a:noFill/>
          </a:ln>
        </p:spPr>
        <p:txBody>
          <a:bodyPr>
            <a:spAutoFit/>
          </a:bodyPr>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使用享元可以节省内存的开销，特别适合处理大量细粒度对象，这些对象的许多属性值是相同的，而且一旦创建则不容许修改。</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享元模式中的享元可以使用方法的参数接受外部状态中的数据，但外部状态数据不会干扰到享元中的内部数据，这就使得享元可以在不同的环境中被共享。</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2" name="标题 271361"/>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第二十四章  访问者模式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71363" name="组合 271362"/>
          <p:cNvGrpSpPr/>
          <p:nvPr/>
        </p:nvGrpSpPr>
        <p:grpSpPr>
          <a:xfrm>
            <a:off x="7239000" y="304800"/>
            <a:ext cx="1676400" cy="1219200"/>
            <a:chOff x="2700" y="1128"/>
            <a:chExt cx="1404" cy="936"/>
          </a:xfrm>
        </p:grpSpPr>
        <p:grpSp>
          <p:nvGrpSpPr>
            <p:cNvPr id="271364" name="组合 271363"/>
            <p:cNvGrpSpPr/>
            <p:nvPr/>
          </p:nvGrpSpPr>
          <p:grpSpPr>
            <a:xfrm>
              <a:off x="3018" y="1324"/>
              <a:ext cx="720" cy="426"/>
              <a:chOff x="3018" y="1324"/>
              <a:chExt cx="720" cy="426"/>
            </a:xfrm>
          </p:grpSpPr>
          <p:sp>
            <p:nvSpPr>
              <p:cNvPr id="271365" name="矩形 27136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1366" name="矩形 27136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1367" name="新月形 27136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1368" name="五角星 27136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1369" name="五角星 27136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1370" name="五角星 27136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1371" name="矩形 27137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1372" name="组合 271371"/>
          <p:cNvGrpSpPr/>
          <p:nvPr/>
        </p:nvGrpSpPr>
        <p:grpSpPr>
          <a:xfrm>
            <a:off x="304800" y="1066800"/>
            <a:ext cx="762000" cy="685800"/>
            <a:chOff x="2700" y="1128"/>
            <a:chExt cx="1404" cy="936"/>
          </a:xfrm>
        </p:grpSpPr>
        <p:grpSp>
          <p:nvGrpSpPr>
            <p:cNvPr id="271373" name="组合 271372"/>
            <p:cNvGrpSpPr/>
            <p:nvPr/>
          </p:nvGrpSpPr>
          <p:grpSpPr>
            <a:xfrm>
              <a:off x="3018" y="1324"/>
              <a:ext cx="720" cy="426"/>
              <a:chOff x="3018" y="1324"/>
              <a:chExt cx="720" cy="426"/>
            </a:xfrm>
          </p:grpSpPr>
          <p:sp>
            <p:nvSpPr>
              <p:cNvPr id="271374" name="矩形 27137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1375" name="矩形 27137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1376" name="新月形 27137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1377" name="五角星 27137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1378" name="五角星 27137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1379" name="五角星 27137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1380" name="矩形 27137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1381" name="矩形 27138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1382" name="文本框 271381"/>
          <p:cNvSpPr txBox="1"/>
          <p:nvPr/>
        </p:nvSpPr>
        <p:spPr>
          <a:xfrm>
            <a:off x="457200" y="1828800"/>
            <a:ext cx="8229600"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r>
              <a:rPr lang="zh-CN" altLang="en-US" b="1" dirty="0">
                <a:latin typeface="Times New Roman" panose="02020603050405020304" pitchFamily="18" charset="0"/>
                <a:ea typeface="宋体" panose="02010600030101010101" pitchFamily="2" charset="-122"/>
              </a:rPr>
              <a:t>访问者模式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表示一个作用于某对象结构中的各个元素的操作。它使你可以在不改变各个元素的类的前提下定义作用于这些元素的新操作。</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Visitor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solidFill>
                  <a:srgbClr val="000000"/>
                </a:solidFill>
                <a:latin typeface="Times New Roman" panose="02020603050405020304" pitchFamily="18" charset="0"/>
                <a:ea typeface="宋体" panose="02010600030101010101" pitchFamily="2" charset="-122"/>
              </a:rPr>
              <a:t>       Represent an operation to be performed on the elements of an</a:t>
            </a:r>
            <a:r>
              <a:rPr lang="en-US" altLang="zh-CN" b="1" err="1">
                <a:solidFill>
                  <a:srgbClr val="000000"/>
                </a:solidFill>
                <a:latin typeface="Times New Roman" panose="02020603050405020304" pitchFamily="18" charset="0"/>
                <a:ea typeface="宋体" panose="02010600030101010101" pitchFamily="2" charset="-122"/>
              </a:rPr>
              <a:t> objectstructure</a:t>
            </a:r>
            <a:r>
              <a:rPr lang="en-US" altLang="zh-CN" b="1">
                <a:solidFill>
                  <a:srgbClr val="000000"/>
                </a:solidFill>
                <a:latin typeface="Times New Roman" panose="02020603050405020304" pitchFamily="18" charset="0"/>
                <a:ea typeface="宋体" panose="02010600030101010101" pitchFamily="2" charset="-122"/>
              </a:rPr>
              <a:t>. Visitor lets you define a new operation without changing the classes of the elements on which it operates.</a:t>
            </a:r>
            <a:r>
              <a:rPr lang="en-US" altLang="zh-CN" b="1">
                <a:latin typeface="Times New Roman" panose="02020603050405020304" pitchFamily="18" charset="0"/>
                <a:ea typeface="宋体" panose="02010600030101010101" pitchFamily="2" charset="-122"/>
              </a:rPr>
              <a:t>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23" name="矩形 3892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38932" name="矩形 3893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8933" name="矩形 3893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graphicFrame>
        <p:nvGraphicFramePr>
          <p:cNvPr id="38934" name="对象 38933"/>
          <p:cNvGraphicFramePr/>
          <p:nvPr/>
        </p:nvGraphicFramePr>
        <p:xfrm>
          <a:off x="838200" y="1524000"/>
          <a:ext cx="7162800" cy="4495800"/>
        </p:xfrm>
        <a:graphic>
          <a:graphicData uri="http://schemas.openxmlformats.org/presentationml/2006/ole">
            <mc:AlternateContent xmlns:mc="http://schemas.openxmlformats.org/markup-compatibility/2006">
              <mc:Choice xmlns:v="urn:schemas-microsoft-com:vml" Requires="v">
                <p:oleObj spid="_x0000_s3076" name="" r:id="rId1" imgW="4705350" imgH="3676650" progId="Paint.Picture">
                  <p:embed/>
                </p:oleObj>
              </mc:Choice>
              <mc:Fallback>
                <p:oleObj name="" r:id="rId1" imgW="4705350" imgH="3676650" progId="Paint.Picture">
                  <p:embed/>
                  <p:pic>
                    <p:nvPicPr>
                      <p:cNvPr id="0" name="图片 3075"/>
                      <p:cNvPicPr/>
                      <p:nvPr/>
                    </p:nvPicPr>
                    <p:blipFill>
                      <a:blip r:embed="rId2"/>
                      <a:stretch>
                        <a:fillRect/>
                      </a:stretch>
                    </p:blipFill>
                    <p:spPr>
                      <a:xfrm>
                        <a:off x="838200" y="1524000"/>
                        <a:ext cx="7162800" cy="4495800"/>
                      </a:xfrm>
                      <a:prstGeom prst="rect">
                        <a:avLst/>
                      </a:prstGeom>
                      <a:noFill/>
                      <a:ln w="38100">
                        <a:noFill/>
                        <a:miter/>
                      </a:ln>
                    </p:spPr>
                  </p:pic>
                </p:oleObj>
              </mc:Fallback>
            </mc:AlternateContent>
          </a:graphicData>
        </a:graphic>
      </p:graphicFrame>
      <p:sp>
        <p:nvSpPr>
          <p:cNvPr id="38935" name="文本框 38934"/>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副标题 272385"/>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72387" name="组合 272386"/>
          <p:cNvGrpSpPr/>
          <p:nvPr/>
        </p:nvGrpSpPr>
        <p:grpSpPr>
          <a:xfrm>
            <a:off x="7239000" y="304800"/>
            <a:ext cx="1676400" cy="1219200"/>
            <a:chOff x="2700" y="1128"/>
            <a:chExt cx="1404" cy="936"/>
          </a:xfrm>
        </p:grpSpPr>
        <p:grpSp>
          <p:nvGrpSpPr>
            <p:cNvPr id="272388" name="组合 272387"/>
            <p:cNvGrpSpPr/>
            <p:nvPr/>
          </p:nvGrpSpPr>
          <p:grpSpPr>
            <a:xfrm>
              <a:off x="3018" y="1324"/>
              <a:ext cx="720" cy="426"/>
              <a:chOff x="3018" y="1324"/>
              <a:chExt cx="720" cy="426"/>
            </a:xfrm>
          </p:grpSpPr>
          <p:sp>
            <p:nvSpPr>
              <p:cNvPr id="272389" name="矩形 27238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2390" name="矩形 27238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2391" name="新月形 27239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2392" name="五角星 27239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2393" name="五角星 27239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2394" name="五角星 27239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2395" name="矩形 27239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2396" name="组合 272395"/>
          <p:cNvGrpSpPr/>
          <p:nvPr/>
        </p:nvGrpSpPr>
        <p:grpSpPr>
          <a:xfrm>
            <a:off x="304800" y="1066800"/>
            <a:ext cx="762000" cy="685800"/>
            <a:chOff x="2700" y="1128"/>
            <a:chExt cx="1404" cy="936"/>
          </a:xfrm>
        </p:grpSpPr>
        <p:grpSp>
          <p:nvGrpSpPr>
            <p:cNvPr id="272397" name="组合 272396"/>
            <p:cNvGrpSpPr/>
            <p:nvPr/>
          </p:nvGrpSpPr>
          <p:grpSpPr>
            <a:xfrm>
              <a:off x="3018" y="1324"/>
              <a:ext cx="720" cy="426"/>
              <a:chOff x="3018" y="1324"/>
              <a:chExt cx="720" cy="426"/>
            </a:xfrm>
          </p:grpSpPr>
          <p:sp>
            <p:nvSpPr>
              <p:cNvPr id="272398" name="矩形 27239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2399" name="矩形 27239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2400" name="新月形 27239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2401" name="五角星 27240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2402" name="五角星 27240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2403" name="五角星 27240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2404" name="矩形 27240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2405" name="矩形 27240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2406" name="文本框 272405"/>
          <p:cNvSpPr txBox="1"/>
          <p:nvPr/>
        </p:nvSpPr>
        <p:spPr>
          <a:xfrm>
            <a:off x="609600" y="2209800"/>
            <a:ext cx="7620000" cy="2054225"/>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当一个集合中有若干个对象时，习惯上将这些对象称作集合中的元素，访问者模式可以使得我们在不改变集合中各个元素的类的前提下定义作用于这些元素上的新操作。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副标题 273409"/>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访问者模式的结构与使用</a:t>
            </a:r>
            <a:endParaRPr lang="zh-CN" altLang="en-US" sz="3600" b="1" kern="1200" baseline="0">
              <a:latin typeface="宋体" panose="02010600030101010101" pitchFamily="2" charset="-122"/>
              <a:ea typeface="宋体" panose="02010600030101010101" pitchFamily="2" charset="-122"/>
            </a:endParaRPr>
          </a:p>
        </p:txBody>
      </p:sp>
      <p:grpSp>
        <p:nvGrpSpPr>
          <p:cNvPr id="273411" name="组合 273410"/>
          <p:cNvGrpSpPr/>
          <p:nvPr/>
        </p:nvGrpSpPr>
        <p:grpSpPr>
          <a:xfrm>
            <a:off x="7239000" y="304800"/>
            <a:ext cx="1676400" cy="1219200"/>
            <a:chOff x="2700" y="1128"/>
            <a:chExt cx="1404" cy="936"/>
          </a:xfrm>
        </p:grpSpPr>
        <p:grpSp>
          <p:nvGrpSpPr>
            <p:cNvPr id="273412" name="组合 273411"/>
            <p:cNvGrpSpPr/>
            <p:nvPr/>
          </p:nvGrpSpPr>
          <p:grpSpPr>
            <a:xfrm>
              <a:off x="3018" y="1324"/>
              <a:ext cx="720" cy="426"/>
              <a:chOff x="3018" y="1324"/>
              <a:chExt cx="720" cy="426"/>
            </a:xfrm>
          </p:grpSpPr>
          <p:sp>
            <p:nvSpPr>
              <p:cNvPr id="273413" name="矩形 27341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3414" name="矩形 27341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3415" name="新月形 27341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3416" name="五角星 27341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3417" name="五角星 27341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3418" name="五角星 27341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3419" name="矩形 27341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3420" name="组合 273419"/>
          <p:cNvGrpSpPr/>
          <p:nvPr/>
        </p:nvGrpSpPr>
        <p:grpSpPr>
          <a:xfrm>
            <a:off x="304800" y="1066800"/>
            <a:ext cx="762000" cy="685800"/>
            <a:chOff x="2700" y="1128"/>
            <a:chExt cx="1404" cy="936"/>
          </a:xfrm>
        </p:grpSpPr>
        <p:grpSp>
          <p:nvGrpSpPr>
            <p:cNvPr id="273421" name="组合 273420"/>
            <p:cNvGrpSpPr/>
            <p:nvPr/>
          </p:nvGrpSpPr>
          <p:grpSpPr>
            <a:xfrm>
              <a:off x="3018" y="1324"/>
              <a:ext cx="720" cy="426"/>
              <a:chOff x="3018" y="1324"/>
              <a:chExt cx="720" cy="426"/>
            </a:xfrm>
          </p:grpSpPr>
          <p:sp>
            <p:nvSpPr>
              <p:cNvPr id="273422" name="矩形 27342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3423" name="矩形 27342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3424" name="新月形 27342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3425" name="五角星 27342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3426" name="五角星 27342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3427" name="五角星 27342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3428" name="矩形 27342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3429" name="矩形 27342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3430" name="文本框 273429"/>
          <p:cNvSpPr txBox="1"/>
          <p:nvPr/>
        </p:nvSpPr>
        <p:spPr>
          <a:xfrm>
            <a:off x="914400" y="1752600"/>
            <a:ext cx="7086600" cy="4238625"/>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模式的结构中包括五种角色：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抽象元素（</a:t>
            </a:r>
            <a:r>
              <a:rPr lang="en-US" altLang="zh-CN" sz="3200" b="1">
                <a:latin typeface="宋体" panose="02010600030101010101" pitchFamily="2" charset="-122"/>
                <a:ea typeface="宋体" panose="02010600030101010101" pitchFamily="2" charset="-122"/>
              </a:rPr>
              <a:t>Element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具体元素（</a:t>
            </a:r>
            <a:r>
              <a:rPr lang="en-US" altLang="zh-CN" sz="3200" b="1">
                <a:latin typeface="宋体" panose="02010600030101010101" pitchFamily="2" charset="-122"/>
                <a:ea typeface="宋体" panose="02010600030101010101" pitchFamily="2" charset="-122"/>
              </a:rPr>
              <a:t>Concrete Element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对象结构（</a:t>
            </a:r>
            <a:r>
              <a:rPr lang="en-US" altLang="zh-CN" sz="3200" b="1">
                <a:latin typeface="宋体" panose="02010600030101010101" pitchFamily="2" charset="-122"/>
                <a:ea typeface="宋体" panose="02010600030101010101" pitchFamily="2" charset="-122"/>
              </a:rPr>
              <a:t>Object Structure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抽象访问者（</a:t>
            </a:r>
            <a:r>
              <a:rPr lang="en-US" altLang="zh-CN" sz="3200" b="1">
                <a:latin typeface="宋体" panose="02010600030101010101" pitchFamily="2" charset="-122"/>
                <a:ea typeface="宋体" panose="02010600030101010101" pitchFamily="2" charset="-122"/>
              </a:rPr>
              <a:t>Visitor</a:t>
            </a:r>
            <a:r>
              <a:rPr lang="zh-CN" altLang="en-US" sz="3200" b="1">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具体访问者（</a:t>
            </a:r>
            <a:r>
              <a:rPr lang="en-US" altLang="zh-CN" sz="3200" b="1">
                <a:latin typeface="宋体" panose="02010600030101010101" pitchFamily="2" charset="-122"/>
                <a:ea typeface="宋体" panose="02010600030101010101" pitchFamily="2" charset="-122"/>
              </a:rPr>
              <a:t>Concrete Visitor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4434" name="组合 274433"/>
          <p:cNvGrpSpPr/>
          <p:nvPr/>
        </p:nvGrpSpPr>
        <p:grpSpPr>
          <a:xfrm>
            <a:off x="7239000" y="304800"/>
            <a:ext cx="1676400" cy="1219200"/>
            <a:chOff x="2700" y="1128"/>
            <a:chExt cx="1404" cy="936"/>
          </a:xfrm>
        </p:grpSpPr>
        <p:grpSp>
          <p:nvGrpSpPr>
            <p:cNvPr id="274435" name="组合 274434"/>
            <p:cNvGrpSpPr/>
            <p:nvPr/>
          </p:nvGrpSpPr>
          <p:grpSpPr>
            <a:xfrm>
              <a:off x="3018" y="1324"/>
              <a:ext cx="720" cy="426"/>
              <a:chOff x="3018" y="1324"/>
              <a:chExt cx="720" cy="426"/>
            </a:xfrm>
          </p:grpSpPr>
          <p:sp>
            <p:nvSpPr>
              <p:cNvPr id="274436" name="矩形 27443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4437" name="矩形 27443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4438" name="新月形 27443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4439" name="五角星 27443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4440" name="五角星 27443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4441" name="五角星 27444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4442" name="矩形 27444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4443" name="组合 274442"/>
          <p:cNvGrpSpPr/>
          <p:nvPr/>
        </p:nvGrpSpPr>
        <p:grpSpPr>
          <a:xfrm>
            <a:off x="304800" y="1066800"/>
            <a:ext cx="762000" cy="685800"/>
            <a:chOff x="2700" y="1128"/>
            <a:chExt cx="1404" cy="936"/>
          </a:xfrm>
        </p:grpSpPr>
        <p:grpSp>
          <p:nvGrpSpPr>
            <p:cNvPr id="274444" name="组合 274443"/>
            <p:cNvGrpSpPr/>
            <p:nvPr/>
          </p:nvGrpSpPr>
          <p:grpSpPr>
            <a:xfrm>
              <a:off x="3018" y="1324"/>
              <a:ext cx="720" cy="426"/>
              <a:chOff x="3018" y="1324"/>
              <a:chExt cx="720" cy="426"/>
            </a:xfrm>
          </p:grpSpPr>
          <p:sp>
            <p:nvSpPr>
              <p:cNvPr id="274445" name="矩形 27444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4446" name="矩形 27444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4447" name="新月形 27444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4448" name="五角星 27444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4449" name="五角星 27444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4450" name="五角星 27444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4451" name="矩形 27445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4452" name="矩形 27445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4454" name="文本框 274453"/>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74455" name="对象 274454"/>
          <p:cNvGraphicFramePr/>
          <p:nvPr/>
        </p:nvGraphicFramePr>
        <p:xfrm>
          <a:off x="1524000" y="1557338"/>
          <a:ext cx="6400800" cy="4614862"/>
        </p:xfrm>
        <a:graphic>
          <a:graphicData uri="http://schemas.openxmlformats.org/presentationml/2006/ole">
            <mc:AlternateContent xmlns:mc="http://schemas.openxmlformats.org/markup-compatibility/2006">
              <mc:Choice xmlns:v="urn:schemas-microsoft-com:vml" Requires="v">
                <p:oleObj spid="_x0000_s3101" name="" r:id="rId1" imgW="5105400" imgH="3743325" progId="Paint.Picture">
                  <p:embed/>
                </p:oleObj>
              </mc:Choice>
              <mc:Fallback>
                <p:oleObj name="" r:id="rId1" imgW="5105400" imgH="3743325" progId="Paint.Picture">
                  <p:embed/>
                  <p:pic>
                    <p:nvPicPr>
                      <p:cNvPr id="0" name="图片 3100"/>
                      <p:cNvPicPr/>
                      <p:nvPr/>
                    </p:nvPicPr>
                    <p:blipFill>
                      <a:blip r:embed="rId2"/>
                      <a:stretch>
                        <a:fillRect/>
                      </a:stretch>
                    </p:blipFill>
                    <p:spPr>
                      <a:xfrm>
                        <a:off x="1524000" y="1557338"/>
                        <a:ext cx="6400800" cy="4614862"/>
                      </a:xfrm>
                      <a:prstGeom prst="rect">
                        <a:avLst/>
                      </a:prstGeom>
                      <a:noFill/>
                      <a:ln w="38100">
                        <a:noFill/>
                        <a:miter/>
                      </a:ln>
                    </p:spPr>
                  </p:pic>
                </p:oleObj>
              </mc:Fallback>
            </mc:AlternateContent>
          </a:graphicData>
        </a:graphic>
      </p:graphicFrame>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5458" name="组合 275457"/>
          <p:cNvGrpSpPr/>
          <p:nvPr/>
        </p:nvGrpSpPr>
        <p:grpSpPr>
          <a:xfrm>
            <a:off x="7239000" y="304800"/>
            <a:ext cx="1676400" cy="1219200"/>
            <a:chOff x="2700" y="1128"/>
            <a:chExt cx="1404" cy="936"/>
          </a:xfrm>
        </p:grpSpPr>
        <p:grpSp>
          <p:nvGrpSpPr>
            <p:cNvPr id="275459" name="组合 275458"/>
            <p:cNvGrpSpPr/>
            <p:nvPr/>
          </p:nvGrpSpPr>
          <p:grpSpPr>
            <a:xfrm>
              <a:off x="3018" y="1324"/>
              <a:ext cx="720" cy="426"/>
              <a:chOff x="3018" y="1324"/>
              <a:chExt cx="720" cy="426"/>
            </a:xfrm>
          </p:grpSpPr>
          <p:sp>
            <p:nvSpPr>
              <p:cNvPr id="275460" name="矩形 27545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5461" name="矩形 27546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5462" name="新月形 27546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5463" name="五角星 27546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5464" name="五角星 27546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5465" name="五角星 27546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5466" name="矩形 27546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5467" name="组合 275466"/>
          <p:cNvGrpSpPr/>
          <p:nvPr/>
        </p:nvGrpSpPr>
        <p:grpSpPr>
          <a:xfrm>
            <a:off x="304800" y="1066800"/>
            <a:ext cx="762000" cy="685800"/>
            <a:chOff x="2700" y="1128"/>
            <a:chExt cx="1404" cy="936"/>
          </a:xfrm>
        </p:grpSpPr>
        <p:grpSp>
          <p:nvGrpSpPr>
            <p:cNvPr id="275468" name="组合 275467"/>
            <p:cNvGrpSpPr/>
            <p:nvPr/>
          </p:nvGrpSpPr>
          <p:grpSpPr>
            <a:xfrm>
              <a:off x="3018" y="1324"/>
              <a:ext cx="720" cy="426"/>
              <a:chOff x="3018" y="1324"/>
              <a:chExt cx="720" cy="426"/>
            </a:xfrm>
          </p:grpSpPr>
          <p:sp>
            <p:nvSpPr>
              <p:cNvPr id="275469" name="矩形 27546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5470" name="矩形 27546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5471" name="新月形 27547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5472" name="五角星 27547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5473" name="五角星 27547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5474" name="五角星 27547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5475" name="矩形 27547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5476" name="矩形 27547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5477" name="文本框 27547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75478" name="文本框 275477"/>
          <p:cNvSpPr txBox="1"/>
          <p:nvPr/>
        </p:nvSpPr>
        <p:spPr>
          <a:xfrm>
            <a:off x="685800" y="1981200"/>
            <a:ext cx="7848600" cy="206533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．抽象元素（</a:t>
            </a:r>
            <a:r>
              <a:rPr lang="en-US" altLang="zh-CN" b="1">
                <a:latin typeface="宋体" panose="02010600030101010101" pitchFamily="2" charset="-122"/>
                <a:ea typeface="宋体" panose="02010600030101010101" pitchFamily="2" charset="-122"/>
              </a:rPr>
              <a:t>Element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Student.java</a:t>
            </a:r>
            <a:endParaRPr lang="en-US" altLang="zh-CN" b="1">
              <a:solidFill>
                <a:srgbClr val="FF0000"/>
              </a:solidFill>
              <a:latin typeface="宋体" panose="02010600030101010101" pitchFamily="2" charset="-122"/>
              <a:ea typeface="宋体" panose="02010600030101010101" pitchFamily="2" charset="-122"/>
            </a:endParaRPr>
          </a:p>
          <a:p>
            <a:pPr algn="l">
              <a:spcBef>
                <a:spcPct val="50000"/>
              </a:spcBef>
            </a:pPr>
            <a:r>
              <a:rPr lang="en-US" altLang="zh-CN" b="1">
                <a:latin typeface="宋体" panose="02010600030101010101" pitchFamily="2" charset="-122"/>
                <a:ea typeface="宋体" panose="02010600030101010101" pitchFamily="2" charset="-122"/>
              </a:rPr>
              <a:t>public abstract class Student{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abstract void accept(Visitor v);</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cs typeface="Times New Roman" panose="02020603050405020304" pitchFamily="18" charset="0"/>
              </a:rPr>
              <a:t>}</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1602" name="组合 281601"/>
          <p:cNvGrpSpPr/>
          <p:nvPr/>
        </p:nvGrpSpPr>
        <p:grpSpPr>
          <a:xfrm>
            <a:off x="7239000" y="304800"/>
            <a:ext cx="1676400" cy="1219200"/>
            <a:chOff x="2700" y="1128"/>
            <a:chExt cx="1404" cy="936"/>
          </a:xfrm>
        </p:grpSpPr>
        <p:grpSp>
          <p:nvGrpSpPr>
            <p:cNvPr id="281603" name="组合 281602"/>
            <p:cNvGrpSpPr/>
            <p:nvPr/>
          </p:nvGrpSpPr>
          <p:grpSpPr>
            <a:xfrm>
              <a:off x="3018" y="1324"/>
              <a:ext cx="720" cy="426"/>
              <a:chOff x="3018" y="1324"/>
              <a:chExt cx="720" cy="426"/>
            </a:xfrm>
          </p:grpSpPr>
          <p:sp>
            <p:nvSpPr>
              <p:cNvPr id="281604" name="矩形 28160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1605" name="矩形 28160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1606" name="新月形 28160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1607" name="五角星 28160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1608" name="五角星 28160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1609" name="五角星 28160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1610" name="矩形 28160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1611" name="组合 281610"/>
          <p:cNvGrpSpPr/>
          <p:nvPr/>
        </p:nvGrpSpPr>
        <p:grpSpPr>
          <a:xfrm>
            <a:off x="304800" y="1066800"/>
            <a:ext cx="762000" cy="685800"/>
            <a:chOff x="2700" y="1128"/>
            <a:chExt cx="1404" cy="936"/>
          </a:xfrm>
        </p:grpSpPr>
        <p:grpSp>
          <p:nvGrpSpPr>
            <p:cNvPr id="281612" name="组合 281611"/>
            <p:cNvGrpSpPr/>
            <p:nvPr/>
          </p:nvGrpSpPr>
          <p:grpSpPr>
            <a:xfrm>
              <a:off x="3018" y="1324"/>
              <a:ext cx="720" cy="426"/>
              <a:chOff x="3018" y="1324"/>
              <a:chExt cx="720" cy="426"/>
            </a:xfrm>
          </p:grpSpPr>
          <p:sp>
            <p:nvSpPr>
              <p:cNvPr id="281613" name="矩形 28161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1614" name="矩形 28161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1615" name="新月形 28161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1616" name="五角星 28161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1617" name="五角星 28161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1618" name="五角星 28161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1619" name="矩形 2816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1620" name="矩形 2816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1621" name="文本框 28162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81622" name="文本框 281621"/>
          <p:cNvSpPr txBox="1"/>
          <p:nvPr/>
        </p:nvSpPr>
        <p:spPr>
          <a:xfrm>
            <a:off x="838200" y="1524000"/>
            <a:ext cx="7772400" cy="50911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．具体元素（</a:t>
            </a:r>
            <a:r>
              <a:rPr lang="en-US" altLang="zh-CN" b="1">
                <a:latin typeface="宋体" panose="02010600030101010101" pitchFamily="2" charset="-122"/>
                <a:ea typeface="宋体" panose="02010600030101010101" pitchFamily="2" charset="-122"/>
              </a:rPr>
              <a:t>Concrete Element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a:t>
            </a:r>
            <a:r>
              <a:rPr lang="en-US" altLang="zh-CN" b="1" dirty="0">
                <a:latin typeface="宋体" panose="02010600030101010101" pitchFamily="2" charset="-122"/>
                <a:ea typeface="宋体" panose="02010600030101010101" pitchFamily="2" charset="-122"/>
              </a:rPr>
              <a:t>: </a:t>
            </a:r>
            <a:r>
              <a:rPr lang="en-US" altLang="zh-CN" sz="1800" b="1">
                <a:solidFill>
                  <a:srgbClr val="FF0000"/>
                </a:solidFill>
                <a:latin typeface="宋体" panose="02010600030101010101" pitchFamily="2" charset="-122"/>
                <a:ea typeface="宋体" panose="02010600030101010101" pitchFamily="2" charset="-122"/>
              </a:rPr>
              <a:t>Undergraduate.java </a:t>
            </a:r>
            <a:endParaRPr lang="en-US" altLang="zh-CN" sz="1800"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public  class Undergraduate extends Student{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double math,</a:t>
            </a:r>
            <a:r>
              <a:rPr lang="en-US" altLang="zh-CN" sz="1200" b="1" err="1">
                <a:solidFill>
                  <a:srgbClr val="000000"/>
                </a:solidFill>
                <a:latin typeface="宋体" panose="02010600030101010101" pitchFamily="2" charset="-122"/>
                <a:ea typeface="宋体" panose="02010600030101010101" pitchFamily="2" charset="-122"/>
              </a:rPr>
              <a:t>english</a:t>
            </a:r>
            <a:r>
              <a:rPr lang="en-US" altLang="zh-CN" sz="1200" b="1">
                <a:solidFill>
                  <a:srgbClr val="000000"/>
                </a:solidFill>
                <a:latin typeface="宋体" panose="02010600030101010101" pitchFamily="2" charset="-122"/>
                <a:ea typeface="宋体" panose="02010600030101010101" pitchFamily="2" charset="-122"/>
              </a:rPr>
              <a:t>;    //</a:t>
            </a:r>
            <a:r>
              <a:rPr lang="zh-CN" altLang="en-US" sz="1200" b="1" dirty="0">
                <a:solidFill>
                  <a:srgbClr val="000000"/>
                </a:solidFill>
                <a:latin typeface="宋体" panose="02010600030101010101" pitchFamily="2" charset="-122"/>
                <a:ea typeface="宋体" panose="02010600030101010101" pitchFamily="2" charset="-122"/>
              </a:rPr>
              <a:t>成绩</a:t>
            </a:r>
            <a:endParaRPr lang="zh-CN" altLang="en-US" sz="12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zh-CN" altLang="en-US" sz="1200" b="1" dirty="0">
                <a:solidFill>
                  <a:srgbClr val="000000"/>
                </a:solidFill>
                <a:latin typeface="宋体" panose="02010600030101010101" pitchFamily="2" charset="-122"/>
                <a:ea typeface="宋体" panose="02010600030101010101" pitchFamily="2" charset="-122"/>
              </a:rPr>
              <a:t>      </a:t>
            </a:r>
            <a:r>
              <a:rPr lang="en-US" altLang="zh-CN" sz="1200" b="1">
                <a:solidFill>
                  <a:srgbClr val="000000"/>
                </a:solidFill>
                <a:latin typeface="宋体" panose="02010600030101010101" pitchFamily="2" charset="-122"/>
                <a:ea typeface="宋体" panose="02010600030101010101" pitchFamily="2" charset="-122"/>
              </a:rPr>
              <a:t>String name;</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Undergraduate(String name,double math,double</a:t>
            </a:r>
            <a:r>
              <a:rPr lang="en-US" altLang="zh-CN" sz="1200" b="1" err="1">
                <a:solidFill>
                  <a:srgbClr val="000000"/>
                </a:solidFill>
                <a:latin typeface="宋体" panose="02010600030101010101" pitchFamily="2" charset="-122"/>
                <a:ea typeface="宋体" panose="02010600030101010101" pitchFamily="2" charset="-122"/>
              </a:rPr>
              <a:t> english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this.name=name;</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this.math=math;</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this.</a:t>
            </a:r>
            <a:r>
              <a:rPr lang="en-US" altLang="zh-CN" sz="1200" b="1" err="1">
                <a:solidFill>
                  <a:srgbClr val="000000"/>
                </a:solidFill>
                <a:latin typeface="宋体" panose="02010600030101010101" pitchFamily="2" charset="-122"/>
                <a:ea typeface="宋体" panose="02010600030101010101" pitchFamily="2" charset="-122"/>
              </a:rPr>
              <a:t>english</a:t>
            </a:r>
            <a:r>
              <a:rPr lang="en-US" altLang="zh-CN" sz="1200" b="1">
                <a:solidFill>
                  <a:srgbClr val="000000"/>
                </a:solidFill>
                <a:latin typeface="宋体" panose="02010600030101010101" pitchFamily="2" charset="-122"/>
                <a:ea typeface="宋体" panose="02010600030101010101" pitchFamily="2" charset="-122"/>
              </a:rPr>
              <a:t>=</a:t>
            </a:r>
            <a:r>
              <a:rPr lang="en-US" altLang="zh-CN" sz="1200" b="1" err="1">
                <a:solidFill>
                  <a:srgbClr val="000000"/>
                </a:solidFill>
                <a:latin typeface="宋体" panose="02010600030101010101" pitchFamily="2" charset="-122"/>
                <a:ea typeface="宋体" panose="02010600030101010101" pitchFamily="2" charset="-122"/>
              </a:rPr>
              <a:t>english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double</a:t>
            </a:r>
            <a:r>
              <a:rPr lang="en-US" altLang="zh-CN" sz="1200" b="1" err="1">
                <a:solidFill>
                  <a:srgbClr val="000000"/>
                </a:solidFill>
                <a:latin typeface="宋体" panose="02010600030101010101" pitchFamily="2" charset="-122"/>
                <a:ea typeface="宋体" panose="02010600030101010101" pitchFamily="2" charset="-122"/>
              </a:rPr>
              <a:t> getMath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return math;</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double</a:t>
            </a:r>
            <a:r>
              <a:rPr lang="en-US" altLang="zh-CN" sz="1200" b="1" err="1">
                <a:solidFill>
                  <a:srgbClr val="000000"/>
                </a:solidFill>
                <a:latin typeface="宋体" panose="02010600030101010101" pitchFamily="2" charset="-122"/>
                <a:ea typeface="宋体" panose="02010600030101010101" pitchFamily="2" charset="-122"/>
              </a:rPr>
              <a:t> getEnglish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return</a:t>
            </a:r>
            <a:r>
              <a:rPr lang="en-US" altLang="zh-CN" sz="1200" b="1" err="1">
                <a:solidFill>
                  <a:srgbClr val="000000"/>
                </a:solidFill>
                <a:latin typeface="宋体" panose="02010600030101010101" pitchFamily="2" charset="-122"/>
                <a:ea typeface="宋体" panose="02010600030101010101" pitchFamily="2" charset="-122"/>
              </a:rPr>
              <a:t> english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String</a:t>
            </a:r>
            <a:r>
              <a:rPr lang="en-US" altLang="zh-CN" sz="1200" b="1" err="1">
                <a:solidFill>
                  <a:srgbClr val="000000"/>
                </a:solidFill>
                <a:latin typeface="宋体" panose="02010600030101010101" pitchFamily="2" charset="-122"/>
                <a:ea typeface="宋体" panose="02010600030101010101" pitchFamily="2" charset="-122"/>
              </a:rPr>
              <a:t> getName</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return name;</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void accept(Visitor v){</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v.visit(this);</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482" name="组合 276481"/>
          <p:cNvGrpSpPr/>
          <p:nvPr/>
        </p:nvGrpSpPr>
        <p:grpSpPr>
          <a:xfrm>
            <a:off x="7239000" y="304800"/>
            <a:ext cx="1676400" cy="1219200"/>
            <a:chOff x="2700" y="1128"/>
            <a:chExt cx="1404" cy="936"/>
          </a:xfrm>
        </p:grpSpPr>
        <p:grpSp>
          <p:nvGrpSpPr>
            <p:cNvPr id="276483" name="组合 276482"/>
            <p:cNvGrpSpPr/>
            <p:nvPr/>
          </p:nvGrpSpPr>
          <p:grpSpPr>
            <a:xfrm>
              <a:off x="3018" y="1324"/>
              <a:ext cx="720" cy="426"/>
              <a:chOff x="3018" y="1324"/>
              <a:chExt cx="720" cy="426"/>
            </a:xfrm>
          </p:grpSpPr>
          <p:sp>
            <p:nvSpPr>
              <p:cNvPr id="276484" name="矩形 27648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6485" name="矩形 27648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6486" name="新月形 27648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6487" name="五角星 27648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6488" name="五角星 27648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6489" name="五角星 27648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6490" name="矩形 27648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6491" name="组合 276490"/>
          <p:cNvGrpSpPr/>
          <p:nvPr/>
        </p:nvGrpSpPr>
        <p:grpSpPr>
          <a:xfrm>
            <a:off x="304800" y="1066800"/>
            <a:ext cx="762000" cy="685800"/>
            <a:chOff x="2700" y="1128"/>
            <a:chExt cx="1404" cy="936"/>
          </a:xfrm>
        </p:grpSpPr>
        <p:grpSp>
          <p:nvGrpSpPr>
            <p:cNvPr id="276492" name="组合 276491"/>
            <p:cNvGrpSpPr/>
            <p:nvPr/>
          </p:nvGrpSpPr>
          <p:grpSpPr>
            <a:xfrm>
              <a:off x="3018" y="1324"/>
              <a:ext cx="720" cy="426"/>
              <a:chOff x="3018" y="1324"/>
              <a:chExt cx="720" cy="426"/>
            </a:xfrm>
          </p:grpSpPr>
          <p:sp>
            <p:nvSpPr>
              <p:cNvPr id="276493" name="矩形 27649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6494" name="矩形 27649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6495" name="新月形 27649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6496" name="五角星 27649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6497" name="五角星 27649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6498" name="五角星 27649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6499" name="矩形 27649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6500" name="矩形 27649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6501" name="文本框 27650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76502" name="文本框 276501"/>
          <p:cNvSpPr txBox="1"/>
          <p:nvPr/>
        </p:nvSpPr>
        <p:spPr>
          <a:xfrm>
            <a:off x="1066800" y="1295400"/>
            <a:ext cx="7315200" cy="54975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具体元素（</a:t>
            </a:r>
            <a:r>
              <a:rPr lang="en-US" altLang="zh-CN" sz="2000" b="1">
                <a:latin typeface="宋体" panose="02010600030101010101" pitchFamily="2" charset="-122"/>
                <a:ea typeface="宋体" panose="02010600030101010101" pitchFamily="2" charset="-122"/>
              </a:rPr>
              <a:t>Concrete Element</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_2</a:t>
            </a:r>
            <a:r>
              <a:rPr lang="en-US" altLang="zh-CN" sz="2000"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r>
              <a:rPr lang="en-US" altLang="zh-CN" sz="1800" b="1" err="1">
                <a:solidFill>
                  <a:srgbClr val="FF0000"/>
                </a:solidFill>
                <a:latin typeface="宋体" panose="02010600030101010101" pitchFamily="2" charset="-122"/>
                <a:ea typeface="宋体" panose="02010600030101010101" pitchFamily="2" charset="-122"/>
              </a:rPr>
              <a:t>GraduateStudent</a:t>
            </a:r>
            <a:r>
              <a:rPr lang="en-US" altLang="zh-CN" sz="1800" b="1">
                <a:solidFill>
                  <a:srgbClr val="FF0000"/>
                </a:solidFill>
                <a:latin typeface="宋体" panose="02010600030101010101" pitchFamily="2" charset="-122"/>
                <a:ea typeface="宋体" panose="02010600030101010101" pitchFamily="2" charset="-122"/>
              </a:rPr>
              <a:t>.java </a:t>
            </a:r>
            <a:endParaRPr lang="en-US" altLang="zh-CN" sz="1800" b="1">
              <a:solidFill>
                <a:srgbClr val="FF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public  class</a:t>
            </a:r>
            <a:r>
              <a:rPr lang="en-US" altLang="zh-CN" sz="1200" b="1" err="1">
                <a:solidFill>
                  <a:srgbClr val="000000"/>
                </a:solidFill>
                <a:latin typeface="宋体" panose="02010600030101010101" pitchFamily="2" charset="-122"/>
                <a:ea typeface="宋体" panose="02010600030101010101" pitchFamily="2" charset="-122"/>
              </a:rPr>
              <a:t> GraduateStudent</a:t>
            </a:r>
            <a:r>
              <a:rPr lang="en-US" altLang="zh-CN" sz="1200" b="1">
                <a:solidFill>
                  <a:srgbClr val="000000"/>
                </a:solidFill>
                <a:latin typeface="宋体" panose="02010600030101010101" pitchFamily="2" charset="-122"/>
                <a:ea typeface="宋体" panose="02010600030101010101" pitchFamily="2" charset="-122"/>
              </a:rPr>
              <a:t> extends Student{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double math,</a:t>
            </a:r>
            <a:r>
              <a:rPr lang="en-US" altLang="zh-CN" sz="1200" b="1" err="1">
                <a:solidFill>
                  <a:srgbClr val="000000"/>
                </a:solidFill>
                <a:latin typeface="宋体" panose="02010600030101010101" pitchFamily="2" charset="-122"/>
                <a:ea typeface="宋体" panose="02010600030101010101" pitchFamily="2" charset="-122"/>
              </a:rPr>
              <a:t>english</a:t>
            </a:r>
            <a:r>
              <a:rPr lang="en-US" altLang="zh-CN" sz="1200" b="1">
                <a:solidFill>
                  <a:srgbClr val="000000"/>
                </a:solidFill>
                <a:latin typeface="宋体" panose="02010600030101010101" pitchFamily="2" charset="-122"/>
                <a:ea typeface="宋体" panose="02010600030101010101" pitchFamily="2" charset="-122"/>
              </a:rPr>
              <a:t>,physics;    //</a:t>
            </a:r>
            <a:r>
              <a:rPr lang="zh-CN" altLang="en-US" sz="1200" b="1" dirty="0">
                <a:solidFill>
                  <a:srgbClr val="000000"/>
                </a:solidFill>
                <a:latin typeface="宋体" panose="02010600030101010101" pitchFamily="2" charset="-122"/>
                <a:ea typeface="宋体" panose="02010600030101010101" pitchFamily="2" charset="-122"/>
              </a:rPr>
              <a:t>成绩</a:t>
            </a:r>
            <a:endParaRPr lang="zh-CN" altLang="en-US" sz="1200" b="1" dirty="0">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zh-CN" altLang="en-US" sz="1200" b="1" dirty="0">
                <a:solidFill>
                  <a:srgbClr val="000000"/>
                </a:solidFill>
                <a:latin typeface="宋体" panose="02010600030101010101" pitchFamily="2" charset="-122"/>
                <a:ea typeface="宋体" panose="02010600030101010101" pitchFamily="2" charset="-122"/>
              </a:rPr>
              <a:t>      </a:t>
            </a:r>
            <a:r>
              <a:rPr lang="en-US" altLang="zh-CN" sz="1200" b="1">
                <a:solidFill>
                  <a:srgbClr val="000000"/>
                </a:solidFill>
                <a:latin typeface="宋体" panose="02010600030101010101" pitchFamily="2" charset="-122"/>
                <a:ea typeface="宋体" panose="02010600030101010101" pitchFamily="2" charset="-122"/>
              </a:rPr>
              <a:t>String name;</a:t>
            </a:r>
            <a:endParaRPr lang="en-US" altLang="zh-CN" sz="1200" b="1" err="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err="1">
                <a:solidFill>
                  <a:srgbClr val="000000"/>
                </a:solidFill>
                <a:latin typeface="宋体" panose="02010600030101010101" pitchFamily="2" charset="-122"/>
                <a:ea typeface="宋体" panose="02010600030101010101" pitchFamily="2" charset="-122"/>
              </a:rPr>
              <a:t>      GraduateStudent</a:t>
            </a:r>
            <a:r>
              <a:rPr lang="en-US" altLang="zh-CN" sz="1200" b="1">
                <a:solidFill>
                  <a:srgbClr val="000000"/>
                </a:solidFill>
                <a:latin typeface="宋体" panose="02010600030101010101" pitchFamily="2" charset="-122"/>
                <a:ea typeface="宋体" panose="02010600030101010101" pitchFamily="2" charset="-122"/>
              </a:rPr>
              <a:t>(String name,double math,double</a:t>
            </a:r>
            <a:r>
              <a:rPr lang="en-US" altLang="zh-CN" sz="1200" b="1" err="1">
                <a:solidFill>
                  <a:srgbClr val="000000"/>
                </a:solidFill>
                <a:latin typeface="宋体" panose="02010600030101010101" pitchFamily="2" charset="-122"/>
                <a:ea typeface="宋体" panose="02010600030101010101" pitchFamily="2" charset="-122"/>
              </a:rPr>
              <a:t> english</a:t>
            </a:r>
            <a:r>
              <a:rPr lang="en-US" altLang="zh-CN" sz="1200" b="1">
                <a:solidFill>
                  <a:srgbClr val="000000"/>
                </a:solidFill>
                <a:latin typeface="宋体" panose="02010600030101010101" pitchFamily="2" charset="-122"/>
                <a:ea typeface="宋体" panose="02010600030101010101" pitchFamily="2" charset="-122"/>
              </a:rPr>
              <a:t>,double physics){</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this.name=name;</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this.math=math;</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this.</a:t>
            </a:r>
            <a:r>
              <a:rPr lang="en-US" altLang="zh-CN" sz="1200" b="1" err="1">
                <a:solidFill>
                  <a:srgbClr val="000000"/>
                </a:solidFill>
                <a:latin typeface="宋体" panose="02010600030101010101" pitchFamily="2" charset="-122"/>
                <a:ea typeface="宋体" panose="02010600030101010101" pitchFamily="2" charset="-122"/>
              </a:rPr>
              <a:t>english</a:t>
            </a:r>
            <a:r>
              <a:rPr lang="en-US" altLang="zh-CN" sz="1200" b="1">
                <a:solidFill>
                  <a:srgbClr val="000000"/>
                </a:solidFill>
                <a:latin typeface="宋体" panose="02010600030101010101" pitchFamily="2" charset="-122"/>
                <a:ea typeface="宋体" panose="02010600030101010101" pitchFamily="2" charset="-122"/>
              </a:rPr>
              <a:t>=</a:t>
            </a:r>
            <a:r>
              <a:rPr lang="en-US" altLang="zh-CN" sz="1200" b="1" err="1">
                <a:solidFill>
                  <a:srgbClr val="000000"/>
                </a:solidFill>
                <a:latin typeface="宋体" panose="02010600030101010101" pitchFamily="2" charset="-122"/>
                <a:ea typeface="宋体" panose="02010600030101010101" pitchFamily="2" charset="-122"/>
              </a:rPr>
              <a:t>english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this.physics=physics;</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double</a:t>
            </a:r>
            <a:r>
              <a:rPr lang="en-US" altLang="zh-CN" sz="1200" b="1" err="1">
                <a:solidFill>
                  <a:srgbClr val="000000"/>
                </a:solidFill>
                <a:latin typeface="宋体" panose="02010600030101010101" pitchFamily="2" charset="-122"/>
                <a:ea typeface="宋体" panose="02010600030101010101" pitchFamily="2" charset="-122"/>
              </a:rPr>
              <a:t> getMath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return math;</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double</a:t>
            </a:r>
            <a:r>
              <a:rPr lang="en-US" altLang="zh-CN" sz="1200" b="1" err="1">
                <a:solidFill>
                  <a:srgbClr val="000000"/>
                </a:solidFill>
                <a:latin typeface="宋体" panose="02010600030101010101" pitchFamily="2" charset="-122"/>
                <a:ea typeface="宋体" panose="02010600030101010101" pitchFamily="2" charset="-122"/>
              </a:rPr>
              <a:t> getEnglish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return</a:t>
            </a:r>
            <a:r>
              <a:rPr lang="en-US" altLang="zh-CN" sz="1200" b="1" err="1">
                <a:solidFill>
                  <a:srgbClr val="000000"/>
                </a:solidFill>
                <a:latin typeface="宋体" panose="02010600030101010101" pitchFamily="2" charset="-122"/>
                <a:ea typeface="宋体" panose="02010600030101010101" pitchFamily="2" charset="-122"/>
              </a:rPr>
              <a:t> english</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double</a:t>
            </a:r>
            <a:r>
              <a:rPr lang="en-US" altLang="zh-CN" sz="1200" b="1" err="1">
                <a:solidFill>
                  <a:srgbClr val="000000"/>
                </a:solidFill>
                <a:latin typeface="宋体" panose="02010600030101010101" pitchFamily="2" charset="-122"/>
                <a:ea typeface="宋体" panose="02010600030101010101" pitchFamily="2" charset="-122"/>
              </a:rPr>
              <a:t> getPhysics</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return physics;</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String</a:t>
            </a:r>
            <a:r>
              <a:rPr lang="en-US" altLang="zh-CN" sz="1200" b="1" err="1">
                <a:solidFill>
                  <a:srgbClr val="000000"/>
                </a:solidFill>
                <a:latin typeface="宋体" panose="02010600030101010101" pitchFamily="2" charset="-122"/>
                <a:ea typeface="宋体" panose="02010600030101010101" pitchFamily="2" charset="-122"/>
              </a:rPr>
              <a:t> getName</a:t>
            </a: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return name;</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public void accept(Visitor v){</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v.visit(this);</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      }</a:t>
            </a:r>
            <a:endParaRPr lang="en-US" altLang="zh-CN" sz="1200" b="1">
              <a:solidFill>
                <a:srgbClr val="000000"/>
              </a:solidFill>
              <a:latin typeface="宋体" panose="02010600030101010101" pitchFamily="2" charset="-122"/>
              <a:ea typeface="宋体" panose="02010600030101010101" pitchFamily="2" charset="-122"/>
            </a:endParaRPr>
          </a:p>
          <a:p>
            <a:pPr algn="just">
              <a:lnSpc>
                <a:spcPct val="60000"/>
              </a:lnSpc>
              <a:spcBef>
                <a:spcPct val="50000"/>
              </a:spcBef>
            </a:pPr>
            <a:r>
              <a:rPr lang="en-US" altLang="zh-CN" sz="1200" b="1">
                <a:solidFill>
                  <a:srgbClr val="000000"/>
                </a:solidFill>
                <a:latin typeface="宋体" panose="02010600030101010101" pitchFamily="2" charset="-122"/>
                <a:ea typeface="宋体" panose="02010600030101010101" pitchFamily="2" charset="-122"/>
              </a:rPr>
              <a:t>}</a:t>
            </a:r>
            <a:endParaRPr lang="en-US" altLang="zh-CN" sz="1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7506" name="组合 277505"/>
          <p:cNvGrpSpPr/>
          <p:nvPr/>
        </p:nvGrpSpPr>
        <p:grpSpPr>
          <a:xfrm>
            <a:off x="7239000" y="304800"/>
            <a:ext cx="1676400" cy="1219200"/>
            <a:chOff x="2700" y="1128"/>
            <a:chExt cx="1404" cy="936"/>
          </a:xfrm>
        </p:grpSpPr>
        <p:grpSp>
          <p:nvGrpSpPr>
            <p:cNvPr id="277507" name="组合 277506"/>
            <p:cNvGrpSpPr/>
            <p:nvPr/>
          </p:nvGrpSpPr>
          <p:grpSpPr>
            <a:xfrm>
              <a:off x="3018" y="1324"/>
              <a:ext cx="720" cy="426"/>
              <a:chOff x="3018" y="1324"/>
              <a:chExt cx="720" cy="426"/>
            </a:xfrm>
          </p:grpSpPr>
          <p:sp>
            <p:nvSpPr>
              <p:cNvPr id="277508" name="矩形 27750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7509" name="矩形 27750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7510" name="新月形 27750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7511" name="五角星 27751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7512" name="五角星 27751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7513" name="五角星 27751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7514" name="矩形 27751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7515" name="组合 277514"/>
          <p:cNvGrpSpPr/>
          <p:nvPr/>
        </p:nvGrpSpPr>
        <p:grpSpPr>
          <a:xfrm>
            <a:off x="304800" y="1066800"/>
            <a:ext cx="762000" cy="685800"/>
            <a:chOff x="2700" y="1128"/>
            <a:chExt cx="1404" cy="936"/>
          </a:xfrm>
        </p:grpSpPr>
        <p:grpSp>
          <p:nvGrpSpPr>
            <p:cNvPr id="277516" name="组合 277515"/>
            <p:cNvGrpSpPr/>
            <p:nvPr/>
          </p:nvGrpSpPr>
          <p:grpSpPr>
            <a:xfrm>
              <a:off x="3018" y="1324"/>
              <a:ext cx="720" cy="426"/>
              <a:chOff x="3018" y="1324"/>
              <a:chExt cx="720" cy="426"/>
            </a:xfrm>
          </p:grpSpPr>
          <p:sp>
            <p:nvSpPr>
              <p:cNvPr id="277517" name="矩形 27751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7518" name="矩形 27751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7519" name="新月形 27751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7520" name="五角星 27751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7521" name="五角星 27752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7522" name="五角星 27752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7523" name="矩形 27752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7524" name="矩形 27752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7525" name="文本框 27752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77526" name="文本框 277525"/>
          <p:cNvSpPr txBox="1"/>
          <p:nvPr/>
        </p:nvSpPr>
        <p:spPr>
          <a:xfrm>
            <a:off x="457200" y="1828800"/>
            <a:ext cx="8305800" cy="11874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对象结构（</a:t>
            </a:r>
            <a:r>
              <a:rPr lang="en-US" altLang="zh-CN" b="1">
                <a:latin typeface="宋体" panose="02010600030101010101" pitchFamily="2" charset="-122"/>
                <a:ea typeface="宋体" panose="02010600030101010101" pitchFamily="2" charset="-122"/>
              </a:rPr>
              <a:t>Object Structure</a:t>
            </a:r>
            <a:r>
              <a:rPr lang="zh-CN" altLang="en-US" b="1">
                <a:latin typeface="宋体" panose="02010600030101010101" pitchFamily="2" charset="-122"/>
                <a:ea typeface="宋体" panose="02010600030101010101" pitchFamily="2" charset="-122"/>
              </a:rPr>
              <a:t>）</a:t>
            </a:r>
            <a:r>
              <a:rPr lang="zh-CN" altLang="en-US" b="1">
                <a:solidFill>
                  <a:srgbClr val="FF0000"/>
                </a:solidFill>
                <a:latin typeface="宋体" panose="02010600030101010101" pitchFamily="2" charset="-122"/>
                <a:ea typeface="宋体" panose="02010600030101010101" pitchFamily="2" charset="-122"/>
              </a:rPr>
              <a:t> </a:t>
            </a:r>
            <a:endParaRPr lang="zh-CN" altLang="en-US"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zh-CN" altLang="en-US" b="1">
              <a:latin typeface="宋体" panose="02010600030101010101" pitchFamily="2" charset="-122"/>
              <a:ea typeface="宋体" panose="02010600030101010101" pitchFamily="2" charset="-122"/>
            </a:endParaRPr>
          </a:p>
          <a:p>
            <a:pPr algn="l">
              <a:lnSpc>
                <a:spcPct val="50000"/>
              </a:lnSpc>
              <a:spcBef>
                <a:spcPct val="50000"/>
              </a:spcBef>
            </a:pPr>
            <a:r>
              <a:rPr lang="zh-CN" altLang="en-US" b="1" dirty="0">
                <a:solidFill>
                  <a:srgbClr val="0000FF"/>
                </a:solidFill>
                <a:latin typeface="宋体" panose="02010600030101010101" pitchFamily="2" charset="-122"/>
                <a:ea typeface="宋体" panose="02010600030101010101" pitchFamily="2" charset="-122"/>
              </a:rPr>
              <a:t>本问题中，我们让该角色是</a:t>
            </a:r>
            <a:r>
              <a:rPr lang="en-US" altLang="zh-CN" b="1">
                <a:solidFill>
                  <a:srgbClr val="0000FF"/>
                </a:solidFill>
                <a:latin typeface="宋体" panose="02010600030101010101" pitchFamily="2" charset="-122"/>
                <a:ea typeface="宋体" panose="02010600030101010101" pitchFamily="2" charset="-122"/>
              </a:rPr>
              <a:t>java.</a:t>
            </a:r>
            <a:r>
              <a:rPr lang="en-US" altLang="zh-CN" b="1" err="1">
                <a:solidFill>
                  <a:srgbClr val="0000FF"/>
                </a:solidFill>
                <a:latin typeface="宋体" panose="02010600030101010101" pitchFamily="2" charset="-122"/>
                <a:ea typeface="宋体" panose="02010600030101010101" pitchFamily="2" charset="-122"/>
              </a:rPr>
              <a:t>util</a:t>
            </a:r>
            <a:r>
              <a:rPr lang="zh-CN" altLang="en-US" b="1" dirty="0">
                <a:solidFill>
                  <a:srgbClr val="0000FF"/>
                </a:solidFill>
                <a:latin typeface="宋体" panose="02010600030101010101" pitchFamily="2" charset="-122"/>
                <a:ea typeface="宋体" panose="02010600030101010101" pitchFamily="2" charset="-122"/>
              </a:rPr>
              <a:t>包中的</a:t>
            </a:r>
            <a:r>
              <a:rPr lang="en-US" altLang="zh-CN" b="1" err="1">
                <a:solidFill>
                  <a:srgbClr val="0000FF"/>
                </a:solidFill>
                <a:latin typeface="宋体" panose="02010600030101010101" pitchFamily="2" charset="-122"/>
                <a:ea typeface="宋体" panose="02010600030101010101" pitchFamily="2" charset="-122"/>
              </a:rPr>
              <a:t>ArrayList</a:t>
            </a:r>
            <a:r>
              <a:rPr lang="zh-CN" altLang="en-US" b="1" dirty="0">
                <a:solidFill>
                  <a:srgbClr val="0000FF"/>
                </a:solidFill>
                <a:latin typeface="宋体" panose="02010600030101010101" pitchFamily="2" charset="-122"/>
                <a:ea typeface="宋体" panose="02010600030101010101" pitchFamily="2" charset="-122"/>
              </a:rPr>
              <a:t>集合。</a:t>
            </a:r>
            <a:r>
              <a:rPr lang="zh-CN" altLang="en-US" b="1" dirty="0">
                <a:latin typeface="宋体" panose="02010600030101010101" pitchFamily="2" charset="-122"/>
                <a:ea typeface="宋体" panose="02010600030101010101" pitchFamily="2" charset="-122"/>
              </a:rPr>
              <a:t>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2626" name="组合 282625"/>
          <p:cNvGrpSpPr/>
          <p:nvPr/>
        </p:nvGrpSpPr>
        <p:grpSpPr>
          <a:xfrm>
            <a:off x="7239000" y="304800"/>
            <a:ext cx="1676400" cy="1219200"/>
            <a:chOff x="2700" y="1128"/>
            <a:chExt cx="1404" cy="936"/>
          </a:xfrm>
        </p:grpSpPr>
        <p:grpSp>
          <p:nvGrpSpPr>
            <p:cNvPr id="282627" name="组合 282626"/>
            <p:cNvGrpSpPr/>
            <p:nvPr/>
          </p:nvGrpSpPr>
          <p:grpSpPr>
            <a:xfrm>
              <a:off x="3018" y="1324"/>
              <a:ext cx="720" cy="426"/>
              <a:chOff x="3018" y="1324"/>
              <a:chExt cx="720" cy="426"/>
            </a:xfrm>
          </p:grpSpPr>
          <p:sp>
            <p:nvSpPr>
              <p:cNvPr id="282628" name="矩形 28262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2629" name="矩形 28262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2630" name="新月形 28262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2631" name="五角星 28263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2632" name="五角星 28263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2633" name="五角星 28263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2634" name="矩形 28263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2635" name="组合 282634"/>
          <p:cNvGrpSpPr/>
          <p:nvPr/>
        </p:nvGrpSpPr>
        <p:grpSpPr>
          <a:xfrm>
            <a:off x="304800" y="1066800"/>
            <a:ext cx="762000" cy="685800"/>
            <a:chOff x="2700" y="1128"/>
            <a:chExt cx="1404" cy="936"/>
          </a:xfrm>
        </p:grpSpPr>
        <p:grpSp>
          <p:nvGrpSpPr>
            <p:cNvPr id="282636" name="组合 282635"/>
            <p:cNvGrpSpPr/>
            <p:nvPr/>
          </p:nvGrpSpPr>
          <p:grpSpPr>
            <a:xfrm>
              <a:off x="3018" y="1324"/>
              <a:ext cx="720" cy="426"/>
              <a:chOff x="3018" y="1324"/>
              <a:chExt cx="720" cy="426"/>
            </a:xfrm>
          </p:grpSpPr>
          <p:sp>
            <p:nvSpPr>
              <p:cNvPr id="282637" name="矩形 28263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2638" name="矩形 28263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2639" name="新月形 28263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2640" name="五角星 28263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2641" name="五角星 28264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2642" name="五角星 28264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2643" name="矩形 28264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2644" name="矩形 28264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2645" name="文本框 28264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82646" name="文本框 282645"/>
          <p:cNvSpPr txBox="1"/>
          <p:nvPr/>
        </p:nvSpPr>
        <p:spPr>
          <a:xfrm>
            <a:off x="838200" y="1676400"/>
            <a:ext cx="7620000" cy="22828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抽象访问者（</a:t>
            </a:r>
            <a:r>
              <a:rPr lang="en-US" altLang="zh-CN" b="1">
                <a:latin typeface="宋体" panose="02010600030101010101" pitchFamily="2" charset="-122"/>
                <a:ea typeface="宋体" panose="02010600030101010101" pitchFamily="2" charset="-122"/>
              </a:rPr>
              <a:t>Visitor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Visitor.java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public interface Visitor{</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public void visit(Undergraduate</a:t>
            </a:r>
            <a:r>
              <a:rPr lang="en-US" altLang="zh-CN" b="1" err="1">
                <a:latin typeface="宋体" panose="02010600030101010101" pitchFamily="2" charset="-122"/>
                <a:ea typeface="宋体" panose="02010600030101010101" pitchFamily="2" charset="-122"/>
              </a:rPr>
              <a:t> stu</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public void visit(</a:t>
            </a:r>
            <a:r>
              <a:rPr lang="en-US" altLang="zh-CN" b="1" err="1">
                <a:latin typeface="宋体" panose="02010600030101010101" pitchFamily="2" charset="-122"/>
                <a:ea typeface="宋体" panose="02010600030101010101" pitchFamily="2" charset="-122"/>
              </a:rPr>
              <a:t>GraduateStudent stu</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8530" name="组合 278529"/>
          <p:cNvGrpSpPr/>
          <p:nvPr/>
        </p:nvGrpSpPr>
        <p:grpSpPr>
          <a:xfrm>
            <a:off x="7239000" y="304800"/>
            <a:ext cx="1676400" cy="1219200"/>
            <a:chOff x="2700" y="1128"/>
            <a:chExt cx="1404" cy="936"/>
          </a:xfrm>
        </p:grpSpPr>
        <p:grpSp>
          <p:nvGrpSpPr>
            <p:cNvPr id="278531" name="组合 278530"/>
            <p:cNvGrpSpPr/>
            <p:nvPr/>
          </p:nvGrpSpPr>
          <p:grpSpPr>
            <a:xfrm>
              <a:off x="3018" y="1324"/>
              <a:ext cx="720" cy="426"/>
              <a:chOff x="3018" y="1324"/>
              <a:chExt cx="720" cy="426"/>
            </a:xfrm>
          </p:grpSpPr>
          <p:sp>
            <p:nvSpPr>
              <p:cNvPr id="278532" name="矩形 27853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8533" name="矩形 27853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8534" name="新月形 27853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8535" name="五角星 27853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8536" name="五角星 27853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8537" name="五角星 27853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8538" name="矩形 27853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8539" name="组合 278538"/>
          <p:cNvGrpSpPr/>
          <p:nvPr/>
        </p:nvGrpSpPr>
        <p:grpSpPr>
          <a:xfrm>
            <a:off x="304800" y="1066800"/>
            <a:ext cx="762000" cy="685800"/>
            <a:chOff x="2700" y="1128"/>
            <a:chExt cx="1404" cy="936"/>
          </a:xfrm>
        </p:grpSpPr>
        <p:grpSp>
          <p:nvGrpSpPr>
            <p:cNvPr id="278540" name="组合 278539"/>
            <p:cNvGrpSpPr/>
            <p:nvPr/>
          </p:nvGrpSpPr>
          <p:grpSpPr>
            <a:xfrm>
              <a:off x="3018" y="1324"/>
              <a:ext cx="720" cy="426"/>
              <a:chOff x="3018" y="1324"/>
              <a:chExt cx="720" cy="426"/>
            </a:xfrm>
          </p:grpSpPr>
          <p:sp>
            <p:nvSpPr>
              <p:cNvPr id="278541" name="矩形 27854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8542" name="矩形 27854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8543" name="新月形 27854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8544" name="五角星 27854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8545" name="五角星 27854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8546" name="五角星 27854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8547" name="矩形 27854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8548" name="矩形 27854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8549" name="文本框 27854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78550" name="文本框 278549"/>
          <p:cNvSpPr txBox="1"/>
          <p:nvPr/>
        </p:nvSpPr>
        <p:spPr>
          <a:xfrm>
            <a:off x="838200" y="1676400"/>
            <a:ext cx="7620000" cy="46005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．具体访问者（ </a:t>
            </a:r>
            <a:r>
              <a:rPr lang="en-US" altLang="zh-CN" b="1">
                <a:latin typeface="宋体" panose="02010600030101010101" pitchFamily="2" charset="-122"/>
                <a:ea typeface="宋体" panose="02010600030101010101" pitchFamily="2" charset="-122"/>
              </a:rPr>
              <a:t>Concrete Visitor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Company.java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public class  Company implements Visitor{</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 visit(Undergraduate</a:t>
            </a:r>
            <a:r>
              <a:rPr lang="en-US" altLang="zh-CN" sz="1800" b="1" err="1">
                <a:latin typeface="宋体" panose="02010600030101010101" pitchFamily="2" charset="-122"/>
                <a:ea typeface="宋体" panose="02010600030101010101" pitchFamily="2" charset="-122"/>
              </a:rPr>
              <a:t> stu</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double math=</a:t>
            </a:r>
            <a:r>
              <a:rPr lang="en-US" altLang="zh-CN" sz="1800" b="1" err="1">
                <a:latin typeface="宋体" panose="02010600030101010101" pitchFamily="2" charset="-122"/>
                <a:ea typeface="宋体" panose="02010600030101010101" pitchFamily="2" charset="-122"/>
              </a:rPr>
              <a:t>stu</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getMath</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double</a:t>
            </a:r>
            <a:r>
              <a:rPr lang="en-US" altLang="zh-CN" sz="1800" b="1" err="1">
                <a:latin typeface="宋体" panose="02010600030101010101" pitchFamily="2" charset="-122"/>
                <a:ea typeface="宋体" panose="02010600030101010101" pitchFamily="2" charset="-122"/>
              </a:rPr>
              <a:t> english</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stu</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getEnglish</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if(math&gt;80&amp;&amp;</a:t>
            </a:r>
            <a:r>
              <a:rPr lang="en-US" altLang="zh-CN" sz="1800" b="1" err="1">
                <a:latin typeface="宋体" panose="02010600030101010101" pitchFamily="2" charset="-122"/>
                <a:ea typeface="宋体" panose="02010600030101010101" pitchFamily="2" charset="-122"/>
              </a:rPr>
              <a:t>english</a:t>
            </a:r>
            <a:r>
              <a:rPr lang="en-US" altLang="zh-CN" sz="1800" b="1">
                <a:latin typeface="宋体" panose="02010600030101010101" pitchFamily="2" charset="-122"/>
                <a:ea typeface="宋体" panose="02010600030101010101" pitchFamily="2" charset="-122"/>
              </a:rPr>
              <a:t>&gt;90)</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stu</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getName</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被录用</a:t>
            </a: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public void visit(</a:t>
            </a:r>
            <a:r>
              <a:rPr lang="en-US" altLang="zh-CN" sz="1800" b="1" err="1">
                <a:latin typeface="宋体" panose="02010600030101010101" pitchFamily="2" charset="-122"/>
                <a:ea typeface="宋体" panose="02010600030101010101" pitchFamily="2" charset="-122"/>
              </a:rPr>
              <a:t>GraduateStudent stu</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double math=</a:t>
            </a:r>
            <a:r>
              <a:rPr lang="en-US" altLang="zh-CN" sz="1800" b="1" err="1">
                <a:latin typeface="宋体" panose="02010600030101010101" pitchFamily="2" charset="-122"/>
                <a:ea typeface="宋体" panose="02010600030101010101" pitchFamily="2" charset="-122"/>
              </a:rPr>
              <a:t>stu</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getMath</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double</a:t>
            </a:r>
            <a:r>
              <a:rPr lang="en-US" altLang="zh-CN" sz="1800" b="1" err="1">
                <a:latin typeface="宋体" panose="02010600030101010101" pitchFamily="2" charset="-122"/>
                <a:ea typeface="宋体" panose="02010600030101010101" pitchFamily="2" charset="-122"/>
              </a:rPr>
              <a:t> english</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stu</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getEnglish</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double physics=</a:t>
            </a:r>
            <a:r>
              <a:rPr lang="en-US" altLang="zh-CN" sz="1800" b="1" err="1">
                <a:latin typeface="宋体" panose="02010600030101010101" pitchFamily="2" charset="-122"/>
                <a:ea typeface="宋体" panose="02010600030101010101" pitchFamily="2" charset="-122"/>
              </a:rPr>
              <a:t>stu</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getPhysics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if(math&gt;80&amp;&amp;</a:t>
            </a:r>
            <a:r>
              <a:rPr lang="en-US" altLang="zh-CN" sz="1800" b="1" err="1">
                <a:latin typeface="宋体" panose="02010600030101010101" pitchFamily="2" charset="-122"/>
                <a:ea typeface="宋体" panose="02010600030101010101" pitchFamily="2" charset="-122"/>
              </a:rPr>
              <a:t>english</a:t>
            </a:r>
            <a:r>
              <a:rPr lang="en-US" altLang="zh-CN" sz="1800" b="1">
                <a:latin typeface="宋体" panose="02010600030101010101" pitchFamily="2" charset="-122"/>
                <a:ea typeface="宋体" panose="02010600030101010101" pitchFamily="2" charset="-122"/>
              </a:rPr>
              <a:t>&gt;90&amp;&amp;physics&gt;70)</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stu</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getName</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被录用</a:t>
            </a: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9554" name="组合 279553"/>
          <p:cNvGrpSpPr/>
          <p:nvPr/>
        </p:nvGrpSpPr>
        <p:grpSpPr>
          <a:xfrm>
            <a:off x="7239000" y="304800"/>
            <a:ext cx="1676400" cy="1219200"/>
            <a:chOff x="2700" y="1128"/>
            <a:chExt cx="1404" cy="936"/>
          </a:xfrm>
        </p:grpSpPr>
        <p:grpSp>
          <p:nvGrpSpPr>
            <p:cNvPr id="279555" name="组合 279554"/>
            <p:cNvGrpSpPr/>
            <p:nvPr/>
          </p:nvGrpSpPr>
          <p:grpSpPr>
            <a:xfrm>
              <a:off x="3018" y="1324"/>
              <a:ext cx="720" cy="426"/>
              <a:chOff x="3018" y="1324"/>
              <a:chExt cx="720" cy="426"/>
            </a:xfrm>
          </p:grpSpPr>
          <p:sp>
            <p:nvSpPr>
              <p:cNvPr id="279556" name="矩形 27955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9557" name="矩形 27955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9558" name="新月形 27955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9559" name="五角星 27955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9560" name="五角星 27955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9561" name="五角星 27956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9562" name="矩形 27956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79563" name="组合 279562"/>
          <p:cNvGrpSpPr/>
          <p:nvPr/>
        </p:nvGrpSpPr>
        <p:grpSpPr>
          <a:xfrm>
            <a:off x="304800" y="1066800"/>
            <a:ext cx="762000" cy="685800"/>
            <a:chOff x="2700" y="1128"/>
            <a:chExt cx="1404" cy="936"/>
          </a:xfrm>
        </p:grpSpPr>
        <p:grpSp>
          <p:nvGrpSpPr>
            <p:cNvPr id="279564" name="组合 279563"/>
            <p:cNvGrpSpPr/>
            <p:nvPr/>
          </p:nvGrpSpPr>
          <p:grpSpPr>
            <a:xfrm>
              <a:off x="3018" y="1324"/>
              <a:ext cx="720" cy="426"/>
              <a:chOff x="3018" y="1324"/>
              <a:chExt cx="720" cy="426"/>
            </a:xfrm>
          </p:grpSpPr>
          <p:sp>
            <p:nvSpPr>
              <p:cNvPr id="279565" name="矩形 27956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79566" name="矩形 27956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79567" name="新月形 27956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79568" name="五角星 27956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79569" name="五角星 27956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79570" name="五角星 27956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79571" name="矩形 2795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9572" name="矩形 2795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79573" name="文本框 27957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79574" name="文本框 279573"/>
          <p:cNvSpPr txBox="1"/>
          <p:nvPr/>
        </p:nvSpPr>
        <p:spPr>
          <a:xfrm>
            <a:off x="990600" y="1524000"/>
            <a:ext cx="7772400" cy="48577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6</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import java.util.*;</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public class Application{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static void main(String</a:t>
            </a:r>
            <a:r>
              <a:rPr lang="en-US" altLang="zh-CN" sz="1600" b="1" err="1">
                <a:latin typeface="宋体" panose="02010600030101010101" pitchFamily="2" charset="-122"/>
                <a:ea typeface="宋体" panose="02010600030101010101" pitchFamily="2" charset="-122"/>
              </a:rPr>
              <a:t> args</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Visitor visitor=new Company();</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ArrayList</a:t>
            </a:r>
            <a:r>
              <a:rPr lang="en-US" altLang="zh-CN" sz="1600" b="1">
                <a:latin typeface="宋体" panose="02010600030101010101" pitchFamily="2" charset="-122"/>
                <a:ea typeface="宋体" panose="02010600030101010101" pitchFamily="2" charset="-122"/>
              </a:rPr>
              <a:t>&lt;Student&gt;</a:t>
            </a:r>
            <a:r>
              <a:rPr lang="en-US" altLang="zh-CN" sz="1600" b="1" err="1">
                <a:latin typeface="宋体" panose="02010600030101010101" pitchFamily="2" charset="-122"/>
                <a:ea typeface="宋体" panose="02010600030101010101" pitchFamily="2" charset="-122"/>
              </a:rPr>
              <a:t>  studentList</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ArrayList</a:t>
            </a:r>
            <a:r>
              <a:rPr lang="en-US" altLang="zh-CN" sz="1600" b="1">
                <a:latin typeface="宋体" panose="02010600030101010101" pitchFamily="2" charset="-122"/>
                <a:ea typeface="宋体" panose="02010600030101010101" pitchFamily="2" charset="-122"/>
              </a:rPr>
              <a:t>&lt;Student&gt;();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Student student=null;</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studentList</a:t>
            </a:r>
            <a:r>
              <a:rPr lang="en-US" altLang="zh-CN" sz="1600" b="1">
                <a:latin typeface="宋体" panose="02010600030101010101" pitchFamily="2" charset="-122"/>
                <a:ea typeface="宋体" panose="02010600030101010101" pitchFamily="2" charset="-122"/>
              </a:rPr>
              <a:t>.add(student=new Undergraduate("</a:t>
            </a:r>
            <a:r>
              <a:rPr lang="zh-CN" altLang="en-US" sz="1600" b="1" dirty="0">
                <a:latin typeface="宋体" panose="02010600030101010101" pitchFamily="2" charset="-122"/>
                <a:ea typeface="宋体" panose="02010600030101010101" pitchFamily="2" charset="-122"/>
              </a:rPr>
              <a:t>张三</a:t>
            </a:r>
            <a:r>
              <a:rPr lang="en-US" altLang="zh-CN" sz="1600" b="1" dirty="0">
                <a:latin typeface="宋体" panose="02010600030101010101" pitchFamily="2" charset="-122"/>
                <a:ea typeface="宋体" panose="02010600030101010101" pitchFamily="2" charset="-122"/>
              </a:rPr>
              <a:t>",67,88));</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studentList</a:t>
            </a:r>
            <a:r>
              <a:rPr lang="en-US" altLang="zh-CN" sz="1600" b="1">
                <a:latin typeface="宋体" panose="02010600030101010101" pitchFamily="2" charset="-122"/>
                <a:ea typeface="宋体" panose="02010600030101010101" pitchFamily="2" charset="-122"/>
              </a:rPr>
              <a:t>.add(student=new Undergraduate("</a:t>
            </a:r>
            <a:r>
              <a:rPr lang="zh-CN" altLang="en-US" sz="1600" b="1" dirty="0">
                <a:latin typeface="宋体" panose="02010600030101010101" pitchFamily="2" charset="-122"/>
                <a:ea typeface="宋体" panose="02010600030101010101" pitchFamily="2" charset="-122"/>
              </a:rPr>
              <a:t>李四</a:t>
            </a:r>
            <a:r>
              <a:rPr lang="en-US" altLang="zh-CN" sz="1600" b="1" dirty="0">
                <a:latin typeface="宋体" panose="02010600030101010101" pitchFamily="2" charset="-122"/>
                <a:ea typeface="宋体" panose="02010600030101010101" pitchFamily="2" charset="-122"/>
              </a:rPr>
              <a:t>",90,98));</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studentList</a:t>
            </a:r>
            <a:r>
              <a:rPr lang="en-US" altLang="zh-CN" sz="1600" b="1">
                <a:latin typeface="宋体" panose="02010600030101010101" pitchFamily="2" charset="-122"/>
                <a:ea typeface="宋体" panose="02010600030101010101" pitchFamily="2" charset="-122"/>
              </a:rPr>
              <a:t>.add(student=new Undergraduate("</a:t>
            </a:r>
            <a:r>
              <a:rPr lang="zh-CN" altLang="en-US" sz="1600" b="1" dirty="0">
                <a:latin typeface="宋体" panose="02010600030101010101" pitchFamily="2" charset="-122"/>
                <a:ea typeface="宋体" panose="02010600030101010101" pitchFamily="2" charset="-122"/>
              </a:rPr>
              <a:t>将粼粼</a:t>
            </a:r>
            <a:r>
              <a:rPr lang="en-US" altLang="zh-CN" sz="1600" b="1" dirty="0">
                <a:latin typeface="宋体" panose="02010600030101010101" pitchFamily="2" charset="-122"/>
                <a:ea typeface="宋体" panose="02010600030101010101" pitchFamily="2" charset="-122"/>
              </a:rPr>
              <a:t>",85,92));</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studentList</a:t>
            </a:r>
            <a:r>
              <a:rPr lang="en-US" altLang="zh-CN" sz="1600" b="1">
                <a:latin typeface="宋体" panose="02010600030101010101" pitchFamily="2" charset="-122"/>
                <a:ea typeface="宋体" panose="02010600030101010101" pitchFamily="2" charset="-122"/>
              </a:rPr>
              <a:t>.add(student=new</a:t>
            </a:r>
            <a:r>
              <a:rPr lang="en-US" altLang="zh-CN" sz="1600" b="1" err="1">
                <a:latin typeface="宋体" panose="02010600030101010101" pitchFamily="2" charset="-122"/>
                <a:ea typeface="宋体" panose="02010600030101010101" pitchFamily="2" charset="-122"/>
              </a:rPr>
              <a:t> GraduateStudent</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刘名</a:t>
            </a:r>
            <a:r>
              <a:rPr lang="en-US" altLang="zh-CN" sz="1600" b="1" dirty="0">
                <a:latin typeface="宋体" panose="02010600030101010101" pitchFamily="2" charset="-122"/>
                <a:ea typeface="宋体" panose="02010600030101010101" pitchFamily="2" charset="-122"/>
              </a:rPr>
              <a:t>",88,70,87));</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studentList</a:t>
            </a:r>
            <a:r>
              <a:rPr lang="en-US" altLang="zh-CN" sz="1600" b="1">
                <a:latin typeface="宋体" panose="02010600030101010101" pitchFamily="2" charset="-122"/>
                <a:ea typeface="宋体" panose="02010600030101010101" pitchFamily="2" charset="-122"/>
              </a:rPr>
              <a:t>.add(student=new</a:t>
            </a:r>
            <a:r>
              <a:rPr lang="en-US" altLang="zh-CN" sz="1600" b="1" err="1">
                <a:latin typeface="宋体" panose="02010600030101010101" pitchFamily="2" charset="-122"/>
                <a:ea typeface="宋体" panose="02010600030101010101" pitchFamily="2" charset="-122"/>
              </a:rPr>
              <a:t> GraduateStudent</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郝人</a:t>
            </a:r>
            <a:r>
              <a:rPr lang="en-US" altLang="zh-CN" sz="1600" b="1" dirty="0">
                <a:latin typeface="宋体" panose="02010600030101010101" pitchFamily="2" charset="-122"/>
                <a:ea typeface="宋体" panose="02010600030101010101" pitchFamily="2" charset="-122"/>
              </a:rPr>
              <a:t>",90,95,82));</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Iterator</a:t>
            </a:r>
            <a:r>
              <a:rPr lang="en-US" altLang="zh-CN" sz="1600" b="1">
                <a:latin typeface="宋体" panose="02010600030101010101" pitchFamily="2" charset="-122"/>
                <a:ea typeface="宋体" panose="02010600030101010101" pitchFamily="2" charset="-122"/>
              </a:rPr>
              <a:t>&lt;Student&gt;</a:t>
            </a:r>
            <a:r>
              <a:rPr lang="en-US" altLang="zh-CN" sz="1600" b="1" err="1">
                <a:latin typeface="宋体" panose="02010600030101010101" pitchFamily="2" charset="-122"/>
                <a:ea typeface="宋体" panose="02010600030101010101" pitchFamily="2" charset="-122"/>
              </a:rPr>
              <a:t> iter</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studentList</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iterator</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while(</a:t>
            </a:r>
            <a:r>
              <a:rPr lang="en-US" altLang="zh-CN" sz="1600" b="1" err="1">
                <a:latin typeface="宋体" panose="02010600030101010101" pitchFamily="2" charset="-122"/>
                <a:ea typeface="宋体" panose="02010600030101010101" pitchFamily="2" charset="-122"/>
              </a:rPr>
              <a:t>iter</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hasNext</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Student</a:t>
            </a:r>
            <a:r>
              <a:rPr lang="en-US" altLang="zh-CN" sz="1600" b="1" err="1">
                <a:latin typeface="宋体" panose="02010600030101010101" pitchFamily="2" charset="-122"/>
                <a:ea typeface="宋体" panose="02010600030101010101" pitchFamily="2" charset="-122"/>
              </a:rPr>
              <a:t> stu</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iter</a:t>
            </a:r>
            <a:r>
              <a:rPr lang="en-US" altLang="zh-CN" sz="1600" b="1">
                <a:latin typeface="宋体" panose="02010600030101010101" pitchFamily="2" charset="-122"/>
                <a:ea typeface="宋体" panose="02010600030101010101" pitchFamily="2" charset="-122"/>
              </a:rPr>
              <a:t>.next();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stu</a:t>
            </a:r>
            <a:r>
              <a:rPr lang="en-US" altLang="zh-CN" sz="1600" b="1">
                <a:latin typeface="宋体" panose="02010600030101010101" pitchFamily="2" charset="-122"/>
                <a:ea typeface="宋体" panose="02010600030101010101" pitchFamily="2" charset="-122"/>
              </a:rPr>
              <a:t>.accept(visitor);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95" name="矩形 4199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2004" name="矩形 4200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2005" name="矩形 4200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2007" name="文本框 4200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42009" name="文本框 42008"/>
          <p:cNvSpPr txBox="1"/>
          <p:nvPr/>
        </p:nvSpPr>
        <p:spPr>
          <a:xfrm>
            <a:off x="381000" y="2057400"/>
            <a:ext cx="8305800" cy="34925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．接收者（</a:t>
            </a:r>
            <a:r>
              <a:rPr lang="en-US" altLang="zh-CN" b="1">
                <a:latin typeface="宋体" panose="02010600030101010101" pitchFamily="2" charset="-122"/>
                <a:ea typeface="宋体" panose="02010600030101010101" pitchFamily="2" charset="-122"/>
              </a:rPr>
              <a:t>Receiver</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a:t>
            </a:r>
            <a:r>
              <a:rPr lang="en-US" altLang="zh-CN" b="1" err="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CompanyArmy</a:t>
            </a:r>
            <a:r>
              <a:rPr lang="en-US" altLang="zh-CN" b="1">
                <a:solidFill>
                  <a:srgbClr val="FF0000"/>
                </a:solidFill>
                <a:latin typeface="宋体" panose="02010600030101010101" pitchFamily="2" charset="-122"/>
                <a:ea typeface="宋体" panose="02010600030101010101" pitchFamily="2" charset="-122"/>
              </a:rPr>
              <a:t>.java</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public class</a:t>
            </a:r>
            <a:r>
              <a:rPr lang="en-US" altLang="zh-CN" b="1" err="1">
                <a:latin typeface="宋体" panose="02010600030101010101" pitchFamily="2" charset="-122"/>
                <a:ea typeface="宋体" panose="02010600030101010101" pitchFamily="2" charset="-122"/>
              </a:rPr>
              <a:t> CompanyArmy</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sneakAttack</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System.out.</a:t>
            </a:r>
            <a:r>
              <a:rPr lang="en-US" altLang="zh-CN" b="1" err="1">
                <a:latin typeface="宋体" panose="02010600030101010101" pitchFamily="2" charset="-122"/>
                <a:ea typeface="宋体" panose="02010600030101010101" pitchFamily="2" charset="-122"/>
              </a:rPr>
              <a:t>println</a:t>
            </a:r>
            <a:r>
              <a:rPr lang="en-US" altLang="zh-CN"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我们知道如何偷袭敌人</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保证完成任务</a:t>
            </a: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algn="just">
              <a:lnSpc>
                <a:spcPct val="95000"/>
              </a:lnSpc>
              <a:spcBef>
                <a:spcPct val="30000"/>
              </a:spcBef>
            </a:pP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algn="just">
              <a:lnSpc>
                <a:spcPct val="95000"/>
              </a:lnSpc>
              <a:spcBef>
                <a:spcPct val="30000"/>
              </a:spcBef>
            </a:pP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algn="just">
              <a:lnSpc>
                <a:spcPct val="95000"/>
              </a:lnSpc>
              <a:spcBef>
                <a:spcPct val="50000"/>
              </a:spcBef>
            </a:pP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8" name="副标题 28057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访问者模式的优点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80579" name="组合 280578"/>
          <p:cNvGrpSpPr/>
          <p:nvPr/>
        </p:nvGrpSpPr>
        <p:grpSpPr>
          <a:xfrm>
            <a:off x="7239000" y="304800"/>
            <a:ext cx="1676400" cy="1219200"/>
            <a:chOff x="2700" y="1128"/>
            <a:chExt cx="1404" cy="936"/>
          </a:xfrm>
        </p:grpSpPr>
        <p:grpSp>
          <p:nvGrpSpPr>
            <p:cNvPr id="280580" name="组合 280579"/>
            <p:cNvGrpSpPr/>
            <p:nvPr/>
          </p:nvGrpSpPr>
          <p:grpSpPr>
            <a:xfrm>
              <a:off x="3018" y="1324"/>
              <a:ext cx="720" cy="426"/>
              <a:chOff x="3018" y="1324"/>
              <a:chExt cx="720" cy="426"/>
            </a:xfrm>
          </p:grpSpPr>
          <p:sp>
            <p:nvSpPr>
              <p:cNvPr id="280581" name="矩形 28058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0582" name="矩形 28058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0583" name="新月形 28058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0584" name="五角星 28058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0585" name="五角星 28058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0586" name="五角星 28058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0587" name="矩形 28058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0588" name="组合 280587"/>
          <p:cNvGrpSpPr/>
          <p:nvPr/>
        </p:nvGrpSpPr>
        <p:grpSpPr>
          <a:xfrm>
            <a:off x="304800" y="1066800"/>
            <a:ext cx="762000" cy="685800"/>
            <a:chOff x="2700" y="1128"/>
            <a:chExt cx="1404" cy="936"/>
          </a:xfrm>
        </p:grpSpPr>
        <p:grpSp>
          <p:nvGrpSpPr>
            <p:cNvPr id="280589" name="组合 280588"/>
            <p:cNvGrpSpPr/>
            <p:nvPr/>
          </p:nvGrpSpPr>
          <p:grpSpPr>
            <a:xfrm>
              <a:off x="3018" y="1324"/>
              <a:ext cx="720" cy="426"/>
              <a:chOff x="3018" y="1324"/>
              <a:chExt cx="720" cy="426"/>
            </a:xfrm>
          </p:grpSpPr>
          <p:sp>
            <p:nvSpPr>
              <p:cNvPr id="280590" name="矩形 28058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0591" name="矩形 28059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0592" name="新月形 28059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0593" name="五角星 28059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0594" name="五角星 28059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0595" name="五角星 28059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0596" name="矩形 28059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0597" name="矩形 28059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0598" name="矩形 280597"/>
          <p:cNvSpPr/>
          <p:nvPr/>
        </p:nvSpPr>
        <p:spPr>
          <a:xfrm>
            <a:off x="685800" y="1905000"/>
            <a:ext cx="7772400" cy="2441575"/>
          </a:xfrm>
          <a:prstGeom prst="rect">
            <a:avLst/>
          </a:prstGeom>
          <a:noFill/>
          <a:ln w="9525">
            <a:noFill/>
          </a:ln>
        </p:spPr>
        <p:txBody>
          <a:bodyPr>
            <a:spAutoFit/>
          </a:bodyPr>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可以在不改变一个集合中的元素的类的情况下，增加新的施加于该元素上的新操作。</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可以将集合中各个元素的某些操作集中到访问者中，不仅便于集合的维护，也有利于集合中元素的复用。</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标题 283649"/>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第二十五章  备忘录模式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83651" name="组合 283650"/>
          <p:cNvGrpSpPr/>
          <p:nvPr/>
        </p:nvGrpSpPr>
        <p:grpSpPr>
          <a:xfrm>
            <a:off x="7239000" y="304800"/>
            <a:ext cx="1676400" cy="1219200"/>
            <a:chOff x="2700" y="1128"/>
            <a:chExt cx="1404" cy="936"/>
          </a:xfrm>
        </p:grpSpPr>
        <p:grpSp>
          <p:nvGrpSpPr>
            <p:cNvPr id="283652" name="组合 283651"/>
            <p:cNvGrpSpPr/>
            <p:nvPr/>
          </p:nvGrpSpPr>
          <p:grpSpPr>
            <a:xfrm>
              <a:off x="3018" y="1324"/>
              <a:ext cx="720" cy="426"/>
              <a:chOff x="3018" y="1324"/>
              <a:chExt cx="720" cy="426"/>
            </a:xfrm>
          </p:grpSpPr>
          <p:sp>
            <p:nvSpPr>
              <p:cNvPr id="283653" name="矩形 28365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3654" name="矩形 28365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3655" name="新月形 28365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3656" name="五角星 28365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3657" name="五角星 28365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3658" name="五角星 28365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3659" name="矩形 28365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3660" name="组合 283659"/>
          <p:cNvGrpSpPr/>
          <p:nvPr/>
        </p:nvGrpSpPr>
        <p:grpSpPr>
          <a:xfrm>
            <a:off x="304800" y="1066800"/>
            <a:ext cx="762000" cy="685800"/>
            <a:chOff x="2700" y="1128"/>
            <a:chExt cx="1404" cy="936"/>
          </a:xfrm>
        </p:grpSpPr>
        <p:grpSp>
          <p:nvGrpSpPr>
            <p:cNvPr id="283661" name="组合 283660"/>
            <p:cNvGrpSpPr/>
            <p:nvPr/>
          </p:nvGrpSpPr>
          <p:grpSpPr>
            <a:xfrm>
              <a:off x="3018" y="1324"/>
              <a:ext cx="720" cy="426"/>
              <a:chOff x="3018" y="1324"/>
              <a:chExt cx="720" cy="426"/>
            </a:xfrm>
          </p:grpSpPr>
          <p:sp>
            <p:nvSpPr>
              <p:cNvPr id="283662" name="矩形 28366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3663" name="矩形 28366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3664" name="新月形 28366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3665" name="五角星 28366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3666" name="五角星 28366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3667" name="五角星 28366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3668" name="矩形 28366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3669" name="矩形 28366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3670" name="文本框 283669"/>
          <p:cNvSpPr txBox="1"/>
          <p:nvPr/>
        </p:nvSpPr>
        <p:spPr>
          <a:xfrm>
            <a:off x="914400" y="1676400"/>
            <a:ext cx="7696200"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备忘录模式（别名：标记）</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在不破坏封装性的前提下，捕获一个对象的内部状态，并在该对象之外保存这个状态，这样以后就可将该对象恢复到原先保存的状态。</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Memento Pattern </a:t>
            </a:r>
            <a:r>
              <a:rPr lang="zh-CN" altLang="en-US" b="1">
                <a:solidFill>
                  <a:srgbClr val="000000"/>
                </a:solidFill>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Another Name: Token</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algn="just" eaLnBrk="0" hangingPunct="0"/>
            <a:r>
              <a:rPr lang="zh-CN" altLang="en-US" b="1">
                <a:solidFill>
                  <a:srgbClr val="000000"/>
                </a:solidFill>
                <a:latin typeface="Times New Roman" panose="02020603050405020304" pitchFamily="18" charset="0"/>
                <a:ea typeface="宋体" panose="02010600030101010101" pitchFamily="2" charset="-122"/>
              </a:rPr>
              <a:t>    </a:t>
            </a:r>
            <a:r>
              <a:rPr lang="en-US" altLang="zh-CN" b="1">
                <a:solidFill>
                  <a:srgbClr val="000000"/>
                </a:solidFill>
                <a:latin typeface="Times New Roman" panose="02020603050405020304" pitchFamily="18" charset="0"/>
                <a:ea typeface="宋体" panose="02010600030101010101" pitchFamily="2" charset="-122"/>
              </a:rPr>
              <a:t>Without violating encapsulation, capture and externalize an object'</a:t>
            </a:r>
            <a:r>
              <a:rPr lang="en-US" altLang="zh-CN" b="1" err="1">
                <a:solidFill>
                  <a:srgbClr val="000000"/>
                </a:solidFill>
                <a:latin typeface="Times New Roman" panose="02020603050405020304" pitchFamily="18" charset="0"/>
                <a:ea typeface="宋体" panose="02010600030101010101" pitchFamily="2" charset="-122"/>
              </a:rPr>
              <a:t>sinternal</a:t>
            </a:r>
            <a:r>
              <a:rPr lang="en-US" altLang="zh-CN" b="1">
                <a:solidFill>
                  <a:srgbClr val="000000"/>
                </a:solidFill>
                <a:latin typeface="Times New Roman" panose="02020603050405020304" pitchFamily="18" charset="0"/>
                <a:ea typeface="宋体" panose="02010600030101010101" pitchFamily="2" charset="-122"/>
              </a:rPr>
              <a:t> state so that the object can be restored to this state later.</a:t>
            </a:r>
            <a:r>
              <a:rPr lang="en-US" altLang="zh-CN" b="1">
                <a:latin typeface="Times New Roman" panose="02020603050405020304" pitchFamily="18" charset="0"/>
                <a:ea typeface="宋体" panose="02010600030101010101" pitchFamily="2" charset="-122"/>
              </a:rPr>
              <a:t>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4" name="副标题 284673"/>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84675" name="组合 284674"/>
          <p:cNvGrpSpPr/>
          <p:nvPr/>
        </p:nvGrpSpPr>
        <p:grpSpPr>
          <a:xfrm>
            <a:off x="7239000" y="304800"/>
            <a:ext cx="1676400" cy="1219200"/>
            <a:chOff x="2700" y="1128"/>
            <a:chExt cx="1404" cy="936"/>
          </a:xfrm>
        </p:grpSpPr>
        <p:grpSp>
          <p:nvGrpSpPr>
            <p:cNvPr id="284676" name="组合 284675"/>
            <p:cNvGrpSpPr/>
            <p:nvPr/>
          </p:nvGrpSpPr>
          <p:grpSpPr>
            <a:xfrm>
              <a:off x="3018" y="1324"/>
              <a:ext cx="720" cy="426"/>
              <a:chOff x="3018" y="1324"/>
              <a:chExt cx="720" cy="426"/>
            </a:xfrm>
          </p:grpSpPr>
          <p:sp>
            <p:nvSpPr>
              <p:cNvPr id="284677" name="矩形 28467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4678" name="矩形 28467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4679" name="新月形 28467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4680" name="五角星 28467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4681" name="五角星 28468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4682" name="五角星 28468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4683" name="矩形 28468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4684" name="组合 284683"/>
          <p:cNvGrpSpPr/>
          <p:nvPr/>
        </p:nvGrpSpPr>
        <p:grpSpPr>
          <a:xfrm>
            <a:off x="304800" y="1066800"/>
            <a:ext cx="762000" cy="685800"/>
            <a:chOff x="2700" y="1128"/>
            <a:chExt cx="1404" cy="936"/>
          </a:xfrm>
        </p:grpSpPr>
        <p:grpSp>
          <p:nvGrpSpPr>
            <p:cNvPr id="284685" name="组合 284684"/>
            <p:cNvGrpSpPr/>
            <p:nvPr/>
          </p:nvGrpSpPr>
          <p:grpSpPr>
            <a:xfrm>
              <a:off x="3018" y="1324"/>
              <a:ext cx="720" cy="426"/>
              <a:chOff x="3018" y="1324"/>
              <a:chExt cx="720" cy="426"/>
            </a:xfrm>
          </p:grpSpPr>
          <p:sp>
            <p:nvSpPr>
              <p:cNvPr id="284686" name="矩形 28468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4687" name="矩形 28468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4688" name="新月形 28468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4689" name="五角星 28468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4690" name="五角星 28468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4691" name="五角星 28469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4692" name="矩形 28469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4693" name="矩形 28469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4694" name="文本框 284693"/>
          <p:cNvSpPr txBox="1"/>
          <p:nvPr/>
        </p:nvSpPr>
        <p:spPr>
          <a:xfrm>
            <a:off x="685800" y="1905000"/>
            <a:ext cx="7391400" cy="3035300"/>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备忘录模式是关于怎样保存对象状态的成熟模式，其关键是提供一个备忘录对象，该备忘录负责存储一个对象的状态，程序可以在磁盘或内存中保存这个备忘录，这样一来，程序就可以根据对象的备忘录将该对象恢复到备忘录中所存储的状态。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8" name="副标题 28569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备忘录模式的结构与使用</a:t>
            </a:r>
            <a:endParaRPr lang="zh-CN" altLang="en-US" sz="3600" b="1" kern="1200" baseline="0">
              <a:latin typeface="宋体" panose="02010600030101010101" pitchFamily="2" charset="-122"/>
              <a:ea typeface="宋体" panose="02010600030101010101" pitchFamily="2" charset="-122"/>
            </a:endParaRPr>
          </a:p>
        </p:txBody>
      </p:sp>
      <p:grpSp>
        <p:nvGrpSpPr>
          <p:cNvPr id="285699" name="组合 285698"/>
          <p:cNvGrpSpPr/>
          <p:nvPr/>
        </p:nvGrpSpPr>
        <p:grpSpPr>
          <a:xfrm>
            <a:off x="7239000" y="304800"/>
            <a:ext cx="1676400" cy="1219200"/>
            <a:chOff x="2700" y="1128"/>
            <a:chExt cx="1404" cy="936"/>
          </a:xfrm>
        </p:grpSpPr>
        <p:grpSp>
          <p:nvGrpSpPr>
            <p:cNvPr id="285700" name="组合 285699"/>
            <p:cNvGrpSpPr/>
            <p:nvPr/>
          </p:nvGrpSpPr>
          <p:grpSpPr>
            <a:xfrm>
              <a:off x="3018" y="1324"/>
              <a:ext cx="720" cy="426"/>
              <a:chOff x="3018" y="1324"/>
              <a:chExt cx="720" cy="426"/>
            </a:xfrm>
          </p:grpSpPr>
          <p:sp>
            <p:nvSpPr>
              <p:cNvPr id="285701" name="矩形 28570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5702" name="矩形 28570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5703" name="新月形 28570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5704" name="五角星 28570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5705" name="五角星 28570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5706" name="五角星 28570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5707" name="矩形 28570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5708" name="组合 285707"/>
          <p:cNvGrpSpPr/>
          <p:nvPr/>
        </p:nvGrpSpPr>
        <p:grpSpPr>
          <a:xfrm>
            <a:off x="304800" y="1066800"/>
            <a:ext cx="762000" cy="685800"/>
            <a:chOff x="2700" y="1128"/>
            <a:chExt cx="1404" cy="936"/>
          </a:xfrm>
        </p:grpSpPr>
        <p:grpSp>
          <p:nvGrpSpPr>
            <p:cNvPr id="285709" name="组合 285708"/>
            <p:cNvGrpSpPr/>
            <p:nvPr/>
          </p:nvGrpSpPr>
          <p:grpSpPr>
            <a:xfrm>
              <a:off x="3018" y="1324"/>
              <a:ext cx="720" cy="426"/>
              <a:chOff x="3018" y="1324"/>
              <a:chExt cx="720" cy="426"/>
            </a:xfrm>
          </p:grpSpPr>
          <p:sp>
            <p:nvSpPr>
              <p:cNvPr id="285710" name="矩形 28570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5711" name="矩形 28571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5712" name="新月形 28571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5713" name="五角星 28571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5714" name="五角星 28571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5715" name="五角星 28571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5716" name="矩形 28571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5717" name="矩形 28571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5718" name="文本框 285717"/>
          <p:cNvSpPr txBox="1"/>
          <p:nvPr/>
        </p:nvSpPr>
        <p:spPr>
          <a:xfrm>
            <a:off x="838200" y="2133600"/>
            <a:ext cx="7620000" cy="2774950"/>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模式的结构中包括三种角色：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原发者（</a:t>
            </a:r>
            <a:r>
              <a:rPr lang="en-US" altLang="zh-CN" sz="3200" b="1">
                <a:latin typeface="宋体" panose="02010600030101010101" pitchFamily="2" charset="-122"/>
                <a:ea typeface="宋体" panose="02010600030101010101" pitchFamily="2" charset="-122"/>
              </a:rPr>
              <a:t>Originator</a:t>
            </a:r>
            <a:r>
              <a:rPr lang="zh-CN" altLang="en-US" sz="3200" b="1">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备忘录（</a:t>
            </a:r>
            <a:r>
              <a:rPr lang="en-US" altLang="zh-CN" sz="3200" b="1">
                <a:latin typeface="宋体" panose="02010600030101010101" pitchFamily="2" charset="-122"/>
                <a:ea typeface="宋体" panose="02010600030101010101" pitchFamily="2" charset="-122"/>
              </a:rPr>
              <a:t>Memento</a:t>
            </a:r>
            <a:r>
              <a:rPr lang="zh-CN" altLang="en-US" sz="3200" b="1">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负责人（</a:t>
            </a:r>
            <a:r>
              <a:rPr lang="en-US" altLang="zh-CN" sz="3200" b="1">
                <a:latin typeface="宋体" panose="02010600030101010101" pitchFamily="2" charset="-122"/>
                <a:ea typeface="宋体" panose="02010600030101010101" pitchFamily="2" charset="-122"/>
              </a:rPr>
              <a:t>Caretaker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22" name="组合 286721"/>
          <p:cNvGrpSpPr/>
          <p:nvPr/>
        </p:nvGrpSpPr>
        <p:grpSpPr>
          <a:xfrm>
            <a:off x="7239000" y="304800"/>
            <a:ext cx="1676400" cy="1219200"/>
            <a:chOff x="2700" y="1128"/>
            <a:chExt cx="1404" cy="936"/>
          </a:xfrm>
        </p:grpSpPr>
        <p:grpSp>
          <p:nvGrpSpPr>
            <p:cNvPr id="286723" name="组合 286722"/>
            <p:cNvGrpSpPr/>
            <p:nvPr/>
          </p:nvGrpSpPr>
          <p:grpSpPr>
            <a:xfrm>
              <a:off x="3018" y="1324"/>
              <a:ext cx="720" cy="426"/>
              <a:chOff x="3018" y="1324"/>
              <a:chExt cx="720" cy="426"/>
            </a:xfrm>
          </p:grpSpPr>
          <p:sp>
            <p:nvSpPr>
              <p:cNvPr id="286724" name="矩形 28672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6725" name="矩形 28672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6726" name="新月形 28672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6727" name="五角星 28672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6728" name="五角星 28672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6729" name="五角星 28672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6730" name="矩形 28672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6731" name="组合 286730"/>
          <p:cNvGrpSpPr/>
          <p:nvPr/>
        </p:nvGrpSpPr>
        <p:grpSpPr>
          <a:xfrm>
            <a:off x="304800" y="1066800"/>
            <a:ext cx="762000" cy="685800"/>
            <a:chOff x="2700" y="1128"/>
            <a:chExt cx="1404" cy="936"/>
          </a:xfrm>
        </p:grpSpPr>
        <p:grpSp>
          <p:nvGrpSpPr>
            <p:cNvPr id="286732" name="组合 286731"/>
            <p:cNvGrpSpPr/>
            <p:nvPr/>
          </p:nvGrpSpPr>
          <p:grpSpPr>
            <a:xfrm>
              <a:off x="3018" y="1324"/>
              <a:ext cx="720" cy="426"/>
              <a:chOff x="3018" y="1324"/>
              <a:chExt cx="720" cy="426"/>
            </a:xfrm>
          </p:grpSpPr>
          <p:sp>
            <p:nvSpPr>
              <p:cNvPr id="286733" name="矩形 28673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6734" name="矩形 28673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6735" name="新月形 28673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6736" name="五角星 28673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6737" name="五角星 28673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6738" name="五角星 28673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6739" name="矩形 28673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6740" name="矩形 28673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6742" name="文本框 286741"/>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86744" name="对象 286743"/>
          <p:cNvGraphicFramePr/>
          <p:nvPr/>
        </p:nvGraphicFramePr>
        <p:xfrm>
          <a:off x="990600" y="1676400"/>
          <a:ext cx="6858000" cy="4114800"/>
        </p:xfrm>
        <a:graphic>
          <a:graphicData uri="http://schemas.openxmlformats.org/presentationml/2006/ole">
            <mc:AlternateContent xmlns:mc="http://schemas.openxmlformats.org/markup-compatibility/2006">
              <mc:Choice xmlns:v="urn:schemas-microsoft-com:vml" Requires="v">
                <p:oleObj spid="_x0000_s3102" name="" r:id="rId1" imgW="5124450" imgH="2647950" progId="Paint.Picture">
                  <p:embed/>
                </p:oleObj>
              </mc:Choice>
              <mc:Fallback>
                <p:oleObj name="" r:id="rId1" imgW="5124450" imgH="2647950" progId="Paint.Picture">
                  <p:embed/>
                  <p:pic>
                    <p:nvPicPr>
                      <p:cNvPr id="0" name="图片 3101"/>
                      <p:cNvPicPr/>
                      <p:nvPr/>
                    </p:nvPicPr>
                    <p:blipFill>
                      <a:blip r:embed="rId2"/>
                      <a:stretch>
                        <a:fillRect/>
                      </a:stretch>
                    </p:blipFill>
                    <p:spPr>
                      <a:xfrm>
                        <a:off x="990600" y="1676400"/>
                        <a:ext cx="6858000" cy="4114800"/>
                      </a:xfrm>
                      <a:prstGeom prst="rect">
                        <a:avLst/>
                      </a:prstGeom>
                      <a:noFill/>
                      <a:ln w="38100">
                        <a:noFill/>
                        <a:miter/>
                      </a:ln>
                    </p:spPr>
                  </p:pic>
                </p:oleObj>
              </mc:Fallback>
            </mc:AlternateContent>
          </a:graphicData>
        </a:graphic>
      </p:graphicFrame>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7746" name="组合 287745"/>
          <p:cNvGrpSpPr/>
          <p:nvPr/>
        </p:nvGrpSpPr>
        <p:grpSpPr>
          <a:xfrm>
            <a:off x="7239000" y="304800"/>
            <a:ext cx="1676400" cy="1219200"/>
            <a:chOff x="2700" y="1128"/>
            <a:chExt cx="1404" cy="936"/>
          </a:xfrm>
        </p:grpSpPr>
        <p:grpSp>
          <p:nvGrpSpPr>
            <p:cNvPr id="287747" name="组合 287746"/>
            <p:cNvGrpSpPr/>
            <p:nvPr/>
          </p:nvGrpSpPr>
          <p:grpSpPr>
            <a:xfrm>
              <a:off x="3018" y="1324"/>
              <a:ext cx="720" cy="426"/>
              <a:chOff x="3018" y="1324"/>
              <a:chExt cx="720" cy="426"/>
            </a:xfrm>
          </p:grpSpPr>
          <p:sp>
            <p:nvSpPr>
              <p:cNvPr id="287748" name="矩形 28774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7749" name="矩形 28774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7750" name="新月形 28774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7751" name="五角星 28775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7752" name="五角星 28775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7753" name="五角星 28775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7754" name="矩形 287753"/>
          <p:cNvSpPr/>
          <p:nvPr/>
        </p:nvSpPr>
        <p:spPr>
          <a:xfrm>
            <a:off x="533400" y="914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7755" name="组合 287754"/>
          <p:cNvGrpSpPr/>
          <p:nvPr/>
        </p:nvGrpSpPr>
        <p:grpSpPr>
          <a:xfrm>
            <a:off x="304800" y="1066800"/>
            <a:ext cx="762000" cy="685800"/>
            <a:chOff x="2700" y="1128"/>
            <a:chExt cx="1404" cy="936"/>
          </a:xfrm>
        </p:grpSpPr>
        <p:grpSp>
          <p:nvGrpSpPr>
            <p:cNvPr id="287756" name="组合 287755"/>
            <p:cNvGrpSpPr/>
            <p:nvPr/>
          </p:nvGrpSpPr>
          <p:grpSpPr>
            <a:xfrm>
              <a:off x="3018" y="1324"/>
              <a:ext cx="720" cy="426"/>
              <a:chOff x="3018" y="1324"/>
              <a:chExt cx="720" cy="426"/>
            </a:xfrm>
          </p:grpSpPr>
          <p:sp>
            <p:nvSpPr>
              <p:cNvPr id="287757" name="矩形 28775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7758" name="矩形 28775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7759" name="新月形 28775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7760" name="五角星 28775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7761" name="五角星 28776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7762" name="五角星 28776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7763" name="矩形 28776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7764" name="矩形 28776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7765" name="文本框 287764"/>
          <p:cNvSpPr txBox="1"/>
          <p:nvPr/>
        </p:nvSpPr>
        <p:spPr>
          <a:xfrm>
            <a:off x="1295400" y="3810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87766" name="文本框 287765"/>
          <p:cNvSpPr txBox="1"/>
          <p:nvPr/>
        </p:nvSpPr>
        <p:spPr>
          <a:xfrm>
            <a:off x="990600" y="914400"/>
            <a:ext cx="6477000" cy="59467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原发者</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Originator</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 </a:t>
            </a:r>
            <a:r>
              <a:rPr lang="en-US" altLang="zh-CN" sz="2000" b="1" err="1">
                <a:solidFill>
                  <a:srgbClr val="FF0000"/>
                </a:solidFill>
                <a:latin typeface="宋体" panose="02010600030101010101" pitchFamily="2" charset="-122"/>
                <a:ea typeface="宋体" panose="02010600030101010101" pitchFamily="2" charset="-122"/>
              </a:rPr>
              <a:t>ReadPhrase</a:t>
            </a:r>
            <a:r>
              <a:rPr lang="en-US" altLang="zh-CN" sz="2000" b="1">
                <a:solidFill>
                  <a:srgbClr val="FF0000"/>
                </a:solidFill>
                <a:latin typeface="宋体" panose="02010600030101010101" pitchFamily="2" charset="-122"/>
                <a:ea typeface="宋体" panose="02010600030101010101" pitchFamily="2" charset="-122"/>
              </a:rPr>
              <a:t>.java</a:t>
            </a:r>
            <a:r>
              <a:rPr lang="en-US" altLang="zh-CN" b="1">
                <a:solidFill>
                  <a:srgbClr val="FF0000"/>
                </a:solidFill>
                <a:latin typeface="宋体" panose="02010600030101010101" pitchFamily="2" charset="-122"/>
                <a:ea typeface="宋体" panose="02010600030101010101" pitchFamily="2" charset="-122"/>
              </a:rPr>
              <a:t> </a:t>
            </a:r>
            <a:endParaRPr lang="en-US" altLang="zh-CN" b="1">
              <a:solidFill>
                <a:srgbClr val="FF0000"/>
              </a:solidFill>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package tom.</a:t>
            </a:r>
            <a:r>
              <a:rPr lang="en-US" altLang="zh-CN" sz="1000" b="1" err="1">
                <a:latin typeface="宋体" panose="02010600030101010101" pitchFamily="2" charset="-122"/>
                <a:ea typeface="宋体" panose="02010600030101010101" pitchFamily="2" charset="-122"/>
              </a:rPr>
              <a:t>jiafei</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import java.</a:t>
            </a:r>
            <a:r>
              <a:rPr lang="en-US" altLang="zh-CN" sz="1000" b="1" err="1">
                <a:latin typeface="宋体" panose="02010600030101010101" pitchFamily="2" charset="-122"/>
                <a:ea typeface="宋体" panose="02010600030101010101" pitchFamily="2" charset="-122"/>
              </a:rPr>
              <a:t>io</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public class</a:t>
            </a:r>
            <a:r>
              <a:rPr lang="en-US" altLang="zh-CN" sz="1000" b="1" err="1">
                <a:latin typeface="宋体" panose="02010600030101010101" pitchFamily="2" charset="-122"/>
                <a:ea typeface="宋体" panose="02010600030101010101" pitchFamily="2" charset="-122"/>
              </a:rPr>
              <a:t> ReadPhrase</a:t>
            </a: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long</a:t>
            </a:r>
            <a:r>
              <a:rPr lang="en-US" altLang="zh-CN" sz="1000" b="1" err="1">
                <a:latin typeface="宋体" panose="02010600030101010101" pitchFamily="2" charset="-122"/>
                <a:ea typeface="宋体" panose="02010600030101010101" pitchFamily="2" charset="-122"/>
              </a:rPr>
              <a:t> readPosition</a:t>
            </a:r>
            <a:r>
              <a:rPr lang="en-US" altLang="zh-CN" sz="1000" b="1">
                <a:latin typeface="宋体" panose="02010600030101010101" pitchFamily="2" charset="-122"/>
                <a:ea typeface="宋体" panose="02010600030101010101" pitchFamily="2" charset="-122"/>
              </a:rPr>
              <a:t>;         File file;</a:t>
            </a:r>
            <a:endParaRPr lang="en-US" altLang="zh-CN" sz="1000" b="1" err="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err="1">
                <a:latin typeface="宋体" panose="02010600030101010101" pitchFamily="2" charset="-122"/>
                <a:ea typeface="宋体" panose="02010600030101010101" pitchFamily="2" charset="-122"/>
              </a:rPr>
              <a:t>     RandomAccessFile</a:t>
            </a:r>
            <a:r>
              <a:rPr lang="en-US" altLang="zh-CN" sz="1000" b="1">
                <a:latin typeface="宋体" panose="02010600030101010101" pitchFamily="2" charset="-122"/>
                <a:ea typeface="宋体" panose="02010600030101010101" pitchFamily="2" charset="-122"/>
              </a:rPr>
              <a:t> in; </a:t>
            </a: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     String phrase=null;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public</a:t>
            </a:r>
            <a:r>
              <a:rPr lang="en-US" altLang="zh-CN" sz="1000" b="1" err="1">
                <a:latin typeface="宋体" panose="02010600030101010101" pitchFamily="2" charset="-122"/>
                <a:ea typeface="宋体" panose="02010600030101010101" pitchFamily="2" charset="-122"/>
              </a:rPr>
              <a:t> ReadPhrase</a:t>
            </a:r>
            <a:r>
              <a:rPr lang="en-US" altLang="zh-CN" sz="1000" b="1">
                <a:latin typeface="宋体" panose="02010600030101010101" pitchFamily="2" charset="-122"/>
                <a:ea typeface="宋体" panose="02010600030101010101" pitchFamily="2" charset="-122"/>
              </a:rPr>
              <a:t>(File file){</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this.file=file;</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try{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in=new</a:t>
            </a:r>
            <a:r>
              <a:rPr lang="en-US" altLang="zh-CN" sz="1000" b="1" err="1">
                <a:latin typeface="宋体" panose="02010600030101010101" pitchFamily="2" charset="-122"/>
                <a:ea typeface="宋体" panose="02010600030101010101" pitchFamily="2" charset="-122"/>
              </a:rPr>
              <a:t> RandomAccessFile</a:t>
            </a:r>
            <a:r>
              <a:rPr lang="en-US" altLang="zh-CN" sz="1000" b="1">
                <a:latin typeface="宋体" panose="02010600030101010101" pitchFamily="2" charset="-122"/>
                <a:ea typeface="宋体" panose="02010600030101010101" pitchFamily="2" charset="-122"/>
              </a:rPr>
              <a:t>(file,"r");</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catch(</a:t>
            </a:r>
            <a:r>
              <a:rPr lang="en-US" altLang="zh-CN" sz="1000" b="1" err="1">
                <a:latin typeface="宋体" panose="02010600030101010101" pitchFamily="2" charset="-122"/>
                <a:ea typeface="宋体" panose="02010600030101010101" pitchFamily="2" charset="-122"/>
              </a:rPr>
              <a:t>IOException</a:t>
            </a:r>
            <a:r>
              <a:rPr lang="en-US" altLang="zh-CN" sz="1000" b="1">
                <a:latin typeface="宋体" panose="02010600030101010101" pitchFamily="2" charset="-122"/>
                <a:ea typeface="宋体" panose="02010600030101010101" pitchFamily="2" charset="-122"/>
              </a:rPr>
              <a:t> exp){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public Memento</a:t>
            </a:r>
            <a:r>
              <a:rPr lang="en-US" altLang="zh-CN" sz="1000" b="1" err="1">
                <a:latin typeface="宋体" panose="02010600030101010101" pitchFamily="2" charset="-122"/>
                <a:ea typeface="宋体" panose="02010600030101010101" pitchFamily="2" charset="-122"/>
              </a:rPr>
              <a:t> createMemento</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Memento</a:t>
            </a:r>
            <a:r>
              <a:rPr lang="en-US" altLang="zh-CN" sz="1000" b="1" err="1">
                <a:latin typeface="宋体" panose="02010600030101010101" pitchFamily="2" charset="-122"/>
                <a:ea typeface="宋体" panose="02010600030101010101" pitchFamily="2" charset="-122"/>
              </a:rPr>
              <a:t> mem</a:t>
            </a:r>
            <a:r>
              <a:rPr lang="en-US" altLang="zh-CN" sz="1000" b="1">
                <a:latin typeface="宋体" panose="02010600030101010101" pitchFamily="2" charset="-122"/>
                <a:ea typeface="宋体" panose="02010600030101010101" pitchFamily="2" charset="-122"/>
              </a:rPr>
              <a:t>=new Memento();</a:t>
            </a:r>
            <a:endParaRPr lang="en-US" altLang="zh-CN" sz="1000" b="1" err="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err="1">
                <a:latin typeface="宋体" panose="02010600030101010101" pitchFamily="2" charset="-122"/>
                <a:ea typeface="宋体" panose="02010600030101010101" pitchFamily="2" charset="-122"/>
              </a:rPr>
              <a:t>          mem</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setPositionState</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readPosition</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return</a:t>
            </a:r>
            <a:r>
              <a:rPr lang="en-US" altLang="zh-CN" sz="1000" b="1" err="1">
                <a:latin typeface="宋体" panose="02010600030101010101" pitchFamily="2" charset="-122"/>
                <a:ea typeface="宋体" panose="02010600030101010101" pitchFamily="2" charset="-122"/>
              </a:rPr>
              <a:t> mem</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public void</a:t>
            </a:r>
            <a:r>
              <a:rPr lang="en-US" altLang="zh-CN" sz="1000" b="1" err="1">
                <a:latin typeface="宋体" panose="02010600030101010101" pitchFamily="2" charset="-122"/>
                <a:ea typeface="宋体" panose="02010600030101010101" pitchFamily="2" charset="-122"/>
              </a:rPr>
              <a:t> restoreFromMemento</a:t>
            </a:r>
            <a:r>
              <a:rPr lang="en-US" altLang="zh-CN" sz="1000" b="1">
                <a:latin typeface="宋体" panose="02010600030101010101" pitchFamily="2" charset="-122"/>
                <a:ea typeface="宋体" panose="02010600030101010101" pitchFamily="2" charset="-122"/>
              </a:rPr>
              <a:t>(Memento</a:t>
            </a:r>
            <a:r>
              <a:rPr lang="en-US" altLang="zh-CN" sz="1000" b="1" err="1">
                <a:latin typeface="宋体" panose="02010600030101010101" pitchFamily="2" charset="-122"/>
                <a:ea typeface="宋体" panose="02010600030101010101" pitchFamily="2" charset="-122"/>
              </a:rPr>
              <a:t> mem</a:t>
            </a:r>
            <a:r>
              <a:rPr lang="en-US" altLang="zh-CN" sz="1000" b="1">
                <a:latin typeface="宋体" panose="02010600030101010101" pitchFamily="2" charset="-122"/>
                <a:ea typeface="宋体" panose="02010600030101010101" pitchFamily="2" charset="-122"/>
              </a:rPr>
              <a:t>){</a:t>
            </a:r>
            <a:endParaRPr lang="en-US" altLang="zh-CN" sz="1000" b="1" err="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err="1">
                <a:latin typeface="宋体" panose="02010600030101010101" pitchFamily="2" charset="-122"/>
                <a:ea typeface="宋体" panose="02010600030101010101" pitchFamily="2" charset="-122"/>
              </a:rPr>
              <a:t>         readPosition</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mem</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getPositionState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public String</a:t>
            </a:r>
            <a:r>
              <a:rPr lang="en-US" altLang="zh-CN" sz="1000" b="1" err="1">
                <a:latin typeface="宋体" panose="02010600030101010101" pitchFamily="2" charset="-122"/>
                <a:ea typeface="宋体" panose="02010600030101010101" pitchFamily="2" charset="-122"/>
              </a:rPr>
              <a:t> readLine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try{     in.seek(</a:t>
            </a:r>
            <a:r>
              <a:rPr lang="en-US" altLang="zh-CN" sz="1000" b="1" err="1">
                <a:latin typeface="宋体" panose="02010600030101010101" pitchFamily="2" charset="-122"/>
                <a:ea typeface="宋体" panose="02010600030101010101" pitchFamily="2" charset="-122"/>
              </a:rPr>
              <a:t>readPosition</a:t>
            </a: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phrase=in.</a:t>
            </a:r>
            <a:r>
              <a:rPr lang="en-US" altLang="zh-CN" sz="1000" b="1" err="1">
                <a:latin typeface="宋体" panose="02010600030101010101" pitchFamily="2" charset="-122"/>
                <a:ea typeface="宋体" panose="02010600030101010101" pitchFamily="2" charset="-122"/>
              </a:rPr>
              <a:t>readLine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if(phrase!=null){</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byte b[]= phrase.</a:t>
            </a:r>
            <a:r>
              <a:rPr lang="en-US" altLang="zh-CN" sz="1000" b="1" err="1">
                <a:latin typeface="宋体" panose="02010600030101010101" pitchFamily="2" charset="-122"/>
                <a:ea typeface="宋体" panose="02010600030101010101" pitchFamily="2" charset="-122"/>
              </a:rPr>
              <a:t>getBytes</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iso</a:t>
            </a:r>
            <a:r>
              <a:rPr lang="en-US" altLang="zh-CN" sz="1000" b="1">
                <a:latin typeface="宋体" panose="02010600030101010101" pitchFamily="2" charset="-122"/>
                <a:ea typeface="宋体" panose="02010600030101010101" pitchFamily="2" charset="-122"/>
              </a:rPr>
              <a:t>-8859-1");</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phrase=new String(b);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err="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err="1">
                <a:latin typeface="宋体" panose="02010600030101010101" pitchFamily="2" charset="-122"/>
                <a:ea typeface="宋体" panose="02010600030101010101" pitchFamily="2" charset="-122"/>
              </a:rPr>
              <a:t>                   readPosition</a:t>
            </a:r>
            <a:r>
              <a:rPr lang="en-US" altLang="zh-CN" sz="1000" b="1">
                <a:latin typeface="宋体" panose="02010600030101010101" pitchFamily="2" charset="-122"/>
                <a:ea typeface="宋体" panose="02010600030101010101" pitchFamily="2" charset="-122"/>
              </a:rPr>
              <a:t>=in.</a:t>
            </a:r>
            <a:r>
              <a:rPr lang="en-US" altLang="zh-CN" sz="1000" b="1" err="1">
                <a:latin typeface="宋体" panose="02010600030101010101" pitchFamily="2" charset="-122"/>
                <a:ea typeface="宋体" panose="02010600030101010101" pitchFamily="2" charset="-122"/>
              </a:rPr>
              <a:t>getFilePointer</a:t>
            </a: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catch(</a:t>
            </a:r>
            <a:r>
              <a:rPr lang="en-US" altLang="zh-CN" sz="1000" b="1" err="1">
                <a:latin typeface="宋体" panose="02010600030101010101" pitchFamily="2" charset="-122"/>
                <a:ea typeface="宋体" panose="02010600030101010101" pitchFamily="2" charset="-122"/>
              </a:rPr>
              <a:t>IOException</a:t>
            </a:r>
            <a:r>
              <a:rPr lang="en-US" altLang="zh-CN" sz="1000" b="1">
                <a:latin typeface="宋体" panose="02010600030101010101" pitchFamily="2" charset="-122"/>
                <a:ea typeface="宋体" panose="02010600030101010101" pitchFamily="2" charset="-122"/>
              </a:rPr>
              <a:t> exp){}</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return phrase;</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public void</a:t>
            </a:r>
            <a:r>
              <a:rPr lang="en-US" altLang="zh-CN" sz="1000" b="1" err="1">
                <a:latin typeface="宋体" panose="02010600030101010101" pitchFamily="2" charset="-122"/>
                <a:ea typeface="宋体" panose="02010600030101010101" pitchFamily="2" charset="-122"/>
              </a:rPr>
              <a:t> closeRead</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try{   in.close();</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catch(</a:t>
            </a:r>
            <a:r>
              <a:rPr lang="en-US" altLang="zh-CN" sz="1000" b="1" err="1">
                <a:latin typeface="宋体" panose="02010600030101010101" pitchFamily="2" charset="-122"/>
                <a:ea typeface="宋体" panose="02010600030101010101" pitchFamily="2" charset="-122"/>
              </a:rPr>
              <a:t>IOException</a:t>
            </a:r>
            <a:r>
              <a:rPr lang="en-US" altLang="zh-CN" sz="1000" b="1">
                <a:latin typeface="宋体" panose="02010600030101010101" pitchFamily="2" charset="-122"/>
                <a:ea typeface="宋体" panose="02010600030101010101" pitchFamily="2" charset="-122"/>
              </a:rPr>
              <a:t> exp){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45000"/>
              </a:lnSpc>
              <a:spcBef>
                <a:spcPct val="50000"/>
              </a:spcBef>
            </a:pP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8770" name="组合 288769"/>
          <p:cNvGrpSpPr/>
          <p:nvPr/>
        </p:nvGrpSpPr>
        <p:grpSpPr>
          <a:xfrm>
            <a:off x="7239000" y="304800"/>
            <a:ext cx="1676400" cy="1219200"/>
            <a:chOff x="2700" y="1128"/>
            <a:chExt cx="1404" cy="936"/>
          </a:xfrm>
        </p:grpSpPr>
        <p:grpSp>
          <p:nvGrpSpPr>
            <p:cNvPr id="288771" name="组合 288770"/>
            <p:cNvGrpSpPr/>
            <p:nvPr/>
          </p:nvGrpSpPr>
          <p:grpSpPr>
            <a:xfrm>
              <a:off x="3018" y="1324"/>
              <a:ext cx="720" cy="426"/>
              <a:chOff x="3018" y="1324"/>
              <a:chExt cx="720" cy="426"/>
            </a:xfrm>
          </p:grpSpPr>
          <p:sp>
            <p:nvSpPr>
              <p:cNvPr id="288772" name="矩形 28877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8773" name="矩形 28877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8774" name="新月形 28877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8775" name="五角星 28877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8776" name="五角星 28877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8777" name="五角星 28877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8778" name="矩形 28877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8779" name="组合 288778"/>
          <p:cNvGrpSpPr/>
          <p:nvPr/>
        </p:nvGrpSpPr>
        <p:grpSpPr>
          <a:xfrm>
            <a:off x="304800" y="1066800"/>
            <a:ext cx="762000" cy="685800"/>
            <a:chOff x="2700" y="1128"/>
            <a:chExt cx="1404" cy="936"/>
          </a:xfrm>
        </p:grpSpPr>
        <p:grpSp>
          <p:nvGrpSpPr>
            <p:cNvPr id="288780" name="组合 288779"/>
            <p:cNvGrpSpPr/>
            <p:nvPr/>
          </p:nvGrpSpPr>
          <p:grpSpPr>
            <a:xfrm>
              <a:off x="3018" y="1324"/>
              <a:ext cx="720" cy="426"/>
              <a:chOff x="3018" y="1324"/>
              <a:chExt cx="720" cy="426"/>
            </a:xfrm>
          </p:grpSpPr>
          <p:sp>
            <p:nvSpPr>
              <p:cNvPr id="288781" name="矩形 28878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8782" name="矩形 28878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8783" name="新月形 28878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8784" name="五角星 28878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8785" name="五角星 28878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8786" name="五角星 28878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8787" name="矩形 28878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8788" name="矩形 28878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8789" name="文本框 288788"/>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88790" name="文本框 288789"/>
          <p:cNvSpPr txBox="1"/>
          <p:nvPr/>
        </p:nvSpPr>
        <p:spPr>
          <a:xfrm>
            <a:off x="914400" y="1447800"/>
            <a:ext cx="7924800" cy="41084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．备忘录（</a:t>
            </a:r>
            <a:r>
              <a:rPr lang="en-US" altLang="zh-CN" b="1">
                <a:latin typeface="宋体" panose="02010600030101010101" pitchFamily="2" charset="-122"/>
                <a:ea typeface="宋体" panose="02010600030101010101" pitchFamily="2" charset="-122"/>
              </a:rPr>
              <a:t>Memento</a:t>
            </a:r>
            <a:r>
              <a:rPr lang="zh-CN" altLang="en-US" b="1">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Memento.java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package tom.</a:t>
            </a:r>
            <a:r>
              <a:rPr lang="en-US" altLang="zh-CN" sz="2000" b="1" err="1">
                <a:solidFill>
                  <a:srgbClr val="000000"/>
                </a:solidFill>
                <a:latin typeface="宋体" panose="02010600030101010101" pitchFamily="2" charset="-122"/>
                <a:ea typeface="宋体" panose="02010600030101010101" pitchFamily="2" charset="-122"/>
              </a:rPr>
              <a:t>jiafei</a:t>
            </a: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public class  Memento implements java.</a:t>
            </a:r>
            <a:r>
              <a:rPr lang="en-US" altLang="zh-CN" sz="2000" b="1" err="1">
                <a:solidFill>
                  <a:srgbClr val="000000"/>
                </a:solidFill>
                <a:latin typeface="宋体" panose="02010600030101010101" pitchFamily="2" charset="-122"/>
                <a:ea typeface="宋体" panose="02010600030101010101" pitchFamily="2" charset="-122"/>
              </a:rPr>
              <a:t>io</a:t>
            </a:r>
            <a:r>
              <a:rPr lang="en-US" altLang="zh-CN" sz="2000" b="1">
                <a:solidFill>
                  <a:srgbClr val="000000"/>
                </a:solidFill>
                <a:latin typeface="宋体" panose="02010600030101010101" pitchFamily="2" charset="-122"/>
                <a:ea typeface="宋体" panose="02010600030101010101" pitchFamily="2" charset="-122"/>
              </a:rPr>
              <a:t>.</a:t>
            </a:r>
            <a:r>
              <a:rPr lang="en-US" altLang="zh-CN" sz="2000" b="1" err="1">
                <a:solidFill>
                  <a:srgbClr val="000000"/>
                </a:solidFill>
                <a:latin typeface="宋体" panose="02010600030101010101" pitchFamily="2" charset="-122"/>
                <a:ea typeface="宋体" panose="02010600030101010101" pitchFamily="2" charset="-122"/>
              </a:rPr>
              <a:t>Serializable</a:t>
            </a: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private long state;</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void</a:t>
            </a:r>
            <a:r>
              <a:rPr lang="en-US" altLang="zh-CN" sz="2000" b="1" err="1">
                <a:solidFill>
                  <a:srgbClr val="000000"/>
                </a:solidFill>
                <a:latin typeface="宋体" panose="02010600030101010101" pitchFamily="2" charset="-122"/>
                <a:ea typeface="宋体" panose="02010600030101010101" pitchFamily="2" charset="-122"/>
              </a:rPr>
              <a:t> setPositionState</a:t>
            </a:r>
            <a:r>
              <a:rPr lang="en-US" altLang="zh-CN" sz="2000" b="1">
                <a:solidFill>
                  <a:srgbClr val="000000"/>
                </a:solidFill>
                <a:latin typeface="宋体" panose="02010600030101010101" pitchFamily="2" charset="-122"/>
                <a:ea typeface="宋体" panose="02010600030101010101" pitchFamily="2" charset="-122"/>
              </a:rPr>
              <a:t>(long state){</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this.state=state;</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 </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long</a:t>
            </a:r>
            <a:r>
              <a:rPr lang="en-US" altLang="zh-CN" sz="2000" b="1" err="1">
                <a:solidFill>
                  <a:srgbClr val="000000"/>
                </a:solidFill>
                <a:latin typeface="宋体" panose="02010600030101010101" pitchFamily="2" charset="-122"/>
                <a:ea typeface="宋体" panose="02010600030101010101" pitchFamily="2" charset="-122"/>
              </a:rPr>
              <a:t> getPositionState</a:t>
            </a: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return state;</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 </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9794" name="组合 289793"/>
          <p:cNvGrpSpPr/>
          <p:nvPr/>
        </p:nvGrpSpPr>
        <p:grpSpPr>
          <a:xfrm>
            <a:off x="7239000" y="304800"/>
            <a:ext cx="1676400" cy="1219200"/>
            <a:chOff x="2700" y="1128"/>
            <a:chExt cx="1404" cy="936"/>
          </a:xfrm>
        </p:grpSpPr>
        <p:grpSp>
          <p:nvGrpSpPr>
            <p:cNvPr id="289795" name="组合 289794"/>
            <p:cNvGrpSpPr/>
            <p:nvPr/>
          </p:nvGrpSpPr>
          <p:grpSpPr>
            <a:xfrm>
              <a:off x="3018" y="1324"/>
              <a:ext cx="720" cy="426"/>
              <a:chOff x="3018" y="1324"/>
              <a:chExt cx="720" cy="426"/>
            </a:xfrm>
          </p:grpSpPr>
          <p:sp>
            <p:nvSpPr>
              <p:cNvPr id="289796" name="矩形 28979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9797" name="矩形 28979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9798" name="新月形 28979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9799" name="五角星 28979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9800" name="五角星 28979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9801" name="五角星 28980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9802" name="矩形 289801"/>
          <p:cNvSpPr/>
          <p:nvPr/>
        </p:nvSpPr>
        <p:spPr>
          <a:xfrm>
            <a:off x="609600" y="1066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89803" name="组合 289802"/>
          <p:cNvGrpSpPr/>
          <p:nvPr/>
        </p:nvGrpSpPr>
        <p:grpSpPr>
          <a:xfrm>
            <a:off x="304800" y="1066800"/>
            <a:ext cx="762000" cy="685800"/>
            <a:chOff x="2700" y="1128"/>
            <a:chExt cx="1404" cy="936"/>
          </a:xfrm>
        </p:grpSpPr>
        <p:grpSp>
          <p:nvGrpSpPr>
            <p:cNvPr id="289804" name="组合 289803"/>
            <p:cNvGrpSpPr/>
            <p:nvPr/>
          </p:nvGrpSpPr>
          <p:grpSpPr>
            <a:xfrm>
              <a:off x="3018" y="1324"/>
              <a:ext cx="720" cy="426"/>
              <a:chOff x="3018" y="1324"/>
              <a:chExt cx="720" cy="426"/>
            </a:xfrm>
          </p:grpSpPr>
          <p:sp>
            <p:nvSpPr>
              <p:cNvPr id="289805" name="矩形 28980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89806" name="矩形 28980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89807" name="新月形 28980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89808" name="五角星 28980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89809" name="五角星 28980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89810" name="五角星 28980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89811" name="矩形 28981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9812" name="矩形 28981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89813" name="文本框 289812"/>
          <p:cNvSpPr txBox="1"/>
          <p:nvPr/>
        </p:nvSpPr>
        <p:spPr>
          <a:xfrm>
            <a:off x="1219200" y="609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89814" name="文本框 289813"/>
          <p:cNvSpPr txBox="1"/>
          <p:nvPr/>
        </p:nvSpPr>
        <p:spPr>
          <a:xfrm>
            <a:off x="990600" y="1143000"/>
            <a:ext cx="7162800" cy="54292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负责人（</a:t>
            </a:r>
            <a:r>
              <a:rPr lang="en-US" altLang="zh-CN" b="1">
                <a:latin typeface="宋体" panose="02010600030101010101" pitchFamily="2" charset="-122"/>
                <a:ea typeface="宋体" panose="02010600030101010101" pitchFamily="2" charset="-122"/>
              </a:rPr>
              <a:t>Caretaker</a:t>
            </a:r>
            <a:r>
              <a:rPr lang="zh-CN" altLang="en-US" b="1">
                <a:latin typeface="宋体" panose="02010600030101010101" pitchFamily="2" charset="-122"/>
                <a:ea typeface="宋体" panose="02010600030101010101" pitchFamily="2" charset="-122"/>
              </a:rPr>
              <a:t>）：</a:t>
            </a:r>
            <a:r>
              <a:rPr lang="en-US" altLang="zh-CN" b="1">
                <a:solidFill>
                  <a:srgbClr val="FF0000"/>
                </a:solidFill>
                <a:latin typeface="宋体" panose="02010600030101010101" pitchFamily="2" charset="-122"/>
                <a:ea typeface="宋体" panose="02010600030101010101" pitchFamily="2" charset="-122"/>
              </a:rPr>
              <a:t>Caretaker.java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tom.</a:t>
            </a:r>
            <a:r>
              <a:rPr lang="en-US" altLang="zh-CN" sz="1200" b="1" err="1">
                <a:latin typeface="宋体" panose="02010600030101010101" pitchFamily="2" charset="-122"/>
                <a:ea typeface="宋体" panose="02010600030101010101" pitchFamily="2" charset="-122"/>
              </a:rPr>
              <a:t>jiafei</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a:t>
            </a:r>
            <a:r>
              <a:rPr lang="en-US" altLang="zh-CN" sz="1200" b="1" err="1">
                <a:latin typeface="宋体" panose="02010600030101010101" pitchFamily="2" charset="-122"/>
                <a:ea typeface="宋体" panose="02010600030101010101" pitchFamily="2" charset="-122"/>
              </a:rPr>
              <a:t>io</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public class Caretaker{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File file;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private Memento  memento=null;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Caretaker(){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file=new File("</a:t>
            </a:r>
            <a:r>
              <a:rPr lang="en-US" altLang="zh-CN" sz="1200" b="1" err="1">
                <a:latin typeface="宋体" panose="02010600030101010101" pitchFamily="2" charset="-122"/>
                <a:ea typeface="宋体" panose="02010600030101010101" pitchFamily="2" charset="-122"/>
              </a:rPr>
              <a:t>saveObject</a:t>
            </a:r>
            <a:r>
              <a:rPr lang="en-US" altLang="zh-CN" sz="1200" b="1">
                <a:latin typeface="宋体" panose="02010600030101010101" pitchFamily="2" charset="-122"/>
                <a:ea typeface="宋体" panose="02010600030101010101" pitchFamily="2" charset="-122"/>
              </a:rPr>
              <a:t>.txt");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Memento</a:t>
            </a:r>
            <a:r>
              <a:rPr lang="en-US" altLang="zh-CN" sz="1200" b="1" err="1">
                <a:latin typeface="宋体" panose="02010600030101010101" pitchFamily="2" charset="-122"/>
                <a:ea typeface="宋体" panose="02010600030101010101" pitchFamily="2" charset="-122"/>
              </a:rPr>
              <a:t> getMemento</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if(file.exists())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try{</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FileInputStream</a:t>
            </a:r>
            <a:r>
              <a:rPr lang="en-US" altLang="zh-CN" sz="1200" b="1">
                <a:latin typeface="宋体" panose="02010600030101010101" pitchFamily="2" charset="-122"/>
                <a:ea typeface="宋体" panose="02010600030101010101" pitchFamily="2" charset="-122"/>
              </a:rPr>
              <a:t>  in=new</a:t>
            </a:r>
            <a:r>
              <a:rPr lang="en-US" altLang="zh-CN" sz="1200" b="1" err="1">
                <a:latin typeface="宋体" panose="02010600030101010101" pitchFamily="2" charset="-122"/>
                <a:ea typeface="宋体" panose="02010600030101010101" pitchFamily="2" charset="-122"/>
              </a:rPr>
              <a:t> FileInputStream</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saveObject</a:t>
            </a:r>
            <a:r>
              <a:rPr lang="en-US" altLang="zh-CN" sz="1200" b="1">
                <a:latin typeface="宋体" panose="02010600030101010101" pitchFamily="2" charset="-122"/>
                <a:ea typeface="宋体" panose="02010600030101010101" pitchFamily="2" charset="-122"/>
              </a:rPr>
              <a:t>.txt");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ObjectInputStream  inObject</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ObjectInputStream</a:t>
            </a:r>
            <a:r>
              <a:rPr lang="en-US" altLang="zh-CN" sz="1200" b="1">
                <a:latin typeface="宋体" panose="02010600030101010101" pitchFamily="2" charset="-122"/>
                <a:ea typeface="宋体" panose="02010600030101010101" pitchFamily="2" charset="-122"/>
              </a:rPr>
              <a:t>(in);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memento=(Memento)</a:t>
            </a:r>
            <a:r>
              <a:rPr lang="en-US" altLang="zh-CN" sz="1200" b="1" err="1">
                <a:latin typeface="宋体" panose="02010600030101010101" pitchFamily="2" charset="-122"/>
                <a:ea typeface="宋体" panose="02010600030101010101" pitchFamily="2" charset="-122"/>
              </a:rPr>
              <a:t>inObject</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readObject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catch(Exception exp){}</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return  memento;</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saveMemento</a:t>
            </a:r>
            <a:r>
              <a:rPr lang="en-US" altLang="zh-CN" sz="1200" b="1">
                <a:latin typeface="宋体" panose="02010600030101010101" pitchFamily="2" charset="-122"/>
                <a:ea typeface="宋体" panose="02010600030101010101" pitchFamily="2" charset="-122"/>
              </a:rPr>
              <a:t>(Memento  memento){</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try{</a:t>
            </a:r>
            <a:r>
              <a:rPr lang="en-US" altLang="zh-CN" sz="1200" b="1" err="1">
                <a:latin typeface="宋体" panose="02010600030101010101" pitchFamily="2" charset="-122"/>
                <a:ea typeface="宋体" panose="02010600030101010101" pitchFamily="2" charset="-122"/>
              </a:rPr>
              <a:t>     FileOutputStream</a:t>
            </a:r>
            <a:r>
              <a:rPr lang="en-US" altLang="zh-CN" sz="1200" b="1">
                <a:latin typeface="宋体" panose="02010600030101010101" pitchFamily="2" charset="-122"/>
                <a:ea typeface="宋体" panose="02010600030101010101" pitchFamily="2" charset="-122"/>
              </a:rPr>
              <a:t>  out=new</a:t>
            </a:r>
            <a:r>
              <a:rPr lang="en-US" altLang="zh-CN" sz="1200" b="1" err="1">
                <a:latin typeface="宋体" panose="02010600030101010101" pitchFamily="2" charset="-122"/>
                <a:ea typeface="宋体" panose="02010600030101010101" pitchFamily="2" charset="-122"/>
              </a:rPr>
              <a:t> FileOutputStream</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saveObject</a:t>
            </a:r>
            <a:r>
              <a:rPr lang="en-US" altLang="zh-CN" sz="1200" b="1">
                <a:latin typeface="宋体" panose="02010600030101010101" pitchFamily="2" charset="-122"/>
                <a:ea typeface="宋体" panose="02010600030101010101" pitchFamily="2" charset="-122"/>
              </a:rPr>
              <a:t>.txt");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ObjectOutputStream  outObject</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ObjectOutputStream</a:t>
            </a:r>
            <a:r>
              <a:rPr lang="en-US" altLang="zh-CN" sz="1200" b="1">
                <a:latin typeface="宋体" panose="02010600030101010101" pitchFamily="2" charset="-122"/>
                <a:ea typeface="宋体" panose="02010600030101010101" pitchFamily="2" charset="-122"/>
              </a:rPr>
              <a:t>(out);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outObject</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writeObject</a:t>
            </a:r>
            <a:r>
              <a:rPr lang="en-US" altLang="zh-CN" sz="1200" b="1">
                <a:latin typeface="宋体" panose="02010600030101010101" pitchFamily="2" charset="-122"/>
                <a:ea typeface="宋体" panose="02010600030101010101" pitchFamily="2" charset="-122"/>
              </a:rPr>
              <a:t>(memento);</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catch(Exception exp){}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3890" name="组合 293889"/>
          <p:cNvGrpSpPr/>
          <p:nvPr/>
        </p:nvGrpSpPr>
        <p:grpSpPr>
          <a:xfrm>
            <a:off x="7239000" y="304800"/>
            <a:ext cx="1676400" cy="1219200"/>
            <a:chOff x="2700" y="1128"/>
            <a:chExt cx="1404" cy="936"/>
          </a:xfrm>
        </p:grpSpPr>
        <p:grpSp>
          <p:nvGrpSpPr>
            <p:cNvPr id="293891" name="组合 293890"/>
            <p:cNvGrpSpPr/>
            <p:nvPr/>
          </p:nvGrpSpPr>
          <p:grpSpPr>
            <a:xfrm>
              <a:off x="3018" y="1324"/>
              <a:ext cx="720" cy="426"/>
              <a:chOff x="3018" y="1324"/>
              <a:chExt cx="720" cy="426"/>
            </a:xfrm>
          </p:grpSpPr>
          <p:sp>
            <p:nvSpPr>
              <p:cNvPr id="293892" name="矩形 29389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3893" name="矩形 29389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3894" name="新月形 29389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3895" name="五角星 29389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3896" name="五角星 29389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3897" name="五角星 29389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3898" name="矩形 29389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3899" name="组合 293898"/>
          <p:cNvGrpSpPr/>
          <p:nvPr/>
        </p:nvGrpSpPr>
        <p:grpSpPr>
          <a:xfrm>
            <a:off x="304800" y="1066800"/>
            <a:ext cx="762000" cy="685800"/>
            <a:chOff x="2700" y="1128"/>
            <a:chExt cx="1404" cy="936"/>
          </a:xfrm>
        </p:grpSpPr>
        <p:grpSp>
          <p:nvGrpSpPr>
            <p:cNvPr id="293900" name="组合 293899"/>
            <p:cNvGrpSpPr/>
            <p:nvPr/>
          </p:nvGrpSpPr>
          <p:grpSpPr>
            <a:xfrm>
              <a:off x="3018" y="1324"/>
              <a:ext cx="720" cy="426"/>
              <a:chOff x="3018" y="1324"/>
              <a:chExt cx="720" cy="426"/>
            </a:xfrm>
          </p:grpSpPr>
          <p:sp>
            <p:nvSpPr>
              <p:cNvPr id="293901" name="矩形 29390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3902" name="矩形 29390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3903" name="新月形 29390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3904" name="五角星 29390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3905" name="五角星 29390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3906" name="五角星 29390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3907" name="矩形 29390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3908" name="矩形 29390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3909" name="文本框 29390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93910" name="文本框 293909"/>
          <p:cNvSpPr txBox="1"/>
          <p:nvPr/>
        </p:nvSpPr>
        <p:spPr>
          <a:xfrm>
            <a:off x="914400" y="1447800"/>
            <a:ext cx="7620000" cy="50609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 </a:t>
            </a:r>
            <a:r>
              <a:rPr lang="en-US" altLang="zh-CN" b="1" dirty="0">
                <a:solidFill>
                  <a:srgbClr val="FF0000"/>
                </a:solidFill>
                <a:latin typeface="宋体" panose="02010600030101010101" pitchFamily="2" charset="-122"/>
                <a:ea typeface="宋体" panose="02010600030101010101" pitchFamily="2" charset="-122"/>
              </a:rPr>
              <a:t>_1</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tom.</a:t>
            </a:r>
            <a:r>
              <a:rPr lang="en-US" altLang="zh-CN" sz="1200" b="1" err="1">
                <a:latin typeface="宋体" panose="02010600030101010101" pitchFamily="2" charset="-122"/>
                <a:ea typeface="宋体" panose="02010600030101010101" pitchFamily="2" charset="-122"/>
              </a:rPr>
              <a:t>jiafei</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java.util.Scanner;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a:t>
            </a:r>
            <a:r>
              <a:rPr lang="en-US" altLang="zh-CN" sz="1200" b="1" err="1">
                <a:latin typeface="宋体" panose="02010600030101010101" pitchFamily="2" charset="-122"/>
                <a:ea typeface="宋体" panose="02010600030101010101" pitchFamily="2" charset="-122"/>
              </a:rPr>
              <a:t>io</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public class Application{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static void main(String</a:t>
            </a:r>
            <a:r>
              <a:rPr lang="en-US" altLang="zh-CN" sz="1200" b="1" err="1">
                <a:latin typeface="宋体" panose="02010600030101010101" pitchFamily="2" charset="-122"/>
                <a:ea typeface="宋体" panose="02010600030101010101" pitchFamily="2" charset="-122"/>
              </a:rPr>
              <a:t> args</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Scanner reader=new Scanner(System.in);</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ReadPhrase  readPhrase</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ReadPhrase</a:t>
            </a:r>
            <a:r>
              <a:rPr lang="en-US" altLang="zh-CN" sz="1200" b="1">
                <a:latin typeface="宋体" panose="02010600030101010101" pitchFamily="2" charset="-122"/>
                <a:ea typeface="宋体" panose="02010600030101010101" pitchFamily="2" charset="-122"/>
              </a:rPr>
              <a:t>(new File("phrase.txt"));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File</a:t>
            </a:r>
            <a:r>
              <a:rPr lang="en-US" altLang="zh-CN" sz="1200" b="1" err="1">
                <a:latin typeface="宋体" panose="02010600030101010101" pitchFamily="2" charset="-122"/>
                <a:ea typeface="宋体" panose="02010600030101010101" pitchFamily="2" charset="-122"/>
              </a:rPr>
              <a:t> favorPhrase</a:t>
            </a:r>
            <a:r>
              <a:rPr lang="en-US" altLang="zh-CN" sz="1200" b="1">
                <a:latin typeface="宋体" panose="02010600030101010101" pitchFamily="2" charset="-122"/>
                <a:ea typeface="宋体" panose="02010600030101010101" pitchFamily="2" charset="-122"/>
              </a:rPr>
              <a:t>=new File("</a:t>
            </a:r>
            <a:r>
              <a:rPr lang="en-US" altLang="zh-CN" sz="1200" b="1" err="1">
                <a:latin typeface="宋体" panose="02010600030101010101" pitchFamily="2" charset="-122"/>
                <a:ea typeface="宋体" panose="02010600030101010101" pitchFamily="2" charset="-122"/>
              </a:rPr>
              <a:t>favorPhrase</a:t>
            </a:r>
            <a:r>
              <a:rPr lang="en-US" altLang="zh-CN" sz="1200" b="1">
                <a:latin typeface="宋体" panose="02010600030101010101" pitchFamily="2" charset="-122"/>
                <a:ea typeface="宋体" panose="02010600030101010101" pitchFamily="2" charset="-122"/>
              </a:rPr>
              <a:t>.txt");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RandomAccessFile</a:t>
            </a:r>
            <a:r>
              <a:rPr lang="en-US" altLang="zh-CN" sz="1200" b="1">
                <a:latin typeface="宋体" panose="02010600030101010101" pitchFamily="2" charset="-122"/>
                <a:ea typeface="宋体" panose="02010600030101010101" pitchFamily="2" charset="-122"/>
              </a:rPr>
              <a:t> out=null;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try{    out=new</a:t>
            </a:r>
            <a:r>
              <a:rPr lang="en-US" altLang="zh-CN" sz="1200" b="1" err="1">
                <a:latin typeface="宋体" panose="02010600030101010101" pitchFamily="2" charset="-122"/>
                <a:ea typeface="宋体" panose="02010600030101010101" pitchFamily="2" charset="-122"/>
              </a:rPr>
              <a:t> RandomAccessFile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favorPhrase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rw</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catch(</a:t>
            </a:r>
            <a:r>
              <a:rPr lang="en-US" altLang="zh-CN" sz="1200" b="1" err="1">
                <a:latin typeface="宋体" panose="02010600030101010101" pitchFamily="2" charset="-122"/>
                <a:ea typeface="宋体" panose="02010600030101010101" pitchFamily="2" charset="-122"/>
              </a:rPr>
              <a:t>IOException</a:t>
            </a:r>
            <a:r>
              <a:rPr lang="en-US" altLang="zh-CN" sz="1200" b="1">
                <a:latin typeface="宋体" panose="02010600030101010101" pitchFamily="2" charset="-122"/>
                <a:ea typeface="宋体" panose="02010600030101010101" pitchFamily="2" charset="-122"/>
              </a:rPr>
              <a:t> exp){}</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是否从上次读取的位置继续读取成语（输入</a:t>
            </a:r>
            <a:r>
              <a:rPr lang="en-US" altLang="zh-CN" sz="1200" b="1">
                <a:latin typeface="宋体" panose="02010600030101010101" pitchFamily="2" charset="-122"/>
                <a:ea typeface="宋体" panose="02010600030101010101" pitchFamily="2" charset="-122"/>
              </a:rPr>
              <a:t>y</a:t>
            </a:r>
            <a:r>
              <a:rPr lang="zh-CN" altLang="en-US" sz="1200" b="1">
                <a:latin typeface="宋体" panose="02010600030101010101" pitchFamily="2" charset="-122"/>
                <a:ea typeface="宋体" panose="02010600030101010101" pitchFamily="2" charset="-122"/>
              </a:rPr>
              <a:t>或</a:t>
            </a:r>
            <a:r>
              <a:rPr lang="en-US" altLang="zh-CN" sz="1200" b="1">
                <a:latin typeface="宋体" panose="02010600030101010101" pitchFamily="2" charset="-122"/>
                <a:ea typeface="宋体" panose="02010600030101010101" pitchFamily="2" charset="-122"/>
              </a:rPr>
              <a:t>n</a:t>
            </a:r>
            <a:r>
              <a:rPr lang="zh-CN" altLang="en-US" sz="1200" b="1">
                <a:latin typeface="宋体" panose="02010600030101010101" pitchFamily="2" charset="-122"/>
                <a:ea typeface="宋体" panose="02010600030101010101" pitchFamily="2" charset="-122"/>
              </a:rPr>
              <a: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String answer=reader.</a:t>
            </a:r>
            <a:r>
              <a:rPr lang="en-US" altLang="zh-CN" sz="1200" b="1" err="1">
                <a:latin typeface="宋体" panose="02010600030101010101" pitchFamily="2" charset="-122"/>
                <a:ea typeface="宋体" panose="02010600030101010101" pitchFamily="2" charset="-122"/>
              </a:rPr>
              <a:t>nextLine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if(answer.</a:t>
            </a:r>
            <a:r>
              <a:rPr lang="en-US" altLang="zh-CN" sz="1200" b="1" err="1">
                <a:latin typeface="宋体" panose="02010600030101010101" pitchFamily="2" charset="-122"/>
                <a:ea typeface="宋体" panose="02010600030101010101" pitchFamily="2" charset="-122"/>
              </a:rPr>
              <a:t>startsWith</a:t>
            </a:r>
            <a:r>
              <a:rPr lang="en-US" altLang="zh-CN" sz="1200" b="1">
                <a:latin typeface="宋体" panose="02010600030101010101" pitchFamily="2" charset="-122"/>
                <a:ea typeface="宋体" panose="02010600030101010101" pitchFamily="2" charset="-122"/>
              </a:rPr>
              <a:t>("y")||answer.</a:t>
            </a:r>
            <a:r>
              <a:rPr lang="en-US" altLang="zh-CN" sz="1200" b="1" err="1">
                <a:latin typeface="宋体" panose="02010600030101010101" pitchFamily="2" charset="-122"/>
                <a:ea typeface="宋体" panose="02010600030101010101" pitchFamily="2" charset="-122"/>
              </a:rPr>
              <a:t>startsWith</a:t>
            </a:r>
            <a:r>
              <a:rPr lang="en-US" altLang="zh-CN" sz="1200" b="1">
                <a:latin typeface="宋体" panose="02010600030101010101" pitchFamily="2" charset="-122"/>
                <a:ea typeface="宋体" panose="02010600030101010101" pitchFamily="2" charset="-122"/>
              </a:rPr>
              <a:t>("Y")){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Caretaker  caretaker=new Caretaker();       //</a:t>
            </a:r>
            <a:r>
              <a:rPr lang="zh-CN" altLang="en-US" sz="1200" b="1" dirty="0">
                <a:latin typeface="宋体" panose="02010600030101010101" pitchFamily="2" charset="-122"/>
                <a:ea typeface="宋体" panose="02010600030101010101" pitchFamily="2" charset="-122"/>
              </a:rPr>
              <a:t>创建负责人</a:t>
            </a:r>
            <a:endParaRPr lang="zh-CN" altLang="en-US" sz="1200"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Memento memento=caretaker.</a:t>
            </a:r>
            <a:r>
              <a:rPr lang="en-US" altLang="zh-CN" sz="1200" b="1" err="1">
                <a:latin typeface="宋体" panose="02010600030101010101" pitchFamily="2" charset="-122"/>
                <a:ea typeface="宋体" panose="02010600030101010101" pitchFamily="2" charset="-122"/>
              </a:rPr>
              <a:t>getMemento</a:t>
            </a:r>
            <a:r>
              <a:rPr lang="en-US" altLang="zh-CN" sz="1200" b="1">
                <a:latin typeface="宋体" panose="02010600030101010101" pitchFamily="2" charset="-122"/>
                <a:ea typeface="宋体" panose="02010600030101010101" pitchFamily="2" charset="-122"/>
              </a:rPr>
              <a:t>();     //</a:t>
            </a:r>
            <a:r>
              <a:rPr lang="zh-CN" altLang="en-US" sz="1200" b="1" dirty="0">
                <a:latin typeface="宋体" panose="02010600030101010101" pitchFamily="2" charset="-122"/>
                <a:ea typeface="宋体" panose="02010600030101010101" pitchFamily="2" charset="-122"/>
              </a:rPr>
              <a:t>得到备忘录</a:t>
            </a:r>
            <a:endParaRPr lang="zh-CN" altLang="en-US" sz="1200"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if(memento!=null)</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readPhrase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restoreFromMemento</a:t>
            </a:r>
            <a:r>
              <a:rPr lang="en-US" altLang="zh-CN" sz="1200" b="1">
                <a:latin typeface="宋体" panose="02010600030101010101" pitchFamily="2" charset="-122"/>
                <a:ea typeface="宋体" panose="02010600030101010101" pitchFamily="2" charset="-122"/>
              </a:rPr>
              <a:t>(memento); //</a:t>
            </a:r>
            <a:r>
              <a:rPr lang="zh-CN" altLang="en-US" sz="1200" b="1" dirty="0">
                <a:latin typeface="宋体" panose="02010600030101010101" pitchFamily="2" charset="-122"/>
                <a:ea typeface="宋体" panose="02010600030101010101" pitchFamily="2" charset="-122"/>
              </a:rPr>
              <a:t>使用备忘录恢复状态</a:t>
            </a:r>
            <a:endParaRPr lang="zh-CN" altLang="en-US" sz="1200"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sz="1200" b="1" dirty="0">
                <a:latin typeface="宋体" panose="02010600030101010101" pitchFamily="2" charset="-122"/>
                <a:ea typeface="宋体" panose="02010600030101010101" pitchFamily="2" charset="-122"/>
              </a:rPr>
              <a:t>            </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String phrase=null;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while((phrase=</a:t>
            </a:r>
            <a:r>
              <a:rPr lang="en-US" altLang="zh-CN" sz="1200" b="1" err="1">
                <a:latin typeface="宋体" panose="02010600030101010101" pitchFamily="2" charset="-122"/>
                <a:ea typeface="宋体" panose="02010600030101010101" pitchFamily="2" charset="-122"/>
              </a:rPr>
              <a:t>readPhrase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readLine</a:t>
            </a:r>
            <a:r>
              <a:rPr lang="en-US" altLang="zh-CN" sz="1200" b="1">
                <a:latin typeface="宋体" panose="02010600030101010101" pitchFamily="2" charset="-122"/>
                <a:ea typeface="宋体" panose="02010600030101010101" pitchFamily="2" charset="-122"/>
              </a:rPr>
              <a:t>())!=null){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(phrase);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是否将该成语保存到</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favorPhrase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answer=reader.</a:t>
            </a:r>
            <a:r>
              <a:rPr lang="en-US" altLang="zh-CN" sz="1200" b="1" err="1">
                <a:latin typeface="宋体" panose="02010600030101010101" pitchFamily="2" charset="-122"/>
                <a:ea typeface="宋体" panose="02010600030101010101" pitchFamily="2" charset="-122"/>
              </a:rPr>
              <a:t>nextLine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1842" name="组合 291841"/>
          <p:cNvGrpSpPr/>
          <p:nvPr/>
        </p:nvGrpSpPr>
        <p:grpSpPr>
          <a:xfrm>
            <a:off x="7239000" y="304800"/>
            <a:ext cx="1676400" cy="1219200"/>
            <a:chOff x="2700" y="1128"/>
            <a:chExt cx="1404" cy="936"/>
          </a:xfrm>
        </p:grpSpPr>
        <p:grpSp>
          <p:nvGrpSpPr>
            <p:cNvPr id="291843" name="组合 291842"/>
            <p:cNvGrpSpPr/>
            <p:nvPr/>
          </p:nvGrpSpPr>
          <p:grpSpPr>
            <a:xfrm>
              <a:off x="3018" y="1324"/>
              <a:ext cx="720" cy="426"/>
              <a:chOff x="3018" y="1324"/>
              <a:chExt cx="720" cy="426"/>
            </a:xfrm>
          </p:grpSpPr>
          <p:sp>
            <p:nvSpPr>
              <p:cNvPr id="291844" name="矩形 29184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1845" name="矩形 29184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1846" name="新月形 29184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1847" name="五角星 29184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1848" name="五角星 29184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1849" name="五角星 29184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1850" name="矩形 29184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1851" name="组合 291850"/>
          <p:cNvGrpSpPr/>
          <p:nvPr/>
        </p:nvGrpSpPr>
        <p:grpSpPr>
          <a:xfrm>
            <a:off x="304800" y="1066800"/>
            <a:ext cx="762000" cy="685800"/>
            <a:chOff x="2700" y="1128"/>
            <a:chExt cx="1404" cy="936"/>
          </a:xfrm>
        </p:grpSpPr>
        <p:grpSp>
          <p:nvGrpSpPr>
            <p:cNvPr id="291852" name="组合 291851"/>
            <p:cNvGrpSpPr/>
            <p:nvPr/>
          </p:nvGrpSpPr>
          <p:grpSpPr>
            <a:xfrm>
              <a:off x="3018" y="1324"/>
              <a:ext cx="720" cy="426"/>
              <a:chOff x="3018" y="1324"/>
              <a:chExt cx="720" cy="426"/>
            </a:xfrm>
          </p:grpSpPr>
          <p:sp>
            <p:nvSpPr>
              <p:cNvPr id="291853" name="矩形 29185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1854" name="矩形 29185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1855" name="新月形 29185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1856" name="五角星 29185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1857" name="五角星 29185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1858" name="五角星 29185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1859" name="矩形 29185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1860" name="矩形 29185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1861" name="文本框 29186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91862" name="文本框 291861"/>
          <p:cNvSpPr txBox="1"/>
          <p:nvPr/>
        </p:nvSpPr>
        <p:spPr>
          <a:xfrm>
            <a:off x="914400" y="1447800"/>
            <a:ext cx="7620000" cy="50609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 _2</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if(answer.</a:t>
            </a:r>
            <a:r>
              <a:rPr lang="en-US" altLang="zh-CN" sz="1200" b="1" err="1">
                <a:latin typeface="宋体" panose="02010600030101010101" pitchFamily="2" charset="-122"/>
                <a:ea typeface="宋体" panose="02010600030101010101" pitchFamily="2" charset="-122"/>
              </a:rPr>
              <a:t>startsWith</a:t>
            </a:r>
            <a:r>
              <a:rPr lang="en-US" altLang="zh-CN" sz="1200" b="1">
                <a:latin typeface="宋体" panose="02010600030101010101" pitchFamily="2" charset="-122"/>
                <a:ea typeface="宋体" panose="02010600030101010101" pitchFamily="2" charset="-122"/>
              </a:rPr>
              <a:t>("y")||answer.</a:t>
            </a:r>
            <a:r>
              <a:rPr lang="en-US" altLang="zh-CN" sz="1200" b="1" err="1">
                <a:latin typeface="宋体" panose="02010600030101010101" pitchFamily="2" charset="-122"/>
                <a:ea typeface="宋体" panose="02010600030101010101" pitchFamily="2" charset="-122"/>
              </a:rPr>
              <a:t>startsWith</a:t>
            </a:r>
            <a:r>
              <a:rPr lang="en-US" altLang="zh-CN" sz="1200" b="1">
                <a:latin typeface="宋体" panose="02010600030101010101" pitchFamily="2" charset="-122"/>
                <a:ea typeface="宋体" panose="02010600030101010101" pitchFamily="2" charset="-122"/>
              </a:rPr>
              <a:t>("Y")){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try{     out.seek(</a:t>
            </a:r>
            <a:r>
              <a:rPr lang="en-US" altLang="zh-CN" sz="1200" b="1" err="1">
                <a:latin typeface="宋体" panose="02010600030101010101" pitchFamily="2" charset="-122"/>
                <a:ea typeface="宋体" panose="02010600030101010101" pitchFamily="2" charset="-122"/>
              </a:rPr>
              <a:t>favorPhrase</a:t>
            </a:r>
            <a:r>
              <a:rPr lang="en-US" altLang="zh-CN" sz="1200" b="1">
                <a:latin typeface="宋体" panose="02010600030101010101" pitchFamily="2" charset="-122"/>
                <a:ea typeface="宋体" panose="02010600030101010101" pitchFamily="2" charset="-122"/>
              </a:rPr>
              <a:t>.length());</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byte [] b=phrase.</a:t>
            </a:r>
            <a:r>
              <a:rPr lang="en-US" altLang="zh-CN" sz="1200" b="1" err="1">
                <a:latin typeface="宋体" panose="02010600030101010101" pitchFamily="2" charset="-122"/>
                <a:ea typeface="宋体" panose="02010600030101010101" pitchFamily="2" charset="-122"/>
              </a:rPr>
              <a:t>getBytes</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out.write(b);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out.</a:t>
            </a:r>
            <a:r>
              <a:rPr lang="en-US" altLang="zh-CN" sz="1200" b="1" err="1">
                <a:latin typeface="宋体" panose="02010600030101010101" pitchFamily="2" charset="-122"/>
                <a:ea typeface="宋体" panose="02010600030101010101" pitchFamily="2" charset="-122"/>
              </a:rPr>
              <a:t>writeChar</a:t>
            </a:r>
            <a:r>
              <a:rPr lang="en-US" altLang="zh-CN" sz="1200" b="1">
                <a:latin typeface="宋体" panose="02010600030101010101" pitchFamily="2" charset="-122"/>
                <a:ea typeface="宋体" panose="02010600030101010101" pitchFamily="2" charset="-122"/>
              </a:rPr>
              <a:t>('\n');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catch(</a:t>
            </a:r>
            <a:r>
              <a:rPr lang="en-US" altLang="zh-CN" sz="1200" b="1" err="1">
                <a:latin typeface="宋体" panose="02010600030101010101" pitchFamily="2" charset="-122"/>
                <a:ea typeface="宋体" panose="02010600030101010101" pitchFamily="2" charset="-122"/>
              </a:rPr>
              <a:t>IOException</a:t>
            </a:r>
            <a:r>
              <a:rPr lang="en-US" altLang="zh-CN" sz="1200" b="1">
                <a:latin typeface="宋体" panose="02010600030101010101" pitchFamily="2" charset="-122"/>
                <a:ea typeface="宋体" panose="02010600030101010101" pitchFamily="2" charset="-122"/>
              </a:rPr>
              <a:t> exp){}</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是否继续读取成语？</a:t>
            </a:r>
            <a:r>
              <a:rPr lang="en-US" altLang="zh-CN" sz="1200" b="1" dirty="0">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输入</a:t>
            </a:r>
            <a:r>
              <a:rPr lang="en-US" altLang="zh-CN" sz="1200" b="1">
                <a:latin typeface="宋体" panose="02010600030101010101" pitchFamily="2" charset="-122"/>
                <a:ea typeface="宋体" panose="02010600030101010101" pitchFamily="2" charset="-122"/>
              </a:rPr>
              <a:t>y</a:t>
            </a:r>
            <a:r>
              <a:rPr lang="zh-CN" altLang="en-US" sz="1200" b="1">
                <a:latin typeface="宋体" panose="02010600030101010101" pitchFamily="2" charset="-122"/>
                <a:ea typeface="宋体" panose="02010600030101010101" pitchFamily="2" charset="-122"/>
              </a:rPr>
              <a:t>或</a:t>
            </a:r>
            <a:r>
              <a:rPr lang="en-US" altLang="zh-CN" sz="1200" b="1">
                <a:latin typeface="宋体" panose="02010600030101010101" pitchFamily="2" charset="-122"/>
                <a:ea typeface="宋体" panose="02010600030101010101" pitchFamily="2" charset="-122"/>
              </a:rPr>
              <a:t>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answer=reader.</a:t>
            </a:r>
            <a:r>
              <a:rPr lang="en-US" altLang="zh-CN" sz="1200" b="1" err="1">
                <a:latin typeface="宋体" panose="02010600030101010101" pitchFamily="2" charset="-122"/>
                <a:ea typeface="宋体" panose="02010600030101010101" pitchFamily="2" charset="-122"/>
              </a:rPr>
              <a:t>nextLine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if(answer.</a:t>
            </a:r>
            <a:r>
              <a:rPr lang="en-US" altLang="zh-CN" sz="1200" b="1" err="1">
                <a:latin typeface="宋体" panose="02010600030101010101" pitchFamily="2" charset="-122"/>
                <a:ea typeface="宋体" panose="02010600030101010101" pitchFamily="2" charset="-122"/>
              </a:rPr>
              <a:t>startsWith</a:t>
            </a:r>
            <a:r>
              <a:rPr lang="en-US" altLang="zh-CN" sz="1200" b="1">
                <a:latin typeface="宋体" panose="02010600030101010101" pitchFamily="2" charset="-122"/>
                <a:ea typeface="宋体" panose="02010600030101010101" pitchFamily="2" charset="-122"/>
              </a:rPr>
              <a:t>("y")||answer.</a:t>
            </a:r>
            <a:r>
              <a:rPr lang="en-US" altLang="zh-CN" sz="1200" b="1" err="1">
                <a:latin typeface="宋体" panose="02010600030101010101" pitchFamily="2" charset="-122"/>
                <a:ea typeface="宋体" panose="02010600030101010101" pitchFamily="2" charset="-122"/>
              </a:rPr>
              <a:t>startsWith</a:t>
            </a:r>
            <a:r>
              <a:rPr lang="en-US" altLang="zh-CN" sz="1200" b="1">
                <a:latin typeface="宋体" panose="02010600030101010101" pitchFamily="2" charset="-122"/>
                <a:ea typeface="宋体" panose="02010600030101010101" pitchFamily="2" charset="-122"/>
              </a:rPr>
              <a:t>("Y"))</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continue;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else{</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readPhrase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closeRead</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Caretaker  caretaker=new Caretaker();             //</a:t>
            </a:r>
            <a:r>
              <a:rPr lang="zh-CN" altLang="en-US" sz="1200" b="1" dirty="0">
                <a:latin typeface="宋体" panose="02010600030101010101" pitchFamily="2" charset="-122"/>
                <a:ea typeface="宋体" panose="02010600030101010101" pitchFamily="2" charset="-122"/>
              </a:rPr>
              <a:t>创建负责人</a:t>
            </a:r>
            <a:endParaRPr lang="zh-CN" altLang="en-US" sz="1200"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caretaker.</a:t>
            </a:r>
            <a:r>
              <a:rPr lang="en-US" altLang="zh-CN" sz="1200" b="1" err="1">
                <a:latin typeface="宋体" panose="02010600030101010101" pitchFamily="2" charset="-122"/>
                <a:ea typeface="宋体" panose="02010600030101010101" pitchFamily="2" charset="-122"/>
              </a:rPr>
              <a:t>saveMemento</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readPhrase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createMemento</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保存备忘录</a:t>
            </a:r>
            <a:endParaRPr lang="zh-CN" altLang="en-US" sz="1200"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try{  out.close();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catch(</a:t>
            </a:r>
            <a:r>
              <a:rPr lang="en-US" altLang="zh-CN" sz="1200" b="1" err="1">
                <a:latin typeface="宋体" panose="02010600030101010101" pitchFamily="2" charset="-122"/>
                <a:ea typeface="宋体" panose="02010600030101010101" pitchFamily="2" charset="-122"/>
              </a:rPr>
              <a:t>IOException</a:t>
            </a:r>
            <a:r>
              <a:rPr lang="en-US" altLang="zh-CN" sz="1200" b="1">
                <a:latin typeface="宋体" panose="02010600030101010101" pitchFamily="2" charset="-122"/>
                <a:ea typeface="宋体" panose="02010600030101010101" pitchFamily="2" charset="-122"/>
              </a:rPr>
              <a:t> exp){}</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System.exit(0);</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读完全部成语</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42" name="矩形 4404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4051" name="矩形 4405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4052" name="矩形 4405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4053" name="文本框 4405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44055" name="文本框 44054"/>
          <p:cNvSpPr txBox="1"/>
          <p:nvPr/>
        </p:nvSpPr>
        <p:spPr>
          <a:xfrm>
            <a:off x="533400" y="2286000"/>
            <a:ext cx="7924800" cy="2209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．命令（</a:t>
            </a:r>
            <a:r>
              <a:rPr lang="en-US" altLang="zh-CN" b="1">
                <a:latin typeface="宋体" panose="02010600030101010101" pitchFamily="2" charset="-122"/>
                <a:ea typeface="宋体" panose="02010600030101010101" pitchFamily="2" charset="-122"/>
              </a:rPr>
              <a:t>Command</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接口 </a:t>
            </a:r>
            <a:r>
              <a:rPr lang="en-US" altLang="zh-CN" b="1" dirty="0">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Command.java</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public interface Command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abstract void execute();</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6" name="副标题 292865"/>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备忘录模式的优点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292867" name="组合 292866"/>
          <p:cNvGrpSpPr/>
          <p:nvPr/>
        </p:nvGrpSpPr>
        <p:grpSpPr>
          <a:xfrm>
            <a:off x="7239000" y="304800"/>
            <a:ext cx="1676400" cy="1219200"/>
            <a:chOff x="2700" y="1128"/>
            <a:chExt cx="1404" cy="936"/>
          </a:xfrm>
        </p:grpSpPr>
        <p:grpSp>
          <p:nvGrpSpPr>
            <p:cNvPr id="292868" name="组合 292867"/>
            <p:cNvGrpSpPr/>
            <p:nvPr/>
          </p:nvGrpSpPr>
          <p:grpSpPr>
            <a:xfrm>
              <a:off x="3018" y="1324"/>
              <a:ext cx="720" cy="426"/>
              <a:chOff x="3018" y="1324"/>
              <a:chExt cx="720" cy="426"/>
            </a:xfrm>
          </p:grpSpPr>
          <p:sp>
            <p:nvSpPr>
              <p:cNvPr id="292869" name="矩形 29286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2870" name="矩形 29286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2871" name="新月形 29287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2872" name="五角星 29287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2873" name="五角星 29287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2874" name="五角星 29287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2875" name="矩形 29287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2876" name="组合 292875"/>
          <p:cNvGrpSpPr/>
          <p:nvPr/>
        </p:nvGrpSpPr>
        <p:grpSpPr>
          <a:xfrm>
            <a:off x="304800" y="1066800"/>
            <a:ext cx="762000" cy="685800"/>
            <a:chOff x="2700" y="1128"/>
            <a:chExt cx="1404" cy="936"/>
          </a:xfrm>
        </p:grpSpPr>
        <p:grpSp>
          <p:nvGrpSpPr>
            <p:cNvPr id="292877" name="组合 292876"/>
            <p:cNvGrpSpPr/>
            <p:nvPr/>
          </p:nvGrpSpPr>
          <p:grpSpPr>
            <a:xfrm>
              <a:off x="3018" y="1324"/>
              <a:ext cx="720" cy="426"/>
              <a:chOff x="3018" y="1324"/>
              <a:chExt cx="720" cy="426"/>
            </a:xfrm>
          </p:grpSpPr>
          <p:sp>
            <p:nvSpPr>
              <p:cNvPr id="292878" name="矩形 29287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2879" name="矩形 29287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2880" name="新月形 29287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2881" name="五角星 29288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2882" name="五角星 29288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2883" name="五角星 29288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2884" name="矩形 29288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2885" name="矩形 29288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2886" name="矩形 292885"/>
          <p:cNvSpPr/>
          <p:nvPr/>
        </p:nvSpPr>
        <p:spPr>
          <a:xfrm>
            <a:off x="685800" y="1905000"/>
            <a:ext cx="7772400" cy="2441575"/>
          </a:xfrm>
          <a:prstGeom prst="rect">
            <a:avLst/>
          </a:prstGeom>
          <a:noFill/>
          <a:ln w="9525">
            <a:noFill/>
          </a:ln>
        </p:spPr>
        <p:txBody>
          <a:bodyPr>
            <a:spAutoFit/>
          </a:bodyPr>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备忘录模式使用备忘录可以把原发者的内部状态保存起来，使得只有很“亲密的”的对象可以访问备忘录中的数据。</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备忘录模式强调了类设计单一责任原则，即将状态的刻画和保存分开。</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标题 294913"/>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第二十六章  解释器模式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grpSp>
        <p:nvGrpSpPr>
          <p:cNvPr id="294915" name="组合 294914"/>
          <p:cNvGrpSpPr/>
          <p:nvPr/>
        </p:nvGrpSpPr>
        <p:grpSpPr>
          <a:xfrm>
            <a:off x="7239000" y="304800"/>
            <a:ext cx="1676400" cy="1219200"/>
            <a:chOff x="2700" y="1128"/>
            <a:chExt cx="1404" cy="936"/>
          </a:xfrm>
        </p:grpSpPr>
        <p:grpSp>
          <p:nvGrpSpPr>
            <p:cNvPr id="294916" name="组合 294915"/>
            <p:cNvGrpSpPr/>
            <p:nvPr/>
          </p:nvGrpSpPr>
          <p:grpSpPr>
            <a:xfrm>
              <a:off x="3018" y="1324"/>
              <a:ext cx="720" cy="426"/>
              <a:chOff x="3018" y="1324"/>
              <a:chExt cx="720" cy="426"/>
            </a:xfrm>
          </p:grpSpPr>
          <p:sp>
            <p:nvSpPr>
              <p:cNvPr id="294917" name="矩形 29491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4918" name="矩形 29491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4919" name="新月形 29491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4920" name="五角星 29491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4921" name="五角星 29492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4922" name="五角星 29492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4923" name="矩形 29492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4924" name="组合 294923"/>
          <p:cNvGrpSpPr/>
          <p:nvPr/>
        </p:nvGrpSpPr>
        <p:grpSpPr>
          <a:xfrm>
            <a:off x="304800" y="1066800"/>
            <a:ext cx="762000" cy="685800"/>
            <a:chOff x="2700" y="1128"/>
            <a:chExt cx="1404" cy="936"/>
          </a:xfrm>
        </p:grpSpPr>
        <p:grpSp>
          <p:nvGrpSpPr>
            <p:cNvPr id="294925" name="组合 294924"/>
            <p:cNvGrpSpPr/>
            <p:nvPr/>
          </p:nvGrpSpPr>
          <p:grpSpPr>
            <a:xfrm>
              <a:off x="3018" y="1324"/>
              <a:ext cx="720" cy="426"/>
              <a:chOff x="3018" y="1324"/>
              <a:chExt cx="720" cy="426"/>
            </a:xfrm>
          </p:grpSpPr>
          <p:sp>
            <p:nvSpPr>
              <p:cNvPr id="294926" name="矩形 29492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4927" name="矩形 29492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4928" name="新月形 29492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4929" name="五角星 29492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4930" name="五角星 29492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4931" name="五角星 29493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4932" name="矩形 29493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4933" name="矩形 29493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4934" name="文本框 294933"/>
          <p:cNvSpPr txBox="1"/>
          <p:nvPr/>
        </p:nvSpPr>
        <p:spPr>
          <a:xfrm>
            <a:off x="609600" y="1905000"/>
            <a:ext cx="7696200" cy="41148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解释器模式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给定一个语言，定义它的文法的一种表示，并定义一个解释器，这个解释器使用该表示来解释语言中的句子。</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Interpreter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solidFill>
                  <a:srgbClr val="000000"/>
                </a:solidFill>
                <a:latin typeface="Times New Roman" panose="02020603050405020304" pitchFamily="18" charset="0"/>
                <a:ea typeface="宋体" panose="02010600030101010101" pitchFamily="2" charset="-122"/>
              </a:rPr>
              <a:t>  Given a language, define a representation for its grammar along with an interpreter</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solidFill>
                  <a:srgbClr val="000000"/>
                </a:solidFill>
                <a:latin typeface="Times New Roman" panose="02020603050405020304" pitchFamily="18" charset="0"/>
                <a:ea typeface="宋体" panose="02010600030101010101" pitchFamily="2" charset="-122"/>
              </a:rPr>
              <a:t>that uses the representation to interpret sentences in the language.</a:t>
            </a:r>
            <a:r>
              <a:rPr lang="en-US" altLang="zh-CN" b="1">
                <a:latin typeface="Times New Roman" panose="02020603050405020304" pitchFamily="18" charset="0"/>
                <a:ea typeface="宋体" panose="02010600030101010101" pitchFamily="2" charset="-122"/>
              </a:rPr>
              <a:t>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副标题 295937"/>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grpSp>
        <p:nvGrpSpPr>
          <p:cNvPr id="295939" name="组合 295938"/>
          <p:cNvGrpSpPr/>
          <p:nvPr/>
        </p:nvGrpSpPr>
        <p:grpSpPr>
          <a:xfrm>
            <a:off x="7239000" y="304800"/>
            <a:ext cx="1676400" cy="1219200"/>
            <a:chOff x="2700" y="1128"/>
            <a:chExt cx="1404" cy="936"/>
          </a:xfrm>
        </p:grpSpPr>
        <p:grpSp>
          <p:nvGrpSpPr>
            <p:cNvPr id="295940" name="组合 295939"/>
            <p:cNvGrpSpPr/>
            <p:nvPr/>
          </p:nvGrpSpPr>
          <p:grpSpPr>
            <a:xfrm>
              <a:off x="3018" y="1324"/>
              <a:ext cx="720" cy="426"/>
              <a:chOff x="3018" y="1324"/>
              <a:chExt cx="720" cy="426"/>
            </a:xfrm>
          </p:grpSpPr>
          <p:sp>
            <p:nvSpPr>
              <p:cNvPr id="295941" name="矩形 29594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5942" name="矩形 29594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5943" name="新月形 29594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5944" name="五角星 29594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5945" name="五角星 29594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5946" name="五角星 29594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5947" name="矩形 2959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5948" name="组合 295947"/>
          <p:cNvGrpSpPr/>
          <p:nvPr/>
        </p:nvGrpSpPr>
        <p:grpSpPr>
          <a:xfrm>
            <a:off x="304800" y="1066800"/>
            <a:ext cx="762000" cy="685800"/>
            <a:chOff x="2700" y="1128"/>
            <a:chExt cx="1404" cy="936"/>
          </a:xfrm>
        </p:grpSpPr>
        <p:grpSp>
          <p:nvGrpSpPr>
            <p:cNvPr id="295949" name="组合 295948"/>
            <p:cNvGrpSpPr/>
            <p:nvPr/>
          </p:nvGrpSpPr>
          <p:grpSpPr>
            <a:xfrm>
              <a:off x="3018" y="1324"/>
              <a:ext cx="720" cy="426"/>
              <a:chOff x="3018" y="1324"/>
              <a:chExt cx="720" cy="426"/>
            </a:xfrm>
          </p:grpSpPr>
          <p:sp>
            <p:nvSpPr>
              <p:cNvPr id="295950" name="矩形 29594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5951" name="矩形 29595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5952" name="新月形 29595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5953" name="五角星 29595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5954" name="五角星 29595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5955" name="五角星 29595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5956" name="矩形 2959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5957" name="矩形 2959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5958" name="文本框 295957"/>
          <p:cNvSpPr txBox="1"/>
          <p:nvPr/>
        </p:nvSpPr>
        <p:spPr>
          <a:xfrm>
            <a:off x="609600" y="2209800"/>
            <a:ext cx="7391400" cy="1563688"/>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解释模式是关于怎样实现一个简单语言的成熟模式，其关键是将每一个语法规则表示成一个类。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副标题 296961"/>
          <p:cNvSpPr>
            <a:spLocks noGrp="1"/>
          </p:cNvSpPr>
          <p:nvPr>
            <p:ph type="subTitle" idx="1"/>
          </p:nvPr>
        </p:nvSpPr>
        <p:spPr>
          <a:xfrm>
            <a:off x="1371600" y="838200"/>
            <a:ext cx="5943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解释器模式的结构与使用</a:t>
            </a:r>
            <a:r>
              <a:rPr lang="zh-CN" altLang="en-US" sz="2400" b="1" kern="1200" baseline="0" dirty="0">
                <a:latin typeface="宋体" panose="02010600030101010101" pitchFamily="2" charset="-122"/>
                <a:ea typeface="宋体" panose="02010600030101010101" pitchFamily="2" charset="-122"/>
              </a:rPr>
              <a:t>  </a:t>
            </a:r>
            <a:endParaRPr lang="zh-CN" altLang="en-US" sz="2400" b="1" kern="1200" baseline="0">
              <a:latin typeface="宋体" panose="02010600030101010101" pitchFamily="2" charset="-122"/>
              <a:ea typeface="宋体" panose="02010600030101010101" pitchFamily="2" charset="-122"/>
            </a:endParaRPr>
          </a:p>
        </p:txBody>
      </p:sp>
      <p:grpSp>
        <p:nvGrpSpPr>
          <p:cNvPr id="296963" name="组合 296962"/>
          <p:cNvGrpSpPr/>
          <p:nvPr/>
        </p:nvGrpSpPr>
        <p:grpSpPr>
          <a:xfrm>
            <a:off x="7239000" y="304800"/>
            <a:ext cx="1676400" cy="1219200"/>
            <a:chOff x="2700" y="1128"/>
            <a:chExt cx="1404" cy="936"/>
          </a:xfrm>
        </p:grpSpPr>
        <p:grpSp>
          <p:nvGrpSpPr>
            <p:cNvPr id="296964" name="组合 296963"/>
            <p:cNvGrpSpPr/>
            <p:nvPr/>
          </p:nvGrpSpPr>
          <p:grpSpPr>
            <a:xfrm>
              <a:off x="3018" y="1324"/>
              <a:ext cx="720" cy="426"/>
              <a:chOff x="3018" y="1324"/>
              <a:chExt cx="720" cy="426"/>
            </a:xfrm>
          </p:grpSpPr>
          <p:sp>
            <p:nvSpPr>
              <p:cNvPr id="296965" name="矩形 29696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6966" name="矩形 29696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6967" name="新月形 29696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6968" name="五角星 29696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6969" name="五角星 29696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6970" name="五角星 29696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6971" name="矩形 29697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6972" name="组合 296971"/>
          <p:cNvGrpSpPr/>
          <p:nvPr/>
        </p:nvGrpSpPr>
        <p:grpSpPr>
          <a:xfrm>
            <a:off x="304800" y="1066800"/>
            <a:ext cx="762000" cy="685800"/>
            <a:chOff x="2700" y="1128"/>
            <a:chExt cx="1404" cy="936"/>
          </a:xfrm>
        </p:grpSpPr>
        <p:grpSp>
          <p:nvGrpSpPr>
            <p:cNvPr id="296973" name="组合 296972"/>
            <p:cNvGrpSpPr/>
            <p:nvPr/>
          </p:nvGrpSpPr>
          <p:grpSpPr>
            <a:xfrm>
              <a:off x="3018" y="1324"/>
              <a:ext cx="720" cy="426"/>
              <a:chOff x="3018" y="1324"/>
              <a:chExt cx="720" cy="426"/>
            </a:xfrm>
          </p:grpSpPr>
          <p:sp>
            <p:nvSpPr>
              <p:cNvPr id="296974" name="矩形 29697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6975" name="矩形 29697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6976" name="新月形 29697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6977" name="五角星 29697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6978" name="五角星 29697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6979" name="五角星 29697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6980" name="矩形 29697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6981" name="矩形 29698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6982" name="文本框 296981"/>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抽象表达式（</a:t>
            </a:r>
            <a:r>
              <a:rPr lang="en-US" altLang="zh-CN" sz="3200" b="1" err="1">
                <a:latin typeface="宋体" panose="02010600030101010101" pitchFamily="2" charset="-122"/>
                <a:ea typeface="宋体" panose="02010600030101010101" pitchFamily="2" charset="-122"/>
              </a:rPr>
              <a:t>AbstractExpression</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终结符表达式子（</a:t>
            </a:r>
            <a:r>
              <a:rPr lang="en-US" altLang="zh-CN" sz="3200" b="1" err="1">
                <a:latin typeface="宋体" panose="02010600030101010101" pitchFamily="2" charset="-122"/>
                <a:ea typeface="宋体" panose="02010600030101010101" pitchFamily="2" charset="-122"/>
              </a:rPr>
              <a:t>TerminalExpression</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非终结符表达式子</a:t>
            </a:r>
            <a:r>
              <a:rPr lang="zh-CN" altLang="en-US" b="1" dirty="0">
                <a:latin typeface="宋体" panose="02010600030101010101" pitchFamily="2" charset="-122"/>
                <a:ea typeface="宋体" panose="02010600030101010101" pitchFamily="2" charset="-122"/>
              </a:rPr>
              <a:t>（</a:t>
            </a:r>
            <a:r>
              <a:rPr lang="en-US" altLang="zh-CN" b="1" err="1">
                <a:latin typeface="宋体" panose="02010600030101010101" pitchFamily="2" charset="-122"/>
                <a:ea typeface="宋体" panose="02010600030101010101" pitchFamily="2" charset="-122"/>
              </a:rPr>
              <a:t>NonterminalExpression</a:t>
            </a:r>
            <a:r>
              <a:rPr lang="zh-CN" altLang="en-US"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上下文（</a:t>
            </a:r>
            <a:r>
              <a:rPr lang="en-US" altLang="zh-CN" sz="3200" b="1">
                <a:latin typeface="宋体" panose="02010600030101010101" pitchFamily="2" charset="-122"/>
                <a:ea typeface="宋体" panose="02010600030101010101" pitchFamily="2" charset="-122"/>
              </a:rPr>
              <a:t>Context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7986" name="组合 297985"/>
          <p:cNvGrpSpPr/>
          <p:nvPr/>
        </p:nvGrpSpPr>
        <p:grpSpPr>
          <a:xfrm>
            <a:off x="7239000" y="304800"/>
            <a:ext cx="1676400" cy="1219200"/>
            <a:chOff x="2700" y="1128"/>
            <a:chExt cx="1404" cy="936"/>
          </a:xfrm>
        </p:grpSpPr>
        <p:grpSp>
          <p:nvGrpSpPr>
            <p:cNvPr id="297987" name="组合 297986"/>
            <p:cNvGrpSpPr/>
            <p:nvPr/>
          </p:nvGrpSpPr>
          <p:grpSpPr>
            <a:xfrm>
              <a:off x="3018" y="1324"/>
              <a:ext cx="720" cy="426"/>
              <a:chOff x="3018" y="1324"/>
              <a:chExt cx="720" cy="426"/>
            </a:xfrm>
          </p:grpSpPr>
          <p:sp>
            <p:nvSpPr>
              <p:cNvPr id="297988" name="矩形 29798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7989" name="矩形 29798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7990" name="新月形 29798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7991" name="五角星 29799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7992" name="五角星 29799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7993" name="五角星 29799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7994" name="矩形 29799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7995" name="组合 297994"/>
          <p:cNvGrpSpPr/>
          <p:nvPr/>
        </p:nvGrpSpPr>
        <p:grpSpPr>
          <a:xfrm>
            <a:off x="304800" y="1066800"/>
            <a:ext cx="762000" cy="685800"/>
            <a:chOff x="2700" y="1128"/>
            <a:chExt cx="1404" cy="936"/>
          </a:xfrm>
        </p:grpSpPr>
        <p:grpSp>
          <p:nvGrpSpPr>
            <p:cNvPr id="297996" name="组合 297995"/>
            <p:cNvGrpSpPr/>
            <p:nvPr/>
          </p:nvGrpSpPr>
          <p:grpSpPr>
            <a:xfrm>
              <a:off x="3018" y="1324"/>
              <a:ext cx="720" cy="426"/>
              <a:chOff x="3018" y="1324"/>
              <a:chExt cx="720" cy="426"/>
            </a:xfrm>
          </p:grpSpPr>
          <p:sp>
            <p:nvSpPr>
              <p:cNvPr id="297997" name="矩形 29799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7998" name="矩形 29799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7999" name="新月形 29799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8000" name="五角星 29799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8001" name="五角星 29800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8002" name="五角星 29800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8003" name="矩形 29800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8004" name="矩形 29800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8006" name="文本框 298005"/>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98009" name="对象 298008"/>
          <p:cNvGraphicFramePr/>
          <p:nvPr/>
        </p:nvGraphicFramePr>
        <p:xfrm>
          <a:off x="1219200" y="1752600"/>
          <a:ext cx="5791200" cy="3865563"/>
        </p:xfrm>
        <a:graphic>
          <a:graphicData uri="http://schemas.openxmlformats.org/presentationml/2006/ole">
            <mc:AlternateContent xmlns:mc="http://schemas.openxmlformats.org/markup-compatibility/2006">
              <mc:Choice xmlns:v="urn:schemas-microsoft-com:vml" Requires="v">
                <p:oleObj spid="_x0000_s3103" name="" r:id="rId1" imgW="4038600" imgH="2695575" progId="Paint.Picture">
                  <p:embed/>
                </p:oleObj>
              </mc:Choice>
              <mc:Fallback>
                <p:oleObj name="" r:id="rId1" imgW="4038600" imgH="2695575" progId="Paint.Picture">
                  <p:embed/>
                  <p:pic>
                    <p:nvPicPr>
                      <p:cNvPr id="0" name="图片 3102"/>
                      <p:cNvPicPr/>
                      <p:nvPr/>
                    </p:nvPicPr>
                    <p:blipFill>
                      <a:blip r:embed="rId2"/>
                      <a:stretch>
                        <a:fillRect/>
                      </a:stretch>
                    </p:blipFill>
                    <p:spPr>
                      <a:xfrm>
                        <a:off x="1219200" y="1752600"/>
                        <a:ext cx="5791200" cy="3865563"/>
                      </a:xfrm>
                      <a:prstGeom prst="rect">
                        <a:avLst/>
                      </a:prstGeom>
                      <a:noFill/>
                      <a:ln w="38100">
                        <a:noFill/>
                        <a:miter/>
                      </a:ln>
                    </p:spPr>
                  </p:pic>
                </p:oleObj>
              </mc:Fallback>
            </mc:AlternateContent>
          </a:graphicData>
        </a:graphic>
      </p:graphicFrame>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9010" name="组合 299009"/>
          <p:cNvGrpSpPr/>
          <p:nvPr/>
        </p:nvGrpSpPr>
        <p:grpSpPr>
          <a:xfrm>
            <a:off x="7239000" y="304800"/>
            <a:ext cx="1676400" cy="1219200"/>
            <a:chOff x="2700" y="1128"/>
            <a:chExt cx="1404" cy="936"/>
          </a:xfrm>
        </p:grpSpPr>
        <p:grpSp>
          <p:nvGrpSpPr>
            <p:cNvPr id="299011" name="组合 299010"/>
            <p:cNvGrpSpPr/>
            <p:nvPr/>
          </p:nvGrpSpPr>
          <p:grpSpPr>
            <a:xfrm>
              <a:off x="3018" y="1324"/>
              <a:ext cx="720" cy="426"/>
              <a:chOff x="3018" y="1324"/>
              <a:chExt cx="720" cy="426"/>
            </a:xfrm>
          </p:grpSpPr>
          <p:sp>
            <p:nvSpPr>
              <p:cNvPr id="299012" name="矩形 29901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9013" name="矩形 29901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9014" name="新月形 29901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9015" name="五角星 29901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9016" name="五角星 29901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9017" name="五角星 29901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9018" name="矩形 2990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299019" name="组合 299018"/>
          <p:cNvGrpSpPr/>
          <p:nvPr/>
        </p:nvGrpSpPr>
        <p:grpSpPr>
          <a:xfrm>
            <a:off x="304800" y="1066800"/>
            <a:ext cx="762000" cy="685800"/>
            <a:chOff x="2700" y="1128"/>
            <a:chExt cx="1404" cy="936"/>
          </a:xfrm>
        </p:grpSpPr>
        <p:grpSp>
          <p:nvGrpSpPr>
            <p:cNvPr id="299020" name="组合 299019"/>
            <p:cNvGrpSpPr/>
            <p:nvPr/>
          </p:nvGrpSpPr>
          <p:grpSpPr>
            <a:xfrm>
              <a:off x="3018" y="1324"/>
              <a:ext cx="720" cy="426"/>
              <a:chOff x="3018" y="1324"/>
              <a:chExt cx="720" cy="426"/>
            </a:xfrm>
          </p:grpSpPr>
          <p:sp>
            <p:nvSpPr>
              <p:cNvPr id="299021" name="矩形 29902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299022" name="矩形 29902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299023" name="新月形 29902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299024" name="五角星 29902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299025" name="五角星 29902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299026" name="五角星 29902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299027" name="矩形 2990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9028" name="矩形 2990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9029" name="文本框 299028"/>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299030" name="文本框 299029"/>
          <p:cNvSpPr txBox="1"/>
          <p:nvPr/>
        </p:nvSpPr>
        <p:spPr>
          <a:xfrm>
            <a:off x="381000" y="2057400"/>
            <a:ext cx="8305800" cy="25781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．抽象表达式（</a:t>
            </a:r>
            <a:r>
              <a:rPr lang="en-US" altLang="zh-CN" b="1" err="1">
                <a:latin typeface="宋体" panose="02010600030101010101" pitchFamily="2" charset="-122"/>
                <a:ea typeface="宋体" panose="02010600030101010101" pitchFamily="2" charset="-122"/>
              </a:rPr>
              <a:t>AbstractExpression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solidFill>
                  <a:srgbClr val="FF0000"/>
                </a:solidFill>
                <a:latin typeface="宋体" panose="02010600030101010101" pitchFamily="2" charset="-122"/>
                <a:ea typeface="宋体" panose="02010600030101010101" pitchFamily="2" charset="-122"/>
              </a:rPr>
              <a:t> Node.java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public interface Node{</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void parse(Context text);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void execute();</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cs typeface="Times New Roman" panose="02020603050405020304" pitchFamily="18" charset="0"/>
              </a:rPr>
              <a:t>}</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5154" name="组合 305153"/>
          <p:cNvGrpSpPr/>
          <p:nvPr/>
        </p:nvGrpSpPr>
        <p:grpSpPr>
          <a:xfrm>
            <a:off x="7239000" y="304800"/>
            <a:ext cx="1676400" cy="1219200"/>
            <a:chOff x="2700" y="1128"/>
            <a:chExt cx="1404" cy="936"/>
          </a:xfrm>
        </p:grpSpPr>
        <p:grpSp>
          <p:nvGrpSpPr>
            <p:cNvPr id="305155" name="组合 305154"/>
            <p:cNvGrpSpPr/>
            <p:nvPr/>
          </p:nvGrpSpPr>
          <p:grpSpPr>
            <a:xfrm>
              <a:off x="3018" y="1324"/>
              <a:ext cx="720" cy="426"/>
              <a:chOff x="3018" y="1324"/>
              <a:chExt cx="720" cy="426"/>
            </a:xfrm>
          </p:grpSpPr>
          <p:sp>
            <p:nvSpPr>
              <p:cNvPr id="305156" name="矩形 30515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5157" name="矩形 30515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5158" name="新月形 30515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5159" name="五角星 30515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5160" name="五角星 30515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5161" name="五角星 30516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5162" name="矩形 305161"/>
          <p:cNvSpPr/>
          <p:nvPr/>
        </p:nvSpPr>
        <p:spPr>
          <a:xfrm>
            <a:off x="457200" y="914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5163" name="组合 305162"/>
          <p:cNvGrpSpPr/>
          <p:nvPr/>
        </p:nvGrpSpPr>
        <p:grpSpPr>
          <a:xfrm>
            <a:off x="304800" y="1066800"/>
            <a:ext cx="762000" cy="685800"/>
            <a:chOff x="2700" y="1128"/>
            <a:chExt cx="1404" cy="936"/>
          </a:xfrm>
        </p:grpSpPr>
        <p:grpSp>
          <p:nvGrpSpPr>
            <p:cNvPr id="305164" name="组合 305163"/>
            <p:cNvGrpSpPr/>
            <p:nvPr/>
          </p:nvGrpSpPr>
          <p:grpSpPr>
            <a:xfrm>
              <a:off x="3018" y="1324"/>
              <a:ext cx="720" cy="426"/>
              <a:chOff x="3018" y="1324"/>
              <a:chExt cx="720" cy="426"/>
            </a:xfrm>
          </p:grpSpPr>
          <p:sp>
            <p:nvSpPr>
              <p:cNvPr id="305165" name="矩形 30516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5166" name="矩形 30516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5167" name="新月形 30516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5168" name="五角星 30516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5169" name="五角星 30516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5170" name="五角星 30516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5171" name="矩形 3051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5172" name="矩形 3051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5173" name="文本框 305172"/>
          <p:cNvSpPr txBox="1"/>
          <p:nvPr/>
        </p:nvSpPr>
        <p:spPr>
          <a:xfrm>
            <a:off x="1219200" y="3048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5174" name="文本框 305173"/>
          <p:cNvSpPr txBox="1"/>
          <p:nvPr/>
        </p:nvSpPr>
        <p:spPr>
          <a:xfrm>
            <a:off x="838200" y="914400"/>
            <a:ext cx="7924800" cy="56991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．终结符表达式（</a:t>
            </a:r>
            <a:r>
              <a:rPr lang="en-US" altLang="zh-CN" b="1" err="1">
                <a:latin typeface="宋体" panose="02010600030101010101" pitchFamily="2" charset="-122"/>
                <a:ea typeface="宋体" panose="02010600030101010101" pitchFamily="2" charset="-122"/>
              </a:rPr>
              <a:t>TerminalExpression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a:t>
            </a:r>
            <a:r>
              <a:rPr lang="en-US" altLang="zh-CN" b="1" dirty="0">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SubjectPronounOrNounNode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public class</a:t>
            </a:r>
            <a:r>
              <a:rPr lang="en-US" altLang="zh-CN" sz="1000" b="1" err="1">
                <a:solidFill>
                  <a:srgbClr val="000000"/>
                </a:solidFill>
                <a:latin typeface="宋体" panose="02010600030101010101" pitchFamily="2" charset="-122"/>
                <a:ea typeface="宋体" panose="02010600030101010101" pitchFamily="2" charset="-122"/>
              </a:rPr>
              <a:t> SubjectPronounOrNounNode</a:t>
            </a:r>
            <a:r>
              <a:rPr lang="en-US" altLang="zh-CN" sz="1000" b="1">
                <a:solidFill>
                  <a:srgbClr val="000000"/>
                </a:solidFill>
                <a:latin typeface="宋体" panose="02010600030101010101" pitchFamily="2" charset="-122"/>
                <a:ea typeface="宋体" panose="02010600030101010101" pitchFamily="2" charset="-122"/>
              </a:rPr>
              <a:t> implements Node{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 word={"You","He","Teacher","Student"};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token;</a:t>
            </a:r>
            <a:r>
              <a:rPr lang="en-US" altLang="zh-CN" sz="1000" b="1" err="1">
                <a:solidFill>
                  <a:srgbClr val="000000"/>
                </a:solidFill>
                <a:latin typeface="宋体" panose="02010600030101010101" pitchFamily="2" charset="-122"/>
                <a:ea typeface="宋体" panose="02010600030101010101" pitchFamily="2" charset="-122"/>
              </a:rPr>
              <a:t> </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boolean</a:t>
            </a:r>
            <a:r>
              <a:rPr lang="en-US" altLang="zh-CN" sz="1000" b="1">
                <a:solidFill>
                  <a:srgbClr val="000000"/>
                </a:solidFill>
                <a:latin typeface="宋体" panose="02010600030101010101" pitchFamily="2" charset="-122"/>
                <a:ea typeface="宋体" panose="02010600030101010101" pitchFamily="2" charset="-122"/>
              </a:rPr>
              <a:t> boo;</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parse(Context context){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token=context.</a:t>
            </a:r>
            <a:r>
              <a:rPr lang="en-US" altLang="zh-CN" sz="1000" b="1" err="1">
                <a:solidFill>
                  <a:srgbClr val="000000"/>
                </a:solidFill>
                <a:latin typeface="宋体" panose="02010600030101010101" pitchFamily="2" charset="-122"/>
                <a:ea typeface="宋体" panose="02010600030101010101" pitchFamily="2" charset="-122"/>
              </a:rPr>
              <a:t>nextToken</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int</a:t>
            </a:r>
            <a:r>
              <a:rPr lang="en-US" altLang="zh-CN" sz="1000" b="1">
                <a:solidFill>
                  <a:srgbClr val="000000"/>
                </a:solidFill>
                <a:latin typeface="宋体" panose="02010600030101010101" pitchFamily="2" charset="-122"/>
                <a:ea typeface="宋体" panose="02010600030101010101" pitchFamily="2" charset="-122"/>
              </a:rPr>
              <a:t> i=0;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for(i=0;i&lt;word.length;i++){</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(word[i])){</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boo=true;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break;</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if(i==word.length)</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boo=false;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execute(){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if(boo){</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你</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(word[1]))</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他</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(word[2]))</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老师</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(word[3]))</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学生</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else{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System.out.print(token+"(</a:t>
            </a:r>
            <a:r>
              <a:rPr lang="zh-CN" altLang="en-US" sz="1000" b="1" dirty="0">
                <a:solidFill>
                  <a:srgbClr val="000000"/>
                </a:solidFill>
                <a:latin typeface="宋体" panose="02010600030101010101" pitchFamily="2" charset="-122"/>
                <a:ea typeface="宋体" panose="02010600030101010101" pitchFamily="2" charset="-122"/>
              </a:rPr>
              <a:t>不是该语言中的语句</a:t>
            </a:r>
            <a:r>
              <a:rPr lang="en-US" altLang="zh-CN" sz="1000" b="1" dirty="0">
                <a:solidFill>
                  <a:srgbClr val="000000"/>
                </a:solidFill>
                <a:latin typeface="宋体" panose="02010600030101010101" pitchFamily="2" charset="-122"/>
                <a:ea typeface="宋体" panose="02010600030101010101" pitchFamily="2" charset="-122"/>
              </a:rPr>
              <a:t>)");</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6178" name="组合 306177"/>
          <p:cNvGrpSpPr/>
          <p:nvPr/>
        </p:nvGrpSpPr>
        <p:grpSpPr>
          <a:xfrm>
            <a:off x="7239000" y="304800"/>
            <a:ext cx="1676400" cy="1219200"/>
            <a:chOff x="2700" y="1128"/>
            <a:chExt cx="1404" cy="936"/>
          </a:xfrm>
        </p:grpSpPr>
        <p:grpSp>
          <p:nvGrpSpPr>
            <p:cNvPr id="306179" name="组合 306178"/>
            <p:cNvGrpSpPr/>
            <p:nvPr/>
          </p:nvGrpSpPr>
          <p:grpSpPr>
            <a:xfrm>
              <a:off x="3018" y="1324"/>
              <a:ext cx="720" cy="426"/>
              <a:chOff x="3018" y="1324"/>
              <a:chExt cx="720" cy="426"/>
            </a:xfrm>
          </p:grpSpPr>
          <p:sp>
            <p:nvSpPr>
              <p:cNvPr id="306180" name="矩形 30617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6181" name="矩形 30618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6182" name="新月形 30618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6183" name="五角星 30618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6184" name="五角星 30618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6185" name="五角星 30618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6186" name="矩形 306185"/>
          <p:cNvSpPr/>
          <p:nvPr/>
        </p:nvSpPr>
        <p:spPr>
          <a:xfrm>
            <a:off x="457200" y="914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6187" name="组合 306186"/>
          <p:cNvGrpSpPr/>
          <p:nvPr/>
        </p:nvGrpSpPr>
        <p:grpSpPr>
          <a:xfrm>
            <a:off x="304800" y="1066800"/>
            <a:ext cx="762000" cy="685800"/>
            <a:chOff x="2700" y="1128"/>
            <a:chExt cx="1404" cy="936"/>
          </a:xfrm>
        </p:grpSpPr>
        <p:grpSp>
          <p:nvGrpSpPr>
            <p:cNvPr id="306188" name="组合 306187"/>
            <p:cNvGrpSpPr/>
            <p:nvPr/>
          </p:nvGrpSpPr>
          <p:grpSpPr>
            <a:xfrm>
              <a:off x="3018" y="1324"/>
              <a:ext cx="720" cy="426"/>
              <a:chOff x="3018" y="1324"/>
              <a:chExt cx="720" cy="426"/>
            </a:xfrm>
          </p:grpSpPr>
          <p:sp>
            <p:nvSpPr>
              <p:cNvPr id="306189" name="矩形 30618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6190" name="矩形 30618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6191" name="新月形 30619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6192" name="五角星 30619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6193" name="五角星 30619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6194" name="五角星 30619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6195" name="矩形 30619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6196" name="矩形 30619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6197" name="文本框 306196"/>
          <p:cNvSpPr txBox="1"/>
          <p:nvPr/>
        </p:nvSpPr>
        <p:spPr>
          <a:xfrm>
            <a:off x="1219200" y="3048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6198" name="文本框 306197"/>
          <p:cNvSpPr txBox="1"/>
          <p:nvPr/>
        </p:nvSpPr>
        <p:spPr>
          <a:xfrm>
            <a:off x="838200" y="914400"/>
            <a:ext cx="7924800" cy="56991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．终结符表达式（</a:t>
            </a:r>
            <a:r>
              <a:rPr lang="en-US" altLang="zh-CN" b="1" err="1">
                <a:latin typeface="宋体" panose="02010600030101010101" pitchFamily="2" charset="-122"/>
                <a:ea typeface="宋体" panose="02010600030101010101" pitchFamily="2" charset="-122"/>
              </a:rPr>
              <a:t>TerminalExpression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a:t>
            </a:r>
            <a:r>
              <a:rPr lang="en-US" altLang="zh-CN" b="1" dirty="0">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ObjectPronounOrNounNode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public class</a:t>
            </a:r>
            <a:r>
              <a:rPr lang="en-US" altLang="zh-CN" sz="1000" b="1" err="1">
                <a:solidFill>
                  <a:srgbClr val="000000"/>
                </a:solidFill>
                <a:latin typeface="宋体" panose="02010600030101010101" pitchFamily="2" charset="-122"/>
                <a:ea typeface="宋体" panose="02010600030101010101" pitchFamily="2" charset="-122"/>
              </a:rPr>
              <a:t> ObjectPronounOrNounNode</a:t>
            </a:r>
            <a:r>
              <a:rPr lang="en-US" altLang="zh-CN" sz="1000" b="1">
                <a:solidFill>
                  <a:srgbClr val="000000"/>
                </a:solidFill>
                <a:latin typeface="宋体" panose="02010600030101010101" pitchFamily="2" charset="-122"/>
                <a:ea typeface="宋体" panose="02010600030101010101" pitchFamily="2" charset="-122"/>
              </a:rPr>
              <a:t> implements Node{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 word={"Me","Him","Tiger","Apple"};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token;</a:t>
            </a:r>
            <a:r>
              <a:rPr lang="en-US" altLang="zh-CN" sz="1000" b="1" err="1">
                <a:solidFill>
                  <a:srgbClr val="000000"/>
                </a:solidFill>
                <a:latin typeface="宋体" panose="02010600030101010101" pitchFamily="2" charset="-122"/>
                <a:ea typeface="宋体" panose="02010600030101010101" pitchFamily="2" charset="-122"/>
              </a:rPr>
              <a:t> </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boolean</a:t>
            </a:r>
            <a:r>
              <a:rPr lang="en-US" altLang="zh-CN" sz="1000" b="1">
                <a:solidFill>
                  <a:srgbClr val="000000"/>
                </a:solidFill>
                <a:latin typeface="宋体" panose="02010600030101010101" pitchFamily="2" charset="-122"/>
                <a:ea typeface="宋体" panose="02010600030101010101" pitchFamily="2" charset="-122"/>
              </a:rPr>
              <a:t> boo;</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parse(Context context){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token=context.</a:t>
            </a:r>
            <a:r>
              <a:rPr lang="en-US" altLang="zh-CN" sz="1000" b="1" err="1">
                <a:solidFill>
                  <a:srgbClr val="000000"/>
                </a:solidFill>
                <a:latin typeface="宋体" panose="02010600030101010101" pitchFamily="2" charset="-122"/>
                <a:ea typeface="宋体" panose="02010600030101010101" pitchFamily="2" charset="-122"/>
              </a:rPr>
              <a:t>nextToken</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int</a:t>
            </a:r>
            <a:r>
              <a:rPr lang="en-US" altLang="zh-CN" sz="1000" b="1">
                <a:solidFill>
                  <a:srgbClr val="000000"/>
                </a:solidFill>
                <a:latin typeface="宋体" panose="02010600030101010101" pitchFamily="2" charset="-122"/>
                <a:ea typeface="宋体" panose="02010600030101010101" pitchFamily="2" charset="-122"/>
              </a:rPr>
              <a:t> i=0;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for(i=0;i&lt;word.length;i++){</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(word[i])){</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boo=true;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break;</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if(i==word.length)</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boo=false;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execute(){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if(boo){</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我</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(word[1]))</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他</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(word[2]))</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老虎</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(word[3]))</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苹果</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else{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System.out.print(token+"(</a:t>
            </a:r>
            <a:r>
              <a:rPr lang="zh-CN" altLang="en-US" sz="1000" b="1" dirty="0">
                <a:solidFill>
                  <a:srgbClr val="000000"/>
                </a:solidFill>
                <a:latin typeface="宋体" panose="02010600030101010101" pitchFamily="2" charset="-122"/>
                <a:ea typeface="宋体" panose="02010600030101010101" pitchFamily="2" charset="-122"/>
              </a:rPr>
              <a:t>不是该语言中的语句</a:t>
            </a:r>
            <a:r>
              <a:rPr lang="en-US" altLang="zh-CN" sz="1000" b="1" dirty="0">
                <a:solidFill>
                  <a:srgbClr val="000000"/>
                </a:solidFill>
                <a:latin typeface="宋体" panose="02010600030101010101" pitchFamily="2" charset="-122"/>
                <a:ea typeface="宋体" panose="02010600030101010101" pitchFamily="2" charset="-122"/>
              </a:rPr>
              <a:t>)");</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0034" name="组合 300033"/>
          <p:cNvGrpSpPr/>
          <p:nvPr/>
        </p:nvGrpSpPr>
        <p:grpSpPr>
          <a:xfrm>
            <a:off x="7239000" y="304800"/>
            <a:ext cx="1676400" cy="1219200"/>
            <a:chOff x="2700" y="1128"/>
            <a:chExt cx="1404" cy="936"/>
          </a:xfrm>
        </p:grpSpPr>
        <p:grpSp>
          <p:nvGrpSpPr>
            <p:cNvPr id="300035" name="组合 300034"/>
            <p:cNvGrpSpPr/>
            <p:nvPr/>
          </p:nvGrpSpPr>
          <p:grpSpPr>
            <a:xfrm>
              <a:off x="3018" y="1324"/>
              <a:ext cx="720" cy="426"/>
              <a:chOff x="3018" y="1324"/>
              <a:chExt cx="720" cy="426"/>
            </a:xfrm>
          </p:grpSpPr>
          <p:sp>
            <p:nvSpPr>
              <p:cNvPr id="300036" name="矩形 300035"/>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0037" name="矩形 300036"/>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0038" name="新月形 300037"/>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0039" name="五角星 300038"/>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0040" name="五角星 300039"/>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0041" name="五角星 300040"/>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0042" name="矩形 300041"/>
          <p:cNvSpPr/>
          <p:nvPr/>
        </p:nvSpPr>
        <p:spPr>
          <a:xfrm>
            <a:off x="457200" y="914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0043" name="组合 300042"/>
          <p:cNvGrpSpPr/>
          <p:nvPr/>
        </p:nvGrpSpPr>
        <p:grpSpPr>
          <a:xfrm>
            <a:off x="304800" y="1066800"/>
            <a:ext cx="762000" cy="685800"/>
            <a:chOff x="2700" y="1128"/>
            <a:chExt cx="1404" cy="936"/>
          </a:xfrm>
        </p:grpSpPr>
        <p:grpSp>
          <p:nvGrpSpPr>
            <p:cNvPr id="300044" name="组合 300043"/>
            <p:cNvGrpSpPr/>
            <p:nvPr/>
          </p:nvGrpSpPr>
          <p:grpSpPr>
            <a:xfrm>
              <a:off x="3018" y="1324"/>
              <a:ext cx="720" cy="426"/>
              <a:chOff x="3018" y="1324"/>
              <a:chExt cx="720" cy="426"/>
            </a:xfrm>
          </p:grpSpPr>
          <p:sp>
            <p:nvSpPr>
              <p:cNvPr id="300045" name="矩形 300044"/>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0046" name="矩形 300045"/>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0047" name="新月形 300046"/>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0048" name="五角星 300047"/>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0049" name="五角星 300048"/>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0050" name="五角星 300049"/>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0051" name="矩形 30005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0052" name="矩形 30005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0053" name="文本框 300052"/>
          <p:cNvSpPr txBox="1"/>
          <p:nvPr/>
        </p:nvSpPr>
        <p:spPr>
          <a:xfrm>
            <a:off x="1219200" y="3048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0054" name="文本框 300053"/>
          <p:cNvSpPr txBox="1"/>
          <p:nvPr/>
        </p:nvSpPr>
        <p:spPr>
          <a:xfrm>
            <a:off x="838200" y="914400"/>
            <a:ext cx="7924800" cy="56991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．终结符表达式（</a:t>
            </a:r>
            <a:r>
              <a:rPr lang="en-US" altLang="zh-CN" b="1" err="1">
                <a:latin typeface="宋体" panose="02010600030101010101" pitchFamily="2" charset="-122"/>
                <a:ea typeface="宋体" panose="02010600030101010101" pitchFamily="2" charset="-122"/>
              </a:rPr>
              <a:t>TerminalExpression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_3: </a:t>
            </a:r>
            <a:r>
              <a:rPr lang="en-US" altLang="zh-CN" b="1" err="1">
                <a:solidFill>
                  <a:srgbClr val="FF0000"/>
                </a:solidFill>
                <a:latin typeface="宋体" panose="02010600030101010101" pitchFamily="2" charset="-122"/>
                <a:ea typeface="宋体" panose="02010600030101010101" pitchFamily="2" charset="-122"/>
              </a:rPr>
              <a:t>VerbNode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public class</a:t>
            </a:r>
            <a:r>
              <a:rPr lang="en-US" altLang="zh-CN" sz="1000" b="1" err="1">
                <a:solidFill>
                  <a:srgbClr val="000000"/>
                </a:solidFill>
                <a:latin typeface="宋体" panose="02010600030101010101" pitchFamily="2" charset="-122"/>
                <a:ea typeface="宋体" panose="02010600030101010101" pitchFamily="2" charset="-122"/>
              </a:rPr>
              <a:t> VerbNode</a:t>
            </a:r>
            <a:r>
              <a:rPr lang="en-US" altLang="zh-CN" sz="1000" b="1">
                <a:solidFill>
                  <a:srgbClr val="000000"/>
                </a:solidFill>
                <a:latin typeface="宋体" panose="02010600030101010101" pitchFamily="2" charset="-122"/>
                <a:ea typeface="宋体" panose="02010600030101010101" pitchFamily="2" charset="-122"/>
              </a:rPr>
              <a:t> implements Node{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 word={"Drink","Eat","Look","beat"};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String token;</a:t>
            </a:r>
            <a:r>
              <a:rPr lang="en-US" altLang="zh-CN" sz="1000" b="1" err="1">
                <a:solidFill>
                  <a:srgbClr val="000000"/>
                </a:solidFill>
                <a:latin typeface="宋体" panose="02010600030101010101" pitchFamily="2" charset="-122"/>
                <a:ea typeface="宋体" panose="02010600030101010101" pitchFamily="2" charset="-122"/>
              </a:rPr>
              <a:t> </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boolean</a:t>
            </a:r>
            <a:r>
              <a:rPr lang="en-US" altLang="zh-CN" sz="1000" b="1">
                <a:solidFill>
                  <a:srgbClr val="000000"/>
                </a:solidFill>
                <a:latin typeface="宋体" panose="02010600030101010101" pitchFamily="2" charset="-122"/>
                <a:ea typeface="宋体" panose="02010600030101010101" pitchFamily="2" charset="-122"/>
              </a:rPr>
              <a:t> boo;</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parse(Context context){</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token=context.</a:t>
            </a:r>
            <a:r>
              <a:rPr lang="en-US" altLang="zh-CN" sz="1000" b="1" err="1">
                <a:solidFill>
                  <a:srgbClr val="000000"/>
                </a:solidFill>
                <a:latin typeface="宋体" panose="02010600030101010101" pitchFamily="2" charset="-122"/>
                <a:ea typeface="宋体" panose="02010600030101010101" pitchFamily="2" charset="-122"/>
              </a:rPr>
              <a:t>nextToken</a:t>
            </a: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int</a:t>
            </a:r>
            <a:r>
              <a:rPr lang="en-US" altLang="zh-CN" sz="1000" b="1">
                <a:solidFill>
                  <a:srgbClr val="000000"/>
                </a:solidFill>
                <a:latin typeface="宋体" panose="02010600030101010101" pitchFamily="2" charset="-122"/>
                <a:ea typeface="宋体" panose="02010600030101010101" pitchFamily="2" charset="-122"/>
              </a:rPr>
              <a:t> i=0;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for(i=0;i&lt;word.length;i++){</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(word[i])){</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boo=true;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break;</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if(i==word.length)</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boo=false;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 execute(){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if(boo){</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(word[0]))</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喝</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(word[1]))</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吃</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(word[2]))</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看</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if(token.</a:t>
            </a:r>
            <a:r>
              <a:rPr lang="en-US" altLang="zh-CN" sz="1000" b="1" err="1">
                <a:solidFill>
                  <a:srgbClr val="000000"/>
                </a:solidFill>
                <a:latin typeface="宋体" panose="02010600030101010101" pitchFamily="2" charset="-122"/>
                <a:ea typeface="宋体" panose="02010600030101010101" pitchFamily="2" charset="-122"/>
              </a:rPr>
              <a:t>equalsIgnoreCase</a:t>
            </a:r>
            <a:r>
              <a:rPr lang="en-US" altLang="zh-CN" sz="1000" b="1">
                <a:solidFill>
                  <a:srgbClr val="000000"/>
                </a:solidFill>
                <a:latin typeface="宋体" panose="02010600030101010101" pitchFamily="2" charset="-122"/>
                <a:ea typeface="宋体" panose="02010600030101010101" pitchFamily="2" charset="-122"/>
              </a:rPr>
              <a:t>(word[3]))</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a:t>
            </a:r>
            <a:r>
              <a:rPr lang="zh-CN" altLang="en-US" sz="1000" b="1" dirty="0">
                <a:solidFill>
                  <a:srgbClr val="000000"/>
                </a:solidFill>
                <a:latin typeface="宋体" panose="02010600030101010101" pitchFamily="2" charset="-122"/>
                <a:ea typeface="宋体" panose="02010600030101010101" pitchFamily="2" charset="-122"/>
              </a:rPr>
              <a:t>打</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else{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System.out.print(token+"(</a:t>
            </a:r>
            <a:r>
              <a:rPr lang="zh-CN" altLang="en-US" sz="1000" b="1" dirty="0">
                <a:solidFill>
                  <a:srgbClr val="000000"/>
                </a:solidFill>
                <a:latin typeface="宋体" panose="02010600030101010101" pitchFamily="2" charset="-122"/>
                <a:ea typeface="宋体" panose="02010600030101010101" pitchFamily="2" charset="-122"/>
              </a:rPr>
              <a:t>不是该语言中的语句</a:t>
            </a:r>
            <a:r>
              <a:rPr lang="en-US" altLang="zh-CN" sz="1000" b="1" dirty="0">
                <a:solidFill>
                  <a:srgbClr val="000000"/>
                </a:solidFill>
                <a:latin typeface="宋体" panose="02010600030101010101" pitchFamily="2" charset="-122"/>
                <a:ea typeface="宋体" panose="02010600030101010101" pitchFamily="2" charset="-122"/>
              </a:rPr>
              <a:t>)");</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000" b="1" dirty="0">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02" name="组合 307201"/>
          <p:cNvGrpSpPr/>
          <p:nvPr/>
        </p:nvGrpSpPr>
        <p:grpSpPr>
          <a:xfrm>
            <a:off x="7239000" y="304800"/>
            <a:ext cx="1676400" cy="1219200"/>
            <a:chOff x="2700" y="1128"/>
            <a:chExt cx="1404" cy="936"/>
          </a:xfrm>
        </p:grpSpPr>
        <p:grpSp>
          <p:nvGrpSpPr>
            <p:cNvPr id="307203" name="组合 307202"/>
            <p:cNvGrpSpPr/>
            <p:nvPr/>
          </p:nvGrpSpPr>
          <p:grpSpPr>
            <a:xfrm>
              <a:off x="3018" y="1324"/>
              <a:ext cx="720" cy="426"/>
              <a:chOff x="3018" y="1324"/>
              <a:chExt cx="720" cy="426"/>
            </a:xfrm>
          </p:grpSpPr>
          <p:sp>
            <p:nvSpPr>
              <p:cNvPr id="307204" name="矩形 30720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7205" name="矩形 30720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7206" name="新月形 30720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7207" name="五角星 30720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7208" name="五角星 30720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7209" name="五角星 30720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7210" name="矩形 30720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7211" name="组合 307210"/>
          <p:cNvGrpSpPr/>
          <p:nvPr/>
        </p:nvGrpSpPr>
        <p:grpSpPr>
          <a:xfrm>
            <a:off x="304800" y="1066800"/>
            <a:ext cx="762000" cy="685800"/>
            <a:chOff x="2700" y="1128"/>
            <a:chExt cx="1404" cy="936"/>
          </a:xfrm>
        </p:grpSpPr>
        <p:grpSp>
          <p:nvGrpSpPr>
            <p:cNvPr id="307212" name="组合 307211"/>
            <p:cNvGrpSpPr/>
            <p:nvPr/>
          </p:nvGrpSpPr>
          <p:grpSpPr>
            <a:xfrm>
              <a:off x="3018" y="1324"/>
              <a:ext cx="720" cy="426"/>
              <a:chOff x="3018" y="1324"/>
              <a:chExt cx="720" cy="426"/>
            </a:xfrm>
          </p:grpSpPr>
          <p:sp>
            <p:nvSpPr>
              <p:cNvPr id="307213" name="矩形 30721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7214" name="矩形 30721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7215" name="新月形 30721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7216" name="五角星 30721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7217" name="五角星 30721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7218" name="五角星 30721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7219" name="矩形 3072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7220" name="矩形 3072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7221" name="文本框 30722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7222" name="文本框 307221"/>
          <p:cNvSpPr txBox="1"/>
          <p:nvPr/>
        </p:nvSpPr>
        <p:spPr>
          <a:xfrm>
            <a:off x="838200" y="1392238"/>
            <a:ext cx="7086600" cy="5465762"/>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非终结符表达式（</a:t>
            </a:r>
            <a:r>
              <a:rPr lang="en-US" altLang="zh-CN" b="1" err="1">
                <a:latin typeface="宋体" panose="02010600030101010101" pitchFamily="2" charset="-122"/>
                <a:ea typeface="宋体" panose="02010600030101010101" pitchFamily="2" charset="-122"/>
              </a:rPr>
              <a:t>TerminalExpression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 </a:t>
            </a:r>
            <a:r>
              <a:rPr lang="en-US" altLang="zh-CN" b="1" err="1">
                <a:solidFill>
                  <a:srgbClr val="FF0000"/>
                </a:solidFill>
                <a:latin typeface="宋体" panose="02010600030101010101" pitchFamily="2" charset="-122"/>
                <a:ea typeface="宋体" panose="02010600030101010101" pitchFamily="2" charset="-122"/>
              </a:rPr>
              <a:t>SentenceNode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SentenceNode</a:t>
            </a:r>
            <a:r>
              <a:rPr lang="en-US" altLang="zh-CN" sz="1800" b="1">
                <a:latin typeface="宋体" panose="02010600030101010101" pitchFamily="2" charset="-122"/>
                <a:ea typeface="宋体" panose="02010600030101010101" pitchFamily="2" charset="-122"/>
              </a:rPr>
              <a:t> implements Node{</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Node</a:t>
            </a:r>
            <a:r>
              <a:rPr lang="en-US" altLang="zh-CN" sz="1800" b="1" err="1">
                <a:latin typeface="宋体" panose="02010600030101010101" pitchFamily="2" charset="-122"/>
                <a:ea typeface="宋体" panose="02010600030101010101" pitchFamily="2" charset="-122"/>
              </a:rPr>
              <a:t> subjectNode</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predicateNode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public void parse(Context context){</a:t>
            </a:r>
            <a:endParaRPr lang="en-US" altLang="zh-CN" sz="18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err="1">
                <a:latin typeface="宋体" panose="02010600030101010101" pitchFamily="2" charset="-122"/>
                <a:ea typeface="宋体" panose="02010600030101010101" pitchFamily="2" charset="-122"/>
              </a:rPr>
              <a:t>            subjectNode</a:t>
            </a:r>
            <a:r>
              <a:rPr lang="en-US" altLang="zh-CN" sz="1800" b="1">
                <a:latin typeface="宋体" panose="02010600030101010101" pitchFamily="2" charset="-122"/>
                <a:ea typeface="宋体" panose="02010600030101010101" pitchFamily="2" charset="-122"/>
              </a:rPr>
              <a:t> =new</a:t>
            </a:r>
            <a:r>
              <a:rPr lang="en-US" altLang="zh-CN" sz="1800" b="1" err="1">
                <a:latin typeface="宋体" panose="02010600030101010101" pitchFamily="2" charset="-122"/>
                <a:ea typeface="宋体" panose="02010600030101010101" pitchFamily="2" charset="-122"/>
              </a:rPr>
              <a:t> SubjectNode</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err="1">
                <a:latin typeface="宋体" panose="02010600030101010101" pitchFamily="2" charset="-122"/>
                <a:ea typeface="宋体" panose="02010600030101010101" pitchFamily="2" charset="-122"/>
              </a:rPr>
              <a:t>            predicateNode</a:t>
            </a:r>
            <a:r>
              <a:rPr lang="en-US" altLang="zh-CN" sz="1800" b="1">
                <a:latin typeface="宋体" panose="02010600030101010101" pitchFamily="2" charset="-122"/>
                <a:ea typeface="宋体" panose="02010600030101010101" pitchFamily="2" charset="-122"/>
              </a:rPr>
              <a:t>=new</a:t>
            </a:r>
            <a:r>
              <a:rPr lang="en-US" altLang="zh-CN" sz="1800" b="1" err="1">
                <a:latin typeface="宋体" panose="02010600030101010101" pitchFamily="2" charset="-122"/>
                <a:ea typeface="宋体" panose="02010600030101010101" pitchFamily="2" charset="-122"/>
              </a:rPr>
              <a:t> PredicateNode</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err="1">
                <a:latin typeface="宋体" panose="02010600030101010101" pitchFamily="2" charset="-122"/>
                <a:ea typeface="宋体" panose="02010600030101010101" pitchFamily="2" charset="-122"/>
              </a:rPr>
              <a:t>            subjectNode</a:t>
            </a:r>
            <a:r>
              <a:rPr lang="en-US" altLang="zh-CN" sz="1800" b="1">
                <a:latin typeface="宋体" panose="02010600030101010101" pitchFamily="2" charset="-122"/>
                <a:ea typeface="宋体" panose="02010600030101010101" pitchFamily="2" charset="-122"/>
              </a:rPr>
              <a:t>.parse(context);</a:t>
            </a:r>
            <a:endParaRPr lang="en-US" altLang="zh-CN" sz="18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err="1">
                <a:latin typeface="宋体" panose="02010600030101010101" pitchFamily="2" charset="-122"/>
                <a:ea typeface="宋体" panose="02010600030101010101" pitchFamily="2" charset="-122"/>
              </a:rPr>
              <a:t>            predicateNode</a:t>
            </a:r>
            <a:r>
              <a:rPr lang="en-US" altLang="zh-CN" sz="1800" b="1">
                <a:latin typeface="宋体" panose="02010600030101010101" pitchFamily="2" charset="-122"/>
                <a:ea typeface="宋体" panose="02010600030101010101" pitchFamily="2" charset="-122"/>
              </a:rPr>
              <a:t>.parse(context);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public void execute(){</a:t>
            </a:r>
            <a:endParaRPr lang="en-US" altLang="zh-CN" sz="18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err="1">
                <a:latin typeface="宋体" panose="02010600030101010101" pitchFamily="2" charset="-122"/>
                <a:ea typeface="宋体" panose="02010600030101010101" pitchFamily="2" charset="-122"/>
              </a:rPr>
              <a:t>           subjectNode</a:t>
            </a:r>
            <a:r>
              <a:rPr lang="en-US" altLang="zh-CN" sz="1800" b="1">
                <a:latin typeface="宋体" panose="02010600030101010101" pitchFamily="2" charset="-122"/>
                <a:ea typeface="宋体" panose="02010600030101010101" pitchFamily="2" charset="-122"/>
              </a:rPr>
              <a:t>.execute();</a:t>
            </a:r>
            <a:endParaRPr lang="en-US" altLang="zh-CN" sz="18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err="1">
                <a:latin typeface="宋体" panose="02010600030101010101" pitchFamily="2" charset="-122"/>
                <a:ea typeface="宋体" panose="02010600030101010101" pitchFamily="2" charset="-122"/>
              </a:rPr>
              <a:t>           predicateNode</a:t>
            </a:r>
            <a:r>
              <a:rPr lang="en-US" altLang="zh-CN" sz="1800" b="1">
                <a:latin typeface="宋体" panose="02010600030101010101" pitchFamily="2" charset="-122"/>
                <a:ea typeface="宋体" panose="02010600030101010101" pitchFamily="2" charset="-122"/>
              </a:rPr>
              <a:t>.execute();</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80000"/>
              </a:lnSpc>
              <a:spcBef>
                <a:spcPct val="50000"/>
              </a:spcBef>
            </a:pPr>
            <a:r>
              <a:rPr lang="en-US" altLang="zh-CN" sz="1800" b="1">
                <a:latin typeface="宋体" panose="02010600030101010101" pitchFamily="2" charset="-122"/>
                <a:ea typeface="宋体" panose="02010600030101010101" pitchFamily="2" charset="-122"/>
                <a:cs typeface="Times New Roman" panose="02020603050405020304" pitchFamily="18" charset="0"/>
              </a:rPr>
              <a: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8" name="矩形 6349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3507" name="矩形 6350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3508" name="矩形 6350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3509" name="文本框 6350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63510" name="文本框 63509"/>
          <p:cNvSpPr txBox="1"/>
          <p:nvPr/>
        </p:nvSpPr>
        <p:spPr>
          <a:xfrm>
            <a:off x="457200" y="1828800"/>
            <a:ext cx="8305800" cy="41084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具体命令（</a:t>
            </a:r>
            <a:r>
              <a:rPr lang="en-US" altLang="zh-CN" b="1" err="1">
                <a:latin typeface="宋体" panose="02010600030101010101" pitchFamily="2" charset="-122"/>
                <a:ea typeface="宋体" panose="02010600030101010101" pitchFamily="2" charset="-122"/>
              </a:rPr>
              <a:t>ConcreteCommand</a:t>
            </a:r>
            <a:r>
              <a:rPr lang="zh-CN" altLang="en-US"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ConcreteCommand</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public class</a:t>
            </a:r>
            <a:r>
              <a:rPr lang="en-US" altLang="zh-CN" b="1" err="1">
                <a:latin typeface="宋体" panose="02010600030101010101" pitchFamily="2" charset="-122"/>
                <a:ea typeface="宋体" panose="02010600030101010101" pitchFamily="2" charset="-122"/>
              </a:rPr>
              <a:t> ConcreteCommand</a:t>
            </a:r>
            <a:r>
              <a:rPr lang="en-US" altLang="zh-CN" b="1">
                <a:latin typeface="宋体" panose="02010600030101010101" pitchFamily="2" charset="-122"/>
                <a:ea typeface="宋体" panose="02010600030101010101" pitchFamily="2" charset="-122"/>
              </a:rPr>
              <a:t> implements Command{</a:t>
            </a:r>
            <a:endParaRPr lang="en-US" altLang="zh-CN" b="1" err="1">
              <a:latin typeface="宋体" panose="02010600030101010101" pitchFamily="2" charset="-122"/>
              <a:ea typeface="宋体" panose="02010600030101010101" pitchFamily="2" charset="-122"/>
            </a:endParaRPr>
          </a:p>
          <a:p>
            <a:pPr algn="l">
              <a:lnSpc>
                <a:spcPct val="50000"/>
              </a:lnSpc>
              <a:spcBef>
                <a:spcPct val="50000"/>
              </a:spcBef>
            </a:pPr>
            <a:r>
              <a:rPr lang="en-US" altLang="zh-CN" b="1" err="1">
                <a:latin typeface="宋体" panose="02010600030101010101" pitchFamily="2" charset="-122"/>
                <a:ea typeface="宋体" panose="02010600030101010101" pitchFamily="2" charset="-122"/>
              </a:rPr>
              <a:t>   CompanyArmy</a:t>
            </a:r>
            <a:r>
              <a:rPr lang="en-US" altLang="zh-CN" b="1">
                <a:latin typeface="宋体" panose="02010600030101010101" pitchFamily="2" charset="-122"/>
                <a:ea typeface="宋体" panose="02010600030101010101" pitchFamily="2" charset="-122"/>
              </a:rPr>
              <a:t> army;           </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含有接收者的引用</a:t>
            </a:r>
            <a:endParaRPr lang="zh-CN" altLang="en-US" sz="1800"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b="1" dirty="0">
                <a:latin typeface="宋体" panose="02010600030101010101" pitchFamily="2" charset="-122"/>
                <a:ea typeface="宋体" panose="02010600030101010101" pitchFamily="2" charset="-122"/>
              </a:rPr>
              <a:t>   </a:t>
            </a:r>
            <a:r>
              <a:rPr lang="en-US" altLang="zh-CN" b="1" err="1">
                <a:latin typeface="宋体" panose="02010600030101010101" pitchFamily="2" charset="-122"/>
                <a:ea typeface="宋体" panose="02010600030101010101" pitchFamily="2" charset="-122"/>
              </a:rPr>
              <a:t>ConcreteCommand</a:t>
            </a:r>
            <a:r>
              <a:rPr lang="en-US" altLang="zh-CN" b="1">
                <a:latin typeface="宋体" panose="02010600030101010101" pitchFamily="2" charset="-122"/>
                <a:ea typeface="宋体" panose="02010600030101010101" pitchFamily="2" charset="-122"/>
              </a:rPr>
              <a:t>(</a:t>
            </a:r>
            <a:r>
              <a:rPr lang="en-US" altLang="zh-CN" b="1" err="1">
                <a:latin typeface="宋体" panose="02010600030101010101" pitchFamily="2" charset="-122"/>
                <a:ea typeface="宋体" panose="02010600030101010101" pitchFamily="2" charset="-122"/>
              </a:rPr>
              <a:t>CompanyArmy</a:t>
            </a:r>
            <a:r>
              <a:rPr lang="en-US" altLang="zh-CN" b="1">
                <a:latin typeface="宋体" panose="02010600030101010101" pitchFamily="2" charset="-122"/>
                <a:ea typeface="宋体" panose="02010600030101010101" pitchFamily="2" charset="-122"/>
              </a:rPr>
              <a:t> army){</a:t>
            </a:r>
            <a:endParaRPr lang="en-US" altLang="zh-CN" b="1">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this.army=army;</a:t>
            </a:r>
            <a:endParaRPr lang="en-US" altLang="zh-CN" b="1">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public  void execute(){    </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封装着指挥官的请求</a:t>
            </a:r>
            <a:endParaRPr lang="zh-CN" altLang="en-US" sz="1800"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b="1" dirty="0">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army.</a:t>
            </a:r>
            <a:r>
              <a:rPr lang="en-US" altLang="zh-CN" b="1" err="1">
                <a:latin typeface="宋体" panose="02010600030101010101" pitchFamily="2" charset="-122"/>
                <a:ea typeface="宋体" panose="02010600030101010101" pitchFamily="2" charset="-122"/>
              </a:rPr>
              <a:t>sneakAttack</a:t>
            </a:r>
            <a:r>
              <a:rPr lang="en-US" altLang="zh-CN"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偷袭敌人</a:t>
            </a:r>
            <a:r>
              <a:rPr lang="zh-CN" altLang="en-US" b="1" dirty="0">
                <a:latin typeface="宋体" panose="02010600030101010101" pitchFamily="2" charset="-122"/>
                <a:ea typeface="宋体" panose="02010600030101010101" pitchFamily="2" charset="-122"/>
              </a:rPr>
              <a:t>  </a:t>
            </a:r>
            <a:endParaRPr lang="zh-CN" altLang="en-US" b="1" dirty="0">
              <a:latin typeface="宋体" panose="02010600030101010101" pitchFamily="2" charset="-122"/>
              <a:ea typeface="宋体" panose="02010600030101010101" pitchFamily="2" charset="-122"/>
            </a:endParaRPr>
          </a:p>
          <a:p>
            <a:pPr algn="l">
              <a:lnSpc>
                <a:spcPct val="50000"/>
              </a:lnSpc>
              <a:spcBef>
                <a:spcPct val="50000"/>
              </a:spcBef>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b="1" dirty="0">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8226" name="组合 308225"/>
          <p:cNvGrpSpPr/>
          <p:nvPr/>
        </p:nvGrpSpPr>
        <p:grpSpPr>
          <a:xfrm>
            <a:off x="7239000" y="304800"/>
            <a:ext cx="1676400" cy="1219200"/>
            <a:chOff x="2700" y="1128"/>
            <a:chExt cx="1404" cy="936"/>
          </a:xfrm>
        </p:grpSpPr>
        <p:grpSp>
          <p:nvGrpSpPr>
            <p:cNvPr id="308227" name="组合 308226"/>
            <p:cNvGrpSpPr/>
            <p:nvPr/>
          </p:nvGrpSpPr>
          <p:grpSpPr>
            <a:xfrm>
              <a:off x="3018" y="1324"/>
              <a:ext cx="720" cy="426"/>
              <a:chOff x="3018" y="1324"/>
              <a:chExt cx="720" cy="426"/>
            </a:xfrm>
          </p:grpSpPr>
          <p:sp>
            <p:nvSpPr>
              <p:cNvPr id="308228" name="矩形 30822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8229" name="矩形 30822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8230" name="新月形 30822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8231" name="五角星 30823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8232" name="五角星 30823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8233" name="五角星 30823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8234" name="矩形 30823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8235" name="组合 308234"/>
          <p:cNvGrpSpPr/>
          <p:nvPr/>
        </p:nvGrpSpPr>
        <p:grpSpPr>
          <a:xfrm>
            <a:off x="304800" y="1066800"/>
            <a:ext cx="762000" cy="685800"/>
            <a:chOff x="2700" y="1128"/>
            <a:chExt cx="1404" cy="936"/>
          </a:xfrm>
        </p:grpSpPr>
        <p:grpSp>
          <p:nvGrpSpPr>
            <p:cNvPr id="308236" name="组合 308235"/>
            <p:cNvGrpSpPr/>
            <p:nvPr/>
          </p:nvGrpSpPr>
          <p:grpSpPr>
            <a:xfrm>
              <a:off x="3018" y="1324"/>
              <a:ext cx="720" cy="426"/>
              <a:chOff x="3018" y="1324"/>
              <a:chExt cx="720" cy="426"/>
            </a:xfrm>
          </p:grpSpPr>
          <p:sp>
            <p:nvSpPr>
              <p:cNvPr id="308237" name="矩形 30823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8238" name="矩形 30823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8239" name="新月形 30823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8240" name="五角星 30823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8241" name="五角星 30824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8242" name="五角星 30824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8243" name="矩形 30824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8244" name="矩形 30824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8245" name="文本框 30824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8246" name="文本框 308245"/>
          <p:cNvSpPr txBox="1"/>
          <p:nvPr/>
        </p:nvSpPr>
        <p:spPr>
          <a:xfrm>
            <a:off x="838200" y="1392238"/>
            <a:ext cx="7086600" cy="43942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非终结符表达式（</a:t>
            </a:r>
            <a:r>
              <a:rPr lang="en-US" altLang="zh-CN" b="1" err="1">
                <a:latin typeface="宋体" panose="02010600030101010101" pitchFamily="2" charset="-122"/>
                <a:ea typeface="宋体" panose="02010600030101010101" pitchFamily="2" charset="-122"/>
              </a:rPr>
              <a:t>TerminalExpression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 </a:t>
            </a:r>
            <a:r>
              <a:rPr lang="en-US" altLang="zh-CN" b="1" err="1">
                <a:solidFill>
                  <a:srgbClr val="FF0000"/>
                </a:solidFill>
                <a:latin typeface="宋体" panose="02010600030101010101" pitchFamily="2" charset="-122"/>
                <a:ea typeface="宋体" panose="02010600030101010101" pitchFamily="2" charset="-122"/>
              </a:rPr>
              <a:t>SubjectNode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SubjectNode</a:t>
            </a:r>
            <a:r>
              <a:rPr lang="en-US" altLang="zh-CN" sz="1800" b="1">
                <a:latin typeface="宋体" panose="02010600030101010101" pitchFamily="2" charset="-122"/>
                <a:ea typeface="宋体" panose="02010600030101010101" pitchFamily="2" charset="-122"/>
              </a:rPr>
              <a:t> implements Node{</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Node node;</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public void parse(Context context){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node =new</a:t>
            </a:r>
            <a:r>
              <a:rPr lang="en-US" altLang="zh-CN" sz="1800" b="1" err="1">
                <a:latin typeface="宋体" panose="02010600030101010101" pitchFamily="2" charset="-122"/>
                <a:ea typeface="宋体" panose="02010600030101010101" pitchFamily="2" charset="-122"/>
              </a:rPr>
              <a:t> SubjectPronounOrNounNode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node.parse(context);</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public void execute(){</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node.execute();</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800" b="1">
                <a:latin typeface="宋体" panose="02010600030101010101" pitchFamily="2" charset="-122"/>
                <a:ea typeface="宋体" panose="02010600030101010101" pitchFamily="2" charset="-122"/>
                <a:cs typeface="Times New Roman" panose="02020603050405020304" pitchFamily="18" charset="0"/>
              </a:rPr>
              <a: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9250" name="组合 309249"/>
          <p:cNvGrpSpPr/>
          <p:nvPr/>
        </p:nvGrpSpPr>
        <p:grpSpPr>
          <a:xfrm>
            <a:off x="7239000" y="304800"/>
            <a:ext cx="1676400" cy="1219200"/>
            <a:chOff x="2700" y="1128"/>
            <a:chExt cx="1404" cy="936"/>
          </a:xfrm>
        </p:grpSpPr>
        <p:grpSp>
          <p:nvGrpSpPr>
            <p:cNvPr id="309251" name="组合 309250"/>
            <p:cNvGrpSpPr/>
            <p:nvPr/>
          </p:nvGrpSpPr>
          <p:grpSpPr>
            <a:xfrm>
              <a:off x="3018" y="1324"/>
              <a:ext cx="720" cy="426"/>
              <a:chOff x="3018" y="1324"/>
              <a:chExt cx="720" cy="426"/>
            </a:xfrm>
          </p:grpSpPr>
          <p:sp>
            <p:nvSpPr>
              <p:cNvPr id="309252" name="矩形 30925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9253" name="矩形 30925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9254" name="新月形 30925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9255" name="五角星 30925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9256" name="五角星 30925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9257" name="五角星 30925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9258" name="矩形 30925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9259" name="组合 309258"/>
          <p:cNvGrpSpPr/>
          <p:nvPr/>
        </p:nvGrpSpPr>
        <p:grpSpPr>
          <a:xfrm>
            <a:off x="304800" y="1066800"/>
            <a:ext cx="762000" cy="685800"/>
            <a:chOff x="2700" y="1128"/>
            <a:chExt cx="1404" cy="936"/>
          </a:xfrm>
        </p:grpSpPr>
        <p:grpSp>
          <p:nvGrpSpPr>
            <p:cNvPr id="309260" name="组合 309259"/>
            <p:cNvGrpSpPr/>
            <p:nvPr/>
          </p:nvGrpSpPr>
          <p:grpSpPr>
            <a:xfrm>
              <a:off x="3018" y="1324"/>
              <a:ext cx="720" cy="426"/>
              <a:chOff x="3018" y="1324"/>
              <a:chExt cx="720" cy="426"/>
            </a:xfrm>
          </p:grpSpPr>
          <p:sp>
            <p:nvSpPr>
              <p:cNvPr id="309261" name="矩形 309260"/>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9262" name="矩形 309261"/>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9263" name="新月形 309262"/>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9264" name="五角星 309263"/>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9265" name="五角星 309264"/>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9266" name="五角星 309265"/>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9267" name="矩形 3092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9268" name="矩形 3092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9269" name="文本框 30926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9270" name="文本框 309269"/>
          <p:cNvSpPr txBox="1"/>
          <p:nvPr/>
        </p:nvSpPr>
        <p:spPr>
          <a:xfrm>
            <a:off x="838200" y="1392238"/>
            <a:ext cx="7086600" cy="49498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非终结符表达式（</a:t>
            </a:r>
            <a:r>
              <a:rPr lang="en-US" altLang="zh-CN" b="1" err="1">
                <a:latin typeface="宋体" panose="02010600030101010101" pitchFamily="2" charset="-122"/>
                <a:ea typeface="宋体" panose="02010600030101010101" pitchFamily="2" charset="-122"/>
              </a:rPr>
              <a:t>TerminalExpression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_3: </a:t>
            </a:r>
            <a:r>
              <a:rPr lang="en-US" altLang="zh-CN" b="1" err="1">
                <a:solidFill>
                  <a:srgbClr val="FF0000"/>
                </a:solidFill>
                <a:latin typeface="宋体" panose="02010600030101010101" pitchFamily="2" charset="-122"/>
                <a:ea typeface="宋体" panose="02010600030101010101" pitchFamily="2" charset="-122"/>
              </a:rPr>
              <a:t>PredicateNode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public class</a:t>
            </a:r>
            <a:r>
              <a:rPr lang="en-US" altLang="zh-CN" sz="1600" b="1" err="1">
                <a:latin typeface="宋体" panose="02010600030101010101" pitchFamily="2" charset="-122"/>
                <a:ea typeface="宋体" panose="02010600030101010101" pitchFamily="2" charset="-122"/>
              </a:rPr>
              <a:t> PredicateNode</a:t>
            </a:r>
            <a:r>
              <a:rPr lang="en-US" altLang="zh-CN" sz="1600" b="1">
                <a:latin typeface="宋体" panose="02010600030101010101" pitchFamily="2" charset="-122"/>
                <a:ea typeface="宋体" panose="02010600030101010101" pitchFamily="2" charset="-122"/>
              </a:rPr>
              <a:t> implements Node{</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Node</a:t>
            </a:r>
            <a:r>
              <a:rPr lang="en-US" altLang="zh-CN" sz="1600" b="1" err="1">
                <a:latin typeface="宋体" panose="02010600030101010101" pitchFamily="2" charset="-122"/>
                <a:ea typeface="宋体" panose="02010600030101010101" pitchFamily="2" charset="-122"/>
              </a:rPr>
              <a:t> verbNode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objectNode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public void parse(Context context){</a:t>
            </a:r>
            <a:endParaRPr lang="en-US" altLang="zh-CN" sz="16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err="1">
                <a:latin typeface="宋体" panose="02010600030101010101" pitchFamily="2" charset="-122"/>
                <a:ea typeface="宋体" panose="02010600030101010101" pitchFamily="2" charset="-122"/>
              </a:rPr>
              <a:t>            verbNode</a:t>
            </a:r>
            <a:r>
              <a:rPr lang="en-US" altLang="zh-CN" sz="1600" b="1">
                <a:latin typeface="宋体" panose="02010600030101010101" pitchFamily="2" charset="-122"/>
                <a:ea typeface="宋体" panose="02010600030101010101" pitchFamily="2" charset="-122"/>
              </a:rPr>
              <a:t> =new</a:t>
            </a:r>
            <a:r>
              <a:rPr lang="en-US" altLang="zh-CN" sz="1600" b="1" err="1">
                <a:latin typeface="宋体" panose="02010600030101010101" pitchFamily="2" charset="-122"/>
                <a:ea typeface="宋体" panose="02010600030101010101" pitchFamily="2" charset="-122"/>
              </a:rPr>
              <a:t> VerbNode</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err="1">
                <a:latin typeface="宋体" panose="02010600030101010101" pitchFamily="2" charset="-122"/>
                <a:ea typeface="宋体" panose="02010600030101010101" pitchFamily="2" charset="-122"/>
              </a:rPr>
              <a:t>            objectNode</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ObjectNode</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err="1">
                <a:latin typeface="宋体" panose="02010600030101010101" pitchFamily="2" charset="-122"/>
                <a:ea typeface="宋体" panose="02010600030101010101" pitchFamily="2" charset="-122"/>
              </a:rPr>
              <a:t>            verbNode</a:t>
            </a:r>
            <a:r>
              <a:rPr lang="en-US" altLang="zh-CN" sz="1600" b="1">
                <a:latin typeface="宋体" panose="02010600030101010101" pitchFamily="2" charset="-122"/>
                <a:ea typeface="宋体" panose="02010600030101010101" pitchFamily="2" charset="-122"/>
              </a:rPr>
              <a:t>.parse(context);</a:t>
            </a:r>
            <a:endParaRPr lang="en-US" altLang="zh-CN" sz="16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err="1">
                <a:latin typeface="宋体" panose="02010600030101010101" pitchFamily="2" charset="-122"/>
                <a:ea typeface="宋体" panose="02010600030101010101" pitchFamily="2" charset="-122"/>
              </a:rPr>
              <a:t>            objectNode</a:t>
            </a:r>
            <a:r>
              <a:rPr lang="en-US" altLang="zh-CN" sz="1600" b="1">
                <a:latin typeface="宋体" panose="02010600030101010101" pitchFamily="2" charset="-122"/>
                <a:ea typeface="宋体" panose="02010600030101010101" pitchFamily="2" charset="-122"/>
              </a:rPr>
              <a:t>.parse(context);</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public void execute(){</a:t>
            </a:r>
            <a:endParaRPr lang="en-US" altLang="zh-CN" sz="16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err="1">
                <a:latin typeface="宋体" panose="02010600030101010101" pitchFamily="2" charset="-122"/>
                <a:ea typeface="宋体" panose="02010600030101010101" pitchFamily="2" charset="-122"/>
              </a:rPr>
              <a:t>          verbNode</a:t>
            </a:r>
            <a:r>
              <a:rPr lang="en-US" altLang="zh-CN" sz="1600" b="1">
                <a:latin typeface="宋体" panose="02010600030101010101" pitchFamily="2" charset="-122"/>
                <a:ea typeface="宋体" panose="02010600030101010101" pitchFamily="2" charset="-122"/>
              </a:rPr>
              <a:t>.execute();</a:t>
            </a:r>
            <a:endParaRPr lang="en-US" altLang="zh-CN" sz="1600" b="1" err="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err="1">
                <a:latin typeface="宋体" panose="02010600030101010101" pitchFamily="2" charset="-122"/>
                <a:ea typeface="宋体" panose="02010600030101010101" pitchFamily="2" charset="-122"/>
              </a:rPr>
              <a:t>          objectNode</a:t>
            </a:r>
            <a:r>
              <a:rPr lang="en-US" altLang="zh-CN" sz="1600" b="1">
                <a:latin typeface="宋体" panose="02010600030101010101" pitchFamily="2" charset="-122"/>
                <a:ea typeface="宋体" panose="02010600030101010101" pitchFamily="2" charset="-122"/>
              </a:rPr>
              <a:t>.execute();</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cs typeface="Times New Roman" panose="02020603050405020304" pitchFamily="18" charset="0"/>
              </a:rPr>
              <a:t>}</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1058" name="组合 301057"/>
          <p:cNvGrpSpPr/>
          <p:nvPr/>
        </p:nvGrpSpPr>
        <p:grpSpPr>
          <a:xfrm>
            <a:off x="7239000" y="304800"/>
            <a:ext cx="1676400" cy="1219200"/>
            <a:chOff x="2700" y="1128"/>
            <a:chExt cx="1404" cy="936"/>
          </a:xfrm>
        </p:grpSpPr>
        <p:grpSp>
          <p:nvGrpSpPr>
            <p:cNvPr id="301059" name="组合 301058"/>
            <p:cNvGrpSpPr/>
            <p:nvPr/>
          </p:nvGrpSpPr>
          <p:grpSpPr>
            <a:xfrm>
              <a:off x="3018" y="1324"/>
              <a:ext cx="720" cy="426"/>
              <a:chOff x="3018" y="1324"/>
              <a:chExt cx="720" cy="426"/>
            </a:xfrm>
          </p:grpSpPr>
          <p:sp>
            <p:nvSpPr>
              <p:cNvPr id="301060" name="矩形 301059"/>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1061" name="矩形 301060"/>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1062" name="新月形 301061"/>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1063" name="五角星 301062"/>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1064" name="五角星 301063"/>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1065" name="五角星 301064"/>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1066" name="矩形 30106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1067" name="组合 301066"/>
          <p:cNvGrpSpPr/>
          <p:nvPr/>
        </p:nvGrpSpPr>
        <p:grpSpPr>
          <a:xfrm>
            <a:off x="304800" y="1066800"/>
            <a:ext cx="762000" cy="685800"/>
            <a:chOff x="2700" y="1128"/>
            <a:chExt cx="1404" cy="936"/>
          </a:xfrm>
        </p:grpSpPr>
        <p:grpSp>
          <p:nvGrpSpPr>
            <p:cNvPr id="301068" name="组合 301067"/>
            <p:cNvGrpSpPr/>
            <p:nvPr/>
          </p:nvGrpSpPr>
          <p:grpSpPr>
            <a:xfrm>
              <a:off x="3018" y="1324"/>
              <a:ext cx="720" cy="426"/>
              <a:chOff x="3018" y="1324"/>
              <a:chExt cx="720" cy="426"/>
            </a:xfrm>
          </p:grpSpPr>
          <p:sp>
            <p:nvSpPr>
              <p:cNvPr id="301069" name="矩形 301068"/>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1070" name="矩形 301069"/>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1071" name="新月形 301070"/>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1072" name="五角星 301071"/>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1073" name="五角星 301072"/>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1074" name="五角星 301073"/>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1075" name="矩形 30107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1076" name="矩形 30107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1077" name="文本框 30107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1078" name="文本框 301077"/>
          <p:cNvSpPr txBox="1"/>
          <p:nvPr/>
        </p:nvSpPr>
        <p:spPr>
          <a:xfrm>
            <a:off x="838200" y="1392238"/>
            <a:ext cx="7086600" cy="39973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非终结符表达式（</a:t>
            </a:r>
            <a:r>
              <a:rPr lang="en-US" altLang="zh-CN" b="1" err="1">
                <a:latin typeface="宋体" panose="02010600030101010101" pitchFamily="2" charset="-122"/>
                <a:ea typeface="宋体" panose="02010600030101010101" pitchFamily="2" charset="-122"/>
              </a:rPr>
              <a:t>TerminalExpression</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_4: </a:t>
            </a:r>
            <a:r>
              <a:rPr lang="en-US" altLang="zh-CN" b="1" err="1">
                <a:solidFill>
                  <a:srgbClr val="FF0000"/>
                </a:solidFill>
                <a:latin typeface="宋体" panose="02010600030101010101" pitchFamily="2" charset="-122"/>
                <a:ea typeface="宋体" panose="02010600030101010101" pitchFamily="2" charset="-122"/>
              </a:rPr>
              <a:t>ObjectNode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public class</a:t>
            </a:r>
            <a:r>
              <a:rPr lang="en-US" altLang="zh-CN" sz="1600" b="1" err="1">
                <a:latin typeface="宋体" panose="02010600030101010101" pitchFamily="2" charset="-122"/>
                <a:ea typeface="宋体" panose="02010600030101010101" pitchFamily="2" charset="-122"/>
              </a:rPr>
              <a:t> ObjectNode</a:t>
            </a:r>
            <a:r>
              <a:rPr lang="en-US" altLang="zh-CN" sz="1600" b="1">
                <a:latin typeface="宋体" panose="02010600030101010101" pitchFamily="2" charset="-122"/>
                <a:ea typeface="宋体" panose="02010600030101010101" pitchFamily="2" charset="-122"/>
              </a:rPr>
              <a:t> implements Node{</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Node node;</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public void parse(Context context){</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node =new</a:t>
            </a:r>
            <a:r>
              <a:rPr lang="en-US" altLang="zh-CN" sz="1600" b="1" err="1">
                <a:latin typeface="宋体" panose="02010600030101010101" pitchFamily="2" charset="-122"/>
                <a:ea typeface="宋体" panose="02010600030101010101" pitchFamily="2" charset="-122"/>
              </a:rPr>
              <a:t> ObjectPronounOrNounNode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node.parse(context);</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public void execute(){</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node.execute();</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2082" name="组合 302081"/>
          <p:cNvGrpSpPr/>
          <p:nvPr/>
        </p:nvGrpSpPr>
        <p:grpSpPr>
          <a:xfrm>
            <a:off x="7239000" y="304800"/>
            <a:ext cx="1676400" cy="1219200"/>
            <a:chOff x="2700" y="1128"/>
            <a:chExt cx="1404" cy="936"/>
          </a:xfrm>
        </p:grpSpPr>
        <p:grpSp>
          <p:nvGrpSpPr>
            <p:cNvPr id="302083" name="组合 302082"/>
            <p:cNvGrpSpPr/>
            <p:nvPr/>
          </p:nvGrpSpPr>
          <p:grpSpPr>
            <a:xfrm>
              <a:off x="3018" y="1324"/>
              <a:ext cx="720" cy="426"/>
              <a:chOff x="3018" y="1324"/>
              <a:chExt cx="720" cy="426"/>
            </a:xfrm>
          </p:grpSpPr>
          <p:sp>
            <p:nvSpPr>
              <p:cNvPr id="302084" name="矩形 302083"/>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2085" name="矩形 302084"/>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2086" name="新月形 302085"/>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2087" name="五角星 302086"/>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2088" name="五角星 302087"/>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2089" name="五角星 302088"/>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2090" name="矩形 30208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2091" name="组合 302090"/>
          <p:cNvGrpSpPr/>
          <p:nvPr/>
        </p:nvGrpSpPr>
        <p:grpSpPr>
          <a:xfrm>
            <a:off x="304800" y="1066800"/>
            <a:ext cx="762000" cy="685800"/>
            <a:chOff x="2700" y="1128"/>
            <a:chExt cx="1404" cy="936"/>
          </a:xfrm>
        </p:grpSpPr>
        <p:grpSp>
          <p:nvGrpSpPr>
            <p:cNvPr id="302092" name="组合 302091"/>
            <p:cNvGrpSpPr/>
            <p:nvPr/>
          </p:nvGrpSpPr>
          <p:grpSpPr>
            <a:xfrm>
              <a:off x="3018" y="1324"/>
              <a:ext cx="720" cy="426"/>
              <a:chOff x="3018" y="1324"/>
              <a:chExt cx="720" cy="426"/>
            </a:xfrm>
          </p:grpSpPr>
          <p:sp>
            <p:nvSpPr>
              <p:cNvPr id="302093" name="矩形 30209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2094" name="矩形 30209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2095" name="新月形 30209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2096" name="五角星 30209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2097" name="五角星 30209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2098" name="五角星 30209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2099" name="矩形 30209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2100" name="矩形 30209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2101" name="文本框 30210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2102" name="文本框 302101"/>
          <p:cNvSpPr txBox="1"/>
          <p:nvPr/>
        </p:nvSpPr>
        <p:spPr>
          <a:xfrm>
            <a:off x="1066800" y="1447800"/>
            <a:ext cx="6705600" cy="51022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上下文（</a:t>
            </a:r>
            <a:r>
              <a:rPr lang="en-US" altLang="zh-CN" b="1">
                <a:latin typeface="宋体" panose="02010600030101010101" pitchFamily="2" charset="-122"/>
                <a:ea typeface="宋体" panose="02010600030101010101" pitchFamily="2" charset="-122"/>
              </a:rPr>
              <a:t>Context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solidFill>
                  <a:srgbClr val="FF0000"/>
                </a:solidFill>
                <a:latin typeface="宋体" panose="02010600030101010101" pitchFamily="2" charset="-122"/>
                <a:ea typeface="宋体" panose="02010600030101010101" pitchFamily="2" charset="-122"/>
              </a:rPr>
              <a:t>Context.java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import java.util.</a:t>
            </a:r>
            <a:r>
              <a:rPr lang="en-US" altLang="zh-CN" sz="1600" b="1" err="1">
                <a:latin typeface="宋体" panose="02010600030101010101" pitchFamily="2" charset="-122"/>
                <a:ea typeface="宋体" panose="02010600030101010101" pitchFamily="2" charset="-122"/>
              </a:rPr>
              <a:t>StringTokenizer</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public class Context{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StringTokenizer tokenizer</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String token;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Context(String text){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setContext</a:t>
            </a:r>
            <a:r>
              <a:rPr lang="en-US" altLang="zh-CN" sz="1600" b="1">
                <a:latin typeface="宋体" panose="02010600030101010101" pitchFamily="2" charset="-122"/>
                <a:ea typeface="宋体" panose="02010600030101010101" pitchFamily="2" charset="-122"/>
              </a:rPr>
              <a:t>(text);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void</a:t>
            </a:r>
            <a:r>
              <a:rPr lang="en-US" altLang="zh-CN" sz="1600" b="1" err="1">
                <a:latin typeface="宋体" panose="02010600030101010101" pitchFamily="2" charset="-122"/>
                <a:ea typeface="宋体" panose="02010600030101010101" pitchFamily="2" charset="-122"/>
              </a:rPr>
              <a:t> setContext</a:t>
            </a:r>
            <a:r>
              <a:rPr lang="en-US" altLang="zh-CN" sz="1600" b="1">
                <a:latin typeface="宋体" panose="02010600030101010101" pitchFamily="2" charset="-122"/>
                <a:ea typeface="宋体" panose="02010600030101010101" pitchFamily="2" charset="-122"/>
              </a:rPr>
              <a:t>(String text){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tokenizer</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StringTokenizer</a:t>
            </a:r>
            <a:r>
              <a:rPr lang="en-US" altLang="zh-CN" sz="1600" b="1">
                <a:latin typeface="宋体" panose="02010600030101010101" pitchFamily="2" charset="-122"/>
                <a:ea typeface="宋体" panose="02010600030101010101" pitchFamily="2" charset="-122"/>
              </a:rPr>
              <a:t>(text);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String</a:t>
            </a:r>
            <a:r>
              <a:rPr lang="en-US" altLang="zh-CN" sz="1600" b="1" err="1">
                <a:latin typeface="宋体" panose="02010600030101010101" pitchFamily="2" charset="-122"/>
                <a:ea typeface="宋体" panose="02010600030101010101" pitchFamily="2" charset="-122"/>
              </a:rPr>
              <a:t> nextToken</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if(</a:t>
            </a:r>
            <a:r>
              <a:rPr lang="en-US" altLang="zh-CN" sz="1600" b="1" err="1">
                <a:latin typeface="宋体" panose="02010600030101010101" pitchFamily="2" charset="-122"/>
                <a:ea typeface="宋体" panose="02010600030101010101" pitchFamily="2" charset="-122"/>
              </a:rPr>
              <a:t>tokenizer</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hasMoreTokens</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token=</a:t>
            </a:r>
            <a:r>
              <a:rPr lang="en-US" altLang="zh-CN" sz="1600" b="1" err="1">
                <a:latin typeface="宋体" panose="02010600030101010101" pitchFamily="2" charset="-122"/>
                <a:ea typeface="宋体" panose="02010600030101010101" pitchFamily="2" charset="-122"/>
              </a:rPr>
              <a:t>tokenizer</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nextToken</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else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token="";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return token;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3106" name="组合 303105"/>
          <p:cNvGrpSpPr/>
          <p:nvPr/>
        </p:nvGrpSpPr>
        <p:grpSpPr>
          <a:xfrm>
            <a:off x="7239000" y="304800"/>
            <a:ext cx="1676400" cy="1219200"/>
            <a:chOff x="2700" y="1128"/>
            <a:chExt cx="1404" cy="936"/>
          </a:xfrm>
        </p:grpSpPr>
        <p:grpSp>
          <p:nvGrpSpPr>
            <p:cNvPr id="303107" name="组合 303106"/>
            <p:cNvGrpSpPr/>
            <p:nvPr/>
          </p:nvGrpSpPr>
          <p:grpSpPr>
            <a:xfrm>
              <a:off x="3018" y="1324"/>
              <a:ext cx="720" cy="426"/>
              <a:chOff x="3018" y="1324"/>
              <a:chExt cx="720" cy="426"/>
            </a:xfrm>
          </p:grpSpPr>
          <p:sp>
            <p:nvSpPr>
              <p:cNvPr id="303108" name="矩形 303107"/>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3109" name="矩形 303108"/>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3110" name="新月形 303109"/>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3111" name="五角星 303110"/>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3112" name="五角星 303111"/>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3113" name="五角星 303112"/>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3114" name="矩形 30311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3115" name="组合 303114"/>
          <p:cNvGrpSpPr/>
          <p:nvPr/>
        </p:nvGrpSpPr>
        <p:grpSpPr>
          <a:xfrm>
            <a:off x="304800" y="1066800"/>
            <a:ext cx="762000" cy="685800"/>
            <a:chOff x="2700" y="1128"/>
            <a:chExt cx="1404" cy="936"/>
          </a:xfrm>
        </p:grpSpPr>
        <p:grpSp>
          <p:nvGrpSpPr>
            <p:cNvPr id="303116" name="组合 303115"/>
            <p:cNvGrpSpPr/>
            <p:nvPr/>
          </p:nvGrpSpPr>
          <p:grpSpPr>
            <a:xfrm>
              <a:off x="3018" y="1324"/>
              <a:ext cx="720" cy="426"/>
              <a:chOff x="3018" y="1324"/>
              <a:chExt cx="720" cy="426"/>
            </a:xfrm>
          </p:grpSpPr>
          <p:sp>
            <p:nvSpPr>
              <p:cNvPr id="303117" name="矩形 303116"/>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3118" name="矩形 303117"/>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3119" name="新月形 303118"/>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3120" name="五角星 303119"/>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3121" name="五角星 303120"/>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3122" name="五角星 303121"/>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3123" name="矩形 30312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3124" name="矩形 30312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3125" name="文本框 30312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303126" name="文本框 303125"/>
          <p:cNvSpPr txBox="1"/>
          <p:nvPr/>
        </p:nvSpPr>
        <p:spPr>
          <a:xfrm>
            <a:off x="1143000" y="1371600"/>
            <a:ext cx="6629400" cy="522287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public class Application{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static void main(String</a:t>
            </a:r>
            <a:r>
              <a:rPr lang="en-US" altLang="zh-CN" sz="1600" b="1" err="1">
                <a:latin typeface="宋体" panose="02010600030101010101" pitchFamily="2" charset="-122"/>
                <a:ea typeface="宋体" panose="02010600030101010101" pitchFamily="2" charset="-122"/>
              </a:rPr>
              <a:t> args</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String text="Teacher beat tiger";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Context context=new Context(text);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Node node=new</a:t>
            </a:r>
            <a:r>
              <a:rPr lang="en-US" altLang="zh-CN" sz="1600" b="1" err="1">
                <a:latin typeface="宋体" panose="02010600030101010101" pitchFamily="2" charset="-122"/>
                <a:ea typeface="宋体" panose="02010600030101010101" pitchFamily="2" charset="-122"/>
              </a:rPr>
              <a:t> SentenceNode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node.parse(context);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node.execute();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text="You eat  apple";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context.</a:t>
            </a:r>
            <a:r>
              <a:rPr lang="en-US" altLang="zh-CN" sz="1600" b="1" err="1">
                <a:latin typeface="宋体" panose="02010600030101010101" pitchFamily="2" charset="-122"/>
                <a:ea typeface="宋体" panose="02010600030101010101" pitchFamily="2" charset="-122"/>
              </a:rPr>
              <a:t>setContext</a:t>
            </a:r>
            <a:r>
              <a:rPr lang="en-US" altLang="zh-CN" sz="1600" b="1">
                <a:latin typeface="宋体" panose="02010600030101010101" pitchFamily="2" charset="-122"/>
                <a:ea typeface="宋体" panose="02010600030101010101" pitchFamily="2" charset="-122"/>
              </a:rPr>
              <a:t>(text);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System.out.</a:t>
            </a:r>
            <a:r>
              <a:rPr lang="en-US" altLang="zh-CN" sz="1600" b="1" err="1">
                <a:latin typeface="宋体" panose="02010600030101010101" pitchFamily="2" charset="-122"/>
                <a:ea typeface="宋体" panose="02010600030101010101" pitchFamily="2" charset="-122"/>
              </a:rPr>
              <a:t>println</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node.parse(context);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node.execute();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text="you look  him";</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context.</a:t>
            </a:r>
            <a:r>
              <a:rPr lang="en-US" altLang="zh-CN" sz="1600" b="1" err="1">
                <a:latin typeface="宋体" panose="02010600030101010101" pitchFamily="2" charset="-122"/>
                <a:ea typeface="宋体" panose="02010600030101010101" pitchFamily="2" charset="-122"/>
              </a:rPr>
              <a:t>setContext</a:t>
            </a:r>
            <a:r>
              <a:rPr lang="en-US" altLang="zh-CN" sz="1600" b="1">
                <a:latin typeface="宋体" panose="02010600030101010101" pitchFamily="2" charset="-122"/>
                <a:ea typeface="宋体" panose="02010600030101010101" pitchFamily="2" charset="-122"/>
              </a:rPr>
              <a:t>(text);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System.out.</a:t>
            </a:r>
            <a:r>
              <a:rPr lang="en-US" altLang="zh-CN" sz="1600" b="1" err="1">
                <a:latin typeface="宋体" panose="02010600030101010101" pitchFamily="2" charset="-122"/>
                <a:ea typeface="宋体" panose="02010600030101010101" pitchFamily="2" charset="-122"/>
              </a:rPr>
              <a:t>println</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node.parse(context);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node.execute();</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副标题 304129"/>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解释器模式的优点  </a:t>
            </a:r>
            <a:endParaRPr lang="zh-CN" altLang="en-US" sz="3600" b="1" kern="1200" baseline="0">
              <a:latin typeface="宋体" panose="02010600030101010101" pitchFamily="2" charset="-122"/>
              <a:ea typeface="宋体" panose="02010600030101010101" pitchFamily="2" charset="-122"/>
            </a:endParaRPr>
          </a:p>
        </p:txBody>
      </p:sp>
      <p:grpSp>
        <p:nvGrpSpPr>
          <p:cNvPr id="304131" name="组合 304130"/>
          <p:cNvGrpSpPr/>
          <p:nvPr/>
        </p:nvGrpSpPr>
        <p:grpSpPr>
          <a:xfrm>
            <a:off x="7239000" y="304800"/>
            <a:ext cx="1676400" cy="1219200"/>
            <a:chOff x="2700" y="1128"/>
            <a:chExt cx="1404" cy="936"/>
          </a:xfrm>
        </p:grpSpPr>
        <p:grpSp>
          <p:nvGrpSpPr>
            <p:cNvPr id="304132" name="组合 304131"/>
            <p:cNvGrpSpPr/>
            <p:nvPr/>
          </p:nvGrpSpPr>
          <p:grpSpPr>
            <a:xfrm>
              <a:off x="3018" y="1324"/>
              <a:ext cx="720" cy="426"/>
              <a:chOff x="3018" y="1324"/>
              <a:chExt cx="720" cy="426"/>
            </a:xfrm>
          </p:grpSpPr>
          <p:sp>
            <p:nvSpPr>
              <p:cNvPr id="304133" name="矩形 304132"/>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4134" name="矩形 304133"/>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4135" name="新月形 304134"/>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4136" name="五角星 304135"/>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4137" name="五角星 304136"/>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4138" name="五角星 304137"/>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4139" name="矩形 30413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grpSp>
        <p:nvGrpSpPr>
          <p:cNvPr id="304140" name="组合 304139"/>
          <p:cNvGrpSpPr/>
          <p:nvPr/>
        </p:nvGrpSpPr>
        <p:grpSpPr>
          <a:xfrm>
            <a:off x="304800" y="1066800"/>
            <a:ext cx="762000" cy="685800"/>
            <a:chOff x="2700" y="1128"/>
            <a:chExt cx="1404" cy="936"/>
          </a:xfrm>
        </p:grpSpPr>
        <p:grpSp>
          <p:nvGrpSpPr>
            <p:cNvPr id="304141" name="组合 304140"/>
            <p:cNvGrpSpPr/>
            <p:nvPr/>
          </p:nvGrpSpPr>
          <p:grpSpPr>
            <a:xfrm>
              <a:off x="3018" y="1324"/>
              <a:ext cx="720" cy="426"/>
              <a:chOff x="3018" y="1324"/>
              <a:chExt cx="720" cy="426"/>
            </a:xfrm>
          </p:grpSpPr>
          <p:sp>
            <p:nvSpPr>
              <p:cNvPr id="304142" name="矩形 304141"/>
              <p:cNvSpPr/>
              <p:nvPr/>
            </p:nvSpPr>
            <p:spPr>
              <a:xfrm>
                <a:off x="3080" y="1324"/>
                <a:ext cx="390" cy="180"/>
              </a:xfrm>
              <a:prstGeom prst="rect">
                <a:avLst/>
              </a:prstGeom>
            </p:spPr>
            <p:txBody>
              <a:bodyPr wrap="none" fromWordArt="1">
                <a:prstTxWarp prst="textArchDown">
                  <a:avLst>
                    <a:gd name="adj" fmla="val 19842508"/>
                  </a:avLst>
                </a:prstTxWarp>
                <a:normAutofit/>
              </a:bodyPr>
              <a:p>
                <a:pPr algn="ctr"/>
                <a:r>
                  <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rPr>
                  <a:t>  Java</a:t>
                </a:r>
                <a:endParaRPr lang="zh-CN" altLang="en-US" sz="800" b="1" spc="-80">
                  <a:ln w="9525" cap="flat" cmpd="sng">
                    <a:solidFill>
                      <a:srgbClr val="FF00FF"/>
                    </a:solidFill>
                    <a:prstDash val="solid"/>
                    <a:headEnd type="none" w="med" len="med"/>
                    <a:tailEnd type="none" w="med" len="med"/>
                  </a:ln>
                  <a:solidFill>
                    <a:srgbClr val="FF00FF"/>
                  </a:solidFill>
                  <a:latin typeface="华文新魏" charset="0"/>
                  <a:ea typeface="华文新魏" charset="0"/>
                </a:endParaRPr>
              </a:p>
            </p:txBody>
          </p:sp>
          <p:sp>
            <p:nvSpPr>
              <p:cNvPr id="304143" name="矩形 304142"/>
              <p:cNvSpPr/>
              <p:nvPr/>
            </p:nvSpPr>
            <p:spPr>
              <a:xfrm rot="-852941">
                <a:off x="3018" y="1570"/>
                <a:ext cx="720" cy="180"/>
              </a:xfrm>
              <a:prstGeom prst="rect">
                <a:avLst/>
              </a:prstGeom>
            </p:spPr>
            <p:txBody>
              <a:bodyPr wrap="none" fromWordArt="1">
                <a:prstTxWarp prst="textArchDown">
                  <a:avLst>
                    <a:gd name="adj" fmla="val 19294135"/>
                  </a:avLst>
                </a:prstTxWarp>
                <a:normAutofit/>
              </a:bodyPr>
              <a:p>
                <a:pPr algn="ctr"/>
                <a:r>
                  <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rPr>
                  <a:t>设计模式</a:t>
                </a:r>
                <a:endParaRPr lang="zh-CN" altLang="en-US" sz="900" b="1" spc="-90">
                  <a:ln w="9525" cap="flat" cmpd="sng">
                    <a:solidFill>
                      <a:srgbClr val="0000FF"/>
                    </a:solidFill>
                    <a:prstDash val="solid"/>
                    <a:headEnd type="none" w="med" len="med"/>
                    <a:tailEnd type="none" w="med" len="med"/>
                  </a:ln>
                  <a:solidFill>
                    <a:srgbClr val="0000FF"/>
                  </a:solidFill>
                  <a:latin typeface="华文新魏" charset="0"/>
                  <a:ea typeface="华文新魏" charset="0"/>
                </a:endParaRPr>
              </a:p>
            </p:txBody>
          </p:sp>
        </p:grpSp>
        <p:sp>
          <p:nvSpPr>
            <p:cNvPr id="304144" name="新月形 304143"/>
            <p:cNvSpPr/>
            <p:nvPr/>
          </p:nvSpPr>
          <p:spPr>
            <a:xfrm rot="-6099189">
              <a:off x="3168" y="1128"/>
              <a:ext cx="468" cy="1404"/>
            </a:xfrm>
            <a:prstGeom prst="moon">
              <a:avLst>
                <a:gd name="adj" fmla="val 30694"/>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sp>
          <p:nvSpPr>
            <p:cNvPr id="304145" name="五角星 304144"/>
            <p:cNvSpPr/>
            <p:nvPr/>
          </p:nvSpPr>
          <p:spPr>
            <a:xfrm>
              <a:off x="2700" y="1440"/>
              <a:ext cx="180" cy="156"/>
            </a:xfrm>
            <a:prstGeom prst="star5">
              <a:avLst/>
            </a:prstGeom>
            <a:solidFill>
              <a:srgbClr val="FF0000"/>
            </a:solidFill>
            <a:ln w="9525" cap="flat" cmpd="sng">
              <a:solidFill>
                <a:srgbClr val="000000"/>
              </a:solidFill>
              <a:prstDash val="solid"/>
              <a:miter/>
              <a:headEnd type="none" w="med" len="med"/>
              <a:tailEnd type="none" w="med" len="med"/>
            </a:ln>
          </p:spPr>
          <p:txBody>
            <a:bodyPr/>
            <a:p>
              <a:endParaRPr lang="zh-CN" altLang="en-US"/>
            </a:p>
          </p:txBody>
        </p:sp>
        <p:sp>
          <p:nvSpPr>
            <p:cNvPr id="304146" name="五角星 304145"/>
            <p:cNvSpPr/>
            <p:nvPr/>
          </p:nvSpPr>
          <p:spPr>
            <a:xfrm>
              <a:off x="3600" y="1128"/>
              <a:ext cx="180" cy="156"/>
            </a:xfrm>
            <a:prstGeom prst="star5">
              <a:avLst/>
            </a:prstGeom>
            <a:solidFill>
              <a:srgbClr val="0000FF"/>
            </a:solidFill>
            <a:ln w="9525" cap="flat" cmpd="sng">
              <a:solidFill>
                <a:srgbClr val="000000"/>
              </a:solidFill>
              <a:prstDash val="solid"/>
              <a:miter/>
              <a:headEnd type="none" w="med" len="med"/>
              <a:tailEnd type="none" w="med" len="med"/>
            </a:ln>
          </p:spPr>
          <p:txBody>
            <a:bodyPr/>
            <a:p>
              <a:endParaRPr lang="zh-CN" altLang="en-US"/>
            </a:p>
          </p:txBody>
        </p:sp>
        <p:sp>
          <p:nvSpPr>
            <p:cNvPr id="304147" name="五角星 304146"/>
            <p:cNvSpPr/>
            <p:nvPr/>
          </p:nvSpPr>
          <p:spPr>
            <a:xfrm>
              <a:off x="2880" y="1284"/>
              <a:ext cx="180" cy="156"/>
            </a:xfrm>
            <a:prstGeom prst="star5">
              <a:avLst/>
            </a:prstGeom>
            <a:solidFill>
              <a:srgbClr val="00CCFF"/>
            </a:solidFill>
            <a:ln w="9525" cap="flat" cmpd="sng">
              <a:solidFill>
                <a:srgbClr val="000000"/>
              </a:solidFill>
              <a:prstDash val="solid"/>
              <a:miter/>
              <a:headEnd type="none" w="med" len="med"/>
              <a:tailEnd type="none" w="med" len="med"/>
            </a:ln>
          </p:spPr>
          <p:txBody>
            <a:bodyPr/>
            <a:p>
              <a:endParaRPr lang="zh-CN" altLang="en-US"/>
            </a:p>
          </p:txBody>
        </p:sp>
      </p:grpSp>
      <p:sp>
        <p:nvSpPr>
          <p:cNvPr id="304148" name="矩形 30414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4149" name="矩形 30414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04150" name="矩形 304149"/>
          <p:cNvSpPr/>
          <p:nvPr/>
        </p:nvSpPr>
        <p:spPr>
          <a:xfrm>
            <a:off x="685800" y="1905000"/>
            <a:ext cx="7772400" cy="3082925"/>
          </a:xfrm>
          <a:prstGeom prst="rect">
            <a:avLst/>
          </a:prstGeom>
          <a:noFill/>
          <a:ln w="9525">
            <a:noFill/>
          </a:ln>
        </p:spPr>
        <p:txBody>
          <a:bodyPr>
            <a:spAutoFit/>
          </a:bodyPr>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将每一个语法规则表示成一个类，方便于实现简单的语言。</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由于使用类表示语法规则，可以较容易改变或扩展语言的行为。</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通过在类结构中加入新的方法，可以在解释的同时增加新的行为。</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6" name="矩形 4506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5075" name="矩形 4507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5076" name="矩形 4507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5077" name="文本框 45076"/>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45078" name="文本框 45077"/>
          <p:cNvSpPr txBox="1"/>
          <p:nvPr/>
        </p:nvSpPr>
        <p:spPr>
          <a:xfrm>
            <a:off x="838200" y="1676400"/>
            <a:ext cx="7620000" cy="447357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请求者（</a:t>
            </a:r>
            <a:r>
              <a:rPr lang="en-US" altLang="zh-CN" b="1">
                <a:latin typeface="宋体" panose="02010600030101010101" pitchFamily="2" charset="-122"/>
                <a:ea typeface="宋体" panose="02010600030101010101" pitchFamily="2" charset="-122"/>
              </a:rPr>
              <a:t>Invoker</a:t>
            </a:r>
            <a:r>
              <a:rPr lang="zh-CN" altLang="en-US"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ArmySuperior</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public class</a:t>
            </a:r>
            <a:r>
              <a:rPr lang="en-US" altLang="zh-CN" b="1" err="1">
                <a:latin typeface="宋体" panose="02010600030101010101" pitchFamily="2" charset="-122"/>
                <a:ea typeface="宋体" panose="02010600030101010101" pitchFamily="2" charset="-122"/>
              </a:rPr>
              <a:t> ArmySuperior</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Command command;          </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用来存放具体命令的引用</a:t>
            </a:r>
            <a:endParaRPr lang="zh-CN" altLang="en-US" sz="1600" b="1" dirty="0">
              <a:latin typeface="宋体" panose="02010600030101010101" pitchFamily="2" charset="-122"/>
              <a:ea typeface="宋体" panose="02010600030101010101" pitchFamily="2" charset="-122"/>
            </a:endParaRPr>
          </a:p>
          <a:p>
            <a:pPr algn="just">
              <a:lnSpc>
                <a:spcPct val="80000"/>
              </a:lnSpc>
              <a:spcBef>
                <a:spcPct val="20000"/>
              </a:spcBef>
            </a:pPr>
            <a:r>
              <a:rPr lang="zh-CN" altLang="en-US" b="1" dirty="0">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public void</a:t>
            </a:r>
            <a:r>
              <a:rPr lang="en-US" altLang="zh-CN" b="1" err="1">
                <a:latin typeface="宋体" panose="02010600030101010101" pitchFamily="2" charset="-122"/>
                <a:ea typeface="宋体" panose="02010600030101010101" pitchFamily="2" charset="-122"/>
              </a:rPr>
              <a:t> setCommand</a:t>
            </a:r>
            <a:r>
              <a:rPr lang="en-US" altLang="zh-CN" b="1">
                <a:latin typeface="宋体" panose="02010600030101010101" pitchFamily="2" charset="-122"/>
                <a:ea typeface="宋体" panose="02010600030101010101" pitchFamily="2" charset="-122"/>
              </a:rPr>
              <a:t>(Command command){</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this.command=command;</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startExecuteCommand</a:t>
            </a:r>
            <a:r>
              <a:rPr lang="en-US" altLang="zh-CN" b="1">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b="1" dirty="0">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让具体命令执行</a:t>
            </a:r>
            <a:r>
              <a:rPr lang="en-US" altLang="zh-CN" sz="1600" b="1">
                <a:latin typeface="宋体" panose="02010600030101010101" pitchFamily="2" charset="-122"/>
                <a:ea typeface="宋体" panose="02010600030101010101" pitchFamily="2" charset="-122"/>
              </a:rPr>
              <a:t>execute()</a:t>
            </a:r>
            <a:r>
              <a:rPr lang="zh-CN" altLang="en-US" sz="1600" b="1" dirty="0">
                <a:latin typeface="宋体" panose="02010600030101010101" pitchFamily="2" charset="-122"/>
                <a:ea typeface="宋体" panose="02010600030101010101" pitchFamily="2" charset="-122"/>
              </a:rPr>
              <a:t>方法</a:t>
            </a:r>
            <a:endParaRPr lang="zh-CN" altLang="en-US" sz="1600" b="1" dirty="0">
              <a:latin typeface="宋体" panose="02010600030101010101" pitchFamily="2" charset="-122"/>
              <a:ea typeface="宋体" panose="02010600030101010101" pitchFamily="2" charset="-122"/>
            </a:endParaRPr>
          </a:p>
          <a:p>
            <a:pPr algn="just">
              <a:lnSpc>
                <a:spcPct val="80000"/>
              </a:lnSpc>
              <a:spcBef>
                <a:spcPct val="20000"/>
              </a:spcBef>
            </a:pPr>
            <a:r>
              <a:rPr lang="zh-CN" altLang="en-US" b="1" dirty="0">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command.execute();</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90" name="矩形 4608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6099" name="矩形 4609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6100" name="矩形 4609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6101" name="文本框 4610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46102" name="文本框 46101"/>
          <p:cNvSpPr txBox="1"/>
          <p:nvPr/>
        </p:nvSpPr>
        <p:spPr>
          <a:xfrm>
            <a:off x="838200" y="1676400"/>
            <a:ext cx="7620000" cy="37433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public class Application{</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public static void main(String</a:t>
            </a:r>
            <a:r>
              <a:rPr lang="en-US" altLang="zh-CN" b="1" err="1">
                <a:latin typeface="宋体" panose="02010600030101010101" pitchFamily="2" charset="-122"/>
                <a:ea typeface="宋体" panose="02010600030101010101" pitchFamily="2" charset="-122"/>
              </a:rPr>
              <a:t> args</a:t>
            </a:r>
            <a:r>
              <a:rPr lang="en-US" altLang="zh-CN" b="1">
                <a:latin typeface="宋体" panose="02010600030101010101" pitchFamily="2" charset="-122"/>
                <a:ea typeface="宋体" panose="02010600030101010101" pitchFamily="2" charset="-122"/>
              </a:rPr>
              <a:t>[]){</a:t>
            </a:r>
            <a:endParaRPr lang="en-US" altLang="zh-CN" b="1" err="1">
              <a:latin typeface="宋体" panose="02010600030101010101" pitchFamily="2" charset="-122"/>
              <a:ea typeface="宋体" panose="02010600030101010101" pitchFamily="2" charset="-122"/>
            </a:endParaRPr>
          </a:p>
          <a:p>
            <a:pPr algn="just">
              <a:lnSpc>
                <a:spcPct val="80000"/>
              </a:lnSpc>
              <a:spcBef>
                <a:spcPct val="20000"/>
              </a:spcBef>
            </a:pPr>
            <a:r>
              <a:rPr lang="en-US" altLang="zh-CN" b="1" err="1">
                <a:latin typeface="宋体" panose="02010600030101010101" pitchFamily="2" charset="-122"/>
                <a:ea typeface="宋体" panose="02010600030101010101" pitchFamily="2" charset="-122"/>
              </a:rPr>
              <a:t>      CompanyArmy </a:t>
            </a:r>
            <a:r>
              <a:rPr lang="zh-CN" altLang="en-US" b="1" dirty="0">
                <a:latin typeface="宋体" panose="02010600030101010101" pitchFamily="2" charset="-122"/>
                <a:ea typeface="宋体" panose="02010600030101010101" pitchFamily="2" charset="-122"/>
              </a:rPr>
              <a:t>三连</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new</a:t>
            </a:r>
            <a:r>
              <a:rPr lang="en-US" altLang="zh-CN" b="1" err="1">
                <a:latin typeface="宋体" panose="02010600030101010101" pitchFamily="2" charset="-122"/>
                <a:ea typeface="宋体" panose="02010600030101010101" pitchFamily="2" charset="-122"/>
              </a:rPr>
              <a:t> CompanyArmy</a:t>
            </a:r>
            <a:r>
              <a:rPr lang="en-US" altLang="zh-CN" b="1">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b="1" dirty="0">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Command command=new </a:t>
            </a:r>
            <a:r>
              <a:rPr lang="en-US" altLang="zh-CN" b="1" err="1">
                <a:latin typeface="宋体" panose="02010600030101010101" pitchFamily="2" charset="-122"/>
                <a:ea typeface="宋体" panose="02010600030101010101" pitchFamily="2" charset="-122"/>
              </a:rPr>
              <a:t>ConcreteCommand</a:t>
            </a:r>
            <a:r>
              <a:rPr lang="en-US" altLang="zh-CN" b="1">
                <a:latin typeface="宋体" panose="02010600030101010101" pitchFamily="2" charset="-122"/>
                <a:ea typeface="宋体" panose="02010600030101010101" pitchFamily="2" charset="-122"/>
              </a:rPr>
              <a:t>(</a:t>
            </a:r>
            <a:r>
              <a:rPr lang="zh-CN" altLang="en-US" sz="1600" b="1">
                <a:latin typeface="宋体" panose="02010600030101010101" pitchFamily="2" charset="-122"/>
                <a:ea typeface="宋体" panose="02010600030101010101" pitchFamily="2" charset="-122"/>
              </a:rPr>
              <a:t>三</a:t>
            </a:r>
            <a:r>
              <a:rPr lang="zh-CN" altLang="en-US" sz="1600" b="1" dirty="0">
                <a:latin typeface="宋体" panose="02010600030101010101" pitchFamily="2" charset="-122"/>
                <a:ea typeface="宋体" panose="02010600030101010101" pitchFamily="2" charset="-122"/>
              </a:rPr>
              <a:t>连</a:t>
            </a: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b="1" dirty="0">
                <a:latin typeface="宋体" panose="02010600030101010101" pitchFamily="2" charset="-122"/>
                <a:ea typeface="宋体" panose="02010600030101010101" pitchFamily="2" charset="-122"/>
              </a:rPr>
              <a:t>      </a:t>
            </a:r>
            <a:r>
              <a:rPr lang="en-US" altLang="zh-CN" b="1" err="1">
                <a:latin typeface="宋体" panose="02010600030101010101" pitchFamily="2" charset="-122"/>
                <a:ea typeface="宋体" panose="02010600030101010101" pitchFamily="2" charset="-122"/>
              </a:rPr>
              <a:t>ArmySuperior</a:t>
            </a:r>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指挥官</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new</a:t>
            </a:r>
            <a:r>
              <a:rPr lang="en-US" altLang="zh-CN" b="1" err="1">
                <a:latin typeface="宋体" panose="02010600030101010101" pitchFamily="2" charset="-122"/>
                <a:ea typeface="宋体" panose="02010600030101010101" pitchFamily="2" charset="-122"/>
              </a:rPr>
              <a:t> ArmySuperior</a:t>
            </a:r>
            <a:r>
              <a:rPr lang="en-US" altLang="zh-CN" b="1">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指挥官</a:t>
            </a:r>
            <a:r>
              <a:rPr lang="en-US" altLang="zh-CN" b="1" dirty="0">
                <a:latin typeface="宋体" panose="02010600030101010101" pitchFamily="2" charset="-122"/>
                <a:ea typeface="宋体" panose="02010600030101010101" pitchFamily="2" charset="-122"/>
              </a:rPr>
              <a:t>.</a:t>
            </a:r>
            <a:r>
              <a:rPr lang="en-US" altLang="zh-CN" b="1" err="1">
                <a:latin typeface="宋体" panose="02010600030101010101" pitchFamily="2" charset="-122"/>
                <a:ea typeface="宋体" panose="02010600030101010101" pitchFamily="2" charset="-122"/>
              </a:rPr>
              <a:t>setCommand</a:t>
            </a:r>
            <a:r>
              <a:rPr lang="en-US" altLang="zh-CN" b="1">
                <a:latin typeface="宋体" panose="02010600030101010101" pitchFamily="2" charset="-122"/>
                <a:ea typeface="宋体" panose="02010600030101010101" pitchFamily="2" charset="-122"/>
              </a:rPr>
              <a:t>(command);                 </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指挥官</a:t>
            </a:r>
            <a:r>
              <a:rPr lang="en-US" altLang="zh-CN" b="1" dirty="0">
                <a:latin typeface="宋体" panose="02010600030101010101" pitchFamily="2" charset="-122"/>
                <a:ea typeface="宋体" panose="02010600030101010101" pitchFamily="2" charset="-122"/>
              </a:rPr>
              <a:t>.</a:t>
            </a:r>
            <a:r>
              <a:rPr lang="en-US" altLang="zh-CN" b="1" err="1">
                <a:latin typeface="宋体" panose="02010600030101010101" pitchFamily="2" charset="-122"/>
                <a:ea typeface="宋体" panose="02010600030101010101" pitchFamily="2" charset="-122"/>
              </a:rPr>
              <a:t>startExecuteCommand</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副标题 2969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命令模式的优点  </a:t>
            </a:r>
            <a:endParaRPr lang="zh-CN" altLang="en-US" sz="3600" b="1" kern="1200" baseline="0">
              <a:latin typeface="宋体" panose="02010600030101010101" pitchFamily="2" charset="-122"/>
              <a:ea typeface="宋体" panose="02010600030101010101" pitchFamily="2" charset="-122"/>
            </a:endParaRPr>
          </a:p>
        </p:txBody>
      </p:sp>
      <p:sp>
        <p:nvSpPr>
          <p:cNvPr id="29707" name="矩形 2970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29716" name="矩形 2971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717" name="矩形 2971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29719" name="矩形 29718"/>
          <p:cNvSpPr/>
          <p:nvPr/>
        </p:nvSpPr>
        <p:spPr>
          <a:xfrm>
            <a:off x="685800" y="1905000"/>
            <a:ext cx="7772400" cy="3832225"/>
          </a:xfrm>
          <a:prstGeom prst="rect">
            <a:avLst/>
          </a:prstGeom>
          <a:noFill/>
          <a:ln w="9525">
            <a:noFill/>
          </a:ln>
        </p:spPr>
        <p:txBody>
          <a:bodyPr>
            <a:spAutoFit/>
          </a:bodyPr>
          <a:p>
            <a:pPr algn="l">
              <a:spcBef>
                <a:spcPct val="50000"/>
              </a:spcBef>
              <a:buClr>
                <a:srgbClr val="0000FF"/>
              </a:buClr>
              <a:buSzPct val="150000"/>
              <a:buChar char="•"/>
            </a:pPr>
            <a:r>
              <a:rPr lang="en-US" altLang="zh-CN" sz="20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在命令模式中，请求者（</a:t>
            </a:r>
            <a:r>
              <a:rPr lang="en-US" altLang="zh-CN" sz="1800">
                <a:latin typeface="宋体" panose="02010600030101010101" pitchFamily="2" charset="-122"/>
                <a:ea typeface="宋体" panose="02010600030101010101" pitchFamily="2" charset="-122"/>
              </a:rPr>
              <a:t>Invoker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不直接与接收者（</a:t>
            </a:r>
            <a:r>
              <a:rPr lang="en-US" altLang="zh-CN" sz="1800">
                <a:latin typeface="宋体" panose="02010600030101010101" pitchFamily="2" charset="-122"/>
                <a:ea typeface="宋体" panose="02010600030101010101" pitchFamily="2" charset="-122"/>
              </a:rPr>
              <a:t>Receiver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交互，即请求者（</a:t>
            </a:r>
            <a:r>
              <a:rPr lang="en-US" altLang="zh-CN" sz="1800">
                <a:latin typeface="宋体" panose="02010600030101010101" pitchFamily="2" charset="-122"/>
                <a:ea typeface="宋体" panose="02010600030101010101" pitchFamily="2" charset="-122"/>
              </a:rPr>
              <a:t>Invoker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不包含接收者（</a:t>
            </a:r>
            <a:r>
              <a:rPr lang="en-US" altLang="zh-CN" sz="1800">
                <a:latin typeface="宋体" panose="02010600030101010101" pitchFamily="2" charset="-122"/>
                <a:ea typeface="宋体" panose="02010600030101010101" pitchFamily="2" charset="-122"/>
              </a:rPr>
              <a:t>Receiver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的引用，因此彻底消除了彼此之间的耦合。</a:t>
            </a:r>
            <a:endParaRPr lang="zh-CN" altLang="en-US" sz="18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1800" dirty="0">
                <a:latin typeface="宋体" panose="02010600030101010101" pitchFamily="2" charset="-122"/>
                <a:ea typeface="宋体" panose="02010600030101010101" pitchFamily="2" charset="-122"/>
              </a:rPr>
              <a:t> 命令模式满足“开</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闭原则”。如果增加新的具体命令和该命令的接受者，不必修改调用者的代码，调用者就可以使用新的命令对象；反之，如果增加新的调用者，不必修改现有的具体命令和接受者，新增加的调用者就可以使用已有的具体命令。</a:t>
            </a:r>
            <a:endParaRPr lang="zh-CN" altLang="en-US" sz="18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1800" dirty="0">
                <a:latin typeface="宋体" panose="02010600030101010101" pitchFamily="2" charset="-122"/>
                <a:ea typeface="宋体" panose="02010600030101010101" pitchFamily="2" charset="-122"/>
              </a:rPr>
              <a:t> 由于请求者的请求被封装到了具体命令中，那么就可以将具体命令保存到持久化的媒介中，在需要的时候，重新执行这个具体命令。因此，使用命令模式可以记录日志。</a:t>
            </a:r>
            <a:endParaRPr lang="zh-CN" altLang="en-US" sz="18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1800" dirty="0">
                <a:latin typeface="宋体" panose="02010600030101010101" pitchFamily="2" charset="-122"/>
                <a:ea typeface="宋体" panose="02010600030101010101" pitchFamily="2" charset="-122"/>
              </a:rPr>
              <a:t> 使用命令模式可以对请求者的“请求”进行排队。每个请求都各自对应一个具体命令，因此可以按一定顺序执行这些具体命令。</a:t>
            </a:r>
            <a:endParaRPr lang="zh-CN" altLang="en-US" sz="18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副标题 5122"/>
          <p:cNvSpPr>
            <a:spLocks noGrp="1"/>
          </p:cNvSpPr>
          <p:nvPr>
            <p:ph type="subTitle" idx="1"/>
          </p:nvPr>
        </p:nvSpPr>
        <p:spPr>
          <a:xfrm>
            <a:off x="1066800" y="609600"/>
            <a:ext cx="4724400" cy="533400"/>
          </a:xfrm>
        </p:spPr>
        <p:txBody>
          <a:bodyPr/>
          <a:p>
            <a:pPr algn="l" defTabSz="914400">
              <a:buClrTx/>
              <a:buSzTx/>
              <a:buFontTx/>
            </a:pPr>
            <a:r>
              <a:rPr lang="en-US" altLang="zh-CN" sz="3600" b="1" kern="1200" baseline="0">
                <a:latin typeface="Times New Roman" panose="02020603050405020304" pitchFamily="18" charset="0"/>
                <a:ea typeface="宋体" panose="02010600030101010101" pitchFamily="2" charset="-122"/>
              </a:rPr>
              <a:t>1.2 </a:t>
            </a:r>
            <a:r>
              <a:rPr lang="en-US" altLang="zh-CN" sz="3600" b="1" kern="1200" baseline="0" dirty="0">
                <a:latin typeface="Times New Roman" panose="02020603050405020304" pitchFamily="18" charset="0"/>
                <a:ea typeface="宋体" panose="02010600030101010101" pitchFamily="2" charset="-122"/>
              </a:rPr>
              <a:t> </a:t>
            </a:r>
            <a:r>
              <a:rPr lang="zh-CN" altLang="en-US" sz="3600" b="1" kern="1200" baseline="0" dirty="0">
                <a:latin typeface="宋体" panose="02010600030101010101" pitchFamily="2" charset="-122"/>
                <a:ea typeface="宋体" panose="02010600030101010101" pitchFamily="2" charset="-122"/>
              </a:rPr>
              <a:t>设计模式的起源 </a:t>
            </a:r>
            <a:endParaRPr lang="zh-CN" altLang="en-US" sz="3600" b="1" kern="1200" baseline="0">
              <a:latin typeface="宋体" panose="02010600030101010101" pitchFamily="2" charset="-122"/>
              <a:ea typeface="宋体" panose="02010600030101010101" pitchFamily="2" charset="-122"/>
            </a:endParaRPr>
          </a:p>
        </p:txBody>
      </p:sp>
      <p:sp>
        <p:nvSpPr>
          <p:cNvPr id="5132" name="矩形 513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141" name="矩形 514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142" name="矩形 514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147" name="文本框 5146"/>
          <p:cNvSpPr txBox="1"/>
          <p:nvPr/>
        </p:nvSpPr>
        <p:spPr>
          <a:xfrm>
            <a:off x="381000" y="1676400"/>
            <a:ext cx="8229600" cy="3589338"/>
          </a:xfrm>
          <a:prstGeom prst="rect">
            <a:avLst/>
          </a:prstGeom>
          <a:noFill/>
          <a:ln w="9525">
            <a:noFill/>
          </a:ln>
        </p:spPr>
        <p:txBody>
          <a:bodyPr>
            <a:spAutoFit/>
          </a:bodyPr>
          <a:p>
            <a:pPr algn="l">
              <a:lnSpc>
                <a:spcPct val="130000"/>
              </a:lnSpc>
              <a:spcBef>
                <a:spcPct val="20000"/>
              </a:spcBef>
            </a:pPr>
            <a:r>
              <a:rPr lang="en-US" altLang="zh-CN"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软件领域的设计模式</a:t>
            </a:r>
            <a:r>
              <a:rPr lang="zh-CN" altLang="en-US" sz="2800" b="1" dirty="0">
                <a:solidFill>
                  <a:srgbClr val="0000FF"/>
                </a:solidFill>
                <a:latin typeface="宋体" panose="02010600030101010101" pitchFamily="2" charset="-122"/>
                <a:ea typeface="宋体" panose="02010600030101010101" pitchFamily="2" charset="-122"/>
              </a:rPr>
              <a:t>起源于建筑学</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gn="l">
              <a:lnSpc>
                <a:spcPct val="130000"/>
              </a:lnSpc>
              <a:spcBef>
                <a:spcPct val="20000"/>
              </a:spcBef>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1977</a:t>
            </a:r>
            <a:r>
              <a:rPr lang="zh-CN" altLang="en-US" sz="2800" b="1" dirty="0">
                <a:latin typeface="宋体" panose="02010600030101010101" pitchFamily="2" charset="-122"/>
                <a:ea typeface="宋体" panose="02010600030101010101" pitchFamily="2" charset="-122"/>
              </a:rPr>
              <a:t>年，建筑大师</a:t>
            </a:r>
            <a:r>
              <a:rPr lang="en-US" altLang="zh-CN" sz="2800" b="1">
                <a:latin typeface="宋体" panose="02010600030101010101" pitchFamily="2" charset="-122"/>
                <a:ea typeface="宋体" panose="02010600030101010101" pitchFamily="2" charset="-122"/>
              </a:rPr>
              <a:t>Alexander</a:t>
            </a:r>
            <a:r>
              <a:rPr lang="zh-CN" altLang="en-US" sz="2800" b="1" dirty="0">
                <a:latin typeface="宋体" panose="02010600030101010101" pitchFamily="2" charset="-122"/>
                <a:ea typeface="宋体" panose="02010600030101010101" pitchFamily="2" charset="-122"/>
              </a:rPr>
              <a:t>出版了</a:t>
            </a:r>
            <a:r>
              <a:rPr lang="en-US" altLang="zh-CN"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 Pattern Language</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Towns, Building, Construction》</a:t>
            </a:r>
            <a:r>
              <a:rPr lang="zh-CN" altLang="en-US" sz="2800" b="1" dirty="0">
                <a:latin typeface="宋体" panose="02010600030101010101" pitchFamily="2" charset="-122"/>
                <a:ea typeface="宋体" panose="02010600030101010101" pitchFamily="2" charset="-122"/>
              </a:rPr>
              <a:t>一书。受</a:t>
            </a:r>
            <a:r>
              <a:rPr lang="en-US" altLang="zh-CN" sz="2800" b="1">
                <a:latin typeface="宋体" panose="02010600030101010101" pitchFamily="2" charset="-122"/>
                <a:ea typeface="宋体" panose="02010600030101010101" pitchFamily="2" charset="-122"/>
              </a:rPr>
              <a:t>Alexander</a:t>
            </a:r>
            <a:r>
              <a:rPr lang="zh-CN" altLang="en-US" sz="2800" b="1" dirty="0">
                <a:latin typeface="宋体" panose="02010600030101010101" pitchFamily="2" charset="-122"/>
                <a:ea typeface="宋体" panose="02010600030101010101" pitchFamily="2" charset="-122"/>
              </a:rPr>
              <a:t>著作的影响 ，</a:t>
            </a:r>
            <a:r>
              <a:rPr lang="en-US" altLang="zh-CN" sz="2800" b="1">
                <a:latin typeface="宋体" panose="02010600030101010101" pitchFamily="2" charset="-122"/>
                <a:ea typeface="宋体" panose="02010600030101010101" pitchFamily="2" charset="-122"/>
              </a:rPr>
              <a:t>Kent Beck</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Ward Cunningham</a:t>
            </a:r>
            <a:r>
              <a:rPr lang="zh-CN" altLang="en-US" sz="2800" b="1" dirty="0">
                <a:latin typeface="宋体" panose="02010600030101010101" pitchFamily="2" charset="-122"/>
                <a:ea typeface="宋体" panose="02010600030101010101" pitchFamily="2" charset="-122"/>
              </a:rPr>
              <a:t>在</a:t>
            </a:r>
            <a:r>
              <a:rPr lang="en-US" altLang="zh-CN" sz="2800" b="1" dirty="0">
                <a:latin typeface="宋体" panose="02010600030101010101" pitchFamily="2" charset="-122"/>
                <a:ea typeface="宋体" panose="02010600030101010101" pitchFamily="2" charset="-122"/>
              </a:rPr>
              <a:t>1987</a:t>
            </a:r>
            <a:r>
              <a:rPr lang="zh-CN" altLang="en-US" sz="2800" b="1" dirty="0">
                <a:latin typeface="宋体" panose="02010600030101010101" pitchFamily="2" charset="-122"/>
                <a:ea typeface="宋体" panose="02010600030101010101" pitchFamily="2" charset="-122"/>
              </a:rPr>
              <a:t>年举行的一次面向对象的会议上发表了论文：</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在面向对象编程中使用模式</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 </a:t>
            </a:r>
            <a:endParaRPr lang="zh-CN" altLang="en-US" sz="280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第五章  观察者模式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31755" name="矩形 3175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31764" name="矩形 3176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1765" name="矩形 3176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31766" name="文本框 31765"/>
          <p:cNvSpPr txBox="1"/>
          <p:nvPr/>
        </p:nvSpPr>
        <p:spPr>
          <a:xfrm>
            <a:off x="609600" y="1752600"/>
            <a:ext cx="7775575" cy="41148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观察者模式（别名：依赖，发布</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订阅）</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定义对象间的一种一对多的依赖关系，当一个对象的状态发生变化时，所有依赖于它的对象都得到通知并被自动更新。</a:t>
            </a:r>
            <a:endParaRPr lang="zh-CN" altLang="en-US" b="1" dirty="0">
              <a:latin typeface="Times New Roman" panose="02020603050405020304" pitchFamily="18" charset="0"/>
              <a:ea typeface="宋体" panose="02010600030101010101" pitchFamily="2" charset="-122"/>
            </a:endParaRPr>
          </a:p>
          <a:p>
            <a:pPr algn="l" eaLnBrk="0" hangingPunct="0"/>
            <a:endParaRPr lang="zh-CN" altLang="en-US" b="1">
              <a:latin typeface="Times New Roman" panose="02020603050405020304" pitchFamily="18" charset="0"/>
              <a:ea typeface="宋体" panose="02010600030101010101" pitchFamily="2" charset="-122"/>
            </a:endParaRPr>
          </a:p>
          <a:p>
            <a:pPr algn="l" eaLnBrk="0" hangingPunct="0"/>
            <a:r>
              <a:rPr lang="en-US" altLang="zh-CN" b="1">
                <a:latin typeface="Times New Roman" panose="02020603050405020304" pitchFamily="18" charset="0"/>
                <a:ea typeface="宋体" panose="02010600030101010101" pitchFamily="2" charset="-122"/>
              </a:rPr>
              <a:t>Observer Pattern(Another Name: Dependents, Publish-Subscribe)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Define a one-to-many dependency between objects so that when one object changes state, all its dependents are notified and updated automatically..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副标题 47105"/>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47115" name="矩形 4711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7124" name="矩形 4712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7125" name="矩形 4712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7126" name="文本框 47125"/>
          <p:cNvSpPr txBox="1"/>
          <p:nvPr/>
        </p:nvSpPr>
        <p:spPr>
          <a:xfrm>
            <a:off x="609600" y="2057400"/>
            <a:ext cx="8001000" cy="2619375"/>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600" b="1" dirty="0">
                <a:latin typeface="宋体" panose="02010600030101010101" pitchFamily="2" charset="-122"/>
                <a:ea typeface="宋体" panose="02010600030101010101" pitchFamily="2" charset="-122"/>
              </a:rPr>
              <a:t>在许多设计中，经常涉及到多个对象都对一个特殊对象中的数据变化感兴趣，而且这多个对象都希望跟踪那个特殊对象中的数据变化。</a:t>
            </a:r>
            <a:r>
              <a:rPr lang="zh-CN" altLang="en-US"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副标题 48129"/>
          <p:cNvSpPr>
            <a:spLocks noGrp="1"/>
          </p:cNvSpPr>
          <p:nvPr>
            <p:ph type="subTitle" idx="1"/>
          </p:nvPr>
        </p:nvSpPr>
        <p:spPr>
          <a:xfrm>
            <a:off x="1371600" y="838200"/>
            <a:ext cx="5562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  </a:t>
            </a:r>
            <a:r>
              <a:rPr lang="zh-CN" altLang="en-US" sz="3600" b="1" kern="1200" baseline="0" dirty="0">
                <a:latin typeface="宋体" panose="02010600030101010101" pitchFamily="2" charset="-122"/>
                <a:ea typeface="宋体" panose="02010600030101010101" pitchFamily="2" charset="-122"/>
              </a:rPr>
              <a:t>模式的结构与使用  </a:t>
            </a:r>
            <a:endParaRPr lang="zh-CN" altLang="en-US" sz="3600" b="1" kern="1200" baseline="0">
              <a:latin typeface="宋体" panose="02010600030101010101" pitchFamily="2" charset="-122"/>
              <a:ea typeface="宋体" panose="02010600030101010101" pitchFamily="2" charset="-122"/>
            </a:endParaRPr>
          </a:p>
        </p:txBody>
      </p:sp>
      <p:sp>
        <p:nvSpPr>
          <p:cNvPr id="48139" name="矩形 4813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8148" name="矩形 4814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8149" name="矩形 4814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8150" name="文本框 48149"/>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观察者模式的结构中包括四种角色：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主题（</a:t>
            </a:r>
            <a:r>
              <a:rPr lang="en-US" altLang="zh-CN" sz="3200" b="1">
                <a:latin typeface="宋体" panose="02010600030101010101" pitchFamily="2" charset="-122"/>
                <a:ea typeface="宋体" panose="02010600030101010101" pitchFamily="2" charset="-122"/>
              </a:rPr>
              <a:t>Subject</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观察者（</a:t>
            </a:r>
            <a:r>
              <a:rPr lang="en-US" altLang="zh-CN" sz="3200" b="1">
                <a:latin typeface="宋体" panose="02010600030101010101" pitchFamily="2" charset="-122"/>
                <a:ea typeface="宋体" panose="02010600030101010101" pitchFamily="2" charset="-122"/>
              </a:rPr>
              <a:t>Observer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具体主题（</a:t>
            </a:r>
            <a:r>
              <a:rPr lang="en-US" altLang="zh-CN" sz="3200" b="1" err="1">
                <a:latin typeface="宋体" panose="02010600030101010101" pitchFamily="2" charset="-122"/>
                <a:ea typeface="宋体" panose="02010600030101010101" pitchFamily="2" charset="-122"/>
              </a:rPr>
              <a:t>ConcreteSubject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具体观察者（</a:t>
            </a:r>
            <a:r>
              <a:rPr lang="en-US" altLang="zh-CN" sz="3200" b="1" err="1">
                <a:latin typeface="宋体" panose="02010600030101010101" pitchFamily="2" charset="-122"/>
                <a:ea typeface="宋体" panose="02010600030101010101" pitchFamily="2" charset="-122"/>
              </a:rPr>
              <a:t>ConcreteObserver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62" name="矩形 4916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49171" name="矩形 491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9172" name="矩形 491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49174" name="文本框 49173"/>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49175" name="对象 49174"/>
          <p:cNvGraphicFramePr/>
          <p:nvPr/>
        </p:nvGraphicFramePr>
        <p:xfrm>
          <a:off x="1066800" y="1828800"/>
          <a:ext cx="6400800" cy="4343400"/>
        </p:xfrm>
        <a:graphic>
          <a:graphicData uri="http://schemas.openxmlformats.org/presentationml/2006/ole">
            <mc:AlternateContent xmlns:mc="http://schemas.openxmlformats.org/markup-compatibility/2006">
              <mc:Choice xmlns:v="urn:schemas-microsoft-com:vml" Requires="v">
                <p:oleObj spid="_x0000_s3082" name="" r:id="rId1" imgW="3467100" imgH="3219450" progId="Paint.Picture">
                  <p:embed/>
                </p:oleObj>
              </mc:Choice>
              <mc:Fallback>
                <p:oleObj name="" r:id="rId1" imgW="3467100" imgH="3219450" progId="Paint.Picture">
                  <p:embed/>
                  <p:pic>
                    <p:nvPicPr>
                      <p:cNvPr id="0" name="图片 3081"/>
                      <p:cNvPicPr/>
                      <p:nvPr/>
                    </p:nvPicPr>
                    <p:blipFill>
                      <a:blip r:embed="rId2"/>
                      <a:stretch>
                        <a:fillRect/>
                      </a:stretch>
                    </p:blipFill>
                    <p:spPr>
                      <a:xfrm>
                        <a:off x="1066800" y="1828800"/>
                        <a:ext cx="6400800" cy="43434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6" name="矩形 5018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0195" name="矩形 5019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0196" name="矩形 5019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0197" name="文本框 5019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50198" name="文本框 50197"/>
          <p:cNvSpPr txBox="1"/>
          <p:nvPr/>
        </p:nvSpPr>
        <p:spPr>
          <a:xfrm>
            <a:off x="381000" y="2057400"/>
            <a:ext cx="8305800" cy="31083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．主题 </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Subject.java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interface Subject{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addObserver</a:t>
            </a:r>
            <a:r>
              <a:rPr lang="en-US" altLang="zh-CN" b="1">
                <a:latin typeface="宋体" panose="02010600030101010101" pitchFamily="2" charset="-122"/>
                <a:ea typeface="宋体" panose="02010600030101010101" pitchFamily="2" charset="-122"/>
              </a:rPr>
              <a:t>(Observer o);</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deleteObserver</a:t>
            </a:r>
            <a:r>
              <a:rPr lang="en-US" altLang="zh-CN" b="1">
                <a:latin typeface="宋体" panose="02010600030101010101" pitchFamily="2" charset="-122"/>
                <a:ea typeface="宋体" panose="02010600030101010101" pitchFamily="2" charset="-122"/>
              </a:rPr>
              <a:t>(Observer o);</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void</a:t>
            </a:r>
            <a:r>
              <a:rPr lang="en-US" altLang="zh-CN" b="1" err="1">
                <a:latin typeface="宋体" panose="02010600030101010101" pitchFamily="2" charset="-122"/>
                <a:ea typeface="宋体" panose="02010600030101010101" pitchFamily="2" charset="-122"/>
              </a:rPr>
              <a:t> notifyObservers</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0" name="矩形 5120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1219" name="矩形 5121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1220" name="矩形 5121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1221" name="文本框 5122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51222" name="文本框 51221"/>
          <p:cNvSpPr txBox="1"/>
          <p:nvPr/>
        </p:nvSpPr>
        <p:spPr>
          <a:xfrm>
            <a:off x="533400" y="2286000"/>
            <a:ext cx="7848600" cy="2209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．观察者 </a:t>
            </a:r>
            <a:r>
              <a:rPr lang="en-US" altLang="zh-CN" b="1" dirty="0">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Obsever</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public interface Observer{</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void</a:t>
            </a:r>
            <a:r>
              <a:rPr lang="en-US" altLang="zh-CN" b="1" err="1">
                <a:solidFill>
                  <a:srgbClr val="000000"/>
                </a:solidFill>
                <a:latin typeface="宋体" panose="02010600030101010101" pitchFamily="2" charset="-122"/>
                <a:ea typeface="宋体" panose="02010600030101010101" pitchFamily="2" charset="-122"/>
              </a:rPr>
              <a:t> hearTelephone</a:t>
            </a:r>
            <a:r>
              <a:rPr lang="en-US" altLang="zh-CN" b="1">
                <a:solidFill>
                  <a:srgbClr val="000000"/>
                </a:solidFill>
                <a:latin typeface="宋体" panose="02010600030101010101" pitchFamily="2" charset="-122"/>
                <a:ea typeface="宋体" panose="02010600030101010101" pitchFamily="2" charset="-122"/>
              </a:rPr>
              <a:t>(String</a:t>
            </a:r>
            <a:r>
              <a:rPr lang="en-US" altLang="zh-CN" b="1" err="1">
                <a:solidFill>
                  <a:srgbClr val="000000"/>
                </a:solidFill>
                <a:latin typeface="宋体" panose="02010600030101010101" pitchFamily="2" charset="-122"/>
                <a:ea typeface="宋体" panose="02010600030101010101" pitchFamily="2" charset="-122"/>
              </a:rPr>
              <a:t> heardMess</a:t>
            </a: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b="1">
                <a:solidFill>
                  <a:srgbClr val="000000"/>
                </a:solidFill>
                <a:latin typeface="宋体" panose="02010600030101010101" pitchFamily="2" charset="-122"/>
                <a:ea typeface="宋体" panose="02010600030101010101" pitchFamily="2" charset="-122"/>
              </a:rPr>
              <a:t>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endParaRPr lang="en-US" altLang="zh-CN"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54" name="矩形 5735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7363" name="矩形 5736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7364" name="矩形 5736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7365" name="文本框 5736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57366" name="文本框 57365"/>
          <p:cNvSpPr txBox="1"/>
          <p:nvPr/>
        </p:nvSpPr>
        <p:spPr>
          <a:xfrm>
            <a:off x="838200" y="1485900"/>
            <a:ext cx="7162800" cy="461327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具体主题 </a:t>
            </a:r>
            <a:r>
              <a:rPr lang="en-US" altLang="zh-CN" b="1" err="1">
                <a:solidFill>
                  <a:srgbClr val="FF0000"/>
                </a:solidFill>
                <a:latin typeface="宋体" panose="02010600030101010101" pitchFamily="2" charset="-122"/>
                <a:ea typeface="宋体" panose="02010600030101010101" pitchFamily="2" charset="-122"/>
              </a:rPr>
              <a:t>SeekJobCenter</a:t>
            </a:r>
            <a:r>
              <a:rPr lang="en-US" altLang="zh-CN" b="1">
                <a:solidFill>
                  <a:srgbClr val="FF0000"/>
                </a:solidFill>
                <a:latin typeface="宋体" panose="02010600030101010101" pitchFamily="2" charset="-122"/>
                <a:ea typeface="宋体" panose="02010600030101010101" pitchFamily="2" charset="-122"/>
              </a:rPr>
              <a:t>.java_1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600">
                <a:latin typeface="宋体" panose="02010600030101010101" pitchFamily="2" charset="-122"/>
                <a:ea typeface="宋体" panose="02010600030101010101" pitchFamily="2" charset="-122"/>
              </a:rPr>
              <a:t>  import java.util.</a:t>
            </a:r>
            <a:r>
              <a:rPr lang="en-US" altLang="zh-CN" sz="1600" err="1">
                <a:latin typeface="宋体" panose="02010600030101010101" pitchFamily="2" charset="-122"/>
                <a:ea typeface="宋体" panose="02010600030101010101" pitchFamily="2" charset="-122"/>
              </a:rPr>
              <a:t>ArrayList</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public class</a:t>
            </a:r>
            <a:r>
              <a:rPr lang="en-US" altLang="zh-CN" sz="1600" err="1">
                <a:latin typeface="宋体" panose="02010600030101010101" pitchFamily="2" charset="-122"/>
                <a:ea typeface="宋体" panose="02010600030101010101" pitchFamily="2" charset="-122"/>
              </a:rPr>
              <a:t> SeekJobCenter</a:t>
            </a:r>
            <a:r>
              <a:rPr lang="en-US" altLang="zh-CN" sz="1600">
                <a:latin typeface="宋体" panose="02010600030101010101" pitchFamily="2" charset="-122"/>
                <a:ea typeface="宋体" panose="02010600030101010101" pitchFamily="2" charset="-122"/>
              </a:rPr>
              <a:t> implements Subject{</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String mess;</a:t>
            </a:r>
            <a:endParaRPr lang="en-US" altLang="zh-CN" sz="1600"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err="1">
                <a:latin typeface="宋体" panose="02010600030101010101" pitchFamily="2" charset="-122"/>
                <a:ea typeface="宋体" panose="02010600030101010101" pitchFamily="2" charset="-122"/>
              </a:rPr>
              <a:t>    boolean</a:t>
            </a:r>
            <a:r>
              <a:rPr lang="en-US" altLang="zh-CN" sz="1600">
                <a:latin typeface="宋体" panose="02010600030101010101" pitchFamily="2" charset="-122"/>
                <a:ea typeface="宋体" panose="02010600030101010101" pitchFamily="2" charset="-122"/>
              </a:rPr>
              <a:t> changed;</a:t>
            </a:r>
            <a:endParaRPr lang="en-US" altLang="zh-CN" sz="1600"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err="1">
                <a:latin typeface="宋体" panose="02010600030101010101" pitchFamily="2" charset="-122"/>
                <a:ea typeface="宋体" panose="02010600030101010101" pitchFamily="2" charset="-122"/>
              </a:rPr>
              <a:t>    ArrayList</a:t>
            </a:r>
            <a:r>
              <a:rPr lang="en-US" altLang="zh-CN" sz="1600">
                <a:latin typeface="宋体" panose="02010600030101010101" pitchFamily="2" charset="-122"/>
                <a:ea typeface="宋体" panose="02010600030101010101" pitchFamily="2" charset="-122"/>
              </a:rPr>
              <a:t>&lt;Observer&gt;</a:t>
            </a:r>
            <a:r>
              <a:rPr lang="en-US" altLang="zh-CN" sz="1600" err="1">
                <a:latin typeface="宋体" panose="02010600030101010101" pitchFamily="2" charset="-122"/>
                <a:ea typeface="宋体" panose="02010600030101010101" pitchFamily="2" charset="-122"/>
              </a:rPr>
              <a:t> personList</a:t>
            </a:r>
            <a:r>
              <a:rPr lang="en-US" altLang="zh-CN" sz="1600">
                <a:latin typeface="宋体" panose="02010600030101010101" pitchFamily="2" charset="-122"/>
                <a:ea typeface="宋体" panose="02010600030101010101" pitchFamily="2" charset="-122"/>
              </a:rPr>
              <a:t>; </a:t>
            </a:r>
            <a:r>
              <a:rPr lang="en-US" altLang="zh-CN" sz="1600" err="1">
                <a:latin typeface="宋体" panose="02010600030101010101" pitchFamily="2" charset="-122"/>
                <a:ea typeface="宋体" panose="02010600030101010101" pitchFamily="2" charset="-122"/>
              </a:rPr>
              <a:t>SeekJobCenter</a:t>
            </a:r>
            <a:r>
              <a:rPr lang="en-US" altLang="zh-CN" sz="1600">
                <a:latin typeface="宋体" panose="02010600030101010101" pitchFamily="2" charset="-122"/>
                <a:ea typeface="宋体" panose="02010600030101010101" pitchFamily="2" charset="-122"/>
              </a:rPr>
              <a:t>(){</a:t>
            </a:r>
            <a:endParaRPr lang="en-US" altLang="zh-CN" sz="1600"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err="1">
                <a:latin typeface="宋体" panose="02010600030101010101" pitchFamily="2" charset="-122"/>
                <a:ea typeface="宋体" panose="02010600030101010101" pitchFamily="2" charset="-122"/>
              </a:rPr>
              <a:t>       personList</a:t>
            </a:r>
            <a:r>
              <a:rPr lang="en-US" altLang="zh-CN" sz="1600">
                <a:latin typeface="宋体" panose="02010600030101010101" pitchFamily="2" charset="-122"/>
                <a:ea typeface="宋体" panose="02010600030101010101" pitchFamily="2" charset="-122"/>
              </a:rPr>
              <a:t>=new</a:t>
            </a:r>
            <a:r>
              <a:rPr lang="en-US" altLang="zh-CN" sz="1600" err="1">
                <a:latin typeface="宋体" panose="02010600030101010101" pitchFamily="2" charset="-122"/>
                <a:ea typeface="宋体" panose="02010600030101010101" pitchFamily="2" charset="-122"/>
              </a:rPr>
              <a:t> ArrayList</a:t>
            </a:r>
            <a:r>
              <a:rPr lang="en-US" altLang="zh-CN" sz="1600">
                <a:latin typeface="宋体" panose="02010600030101010101" pitchFamily="2" charset="-122"/>
                <a:ea typeface="宋体" panose="02010600030101010101" pitchFamily="2" charset="-122"/>
              </a:rPr>
              <a:t>&lt;Observer&gt;();</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mess="";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changed=false;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public void</a:t>
            </a:r>
            <a:r>
              <a:rPr lang="en-US" altLang="zh-CN" sz="1600" err="1">
                <a:latin typeface="宋体" panose="02010600030101010101" pitchFamily="2" charset="-122"/>
                <a:ea typeface="宋体" panose="02010600030101010101" pitchFamily="2" charset="-122"/>
              </a:rPr>
              <a:t> addObserver</a:t>
            </a:r>
            <a:r>
              <a:rPr lang="en-US" altLang="zh-CN" sz="1600">
                <a:latin typeface="宋体" panose="02010600030101010101" pitchFamily="2" charset="-122"/>
                <a:ea typeface="宋体" panose="02010600030101010101" pitchFamily="2" charset="-122"/>
              </a:rPr>
              <a:t>(Observer o){</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if(!(</a:t>
            </a:r>
            <a:r>
              <a:rPr lang="en-US" altLang="zh-CN" sz="1600" err="1">
                <a:latin typeface="宋体" panose="02010600030101010101" pitchFamily="2" charset="-122"/>
                <a:ea typeface="宋体" panose="02010600030101010101" pitchFamily="2" charset="-122"/>
              </a:rPr>
              <a:t>personList</a:t>
            </a:r>
            <a:r>
              <a:rPr lang="en-US" altLang="zh-CN" sz="1600">
                <a:latin typeface="宋体" panose="02010600030101010101" pitchFamily="2" charset="-122"/>
                <a:ea typeface="宋体" panose="02010600030101010101" pitchFamily="2" charset="-122"/>
              </a:rPr>
              <a:t>.contains(o)))</a:t>
            </a:r>
            <a:endParaRPr lang="en-US" altLang="zh-CN" sz="1600"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err="1">
                <a:latin typeface="宋体" panose="02010600030101010101" pitchFamily="2" charset="-122"/>
                <a:ea typeface="宋体" panose="02010600030101010101" pitchFamily="2" charset="-122"/>
              </a:rPr>
              <a:t>         personList</a:t>
            </a:r>
            <a:r>
              <a:rPr lang="en-US" altLang="zh-CN" sz="1600">
                <a:latin typeface="宋体" panose="02010600030101010101" pitchFamily="2" charset="-122"/>
                <a:ea typeface="宋体" panose="02010600030101010101" pitchFamily="2" charset="-122"/>
              </a:rPr>
              <a:t>.add(o);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public void</a:t>
            </a:r>
            <a:r>
              <a:rPr lang="en-US" altLang="zh-CN" sz="1600" err="1">
                <a:latin typeface="宋体" panose="02010600030101010101" pitchFamily="2" charset="-122"/>
                <a:ea typeface="宋体" panose="02010600030101010101" pitchFamily="2" charset="-122"/>
              </a:rPr>
              <a:t> deleteObserver</a:t>
            </a:r>
            <a:r>
              <a:rPr lang="en-US" altLang="zh-CN" sz="1600">
                <a:latin typeface="宋体" panose="02010600030101010101" pitchFamily="2" charset="-122"/>
                <a:ea typeface="宋体" panose="02010600030101010101" pitchFamily="2" charset="-122"/>
              </a:rPr>
              <a:t>(Observer o){</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if(</a:t>
            </a:r>
            <a:r>
              <a:rPr lang="en-US" altLang="zh-CN" sz="1600" err="1">
                <a:latin typeface="宋体" panose="02010600030101010101" pitchFamily="2" charset="-122"/>
                <a:ea typeface="宋体" panose="02010600030101010101" pitchFamily="2" charset="-122"/>
              </a:rPr>
              <a:t>personList</a:t>
            </a:r>
            <a:r>
              <a:rPr lang="en-US" altLang="zh-CN" sz="1600">
                <a:latin typeface="宋体" panose="02010600030101010101" pitchFamily="2" charset="-122"/>
                <a:ea typeface="宋体" panose="02010600030101010101" pitchFamily="2" charset="-122"/>
              </a:rPr>
              <a:t>.contains(o))</a:t>
            </a:r>
            <a:endParaRPr lang="en-US" altLang="zh-CN" sz="1600"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err="1">
                <a:latin typeface="宋体" panose="02010600030101010101" pitchFamily="2" charset="-122"/>
                <a:ea typeface="宋体" panose="02010600030101010101" pitchFamily="2" charset="-122"/>
              </a:rPr>
              <a:t>         personList</a:t>
            </a:r>
            <a:r>
              <a:rPr lang="en-US" altLang="zh-CN" sz="1600">
                <a:latin typeface="宋体" panose="02010600030101010101" pitchFamily="2" charset="-122"/>
                <a:ea typeface="宋体" panose="02010600030101010101" pitchFamily="2" charset="-122"/>
              </a:rPr>
              <a:t>.remove(o);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30" name="矩形 5632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6339" name="矩形 5633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6340" name="矩形 5633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6341" name="文本框 5634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56342" name="文本框 56341"/>
          <p:cNvSpPr txBox="1"/>
          <p:nvPr/>
        </p:nvSpPr>
        <p:spPr>
          <a:xfrm>
            <a:off x="838200" y="1485900"/>
            <a:ext cx="6858000" cy="43688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具体主题 </a:t>
            </a:r>
            <a:r>
              <a:rPr lang="en-US" altLang="zh-CN" b="1" err="1">
                <a:solidFill>
                  <a:srgbClr val="FF0000"/>
                </a:solidFill>
                <a:latin typeface="宋体" panose="02010600030101010101" pitchFamily="2" charset="-122"/>
                <a:ea typeface="宋体" panose="02010600030101010101" pitchFamily="2" charset="-122"/>
              </a:rPr>
              <a:t>SeekJobCenter</a:t>
            </a:r>
            <a:r>
              <a:rPr lang="en-US" altLang="zh-CN" b="1">
                <a:solidFill>
                  <a:srgbClr val="FF0000"/>
                </a:solidFill>
                <a:latin typeface="宋体" panose="02010600030101010101" pitchFamily="2" charset="-122"/>
                <a:ea typeface="宋体" panose="02010600030101010101" pitchFamily="2" charset="-122"/>
              </a:rPr>
              <a:t>.java_2 </a:t>
            </a:r>
            <a:endParaRPr lang="en-US" altLang="zh-CN"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public void</a:t>
            </a:r>
            <a:r>
              <a:rPr lang="en-US" altLang="zh-CN" sz="1600" err="1">
                <a:latin typeface="宋体" panose="02010600030101010101" pitchFamily="2" charset="-122"/>
                <a:ea typeface="宋体" panose="02010600030101010101" pitchFamily="2" charset="-122"/>
              </a:rPr>
              <a:t> notifyObservers</a:t>
            </a: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9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if(changed){for(</a:t>
            </a:r>
            <a:r>
              <a:rPr lang="en-US" altLang="zh-CN" sz="1600" err="1">
                <a:latin typeface="宋体" panose="02010600030101010101" pitchFamily="2" charset="-122"/>
                <a:ea typeface="宋体" panose="02010600030101010101" pitchFamily="2" charset="-122"/>
              </a:rPr>
              <a:t>int</a:t>
            </a:r>
            <a:r>
              <a:rPr lang="en-US" altLang="zh-CN" sz="1600">
                <a:latin typeface="宋体" panose="02010600030101010101" pitchFamily="2" charset="-122"/>
                <a:ea typeface="宋体" panose="02010600030101010101" pitchFamily="2" charset="-122"/>
              </a:rPr>
              <a:t> i=0;i&lt;</a:t>
            </a:r>
            <a:r>
              <a:rPr lang="en-US" altLang="zh-CN" sz="1600" err="1">
                <a:latin typeface="宋体" panose="02010600030101010101" pitchFamily="2" charset="-122"/>
                <a:ea typeface="宋体" panose="02010600030101010101" pitchFamily="2" charset="-122"/>
              </a:rPr>
              <a:t>personList</a:t>
            </a:r>
            <a:r>
              <a:rPr lang="en-US" altLang="zh-CN" sz="1600">
                <a:latin typeface="宋体" panose="02010600030101010101" pitchFamily="2" charset="-122"/>
                <a:ea typeface="宋体" panose="02010600030101010101" pitchFamily="2" charset="-122"/>
              </a:rPr>
              <a:t>.size();i++){</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Observer observer=</a:t>
            </a:r>
            <a:r>
              <a:rPr lang="en-US" altLang="zh-CN" sz="1600" err="1">
                <a:latin typeface="宋体" panose="02010600030101010101" pitchFamily="2" charset="-122"/>
                <a:ea typeface="宋体" panose="02010600030101010101" pitchFamily="2" charset="-122"/>
              </a:rPr>
              <a:t>personList</a:t>
            </a:r>
            <a:r>
              <a:rPr lang="en-US" altLang="zh-CN" sz="1600">
                <a:latin typeface="宋体" panose="02010600030101010101" pitchFamily="2" charset="-122"/>
                <a:ea typeface="宋体" panose="02010600030101010101" pitchFamily="2" charset="-122"/>
              </a:rPr>
              <a:t>.get(i);</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observer.</a:t>
            </a:r>
            <a:r>
              <a:rPr lang="en-US" altLang="zh-CN" sz="1600" err="1">
                <a:latin typeface="宋体" panose="02010600030101010101" pitchFamily="2" charset="-122"/>
                <a:ea typeface="宋体" panose="02010600030101010101" pitchFamily="2" charset="-122"/>
              </a:rPr>
              <a:t>hearTelephone</a:t>
            </a:r>
            <a:r>
              <a:rPr lang="en-US" altLang="zh-CN" sz="1600">
                <a:latin typeface="宋体" panose="02010600030101010101" pitchFamily="2" charset="-122"/>
                <a:ea typeface="宋体" panose="02010600030101010101" pitchFamily="2" charset="-122"/>
              </a:rPr>
              <a:t>(mess);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changed=false;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public void</a:t>
            </a:r>
            <a:r>
              <a:rPr lang="en-US" altLang="zh-CN" sz="1600" err="1">
                <a:latin typeface="宋体" panose="02010600030101010101" pitchFamily="2" charset="-122"/>
                <a:ea typeface="宋体" panose="02010600030101010101" pitchFamily="2" charset="-122"/>
              </a:rPr>
              <a:t> giveNewMess</a:t>
            </a:r>
            <a:r>
              <a:rPr lang="en-US" altLang="zh-CN" sz="1600">
                <a:latin typeface="宋体" panose="02010600030101010101" pitchFamily="2" charset="-122"/>
                <a:ea typeface="宋体" panose="02010600030101010101" pitchFamily="2" charset="-122"/>
              </a:rPr>
              <a:t>(String</a:t>
            </a:r>
            <a:r>
              <a:rPr lang="en-US" altLang="zh-CN" sz="1600" err="1">
                <a:latin typeface="宋体" panose="02010600030101010101" pitchFamily="2" charset="-122"/>
                <a:ea typeface="宋体" panose="02010600030101010101" pitchFamily="2" charset="-122"/>
              </a:rPr>
              <a:t> str</a:t>
            </a:r>
            <a:r>
              <a:rPr lang="en-US" altLang="zh-CN"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if(</a:t>
            </a:r>
            <a:r>
              <a:rPr lang="en-US" altLang="zh-CN" sz="1600" err="1">
                <a:latin typeface="宋体" panose="02010600030101010101" pitchFamily="2" charset="-122"/>
                <a:ea typeface="宋体" panose="02010600030101010101" pitchFamily="2" charset="-122"/>
              </a:rPr>
              <a:t>str</a:t>
            </a:r>
            <a:r>
              <a:rPr lang="en-US" altLang="zh-CN" sz="1600">
                <a:latin typeface="宋体" panose="02010600030101010101" pitchFamily="2" charset="-122"/>
                <a:ea typeface="宋体" panose="02010600030101010101" pitchFamily="2" charset="-122"/>
              </a:rPr>
              <a:t>.equals(mess))</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changed=false;</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else{</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mess=</a:t>
            </a:r>
            <a:r>
              <a:rPr lang="en-US" altLang="zh-CN" sz="1600" err="1">
                <a:latin typeface="宋体" panose="02010600030101010101" pitchFamily="2" charset="-122"/>
                <a:ea typeface="宋体" panose="02010600030101010101" pitchFamily="2" charset="-122"/>
              </a:rPr>
              <a:t>str</a:t>
            </a:r>
            <a:r>
              <a:rPr lang="en-US" altLang="zh-CN"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changed=true;</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pPr algn="just">
              <a:lnSpc>
                <a:spcPct val="50000"/>
              </a:lnSpc>
              <a:spcBef>
                <a:spcPct val="50000"/>
              </a:spcBef>
            </a:pPr>
            <a:r>
              <a:rPr lang="en-US" altLang="zh-CN"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8" name="矩形 5325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3267" name="矩形 532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3268" name="矩形 532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3269" name="文本框 5326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53270" name="文本框 53269"/>
          <p:cNvSpPr txBox="1"/>
          <p:nvPr/>
        </p:nvSpPr>
        <p:spPr>
          <a:xfrm>
            <a:off x="838200" y="1524000"/>
            <a:ext cx="8153400" cy="4656138"/>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具体观察者</a:t>
            </a:r>
            <a:r>
              <a:rPr lang="en-US" altLang="zh-CN" b="1" dirty="0">
                <a:latin typeface="宋体" panose="02010600030101010101" pitchFamily="2" charset="-122"/>
                <a:ea typeface="宋体" panose="02010600030101010101" pitchFamily="2" charset="-122"/>
              </a:rPr>
              <a:t>_1  </a:t>
            </a:r>
            <a:r>
              <a:rPr lang="en-US" altLang="zh-CN" b="1" err="1">
                <a:solidFill>
                  <a:srgbClr val="FF0000"/>
                </a:solidFill>
                <a:latin typeface="宋体" panose="02010600030101010101" pitchFamily="2" charset="-122"/>
                <a:ea typeface="宋体" panose="02010600030101010101" pitchFamily="2" charset="-122"/>
              </a:rPr>
              <a:t>UniversityStudent</a:t>
            </a:r>
            <a:r>
              <a:rPr lang="en-US" altLang="zh-CN" b="1">
                <a:solidFill>
                  <a:srgbClr val="FF0000"/>
                </a:solidFill>
                <a:latin typeface="宋体" panose="02010600030101010101" pitchFamily="2" charset="-122"/>
                <a:ea typeface="宋体" panose="02010600030101010101" pitchFamily="2" charset="-122"/>
              </a:rPr>
              <a:t>.java</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import java.</a:t>
            </a:r>
            <a:r>
              <a:rPr lang="en-US" altLang="zh-CN" sz="1200" b="1" err="1">
                <a:latin typeface="宋体" panose="02010600030101010101" pitchFamily="2" charset="-122"/>
                <a:ea typeface="宋体" panose="02010600030101010101" pitchFamily="2" charset="-122"/>
              </a:rPr>
              <a:t>io</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UniverStudent</a:t>
            </a:r>
            <a:r>
              <a:rPr lang="en-US" altLang="zh-CN" sz="1200" b="1">
                <a:latin typeface="宋体" panose="02010600030101010101" pitchFamily="2" charset="-122"/>
                <a:ea typeface="宋体" panose="02010600030101010101" pitchFamily="2" charset="-122"/>
              </a:rPr>
              <a:t> implements Observer{</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Subject subject;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File</a:t>
            </a:r>
            <a:r>
              <a:rPr lang="en-US" altLang="zh-CN" sz="1200" b="1" err="1">
                <a:latin typeface="宋体" panose="02010600030101010101" pitchFamily="2" charset="-122"/>
                <a:ea typeface="宋体" panose="02010600030101010101" pitchFamily="2" charset="-122"/>
              </a:rPr>
              <a:t> myFile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  </a:t>
            </a:r>
            <a:endParaRPr lang="en-US" altLang="zh-CN" sz="1200" b="1" err="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err="1">
                <a:latin typeface="宋体" panose="02010600030101010101" pitchFamily="2" charset="-122"/>
                <a:ea typeface="宋体" panose="02010600030101010101" pitchFamily="2" charset="-122"/>
              </a:rPr>
              <a:t>   UniverStudent</a:t>
            </a:r>
            <a:r>
              <a:rPr lang="en-US" altLang="zh-CN" sz="1200" b="1">
                <a:latin typeface="宋体" panose="02010600030101010101" pitchFamily="2" charset="-122"/>
                <a:ea typeface="宋体" panose="02010600030101010101" pitchFamily="2" charset="-122"/>
              </a:rPr>
              <a:t>(Subject subject,String</a:t>
            </a:r>
            <a:r>
              <a:rPr lang="en-US" altLang="zh-CN" sz="1200" b="1" err="1">
                <a:latin typeface="宋体" panose="02010600030101010101" pitchFamily="2" charset="-122"/>
                <a:ea typeface="宋体" panose="02010600030101010101" pitchFamily="2" charset="-122"/>
              </a:rPr>
              <a:t> fileName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this.subject=subject;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subject.</a:t>
            </a:r>
            <a:r>
              <a:rPr lang="en-US" altLang="zh-CN" sz="1200" b="1" err="1">
                <a:latin typeface="宋体" panose="02010600030101010101" pitchFamily="2" charset="-122"/>
                <a:ea typeface="宋体" panose="02010600030101010101" pitchFamily="2" charset="-122"/>
              </a:rPr>
              <a:t>addObserver</a:t>
            </a:r>
            <a:r>
              <a:rPr lang="en-US" altLang="zh-CN" sz="1200" b="1">
                <a:latin typeface="宋体" panose="02010600030101010101" pitchFamily="2" charset="-122"/>
                <a:ea typeface="宋体" panose="02010600030101010101" pitchFamily="2" charset="-122"/>
              </a:rPr>
              <a:t>(this);     //</a:t>
            </a:r>
            <a:r>
              <a:rPr lang="zh-CN" altLang="en-US" sz="1200" b="1" dirty="0">
                <a:latin typeface="宋体" panose="02010600030101010101" pitchFamily="2" charset="-122"/>
                <a:ea typeface="宋体" panose="02010600030101010101" pitchFamily="2" charset="-122"/>
              </a:rPr>
              <a:t>使当前实例成为</a:t>
            </a:r>
            <a:r>
              <a:rPr lang="en-US" altLang="zh-CN" sz="1200" b="1">
                <a:latin typeface="宋体" panose="02010600030101010101" pitchFamily="2" charset="-122"/>
                <a:ea typeface="宋体" panose="02010600030101010101" pitchFamily="2" charset="-122"/>
              </a:rPr>
              <a:t>subject</a:t>
            </a:r>
            <a:r>
              <a:rPr lang="zh-CN" altLang="en-US" sz="1200" b="1" dirty="0">
                <a:latin typeface="宋体" panose="02010600030101010101" pitchFamily="2" charset="-122"/>
                <a:ea typeface="宋体" panose="02010600030101010101" pitchFamily="2" charset="-122"/>
              </a:rPr>
              <a:t>所引用的具体主题的观察者</a:t>
            </a:r>
            <a:endParaRPr lang="zh-CN" altLang="en-US" sz="1200" b="1" dirty="0">
              <a:latin typeface="宋体" panose="02010600030101010101" pitchFamily="2" charset="-122"/>
              <a:ea typeface="宋体" panose="02010600030101010101" pitchFamily="2" charset="-122"/>
            </a:endParaRPr>
          </a:p>
          <a:p>
            <a:pPr algn="just">
              <a:lnSpc>
                <a:spcPct val="80000"/>
              </a:lnSpc>
              <a:spcBef>
                <a:spcPct val="20000"/>
              </a:spcBef>
            </a:pPr>
            <a:r>
              <a:rPr lang="zh-CN" altLang="en-US" sz="1200" b="1" dirty="0">
                <a:latin typeface="宋体" panose="02010600030101010101" pitchFamily="2" charset="-122"/>
                <a:ea typeface="宋体" panose="02010600030101010101" pitchFamily="2" charset="-122"/>
              </a:rPr>
              <a:t>      </a:t>
            </a:r>
            <a:r>
              <a:rPr lang="en-US" altLang="zh-CN" sz="1200" b="1" err="1">
                <a:latin typeface="宋体" panose="02010600030101010101" pitchFamily="2" charset="-122"/>
                <a:ea typeface="宋体" panose="02010600030101010101" pitchFamily="2" charset="-122"/>
              </a:rPr>
              <a:t>myFile</a:t>
            </a:r>
            <a:r>
              <a:rPr lang="en-US" altLang="zh-CN" sz="1200" b="1">
                <a:latin typeface="宋体" panose="02010600030101010101" pitchFamily="2" charset="-122"/>
                <a:ea typeface="宋体" panose="02010600030101010101" pitchFamily="2" charset="-122"/>
              </a:rPr>
              <a:t>=new File(</a:t>
            </a:r>
            <a:r>
              <a:rPr lang="en-US" altLang="zh-CN" sz="1200" b="1" err="1">
                <a:latin typeface="宋体" panose="02010600030101010101" pitchFamily="2" charset="-122"/>
                <a:ea typeface="宋体" panose="02010600030101010101" pitchFamily="2" charset="-122"/>
              </a:rPr>
              <a:t>fileName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hearTelephone</a:t>
            </a:r>
            <a:r>
              <a:rPr lang="en-US" altLang="zh-CN" sz="1200" b="1">
                <a:latin typeface="宋体" panose="02010600030101010101" pitchFamily="2" charset="-122"/>
                <a:ea typeface="宋体" panose="02010600030101010101" pitchFamily="2" charset="-122"/>
              </a:rPr>
              <a:t>(String</a:t>
            </a:r>
            <a:r>
              <a:rPr lang="en-US" altLang="zh-CN" sz="1200" b="1" err="1">
                <a:latin typeface="宋体" panose="02010600030101010101" pitchFamily="2" charset="-122"/>
                <a:ea typeface="宋体" panose="02010600030101010101" pitchFamily="2" charset="-122"/>
              </a:rPr>
              <a:t> heardMess</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try{</a:t>
            </a:r>
            <a:r>
              <a:rPr lang="en-US" altLang="zh-CN" sz="1200" b="1" err="1">
                <a:latin typeface="宋体" panose="02010600030101010101" pitchFamily="2" charset="-122"/>
                <a:ea typeface="宋体" panose="02010600030101010101" pitchFamily="2" charset="-122"/>
              </a:rPr>
              <a:t> RandomAccessFile</a:t>
            </a:r>
            <a:r>
              <a:rPr lang="en-US" altLang="zh-CN" sz="1200" b="1">
                <a:latin typeface="宋体" panose="02010600030101010101" pitchFamily="2" charset="-122"/>
                <a:ea typeface="宋体" panose="02010600030101010101" pitchFamily="2" charset="-122"/>
              </a:rPr>
              <a:t> out=new</a:t>
            </a:r>
            <a:r>
              <a:rPr lang="en-US" altLang="zh-CN" sz="1200" b="1" err="1">
                <a:latin typeface="宋体" panose="02010600030101010101" pitchFamily="2" charset="-122"/>
                <a:ea typeface="宋体" panose="02010600030101010101" pitchFamily="2" charset="-122"/>
              </a:rPr>
              <a:t> RandomAccessFile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myFile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rw</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out.seek(out.length());</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byte [] b=</a:t>
            </a:r>
            <a:r>
              <a:rPr lang="en-US" altLang="zh-CN" sz="1200" b="1" err="1">
                <a:latin typeface="宋体" panose="02010600030101010101" pitchFamily="2" charset="-122"/>
                <a:ea typeface="宋体" panose="02010600030101010101" pitchFamily="2" charset="-122"/>
              </a:rPr>
              <a:t>heardMess</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getBytes</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out.write(b);                               //</a:t>
            </a:r>
            <a:r>
              <a:rPr lang="zh-CN" altLang="en-US" sz="1200" b="1" dirty="0">
                <a:latin typeface="宋体" panose="02010600030101010101" pitchFamily="2" charset="-122"/>
                <a:ea typeface="宋体" panose="02010600030101010101" pitchFamily="2" charset="-122"/>
              </a:rPr>
              <a:t>更新文件中的内容</a:t>
            </a:r>
            <a:endParaRPr lang="zh-CN" altLang="en-US" sz="1200" b="1" dirty="0">
              <a:latin typeface="宋体" panose="02010600030101010101" pitchFamily="2" charset="-122"/>
              <a:ea typeface="宋体" panose="02010600030101010101" pitchFamily="2" charset="-122"/>
            </a:endParaRPr>
          </a:p>
          <a:p>
            <a:pPr algn="just">
              <a:lnSpc>
                <a:spcPct val="80000"/>
              </a:lnSpc>
              <a:spcBef>
                <a:spcPct val="20000"/>
              </a:spcBef>
            </a:pPr>
            <a:r>
              <a:rPr lang="zh-CN" altLang="en-US"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System.out.print("</a:t>
            </a:r>
            <a:r>
              <a:rPr lang="zh-CN" altLang="en-US" sz="1200" b="1" dirty="0">
                <a:latin typeface="宋体" panose="02010600030101010101" pitchFamily="2" charset="-122"/>
                <a:ea typeface="宋体" panose="02010600030101010101" pitchFamily="2" charset="-122"/>
              </a:rPr>
              <a:t>我是一个大学生</a:t>
            </a:r>
            <a:r>
              <a:rPr lang="en-US" altLang="zh-CN" sz="1200" b="1" dirty="0">
                <a:latin typeface="宋体" panose="02010600030101010101" pitchFamily="2" charset="-122"/>
                <a:ea typeface="宋体" panose="02010600030101010101" pitchFamily="2" charset="-122"/>
              </a:rPr>
              <a:t>,"); </a:t>
            </a:r>
            <a:endParaRPr lang="en-US" altLang="zh-CN" sz="12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我向文件</a:t>
            </a:r>
            <a:r>
              <a:rPr lang="en-US" altLang="zh-CN" sz="1200" b="1" dirty="0">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myFile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写入如下内容</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heardMess</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catch(</a:t>
            </a:r>
            <a:r>
              <a:rPr lang="en-US" altLang="zh-CN" sz="1200" b="1" err="1">
                <a:latin typeface="宋体" panose="02010600030101010101" pitchFamily="2" charset="-122"/>
                <a:ea typeface="宋体" panose="02010600030101010101" pitchFamily="2" charset="-122"/>
              </a:rPr>
              <a:t>IOException</a:t>
            </a:r>
            <a:r>
              <a:rPr lang="en-US" altLang="zh-CN" sz="1200" b="1">
                <a:latin typeface="宋体" panose="02010600030101010101" pitchFamily="2" charset="-122"/>
                <a:ea typeface="宋体" panose="02010600030101010101" pitchFamily="2" charset="-122"/>
              </a:rPr>
              <a:t> exp){</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(exp.</a:t>
            </a:r>
            <a:r>
              <a:rPr lang="en-US" altLang="zh-CN" sz="1200" b="1" err="1">
                <a:latin typeface="宋体" panose="02010600030101010101" pitchFamily="2" charset="-122"/>
                <a:ea typeface="宋体" panose="02010600030101010101" pitchFamily="2" charset="-122"/>
              </a:rPr>
              <a:t>toString</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  } </a:t>
            </a:r>
            <a:endParaRPr lang="en-US" altLang="zh-CN" sz="12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22" name="矩形 6452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4531" name="矩形 6453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4532" name="矩形 6453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4533" name="文本框 6453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64534" name="文本框 64533"/>
          <p:cNvSpPr txBox="1"/>
          <p:nvPr/>
        </p:nvSpPr>
        <p:spPr>
          <a:xfrm>
            <a:off x="1219200" y="1447800"/>
            <a:ext cx="7086600" cy="50292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具体观察者</a:t>
            </a:r>
            <a:r>
              <a:rPr lang="en-US" altLang="zh-CN" b="1" dirty="0">
                <a:latin typeface="宋体" panose="02010600030101010101" pitchFamily="2" charset="-122"/>
                <a:ea typeface="宋体" panose="02010600030101010101" pitchFamily="2" charset="-122"/>
              </a:rPr>
              <a:t>_2  </a:t>
            </a:r>
            <a:r>
              <a:rPr lang="en-US" altLang="zh-CN" b="1" err="1">
                <a:solidFill>
                  <a:srgbClr val="FF0000"/>
                </a:solidFill>
                <a:latin typeface="宋体" panose="02010600030101010101" pitchFamily="2" charset="-122"/>
                <a:ea typeface="宋体" panose="02010600030101010101" pitchFamily="2" charset="-122"/>
              </a:rPr>
              <a:t>HaiGui</a:t>
            </a:r>
            <a:r>
              <a:rPr lang="en-US" altLang="zh-CN" b="1">
                <a:solidFill>
                  <a:srgbClr val="FF0000"/>
                </a:solidFill>
                <a:latin typeface="宋体" panose="02010600030101010101" pitchFamily="2" charset="-122"/>
                <a:ea typeface="宋体" panose="02010600030101010101" pitchFamily="2" charset="-122"/>
              </a:rPr>
              <a:t>.java</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import java.</a:t>
            </a:r>
            <a:r>
              <a:rPr lang="en-US" altLang="zh-CN" sz="1000" b="1" err="1">
                <a:latin typeface="宋体" panose="02010600030101010101" pitchFamily="2" charset="-122"/>
                <a:ea typeface="宋体" panose="02010600030101010101" pitchFamily="2" charset="-122"/>
              </a:rPr>
              <a:t>io</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import java.util.</a:t>
            </a:r>
            <a:r>
              <a:rPr lang="en-US" altLang="zh-CN" sz="1000" b="1" err="1">
                <a:latin typeface="宋体" panose="02010600030101010101" pitchFamily="2" charset="-122"/>
                <a:ea typeface="宋体" panose="02010600030101010101" pitchFamily="2" charset="-122"/>
              </a:rPr>
              <a:t>regex</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public class</a:t>
            </a:r>
            <a:r>
              <a:rPr lang="en-US" altLang="zh-CN" sz="1000" b="1" err="1">
                <a:latin typeface="宋体" panose="02010600030101010101" pitchFamily="2" charset="-122"/>
                <a:ea typeface="宋体" panose="02010600030101010101" pitchFamily="2" charset="-122"/>
              </a:rPr>
              <a:t> HaiGui</a:t>
            </a:r>
            <a:r>
              <a:rPr lang="en-US" altLang="zh-CN" sz="1000" b="1">
                <a:latin typeface="宋体" panose="02010600030101010101" pitchFamily="2" charset="-122"/>
                <a:ea typeface="宋体" panose="02010600030101010101" pitchFamily="2" charset="-122"/>
              </a:rPr>
              <a:t> implements Observer{</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Subject subject;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File</a:t>
            </a:r>
            <a:r>
              <a:rPr lang="en-US" altLang="zh-CN" sz="1000" b="1" err="1">
                <a:latin typeface="宋体" panose="02010600030101010101" pitchFamily="2" charset="-122"/>
                <a:ea typeface="宋体" panose="02010600030101010101" pitchFamily="2" charset="-122"/>
              </a:rPr>
              <a:t> myFile</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  </a:t>
            </a:r>
            <a:endParaRPr lang="en-US" altLang="zh-CN" sz="1000" b="1" err="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err="1">
                <a:latin typeface="宋体" panose="02010600030101010101" pitchFamily="2" charset="-122"/>
                <a:ea typeface="宋体" panose="02010600030101010101" pitchFamily="2" charset="-122"/>
              </a:rPr>
              <a:t>   HaiGui</a:t>
            </a:r>
            <a:r>
              <a:rPr lang="en-US" altLang="zh-CN" sz="1000" b="1">
                <a:latin typeface="宋体" panose="02010600030101010101" pitchFamily="2" charset="-122"/>
                <a:ea typeface="宋体" panose="02010600030101010101" pitchFamily="2" charset="-122"/>
              </a:rPr>
              <a:t>(Subject subject,String</a:t>
            </a:r>
            <a:r>
              <a:rPr lang="en-US" altLang="zh-CN" sz="1000" b="1" err="1">
                <a:latin typeface="宋体" panose="02010600030101010101" pitchFamily="2" charset="-122"/>
                <a:ea typeface="宋体" panose="02010600030101010101" pitchFamily="2" charset="-122"/>
              </a:rPr>
              <a:t> fileName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this.subject=subject;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subject.</a:t>
            </a:r>
            <a:r>
              <a:rPr lang="en-US" altLang="zh-CN" sz="1000" b="1" err="1">
                <a:latin typeface="宋体" panose="02010600030101010101" pitchFamily="2" charset="-122"/>
                <a:ea typeface="宋体" panose="02010600030101010101" pitchFamily="2" charset="-122"/>
              </a:rPr>
              <a:t>addObserver</a:t>
            </a:r>
            <a:r>
              <a:rPr lang="en-US" altLang="zh-CN" sz="1000" b="1">
                <a:latin typeface="宋体" panose="02010600030101010101" pitchFamily="2" charset="-122"/>
                <a:ea typeface="宋体" panose="02010600030101010101" pitchFamily="2" charset="-122"/>
              </a:rPr>
              <a:t>(this);     //</a:t>
            </a:r>
            <a:r>
              <a:rPr lang="zh-CN" altLang="en-US" sz="1000" b="1" dirty="0">
                <a:latin typeface="宋体" panose="02010600030101010101" pitchFamily="2" charset="-122"/>
                <a:ea typeface="宋体" panose="02010600030101010101" pitchFamily="2" charset="-122"/>
              </a:rPr>
              <a:t>使当前实例成为</a:t>
            </a:r>
            <a:r>
              <a:rPr lang="en-US" altLang="zh-CN" sz="1000" b="1">
                <a:latin typeface="宋体" panose="02010600030101010101" pitchFamily="2" charset="-122"/>
                <a:ea typeface="宋体" panose="02010600030101010101" pitchFamily="2" charset="-122"/>
              </a:rPr>
              <a:t>subject</a:t>
            </a:r>
            <a:r>
              <a:rPr lang="zh-CN" altLang="en-US" sz="1000" b="1" dirty="0">
                <a:latin typeface="宋体" panose="02010600030101010101" pitchFamily="2" charset="-122"/>
                <a:ea typeface="宋体" panose="02010600030101010101" pitchFamily="2" charset="-122"/>
              </a:rPr>
              <a:t>所引用的具体主题的观察者</a:t>
            </a:r>
            <a:endParaRPr lang="zh-CN" altLang="en-US" sz="1000" b="1" dirty="0">
              <a:latin typeface="宋体" panose="02010600030101010101" pitchFamily="2" charset="-122"/>
              <a:ea typeface="宋体" panose="02010600030101010101" pitchFamily="2" charset="-122"/>
            </a:endParaRPr>
          </a:p>
          <a:p>
            <a:pPr algn="just">
              <a:lnSpc>
                <a:spcPct val="80000"/>
              </a:lnSpc>
              <a:spcBef>
                <a:spcPct val="20000"/>
              </a:spcBef>
            </a:pPr>
            <a:r>
              <a:rPr lang="zh-CN" altLang="en-US" sz="1000" b="1" dirty="0">
                <a:latin typeface="宋体" panose="02010600030101010101" pitchFamily="2" charset="-122"/>
                <a:ea typeface="宋体" panose="02010600030101010101" pitchFamily="2" charset="-122"/>
              </a:rPr>
              <a:t>      </a:t>
            </a:r>
            <a:r>
              <a:rPr lang="en-US" altLang="zh-CN" sz="1000" b="1" err="1">
                <a:latin typeface="宋体" panose="02010600030101010101" pitchFamily="2" charset="-122"/>
                <a:ea typeface="宋体" panose="02010600030101010101" pitchFamily="2" charset="-122"/>
              </a:rPr>
              <a:t>myFile</a:t>
            </a:r>
            <a:r>
              <a:rPr lang="en-US" altLang="zh-CN" sz="1000" b="1">
                <a:latin typeface="宋体" panose="02010600030101010101" pitchFamily="2" charset="-122"/>
                <a:ea typeface="宋体" panose="02010600030101010101" pitchFamily="2" charset="-122"/>
              </a:rPr>
              <a:t>=new File(</a:t>
            </a:r>
            <a:r>
              <a:rPr lang="en-US" altLang="zh-CN" sz="1000" b="1" err="1">
                <a:latin typeface="宋体" panose="02010600030101010101" pitchFamily="2" charset="-122"/>
                <a:ea typeface="宋体" panose="02010600030101010101" pitchFamily="2" charset="-122"/>
              </a:rPr>
              <a:t>fileName</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public void</a:t>
            </a:r>
            <a:r>
              <a:rPr lang="en-US" altLang="zh-CN" sz="1000" b="1" err="1">
                <a:latin typeface="宋体" panose="02010600030101010101" pitchFamily="2" charset="-122"/>
                <a:ea typeface="宋体" panose="02010600030101010101" pitchFamily="2" charset="-122"/>
              </a:rPr>
              <a:t> hearTelephone</a:t>
            </a:r>
            <a:r>
              <a:rPr lang="en-US" altLang="zh-CN" sz="1000" b="1">
                <a:latin typeface="宋体" panose="02010600030101010101" pitchFamily="2" charset="-122"/>
                <a:ea typeface="宋体" panose="02010600030101010101" pitchFamily="2" charset="-122"/>
              </a:rPr>
              <a:t>(String</a:t>
            </a:r>
            <a:r>
              <a:rPr lang="en-US" altLang="zh-CN" sz="1000" b="1" err="1">
                <a:latin typeface="宋体" panose="02010600030101010101" pitchFamily="2" charset="-122"/>
                <a:ea typeface="宋体" panose="02010600030101010101" pitchFamily="2" charset="-122"/>
              </a:rPr>
              <a:t> heardMess</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try{</a:t>
            </a:r>
            <a:r>
              <a:rPr lang="en-US" altLang="zh-CN" sz="1000" b="1" err="1">
                <a:latin typeface="宋体" panose="02010600030101010101" pitchFamily="2" charset="-122"/>
                <a:ea typeface="宋体" panose="02010600030101010101" pitchFamily="2" charset="-122"/>
              </a:rPr>
              <a:t> boolean</a:t>
            </a:r>
            <a:r>
              <a:rPr lang="en-US" altLang="zh-CN" sz="1000" b="1">
                <a:latin typeface="宋体" panose="02010600030101010101" pitchFamily="2" charset="-122"/>
                <a:ea typeface="宋体" panose="02010600030101010101" pitchFamily="2" charset="-122"/>
              </a:rPr>
              <a:t> boo=</a:t>
            </a:r>
            <a:r>
              <a:rPr lang="en-US" altLang="zh-CN" sz="1000" b="1" err="1">
                <a:latin typeface="宋体" panose="02010600030101010101" pitchFamily="2" charset="-122"/>
                <a:ea typeface="宋体" panose="02010600030101010101" pitchFamily="2" charset="-122"/>
              </a:rPr>
              <a:t>heardMess</a:t>
            </a:r>
            <a:r>
              <a:rPr lang="en-US" altLang="zh-CN" sz="1000" b="1">
                <a:latin typeface="宋体" panose="02010600030101010101" pitchFamily="2" charset="-122"/>
                <a:ea typeface="宋体" panose="02010600030101010101" pitchFamily="2" charset="-122"/>
              </a:rPr>
              <a:t>.contains("java</a:t>
            </a:r>
            <a:r>
              <a:rPr lang="zh-CN" altLang="en-US" sz="1000" b="1" dirty="0">
                <a:latin typeface="宋体" panose="02010600030101010101" pitchFamily="2" charset="-122"/>
                <a:ea typeface="宋体" panose="02010600030101010101" pitchFamily="2" charset="-122"/>
              </a:rPr>
              <a:t>程序员</a:t>
            </a:r>
            <a:r>
              <a:rPr lang="en-US" altLang="zh-CN" sz="1000" b="1" dirty="0">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heardMess</a:t>
            </a:r>
            <a:r>
              <a:rPr lang="en-US" altLang="zh-CN" sz="1000" b="1">
                <a:latin typeface="宋体" panose="02010600030101010101" pitchFamily="2" charset="-122"/>
                <a:ea typeface="宋体" panose="02010600030101010101" pitchFamily="2" charset="-122"/>
              </a:rPr>
              <a:t>.contains("</a:t>
            </a:r>
            <a:r>
              <a:rPr lang="zh-CN" altLang="en-US" sz="1000" b="1" dirty="0">
                <a:latin typeface="宋体" panose="02010600030101010101" pitchFamily="2" charset="-122"/>
                <a:ea typeface="宋体" panose="02010600030101010101" pitchFamily="2" charset="-122"/>
              </a:rPr>
              <a:t>软件</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if(boo){</a:t>
            </a:r>
            <a:r>
              <a:rPr lang="en-US" altLang="zh-CN" sz="1000" b="1" err="1">
                <a:latin typeface="宋体" panose="02010600030101010101" pitchFamily="2" charset="-122"/>
                <a:ea typeface="宋体" panose="02010600030101010101" pitchFamily="2" charset="-122"/>
              </a:rPr>
              <a:t> </a:t>
            </a:r>
            <a:endParaRPr lang="en-US" altLang="zh-CN" sz="1000" b="1" err="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err="1">
                <a:latin typeface="宋体" panose="02010600030101010101" pitchFamily="2" charset="-122"/>
                <a:ea typeface="宋体" panose="02010600030101010101" pitchFamily="2" charset="-122"/>
              </a:rPr>
              <a:t>             RandomAccessFile</a:t>
            </a:r>
            <a:r>
              <a:rPr lang="en-US" altLang="zh-CN" sz="1000" b="1">
                <a:latin typeface="宋体" panose="02010600030101010101" pitchFamily="2" charset="-122"/>
                <a:ea typeface="宋体" panose="02010600030101010101" pitchFamily="2" charset="-122"/>
              </a:rPr>
              <a:t> out=new</a:t>
            </a:r>
            <a:r>
              <a:rPr lang="en-US" altLang="zh-CN" sz="1000" b="1" err="1">
                <a:latin typeface="宋体" panose="02010600030101010101" pitchFamily="2" charset="-122"/>
                <a:ea typeface="宋体" panose="02010600030101010101" pitchFamily="2" charset="-122"/>
              </a:rPr>
              <a:t> RandomAccessFile</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myFile</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rw</a:t>
            </a: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out.seek(out.length());</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byte [] b=</a:t>
            </a:r>
            <a:r>
              <a:rPr lang="en-US" altLang="zh-CN" sz="1000" b="1" err="1">
                <a:latin typeface="宋体" panose="02010600030101010101" pitchFamily="2" charset="-122"/>
                <a:ea typeface="宋体" panose="02010600030101010101" pitchFamily="2" charset="-122"/>
              </a:rPr>
              <a:t>heardMess</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getBytes</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out.write(b); </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System.out.print("</a:t>
            </a:r>
            <a:r>
              <a:rPr lang="zh-CN" altLang="en-US" sz="1000" b="1" dirty="0">
                <a:latin typeface="宋体" panose="02010600030101010101" pitchFamily="2" charset="-122"/>
                <a:ea typeface="宋体" panose="02010600030101010101" pitchFamily="2" charset="-122"/>
              </a:rPr>
              <a:t>我是一个海归</a:t>
            </a:r>
            <a:r>
              <a:rPr lang="en-US" altLang="zh-CN" sz="1000" b="1" dirty="0">
                <a:latin typeface="宋体" panose="02010600030101010101" pitchFamily="2" charset="-122"/>
                <a:ea typeface="宋体" panose="02010600030101010101" pitchFamily="2" charset="-122"/>
              </a:rPr>
              <a:t>,"); </a:t>
            </a:r>
            <a:endParaRPr lang="en-US" altLang="zh-CN" sz="10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我向文件</a:t>
            </a:r>
            <a:r>
              <a:rPr lang="en-US" altLang="zh-CN" sz="1000" b="1" dirty="0">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myFile</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getName</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写入如下内容</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en-US" altLang="zh-CN" sz="1000" b="1" err="1">
                <a:latin typeface="宋体" panose="02010600030101010101" pitchFamily="2" charset="-122"/>
                <a:ea typeface="宋体" panose="02010600030101010101" pitchFamily="2" charset="-122"/>
              </a:rPr>
              <a:t>heardMess</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else{</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我是海归</a:t>
            </a:r>
            <a:r>
              <a:rPr lang="en-US" altLang="zh-CN" sz="1000" b="1" dirty="0">
                <a:latin typeface="宋体" panose="02010600030101010101" pitchFamily="2" charset="-122"/>
                <a:ea typeface="宋体" panose="02010600030101010101" pitchFamily="2" charset="-122"/>
              </a:rPr>
              <a:t>,</a:t>
            </a:r>
            <a:r>
              <a:rPr lang="zh-CN" altLang="en-US" sz="1000" b="1" dirty="0">
                <a:latin typeface="宋体" panose="02010600030101010101" pitchFamily="2" charset="-122"/>
                <a:ea typeface="宋体" panose="02010600030101010101" pitchFamily="2" charset="-122"/>
              </a:rPr>
              <a:t>这次的信息中没有我需要的信息</a:t>
            </a:r>
            <a:r>
              <a:rPr lang="en-US" altLang="zh-CN" sz="1000" b="1" dirty="0">
                <a:latin typeface="宋体" panose="02010600030101010101" pitchFamily="2" charset="-122"/>
                <a:ea typeface="宋体" panose="02010600030101010101" pitchFamily="2" charset="-122"/>
              </a:rPr>
              <a:t>");</a:t>
            </a:r>
            <a:endParaRPr lang="en-US" altLang="zh-CN" sz="10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dirty="0">
                <a:latin typeface="宋体" panose="02010600030101010101" pitchFamily="2" charset="-122"/>
                <a:ea typeface="宋体" panose="02010600030101010101" pitchFamily="2" charset="-122"/>
              </a:rPr>
              <a:t>           } </a:t>
            </a:r>
            <a:endParaRPr lang="en-US" altLang="zh-CN" sz="10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dirty="0">
                <a:latin typeface="宋体" panose="02010600030101010101" pitchFamily="2" charset="-122"/>
                <a:ea typeface="宋体" panose="02010600030101010101" pitchFamily="2" charset="-122"/>
              </a:rPr>
              <a:t>      }</a:t>
            </a:r>
            <a:endParaRPr lang="en-US" altLang="zh-CN" sz="1000" b="1" dirty="0">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dirty="0">
                <a:latin typeface="宋体" panose="02010600030101010101" pitchFamily="2" charset="-122"/>
                <a:ea typeface="宋体" panose="02010600030101010101" pitchFamily="2" charset="-122"/>
              </a:rPr>
              <a:t>      </a:t>
            </a:r>
            <a:r>
              <a:rPr lang="en-US" altLang="zh-CN" sz="1000" b="1">
                <a:latin typeface="宋体" panose="02010600030101010101" pitchFamily="2" charset="-122"/>
                <a:ea typeface="宋体" panose="02010600030101010101" pitchFamily="2" charset="-122"/>
              </a:rPr>
              <a:t>catch(</a:t>
            </a:r>
            <a:r>
              <a:rPr lang="en-US" altLang="zh-CN" sz="1000" b="1" err="1">
                <a:latin typeface="宋体" panose="02010600030101010101" pitchFamily="2" charset="-122"/>
                <a:ea typeface="宋体" panose="02010600030101010101" pitchFamily="2" charset="-122"/>
              </a:rPr>
              <a:t>IOException</a:t>
            </a:r>
            <a:r>
              <a:rPr lang="en-US" altLang="zh-CN" sz="1000" b="1">
                <a:latin typeface="宋体" panose="02010600030101010101" pitchFamily="2" charset="-122"/>
                <a:ea typeface="宋体" panose="02010600030101010101" pitchFamily="2" charset="-122"/>
              </a:rPr>
              <a:t> exp){</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System.out.</a:t>
            </a:r>
            <a:r>
              <a:rPr lang="en-US" altLang="zh-CN" sz="1000" b="1" err="1">
                <a:latin typeface="宋体" panose="02010600030101010101" pitchFamily="2" charset="-122"/>
                <a:ea typeface="宋体" panose="02010600030101010101" pitchFamily="2" charset="-122"/>
              </a:rPr>
              <a:t>println</a:t>
            </a:r>
            <a:r>
              <a:rPr lang="en-US" altLang="zh-CN" sz="1000" b="1">
                <a:latin typeface="宋体" panose="02010600030101010101" pitchFamily="2" charset="-122"/>
                <a:ea typeface="宋体" panose="02010600030101010101" pitchFamily="2" charset="-122"/>
              </a:rPr>
              <a:t>(exp.</a:t>
            </a:r>
            <a:r>
              <a:rPr lang="en-US" altLang="zh-CN" sz="1000" b="1" err="1">
                <a:latin typeface="宋体" panose="02010600030101010101" pitchFamily="2" charset="-122"/>
                <a:ea typeface="宋体" panose="02010600030101010101" pitchFamily="2" charset="-122"/>
              </a:rPr>
              <a:t>toString</a:t>
            </a:r>
            <a:r>
              <a:rPr lang="en-US" altLang="zh-CN" sz="1000" b="1">
                <a:latin typeface="宋体" panose="02010600030101010101" pitchFamily="2" charset="-122"/>
                <a:ea typeface="宋体" panose="02010600030101010101" pitchFamily="2" charset="-122"/>
              </a:rPr>
              <a:t>());</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 </a:t>
            </a:r>
            <a:endParaRPr lang="en-US" altLang="zh-CN" sz="10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000" b="1">
                <a:latin typeface="宋体" panose="02010600030101010101" pitchFamily="2" charset="-122"/>
                <a:ea typeface="宋体" panose="02010600030101010101" pitchFamily="2" charset="-122"/>
              </a:rPr>
              <a:t>} </a:t>
            </a:r>
            <a:endParaRPr lang="en-US" altLang="zh-CN" sz="1000" b="1">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副标题 6146"/>
          <p:cNvSpPr>
            <a:spLocks noGrp="1"/>
          </p:cNvSpPr>
          <p:nvPr>
            <p:ph type="subTitle" idx="1"/>
          </p:nvPr>
        </p:nvSpPr>
        <p:spPr>
          <a:xfrm>
            <a:off x="1143000" y="533400"/>
            <a:ext cx="6400800" cy="762000"/>
          </a:xfrm>
        </p:spPr>
        <p:txBody>
          <a:bodyPr/>
          <a:p>
            <a:pPr algn="l" defTabSz="914400">
              <a:buClrTx/>
              <a:buSzTx/>
              <a:buFontTx/>
            </a:pPr>
            <a:r>
              <a:rPr lang="en-US" altLang="zh-CN" sz="3600" b="1" kern="1200" baseline="0">
                <a:latin typeface="Times New Roman" panose="02020603050405020304" pitchFamily="18" charset="0"/>
                <a:ea typeface="宋体" panose="02010600030101010101" pitchFamily="2" charset="-122"/>
              </a:rPr>
              <a:t>1.3   GOF</a:t>
            </a:r>
            <a:r>
              <a:rPr lang="zh-CN" altLang="en-US" sz="3600" b="1" kern="1200" baseline="0" dirty="0">
                <a:latin typeface="宋体" panose="02010600030101010101" pitchFamily="2" charset="-122"/>
                <a:ea typeface="宋体" panose="02010600030101010101" pitchFamily="2" charset="-122"/>
              </a:rPr>
              <a:t>之著作 </a:t>
            </a:r>
            <a:endParaRPr lang="zh-CN" altLang="en-US" sz="3600" b="1" kern="1200" baseline="0" dirty="0">
              <a:latin typeface="宋体" panose="02010600030101010101" pitchFamily="2" charset="-122"/>
              <a:ea typeface="宋体" panose="02010600030101010101" pitchFamily="2" charset="-122"/>
            </a:endParaRPr>
          </a:p>
        </p:txBody>
      </p:sp>
      <p:sp>
        <p:nvSpPr>
          <p:cNvPr id="6156" name="矩形 615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165" name="矩形 616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166" name="矩形 616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168" name="文本框 6167"/>
          <p:cNvSpPr txBox="1"/>
          <p:nvPr/>
        </p:nvSpPr>
        <p:spPr>
          <a:xfrm>
            <a:off x="533400" y="1600200"/>
            <a:ext cx="8077200" cy="4048125"/>
          </a:xfrm>
          <a:prstGeom prst="rect">
            <a:avLst/>
          </a:prstGeom>
          <a:noFill/>
          <a:ln w="9525">
            <a:noFill/>
          </a:ln>
        </p:spPr>
        <p:txBody>
          <a:bodyPr>
            <a:spAutoFit/>
          </a:bodyPr>
          <a:p>
            <a:pPr algn="l">
              <a:lnSpc>
                <a:spcPct val="130000"/>
              </a:lnSpc>
              <a:spcBef>
                <a:spcPct val="50000"/>
              </a:spcBef>
            </a:pPr>
            <a:r>
              <a:rPr lang="en-US" altLang="zh-CN" sz="32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目前，被公认在设计模式领域最具影响力的著作是</a:t>
            </a:r>
            <a:r>
              <a:rPr lang="en-US" altLang="zh-CN" b="1">
                <a:solidFill>
                  <a:srgbClr val="0000FF"/>
                </a:solidFill>
                <a:latin typeface="Times New Roman" panose="02020603050405020304" pitchFamily="18" charset="0"/>
                <a:ea typeface="汉仪中宋简"/>
              </a:rPr>
              <a:t>Erich Gamma</a:t>
            </a:r>
            <a:r>
              <a:rPr lang="zh-CN" altLang="en-US" b="1">
                <a:latin typeface="宋体" panose="02010600030101010101" pitchFamily="2" charset="-122"/>
                <a:ea typeface="宋体" panose="02010600030101010101" pitchFamily="2" charset="-122"/>
              </a:rPr>
              <a:t>、</a:t>
            </a:r>
            <a:r>
              <a:rPr lang="en-US" altLang="zh-CN" b="1">
                <a:solidFill>
                  <a:srgbClr val="0000FF"/>
                </a:solidFill>
                <a:latin typeface="Times New Roman" panose="02020603050405020304" pitchFamily="18" charset="0"/>
                <a:ea typeface="汉仪中宋简"/>
              </a:rPr>
              <a:t>Richard Helm</a:t>
            </a:r>
            <a:r>
              <a:rPr lang="zh-CN" altLang="en-US" b="1">
                <a:latin typeface="宋体" panose="02010600030101010101" pitchFamily="2" charset="-122"/>
                <a:ea typeface="宋体" panose="02010600030101010101" pitchFamily="2" charset="-122"/>
              </a:rPr>
              <a:t>、</a:t>
            </a:r>
            <a:r>
              <a:rPr lang="en-US" altLang="zh-CN" b="1">
                <a:solidFill>
                  <a:srgbClr val="0000FF"/>
                </a:solidFill>
                <a:latin typeface="Times New Roman" panose="02020603050405020304" pitchFamily="18" charset="0"/>
                <a:ea typeface="汉仪中宋简"/>
              </a:rPr>
              <a:t>Ralph Johnson</a:t>
            </a:r>
            <a:r>
              <a:rPr lang="zh-CN" altLang="en-US" b="1">
                <a:latin typeface="宋体" panose="02010600030101010101" pitchFamily="2" charset="-122"/>
                <a:ea typeface="宋体" panose="02010600030101010101" pitchFamily="2" charset="-122"/>
              </a:rPr>
              <a:t>和</a:t>
            </a:r>
            <a:r>
              <a:rPr lang="en-US" altLang="zh-CN" b="1">
                <a:solidFill>
                  <a:srgbClr val="0000FF"/>
                </a:solidFill>
                <a:latin typeface="Times New Roman" panose="02020603050405020304" pitchFamily="18" charset="0"/>
                <a:ea typeface="汉仪中宋简"/>
              </a:rPr>
              <a:t>John</a:t>
            </a:r>
            <a:r>
              <a:rPr lang="en-US" altLang="zh-CN" b="1" err="1">
                <a:solidFill>
                  <a:srgbClr val="0000FF"/>
                </a:solidFill>
                <a:latin typeface="Times New Roman" panose="02020603050405020304" pitchFamily="18" charset="0"/>
                <a:ea typeface="汉仪中宋简"/>
              </a:rPr>
              <a:t> Vlissides</a:t>
            </a:r>
            <a:r>
              <a:rPr lang="zh-CN" altLang="en-US" b="1" dirty="0">
                <a:latin typeface="宋体" panose="02010600030101010101" pitchFamily="2" charset="-122"/>
                <a:ea typeface="宋体" panose="02010600030101010101" pitchFamily="2" charset="-122"/>
              </a:rPr>
              <a:t>在</a:t>
            </a:r>
            <a:r>
              <a:rPr lang="en-US" altLang="zh-CN" b="1" dirty="0">
                <a:latin typeface="宋体" panose="02010600030101010101" pitchFamily="2" charset="-122"/>
                <a:ea typeface="宋体" panose="02010600030101010101" pitchFamily="2" charset="-122"/>
              </a:rPr>
              <a:t>1994</a:t>
            </a:r>
            <a:r>
              <a:rPr lang="zh-CN" altLang="en-US" b="1" dirty="0">
                <a:latin typeface="宋体" panose="02010600030101010101" pitchFamily="2" charset="-122"/>
                <a:ea typeface="宋体" panose="02010600030101010101" pitchFamily="2" charset="-122"/>
              </a:rPr>
              <a:t>年合作出版的著作：</a:t>
            </a:r>
            <a:r>
              <a:rPr lang="en-US" altLang="zh-CN" b="1" dirty="0">
                <a:solidFill>
                  <a:srgbClr val="FF0000"/>
                </a:solidFill>
                <a:latin typeface="宋体" panose="02010600030101010101" pitchFamily="2" charset="-122"/>
                <a:ea typeface="宋体" panose="02010600030101010101" pitchFamily="2" charset="-122"/>
              </a:rPr>
              <a:t>《</a:t>
            </a:r>
            <a:r>
              <a:rPr lang="en-US" altLang="zh-CN" b="1">
                <a:solidFill>
                  <a:srgbClr val="FF0000"/>
                </a:solidFill>
                <a:latin typeface="宋体" panose="02010600030101010101" pitchFamily="2" charset="-122"/>
                <a:ea typeface="宋体" panose="02010600030101010101" pitchFamily="2" charset="-122"/>
              </a:rPr>
              <a:t>Design Patterns</a:t>
            </a:r>
            <a:r>
              <a:rPr lang="zh-CN" altLang="en-US" b="1">
                <a:solidFill>
                  <a:srgbClr val="FF0000"/>
                </a:solidFill>
                <a:latin typeface="宋体" panose="02010600030101010101" pitchFamily="2" charset="-122"/>
                <a:ea typeface="宋体" panose="02010600030101010101" pitchFamily="2" charset="-122"/>
              </a:rPr>
              <a:t>：</a:t>
            </a:r>
            <a:r>
              <a:rPr lang="en-US" altLang="zh-CN" b="1">
                <a:solidFill>
                  <a:srgbClr val="FF0000"/>
                </a:solidFill>
                <a:latin typeface="宋体" panose="02010600030101010101" pitchFamily="2" charset="-122"/>
                <a:ea typeface="宋体" panose="02010600030101010101" pitchFamily="2" charset="-122"/>
              </a:rPr>
              <a:t>Elements of Reusable Object-Oriented Software》</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中译本</a:t>
            </a:r>
            <a:r>
              <a:rPr lang="en-US" altLang="zh-CN" b="1" dirty="0">
                <a:solidFill>
                  <a:srgbClr val="FF00FF"/>
                </a:solidFill>
                <a:latin typeface="Times New Roman" panose="02020603050405020304" pitchFamily="18" charset="0"/>
                <a:ea typeface="黑体" panose="02010609060101010101" pitchFamily="2" charset="-122"/>
              </a:rPr>
              <a:t>《</a:t>
            </a:r>
            <a:r>
              <a:rPr lang="zh-CN" altLang="en-US" b="1" dirty="0">
                <a:solidFill>
                  <a:srgbClr val="FF00FF"/>
                </a:solidFill>
                <a:latin typeface="Times New Roman" panose="02020603050405020304" pitchFamily="18" charset="0"/>
                <a:ea typeface="黑体" panose="02010609060101010101" pitchFamily="2" charset="-122"/>
              </a:rPr>
              <a:t>设计模式：可复用的面向对象软件的基本原理</a:t>
            </a:r>
            <a:r>
              <a:rPr lang="en-US" altLang="zh-CN" b="1" dirty="0">
                <a:solidFill>
                  <a:srgbClr val="FF00FF"/>
                </a:solidFill>
                <a:latin typeface="Times New Roman" panose="02020603050405020304" pitchFamily="18" charset="0"/>
                <a:ea typeface="黑体" panose="02010609060101010101" pitchFamily="2" charset="-122"/>
              </a:rPr>
              <a:t>》 </a:t>
            </a:r>
            <a:r>
              <a:rPr lang="zh-CN" altLang="en-US" b="1" dirty="0">
                <a:latin typeface="宋体" panose="02010600030101010101" pitchFamily="2" charset="-122"/>
                <a:ea typeface="宋体" panose="02010600030101010101" pitchFamily="2" charset="-122"/>
              </a:rPr>
              <a:t>或</a:t>
            </a:r>
            <a:r>
              <a:rPr lang="en-US" altLang="zh-CN" b="1" dirty="0">
                <a:solidFill>
                  <a:srgbClr val="FF0000"/>
                </a:solidFill>
                <a:latin typeface="宋体" panose="02010600030101010101" pitchFamily="2" charset="-122"/>
                <a:ea typeface="宋体" panose="02010600030101010101" pitchFamily="2" charset="-122"/>
              </a:rPr>
              <a:t>《</a:t>
            </a:r>
            <a:r>
              <a:rPr lang="zh-CN" altLang="en-US" b="1" dirty="0">
                <a:solidFill>
                  <a:srgbClr val="FF0000"/>
                </a:solidFill>
                <a:latin typeface="宋体" panose="02010600030101010101" pitchFamily="2" charset="-122"/>
                <a:ea typeface="宋体" panose="02010600030101010101" pitchFamily="2" charset="-122"/>
              </a:rPr>
              <a:t>设计模式</a:t>
            </a:r>
            <a:r>
              <a:rPr lang="en-US" altLang="zh-CN" b="1" dirty="0">
                <a:solidFill>
                  <a:srgbClr val="FF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），该书被广大喜爱者昵称为</a:t>
            </a:r>
            <a:r>
              <a:rPr lang="en-US" altLang="zh-CN" b="1">
                <a:latin typeface="宋体" panose="02010600030101010101" pitchFamily="2" charset="-122"/>
                <a:ea typeface="宋体" panose="02010600030101010101" pitchFamily="2" charset="-122"/>
              </a:rPr>
              <a:t>GOF</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Gang of Four</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之书，被认为是学习设计模式的必读著作，</a:t>
            </a:r>
            <a:r>
              <a:rPr lang="en-US" altLang="zh-CN" b="1">
                <a:latin typeface="宋体" panose="02010600030101010101" pitchFamily="2" charset="-122"/>
                <a:ea typeface="宋体" panose="02010600030101010101" pitchFamily="2" charset="-122"/>
              </a:rPr>
              <a:t>GOF</a:t>
            </a:r>
            <a:r>
              <a:rPr lang="zh-CN" altLang="en-US" b="1" dirty="0">
                <a:latin typeface="宋体" panose="02010600030101010101" pitchFamily="2" charset="-122"/>
                <a:ea typeface="宋体" panose="02010600030101010101" pitchFamily="2" charset="-122"/>
              </a:rPr>
              <a:t>之书已经被公认为是设计模式领域的奠基之作。</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82" name="矩形 5428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4291" name="矩形 5429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4292" name="矩形 5429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4293" name="文本框 5429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54294" name="文本框 54293"/>
          <p:cNvSpPr txBox="1"/>
          <p:nvPr/>
        </p:nvSpPr>
        <p:spPr>
          <a:xfrm>
            <a:off x="838200" y="1676400"/>
            <a:ext cx="7848600" cy="432435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public class Application{</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public static void main(String</a:t>
            </a:r>
            <a:r>
              <a:rPr lang="en-US" altLang="zh-CN" sz="1800" b="1" err="1">
                <a:latin typeface="宋体" panose="02010600030101010101" pitchFamily="2" charset="-122"/>
                <a:ea typeface="宋体" panose="02010600030101010101" pitchFamily="2" charset="-122"/>
              </a:rPr>
              <a:t> args</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err="1">
                <a:latin typeface="宋体" panose="02010600030101010101" pitchFamily="2" charset="-122"/>
                <a:ea typeface="宋体" panose="02010600030101010101" pitchFamily="2" charset="-122"/>
              </a:rPr>
              <a:t>      SeekJobCenter</a:t>
            </a:r>
            <a:r>
              <a:rPr lang="en-US" altLang="zh-CN" sz="1800" b="1">
                <a:latin typeface="宋体" panose="02010600030101010101" pitchFamily="2" charset="-122"/>
                <a:ea typeface="宋体" panose="02010600030101010101" pitchFamily="2" charset="-122"/>
              </a:rPr>
              <a:t> center=new</a:t>
            </a:r>
            <a:r>
              <a:rPr lang="en-US" altLang="zh-CN" sz="1800" b="1" err="1">
                <a:latin typeface="宋体" panose="02010600030101010101" pitchFamily="2" charset="-122"/>
                <a:ea typeface="宋体" panose="02010600030101010101" pitchFamily="2" charset="-122"/>
              </a:rPr>
              <a:t> SeekJobCenter</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           </a:t>
            </a:r>
            <a:endParaRPr lang="en-US" altLang="zh-CN" sz="18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err="1">
                <a:latin typeface="宋体" panose="02010600030101010101" pitchFamily="2" charset="-122"/>
                <a:ea typeface="宋体" panose="02010600030101010101" pitchFamily="2" charset="-122"/>
              </a:rPr>
              <a:t>      UniverStudent zhangLin</a:t>
            </a:r>
            <a:r>
              <a:rPr lang="en-US" altLang="zh-CN" sz="1800" b="1">
                <a:latin typeface="宋体" panose="02010600030101010101" pitchFamily="2" charset="-122"/>
                <a:ea typeface="宋体" panose="02010600030101010101" pitchFamily="2" charset="-122"/>
              </a:rPr>
              <a:t>=new</a:t>
            </a:r>
            <a:r>
              <a:rPr lang="en-US" altLang="zh-CN" sz="1800" b="1" err="1">
                <a:latin typeface="宋体" panose="02010600030101010101" pitchFamily="2" charset="-122"/>
                <a:ea typeface="宋体" panose="02010600030101010101" pitchFamily="2" charset="-122"/>
              </a:rPr>
              <a:t> UniverStudent</a:t>
            </a:r>
            <a:r>
              <a:rPr lang="en-US" altLang="zh-CN" sz="1800" b="1">
                <a:latin typeface="宋体" panose="02010600030101010101" pitchFamily="2" charset="-122"/>
                <a:ea typeface="宋体" panose="02010600030101010101" pitchFamily="2" charset="-122"/>
              </a:rPr>
              <a:t>(center,"A.txt");</a:t>
            </a:r>
            <a:endParaRPr lang="en-US" altLang="zh-CN" sz="18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err="1">
                <a:latin typeface="宋体" panose="02010600030101010101" pitchFamily="2" charset="-122"/>
                <a:ea typeface="宋体" panose="02010600030101010101" pitchFamily="2" charset="-122"/>
              </a:rPr>
              <a:t>      HaiGui wangHao</a:t>
            </a:r>
            <a:r>
              <a:rPr lang="en-US" altLang="zh-CN" sz="1800" b="1">
                <a:latin typeface="宋体" panose="02010600030101010101" pitchFamily="2" charset="-122"/>
                <a:ea typeface="宋体" panose="02010600030101010101" pitchFamily="2" charset="-122"/>
              </a:rPr>
              <a:t>=new</a:t>
            </a:r>
            <a:r>
              <a:rPr lang="en-US" altLang="zh-CN" sz="1800" b="1" err="1">
                <a:latin typeface="宋体" panose="02010600030101010101" pitchFamily="2" charset="-122"/>
                <a:ea typeface="宋体" panose="02010600030101010101" pitchFamily="2" charset="-122"/>
              </a:rPr>
              <a:t> HaiGui</a:t>
            </a:r>
            <a:r>
              <a:rPr lang="en-US" altLang="zh-CN" sz="1800" b="1">
                <a:latin typeface="宋体" panose="02010600030101010101" pitchFamily="2" charset="-122"/>
                <a:ea typeface="宋体" panose="02010600030101010101" pitchFamily="2" charset="-122"/>
              </a:rPr>
              <a:t>(center,"B.txt");          </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center.</a:t>
            </a:r>
            <a:r>
              <a:rPr lang="en-US" altLang="zh-CN" sz="1800" b="1" err="1">
                <a:latin typeface="宋体" panose="02010600030101010101" pitchFamily="2" charset="-122"/>
                <a:ea typeface="宋体" panose="02010600030101010101" pitchFamily="2" charset="-122"/>
              </a:rPr>
              <a:t>giveNewMess</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腾辉公司需要</a:t>
            </a:r>
            <a:r>
              <a:rPr lang="en-US" altLang="zh-CN" sz="1800" b="1" dirty="0">
                <a:latin typeface="宋体" panose="02010600030101010101" pitchFamily="2" charset="-122"/>
                <a:ea typeface="宋体" panose="02010600030101010101" pitchFamily="2" charset="-122"/>
              </a:rPr>
              <a:t>10</a:t>
            </a:r>
            <a:r>
              <a:rPr lang="zh-CN" altLang="en-US" sz="1800" b="1" dirty="0">
                <a:latin typeface="宋体" panose="02010600030101010101" pitchFamily="2" charset="-122"/>
                <a:ea typeface="宋体" panose="02010600030101010101" pitchFamily="2" charset="-122"/>
              </a:rPr>
              <a:t>个</a:t>
            </a:r>
            <a:r>
              <a:rPr lang="en-US" altLang="zh-CN" sz="1800" b="1">
                <a:latin typeface="宋体" panose="02010600030101010101" pitchFamily="2" charset="-122"/>
                <a:ea typeface="宋体" panose="02010600030101010101" pitchFamily="2" charset="-122"/>
              </a:rPr>
              <a:t>java</a:t>
            </a:r>
            <a:r>
              <a:rPr lang="zh-CN" altLang="en-US" sz="1800" b="1" dirty="0">
                <a:latin typeface="宋体" panose="02010600030101010101" pitchFamily="2" charset="-122"/>
                <a:ea typeface="宋体" panose="02010600030101010101" pitchFamily="2" charset="-122"/>
              </a:rPr>
              <a:t>程序员。</a:t>
            </a: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center.</a:t>
            </a:r>
            <a:r>
              <a:rPr lang="en-US" altLang="zh-CN" sz="1800" b="1" err="1">
                <a:latin typeface="宋体" panose="02010600030101010101" pitchFamily="2" charset="-122"/>
                <a:ea typeface="宋体" panose="02010600030101010101" pitchFamily="2" charset="-122"/>
              </a:rPr>
              <a:t>notifyObservers</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center.</a:t>
            </a:r>
            <a:r>
              <a:rPr lang="en-US" altLang="zh-CN" sz="1800" b="1" err="1">
                <a:latin typeface="宋体" panose="02010600030101010101" pitchFamily="2" charset="-122"/>
                <a:ea typeface="宋体" panose="02010600030101010101" pitchFamily="2" charset="-122"/>
              </a:rPr>
              <a:t>giveNewMess</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海景公司需要</a:t>
            </a:r>
            <a:r>
              <a:rPr lang="en-US" altLang="zh-CN" sz="1800" b="1" dirty="0">
                <a:latin typeface="宋体" panose="02010600030101010101" pitchFamily="2" charset="-122"/>
                <a:ea typeface="宋体" panose="02010600030101010101" pitchFamily="2" charset="-122"/>
              </a:rPr>
              <a:t>8</a:t>
            </a:r>
            <a:r>
              <a:rPr lang="zh-CN" altLang="en-US" sz="1800" b="1" dirty="0">
                <a:latin typeface="宋体" panose="02010600030101010101" pitchFamily="2" charset="-122"/>
                <a:ea typeface="宋体" panose="02010600030101010101" pitchFamily="2" charset="-122"/>
              </a:rPr>
              <a:t>个动画设计师。</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center.</a:t>
            </a:r>
            <a:r>
              <a:rPr lang="en-US" altLang="zh-CN" sz="1800" b="1" err="1">
                <a:latin typeface="宋体" panose="02010600030101010101" pitchFamily="2" charset="-122"/>
                <a:ea typeface="宋体" panose="02010600030101010101" pitchFamily="2" charset="-122"/>
              </a:rPr>
              <a:t>notifyObservers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center.</a:t>
            </a:r>
            <a:r>
              <a:rPr lang="en-US" altLang="zh-CN" sz="1800" b="1" err="1">
                <a:latin typeface="宋体" panose="02010600030101010101" pitchFamily="2" charset="-122"/>
                <a:ea typeface="宋体" panose="02010600030101010101" pitchFamily="2" charset="-122"/>
              </a:rPr>
              <a:t>giveNewMess</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仁海公司需要</a:t>
            </a:r>
            <a:r>
              <a:rPr lang="en-US" altLang="zh-CN" sz="1800" b="1" dirty="0">
                <a:latin typeface="宋体" panose="02010600030101010101" pitchFamily="2" charset="-122"/>
                <a:ea typeface="宋体" panose="02010600030101010101" pitchFamily="2" charset="-122"/>
              </a:rPr>
              <a:t>9</a:t>
            </a:r>
            <a:r>
              <a:rPr lang="zh-CN" altLang="en-US" sz="1800" b="1" dirty="0">
                <a:latin typeface="宋体" panose="02010600030101010101" pitchFamily="2" charset="-122"/>
                <a:ea typeface="宋体" panose="02010600030101010101" pitchFamily="2" charset="-122"/>
              </a:rPr>
              <a:t>个电工。</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center.</a:t>
            </a:r>
            <a:r>
              <a:rPr lang="en-US" altLang="zh-CN" sz="1800" b="1" err="1">
                <a:latin typeface="宋体" panose="02010600030101010101" pitchFamily="2" charset="-122"/>
                <a:ea typeface="宋体" panose="02010600030101010101" pitchFamily="2" charset="-122"/>
              </a:rPr>
              <a:t>notifyObservers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center.</a:t>
            </a:r>
            <a:r>
              <a:rPr lang="en-US" altLang="zh-CN" sz="1800" b="1" err="1">
                <a:latin typeface="宋体" panose="02010600030101010101" pitchFamily="2" charset="-122"/>
                <a:ea typeface="宋体" panose="02010600030101010101" pitchFamily="2" charset="-122"/>
              </a:rPr>
              <a:t>giveNewMess</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仁海公司需要</a:t>
            </a:r>
            <a:r>
              <a:rPr lang="en-US" altLang="zh-CN" sz="1800" b="1" dirty="0">
                <a:latin typeface="宋体" panose="02010600030101010101" pitchFamily="2" charset="-122"/>
                <a:ea typeface="宋体" panose="02010600030101010101" pitchFamily="2" charset="-122"/>
              </a:rPr>
              <a:t>9</a:t>
            </a:r>
            <a:r>
              <a:rPr lang="zh-CN" altLang="en-US" sz="1800" b="1" dirty="0">
                <a:latin typeface="宋体" panose="02010600030101010101" pitchFamily="2" charset="-122"/>
                <a:ea typeface="宋体" panose="02010600030101010101" pitchFamily="2" charset="-122"/>
              </a:rPr>
              <a:t>个电工。</a:t>
            </a: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center.</a:t>
            </a:r>
            <a:r>
              <a:rPr lang="en-US" altLang="zh-CN" sz="1800" b="1" err="1">
                <a:latin typeface="宋体" panose="02010600030101010101" pitchFamily="2" charset="-122"/>
                <a:ea typeface="宋体" panose="02010600030101010101" pitchFamily="2" charset="-122"/>
              </a:rPr>
              <a:t>notifyObservers</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副标题 5529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观察者模式的优点  </a:t>
            </a:r>
            <a:endParaRPr lang="zh-CN" altLang="en-US" sz="3600" b="1" kern="1200" baseline="0">
              <a:latin typeface="宋体" panose="02010600030101010101" pitchFamily="2" charset="-122"/>
              <a:ea typeface="宋体" panose="02010600030101010101" pitchFamily="2" charset="-122"/>
            </a:endParaRPr>
          </a:p>
        </p:txBody>
      </p:sp>
      <p:sp>
        <p:nvSpPr>
          <p:cNvPr id="55307" name="矩形 5530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55316" name="矩形 5531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5317" name="矩形 5531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55318" name="矩形 55317"/>
          <p:cNvSpPr/>
          <p:nvPr/>
        </p:nvSpPr>
        <p:spPr>
          <a:xfrm>
            <a:off x="685800" y="1905000"/>
            <a:ext cx="7772400" cy="3525838"/>
          </a:xfrm>
          <a:prstGeom prst="rect">
            <a:avLst/>
          </a:prstGeom>
          <a:noFill/>
          <a:ln w="9525">
            <a:noFill/>
          </a:ln>
        </p:spPr>
        <p:txBody>
          <a:bodyPr>
            <a:spAutoFit/>
          </a:bodyPr>
          <a:p>
            <a:pPr algn="l">
              <a:spcBef>
                <a:spcPct val="50000"/>
              </a:spcBef>
              <a:buClr>
                <a:srgbClr val="0000FF"/>
              </a:buClr>
              <a:buSzPct val="150000"/>
              <a:buChar char="•"/>
            </a:pPr>
            <a:r>
              <a:rPr lang="zh-CN" altLang="en-US" sz="1800" dirty="0">
                <a:latin typeface="宋体" panose="02010600030101010101" pitchFamily="2" charset="-122"/>
                <a:ea typeface="宋体" panose="02010600030101010101" pitchFamily="2" charset="-122"/>
              </a:rPr>
              <a:t>具体主题和具体观察者是松耦合关系。由于主题（</a:t>
            </a:r>
            <a:r>
              <a:rPr lang="en-US" altLang="zh-CN" sz="1800">
                <a:latin typeface="宋体" panose="02010600030101010101" pitchFamily="2" charset="-122"/>
                <a:ea typeface="宋体" panose="02010600030101010101" pitchFamily="2" charset="-122"/>
              </a:rPr>
              <a:t>Subject</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接口仅仅依赖于观察者（</a:t>
            </a:r>
            <a:r>
              <a:rPr lang="en-US" altLang="zh-CN" sz="1800">
                <a:latin typeface="宋体" panose="02010600030101010101" pitchFamily="2" charset="-122"/>
                <a:ea typeface="宋体" panose="02010600030101010101" pitchFamily="2" charset="-122"/>
              </a:rPr>
              <a:t>Observer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接口，因此具体主题只是知道它的观察者是实现观察者（</a:t>
            </a:r>
            <a:r>
              <a:rPr lang="en-US" altLang="zh-CN" sz="1800">
                <a:latin typeface="宋体" panose="02010600030101010101" pitchFamily="2" charset="-122"/>
                <a:ea typeface="宋体" panose="02010600030101010101" pitchFamily="2" charset="-122"/>
              </a:rPr>
              <a:t>Observer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接口的某个类的实例，但不需要知道具体是哪个类。同样，由于观察者仅仅依赖于主题（</a:t>
            </a:r>
            <a:r>
              <a:rPr lang="en-US" altLang="zh-CN" sz="1800">
                <a:latin typeface="宋体" panose="02010600030101010101" pitchFamily="2" charset="-122"/>
                <a:ea typeface="宋体" panose="02010600030101010101" pitchFamily="2" charset="-122"/>
              </a:rPr>
              <a:t>Subject</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接口，因此具体观察者只是知道它依赖的主题是实现主题（</a:t>
            </a:r>
            <a:r>
              <a:rPr lang="en-US" altLang="zh-CN" sz="1800">
                <a:latin typeface="宋体" panose="02010600030101010101" pitchFamily="2" charset="-122"/>
                <a:ea typeface="宋体" panose="02010600030101010101" pitchFamily="2" charset="-122"/>
              </a:rPr>
              <a:t>subject</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接口的某个类的实例，但不需要知道具体是哪个类。</a:t>
            </a:r>
            <a:endParaRPr lang="zh-CN" altLang="en-US" sz="1800"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1800" dirty="0">
                <a:latin typeface="宋体" panose="02010600030101010101" pitchFamily="2" charset="-122"/>
                <a:ea typeface="宋体" panose="02010600030101010101" pitchFamily="2" charset="-122"/>
              </a:rPr>
              <a:t>观察模式满足“开</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闭原则”。主题（</a:t>
            </a:r>
            <a:r>
              <a:rPr lang="en-US" altLang="zh-CN" sz="1800">
                <a:latin typeface="宋体" panose="02010600030101010101" pitchFamily="2" charset="-122"/>
                <a:ea typeface="宋体" panose="02010600030101010101" pitchFamily="2" charset="-122"/>
              </a:rPr>
              <a:t>Subject</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接口仅仅依赖于观察者（</a:t>
            </a:r>
            <a:r>
              <a:rPr lang="en-US" altLang="zh-CN" sz="1800">
                <a:latin typeface="宋体" panose="02010600030101010101" pitchFamily="2" charset="-122"/>
                <a:ea typeface="宋体" panose="02010600030101010101" pitchFamily="2" charset="-122"/>
              </a:rPr>
              <a:t>Observer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接口，这样，我们就可以让创建具体主题的类也仅仅是依赖于观察者（</a:t>
            </a:r>
            <a:r>
              <a:rPr lang="en-US" altLang="zh-CN" sz="1800">
                <a:latin typeface="宋体" panose="02010600030101010101" pitchFamily="2" charset="-122"/>
                <a:ea typeface="宋体" panose="02010600030101010101" pitchFamily="2" charset="-122"/>
              </a:rPr>
              <a:t>Observer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接口，因此如果增加新的实现观察者（</a:t>
            </a:r>
            <a:r>
              <a:rPr lang="en-US" altLang="zh-CN" sz="1800">
                <a:latin typeface="宋体" panose="02010600030101010101" pitchFamily="2" charset="-122"/>
                <a:ea typeface="宋体" panose="02010600030101010101" pitchFamily="2" charset="-122"/>
              </a:rPr>
              <a:t>Observer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接口的类，不必修改创建具体主题的类的代码。同样，创建具体观察者的类仅仅依赖于主题（</a:t>
            </a:r>
            <a:r>
              <a:rPr lang="en-US" altLang="zh-CN" sz="1800">
                <a:latin typeface="宋体" panose="02010600030101010101" pitchFamily="2" charset="-122"/>
                <a:ea typeface="宋体" panose="02010600030101010101" pitchFamily="2" charset="-122"/>
              </a:rPr>
              <a:t>Observer</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接口，如果增加新的实现主题（</a:t>
            </a:r>
            <a:r>
              <a:rPr lang="en-US" altLang="zh-CN" sz="1800">
                <a:latin typeface="宋体" panose="02010600030101010101" pitchFamily="2" charset="-122"/>
                <a:ea typeface="宋体" panose="02010600030101010101" pitchFamily="2" charset="-122"/>
              </a:rPr>
              <a:t>Subject</a:t>
            </a:r>
            <a:r>
              <a:rPr lang="zh-CN" altLang="en-US"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接口的类，也不必修改创建具体观察者类的代码。</a:t>
            </a:r>
            <a:endParaRPr lang="zh-CN" altLang="en-US" sz="1800" dirty="0">
              <a:latin typeface="宋体" panose="02010600030101010101" pitchFamily="2" charset="-122"/>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第六章  装饰模式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65547" name="矩形 655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5556" name="矩形 655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5557" name="矩形 655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5558" name="文本框 65557"/>
          <p:cNvSpPr txBox="1"/>
          <p:nvPr/>
        </p:nvSpPr>
        <p:spPr>
          <a:xfrm>
            <a:off x="609600" y="1905000"/>
            <a:ext cx="7775575" cy="34290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装饰模式（别名：包装器）</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动态地给对象添加一些额外的职责。就功能来说装饰模式相比生成子类更为灵活。</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latin typeface="Times New Roman" panose="02020603050405020304" pitchFamily="18" charset="0"/>
                <a:ea typeface="宋体" panose="02010600030101010101" pitchFamily="2" charset="-122"/>
              </a:rPr>
              <a:t>Decorator Pattern(Another Name: Wrapper)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Attach additional responsibilities to an object dynamically. Decorators provide a flexible alternative to</a:t>
            </a:r>
            <a:r>
              <a:rPr lang="en-US" altLang="zh-CN" b="1" err="1">
                <a:latin typeface="Times New Roman" panose="02020603050405020304" pitchFamily="18" charset="0"/>
                <a:ea typeface="宋体" panose="02010600030101010101" pitchFamily="2" charset="-122"/>
              </a:rPr>
              <a:t> subclassing</a:t>
            </a:r>
            <a:r>
              <a:rPr lang="en-US" altLang="zh-CN" b="1">
                <a:latin typeface="Times New Roman" panose="02020603050405020304" pitchFamily="18" charset="0"/>
                <a:ea typeface="宋体" panose="02010600030101010101" pitchFamily="2" charset="-122"/>
              </a:rPr>
              <a:t> for extending functionality.</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副标题 6656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66571" name="矩形 6657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6580" name="矩形 6657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6581" name="矩形 6658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6582" name="文本框 66581"/>
          <p:cNvSpPr txBox="1"/>
          <p:nvPr/>
        </p:nvSpPr>
        <p:spPr>
          <a:xfrm>
            <a:off x="609600" y="1981200"/>
            <a:ext cx="7848600" cy="2314575"/>
          </a:xfrm>
          <a:prstGeom prst="rect">
            <a:avLst/>
          </a:prstGeom>
          <a:noFill/>
          <a:ln w="9525">
            <a:noFill/>
          </a:ln>
        </p:spPr>
        <p:txBody>
          <a:bodyPr>
            <a:spAutoFit/>
          </a:bodyPr>
          <a:p>
            <a:pPr algn="l">
              <a:lnSpc>
                <a:spcPct val="130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装饰模式是动态地扩展一个对象的功能，而不需要改变原始类代码的一种成熟模式。在装饰模式中，“具体组件”类和“具体装饰”类是该模式中的最重要的两个角色。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副标题 67585"/>
          <p:cNvSpPr>
            <a:spLocks noGrp="1"/>
          </p:cNvSpPr>
          <p:nvPr>
            <p:ph type="subTitle" idx="1"/>
          </p:nvPr>
        </p:nvSpPr>
        <p:spPr>
          <a:xfrm>
            <a:off x="1371600" y="838200"/>
            <a:ext cx="6019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装饰模式模式的结构与使用</a:t>
            </a:r>
            <a:r>
              <a:rPr lang="zh-CN" altLang="en-US" sz="3600" b="1" kern="1200" baseline="0" dirty="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sp>
        <p:nvSpPr>
          <p:cNvPr id="67595" name="矩形 6759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7604" name="矩形 6760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7605" name="矩形 6760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7606" name="文本框 67605"/>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装饰模式的结构中包括四种角色：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抽象组件（</a:t>
            </a:r>
            <a:r>
              <a:rPr lang="en-US" altLang="zh-CN" sz="3200" b="1">
                <a:latin typeface="宋体" panose="02010600030101010101" pitchFamily="2" charset="-122"/>
                <a:ea typeface="宋体" panose="02010600030101010101" pitchFamily="2" charset="-122"/>
              </a:rPr>
              <a:t>Component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具体组件（</a:t>
            </a:r>
            <a:r>
              <a:rPr lang="en-US" altLang="zh-CN" sz="3200" b="1" err="1">
                <a:latin typeface="宋体" panose="02010600030101010101" pitchFamily="2" charset="-122"/>
                <a:ea typeface="宋体" panose="02010600030101010101" pitchFamily="2" charset="-122"/>
              </a:rPr>
              <a:t>ConcreteComponent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装饰（</a:t>
            </a:r>
            <a:r>
              <a:rPr lang="en-US" altLang="zh-CN" sz="3200" b="1">
                <a:latin typeface="宋体" panose="02010600030101010101" pitchFamily="2" charset="-122"/>
                <a:ea typeface="宋体" panose="02010600030101010101" pitchFamily="2" charset="-122"/>
              </a:rPr>
              <a:t>Decorator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具体装饰（</a:t>
            </a:r>
            <a:r>
              <a:rPr lang="en-US" altLang="zh-CN" sz="3200" b="1" err="1">
                <a:latin typeface="宋体" panose="02010600030101010101" pitchFamily="2" charset="-122"/>
                <a:ea typeface="宋体" panose="02010600030101010101" pitchFamily="2" charset="-122"/>
              </a:rPr>
              <a:t>ConcreteDecotator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8" name="矩形 686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8627" name="矩形 686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8628" name="矩形 686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8630" name="文本框 6862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装饰模式的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68631" name="对象 68630"/>
          <p:cNvGraphicFramePr/>
          <p:nvPr/>
        </p:nvGraphicFramePr>
        <p:xfrm>
          <a:off x="990600" y="1752600"/>
          <a:ext cx="6477000" cy="3962400"/>
        </p:xfrm>
        <a:graphic>
          <a:graphicData uri="http://schemas.openxmlformats.org/presentationml/2006/ole">
            <mc:AlternateContent xmlns:mc="http://schemas.openxmlformats.org/markup-compatibility/2006">
              <mc:Choice xmlns:v="urn:schemas-microsoft-com:vml" Requires="v">
                <p:oleObj spid="_x0000_s3083" name="" r:id="rId1" imgW="4886325" imgH="2705100" progId="Paint.Picture">
                  <p:embed/>
                </p:oleObj>
              </mc:Choice>
              <mc:Fallback>
                <p:oleObj name="" r:id="rId1" imgW="4886325" imgH="2705100" progId="Paint.Picture">
                  <p:embed/>
                  <p:pic>
                    <p:nvPicPr>
                      <p:cNvPr id="0" name="图片 3082"/>
                      <p:cNvPicPr/>
                      <p:nvPr/>
                    </p:nvPicPr>
                    <p:blipFill>
                      <a:blip r:embed="rId2"/>
                      <a:stretch>
                        <a:fillRect/>
                      </a:stretch>
                    </p:blipFill>
                    <p:spPr>
                      <a:xfrm>
                        <a:off x="990600" y="1752600"/>
                        <a:ext cx="6477000" cy="3962400"/>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42" name="矩形 6964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69651" name="矩形 6965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9652" name="矩形 6965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69653" name="文本框 6965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装饰模式的结构的描述与使用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69654" name="文本框 69653"/>
          <p:cNvSpPr txBox="1"/>
          <p:nvPr/>
        </p:nvSpPr>
        <p:spPr>
          <a:xfrm>
            <a:off x="381000" y="2057400"/>
            <a:ext cx="8305800" cy="263048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．抽象组件 </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Bird.java </a:t>
            </a:r>
            <a:endParaRPr lang="en-US" altLang="zh-CN" b="1">
              <a:solidFill>
                <a:srgbClr val="FF0000"/>
              </a:solidFill>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public abstract class Bird{</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abstract</a:t>
            </a:r>
            <a:r>
              <a:rPr lang="en-US" altLang="zh-CN" b="1" err="1">
                <a:latin typeface="宋体" panose="02010600030101010101" pitchFamily="2" charset="-122"/>
                <a:ea typeface="宋体" panose="02010600030101010101" pitchFamily="2" charset="-122"/>
              </a:rPr>
              <a:t> int</a:t>
            </a:r>
            <a:r>
              <a:rPr lang="en-US" altLang="zh-CN" b="1">
                <a:latin typeface="宋体" panose="02010600030101010101" pitchFamily="2" charset="-122"/>
                <a:ea typeface="宋体" panose="02010600030101010101" pitchFamily="2" charset="-122"/>
              </a:rPr>
              <a:t> fly();</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6" name="矩形 7066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0675" name="矩形 7067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0676" name="矩形 7067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0677" name="文本框 7067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装饰模式的结构的描述与使用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70678" name="文本框 70677"/>
          <p:cNvSpPr txBox="1"/>
          <p:nvPr/>
        </p:nvSpPr>
        <p:spPr>
          <a:xfrm>
            <a:off x="533400" y="2286000"/>
            <a:ext cx="7924800" cy="35242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．具体组件 </a:t>
            </a:r>
            <a:r>
              <a:rPr lang="en-US" altLang="zh-CN" b="1" dirty="0">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Sparrow.java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public class Sparrow extends Bird{</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 final</a:t>
            </a:r>
            <a:r>
              <a:rPr lang="en-US" altLang="zh-CN" b="1" err="1">
                <a:solidFill>
                  <a:srgbClr val="000000"/>
                </a:solidFill>
                <a:latin typeface="宋体" panose="02010600030101010101" pitchFamily="2" charset="-122"/>
                <a:ea typeface="宋体" panose="02010600030101010101" pitchFamily="2" charset="-122"/>
              </a:rPr>
              <a:t> int</a:t>
            </a:r>
            <a:r>
              <a:rPr lang="en-US" altLang="zh-CN" b="1">
                <a:solidFill>
                  <a:srgbClr val="000000"/>
                </a:solidFill>
                <a:latin typeface="宋体" panose="02010600030101010101" pitchFamily="2" charset="-122"/>
                <a:ea typeface="宋体" panose="02010600030101010101" pitchFamily="2" charset="-122"/>
              </a:rPr>
              <a:t> DISTANCE=100;</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public</a:t>
            </a:r>
            <a:r>
              <a:rPr lang="en-US" altLang="zh-CN" b="1" err="1">
                <a:solidFill>
                  <a:srgbClr val="000000"/>
                </a:solidFill>
                <a:latin typeface="宋体" panose="02010600030101010101" pitchFamily="2" charset="-122"/>
                <a:ea typeface="宋体" panose="02010600030101010101" pitchFamily="2" charset="-122"/>
              </a:rPr>
              <a:t> int</a:t>
            </a:r>
            <a:r>
              <a:rPr lang="en-US" altLang="zh-CN" b="1">
                <a:solidFill>
                  <a:srgbClr val="000000"/>
                </a:solidFill>
                <a:latin typeface="宋体" panose="02010600030101010101" pitchFamily="2" charset="-122"/>
                <a:ea typeface="宋体" panose="02010600030101010101" pitchFamily="2" charset="-122"/>
              </a:rPr>
              <a:t> fly(){</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return DISTANCE;</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b="1">
                <a:solidFill>
                  <a:srgbClr val="000000"/>
                </a:solidFill>
                <a:latin typeface="宋体" panose="02010600030101010101" pitchFamily="2" charset="-122"/>
                <a:ea typeface="宋体" panose="02010600030101010101" pitchFamily="2" charset="-122"/>
              </a:rPr>
              <a:t>}</a:t>
            </a:r>
            <a:endParaRPr lang="en-US" altLang="zh-CN"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0" name="矩形 7168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1699" name="矩形 7169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1700" name="矩形 7169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1701" name="文本框 7170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装饰模式的结构的描述与使用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71702" name="文本框 71701"/>
          <p:cNvSpPr txBox="1"/>
          <p:nvPr/>
        </p:nvSpPr>
        <p:spPr>
          <a:xfrm>
            <a:off x="457200" y="1828800"/>
            <a:ext cx="8305800" cy="3865563"/>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装饰 （</a:t>
            </a:r>
            <a:r>
              <a:rPr lang="en-US" altLang="zh-CN" b="1">
                <a:latin typeface="宋体" panose="02010600030101010101" pitchFamily="2" charset="-122"/>
                <a:ea typeface="宋体" panose="02010600030101010101" pitchFamily="2" charset="-122"/>
              </a:rPr>
              <a:t>Decorator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sz="3200"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Decorator.java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public abstract class Decorator extends Bird{</a:t>
            </a: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    protected Bird bird;</a:t>
            </a: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    public Decorator(){</a:t>
            </a: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    public Decorator(Bird bird){</a:t>
            </a: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       this.bird=bird; </a:t>
            </a: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14" name="矩形 7271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2723" name="矩形 7272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2724" name="矩形 7272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2725" name="文本框 7272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装饰模式的结构的描述与使用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72726" name="文本框 72725"/>
          <p:cNvSpPr txBox="1"/>
          <p:nvPr/>
        </p:nvSpPr>
        <p:spPr>
          <a:xfrm>
            <a:off x="838200" y="1676400"/>
            <a:ext cx="8001000" cy="4367213"/>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具体装饰（</a:t>
            </a:r>
            <a:r>
              <a:rPr lang="en-US" altLang="zh-CN" sz="2000" b="1" err="1">
                <a:latin typeface="宋体" panose="02010600030101010101" pitchFamily="2" charset="-122"/>
                <a:ea typeface="宋体" panose="02010600030101010101" pitchFamily="2" charset="-122"/>
              </a:rPr>
              <a:t>ConcreteDecotator</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a:t>
            </a:r>
            <a:r>
              <a:rPr lang="en-US" altLang="zh-CN" sz="3200"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SparrowDecorator</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public class</a:t>
            </a:r>
            <a:r>
              <a:rPr lang="en-US" altLang="zh-CN" sz="1600" b="1" err="1">
                <a:latin typeface="宋体" panose="02010600030101010101" pitchFamily="2" charset="-122"/>
                <a:ea typeface="宋体" panose="02010600030101010101" pitchFamily="2" charset="-122"/>
              </a:rPr>
              <a:t>  SparrowDecorator</a:t>
            </a:r>
            <a:r>
              <a:rPr lang="en-US" altLang="zh-CN" sz="1600" b="1">
                <a:latin typeface="宋体" panose="02010600030101010101" pitchFamily="2" charset="-122"/>
                <a:ea typeface="宋体" panose="02010600030101010101" pitchFamily="2" charset="-122"/>
              </a:rPr>
              <a:t> extends Decorator{</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public final</a:t>
            </a:r>
            <a:r>
              <a:rPr lang="en-US" altLang="zh-CN" sz="1600" b="1" err="1">
                <a:latin typeface="宋体" panose="02010600030101010101" pitchFamily="2" charset="-122"/>
                <a:ea typeface="宋体" panose="02010600030101010101" pitchFamily="2" charset="-122"/>
              </a:rPr>
              <a:t> int</a:t>
            </a:r>
            <a:r>
              <a:rPr lang="en-US" altLang="zh-CN" sz="1600" b="1">
                <a:latin typeface="宋体" panose="02010600030101010101" pitchFamily="2" charset="-122"/>
                <a:ea typeface="宋体" panose="02010600030101010101" pitchFamily="2" charset="-122"/>
              </a:rPr>
              <a:t> DISTANCE=50;        //</a:t>
            </a:r>
            <a:r>
              <a:rPr lang="en-US" altLang="zh-CN" sz="1600" b="1" err="1">
                <a:latin typeface="宋体" panose="02010600030101010101" pitchFamily="2" charset="-122"/>
                <a:ea typeface="宋体" panose="02010600030101010101" pitchFamily="2" charset="-122"/>
              </a:rPr>
              <a:t>eleFly</a:t>
            </a:r>
            <a:r>
              <a:rPr lang="zh-CN" altLang="en-US" sz="1600" b="1" dirty="0">
                <a:latin typeface="宋体" panose="02010600030101010101" pitchFamily="2" charset="-122"/>
                <a:ea typeface="宋体" panose="02010600030101010101" pitchFamily="2" charset="-122"/>
              </a:rPr>
              <a:t>方法能飞</a:t>
            </a:r>
            <a:r>
              <a:rPr lang="en-US" altLang="zh-CN" sz="1600" b="1" dirty="0">
                <a:latin typeface="宋体" panose="02010600030101010101" pitchFamily="2" charset="-122"/>
                <a:ea typeface="宋体" panose="02010600030101010101" pitchFamily="2" charset="-122"/>
              </a:rPr>
              <a:t>50</a:t>
            </a:r>
            <a:r>
              <a:rPr lang="zh-CN" altLang="en-US" sz="1600" b="1" dirty="0">
                <a:latin typeface="宋体" panose="02010600030101010101" pitchFamily="2" charset="-122"/>
                <a:ea typeface="宋体" panose="02010600030101010101" pitchFamily="2" charset="-122"/>
              </a:rPr>
              <a:t>米</a:t>
            </a:r>
            <a:endParaRPr lang="zh-CN" altLang="en-US" sz="1600" b="1" dirty="0">
              <a:latin typeface="宋体" panose="02010600030101010101" pitchFamily="2" charset="-122"/>
              <a:ea typeface="宋体" panose="02010600030101010101" pitchFamily="2" charset="-122"/>
            </a:endParaRPr>
          </a:p>
          <a:p>
            <a:pPr algn="just">
              <a:lnSpc>
                <a:spcPct val="80000"/>
              </a:lnSpc>
              <a:spcBef>
                <a:spcPct val="20000"/>
              </a:spcBef>
            </a:pPr>
            <a:r>
              <a:rPr lang="zh-CN" altLang="en-US"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SparrowDecorator</a:t>
            </a:r>
            <a:r>
              <a:rPr lang="en-US" altLang="zh-CN" sz="1600" b="1">
                <a:latin typeface="宋体" panose="02010600030101010101" pitchFamily="2" charset="-122"/>
                <a:ea typeface="宋体" panose="02010600030101010101" pitchFamily="2" charset="-122"/>
              </a:rPr>
              <a:t>(Bird bird){</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super(bird);</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public</a:t>
            </a:r>
            <a:r>
              <a:rPr lang="en-US" altLang="zh-CN" sz="1600" b="1" err="1">
                <a:latin typeface="宋体" panose="02010600030101010101" pitchFamily="2" charset="-122"/>
                <a:ea typeface="宋体" panose="02010600030101010101" pitchFamily="2" charset="-122"/>
              </a:rPr>
              <a:t> int</a:t>
            </a:r>
            <a:r>
              <a:rPr lang="en-US" altLang="zh-CN" sz="1600" b="1">
                <a:latin typeface="宋体" panose="02010600030101010101" pitchFamily="2" charset="-122"/>
                <a:ea typeface="宋体" panose="02010600030101010101" pitchFamily="2" charset="-122"/>
              </a:rPr>
              <a:t> fly(){</a:t>
            </a:r>
            <a:endParaRPr lang="en-US" altLang="zh-CN" sz="1600" b="1" err="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err="1">
                <a:latin typeface="宋体" panose="02010600030101010101" pitchFamily="2" charset="-122"/>
                <a:ea typeface="宋体" panose="02010600030101010101" pitchFamily="2" charset="-122"/>
              </a:rPr>
              <a:t>      int</a:t>
            </a:r>
            <a:r>
              <a:rPr lang="en-US" altLang="zh-CN" sz="1600" b="1">
                <a:latin typeface="宋体" panose="02010600030101010101" pitchFamily="2" charset="-122"/>
                <a:ea typeface="宋体" panose="02010600030101010101" pitchFamily="2" charset="-122"/>
              </a:rPr>
              <a:t> distance=0;</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distance=bird.fly()+</a:t>
            </a:r>
            <a:r>
              <a:rPr lang="en-US" altLang="zh-CN" sz="1600" b="1" err="1">
                <a:latin typeface="宋体" panose="02010600030101010101" pitchFamily="2" charset="-122"/>
                <a:ea typeface="宋体" panose="02010600030101010101" pitchFamily="2" charset="-122"/>
              </a:rPr>
              <a:t>eleFly</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return distance; </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private</a:t>
            </a:r>
            <a:r>
              <a:rPr lang="en-US" altLang="zh-CN" sz="1600" b="1" err="1">
                <a:latin typeface="宋体" panose="02010600030101010101" pitchFamily="2" charset="-122"/>
                <a:ea typeface="宋体" panose="02010600030101010101" pitchFamily="2" charset="-122"/>
              </a:rPr>
              <a:t> int eleFly</a:t>
            </a:r>
            <a:r>
              <a:rPr lang="en-US" altLang="zh-CN" sz="1600" b="1">
                <a:latin typeface="宋体" panose="02010600030101010101" pitchFamily="2" charset="-122"/>
                <a:ea typeface="宋体" panose="02010600030101010101" pitchFamily="2" charset="-122"/>
              </a:rPr>
              <a:t>(){              //</a:t>
            </a:r>
            <a:r>
              <a:rPr lang="zh-CN" altLang="en-US" sz="1600" b="1" dirty="0">
                <a:latin typeface="宋体" panose="02010600030101010101" pitchFamily="2" charset="-122"/>
                <a:ea typeface="宋体" panose="02010600030101010101" pitchFamily="2" charset="-122"/>
              </a:rPr>
              <a:t>装饰者新添加的方法</a:t>
            </a:r>
            <a:endParaRPr lang="zh-CN" altLang="en-US" sz="1600" b="1" dirty="0">
              <a:latin typeface="宋体" panose="02010600030101010101" pitchFamily="2" charset="-122"/>
              <a:ea typeface="宋体" panose="02010600030101010101" pitchFamily="2" charset="-122"/>
            </a:endParaRPr>
          </a:p>
          <a:p>
            <a:pPr algn="just">
              <a:lnSpc>
                <a:spcPct val="80000"/>
              </a:lnSpc>
              <a:spcBef>
                <a:spcPct val="20000"/>
              </a:spcBef>
            </a:pPr>
            <a:r>
              <a:rPr lang="zh-CN" altLang="en-US" sz="1600" b="1" dirty="0">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return DISTANCE;</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just">
              <a:lnSpc>
                <a:spcPct val="80000"/>
              </a:lnSpc>
              <a:spcBef>
                <a:spcPct val="2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副标题 8193"/>
          <p:cNvSpPr>
            <a:spLocks noGrp="1"/>
          </p:cNvSpPr>
          <p:nvPr>
            <p:ph type="subTitle" idx="1"/>
          </p:nvPr>
        </p:nvSpPr>
        <p:spPr>
          <a:xfrm>
            <a:off x="1143000" y="533400"/>
            <a:ext cx="6400800" cy="762000"/>
          </a:xfrm>
        </p:spPr>
        <p:txBody>
          <a:bodyPr/>
          <a:p>
            <a:pPr algn="l" defTabSz="914400">
              <a:buClrTx/>
              <a:buSzTx/>
              <a:buFontTx/>
            </a:pPr>
            <a:r>
              <a:rPr lang="en-US" altLang="zh-CN" sz="3600" b="1" kern="1200" baseline="0">
                <a:latin typeface="Times New Roman" panose="02020603050405020304" pitchFamily="18" charset="0"/>
                <a:ea typeface="宋体" panose="02010600030101010101" pitchFamily="2" charset="-122"/>
              </a:rPr>
              <a:t>1.4  </a:t>
            </a:r>
            <a:r>
              <a:rPr lang="zh-CN" altLang="en-US" sz="3600" b="1" kern="1200" baseline="0" dirty="0">
                <a:latin typeface="宋体" panose="02010600030101010101" pitchFamily="2" charset="-122"/>
                <a:ea typeface="宋体" panose="02010600030101010101" pitchFamily="2" charset="-122"/>
              </a:rPr>
              <a:t>学习设计模式的重要性 </a:t>
            </a:r>
            <a:endParaRPr lang="zh-CN" altLang="en-US" sz="3600" b="1" kern="1200" baseline="0" dirty="0">
              <a:latin typeface="宋体" panose="02010600030101010101" pitchFamily="2" charset="-122"/>
              <a:ea typeface="宋体" panose="02010600030101010101" pitchFamily="2" charset="-122"/>
            </a:endParaRPr>
          </a:p>
        </p:txBody>
      </p:sp>
      <p:sp>
        <p:nvSpPr>
          <p:cNvPr id="8203" name="矩形 820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212" name="矩形 821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213" name="矩形 821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214" name="文本框 8213"/>
          <p:cNvSpPr txBox="1"/>
          <p:nvPr/>
        </p:nvSpPr>
        <p:spPr>
          <a:xfrm>
            <a:off x="533400" y="1600200"/>
            <a:ext cx="8077200" cy="3259138"/>
          </a:xfrm>
          <a:prstGeom prst="rect">
            <a:avLst/>
          </a:prstGeom>
          <a:noFill/>
          <a:ln w="9525">
            <a:noFill/>
          </a:ln>
        </p:spPr>
        <p:txBody>
          <a:bodyPr>
            <a:spAutoFit/>
          </a:bodyPr>
          <a:p>
            <a:pPr algn="l">
              <a:lnSpc>
                <a:spcPct val="130000"/>
              </a:lnSpc>
              <a:spcBef>
                <a:spcPct val="50000"/>
              </a:spcBef>
            </a:pPr>
            <a:r>
              <a:rPr lang="en-US" altLang="zh-CN" sz="2000" b="1" dirty="0">
                <a:solidFill>
                  <a:srgbClr val="0000FF"/>
                </a:solidFill>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学习设计模式不仅可以使我们使用好这些成功的模式，更重要的是可以使我们更加深刻地理解面向对象的设计思想，非常有利于我们更好地使用面向对象语言解决设计中的问题。</a:t>
            </a:r>
            <a:r>
              <a:rPr lang="zh-CN" altLang="en-US" sz="3200" b="1" dirty="0">
                <a:latin typeface="Times New Roman" panose="02020603050405020304" pitchFamily="18" charset="0"/>
                <a:ea typeface="汉仪中宋简"/>
              </a:rPr>
              <a:t> </a:t>
            </a:r>
            <a:endParaRPr lang="zh-CN" altLang="en-US" sz="3200" b="1">
              <a:latin typeface="Times New Roman" panose="02020603050405020304" pitchFamily="18" charset="0"/>
              <a:ea typeface="汉仪中宋简"/>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8" name="矩形 7373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3747" name="矩形 7374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3748" name="矩形 7374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3749" name="文本框 7374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装饰模式的结构的描述与使用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73750" name="文本框 73749"/>
          <p:cNvSpPr txBox="1"/>
          <p:nvPr/>
        </p:nvSpPr>
        <p:spPr>
          <a:xfrm>
            <a:off x="1524000" y="1524000"/>
            <a:ext cx="7315200" cy="49657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5</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public class Application{</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needBird</a:t>
            </a:r>
            <a:r>
              <a:rPr lang="en-US" altLang="zh-CN" sz="1800" b="1">
                <a:latin typeface="宋体" panose="02010600030101010101" pitchFamily="2" charset="-122"/>
                <a:ea typeface="宋体" panose="02010600030101010101" pitchFamily="2" charset="-122"/>
              </a:rPr>
              <a:t>(Bird bird){</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int flyDistance</a:t>
            </a:r>
            <a:r>
              <a:rPr lang="en-US" altLang="zh-CN" sz="1800" b="1">
                <a:latin typeface="宋体" panose="02010600030101010101" pitchFamily="2" charset="-122"/>
                <a:ea typeface="宋体" panose="02010600030101010101" pitchFamily="2" charset="-122"/>
              </a:rPr>
              <a:t>=bird.fly();</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这只鸟能飞行</a:t>
            </a:r>
            <a:r>
              <a:rPr lang="en-US" altLang="zh-CN" sz="1800" b="1" dirty="0">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flyDistance</a:t>
            </a:r>
            <a:r>
              <a:rPr lang="en-US" altLang="zh-CN" sz="1800" b="1">
                <a:latin typeface="宋体" panose="02010600030101010101" pitchFamily="2" charset="-122"/>
                <a:ea typeface="宋体" panose="02010600030101010101" pitchFamily="2" charset="-122"/>
              </a:rPr>
              <a:t> +"</a:t>
            </a:r>
            <a:r>
              <a:rPr lang="zh-CN" altLang="en-US" sz="1800" b="1" dirty="0">
                <a:latin typeface="宋体" panose="02010600030101010101" pitchFamily="2" charset="-122"/>
                <a:ea typeface="宋体" panose="02010600030101010101" pitchFamily="2" charset="-122"/>
              </a:rPr>
              <a:t>米</a:t>
            </a: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public static void main(String</a:t>
            </a:r>
            <a:r>
              <a:rPr lang="en-US" altLang="zh-CN" sz="1800" b="1" err="1">
                <a:latin typeface="宋体" panose="02010600030101010101" pitchFamily="2" charset="-122"/>
                <a:ea typeface="宋体" panose="02010600030101010101" pitchFamily="2" charset="-122"/>
              </a:rPr>
              <a:t> args</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Application client=new Application ();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Bird sparrow=new Sparrow();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Bird sparrowDecorator1=</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new</a:t>
            </a:r>
            <a:r>
              <a:rPr lang="en-US" altLang="zh-CN" sz="1800" b="1" err="1">
                <a:latin typeface="宋体" panose="02010600030101010101" pitchFamily="2" charset="-122"/>
                <a:ea typeface="宋体" panose="02010600030101010101" pitchFamily="2" charset="-122"/>
              </a:rPr>
              <a:t> SparrowDecorator</a:t>
            </a:r>
            <a:r>
              <a:rPr lang="en-US" altLang="zh-CN" sz="1800" b="1">
                <a:latin typeface="宋体" panose="02010600030101010101" pitchFamily="2" charset="-122"/>
                <a:ea typeface="宋体" panose="02010600030101010101" pitchFamily="2" charset="-122"/>
              </a:rPr>
              <a:t>(sparrow);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Bird sparrowDecorator2=</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new</a:t>
            </a:r>
            <a:r>
              <a:rPr lang="en-US" altLang="zh-CN" sz="1800" b="1" err="1">
                <a:latin typeface="宋体" panose="02010600030101010101" pitchFamily="2" charset="-122"/>
                <a:ea typeface="宋体" panose="02010600030101010101" pitchFamily="2" charset="-122"/>
              </a:rPr>
              <a:t> SparrowDecorator</a:t>
            </a:r>
            <a:r>
              <a:rPr lang="en-US" altLang="zh-CN" sz="1800" b="1">
                <a:latin typeface="宋体" panose="02010600030101010101" pitchFamily="2" charset="-122"/>
                <a:ea typeface="宋体" panose="02010600030101010101" pitchFamily="2" charset="-122"/>
              </a:rPr>
              <a:t>(sparrowDecorator1);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client.</a:t>
            </a:r>
            <a:r>
              <a:rPr lang="en-US" altLang="zh-CN" sz="1800" b="1" err="1">
                <a:latin typeface="宋体" panose="02010600030101010101" pitchFamily="2" charset="-122"/>
                <a:ea typeface="宋体" panose="02010600030101010101" pitchFamily="2" charset="-122"/>
              </a:rPr>
              <a:t>needBird</a:t>
            </a:r>
            <a:r>
              <a:rPr lang="en-US" altLang="zh-CN" sz="1800" b="1">
                <a:latin typeface="宋体" panose="02010600030101010101" pitchFamily="2" charset="-122"/>
                <a:ea typeface="宋体" panose="02010600030101010101" pitchFamily="2" charset="-122"/>
              </a:rPr>
              <a:t>(sparrowDecorator1);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client.</a:t>
            </a:r>
            <a:r>
              <a:rPr lang="en-US" altLang="zh-CN" sz="1800" b="1" err="1">
                <a:latin typeface="宋体" panose="02010600030101010101" pitchFamily="2" charset="-122"/>
                <a:ea typeface="宋体" panose="02010600030101010101" pitchFamily="2" charset="-122"/>
              </a:rPr>
              <a:t>needBird</a:t>
            </a:r>
            <a:r>
              <a:rPr lang="en-US" altLang="zh-CN" sz="1800" b="1">
                <a:latin typeface="宋体" panose="02010600030101010101" pitchFamily="2" charset="-122"/>
                <a:ea typeface="宋体" panose="02010600030101010101" pitchFamily="2" charset="-122"/>
              </a:rPr>
              <a:t>(sparrowDecorator2);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副标题 7475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装饰模式的优点  </a:t>
            </a:r>
            <a:endParaRPr lang="zh-CN" altLang="en-US" sz="3600" b="1" kern="1200" baseline="0">
              <a:latin typeface="宋体" panose="02010600030101010101" pitchFamily="2" charset="-122"/>
              <a:ea typeface="宋体" panose="02010600030101010101" pitchFamily="2" charset="-122"/>
            </a:endParaRPr>
          </a:p>
        </p:txBody>
      </p:sp>
      <p:sp>
        <p:nvSpPr>
          <p:cNvPr id="74763" name="矩形 7476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4772" name="矩形 7477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4773" name="矩形 7477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4774" name="矩形 74773"/>
          <p:cNvSpPr/>
          <p:nvPr/>
        </p:nvSpPr>
        <p:spPr>
          <a:xfrm>
            <a:off x="685800" y="1905000"/>
            <a:ext cx="8229600" cy="3706813"/>
          </a:xfrm>
          <a:prstGeom prst="rect">
            <a:avLst/>
          </a:prstGeom>
          <a:noFill/>
          <a:ln w="9525">
            <a:noFill/>
          </a:ln>
        </p:spPr>
        <p:txBody>
          <a:bodyPr>
            <a:spAutoFit/>
          </a:bodyPr>
          <a:p>
            <a:pPr algn="l">
              <a:lnSpc>
                <a:spcPct val="130000"/>
              </a:lnSpc>
              <a:spcBef>
                <a:spcPct val="40000"/>
              </a:spcBef>
              <a:buClr>
                <a:srgbClr val="0000FF"/>
              </a:buClr>
              <a:buSzPct val="150000"/>
              <a:buChar char="•"/>
            </a:pPr>
            <a:r>
              <a:rPr lang="en-US" altLang="zh-CN" sz="1800"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被装饰者和装饰者是松耦合关系。由于装饰（</a:t>
            </a:r>
            <a:r>
              <a:rPr lang="en-US" altLang="zh-CN" b="1">
                <a:latin typeface="宋体" panose="02010600030101010101" pitchFamily="2" charset="-122"/>
                <a:ea typeface="宋体" panose="02010600030101010101" pitchFamily="2" charset="-122"/>
              </a:rPr>
              <a:t>Decorator</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仅仅依赖于抽象组件（</a:t>
            </a:r>
            <a:r>
              <a:rPr lang="en-US" altLang="zh-CN" b="1">
                <a:latin typeface="宋体" panose="02010600030101010101" pitchFamily="2" charset="-122"/>
                <a:ea typeface="宋体" panose="02010600030101010101" pitchFamily="2" charset="-122"/>
              </a:rPr>
              <a:t>Component</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因此具体装饰只知道它要装饰的对象是抽象组件的某一个子类的实例，但不需要知道是哪一个具体子类。</a:t>
            </a:r>
            <a:endParaRPr lang="zh-CN" altLang="en-US" b="1" dirty="0">
              <a:latin typeface="宋体" panose="02010600030101010101" pitchFamily="2" charset="-122"/>
              <a:ea typeface="宋体" panose="02010600030101010101" pitchFamily="2" charset="-122"/>
            </a:endParaRPr>
          </a:p>
          <a:p>
            <a:pPr algn="l">
              <a:lnSpc>
                <a:spcPct val="130000"/>
              </a:lnSpc>
              <a:spcBef>
                <a:spcPct val="40000"/>
              </a:spcBef>
              <a:buClr>
                <a:srgbClr val="0000FF"/>
              </a:buClr>
              <a:buSzPct val="150000"/>
              <a:buChar char="•"/>
            </a:pPr>
            <a:r>
              <a:rPr lang="zh-CN" altLang="en-US" b="1" dirty="0">
                <a:latin typeface="宋体" panose="02010600030101010101" pitchFamily="2" charset="-122"/>
                <a:ea typeface="宋体" panose="02010600030101010101" pitchFamily="2" charset="-122"/>
              </a:rPr>
              <a:t>  装饰模式满足“开</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闭原则”。不必修改具体组件，就可以增加新的针对该具体组件的具体装饰。</a:t>
            </a:r>
            <a:endParaRPr lang="zh-CN" altLang="en-US" b="1" dirty="0">
              <a:latin typeface="宋体" panose="02010600030101010101" pitchFamily="2" charset="-122"/>
              <a:ea typeface="宋体" panose="02010600030101010101" pitchFamily="2" charset="-122"/>
            </a:endParaRPr>
          </a:p>
          <a:p>
            <a:pPr algn="l">
              <a:lnSpc>
                <a:spcPct val="130000"/>
              </a:lnSpc>
              <a:spcBef>
                <a:spcPct val="40000"/>
              </a:spcBef>
              <a:buClr>
                <a:srgbClr val="0000FF"/>
              </a:buClr>
              <a:buSzPct val="150000"/>
              <a:buChar char="•"/>
            </a:pPr>
            <a:r>
              <a:rPr lang="zh-CN" altLang="en-US" b="1" dirty="0">
                <a:latin typeface="宋体" panose="02010600030101010101" pitchFamily="2" charset="-122"/>
                <a:ea typeface="宋体" panose="02010600030101010101" pitchFamily="2" charset="-122"/>
              </a:rPr>
              <a:t>  可以使用多个具体装饰来装饰具体组件的实例。</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第七章  策略模式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75787" name="矩形 7578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5796" name="矩形 7579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5797" name="矩形 7579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5798" name="文本框 75797"/>
          <p:cNvSpPr txBox="1"/>
          <p:nvPr/>
        </p:nvSpPr>
        <p:spPr>
          <a:xfrm>
            <a:off x="609600" y="1905000"/>
            <a:ext cx="8077200" cy="38862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策略模式（别名：政策）</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定义一系列算法，把它们一个个封装起来，并且使它们可相互替换。本模式使得算法可独立于使用它的客户而变化。</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Strategy Pattern(Another Name: Policy)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Define a family of algorithms, encapsulate each one, and make them inter changeable. Strategy lets the algorithm vary independently from clients that use it.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副标题 7680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76811" name="矩形 7681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6820" name="矩形 7681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6821" name="矩形 7682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6822" name="文本框 76821"/>
          <p:cNvSpPr txBox="1"/>
          <p:nvPr/>
        </p:nvSpPr>
        <p:spPr>
          <a:xfrm>
            <a:off x="533400" y="1905000"/>
            <a:ext cx="7848600" cy="3121025"/>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策略模式是处理算法的不同变体的一种成熟模式，策略模式通过接口或抽象类封装算法的标识，即在接口中定义一个抽象方法，实现该接口的类将实现接口中的抽象方法。</a:t>
            </a:r>
            <a:endParaRPr lang="zh-CN" altLang="en-US" sz="2800" b="1" dirty="0">
              <a:latin typeface="宋体" panose="02010600030101010101" pitchFamily="2" charset="-122"/>
              <a:ea typeface="宋体" panose="02010600030101010101" pitchFamily="2" charset="-122"/>
            </a:endParaRPr>
          </a:p>
          <a:p>
            <a:pPr algn="l">
              <a:lnSpc>
                <a:spcPct val="115000"/>
              </a:lnSpc>
              <a:spcBef>
                <a:spcPct val="20000"/>
              </a:spcBef>
            </a:pPr>
            <a:r>
              <a:rPr lang="zh-CN" altLang="en-US" sz="2800" b="1" dirty="0">
                <a:latin typeface="宋体" panose="02010600030101010101" pitchFamily="2" charset="-122"/>
                <a:ea typeface="宋体" panose="02010600030101010101" pitchFamily="2" charset="-122"/>
              </a:rPr>
              <a:t>   在策略模式中，封装算法标识的接口称作策略，实现该接口的类称作具体策略。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副标题 77825"/>
          <p:cNvSpPr>
            <a:spLocks noGrp="1"/>
          </p:cNvSpPr>
          <p:nvPr>
            <p:ph type="subTitle" idx="1"/>
          </p:nvPr>
        </p:nvSpPr>
        <p:spPr>
          <a:xfrm>
            <a:off x="1371600" y="838200"/>
            <a:ext cx="59436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策略模式的结构与使用  </a:t>
            </a:r>
            <a:endParaRPr lang="zh-CN" altLang="en-US" sz="3600" b="1" kern="1200" baseline="0">
              <a:latin typeface="宋体" panose="02010600030101010101" pitchFamily="2" charset="-122"/>
              <a:ea typeface="宋体" panose="02010600030101010101" pitchFamily="2" charset="-122"/>
            </a:endParaRPr>
          </a:p>
        </p:txBody>
      </p:sp>
      <p:sp>
        <p:nvSpPr>
          <p:cNvPr id="77835" name="矩形 7783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7844" name="矩形 7784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7845" name="矩形 7784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7846" name="文本框 77845"/>
          <p:cNvSpPr txBox="1"/>
          <p:nvPr/>
        </p:nvSpPr>
        <p:spPr>
          <a:xfrm>
            <a:off x="838200" y="2133600"/>
            <a:ext cx="7620000" cy="2774950"/>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策略模式的结构中包括三种角色：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策略（</a:t>
            </a:r>
            <a:r>
              <a:rPr lang="en-US" altLang="zh-CN" sz="3200" b="1">
                <a:latin typeface="宋体" panose="02010600030101010101" pitchFamily="2" charset="-122"/>
                <a:ea typeface="宋体" panose="02010600030101010101" pitchFamily="2" charset="-122"/>
              </a:rPr>
              <a:t>Strategy</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具体策略（</a:t>
            </a:r>
            <a:r>
              <a:rPr lang="en-US" altLang="zh-CN" sz="3200" b="1" err="1">
                <a:latin typeface="宋体" panose="02010600030101010101" pitchFamily="2" charset="-122"/>
                <a:ea typeface="宋体" panose="02010600030101010101" pitchFamily="2" charset="-122"/>
              </a:rPr>
              <a:t>ConcreteStrategy</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上下文（</a:t>
            </a:r>
            <a:r>
              <a:rPr lang="en-US" altLang="zh-CN" sz="3200" b="1">
                <a:latin typeface="宋体" panose="02010600030101010101" pitchFamily="2" charset="-122"/>
                <a:ea typeface="宋体" panose="02010600030101010101" pitchFamily="2" charset="-122"/>
              </a:rPr>
              <a:t>Context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8" name="矩形 7885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8867" name="矩形 788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8868" name="矩形 788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8870" name="文本框 7886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78871" name="对象 78870"/>
          <p:cNvGraphicFramePr/>
          <p:nvPr/>
        </p:nvGraphicFramePr>
        <p:xfrm>
          <a:off x="1066800" y="1752600"/>
          <a:ext cx="7010400" cy="4191000"/>
        </p:xfrm>
        <a:graphic>
          <a:graphicData uri="http://schemas.openxmlformats.org/presentationml/2006/ole">
            <mc:AlternateContent xmlns:mc="http://schemas.openxmlformats.org/markup-compatibility/2006">
              <mc:Choice xmlns:v="urn:schemas-microsoft-com:vml" Requires="v">
                <p:oleObj spid="_x0000_s3084" name="" r:id="rId1" imgW="4572000" imgH="2305050" progId="Paint.Picture">
                  <p:embed/>
                </p:oleObj>
              </mc:Choice>
              <mc:Fallback>
                <p:oleObj name="" r:id="rId1" imgW="4572000" imgH="2305050" progId="Paint.Picture">
                  <p:embed/>
                  <p:pic>
                    <p:nvPicPr>
                      <p:cNvPr id="0" name="图片 3083"/>
                      <p:cNvPicPr/>
                      <p:nvPr/>
                    </p:nvPicPr>
                    <p:blipFill>
                      <a:blip r:embed="rId2"/>
                      <a:stretch>
                        <a:fillRect/>
                      </a:stretch>
                    </p:blipFill>
                    <p:spPr>
                      <a:xfrm>
                        <a:off x="1066800" y="1752600"/>
                        <a:ext cx="7010400" cy="419100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82" name="矩形 7988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79891" name="矩形 7989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9892" name="矩形 7989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79893" name="文本框 7989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79894" name="文本框 79893"/>
          <p:cNvSpPr txBox="1"/>
          <p:nvPr/>
        </p:nvSpPr>
        <p:spPr>
          <a:xfrm>
            <a:off x="381000" y="2057400"/>
            <a:ext cx="8305800" cy="20478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．策略（</a:t>
            </a:r>
            <a:r>
              <a:rPr lang="en-US" altLang="zh-CN" b="1">
                <a:latin typeface="宋体" panose="02010600030101010101" pitchFamily="2" charset="-122"/>
                <a:ea typeface="宋体" panose="02010600030101010101" pitchFamily="2" charset="-122"/>
              </a:rPr>
              <a:t>Strategy</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Computable.java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public interface</a:t>
            </a:r>
            <a:r>
              <a:rPr lang="en-US" altLang="zh-CN" b="1" err="1">
                <a:latin typeface="宋体" panose="02010600030101010101" pitchFamily="2" charset="-122"/>
                <a:ea typeface="宋体" panose="02010600030101010101" pitchFamily="2" charset="-122"/>
              </a:rPr>
              <a:t> ComputableStrategy</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rPr>
              <a:t>  public abstract double</a:t>
            </a:r>
            <a:r>
              <a:rPr lang="en-US" altLang="zh-CN" b="1" err="1">
                <a:latin typeface="宋体" panose="02010600030101010101" pitchFamily="2" charset="-122"/>
                <a:ea typeface="宋体" panose="02010600030101010101" pitchFamily="2" charset="-122"/>
              </a:rPr>
              <a:t> computeScore</a:t>
            </a:r>
            <a:r>
              <a:rPr lang="en-US" altLang="zh-CN" b="1">
                <a:latin typeface="宋体" panose="02010600030101010101" pitchFamily="2" charset="-122"/>
                <a:ea typeface="宋体" panose="02010600030101010101" pitchFamily="2" charset="-122"/>
              </a:rPr>
              <a:t>(double [] a);</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r>
              <a:rPr lang="en-US" altLang="zh-CN" b="1">
                <a:latin typeface="宋体" panose="02010600030101010101" pitchFamily="2" charset="-122"/>
                <a:ea typeface="宋体" panose="02010600030101010101" pitchFamily="2" charset="-122"/>
                <a:cs typeface="Times New Roman" panose="02020603050405020304" pitchFamily="18" charset="0"/>
              </a:rPr>
              <a:t>}</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6" name="矩形 8090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0915" name="矩形 8091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0916" name="矩形 8091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0917" name="文本框 8091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80918" name="文本框 80917"/>
          <p:cNvSpPr txBox="1"/>
          <p:nvPr/>
        </p:nvSpPr>
        <p:spPr>
          <a:xfrm>
            <a:off x="533400" y="2286000"/>
            <a:ext cx="8305800" cy="32035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．具体策略（</a:t>
            </a:r>
            <a:r>
              <a:rPr lang="en-US" altLang="zh-CN" b="1" err="1">
                <a:latin typeface="宋体" panose="02010600030101010101" pitchFamily="2" charset="-122"/>
                <a:ea typeface="宋体" panose="02010600030101010101" pitchFamily="2" charset="-122"/>
              </a:rPr>
              <a:t>ConcreteStrategy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StrategyOne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public class</a:t>
            </a:r>
            <a:r>
              <a:rPr lang="en-US" altLang="zh-CN" sz="1800" b="1" err="1">
                <a:solidFill>
                  <a:srgbClr val="000000"/>
                </a:solidFill>
                <a:latin typeface="宋体" panose="02010600030101010101" pitchFamily="2" charset="-122"/>
                <a:ea typeface="宋体" panose="02010600030101010101" pitchFamily="2" charset="-122"/>
              </a:rPr>
              <a:t> StrategyOne</a:t>
            </a:r>
            <a:r>
              <a:rPr lang="en-US" altLang="zh-CN" sz="1800" b="1">
                <a:solidFill>
                  <a:srgbClr val="000000"/>
                </a:solidFill>
                <a:latin typeface="宋体" panose="02010600030101010101" pitchFamily="2" charset="-122"/>
                <a:ea typeface="宋体" panose="02010600030101010101" pitchFamily="2" charset="-122"/>
              </a:rPr>
              <a:t> implements</a:t>
            </a:r>
            <a:r>
              <a:rPr lang="en-US" altLang="zh-CN" sz="1800" b="1" err="1">
                <a:solidFill>
                  <a:srgbClr val="000000"/>
                </a:solidFill>
                <a:latin typeface="宋体" panose="02010600030101010101" pitchFamily="2" charset="-122"/>
                <a:ea typeface="宋体" panose="02010600030101010101" pitchFamily="2" charset="-122"/>
              </a:rPr>
              <a:t> ComputableStrategy</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public double</a:t>
            </a:r>
            <a:r>
              <a:rPr lang="en-US" altLang="zh-CN" sz="1800" b="1" err="1">
                <a:solidFill>
                  <a:srgbClr val="000000"/>
                </a:solidFill>
                <a:latin typeface="宋体" panose="02010600030101010101" pitchFamily="2" charset="-122"/>
                <a:ea typeface="宋体" panose="02010600030101010101" pitchFamily="2" charset="-122"/>
              </a:rPr>
              <a:t> computeScore</a:t>
            </a:r>
            <a:r>
              <a:rPr lang="en-US" altLang="zh-CN" sz="1800" b="1">
                <a:solidFill>
                  <a:srgbClr val="000000"/>
                </a:solidFill>
                <a:latin typeface="宋体" panose="02010600030101010101" pitchFamily="2" charset="-122"/>
                <a:ea typeface="宋体" panose="02010600030101010101" pitchFamily="2" charset="-122"/>
              </a:rPr>
              <a:t>(double [] a){</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double score=0,sum=0;</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for(</a:t>
            </a:r>
            <a:r>
              <a:rPr lang="en-US" altLang="zh-CN" sz="1800" b="1" err="1">
                <a:solidFill>
                  <a:srgbClr val="000000"/>
                </a:solidFill>
                <a:latin typeface="宋体" panose="02010600030101010101" pitchFamily="2" charset="-122"/>
                <a:ea typeface="宋体" panose="02010600030101010101" pitchFamily="2" charset="-122"/>
              </a:rPr>
              <a:t>int</a:t>
            </a:r>
            <a:r>
              <a:rPr lang="en-US" altLang="zh-CN" sz="1800" b="1">
                <a:solidFill>
                  <a:srgbClr val="000000"/>
                </a:solidFill>
                <a:latin typeface="宋体" panose="02010600030101010101" pitchFamily="2" charset="-122"/>
                <a:ea typeface="宋体" panose="02010600030101010101" pitchFamily="2" charset="-122"/>
              </a:rPr>
              <a:t> i=0;i&lt;a.length;i++){</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sum=sum+a[i];</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score=sum/a.length;</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return score;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6" name="矩形 8602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6035" name="矩形 8603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6036" name="矩形 8603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6037" name="文本框 8603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86038" name="文本框 86037"/>
          <p:cNvSpPr txBox="1"/>
          <p:nvPr/>
        </p:nvSpPr>
        <p:spPr>
          <a:xfrm>
            <a:off x="533400" y="2286000"/>
            <a:ext cx="8305800" cy="34782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．具体策略（</a:t>
            </a:r>
            <a:r>
              <a:rPr lang="en-US" altLang="zh-CN" b="1" err="1">
                <a:latin typeface="宋体" panose="02010600030101010101" pitchFamily="2" charset="-122"/>
                <a:ea typeface="宋体" panose="02010600030101010101" pitchFamily="2" charset="-122"/>
              </a:rPr>
              <a:t>ConcreteStrategy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StrategyTwo</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public class</a:t>
            </a:r>
            <a:r>
              <a:rPr lang="en-US" altLang="zh-CN" sz="1800" b="1" err="1">
                <a:solidFill>
                  <a:srgbClr val="000000"/>
                </a:solidFill>
                <a:latin typeface="宋体" panose="02010600030101010101" pitchFamily="2" charset="-122"/>
                <a:ea typeface="宋体" panose="02010600030101010101" pitchFamily="2" charset="-122"/>
              </a:rPr>
              <a:t> StrategyTwo</a:t>
            </a:r>
            <a:r>
              <a:rPr lang="en-US" altLang="zh-CN" sz="1800" b="1">
                <a:solidFill>
                  <a:srgbClr val="000000"/>
                </a:solidFill>
                <a:latin typeface="宋体" panose="02010600030101010101" pitchFamily="2" charset="-122"/>
                <a:ea typeface="宋体" panose="02010600030101010101" pitchFamily="2" charset="-122"/>
              </a:rPr>
              <a:t> implements</a:t>
            </a:r>
            <a:r>
              <a:rPr lang="en-US" altLang="zh-CN" sz="1800" b="1" err="1">
                <a:solidFill>
                  <a:srgbClr val="000000"/>
                </a:solidFill>
                <a:latin typeface="宋体" panose="02010600030101010101" pitchFamily="2" charset="-122"/>
                <a:ea typeface="宋体" panose="02010600030101010101" pitchFamily="2" charset="-122"/>
              </a:rPr>
              <a:t> ComputableStrategy</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public double</a:t>
            </a:r>
            <a:r>
              <a:rPr lang="en-US" altLang="zh-CN" sz="1800" b="1" err="1">
                <a:solidFill>
                  <a:srgbClr val="000000"/>
                </a:solidFill>
                <a:latin typeface="宋体" panose="02010600030101010101" pitchFamily="2" charset="-122"/>
                <a:ea typeface="宋体" panose="02010600030101010101" pitchFamily="2" charset="-122"/>
              </a:rPr>
              <a:t> computeScore</a:t>
            </a:r>
            <a:r>
              <a:rPr lang="en-US" altLang="zh-CN" sz="1800" b="1">
                <a:solidFill>
                  <a:srgbClr val="000000"/>
                </a:solidFill>
                <a:latin typeface="宋体" panose="02010600030101010101" pitchFamily="2" charset="-122"/>
                <a:ea typeface="宋体" panose="02010600030101010101" pitchFamily="2" charset="-122"/>
              </a:rPr>
              <a:t>(double [] a){</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double score=0,multi=1;</a:t>
            </a:r>
            <a:endParaRPr lang="en-US" altLang="zh-CN" sz="1800" b="1" err="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err="1">
                <a:solidFill>
                  <a:srgbClr val="000000"/>
                </a:solidFill>
                <a:latin typeface="宋体" panose="02010600030101010101" pitchFamily="2" charset="-122"/>
                <a:ea typeface="宋体" panose="02010600030101010101" pitchFamily="2" charset="-122"/>
              </a:rPr>
              <a:t>        int</a:t>
            </a:r>
            <a:r>
              <a:rPr lang="en-US" altLang="zh-CN" sz="1800" b="1">
                <a:solidFill>
                  <a:srgbClr val="000000"/>
                </a:solidFill>
                <a:latin typeface="宋体" panose="02010600030101010101" pitchFamily="2" charset="-122"/>
                <a:ea typeface="宋体" panose="02010600030101010101" pitchFamily="2" charset="-122"/>
              </a:rPr>
              <a:t> n=a.length;</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for(</a:t>
            </a:r>
            <a:r>
              <a:rPr lang="en-US" altLang="zh-CN" sz="1800" b="1" err="1">
                <a:solidFill>
                  <a:srgbClr val="000000"/>
                </a:solidFill>
                <a:latin typeface="宋体" panose="02010600030101010101" pitchFamily="2" charset="-122"/>
                <a:ea typeface="宋体" panose="02010600030101010101" pitchFamily="2" charset="-122"/>
              </a:rPr>
              <a:t>int</a:t>
            </a:r>
            <a:r>
              <a:rPr lang="en-US" altLang="zh-CN" sz="1800" b="1">
                <a:solidFill>
                  <a:srgbClr val="000000"/>
                </a:solidFill>
                <a:latin typeface="宋体" panose="02010600030101010101" pitchFamily="2" charset="-122"/>
                <a:ea typeface="宋体" panose="02010600030101010101" pitchFamily="2" charset="-122"/>
              </a:rPr>
              <a:t> i=0;i&lt;a.length;i++){</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multi=multi*a[i];</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score=Math.</a:t>
            </a:r>
            <a:r>
              <a:rPr lang="en-US" altLang="zh-CN" sz="1800" b="1" err="1">
                <a:solidFill>
                  <a:srgbClr val="000000"/>
                </a:solidFill>
                <a:latin typeface="宋体" panose="02010600030101010101" pitchFamily="2" charset="-122"/>
                <a:ea typeface="宋体" panose="02010600030101010101" pitchFamily="2" charset="-122"/>
              </a:rPr>
              <a:t>pow</a:t>
            </a:r>
            <a:r>
              <a:rPr lang="en-US" altLang="zh-CN" sz="1800" b="1">
                <a:solidFill>
                  <a:srgbClr val="000000"/>
                </a:solidFill>
                <a:latin typeface="宋体" panose="02010600030101010101" pitchFamily="2" charset="-122"/>
                <a:ea typeface="宋体" panose="02010600030101010101" pitchFamily="2" charset="-122"/>
              </a:rPr>
              <a:t>(multi,1.0/n);</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return score;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50" name="矩形 8704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7059" name="矩形 8705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7060" name="矩形 8705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7061" name="文本框 87060"/>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87062" name="文本框 87061"/>
          <p:cNvSpPr txBox="1"/>
          <p:nvPr/>
        </p:nvSpPr>
        <p:spPr>
          <a:xfrm>
            <a:off x="457200" y="1828800"/>
            <a:ext cx="8305800" cy="43021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．具体策略（</a:t>
            </a:r>
            <a:r>
              <a:rPr lang="en-US" altLang="zh-CN" b="1" err="1">
                <a:latin typeface="宋体" panose="02010600030101010101" pitchFamily="2" charset="-122"/>
                <a:ea typeface="宋体" panose="02010600030101010101" pitchFamily="2" charset="-122"/>
              </a:rPr>
              <a:t>ConcreteStrategy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StrategyThree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import java.util.Arrays;</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public class</a:t>
            </a:r>
            <a:r>
              <a:rPr lang="en-US" altLang="zh-CN" sz="1800" b="1" err="1">
                <a:solidFill>
                  <a:srgbClr val="000000"/>
                </a:solidFill>
                <a:latin typeface="宋体" panose="02010600030101010101" pitchFamily="2" charset="-122"/>
                <a:ea typeface="宋体" panose="02010600030101010101" pitchFamily="2" charset="-122"/>
              </a:rPr>
              <a:t> StrategyThree</a:t>
            </a:r>
            <a:r>
              <a:rPr lang="en-US" altLang="zh-CN" sz="1800" b="1">
                <a:solidFill>
                  <a:srgbClr val="000000"/>
                </a:solidFill>
                <a:latin typeface="宋体" panose="02010600030101010101" pitchFamily="2" charset="-122"/>
                <a:ea typeface="宋体" panose="02010600030101010101" pitchFamily="2" charset="-122"/>
              </a:rPr>
              <a:t> implements</a:t>
            </a:r>
            <a:r>
              <a:rPr lang="en-US" altLang="zh-CN" sz="1800" b="1" err="1">
                <a:solidFill>
                  <a:srgbClr val="000000"/>
                </a:solidFill>
                <a:latin typeface="宋体" panose="02010600030101010101" pitchFamily="2" charset="-122"/>
                <a:ea typeface="宋体" panose="02010600030101010101" pitchFamily="2" charset="-122"/>
              </a:rPr>
              <a:t> ComputableStrategy</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public double</a:t>
            </a:r>
            <a:r>
              <a:rPr lang="en-US" altLang="zh-CN" sz="1800" b="1" err="1">
                <a:solidFill>
                  <a:srgbClr val="000000"/>
                </a:solidFill>
                <a:latin typeface="宋体" panose="02010600030101010101" pitchFamily="2" charset="-122"/>
                <a:ea typeface="宋体" panose="02010600030101010101" pitchFamily="2" charset="-122"/>
              </a:rPr>
              <a:t> computeScore</a:t>
            </a:r>
            <a:r>
              <a:rPr lang="en-US" altLang="zh-CN" sz="1800" b="1">
                <a:solidFill>
                  <a:srgbClr val="000000"/>
                </a:solidFill>
                <a:latin typeface="宋体" panose="02010600030101010101" pitchFamily="2" charset="-122"/>
                <a:ea typeface="宋体" panose="02010600030101010101" pitchFamily="2" charset="-122"/>
              </a:rPr>
              <a:t>(double [] a){</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if(a.length&lt;=2)</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return 0;</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double score=0,sum=0;</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Arrays.sort(a);</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for(</a:t>
            </a:r>
            <a:r>
              <a:rPr lang="en-US" altLang="zh-CN" sz="1800" b="1" err="1">
                <a:solidFill>
                  <a:srgbClr val="000000"/>
                </a:solidFill>
                <a:latin typeface="宋体" panose="02010600030101010101" pitchFamily="2" charset="-122"/>
                <a:ea typeface="宋体" panose="02010600030101010101" pitchFamily="2" charset="-122"/>
              </a:rPr>
              <a:t>int</a:t>
            </a:r>
            <a:r>
              <a:rPr lang="en-US" altLang="zh-CN" sz="1800" b="1">
                <a:solidFill>
                  <a:srgbClr val="000000"/>
                </a:solidFill>
                <a:latin typeface="宋体" panose="02010600030101010101" pitchFamily="2" charset="-122"/>
                <a:ea typeface="宋体" panose="02010600030101010101" pitchFamily="2" charset="-122"/>
              </a:rPr>
              <a:t> i=1;i&lt;a.length-1;i++){</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sum=sum+a[i];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score=sum/(a.length-2);</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return score;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30000"/>
              </a:spcBef>
            </a:pP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副标题 9217"/>
          <p:cNvSpPr>
            <a:spLocks noGrp="1"/>
          </p:cNvSpPr>
          <p:nvPr>
            <p:ph type="subTitle" idx="1"/>
          </p:nvPr>
        </p:nvSpPr>
        <p:spPr>
          <a:xfrm>
            <a:off x="1143000" y="533400"/>
            <a:ext cx="6400800" cy="762000"/>
          </a:xfrm>
        </p:spPr>
        <p:txBody>
          <a:bodyPr/>
          <a:p>
            <a:pPr algn="l" defTabSz="914400">
              <a:buClrTx/>
              <a:buSzTx/>
              <a:buFontTx/>
            </a:pPr>
            <a:r>
              <a:rPr lang="en-US" altLang="zh-CN" sz="3600" b="1" kern="1200" baseline="0">
                <a:latin typeface="Times New Roman" panose="02020603050405020304" pitchFamily="18" charset="0"/>
                <a:ea typeface="宋体" panose="02010600030101010101" pitchFamily="2" charset="-122"/>
              </a:rPr>
              <a:t>1.</a:t>
            </a:r>
            <a:r>
              <a:rPr lang="en-US" altLang="zh-CN" sz="3600" b="1" kern="1200" baseline="0" dirty="0">
                <a:latin typeface="Times New Roman" panose="02020603050405020304" pitchFamily="18" charset="0"/>
                <a:ea typeface="宋体" panose="02010600030101010101" pitchFamily="2" charset="-122"/>
              </a:rPr>
              <a:t>5    </a:t>
            </a:r>
            <a:r>
              <a:rPr lang="zh-CN" altLang="en-US" sz="3600" b="1" kern="1200" baseline="0" dirty="0">
                <a:latin typeface="宋体" panose="02010600030101010101" pitchFamily="2" charset="-122"/>
                <a:ea typeface="宋体" panose="02010600030101010101" pitchFamily="2" charset="-122"/>
              </a:rPr>
              <a:t>合理使用模式 </a:t>
            </a:r>
            <a:endParaRPr lang="zh-CN" altLang="en-US" sz="3600" b="1" kern="1200" baseline="0" dirty="0">
              <a:latin typeface="宋体" panose="02010600030101010101" pitchFamily="2" charset="-122"/>
              <a:ea typeface="宋体" panose="02010600030101010101" pitchFamily="2" charset="-122"/>
            </a:endParaRPr>
          </a:p>
        </p:txBody>
      </p:sp>
      <p:sp>
        <p:nvSpPr>
          <p:cNvPr id="9227" name="矩形 922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236" name="矩形 923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237" name="矩形 923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238" name="文本框 9237"/>
          <p:cNvSpPr txBox="1"/>
          <p:nvPr/>
        </p:nvSpPr>
        <p:spPr>
          <a:xfrm>
            <a:off x="533400" y="1600200"/>
            <a:ext cx="8077200" cy="4275455"/>
          </a:xfrm>
          <a:prstGeom prst="rect">
            <a:avLst/>
          </a:prstGeom>
          <a:noFill/>
          <a:ln w="9525">
            <a:noFill/>
          </a:ln>
        </p:spPr>
        <p:txBody>
          <a:bodyPr>
            <a:spAutoFit/>
          </a:bodyPr>
          <a:p>
            <a:pPr algn="l">
              <a:lnSpc>
                <a:spcPct val="130000"/>
              </a:lnSpc>
              <a:spcBef>
                <a:spcPct val="50000"/>
              </a:spcBef>
            </a:pPr>
            <a:r>
              <a:rPr lang="en-US" altLang="zh-CN" sz="2000" b="1" dirty="0">
                <a:solidFill>
                  <a:srgbClr val="0000FF"/>
                </a:solidFill>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正确使用</a:t>
            </a:r>
            <a:endParaRPr lang="zh-CN" altLang="en-US" sz="3200" b="1" dirty="0">
              <a:latin typeface="Times New Roman" panose="02020603050405020304" pitchFamily="18" charset="0"/>
              <a:ea typeface="宋体" panose="02010600030101010101" pitchFamily="2" charset="-122"/>
            </a:endParaRPr>
          </a:p>
          <a:p>
            <a:pPr algn="l">
              <a:lnSpc>
                <a:spcPct val="130000"/>
              </a:lnSpc>
              <a:spcBef>
                <a:spcPct val="50000"/>
              </a:spcBef>
            </a:pPr>
            <a:r>
              <a:rPr lang="zh-CN" altLang="en-US" sz="3200" b="1" dirty="0">
                <a:latin typeface="宋体" panose="02010600030101010101" pitchFamily="2" charset="-122"/>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2</a:t>
            </a:r>
            <a:r>
              <a:rPr lang="zh-CN" altLang="en-US" sz="3200" b="1" dirty="0">
                <a:latin typeface="Times New Roman" panose="02020603050405020304" pitchFamily="18" charset="0"/>
                <a:ea typeface="宋体" panose="02010600030101010101" pitchFamily="2" charset="-122"/>
              </a:rPr>
              <a:t>．避免教条</a:t>
            </a:r>
            <a:endParaRPr lang="zh-CN" altLang="en-US" sz="3200" b="1" dirty="0">
              <a:latin typeface="Times New Roman" panose="02020603050405020304" pitchFamily="18" charset="0"/>
              <a:ea typeface="宋体" panose="02010600030101010101" pitchFamily="2" charset="-122"/>
            </a:endParaRPr>
          </a:p>
          <a:p>
            <a:pPr algn="l">
              <a:lnSpc>
                <a:spcPct val="130000"/>
              </a:lnSpc>
              <a:spcBef>
                <a:spcPct val="50000"/>
              </a:spcBef>
            </a:pPr>
            <a:r>
              <a:rPr lang="zh-CN" altLang="en-US" sz="3200" b="1" dirty="0">
                <a:latin typeface="Times New Roman" panose="02020603050405020304" pitchFamily="18"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3</a:t>
            </a:r>
            <a:r>
              <a:rPr lang="zh-CN" altLang="en-US" sz="3200" b="1" dirty="0">
                <a:latin typeface="Times New Roman" panose="02020603050405020304" pitchFamily="18" charset="0"/>
                <a:ea typeface="宋体" panose="02010600030101010101" pitchFamily="2" charset="-122"/>
              </a:rPr>
              <a:t>．模式挖掘</a:t>
            </a:r>
            <a:endParaRPr lang="zh-CN" altLang="en-US" sz="3200" b="1" dirty="0">
              <a:latin typeface="宋体" panose="02010600030101010101" pitchFamily="2" charset="-122"/>
              <a:ea typeface="宋体" panose="02010600030101010101" pitchFamily="2" charset="-122"/>
            </a:endParaRPr>
          </a:p>
          <a:p>
            <a:pPr algn="just">
              <a:lnSpc>
                <a:spcPct val="130000"/>
              </a:lnSpc>
              <a:spcBef>
                <a:spcPct val="50000"/>
              </a:spcBef>
            </a:pPr>
            <a:r>
              <a:rPr lang="zh-CN" altLang="en-US" sz="3200" b="1" dirty="0">
                <a:latin typeface="Times New Roman" panose="02020603050405020304" pitchFamily="18" charset="0"/>
                <a:ea typeface="汉仪中宋简"/>
              </a:rPr>
              <a:t>  </a:t>
            </a:r>
            <a:r>
              <a:rPr lang="en-US" altLang="zh-CN" sz="3200" b="1" dirty="0">
                <a:latin typeface="Times New Roman" panose="02020603050405020304" pitchFamily="18" charset="0"/>
                <a:ea typeface="汉仪中宋简"/>
              </a:rPr>
              <a:t>4</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latin typeface="Times New Roman" panose="02020603050405020304" pitchFamily="18" charset="0"/>
                <a:ea typeface="宋体" panose="02010600030101010101" pitchFamily="2" charset="-122"/>
              </a:rPr>
              <a:t>避免乱用</a:t>
            </a:r>
            <a:endParaRPr lang="zh-CN" altLang="en-US" sz="3200" b="1"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3200" b="1" dirty="0">
                <a:latin typeface="Times New Roman" panose="02020603050405020304" pitchFamily="18" charset="0"/>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5</a:t>
            </a:r>
            <a:r>
              <a:rPr lang="zh-CN" altLang="en-US"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了解反模式</a:t>
            </a:r>
            <a:r>
              <a:rPr lang="zh-CN" altLang="en-US" sz="3200" b="1" dirty="0">
                <a:latin typeface="Times New Roman" panose="02020603050405020304" pitchFamily="18" charset="0"/>
                <a:ea typeface="汉仪中宋简"/>
              </a:rPr>
              <a:t> </a:t>
            </a:r>
            <a:endParaRPr lang="zh-CN" altLang="en-US" sz="3200" b="1">
              <a:latin typeface="Times New Roman" panose="02020603050405020304" pitchFamily="18" charset="0"/>
              <a:ea typeface="汉仪中宋简"/>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0" name="矩形 8192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1939" name="矩形 8193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1940" name="矩形 8193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1941" name="文本框 8194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81942" name="文本框 81941"/>
          <p:cNvSpPr txBox="1"/>
          <p:nvPr/>
        </p:nvSpPr>
        <p:spPr>
          <a:xfrm>
            <a:off x="990600" y="1600200"/>
            <a:ext cx="7772400" cy="4137025"/>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上下文：</a:t>
            </a:r>
            <a:r>
              <a:rPr lang="zh-CN" altLang="en-US"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GymnasticsGame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GymnasticsGame</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err="1">
                <a:latin typeface="宋体" panose="02010600030101010101" pitchFamily="2" charset="-122"/>
                <a:ea typeface="宋体" panose="02010600030101010101" pitchFamily="2" charset="-122"/>
              </a:rPr>
              <a:t>     ComputableStrategy</a:t>
            </a:r>
            <a:r>
              <a:rPr lang="en-US" altLang="zh-CN" sz="1800" b="1">
                <a:latin typeface="宋体" panose="02010600030101010101" pitchFamily="2" charset="-122"/>
                <a:ea typeface="宋体" panose="02010600030101010101" pitchFamily="2" charset="-122"/>
              </a:rPr>
              <a:t> strategy;</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setStrategy</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ComputableStrategy</a:t>
            </a:r>
            <a:r>
              <a:rPr lang="en-US" altLang="zh-CN" sz="1800" b="1">
                <a:latin typeface="宋体" panose="02010600030101010101" pitchFamily="2" charset="-122"/>
                <a:ea typeface="宋体" panose="02010600030101010101" pitchFamily="2" charset="-122"/>
              </a:rPr>
              <a:t> strategy){</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this.strategy=strategy;</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 </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public double</a:t>
            </a:r>
            <a:r>
              <a:rPr lang="en-US" altLang="zh-CN" sz="1800" b="1" err="1">
                <a:latin typeface="宋体" panose="02010600030101010101" pitchFamily="2" charset="-122"/>
                <a:ea typeface="宋体" panose="02010600030101010101" pitchFamily="2" charset="-122"/>
              </a:rPr>
              <a:t> getPersonScore</a:t>
            </a:r>
            <a:r>
              <a:rPr lang="en-US" altLang="zh-CN" sz="1800" b="1">
                <a:latin typeface="宋体" panose="02010600030101010101" pitchFamily="2" charset="-122"/>
                <a:ea typeface="宋体" panose="02010600030101010101" pitchFamily="2" charset="-122"/>
              </a:rPr>
              <a:t>(double [] a){</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if(strategy!=null)</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return strategy.</a:t>
            </a:r>
            <a:r>
              <a:rPr lang="en-US" altLang="zh-CN" sz="1800" b="1" err="1">
                <a:latin typeface="宋体" panose="02010600030101010101" pitchFamily="2" charset="-122"/>
                <a:ea typeface="宋体" panose="02010600030101010101" pitchFamily="2" charset="-122"/>
              </a:rPr>
              <a:t>computeScore</a:t>
            </a:r>
            <a:r>
              <a:rPr lang="en-US" altLang="zh-CN" sz="1800" b="1">
                <a:latin typeface="宋体" panose="02010600030101010101" pitchFamily="2" charset="-122"/>
                <a:ea typeface="宋体" panose="02010600030101010101" pitchFamily="2" charset="-122"/>
              </a:rPr>
              <a:t>(a); </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else</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return 0;</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just">
              <a:lnSpc>
                <a:spcPct val="5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8" name="矩形 8397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3987" name="矩形 8398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3988" name="矩形 8398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3989" name="文本框 8398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83990" name="文本框 83989"/>
          <p:cNvSpPr txBox="1"/>
          <p:nvPr/>
        </p:nvSpPr>
        <p:spPr>
          <a:xfrm>
            <a:off x="838200" y="1524000"/>
            <a:ext cx="7696200" cy="450532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Application.java_1</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public class Application{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static void main(String</a:t>
            </a:r>
            <a:r>
              <a:rPr lang="en-US" altLang="zh-CN" sz="1200" b="1" err="1">
                <a:latin typeface="宋体" panose="02010600030101010101" pitchFamily="2" charset="-122"/>
                <a:ea typeface="宋体" panose="02010600030101010101" pitchFamily="2" charset="-122"/>
              </a:rPr>
              <a:t> args</a:t>
            </a: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GymnasticsGame</a:t>
            </a:r>
            <a:r>
              <a:rPr lang="en-US" altLang="zh-CN" sz="1200" b="1">
                <a:latin typeface="宋体" panose="02010600030101010101" pitchFamily="2" charset="-122"/>
                <a:ea typeface="宋体" panose="02010600030101010101" pitchFamily="2" charset="-122"/>
              </a:rPr>
              <a:t> game=new</a:t>
            </a:r>
            <a:r>
              <a:rPr lang="en-US" altLang="zh-CN" sz="1200" b="1" err="1">
                <a:latin typeface="宋体" panose="02010600030101010101" pitchFamily="2" charset="-122"/>
                <a:ea typeface="宋体" panose="02010600030101010101" pitchFamily="2" charset="-122"/>
              </a:rPr>
              <a:t> GymnasticsGame</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game.</a:t>
            </a:r>
            <a:r>
              <a:rPr lang="en-US" altLang="zh-CN" sz="1200" b="1" err="1">
                <a:latin typeface="宋体" panose="02010600030101010101" pitchFamily="2" charset="-122"/>
                <a:ea typeface="宋体" panose="02010600030101010101" pitchFamily="2" charset="-122"/>
              </a:rPr>
              <a:t>setStrategy</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StrategyOne</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Person zhang=new Person();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zhang.</a:t>
            </a:r>
            <a:r>
              <a:rPr lang="en-US" altLang="zh-CN" sz="1200" b="1" err="1">
                <a:latin typeface="宋体" panose="02010600030101010101" pitchFamily="2" charset="-122"/>
                <a:ea typeface="宋体" panose="02010600030101010101" pitchFamily="2" charset="-122"/>
              </a:rPr>
              <a:t>setName</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张三</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double [] a={9.12,9.25,8.87,9.99,6.99,7.88};</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Person</a:t>
            </a:r>
            <a:r>
              <a:rPr lang="en-US" altLang="zh-CN" sz="1200" b="1" err="1">
                <a:latin typeface="宋体" panose="02010600030101010101" pitchFamily="2" charset="-122"/>
                <a:ea typeface="宋体" panose="02010600030101010101" pitchFamily="2" charset="-122"/>
              </a:rPr>
              <a:t> li</a:t>
            </a:r>
            <a:r>
              <a:rPr lang="en-US" altLang="zh-CN" sz="1200" b="1">
                <a:latin typeface="宋体" panose="02010600030101010101" pitchFamily="2" charset="-122"/>
                <a:ea typeface="宋体" panose="02010600030101010101" pitchFamily="2" charset="-122"/>
              </a:rPr>
              <a:t>=new Person();</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setName</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李四</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double [] b={9.15,9.26,8.97,9.89,6.97,7.89};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zhang.</a:t>
            </a:r>
            <a:r>
              <a:rPr lang="en-US" altLang="zh-CN" sz="1200" b="1" err="1">
                <a:latin typeface="宋体" panose="02010600030101010101" pitchFamily="2" charset="-122"/>
                <a:ea typeface="宋体" panose="02010600030101010101" pitchFamily="2" charset="-122"/>
              </a:rPr>
              <a:t>setScore</a:t>
            </a:r>
            <a:r>
              <a:rPr lang="en-US" altLang="zh-CN" sz="1200" b="1">
                <a:latin typeface="宋体" panose="02010600030101010101" pitchFamily="2" charset="-122"/>
                <a:ea typeface="宋体" panose="02010600030101010101" pitchFamily="2" charset="-122"/>
              </a:rPr>
              <a:t>(game.</a:t>
            </a:r>
            <a:r>
              <a:rPr lang="en-US" altLang="zh-CN" sz="1200" b="1" err="1">
                <a:latin typeface="宋体" panose="02010600030101010101" pitchFamily="2" charset="-122"/>
                <a:ea typeface="宋体" panose="02010600030101010101" pitchFamily="2" charset="-122"/>
              </a:rPr>
              <a:t>getPersonScore</a:t>
            </a:r>
            <a:r>
              <a:rPr lang="en-US" altLang="zh-CN" sz="1200" b="1">
                <a:latin typeface="宋体" panose="02010600030101010101" pitchFamily="2" charset="-122"/>
                <a:ea typeface="宋体" panose="02010600030101010101" pitchFamily="2" charset="-122"/>
              </a:rPr>
              <a:t>(a));</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setScore</a:t>
            </a:r>
            <a:r>
              <a:rPr lang="en-US" altLang="zh-CN" sz="1200" b="1">
                <a:latin typeface="宋体" panose="02010600030101010101" pitchFamily="2" charset="-122"/>
                <a:ea typeface="宋体" panose="02010600030101010101" pitchFamily="2" charset="-122"/>
              </a:rPr>
              <a:t>(game.</a:t>
            </a:r>
            <a:r>
              <a:rPr lang="en-US" altLang="zh-CN" sz="1200" b="1" err="1">
                <a:latin typeface="宋体" panose="02010600030101010101" pitchFamily="2" charset="-122"/>
                <a:ea typeface="宋体" panose="02010600030101010101" pitchFamily="2" charset="-122"/>
              </a:rPr>
              <a:t>getPersonScore</a:t>
            </a:r>
            <a:r>
              <a:rPr lang="en-US" altLang="zh-CN" sz="1200" b="1">
                <a:latin typeface="宋体" panose="02010600030101010101" pitchFamily="2" charset="-122"/>
                <a:ea typeface="宋体" panose="02010600030101010101" pitchFamily="2" charset="-122"/>
              </a:rPr>
              <a:t>(b));</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使用算术平均值方案</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("%s</a:t>
            </a:r>
            <a:r>
              <a:rPr lang="zh-CN" altLang="en-US" sz="1200" b="1" dirty="0">
                <a:latin typeface="宋体" panose="02010600030101010101" pitchFamily="2" charset="-122"/>
                <a:ea typeface="宋体" panose="02010600030101010101" pitchFamily="2" charset="-122"/>
              </a:rPr>
              <a:t>最后得分</a:t>
            </a:r>
            <a:r>
              <a:rPr lang="en-US" altLang="zh-CN" sz="1200" b="1" dirty="0">
                <a:latin typeface="宋体" panose="02010600030101010101" pitchFamily="2" charset="-122"/>
                <a:ea typeface="宋体" panose="02010600030101010101" pitchFamily="2" charset="-122"/>
              </a:rPr>
              <a:t>:%5.3</a:t>
            </a:r>
            <a:r>
              <a:rPr lang="en-US" altLang="zh-CN" sz="1200" b="1">
                <a:latin typeface="宋体" panose="02010600030101010101" pitchFamily="2" charset="-122"/>
                <a:ea typeface="宋体" panose="02010600030101010101" pitchFamily="2" charset="-122"/>
              </a:rPr>
              <a:t>f%n",zhang.</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(),zhang.</a:t>
            </a:r>
            <a:r>
              <a:rPr lang="en-US" altLang="zh-CN" sz="1200" b="1" err="1">
                <a:latin typeface="宋体" panose="02010600030101010101" pitchFamily="2" charset="-122"/>
                <a:ea typeface="宋体" panose="02010600030101010101" pitchFamily="2" charset="-122"/>
              </a:rPr>
              <a:t>getScore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("%s</a:t>
            </a:r>
            <a:r>
              <a:rPr lang="zh-CN" altLang="en-US" sz="1200" b="1" dirty="0">
                <a:latin typeface="宋体" panose="02010600030101010101" pitchFamily="2" charset="-122"/>
                <a:ea typeface="宋体" panose="02010600030101010101" pitchFamily="2" charset="-122"/>
              </a:rPr>
              <a:t>最后得分</a:t>
            </a:r>
            <a:r>
              <a:rPr lang="en-US" altLang="zh-CN" sz="1200" b="1" dirty="0">
                <a:latin typeface="宋体" panose="02010600030101010101" pitchFamily="2" charset="-122"/>
                <a:ea typeface="宋体" panose="02010600030101010101" pitchFamily="2" charset="-122"/>
              </a:rPr>
              <a:t>:%5.3</a:t>
            </a:r>
            <a:r>
              <a:rPr lang="en-US" altLang="zh-CN" sz="1200" b="1">
                <a:latin typeface="宋体" panose="02010600030101010101" pitchFamily="2" charset="-122"/>
                <a:ea typeface="宋体" panose="02010600030101010101" pitchFamily="2" charset="-122"/>
              </a:rPr>
              <a:t>f%n",</a:t>
            </a:r>
            <a:r>
              <a:rPr lang="en-US" altLang="zh-CN" sz="1200" b="1" err="1">
                <a:latin typeface="宋体" panose="02010600030101010101" pitchFamily="2" charset="-122"/>
                <a:ea typeface="宋体" panose="02010600030101010101" pitchFamily="2" charset="-122"/>
              </a:rPr>
              <a:t>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getScore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game.</a:t>
            </a:r>
            <a:r>
              <a:rPr lang="en-US" altLang="zh-CN" sz="1200" b="1" err="1">
                <a:latin typeface="宋体" panose="02010600030101010101" pitchFamily="2" charset="-122"/>
                <a:ea typeface="宋体" panose="02010600030101010101" pitchFamily="2" charset="-122"/>
              </a:rPr>
              <a:t>setStrategy</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StrategyTwo</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zhang.</a:t>
            </a:r>
            <a:r>
              <a:rPr lang="en-US" altLang="zh-CN" sz="1200" b="1" err="1">
                <a:latin typeface="宋体" panose="02010600030101010101" pitchFamily="2" charset="-122"/>
                <a:ea typeface="宋体" panose="02010600030101010101" pitchFamily="2" charset="-122"/>
              </a:rPr>
              <a:t>setScore</a:t>
            </a:r>
            <a:r>
              <a:rPr lang="en-US" altLang="zh-CN" sz="1200" b="1">
                <a:latin typeface="宋体" panose="02010600030101010101" pitchFamily="2" charset="-122"/>
                <a:ea typeface="宋体" panose="02010600030101010101" pitchFamily="2" charset="-122"/>
              </a:rPr>
              <a:t>(game.</a:t>
            </a:r>
            <a:r>
              <a:rPr lang="en-US" altLang="zh-CN" sz="1200" b="1" err="1">
                <a:latin typeface="宋体" panose="02010600030101010101" pitchFamily="2" charset="-122"/>
                <a:ea typeface="宋体" panose="02010600030101010101" pitchFamily="2" charset="-122"/>
              </a:rPr>
              <a:t>getPersonScore</a:t>
            </a:r>
            <a:r>
              <a:rPr lang="en-US" altLang="zh-CN" sz="1200" b="1">
                <a:latin typeface="宋体" panose="02010600030101010101" pitchFamily="2" charset="-122"/>
                <a:ea typeface="宋体" panose="02010600030101010101" pitchFamily="2" charset="-122"/>
              </a:rPr>
              <a:t>(a));</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setScore</a:t>
            </a:r>
            <a:r>
              <a:rPr lang="en-US" altLang="zh-CN" sz="1200" b="1">
                <a:latin typeface="宋体" panose="02010600030101010101" pitchFamily="2" charset="-122"/>
                <a:ea typeface="宋体" panose="02010600030101010101" pitchFamily="2" charset="-122"/>
              </a:rPr>
              <a:t>(game.</a:t>
            </a:r>
            <a:r>
              <a:rPr lang="en-US" altLang="zh-CN" sz="1200" b="1" err="1">
                <a:latin typeface="宋体" panose="02010600030101010101" pitchFamily="2" charset="-122"/>
                <a:ea typeface="宋体" panose="02010600030101010101" pitchFamily="2" charset="-122"/>
              </a:rPr>
              <a:t>getPersonScore</a:t>
            </a:r>
            <a:r>
              <a:rPr lang="en-US" altLang="zh-CN" sz="1200" b="1">
                <a:latin typeface="宋体" panose="02010600030101010101" pitchFamily="2" charset="-122"/>
                <a:ea typeface="宋体" panose="02010600030101010101" pitchFamily="2" charset="-122"/>
              </a:rPr>
              <a:t>(b));</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使用几何平均值方案</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("%s</a:t>
            </a:r>
            <a:r>
              <a:rPr lang="zh-CN" altLang="en-US" sz="1200" b="1" dirty="0">
                <a:latin typeface="宋体" panose="02010600030101010101" pitchFamily="2" charset="-122"/>
                <a:ea typeface="宋体" panose="02010600030101010101" pitchFamily="2" charset="-122"/>
              </a:rPr>
              <a:t>最后得分</a:t>
            </a:r>
            <a:r>
              <a:rPr lang="en-US" altLang="zh-CN" sz="1200" b="1" dirty="0">
                <a:latin typeface="宋体" panose="02010600030101010101" pitchFamily="2" charset="-122"/>
                <a:ea typeface="宋体" panose="02010600030101010101" pitchFamily="2" charset="-122"/>
              </a:rPr>
              <a:t>:%5.3</a:t>
            </a:r>
            <a:r>
              <a:rPr lang="en-US" altLang="zh-CN" sz="1200" b="1">
                <a:latin typeface="宋体" panose="02010600030101010101" pitchFamily="2" charset="-122"/>
                <a:ea typeface="宋体" panose="02010600030101010101" pitchFamily="2" charset="-122"/>
              </a:rPr>
              <a:t>f%n",zhang.</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(),zhang.</a:t>
            </a:r>
            <a:r>
              <a:rPr lang="en-US" altLang="zh-CN" sz="1200" b="1" err="1">
                <a:latin typeface="宋体" panose="02010600030101010101" pitchFamily="2" charset="-122"/>
                <a:ea typeface="宋体" panose="02010600030101010101" pitchFamily="2" charset="-122"/>
              </a:rPr>
              <a:t>getScore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("%s</a:t>
            </a:r>
            <a:r>
              <a:rPr lang="zh-CN" altLang="en-US" sz="1200" b="1" dirty="0">
                <a:latin typeface="宋体" panose="02010600030101010101" pitchFamily="2" charset="-122"/>
                <a:ea typeface="宋体" panose="02010600030101010101" pitchFamily="2" charset="-122"/>
              </a:rPr>
              <a:t>最后得分</a:t>
            </a:r>
            <a:r>
              <a:rPr lang="en-US" altLang="zh-CN" sz="1200" b="1" dirty="0">
                <a:latin typeface="宋体" panose="02010600030101010101" pitchFamily="2" charset="-122"/>
                <a:ea typeface="宋体" panose="02010600030101010101" pitchFamily="2" charset="-122"/>
              </a:rPr>
              <a:t>:%5.3</a:t>
            </a:r>
            <a:r>
              <a:rPr lang="en-US" altLang="zh-CN" sz="1200" b="1">
                <a:latin typeface="宋体" panose="02010600030101010101" pitchFamily="2" charset="-122"/>
                <a:ea typeface="宋体" panose="02010600030101010101" pitchFamily="2" charset="-122"/>
              </a:rPr>
              <a:t>f%n",</a:t>
            </a:r>
            <a:r>
              <a:rPr lang="en-US" altLang="zh-CN" sz="1200" b="1" err="1">
                <a:latin typeface="宋体" panose="02010600030101010101" pitchFamily="2" charset="-122"/>
                <a:ea typeface="宋体" panose="02010600030101010101" pitchFamily="2" charset="-122"/>
              </a:rPr>
              <a:t>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getScore</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74" name="矩形 8807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8083" name="矩形 8808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8084" name="矩形 8808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8085" name="文本框 8808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策略模式的结构的描述与使用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88086" name="文本框 88085"/>
          <p:cNvSpPr txBox="1"/>
          <p:nvPr/>
        </p:nvSpPr>
        <p:spPr>
          <a:xfrm>
            <a:off x="838200" y="1524000"/>
            <a:ext cx="7696200" cy="50577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Application.java_2</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 </a:t>
            </a: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game.</a:t>
            </a:r>
            <a:r>
              <a:rPr lang="en-US" altLang="zh-CN" sz="1200" b="1" err="1">
                <a:latin typeface="宋体" panose="02010600030101010101" pitchFamily="2" charset="-122"/>
                <a:ea typeface="宋体" panose="02010600030101010101" pitchFamily="2" charset="-122"/>
              </a:rPr>
              <a:t>setStrategy</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StrategyThree</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zhang.</a:t>
            </a:r>
            <a:r>
              <a:rPr lang="en-US" altLang="zh-CN" sz="1200" b="1" err="1">
                <a:latin typeface="宋体" panose="02010600030101010101" pitchFamily="2" charset="-122"/>
                <a:ea typeface="宋体" panose="02010600030101010101" pitchFamily="2" charset="-122"/>
              </a:rPr>
              <a:t>setScore</a:t>
            </a:r>
            <a:r>
              <a:rPr lang="en-US" altLang="zh-CN" sz="1200" b="1">
                <a:latin typeface="宋体" panose="02010600030101010101" pitchFamily="2" charset="-122"/>
                <a:ea typeface="宋体" panose="02010600030101010101" pitchFamily="2" charset="-122"/>
              </a:rPr>
              <a:t>(game.</a:t>
            </a:r>
            <a:r>
              <a:rPr lang="en-US" altLang="zh-CN" sz="1200" b="1" err="1">
                <a:latin typeface="宋体" panose="02010600030101010101" pitchFamily="2" charset="-122"/>
                <a:ea typeface="宋体" panose="02010600030101010101" pitchFamily="2" charset="-122"/>
              </a:rPr>
              <a:t>getPersonScore</a:t>
            </a:r>
            <a:r>
              <a:rPr lang="en-US" altLang="zh-CN" sz="1200" b="1">
                <a:latin typeface="宋体" panose="02010600030101010101" pitchFamily="2" charset="-122"/>
                <a:ea typeface="宋体" panose="02010600030101010101" pitchFamily="2" charset="-122"/>
              </a:rPr>
              <a:t>(a));</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setScore</a:t>
            </a:r>
            <a:r>
              <a:rPr lang="en-US" altLang="zh-CN" sz="1200" b="1">
                <a:latin typeface="宋体" panose="02010600030101010101" pitchFamily="2" charset="-122"/>
                <a:ea typeface="宋体" panose="02010600030101010101" pitchFamily="2" charset="-122"/>
              </a:rPr>
              <a:t>(game.</a:t>
            </a:r>
            <a:r>
              <a:rPr lang="en-US" altLang="zh-CN" sz="1200" b="1" err="1">
                <a:latin typeface="宋体" panose="02010600030101010101" pitchFamily="2" charset="-122"/>
                <a:ea typeface="宋体" panose="02010600030101010101" pitchFamily="2" charset="-122"/>
              </a:rPr>
              <a:t>getPersonScore</a:t>
            </a:r>
            <a:r>
              <a:rPr lang="en-US" altLang="zh-CN" sz="1200" b="1">
                <a:latin typeface="宋体" panose="02010600030101010101" pitchFamily="2" charset="-122"/>
                <a:ea typeface="宋体" panose="02010600030101010101" pitchFamily="2" charset="-122"/>
              </a:rPr>
              <a:t>(b));</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使用（去掉最高、最底）算术平均值方案</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("%s</a:t>
            </a:r>
            <a:r>
              <a:rPr lang="zh-CN" altLang="en-US" sz="1200" b="1" dirty="0">
                <a:latin typeface="宋体" panose="02010600030101010101" pitchFamily="2" charset="-122"/>
                <a:ea typeface="宋体" panose="02010600030101010101" pitchFamily="2" charset="-122"/>
              </a:rPr>
              <a:t>最后得分</a:t>
            </a:r>
            <a:r>
              <a:rPr lang="en-US" altLang="zh-CN" sz="1200" b="1" dirty="0">
                <a:latin typeface="宋体" panose="02010600030101010101" pitchFamily="2" charset="-122"/>
                <a:ea typeface="宋体" panose="02010600030101010101" pitchFamily="2" charset="-122"/>
              </a:rPr>
              <a:t>:%5.3</a:t>
            </a:r>
            <a:r>
              <a:rPr lang="en-US" altLang="zh-CN" sz="1200" b="1">
                <a:latin typeface="宋体" panose="02010600030101010101" pitchFamily="2" charset="-122"/>
                <a:ea typeface="宋体" panose="02010600030101010101" pitchFamily="2" charset="-122"/>
              </a:rPr>
              <a:t>f%n",zhang.</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(),zhang.</a:t>
            </a:r>
            <a:r>
              <a:rPr lang="en-US" altLang="zh-CN" sz="1200" b="1" err="1">
                <a:latin typeface="宋体" panose="02010600030101010101" pitchFamily="2" charset="-122"/>
                <a:ea typeface="宋体" panose="02010600030101010101" pitchFamily="2" charset="-122"/>
              </a:rPr>
              <a:t>getScore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printf</a:t>
            </a:r>
            <a:r>
              <a:rPr lang="en-US" altLang="zh-CN" sz="1200" b="1">
                <a:latin typeface="宋体" panose="02010600030101010101" pitchFamily="2" charset="-122"/>
                <a:ea typeface="宋体" panose="02010600030101010101" pitchFamily="2" charset="-122"/>
              </a:rPr>
              <a:t>("%s</a:t>
            </a:r>
            <a:r>
              <a:rPr lang="zh-CN" altLang="en-US" sz="1200" b="1" dirty="0">
                <a:latin typeface="宋体" panose="02010600030101010101" pitchFamily="2" charset="-122"/>
                <a:ea typeface="宋体" panose="02010600030101010101" pitchFamily="2" charset="-122"/>
              </a:rPr>
              <a:t>最后得分</a:t>
            </a:r>
            <a:r>
              <a:rPr lang="en-US" altLang="zh-CN" sz="1200" b="1" dirty="0">
                <a:latin typeface="宋体" panose="02010600030101010101" pitchFamily="2" charset="-122"/>
                <a:ea typeface="宋体" panose="02010600030101010101" pitchFamily="2" charset="-122"/>
              </a:rPr>
              <a:t>:%5.3</a:t>
            </a:r>
            <a:r>
              <a:rPr lang="en-US" altLang="zh-CN" sz="1200" b="1">
                <a:latin typeface="宋体" panose="02010600030101010101" pitchFamily="2" charset="-122"/>
                <a:ea typeface="宋体" panose="02010600030101010101" pitchFamily="2" charset="-122"/>
              </a:rPr>
              <a:t>f%n",</a:t>
            </a:r>
            <a:r>
              <a:rPr lang="en-US" altLang="zh-CN" sz="1200" b="1" err="1">
                <a:latin typeface="宋体" panose="02010600030101010101" pitchFamily="2" charset="-122"/>
                <a:ea typeface="宋体" panose="02010600030101010101" pitchFamily="2" charset="-122"/>
              </a:rPr>
              <a:t>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getName</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li</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getScore</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class Person{</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String name;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double score;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setScore</a:t>
            </a:r>
            <a:r>
              <a:rPr lang="en-US" altLang="zh-CN" sz="1200" b="1">
                <a:latin typeface="宋体" panose="02010600030101010101" pitchFamily="2" charset="-122"/>
                <a:ea typeface="宋体" panose="02010600030101010101" pitchFamily="2" charset="-122"/>
              </a:rPr>
              <a:t>(double 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score=t;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setName</a:t>
            </a:r>
            <a:r>
              <a:rPr lang="en-US" altLang="zh-CN" sz="1200" b="1">
                <a:latin typeface="宋体" panose="02010600030101010101" pitchFamily="2" charset="-122"/>
                <a:ea typeface="宋体" panose="02010600030101010101" pitchFamily="2" charset="-122"/>
              </a:rPr>
              <a:t>(String s){</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name=s;</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double</a:t>
            </a:r>
            <a:r>
              <a:rPr lang="en-US" altLang="zh-CN" sz="1200" b="1" err="1">
                <a:latin typeface="宋体" panose="02010600030101010101" pitchFamily="2" charset="-122"/>
                <a:ea typeface="宋体" panose="02010600030101010101" pitchFamily="2" charset="-122"/>
              </a:rPr>
              <a:t> getScore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return score;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String</a:t>
            </a:r>
            <a:r>
              <a:rPr lang="en-US" altLang="zh-CN" sz="1200" b="1" err="1">
                <a:latin typeface="宋体" panose="02010600030101010101" pitchFamily="2" charset="-122"/>
                <a:ea typeface="宋体" panose="02010600030101010101" pitchFamily="2" charset="-122"/>
              </a:rPr>
              <a:t> getName</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return name;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副标题 8499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策略模式的优点  </a:t>
            </a:r>
            <a:endParaRPr lang="zh-CN" altLang="en-US" sz="3600" b="1" kern="1200" baseline="0">
              <a:latin typeface="宋体" panose="02010600030101010101" pitchFamily="2" charset="-122"/>
              <a:ea typeface="宋体" panose="02010600030101010101" pitchFamily="2" charset="-122"/>
            </a:endParaRPr>
          </a:p>
        </p:txBody>
      </p:sp>
      <p:sp>
        <p:nvSpPr>
          <p:cNvPr id="85003" name="矩形 8500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5012" name="矩形 8501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5013" name="矩形 8501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5014" name="矩形 85013"/>
          <p:cNvSpPr/>
          <p:nvPr/>
        </p:nvSpPr>
        <p:spPr>
          <a:xfrm>
            <a:off x="685800" y="1905000"/>
            <a:ext cx="7772400" cy="3295650"/>
          </a:xfrm>
          <a:prstGeom prst="rect">
            <a:avLst/>
          </a:prstGeom>
          <a:noFill/>
          <a:ln w="9525">
            <a:noFill/>
          </a:ln>
        </p:spPr>
        <p:txBody>
          <a:bodyPr>
            <a:spAutoFit/>
          </a:bodyPr>
          <a:p>
            <a:pPr algn="l">
              <a:spcBef>
                <a:spcPct val="50000"/>
              </a:spcBef>
              <a:buClr>
                <a:srgbClr val="0000FF"/>
              </a:buClr>
              <a:buSzPct val="150000"/>
              <a:buChar char="•"/>
            </a:pPr>
            <a:r>
              <a:rPr lang="en-US" altLang="zh-CN" sz="20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上下文（</a:t>
            </a:r>
            <a:r>
              <a:rPr lang="en-US" altLang="zh-CN" sz="2800" b="1">
                <a:latin typeface="宋体" panose="02010600030101010101" pitchFamily="2" charset="-122"/>
                <a:ea typeface="宋体" panose="02010600030101010101" pitchFamily="2" charset="-122"/>
              </a:rPr>
              <a:t>Context</a:t>
            </a:r>
            <a:r>
              <a:rPr lang="zh-CN" altLang="en-US" sz="2800" b="1">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和具体策略（</a:t>
            </a:r>
            <a:r>
              <a:rPr lang="en-US" altLang="zh-CN" sz="2800" b="1" err="1">
                <a:latin typeface="宋体" panose="02010600030101010101" pitchFamily="2" charset="-122"/>
                <a:ea typeface="宋体" panose="02010600030101010101" pitchFamily="2" charset="-122"/>
              </a:rPr>
              <a:t>ConcreteStrategy</a:t>
            </a:r>
            <a:r>
              <a:rPr lang="zh-CN" altLang="en-US" sz="2800" b="1">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是松耦合关系。因此上下文只知道它要使用某一个实现</a:t>
            </a:r>
            <a:r>
              <a:rPr lang="en-US" altLang="zh-CN" sz="2800" b="1">
                <a:latin typeface="宋体" panose="02010600030101010101" pitchFamily="2" charset="-122"/>
                <a:ea typeface="宋体" panose="02010600030101010101" pitchFamily="2" charset="-122"/>
              </a:rPr>
              <a:t>Strategy</a:t>
            </a:r>
            <a:r>
              <a:rPr lang="zh-CN" altLang="en-US" sz="2800" b="1" dirty="0">
                <a:latin typeface="宋体" panose="02010600030101010101" pitchFamily="2" charset="-122"/>
                <a:ea typeface="宋体" panose="02010600030101010101" pitchFamily="2" charset="-122"/>
              </a:rPr>
              <a:t>接口类的实例，但不需要知道具体是哪一个类。</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  策略模式满足“开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闭原则”。当增加新的具体策略时，不需要修改上下文类的代码，上下文就可以引用新的具体策略的实例。</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第八章  适配器模式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89099" name="矩形 89098"/>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89108" name="矩形 89107"/>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9109" name="矩形 89108"/>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89110" name="文本框 89109"/>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适配器模式（别名：包装器）</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将一个类的接口转换成客户希望的另外一个接口。</a:t>
            </a:r>
            <a:r>
              <a:rPr lang="en-US" altLang="zh-CN" b="1">
                <a:latin typeface="Times New Roman" panose="02020603050405020304" pitchFamily="18" charset="0"/>
                <a:ea typeface="楷体_GB2312" pitchFamily="49" charset="-122"/>
              </a:rPr>
              <a:t>Adapter</a:t>
            </a:r>
            <a:r>
              <a:rPr lang="zh-CN" altLang="en-US" b="1" dirty="0">
                <a:latin typeface="Times New Roman" panose="02020603050405020304" pitchFamily="18" charset="0"/>
                <a:ea typeface="楷体_GB2312" pitchFamily="49" charset="-122"/>
              </a:rPr>
              <a:t>模式使得原本由于接口不兼容而不能一起工作的那些类可以一起工作。</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Adapter Pattern(Another Name: Wrapper)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Convert the interface of a class into another interface clients expect. Adapter lets classes work together that</a:t>
            </a:r>
            <a:r>
              <a:rPr lang="en-US" altLang="zh-CN" b="1" err="1">
                <a:latin typeface="Times New Roman" panose="02020603050405020304" pitchFamily="18" charset="0"/>
                <a:ea typeface="宋体" panose="02010600030101010101" pitchFamily="2" charset="-122"/>
              </a:rPr>
              <a:t> couldn</a:t>
            </a:r>
            <a:r>
              <a:rPr lang="en-US" altLang="zh-CN" b="1">
                <a:latin typeface="Times New Roman" panose="02020603050405020304" pitchFamily="18" charset="0"/>
                <a:ea typeface="宋体" panose="02010600030101010101" pitchFamily="2" charset="-122"/>
              </a:rPr>
              <a:t>'t otherwise because of incompatible interfaces. </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副标题 90113"/>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90123" name="矩形 9012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0132" name="矩形 9013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0133" name="矩形 9013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0134" name="文本框 90133"/>
          <p:cNvSpPr txBox="1"/>
          <p:nvPr/>
        </p:nvSpPr>
        <p:spPr>
          <a:xfrm>
            <a:off x="685800" y="1676400"/>
            <a:ext cx="8001000" cy="2544763"/>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适配器模式是将一个类的接口（被适配者）转换成客户希望的另外一个接口（目标）的成熟模式，该模式中涉及有目标、被适配者和适配器。适配器模式的关键是建立一个适配器，这个适配器实现了目标接口并包含有被适配者的引用。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副标题 91137"/>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适配器模式的结构与使用</a:t>
            </a:r>
            <a:r>
              <a:rPr lang="zh-CN" altLang="en-US" sz="3600" b="1" kern="1200" baseline="0" dirty="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sp>
        <p:nvSpPr>
          <p:cNvPr id="91147" name="矩形 9114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1156" name="矩形 9115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1157" name="矩形 9115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1158" name="文本框 91157"/>
          <p:cNvSpPr txBox="1"/>
          <p:nvPr/>
        </p:nvSpPr>
        <p:spPr>
          <a:xfrm>
            <a:off x="838200" y="2133600"/>
            <a:ext cx="7620000" cy="2774950"/>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模式的结构中包括三种角色：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目标（</a:t>
            </a:r>
            <a:r>
              <a:rPr lang="en-US" altLang="zh-CN" sz="3200" b="1">
                <a:latin typeface="宋体" panose="02010600030101010101" pitchFamily="2" charset="-122"/>
                <a:ea typeface="宋体" panose="02010600030101010101" pitchFamily="2" charset="-122"/>
              </a:rPr>
              <a:t>Target</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被适配者（</a:t>
            </a:r>
            <a:r>
              <a:rPr lang="en-US" altLang="zh-CN" sz="3200" b="1" err="1">
                <a:latin typeface="宋体" panose="02010600030101010101" pitchFamily="2" charset="-122"/>
                <a:ea typeface="宋体" panose="02010600030101010101" pitchFamily="2" charset="-122"/>
              </a:rPr>
              <a:t>Adaptee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适配器（</a:t>
            </a:r>
            <a:r>
              <a:rPr lang="en-US" altLang="zh-CN" sz="3200" b="1">
                <a:latin typeface="宋体" panose="02010600030101010101" pitchFamily="2" charset="-122"/>
                <a:ea typeface="宋体" panose="02010600030101010101" pitchFamily="2" charset="-122"/>
              </a:rPr>
              <a:t>Adapter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0" name="矩形 9216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2179" name="矩形 9217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2180" name="矩形 9217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2182" name="文本框 92181"/>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92185" name="对象 92184"/>
          <p:cNvGraphicFramePr/>
          <p:nvPr/>
        </p:nvGraphicFramePr>
        <p:xfrm>
          <a:off x="838200" y="1828800"/>
          <a:ext cx="7620000" cy="4191000"/>
        </p:xfrm>
        <a:graphic>
          <a:graphicData uri="http://schemas.openxmlformats.org/presentationml/2006/ole">
            <mc:AlternateContent xmlns:mc="http://schemas.openxmlformats.org/markup-compatibility/2006">
              <mc:Choice xmlns:v="urn:schemas-microsoft-com:vml" Requires="v">
                <p:oleObj spid="_x0000_s3085" name="" r:id="rId1" imgW="4486275" imgH="2295525" progId="Paint.Picture">
                  <p:embed/>
                </p:oleObj>
              </mc:Choice>
              <mc:Fallback>
                <p:oleObj name="" r:id="rId1" imgW="4486275" imgH="2295525" progId="Paint.Picture">
                  <p:embed/>
                  <p:pic>
                    <p:nvPicPr>
                      <p:cNvPr id="0" name="图片 3084"/>
                      <p:cNvPicPr/>
                      <p:nvPr/>
                    </p:nvPicPr>
                    <p:blipFill>
                      <a:blip r:embed="rId2"/>
                      <a:stretch>
                        <a:fillRect/>
                      </a:stretch>
                    </p:blipFill>
                    <p:spPr>
                      <a:xfrm>
                        <a:off x="838200" y="1828800"/>
                        <a:ext cx="7620000" cy="4191000"/>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94" name="矩形 9319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3203" name="矩形 9320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3204" name="矩形 9320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3205" name="文本框 93204"/>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93206" name="文本框 93205"/>
          <p:cNvSpPr txBox="1"/>
          <p:nvPr/>
        </p:nvSpPr>
        <p:spPr>
          <a:xfrm>
            <a:off x="381000" y="2057400"/>
            <a:ext cx="8305800" cy="263048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．目标（</a:t>
            </a:r>
            <a:r>
              <a:rPr lang="en-US" altLang="zh-CN" b="1">
                <a:latin typeface="宋体" panose="02010600030101010101" pitchFamily="2" charset="-122"/>
                <a:ea typeface="宋体" panose="02010600030101010101" pitchFamily="2" charset="-122"/>
              </a:rPr>
              <a:t>Target</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ThreeElectricOutlet</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public interface</a:t>
            </a:r>
            <a:r>
              <a:rPr lang="en-US" altLang="zh-CN" b="1" err="1">
                <a:latin typeface="宋体" panose="02010600030101010101" pitchFamily="2" charset="-122"/>
                <a:ea typeface="宋体" panose="02010600030101010101" pitchFamily="2" charset="-122"/>
              </a:rPr>
              <a:t> ThreeElectricOutlet</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    public abstract void</a:t>
            </a:r>
            <a:r>
              <a:rPr lang="en-US" altLang="zh-CN" b="1" err="1">
                <a:latin typeface="宋体" panose="02010600030101010101" pitchFamily="2" charset="-122"/>
                <a:ea typeface="宋体" panose="02010600030101010101" pitchFamily="2" charset="-122"/>
              </a:rPr>
              <a:t> connectElectricCurrent</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algn="just">
              <a:spcBef>
                <a:spcPct val="50000"/>
              </a:spcBef>
            </a:pP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algn="just">
              <a:lnSpc>
                <a:spcPct val="95000"/>
              </a:lnSpc>
              <a:spcBef>
                <a:spcPct val="50000"/>
              </a:spcBef>
            </a:pPr>
            <a:endParaRPr lang="en-US" altLang="zh-CN" b="1">
              <a:latin typeface="宋体" panose="02010600030101010101" pitchFamily="2" charset="-122"/>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8" name="矩形 942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4227" name="矩形 942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4228" name="矩形 942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4229" name="文本框 94228"/>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94230" name="文本框 94229"/>
          <p:cNvSpPr txBox="1"/>
          <p:nvPr/>
        </p:nvSpPr>
        <p:spPr>
          <a:xfrm>
            <a:off x="533400" y="2286000"/>
            <a:ext cx="7924800" cy="20637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．被适配者（</a:t>
            </a:r>
            <a:r>
              <a:rPr lang="en-US" altLang="zh-CN" b="1" err="1">
                <a:latin typeface="宋体" panose="02010600030101010101" pitchFamily="2" charset="-122"/>
                <a:ea typeface="宋体" panose="02010600030101010101" pitchFamily="2" charset="-122"/>
              </a:rPr>
              <a:t>Adaptee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TwoElectricOutlet</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public interface</a:t>
            </a:r>
            <a:r>
              <a:rPr lang="en-US" altLang="zh-CN" sz="2000" b="1" err="1">
                <a:solidFill>
                  <a:srgbClr val="000000"/>
                </a:solidFill>
                <a:latin typeface="宋体" panose="02010600030101010101" pitchFamily="2" charset="-122"/>
                <a:ea typeface="宋体" panose="02010600030101010101" pitchFamily="2" charset="-122"/>
              </a:rPr>
              <a:t> TwoElectricOutlet</a:t>
            </a:r>
            <a:r>
              <a:rPr lang="en-US" altLang="zh-CN" sz="2000" b="1">
                <a:solidFill>
                  <a:srgbClr val="000000"/>
                </a:solidFill>
                <a:latin typeface="宋体" panose="02010600030101010101" pitchFamily="2" charset="-122"/>
                <a:ea typeface="宋体" panose="02010600030101010101" pitchFamily="2" charset="-122"/>
              </a:rPr>
              <a:t>{</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rPr>
              <a:t>    public abstract void</a:t>
            </a:r>
            <a:r>
              <a:rPr lang="en-US" altLang="zh-CN" sz="2000" b="1" err="1">
                <a:solidFill>
                  <a:srgbClr val="000000"/>
                </a:solidFill>
                <a:latin typeface="宋体" panose="02010600030101010101" pitchFamily="2" charset="-122"/>
                <a:ea typeface="宋体" panose="02010600030101010101" pitchFamily="2" charset="-122"/>
              </a:rPr>
              <a:t> connectElectricCurrent</a:t>
            </a:r>
            <a:r>
              <a:rPr lang="en-US" altLang="zh-CN" sz="2000" b="1">
                <a:solidFill>
                  <a:srgbClr val="000000"/>
                </a:solidFill>
                <a:latin typeface="宋体" panose="02010600030101010101" pitchFamily="2" charset="-122"/>
                <a:ea typeface="宋体" panose="02010600030101010101" pitchFamily="2" charset="-122"/>
              </a:rPr>
              <a:t>(); </a:t>
            </a:r>
            <a:endParaRPr lang="en-US" altLang="zh-CN" sz="2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b="1">
                <a:solidFill>
                  <a:srgbClr val="000000"/>
                </a:solidFill>
                <a:latin typeface="宋体" panose="02010600030101010101" pitchFamily="2" charset="-122"/>
                <a:ea typeface="宋体" panose="02010600030101010101" pitchFamily="2" charset="-122"/>
              </a:rPr>
              <a:t> </a:t>
            </a:r>
            <a:endParaRPr lang="en-US" altLang="zh-CN"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第二章 </a:t>
            </a:r>
            <a:r>
              <a:rPr lang="zh-CN" altLang="en-US" sz="2800" b="1" kern="1200" baseline="0" dirty="0">
                <a:solidFill>
                  <a:schemeClr val="tx1"/>
                </a:solidFill>
                <a:latin typeface="宋体" panose="02010600030101010101" pitchFamily="2" charset="-122"/>
                <a:ea typeface="宋体" panose="02010600030101010101" pitchFamily="2" charset="-122"/>
              </a:rPr>
              <a:t>面向对象的几个基本原则</a:t>
            </a:r>
            <a:r>
              <a:rPr lang="zh-CN" altLang="en-US" sz="3600" b="1" kern="1200" baseline="0" dirty="0">
                <a:solidFill>
                  <a:schemeClr val="tx1"/>
                </a:solidFill>
                <a:latin typeface="宋体" panose="02010600030101010101" pitchFamily="2" charset="-122"/>
                <a:ea typeface="宋体" panose="02010600030101010101" pitchFamily="2" charset="-122"/>
              </a:rPr>
              <a:t>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1267" name="副标题 11266"/>
          <p:cNvSpPr>
            <a:spLocks noGrp="1"/>
          </p:cNvSpPr>
          <p:nvPr>
            <p:ph type="subTitle" idx="1"/>
          </p:nvPr>
        </p:nvSpPr>
        <p:spPr>
          <a:xfrm>
            <a:off x="914400" y="1676400"/>
            <a:ext cx="6400800" cy="8382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2.1  </a:t>
            </a:r>
            <a:r>
              <a:rPr lang="zh-CN" altLang="en-US" sz="3600" b="1" kern="1200" baseline="0" dirty="0">
                <a:latin typeface="宋体" panose="02010600030101010101" pitchFamily="2" charset="-122"/>
                <a:ea typeface="宋体" panose="02010600030101010101" pitchFamily="2" charset="-122"/>
              </a:rPr>
              <a:t>面向抽象原则 </a:t>
            </a:r>
            <a:endParaRPr lang="zh-CN" altLang="en-US" sz="3600" b="1" kern="1200" baseline="0" dirty="0">
              <a:latin typeface="宋体" panose="02010600030101010101" pitchFamily="2" charset="-122"/>
              <a:ea typeface="宋体" panose="02010600030101010101" pitchFamily="2" charset="-122"/>
            </a:endParaRPr>
          </a:p>
        </p:txBody>
      </p:sp>
      <p:sp>
        <p:nvSpPr>
          <p:cNvPr id="11276" name="矩形 1127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285" name="矩形 1128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286" name="矩形 1128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287" name="文本框 11286"/>
          <p:cNvSpPr txBox="1"/>
          <p:nvPr/>
        </p:nvSpPr>
        <p:spPr>
          <a:xfrm>
            <a:off x="990600" y="2667000"/>
            <a:ext cx="7315200" cy="1358900"/>
          </a:xfrm>
          <a:prstGeom prst="rect">
            <a:avLst/>
          </a:prstGeom>
          <a:noFill/>
          <a:ln w="9525">
            <a:noFill/>
          </a:ln>
        </p:spPr>
        <p:txBody>
          <a:bodyPr>
            <a:spAutoFit/>
          </a:bodyPr>
          <a:p>
            <a:pPr algn="l">
              <a:lnSpc>
                <a:spcPct val="130000"/>
              </a:lnSpc>
              <a:spcBef>
                <a:spcPct val="50000"/>
              </a:spcBef>
            </a:pP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设计一个类时，不让该类面向具体的类，而是面向抽象类或接口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42" name="矩形 9524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5251" name="矩形 9525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5252" name="矩形 9525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5253" name="文本框 9525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95254" name="文本框 95253"/>
          <p:cNvSpPr txBox="1"/>
          <p:nvPr/>
        </p:nvSpPr>
        <p:spPr>
          <a:xfrm>
            <a:off x="228600" y="1828800"/>
            <a:ext cx="8763000" cy="4787900"/>
          </a:xfrm>
          <a:prstGeom prst="rect">
            <a:avLst/>
          </a:prstGeom>
          <a:noFill/>
          <a:ln w="9525">
            <a:noFill/>
          </a:ln>
        </p:spPr>
        <p:txBody>
          <a:bodyPr>
            <a:spAutoFit/>
          </a:bodyPr>
          <a:p>
            <a:pPr algn="l">
              <a:spcBef>
                <a:spcPct val="50000"/>
              </a:spcBef>
            </a:pP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适配器（</a:t>
            </a:r>
            <a:r>
              <a:rPr lang="en-US" altLang="zh-CN" b="1">
                <a:latin typeface="宋体" panose="02010600030101010101" pitchFamily="2" charset="-122"/>
                <a:ea typeface="宋体" panose="02010600030101010101" pitchFamily="2" charset="-122"/>
              </a:rPr>
              <a:t>Adapter</a:t>
            </a:r>
            <a:r>
              <a:rPr lang="zh-CN" altLang="en-US"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TreeElectricAdapter</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endParaRPr lang="en-US" altLang="zh-CN" b="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a:latin typeface="宋体" panose="02010600030101010101" pitchFamily="2" charset="-122"/>
                <a:ea typeface="宋体" panose="02010600030101010101" pitchFamily="2" charset="-122"/>
              </a:rPr>
              <a:t>public class</a:t>
            </a:r>
            <a:r>
              <a:rPr lang="en-US" altLang="zh-CN" sz="2000" b="1" err="1">
                <a:latin typeface="宋体" panose="02010600030101010101" pitchFamily="2" charset="-122"/>
                <a:ea typeface="宋体" panose="02010600030101010101" pitchFamily="2" charset="-122"/>
              </a:rPr>
              <a:t> TreeElectricAdapter</a:t>
            </a:r>
            <a:r>
              <a:rPr lang="en-US" altLang="zh-CN" sz="2000" b="1">
                <a:latin typeface="宋体" panose="02010600030101010101" pitchFamily="2" charset="-122"/>
                <a:ea typeface="宋体" panose="02010600030101010101" pitchFamily="2" charset="-122"/>
              </a:rPr>
              <a:t> implements</a:t>
            </a:r>
            <a:r>
              <a:rPr lang="en-US" altLang="zh-CN" sz="2000" b="1" err="1">
                <a:latin typeface="宋体" panose="02010600030101010101" pitchFamily="2" charset="-122"/>
                <a:ea typeface="宋体" panose="02010600030101010101" pitchFamily="2" charset="-122"/>
              </a:rPr>
              <a:t> ThreeElectricOutlet</a:t>
            </a:r>
            <a:r>
              <a:rPr lang="en-US" altLang="zh-CN" sz="2000" b="1">
                <a:latin typeface="宋体" panose="02010600030101010101" pitchFamily="2" charset="-122"/>
                <a:ea typeface="宋体" panose="02010600030101010101" pitchFamily="2" charset="-122"/>
              </a:rPr>
              <a:t>{</a:t>
            </a:r>
            <a:endParaRPr lang="en-US" altLang="zh-CN" sz="2000" b="1" err="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err="1">
                <a:latin typeface="宋体" panose="02010600030101010101" pitchFamily="2" charset="-122"/>
                <a:ea typeface="宋体" panose="02010600030101010101" pitchFamily="2" charset="-122"/>
              </a:rPr>
              <a:t>   TwoElectricOutlet</a:t>
            </a:r>
            <a:r>
              <a:rPr lang="en-US" altLang="zh-CN" sz="2000" b="1">
                <a:latin typeface="宋体" panose="02010600030101010101" pitchFamily="2" charset="-122"/>
                <a:ea typeface="宋体" panose="02010600030101010101" pitchFamily="2" charset="-122"/>
              </a:rPr>
              <a:t> outlet;</a:t>
            </a:r>
            <a:endParaRPr lang="en-US" altLang="zh-CN" sz="2000" b="1" err="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err="1">
                <a:latin typeface="宋体" panose="02010600030101010101" pitchFamily="2" charset="-122"/>
                <a:ea typeface="宋体" panose="02010600030101010101" pitchFamily="2" charset="-122"/>
              </a:rPr>
              <a:t>   TreeElectricAdapter</a:t>
            </a:r>
            <a:r>
              <a:rPr lang="en-US" altLang="zh-CN" sz="2000" b="1">
                <a:latin typeface="宋体" panose="02010600030101010101" pitchFamily="2" charset="-122"/>
                <a:ea typeface="宋体" panose="02010600030101010101" pitchFamily="2" charset="-122"/>
              </a:rPr>
              <a:t>(</a:t>
            </a:r>
            <a:r>
              <a:rPr lang="en-US" altLang="zh-CN" sz="2000" b="1" err="1">
                <a:latin typeface="宋体" panose="02010600030101010101" pitchFamily="2" charset="-122"/>
                <a:ea typeface="宋体" panose="02010600030101010101" pitchFamily="2" charset="-122"/>
              </a:rPr>
              <a:t>TwoElectricOutlet</a:t>
            </a:r>
            <a:r>
              <a:rPr lang="en-US" altLang="zh-CN" sz="2000" b="1">
                <a:latin typeface="宋体" panose="02010600030101010101" pitchFamily="2" charset="-122"/>
                <a:ea typeface="宋体" panose="02010600030101010101" pitchFamily="2" charset="-122"/>
              </a:rPr>
              <a:t> outlet){</a:t>
            </a:r>
            <a:endParaRPr lang="en-US" altLang="zh-CN" sz="20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a:latin typeface="宋体" panose="02010600030101010101" pitchFamily="2" charset="-122"/>
                <a:ea typeface="宋体" panose="02010600030101010101" pitchFamily="2" charset="-122"/>
              </a:rPr>
              <a:t>       this.outlet=outlet;</a:t>
            </a:r>
            <a:endParaRPr lang="en-US" altLang="zh-CN" sz="20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a:latin typeface="宋体" panose="02010600030101010101" pitchFamily="2" charset="-122"/>
                <a:ea typeface="宋体" panose="02010600030101010101" pitchFamily="2" charset="-122"/>
              </a:rPr>
              <a:t>   public void</a:t>
            </a:r>
            <a:r>
              <a:rPr lang="en-US" altLang="zh-CN" sz="2000" b="1" err="1">
                <a:latin typeface="宋体" panose="02010600030101010101" pitchFamily="2" charset="-122"/>
                <a:ea typeface="宋体" panose="02010600030101010101" pitchFamily="2" charset="-122"/>
              </a:rPr>
              <a:t> connectElectricCurrent</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a:latin typeface="宋体" panose="02010600030101010101" pitchFamily="2" charset="-122"/>
                <a:ea typeface="宋体" panose="02010600030101010101" pitchFamily="2" charset="-122"/>
              </a:rPr>
              <a:t>       outlet.</a:t>
            </a:r>
            <a:r>
              <a:rPr lang="en-US" altLang="zh-CN" sz="2000" b="1" err="1">
                <a:latin typeface="宋体" panose="02010600030101010101" pitchFamily="2" charset="-122"/>
                <a:ea typeface="宋体" panose="02010600030101010101" pitchFamily="2" charset="-122"/>
              </a:rPr>
              <a:t>connectElectricCurrent</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just">
              <a:lnSpc>
                <a:spcPct val="90000"/>
              </a:lnSpc>
              <a:spcBef>
                <a:spcPct val="50000"/>
              </a:spcBef>
            </a:pP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8" name="矩形 9933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9347" name="矩形 9934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9348" name="矩形 9934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9349" name="文本框 9934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99350" name="文本框 99349"/>
          <p:cNvSpPr txBox="1"/>
          <p:nvPr/>
        </p:nvSpPr>
        <p:spPr>
          <a:xfrm>
            <a:off x="838200" y="1676400"/>
            <a:ext cx="7620000" cy="44132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Application.java_1</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public class Application{</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static void main(String</a:t>
            </a:r>
            <a:r>
              <a:rPr lang="en-US" altLang="zh-CN" sz="1800" b="1" err="1">
                <a:latin typeface="宋体" panose="02010600030101010101" pitchFamily="2" charset="-122"/>
                <a:ea typeface="宋体" panose="02010600030101010101" pitchFamily="2" charset="-122"/>
              </a:rPr>
              <a:t> args</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ThreeElectricOutlet</a:t>
            </a:r>
            <a:r>
              <a:rPr lang="en-US" altLang="zh-CN" sz="1800" b="1">
                <a:latin typeface="宋体" panose="02010600030101010101" pitchFamily="2" charset="-122"/>
                <a:ea typeface="宋体" panose="02010600030101010101" pitchFamily="2" charset="-122"/>
              </a:rPr>
              <a:t> outlet;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Wash wash=new Wash();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outlet=wash;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使用三相插座接通电流：</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outlet.</a:t>
            </a:r>
            <a:r>
              <a:rPr lang="en-US" altLang="zh-CN" sz="1800" b="1" err="1">
                <a:latin typeface="宋体" panose="02010600030101010101" pitchFamily="2" charset="-122"/>
                <a:ea typeface="宋体" panose="02010600030101010101" pitchFamily="2" charset="-122"/>
              </a:rPr>
              <a:t>connectElectricCurrent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TV</a:t>
            </a:r>
            <a:r>
              <a:rPr lang="en-US" altLang="zh-CN" sz="1800" b="1" err="1">
                <a:latin typeface="宋体" panose="02010600030101010101" pitchFamily="2" charset="-122"/>
                <a:ea typeface="宋体" panose="02010600030101010101" pitchFamily="2" charset="-122"/>
              </a:rPr>
              <a:t> tv</a:t>
            </a:r>
            <a:r>
              <a:rPr lang="en-US" altLang="zh-CN" sz="1800" b="1">
                <a:latin typeface="宋体" panose="02010600030101010101" pitchFamily="2" charset="-122"/>
                <a:ea typeface="宋体" panose="02010600030101010101" pitchFamily="2" charset="-122"/>
              </a:rPr>
              <a:t>=new TV();</a:t>
            </a:r>
            <a:r>
              <a:rPr lang="en-US" altLang="zh-CN" sz="1800" b="1" err="1">
                <a:latin typeface="宋体" panose="02010600030101010101" pitchFamily="2" charset="-122"/>
                <a:ea typeface="宋体" panose="02010600030101010101" pitchFamily="2" charset="-122"/>
              </a:rPr>
              <a:t>                    </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TreeElectricAdapter</a:t>
            </a:r>
            <a:r>
              <a:rPr lang="en-US" altLang="zh-CN" sz="1800" b="1">
                <a:latin typeface="宋体" panose="02010600030101010101" pitchFamily="2" charset="-122"/>
                <a:ea typeface="宋体" panose="02010600030101010101" pitchFamily="2" charset="-122"/>
              </a:rPr>
              <a:t> adapter=new</a:t>
            </a:r>
            <a:r>
              <a:rPr lang="en-US" altLang="zh-CN" sz="1800" b="1" err="1">
                <a:latin typeface="宋体" panose="02010600030101010101" pitchFamily="2" charset="-122"/>
                <a:ea typeface="宋体" panose="02010600030101010101" pitchFamily="2" charset="-122"/>
              </a:rPr>
              <a:t> TreeElectricAdapter</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tv</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outlet=adapter;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使用三相插座接通电流：</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outlet.</a:t>
            </a:r>
            <a:r>
              <a:rPr lang="en-US" altLang="zh-CN" sz="1800" b="1" err="1">
                <a:latin typeface="宋体" panose="02010600030101010101" pitchFamily="2" charset="-122"/>
                <a:ea typeface="宋体" panose="02010600030101010101" pitchFamily="2" charset="-122"/>
              </a:rPr>
              <a:t>connectElectricCurrent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62" name="矩形 10036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0371" name="矩形 1003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0372" name="矩形 1003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0373" name="文本框 100372"/>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00374" name="文本框 100373"/>
          <p:cNvSpPr txBox="1"/>
          <p:nvPr/>
        </p:nvSpPr>
        <p:spPr>
          <a:xfrm>
            <a:off x="838200" y="1676400"/>
            <a:ext cx="7620000" cy="46894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Application.java_2</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class Wash implements</a:t>
            </a:r>
            <a:r>
              <a:rPr lang="en-US" altLang="zh-CN" sz="1800" b="1" err="1">
                <a:latin typeface="宋体" panose="02010600030101010101" pitchFamily="2" charset="-122"/>
                <a:ea typeface="宋体" panose="02010600030101010101" pitchFamily="2" charset="-122"/>
              </a:rPr>
              <a:t> ThreeElectricOutlet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String name;</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Wash(){</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name="</a:t>
            </a:r>
            <a:r>
              <a:rPr lang="zh-CN" altLang="en-US" sz="1800" b="1" dirty="0">
                <a:latin typeface="宋体" panose="02010600030101010101" pitchFamily="2" charset="-122"/>
                <a:ea typeface="宋体" panose="02010600030101010101" pitchFamily="2" charset="-122"/>
              </a:rPr>
              <a:t>黄河洗衣机</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Wash(String s){</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name=s;</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connectElectricCurrent</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turnOn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turnOn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(name+"</a:t>
            </a:r>
            <a:r>
              <a:rPr lang="zh-CN" altLang="en-US" sz="1800" b="1" dirty="0">
                <a:latin typeface="宋体" panose="02010600030101010101" pitchFamily="2" charset="-122"/>
                <a:ea typeface="宋体" panose="02010600030101010101" pitchFamily="2" charset="-122"/>
              </a:rPr>
              <a:t>开始洗衣物。</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90" name="矩形 9728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7299" name="矩形 9729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7300" name="矩形 9729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7301" name="文本框 9730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97302" name="文本框 97301"/>
          <p:cNvSpPr txBox="1"/>
          <p:nvPr/>
        </p:nvSpPr>
        <p:spPr>
          <a:xfrm>
            <a:off x="838200" y="1676400"/>
            <a:ext cx="7620000" cy="4689475"/>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Application.java_3</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class TV implements</a:t>
            </a:r>
            <a:r>
              <a:rPr lang="en-US" altLang="zh-CN" sz="1800" b="1" err="1">
                <a:latin typeface="宋体" panose="02010600030101010101" pitchFamily="2" charset="-122"/>
                <a:ea typeface="宋体" panose="02010600030101010101" pitchFamily="2" charset="-122"/>
              </a:rPr>
              <a:t> TwoElectricOutlet</a:t>
            </a: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String name;</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TV(){</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name="</a:t>
            </a:r>
            <a:r>
              <a:rPr lang="zh-CN" altLang="en-US" sz="1800" b="1" dirty="0">
                <a:latin typeface="宋体" panose="02010600030101010101" pitchFamily="2" charset="-122"/>
                <a:ea typeface="宋体" panose="02010600030101010101" pitchFamily="2" charset="-122"/>
              </a:rPr>
              <a:t>长江电视机</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TV(String s){</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name=s;</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connectElectricCurrent</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turnOn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turnOn</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System.out.</a:t>
            </a:r>
            <a:r>
              <a:rPr lang="en-US" altLang="zh-CN" sz="1800" b="1" err="1">
                <a:latin typeface="宋体" panose="02010600030101010101" pitchFamily="2" charset="-122"/>
                <a:ea typeface="宋体" panose="02010600030101010101" pitchFamily="2" charset="-122"/>
              </a:rPr>
              <a:t>println</a:t>
            </a:r>
            <a:r>
              <a:rPr lang="en-US" altLang="zh-CN" sz="1800" b="1">
                <a:latin typeface="宋体" panose="02010600030101010101" pitchFamily="2" charset="-122"/>
                <a:ea typeface="宋体" panose="02010600030101010101" pitchFamily="2" charset="-122"/>
              </a:rPr>
              <a:t>(name+"</a:t>
            </a:r>
            <a:r>
              <a:rPr lang="zh-CN" altLang="en-US" sz="1800" b="1" dirty="0">
                <a:latin typeface="宋体" panose="02010600030101010101" pitchFamily="2" charset="-122"/>
                <a:ea typeface="宋体" panose="02010600030101010101" pitchFamily="2" charset="-122"/>
              </a:rPr>
              <a:t>开始播放节目。</a:t>
            </a:r>
            <a:r>
              <a:rPr lang="en-US" altLang="zh-CN" sz="1800" b="1" dirty="0">
                <a:latin typeface="宋体" panose="02010600030101010101" pitchFamily="2" charset="-122"/>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    }</a:t>
            </a:r>
            <a:endParaRPr lang="en-US" altLang="zh-CN" sz="18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dirty="0">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副标题 98305"/>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适配器模式的优点  </a:t>
            </a:r>
            <a:endParaRPr lang="zh-CN" altLang="en-US" sz="3600" b="1" kern="1200" baseline="0">
              <a:latin typeface="宋体" panose="02010600030101010101" pitchFamily="2" charset="-122"/>
              <a:ea typeface="宋体" panose="02010600030101010101" pitchFamily="2" charset="-122"/>
            </a:endParaRPr>
          </a:p>
        </p:txBody>
      </p:sp>
      <p:sp>
        <p:nvSpPr>
          <p:cNvPr id="98315" name="矩形 9831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98324" name="矩形 9832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8325" name="矩形 9832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98326" name="矩形 98325"/>
          <p:cNvSpPr/>
          <p:nvPr/>
        </p:nvSpPr>
        <p:spPr>
          <a:xfrm>
            <a:off x="685800" y="1905000"/>
            <a:ext cx="7772400" cy="2441575"/>
          </a:xfrm>
          <a:prstGeom prst="rect">
            <a:avLst/>
          </a:prstGeom>
          <a:noFill/>
          <a:ln w="9525">
            <a:noFill/>
          </a:ln>
        </p:spPr>
        <p:txBody>
          <a:bodyPr>
            <a:spAutoFit/>
          </a:bodyPr>
          <a:p>
            <a:pPr algn="l">
              <a:spcBef>
                <a:spcPct val="50000"/>
              </a:spcBef>
              <a:buClr>
                <a:srgbClr val="0000FF"/>
              </a:buClr>
              <a:buSzPct val="180000"/>
              <a:buChar char="•"/>
            </a:pPr>
            <a:r>
              <a:rPr lang="zh-CN" altLang="en-US" sz="2800" b="1" dirty="0">
                <a:latin typeface="宋体" panose="02010600030101010101" pitchFamily="2" charset="-122"/>
                <a:ea typeface="宋体" panose="02010600030101010101" pitchFamily="2" charset="-122"/>
              </a:rPr>
              <a:t>目标（</a:t>
            </a:r>
            <a:r>
              <a:rPr lang="en-US" altLang="zh-CN" sz="2800" b="1">
                <a:latin typeface="宋体" panose="02010600030101010101" pitchFamily="2" charset="-122"/>
                <a:ea typeface="宋体" panose="02010600030101010101" pitchFamily="2" charset="-122"/>
              </a:rPr>
              <a:t>Target</a:t>
            </a:r>
            <a:r>
              <a:rPr lang="zh-CN" altLang="en-US" sz="2800" b="1">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和被适配者（</a:t>
            </a:r>
            <a:r>
              <a:rPr lang="en-US" altLang="zh-CN" sz="2800" b="1" err="1">
                <a:latin typeface="宋体" panose="02010600030101010101" pitchFamily="2" charset="-122"/>
                <a:ea typeface="宋体" panose="02010600030101010101" pitchFamily="2" charset="-122"/>
              </a:rPr>
              <a:t>Adaptee</a:t>
            </a:r>
            <a:r>
              <a:rPr lang="zh-CN" altLang="en-US" sz="2800" b="1">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是完全解耦的关系。</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80000"/>
              <a:buChar char="•"/>
            </a:pPr>
            <a:r>
              <a:rPr lang="zh-CN" altLang="en-US" sz="2800" b="1" dirty="0">
                <a:latin typeface="宋体" panose="02010600030101010101" pitchFamily="2" charset="-122"/>
                <a:ea typeface="宋体" panose="02010600030101010101" pitchFamily="2" charset="-122"/>
              </a:rPr>
              <a:t>适配器模式满足“开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闭原则”。当添加一个实现</a:t>
            </a:r>
            <a:r>
              <a:rPr lang="en-US" altLang="zh-CN" sz="2800" b="1" err="1">
                <a:latin typeface="宋体" panose="02010600030101010101" pitchFamily="2" charset="-122"/>
                <a:ea typeface="宋体" panose="02010600030101010101" pitchFamily="2" charset="-122"/>
              </a:rPr>
              <a:t>Adaptee</a:t>
            </a:r>
            <a:r>
              <a:rPr lang="zh-CN" altLang="en-US" sz="2800" b="1" dirty="0">
                <a:latin typeface="宋体" panose="02010600030101010101" pitchFamily="2" charset="-122"/>
                <a:ea typeface="宋体" panose="02010600030101010101" pitchFamily="2" charset="-122"/>
              </a:rPr>
              <a:t>接口的新类时，不必修改</a:t>
            </a:r>
            <a:r>
              <a:rPr lang="en-US" altLang="zh-CN" sz="2800" b="1">
                <a:latin typeface="宋体" panose="02010600030101010101" pitchFamily="2" charset="-122"/>
                <a:ea typeface="宋体" panose="02010600030101010101" pitchFamily="2" charset="-122"/>
              </a:rPr>
              <a:t>Adapter</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Adapter</a:t>
            </a:r>
            <a:r>
              <a:rPr lang="zh-CN" altLang="en-US" sz="2800" b="1" dirty="0">
                <a:latin typeface="宋体" panose="02010600030101010101" pitchFamily="2" charset="-122"/>
                <a:ea typeface="宋体" panose="02010600030101010101" pitchFamily="2" charset="-122"/>
              </a:rPr>
              <a:t>就能对这个新类的实例进行适配。</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第九章 责任链模式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01387" name="矩形 10138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1396" name="矩形 10139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1397" name="矩形 10139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1398" name="文本框 101397"/>
          <p:cNvSpPr txBox="1"/>
          <p:nvPr/>
        </p:nvSpPr>
        <p:spPr>
          <a:xfrm>
            <a:off x="609600" y="1600200"/>
            <a:ext cx="7775575" cy="42672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责任链模式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使多个对象都有机会处理请求，从而避免请求的发送者和接收者之间的耦合关系。将这些对象连成一条链，并沿着这条链传递该请求，直到有一个对象处理它为止。</a:t>
            </a:r>
            <a:endParaRPr lang="zh-CN" altLang="en-US" b="1" dirty="0">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Chain of Responsibility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Avoid coupling the sender of a request to its receiver by giving more than one object a chance to handle the request. Chain the receiving objects and pass the request along the chain until an object handles it.</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副标题 10240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02411" name="矩形 10241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2420" name="矩形 10241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2421" name="矩形 10242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2422" name="文本框 102421"/>
          <p:cNvSpPr txBox="1"/>
          <p:nvPr/>
        </p:nvSpPr>
        <p:spPr>
          <a:xfrm>
            <a:off x="685800" y="1676400"/>
            <a:ext cx="7391400" cy="4506913"/>
          </a:xfrm>
          <a:prstGeom prst="rect">
            <a:avLst/>
          </a:prstGeom>
          <a:noFill/>
          <a:ln w="9525">
            <a:noFill/>
          </a:ln>
        </p:spPr>
        <p:txBody>
          <a:bodyPr>
            <a:spAutoFit/>
          </a:bodyPr>
          <a:p>
            <a:pPr algn="l">
              <a:lnSpc>
                <a:spcPct val="115000"/>
              </a:lnSpc>
              <a:spcBef>
                <a:spcPct val="2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责任链模式是使用多个对象处理用户请求的成熟模式，责任链模式的关键是将用户的请求分派给许多对象，这些对象被组织成一个责任链，即每个对象含有后继对象的引用，并要求责任链上的每个对象，如果能处理用户的请求，就做出处理，不再将用户的请求传递给责任链上的下一个对象；如果不能处理用户的请求，就必须将用户的请求传递给责任链上的下一个对象。 </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副标题 103425"/>
          <p:cNvSpPr>
            <a:spLocks noGrp="1"/>
          </p:cNvSpPr>
          <p:nvPr>
            <p:ph type="subTitle" idx="1"/>
          </p:nvPr>
        </p:nvSpPr>
        <p:spPr>
          <a:xfrm>
            <a:off x="1371600" y="838200"/>
            <a:ext cx="58674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责任链模式的结构与使用</a:t>
            </a:r>
            <a:r>
              <a:rPr lang="zh-CN" altLang="en-US" sz="3600" b="1" kern="1200" baseline="0" dirty="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sp>
        <p:nvSpPr>
          <p:cNvPr id="103435" name="矩形 10343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3444" name="矩形 10344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3445" name="矩形 10344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3446" name="文本框 103445"/>
          <p:cNvSpPr txBox="1"/>
          <p:nvPr/>
        </p:nvSpPr>
        <p:spPr>
          <a:xfrm>
            <a:off x="838200" y="2133600"/>
            <a:ext cx="7620000" cy="2043113"/>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模式的结构中包括两种角色：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处理者（</a:t>
            </a:r>
            <a:r>
              <a:rPr lang="en-US" altLang="zh-CN" sz="3200" b="1">
                <a:latin typeface="宋体" panose="02010600030101010101" pitchFamily="2" charset="-122"/>
                <a:ea typeface="宋体" panose="02010600030101010101" pitchFamily="2" charset="-122"/>
              </a:rPr>
              <a:t>Handler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具体处理者（</a:t>
            </a:r>
            <a:r>
              <a:rPr lang="en-US" altLang="zh-CN" sz="3200" b="1" err="1">
                <a:latin typeface="宋体" panose="02010600030101010101" pitchFamily="2" charset="-122"/>
                <a:ea typeface="宋体" panose="02010600030101010101" pitchFamily="2" charset="-122"/>
              </a:rPr>
              <a:t>ConcreteHandler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8" name="矩形 10445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4467" name="矩形 10446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4468" name="矩形 10446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4470" name="文本框 10446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04471" name="对象 104470"/>
          <p:cNvGraphicFramePr/>
          <p:nvPr/>
        </p:nvGraphicFramePr>
        <p:xfrm>
          <a:off x="1295400" y="1524000"/>
          <a:ext cx="5791200" cy="4038600"/>
        </p:xfrm>
        <a:graphic>
          <a:graphicData uri="http://schemas.openxmlformats.org/presentationml/2006/ole">
            <mc:AlternateContent xmlns:mc="http://schemas.openxmlformats.org/markup-compatibility/2006">
              <mc:Choice xmlns:v="urn:schemas-microsoft-com:vml" Requires="v">
                <p:oleObj spid="_x0000_s3086" name="" r:id="rId1" imgW="2552700" imgH="2190750" progId="Paint.Picture">
                  <p:embed/>
                </p:oleObj>
              </mc:Choice>
              <mc:Fallback>
                <p:oleObj name="" r:id="rId1" imgW="2552700" imgH="2190750" progId="Paint.Picture">
                  <p:embed/>
                  <p:pic>
                    <p:nvPicPr>
                      <p:cNvPr id="0" name="图片 3085"/>
                      <p:cNvPicPr/>
                      <p:nvPr/>
                    </p:nvPicPr>
                    <p:blipFill>
                      <a:blip r:embed="rId2"/>
                      <a:stretch>
                        <a:fillRect/>
                      </a:stretch>
                    </p:blipFill>
                    <p:spPr>
                      <a:xfrm>
                        <a:off x="1295400" y="1524000"/>
                        <a:ext cx="5791200" cy="4038600"/>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82" name="矩形 10548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5491" name="矩形 10549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5492" name="矩形 10549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5493" name="文本框 10549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05494" name="文本框 105493"/>
          <p:cNvSpPr txBox="1"/>
          <p:nvPr/>
        </p:nvSpPr>
        <p:spPr>
          <a:xfrm>
            <a:off x="381000" y="2057400"/>
            <a:ext cx="8305800" cy="22225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．处理者（</a:t>
            </a:r>
            <a:r>
              <a:rPr lang="en-US" altLang="zh-CN" b="1">
                <a:latin typeface="宋体" panose="02010600030101010101" pitchFamily="2" charset="-122"/>
                <a:ea typeface="宋体" panose="02010600030101010101" pitchFamily="2" charset="-122"/>
              </a:rPr>
              <a:t>Handler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Handler.java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95000"/>
              </a:lnSpc>
              <a:spcBef>
                <a:spcPct val="50000"/>
              </a:spcBef>
            </a:pPr>
            <a:r>
              <a:rPr lang="en-US" altLang="zh-CN" sz="2000" b="1">
                <a:latin typeface="宋体" panose="02010600030101010101" pitchFamily="2" charset="-122"/>
                <a:ea typeface="宋体" panose="02010600030101010101" pitchFamily="2" charset="-122"/>
              </a:rPr>
              <a:t>public interface Handler{</a:t>
            </a:r>
            <a:endParaRPr lang="en-US" altLang="zh-CN" sz="20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2000" b="1">
                <a:latin typeface="宋体" panose="02010600030101010101" pitchFamily="2" charset="-122"/>
                <a:ea typeface="宋体" panose="02010600030101010101" pitchFamily="2" charset="-122"/>
              </a:rPr>
              <a:t>   public abstract void</a:t>
            </a:r>
            <a:r>
              <a:rPr lang="en-US" altLang="zh-CN" sz="2000" b="1" err="1">
                <a:latin typeface="宋体" panose="02010600030101010101" pitchFamily="2" charset="-122"/>
                <a:ea typeface="宋体" panose="02010600030101010101" pitchFamily="2" charset="-122"/>
              </a:rPr>
              <a:t> handleRequest</a:t>
            </a:r>
            <a:r>
              <a:rPr lang="en-US" altLang="zh-CN" sz="2000" b="1">
                <a:latin typeface="宋体" panose="02010600030101010101" pitchFamily="2" charset="-122"/>
                <a:ea typeface="宋体" panose="02010600030101010101" pitchFamily="2" charset="-122"/>
              </a:rPr>
              <a:t>(String number);</a:t>
            </a:r>
            <a:endParaRPr lang="en-US" altLang="zh-CN" sz="20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2000" b="1">
                <a:latin typeface="宋体" panose="02010600030101010101" pitchFamily="2" charset="-122"/>
                <a:ea typeface="宋体" panose="02010600030101010101" pitchFamily="2" charset="-122"/>
              </a:rPr>
              <a:t>   public abstract void</a:t>
            </a:r>
            <a:r>
              <a:rPr lang="en-US" altLang="zh-CN" sz="2000" b="1" err="1">
                <a:latin typeface="宋体" panose="02010600030101010101" pitchFamily="2" charset="-122"/>
                <a:ea typeface="宋体" panose="02010600030101010101" pitchFamily="2" charset="-122"/>
              </a:rPr>
              <a:t> setNextHandler</a:t>
            </a:r>
            <a:r>
              <a:rPr lang="en-US" altLang="zh-CN" sz="2000" b="1">
                <a:latin typeface="宋体" panose="02010600030101010101" pitchFamily="2" charset="-122"/>
                <a:ea typeface="宋体" panose="02010600030101010101" pitchFamily="2" charset="-122"/>
              </a:rPr>
              <a:t>(Handler handler);</a:t>
            </a:r>
            <a:endParaRPr lang="en-US" altLang="zh-CN" sz="2000" b="1">
              <a:latin typeface="宋体" panose="02010600030101010101" pitchFamily="2" charset="-122"/>
              <a:ea typeface="宋体" panose="02010600030101010101" pitchFamily="2" charset="-122"/>
            </a:endParaRPr>
          </a:p>
          <a:p>
            <a:pPr algn="just">
              <a:lnSpc>
                <a:spcPct val="95000"/>
              </a:lnSpc>
              <a:spcBef>
                <a:spcPct val="50000"/>
              </a:spcBef>
            </a:pP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副标题 12290"/>
          <p:cNvSpPr>
            <a:spLocks noGrp="1"/>
          </p:cNvSpPr>
          <p:nvPr>
            <p:ph type="subTitle" idx="1"/>
          </p:nvPr>
        </p:nvSpPr>
        <p:spPr>
          <a:xfrm>
            <a:off x="914400" y="1676400"/>
            <a:ext cx="6400800" cy="8382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2.2  </a:t>
            </a:r>
            <a:r>
              <a:rPr lang="zh-CN" altLang="en-US" sz="3600" b="1" kern="1200" baseline="0" dirty="0">
                <a:latin typeface="宋体" panose="02010600030101010101" pitchFamily="2" charset="-122"/>
                <a:ea typeface="宋体" panose="02010600030101010101" pitchFamily="2" charset="-122"/>
              </a:rPr>
              <a:t>开</a:t>
            </a:r>
            <a:r>
              <a:rPr lang="en-US" altLang="zh-CN" sz="3600" b="1" kern="1200" baseline="0" dirty="0">
                <a:latin typeface="宋体" panose="02010600030101010101" pitchFamily="2" charset="-122"/>
                <a:ea typeface="宋体" panose="02010600030101010101" pitchFamily="2" charset="-122"/>
              </a:rPr>
              <a:t>-</a:t>
            </a:r>
            <a:r>
              <a:rPr lang="zh-CN" altLang="en-US" sz="3600" b="1" kern="1200" baseline="0" dirty="0">
                <a:latin typeface="宋体" panose="02010600030101010101" pitchFamily="2" charset="-122"/>
                <a:ea typeface="宋体" panose="02010600030101010101" pitchFamily="2" charset="-122"/>
              </a:rPr>
              <a:t>闭原则 </a:t>
            </a:r>
            <a:endParaRPr lang="zh-CN" altLang="en-US" sz="3600" b="1" kern="1200" baseline="0" dirty="0">
              <a:latin typeface="宋体" panose="02010600030101010101" pitchFamily="2" charset="-122"/>
              <a:ea typeface="宋体" panose="02010600030101010101" pitchFamily="2" charset="-122"/>
            </a:endParaRPr>
          </a:p>
        </p:txBody>
      </p:sp>
      <p:sp>
        <p:nvSpPr>
          <p:cNvPr id="12300" name="矩形 1229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309" name="矩形 1230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310" name="矩形 1230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311" name="文本框 12310"/>
          <p:cNvSpPr txBox="1"/>
          <p:nvPr/>
        </p:nvSpPr>
        <p:spPr>
          <a:xfrm>
            <a:off x="533400" y="2362200"/>
            <a:ext cx="8001000" cy="3503613"/>
          </a:xfrm>
          <a:prstGeom prst="rect">
            <a:avLst/>
          </a:prstGeom>
          <a:noFill/>
          <a:ln w="9525">
            <a:noFill/>
          </a:ln>
        </p:spPr>
        <p:txBody>
          <a:bodyPr>
            <a:spAutoFit/>
          </a:bodyPr>
          <a:p>
            <a:pPr algn="l">
              <a:lnSpc>
                <a:spcPct val="130000"/>
              </a:lnSpc>
              <a:spcBef>
                <a:spcPct val="50000"/>
              </a:spcBef>
            </a:pP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设计应当对扩展开放，对修改关闭。 </a:t>
            </a:r>
            <a:endParaRPr lang="zh-CN" altLang="en-US" sz="3200" b="1" dirty="0">
              <a:latin typeface="宋体" panose="02010600030101010101" pitchFamily="2" charset="-122"/>
              <a:ea typeface="宋体" panose="02010600030101010101" pitchFamily="2" charset="-122"/>
            </a:endParaRPr>
          </a:p>
          <a:p>
            <a:pPr algn="l">
              <a:lnSpc>
                <a:spcPct val="130000"/>
              </a:lnSpc>
              <a:spcBef>
                <a:spcPct val="50000"/>
              </a:spcBef>
            </a:pPr>
            <a:r>
              <a:rPr lang="zh-CN" altLang="en-US" sz="3200" b="1" dirty="0">
                <a:latin typeface="宋体" panose="02010600030101010101" pitchFamily="2" charset="-122"/>
                <a:ea typeface="宋体" panose="02010600030101010101" pitchFamily="2" charset="-122"/>
              </a:rPr>
              <a:t>  如果您的设计遵守了“开</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闭原则”，那么这个设计一定是易维护的，因为在设计中增加新的模块时，不必去修改设计中的核心模块。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6" name="矩形 106505"/>
          <p:cNvSpPr/>
          <p:nvPr/>
        </p:nvSpPr>
        <p:spPr>
          <a:xfrm>
            <a:off x="457200" y="12954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6515" name="矩形 10651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6516" name="矩形 10651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6517" name="文本框 10651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06518" name="文本框 106517"/>
          <p:cNvSpPr txBox="1"/>
          <p:nvPr/>
        </p:nvSpPr>
        <p:spPr>
          <a:xfrm>
            <a:off x="533400" y="1295400"/>
            <a:ext cx="7924800" cy="48387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．具体处理者（</a:t>
            </a:r>
            <a:r>
              <a:rPr lang="en-US" altLang="zh-CN" b="1" err="1">
                <a:latin typeface="宋体" panose="02010600030101010101" pitchFamily="2" charset="-122"/>
                <a:ea typeface="宋体" panose="02010600030101010101" pitchFamily="2" charset="-122"/>
              </a:rPr>
              <a:t>ConcreteHandler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 </a:t>
            </a:r>
            <a:r>
              <a:rPr lang="en-US" altLang="zh-CN" b="1">
                <a:solidFill>
                  <a:srgbClr val="FF0000"/>
                </a:solidFill>
                <a:latin typeface="宋体" panose="02010600030101010101" pitchFamily="2" charset="-122"/>
                <a:ea typeface="宋体" panose="02010600030101010101" pitchFamily="2" charset="-122"/>
              </a:rPr>
              <a:t>Beijing.java </a:t>
            </a:r>
            <a:endParaRPr lang="en-US" altLang="zh-CN"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import java.util.*;</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public class Beijing implements Handler{</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private Handler handler;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private</a:t>
            </a:r>
            <a:r>
              <a:rPr lang="en-US" altLang="zh-CN" sz="1000" b="1" err="1">
                <a:solidFill>
                  <a:srgbClr val="000000"/>
                </a:solidFill>
                <a:latin typeface="宋体" panose="02010600030101010101" pitchFamily="2" charset="-122"/>
                <a:ea typeface="宋体" panose="02010600030101010101" pitchFamily="2" charset="-122"/>
              </a:rPr>
              <a:t> ArrayList</a:t>
            </a:r>
            <a:r>
              <a:rPr lang="en-US" altLang="zh-CN" sz="1000" b="1">
                <a:solidFill>
                  <a:srgbClr val="000000"/>
                </a:solidFill>
                <a:latin typeface="宋体" panose="02010600030101010101" pitchFamily="2" charset="-122"/>
                <a:ea typeface="宋体" panose="02010600030101010101" pitchFamily="2" charset="-122"/>
              </a:rPr>
              <a:t>&lt;String&gt;</a:t>
            </a:r>
            <a:r>
              <a:rPr lang="en-US" altLang="zh-CN" sz="1000" b="1" err="1">
                <a:solidFill>
                  <a:srgbClr val="000000"/>
                </a:solidFill>
                <a:latin typeface="宋体" panose="02010600030101010101" pitchFamily="2" charset="-122"/>
                <a:ea typeface="宋体" panose="02010600030101010101" pitchFamily="2" charset="-122"/>
              </a:rPr>
              <a:t> numberList</a:t>
            </a: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Beijing(){</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numberList</a:t>
            </a:r>
            <a:r>
              <a:rPr lang="en-US" altLang="zh-CN" sz="1000" b="1">
                <a:solidFill>
                  <a:srgbClr val="000000"/>
                </a:solidFill>
                <a:latin typeface="宋体" panose="02010600030101010101" pitchFamily="2" charset="-122"/>
                <a:ea typeface="宋体" panose="02010600030101010101" pitchFamily="2" charset="-122"/>
              </a:rPr>
              <a:t>=new</a:t>
            </a:r>
            <a:r>
              <a:rPr lang="en-US" altLang="zh-CN" sz="1000" b="1" err="1">
                <a:solidFill>
                  <a:srgbClr val="000000"/>
                </a:solidFill>
                <a:latin typeface="宋体" panose="02010600030101010101" pitchFamily="2" charset="-122"/>
                <a:ea typeface="宋体" panose="02010600030101010101" pitchFamily="2" charset="-122"/>
              </a:rPr>
              <a:t> ArrayList</a:t>
            </a:r>
            <a:r>
              <a:rPr lang="en-US" altLang="zh-CN" sz="1000" b="1">
                <a:solidFill>
                  <a:srgbClr val="000000"/>
                </a:solidFill>
                <a:latin typeface="宋体" panose="02010600030101010101" pitchFamily="2" charset="-122"/>
                <a:ea typeface="宋体" panose="02010600030101010101" pitchFamily="2" charset="-122"/>
              </a:rPr>
              <a:t>&lt;String&gt;();</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numberList</a:t>
            </a:r>
            <a:r>
              <a:rPr lang="en-US" altLang="zh-CN" sz="1000" b="1">
                <a:solidFill>
                  <a:srgbClr val="000000"/>
                </a:solidFill>
                <a:latin typeface="宋体" panose="02010600030101010101" pitchFamily="2" charset="-122"/>
                <a:ea typeface="宋体" panose="02010600030101010101" pitchFamily="2" charset="-122"/>
              </a:rPr>
              <a:t>.add("11129812340930034");</a:t>
            </a:r>
            <a:r>
              <a:rPr lang="en-US" altLang="zh-CN" sz="1000" b="1" err="1">
                <a:solidFill>
                  <a:srgbClr val="000000"/>
                </a:solidFill>
                <a:latin typeface="宋体" panose="02010600030101010101" pitchFamily="2" charset="-122"/>
                <a:ea typeface="宋体" panose="02010600030101010101" pitchFamily="2" charset="-122"/>
              </a:rPr>
              <a:t> </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numberList</a:t>
            </a:r>
            <a:r>
              <a:rPr lang="en-US" altLang="zh-CN" sz="1000" b="1">
                <a:solidFill>
                  <a:srgbClr val="000000"/>
                </a:solidFill>
                <a:latin typeface="宋体" panose="02010600030101010101" pitchFamily="2" charset="-122"/>
                <a:ea typeface="宋体" panose="02010600030101010101" pitchFamily="2" charset="-122"/>
              </a:rPr>
              <a:t>.add("10120810340930632");</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numberList</a:t>
            </a:r>
            <a:r>
              <a:rPr lang="en-US" altLang="zh-CN" sz="1000" b="1">
                <a:solidFill>
                  <a:srgbClr val="000000"/>
                </a:solidFill>
                <a:latin typeface="宋体" panose="02010600030101010101" pitchFamily="2" charset="-122"/>
                <a:ea typeface="宋体" panose="02010600030101010101" pitchFamily="2" charset="-122"/>
              </a:rPr>
              <a:t>.add("22029812340930034");</a:t>
            </a:r>
            <a:r>
              <a:rPr lang="en-US" altLang="zh-CN" sz="1000" b="1" err="1">
                <a:solidFill>
                  <a:srgbClr val="000000"/>
                </a:solidFill>
                <a:latin typeface="宋体" panose="02010600030101010101" pitchFamily="2" charset="-122"/>
                <a:ea typeface="宋体" panose="02010600030101010101" pitchFamily="2" charset="-122"/>
              </a:rPr>
              <a:t> </a:t>
            </a:r>
            <a:endParaRPr lang="en-US" altLang="zh-CN" sz="10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err="1">
                <a:solidFill>
                  <a:srgbClr val="000000"/>
                </a:solidFill>
                <a:latin typeface="宋体" panose="02010600030101010101" pitchFamily="2" charset="-122"/>
                <a:ea typeface="宋体" panose="02010600030101010101" pitchFamily="2" charset="-122"/>
              </a:rPr>
              <a:t>        numberList</a:t>
            </a:r>
            <a:r>
              <a:rPr lang="en-US" altLang="zh-CN" sz="1000" b="1">
                <a:solidFill>
                  <a:srgbClr val="000000"/>
                </a:solidFill>
                <a:latin typeface="宋体" panose="02010600030101010101" pitchFamily="2" charset="-122"/>
                <a:ea typeface="宋体" panose="02010600030101010101" pitchFamily="2" charset="-122"/>
              </a:rPr>
              <a:t>.add("32620810340930632");</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a:t>
            </a:r>
            <a:r>
              <a:rPr lang="en-US" altLang="zh-CN" sz="1000" b="1" err="1">
                <a:solidFill>
                  <a:srgbClr val="000000"/>
                </a:solidFill>
                <a:latin typeface="宋体" panose="02010600030101010101" pitchFamily="2" charset="-122"/>
                <a:ea typeface="宋体" panose="02010600030101010101" pitchFamily="2" charset="-122"/>
              </a:rPr>
              <a:t> handleRequest</a:t>
            </a:r>
            <a:r>
              <a:rPr lang="en-US" altLang="zh-CN" sz="1000" b="1">
                <a:solidFill>
                  <a:srgbClr val="000000"/>
                </a:solidFill>
                <a:latin typeface="宋体" panose="02010600030101010101" pitchFamily="2" charset="-122"/>
                <a:ea typeface="宋体" panose="02010600030101010101" pitchFamily="2" charset="-122"/>
              </a:rPr>
              <a:t>(String number){</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if(</a:t>
            </a:r>
            <a:r>
              <a:rPr lang="en-US" altLang="zh-CN" sz="1000" b="1" err="1">
                <a:solidFill>
                  <a:srgbClr val="000000"/>
                </a:solidFill>
                <a:latin typeface="宋体" panose="02010600030101010101" pitchFamily="2" charset="-122"/>
                <a:ea typeface="宋体" panose="02010600030101010101" pitchFamily="2" charset="-122"/>
              </a:rPr>
              <a:t>numberList</a:t>
            </a:r>
            <a:r>
              <a:rPr lang="en-US" altLang="zh-CN" sz="1000" b="1">
                <a:solidFill>
                  <a:srgbClr val="000000"/>
                </a:solidFill>
                <a:latin typeface="宋体" panose="02010600030101010101" pitchFamily="2" charset="-122"/>
                <a:ea typeface="宋体" panose="02010600030101010101" pitchFamily="2" charset="-122"/>
              </a:rPr>
              <a:t>.contains(number))</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a:t>
            </a:r>
            <a:r>
              <a:rPr lang="en-US" altLang="zh-CN" sz="1000" b="1" err="1">
                <a:solidFill>
                  <a:srgbClr val="000000"/>
                </a:solidFill>
                <a:latin typeface="宋体" panose="02010600030101010101" pitchFamily="2" charset="-122"/>
                <a:ea typeface="宋体" panose="02010600030101010101" pitchFamily="2" charset="-122"/>
              </a:rPr>
              <a:t>println</a:t>
            </a:r>
            <a:r>
              <a:rPr lang="en-US" altLang="zh-CN" sz="1000" b="1">
                <a:solidFill>
                  <a:srgbClr val="000000"/>
                </a:solidFill>
                <a:latin typeface="宋体" panose="02010600030101010101" pitchFamily="2" charset="-122"/>
                <a:ea typeface="宋体" panose="02010600030101010101" pitchFamily="2" charset="-122"/>
              </a:rPr>
              <a:t>("</a:t>
            </a:r>
            <a:r>
              <a:rPr lang="zh-CN" altLang="en-US" sz="1000" b="1" dirty="0">
                <a:solidFill>
                  <a:srgbClr val="000000"/>
                </a:solidFill>
                <a:latin typeface="宋体" panose="02010600030101010101" pitchFamily="2" charset="-122"/>
                <a:ea typeface="宋体" panose="02010600030101010101" pitchFamily="2" charset="-122"/>
              </a:rPr>
              <a:t>该人在北京居住</a:t>
            </a:r>
            <a:r>
              <a:rPr lang="en-US" altLang="zh-CN" sz="1000" b="1" dirty="0">
                <a:solidFill>
                  <a:srgbClr val="000000"/>
                </a:solidFill>
                <a:latin typeface="宋体" panose="02010600030101010101" pitchFamily="2" charset="-122"/>
                <a:ea typeface="宋体" panose="02010600030101010101" pitchFamily="2" charset="-122"/>
              </a:rPr>
              <a:t>");</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else{</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System.out.</a:t>
            </a:r>
            <a:r>
              <a:rPr lang="en-US" altLang="zh-CN" sz="1000" b="1" err="1">
                <a:solidFill>
                  <a:srgbClr val="000000"/>
                </a:solidFill>
                <a:latin typeface="宋体" panose="02010600030101010101" pitchFamily="2" charset="-122"/>
                <a:ea typeface="宋体" panose="02010600030101010101" pitchFamily="2" charset="-122"/>
              </a:rPr>
              <a:t>println</a:t>
            </a:r>
            <a:r>
              <a:rPr lang="en-US" altLang="zh-CN" sz="1000" b="1">
                <a:solidFill>
                  <a:srgbClr val="000000"/>
                </a:solidFill>
                <a:latin typeface="宋体" panose="02010600030101010101" pitchFamily="2" charset="-122"/>
                <a:ea typeface="宋体" panose="02010600030101010101" pitchFamily="2" charset="-122"/>
              </a:rPr>
              <a:t>("</a:t>
            </a:r>
            <a:r>
              <a:rPr lang="zh-CN" altLang="en-US" sz="1000" b="1" dirty="0">
                <a:solidFill>
                  <a:srgbClr val="000000"/>
                </a:solidFill>
                <a:latin typeface="宋体" panose="02010600030101010101" pitchFamily="2" charset="-122"/>
                <a:ea typeface="宋体" panose="02010600030101010101" pitchFamily="2" charset="-122"/>
              </a:rPr>
              <a:t>该人不在北京居住</a:t>
            </a:r>
            <a:r>
              <a:rPr lang="en-US" altLang="zh-CN" sz="1000" b="1" dirty="0">
                <a:solidFill>
                  <a:srgbClr val="000000"/>
                </a:solidFill>
                <a:latin typeface="宋体" panose="02010600030101010101" pitchFamily="2" charset="-122"/>
                <a:ea typeface="宋体" panose="02010600030101010101" pitchFamily="2" charset="-122"/>
              </a:rPr>
              <a:t>");</a:t>
            </a:r>
            <a:endParaRPr lang="en-US" altLang="zh-CN" sz="10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dirty="0">
                <a:solidFill>
                  <a:srgbClr val="000000"/>
                </a:solidFill>
                <a:latin typeface="宋体" panose="02010600030101010101" pitchFamily="2" charset="-122"/>
                <a:ea typeface="宋体" panose="02010600030101010101" pitchFamily="2" charset="-122"/>
              </a:rPr>
              <a:t>           </a:t>
            </a:r>
            <a:r>
              <a:rPr lang="en-US" altLang="zh-CN" sz="1000" b="1">
                <a:solidFill>
                  <a:srgbClr val="000000"/>
                </a:solidFill>
                <a:latin typeface="宋体" panose="02010600030101010101" pitchFamily="2" charset="-122"/>
                <a:ea typeface="宋体" panose="02010600030101010101" pitchFamily="2" charset="-122"/>
              </a:rPr>
              <a:t>if(handler!=null)</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handler.</a:t>
            </a:r>
            <a:r>
              <a:rPr lang="en-US" altLang="zh-CN" sz="1000" b="1" dirty="0" err="1">
                <a:solidFill>
                  <a:srgbClr val="000000"/>
                </a:solidFill>
                <a:latin typeface="宋体" panose="02010600030101010101" pitchFamily="2" charset="-122"/>
                <a:ea typeface="宋体" panose="02010600030101010101" pitchFamily="2" charset="-122"/>
              </a:rPr>
              <a:t>handleRequest</a:t>
            </a:r>
            <a:r>
              <a:rPr lang="en-US" altLang="zh-CN" sz="1000" b="1">
                <a:solidFill>
                  <a:srgbClr val="000000"/>
                </a:solidFill>
                <a:latin typeface="宋体" panose="02010600030101010101" pitchFamily="2" charset="-122"/>
                <a:ea typeface="宋体" panose="02010600030101010101" pitchFamily="2" charset="-122"/>
              </a:rPr>
              <a:t>(number);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public void</a:t>
            </a:r>
            <a:r>
              <a:rPr lang="en-US" altLang="zh-CN" sz="1000" b="1" dirty="0" err="1">
                <a:solidFill>
                  <a:srgbClr val="000000"/>
                </a:solidFill>
                <a:latin typeface="宋体" panose="02010600030101010101" pitchFamily="2" charset="-122"/>
                <a:ea typeface="宋体" panose="02010600030101010101" pitchFamily="2" charset="-122"/>
              </a:rPr>
              <a:t> setNextHandler</a:t>
            </a:r>
            <a:r>
              <a:rPr lang="en-US" altLang="zh-CN" sz="1000" b="1">
                <a:solidFill>
                  <a:srgbClr val="000000"/>
                </a:solidFill>
                <a:latin typeface="宋体" panose="02010600030101010101" pitchFamily="2" charset="-122"/>
                <a:ea typeface="宋体" panose="02010600030101010101" pitchFamily="2" charset="-122"/>
              </a:rPr>
              <a:t>(Handler handler){</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this.handler=handler;</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     }</a:t>
            </a:r>
            <a:endParaRPr lang="en-US" altLang="zh-CN" sz="10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000" b="1">
                <a:solidFill>
                  <a:srgbClr val="000000"/>
                </a:solidFill>
                <a:latin typeface="宋体" panose="02010600030101010101" pitchFamily="2" charset="-122"/>
                <a:ea typeface="宋体" panose="02010600030101010101" pitchFamily="2" charset="-122"/>
              </a:rPr>
              <a:t>}</a:t>
            </a:r>
            <a:endParaRPr lang="en-US" altLang="zh-CN" sz="10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30" name="矩形 10752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7539" name="矩形 10753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7540" name="矩形 10753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7541" name="文本框 10754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07542" name="文本框 107541"/>
          <p:cNvSpPr txBox="1"/>
          <p:nvPr/>
        </p:nvSpPr>
        <p:spPr>
          <a:xfrm>
            <a:off x="457200" y="1828800"/>
            <a:ext cx="8305800" cy="4876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．具体处理者（</a:t>
            </a:r>
            <a:r>
              <a:rPr lang="en-US" altLang="zh-CN" b="1" err="1">
                <a:latin typeface="宋体" panose="02010600030101010101" pitchFamily="2" charset="-122"/>
                <a:ea typeface="宋体" panose="02010600030101010101" pitchFamily="2" charset="-122"/>
              </a:rPr>
              <a:t>ConcreteHandler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 </a:t>
            </a:r>
            <a:r>
              <a:rPr lang="en-US" altLang="zh-CN" b="1">
                <a:solidFill>
                  <a:srgbClr val="FF0000"/>
                </a:solidFill>
                <a:latin typeface="宋体" panose="02010600030101010101" pitchFamily="2" charset="-122"/>
                <a:ea typeface="宋体" panose="02010600030101010101" pitchFamily="2" charset="-122"/>
              </a:rPr>
              <a:t>Shanghai.java </a:t>
            </a:r>
            <a:endParaRPr lang="en-US" altLang="zh-CN"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java.util.*;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public class Shanghai implements Handler{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private Handler handler;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ArrayList</a:t>
            </a:r>
            <a:r>
              <a:rPr lang="en-US" altLang="zh-CN" sz="1200" b="1">
                <a:latin typeface="宋体" panose="02010600030101010101" pitchFamily="2" charset="-122"/>
                <a:ea typeface="宋体" panose="02010600030101010101" pitchFamily="2" charset="-122"/>
              </a:rPr>
              <a:t>&lt;String&gt;</a:t>
            </a: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Shanghai(){</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ArrayList</a:t>
            </a:r>
            <a:r>
              <a:rPr lang="en-US" altLang="zh-CN" sz="1200" b="1">
                <a:latin typeface="宋体" panose="02010600030101010101" pitchFamily="2" charset="-122"/>
                <a:ea typeface="宋体" panose="02010600030101010101" pitchFamily="2" charset="-122"/>
              </a:rPr>
              <a:t>&lt;String&gt;();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.add("34529812340930034");</a:t>
            </a:r>
            <a:r>
              <a:rPr lang="en-US" altLang="zh-CN" sz="1200" b="1" err="1">
                <a:latin typeface="宋体" panose="02010600030101010101" pitchFamily="2" charset="-122"/>
                <a:ea typeface="宋体" panose="02010600030101010101" pitchFamily="2" charset="-122"/>
              </a:rPr>
              <a:t> </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.add("98720810340430632");</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.add("36529812340930034");</a:t>
            </a:r>
            <a:r>
              <a:rPr lang="en-US" altLang="zh-CN" sz="1200" b="1" err="1">
                <a:latin typeface="宋体" panose="02010600030101010101" pitchFamily="2" charset="-122"/>
                <a:ea typeface="宋体" panose="02010600030101010101" pitchFamily="2" charset="-122"/>
              </a:rPr>
              <a:t> </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.add("77720810340930632");</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handleRequest</a:t>
            </a:r>
            <a:r>
              <a:rPr lang="en-US" altLang="zh-CN" sz="1200" b="1">
                <a:latin typeface="宋体" panose="02010600030101010101" pitchFamily="2" charset="-122"/>
                <a:ea typeface="宋体" panose="02010600030101010101" pitchFamily="2" charset="-122"/>
              </a:rPr>
              <a:t>(String number){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if(</a:t>
            </a:r>
            <a:r>
              <a:rPr lang="en-US" altLang="zh-CN" sz="1200" b="1" err="1">
                <a:latin typeface="宋体" panose="02010600030101010101" pitchFamily="2" charset="-122"/>
                <a:ea typeface="宋体" panose="02010600030101010101" pitchFamily="2" charset="-122"/>
              </a:rPr>
              <a:t>numberList</a:t>
            </a:r>
            <a:r>
              <a:rPr lang="en-US" altLang="zh-CN" sz="1200" b="1">
                <a:latin typeface="宋体" panose="02010600030101010101" pitchFamily="2" charset="-122"/>
                <a:ea typeface="宋体" panose="02010600030101010101" pitchFamily="2" charset="-122"/>
              </a:rPr>
              <a:t>.contains(number))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该人在上海居住</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else{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该人不在上海居住</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if(handler!=null)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handler.</a:t>
            </a:r>
            <a:r>
              <a:rPr lang="en-US" altLang="zh-CN" sz="1200" b="1" err="1">
                <a:latin typeface="宋体" panose="02010600030101010101" pitchFamily="2" charset="-122"/>
                <a:ea typeface="宋体" panose="02010600030101010101" pitchFamily="2" charset="-122"/>
              </a:rPr>
              <a:t>handleRequest</a:t>
            </a:r>
            <a:r>
              <a:rPr lang="en-US" altLang="zh-CN" sz="1200" b="1">
                <a:latin typeface="宋体" panose="02010600030101010101" pitchFamily="2" charset="-122"/>
                <a:ea typeface="宋体" panose="02010600030101010101" pitchFamily="2" charset="-122"/>
              </a:rPr>
              <a:t>(number);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setNextHandler</a:t>
            </a:r>
            <a:r>
              <a:rPr lang="en-US" altLang="zh-CN" sz="1200" b="1">
                <a:latin typeface="宋体" panose="02010600030101010101" pitchFamily="2" charset="-122"/>
                <a:ea typeface="宋体" panose="02010600030101010101" pitchFamily="2" charset="-122"/>
              </a:rPr>
              <a:t>(Handler handler){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this.handler=handler;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54" name="矩形 10855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8563" name="矩形 10856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8564" name="矩形 10856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8565" name="文本框 10856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08566" name="文本框 108565"/>
          <p:cNvSpPr txBox="1"/>
          <p:nvPr/>
        </p:nvSpPr>
        <p:spPr>
          <a:xfrm>
            <a:off x="838200" y="1524000"/>
            <a:ext cx="7620000" cy="48768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．具体处理者（</a:t>
            </a:r>
            <a:r>
              <a:rPr lang="en-US" altLang="zh-CN" b="1" err="1">
                <a:latin typeface="宋体" panose="02010600030101010101" pitchFamily="2" charset="-122"/>
                <a:ea typeface="宋体" panose="02010600030101010101" pitchFamily="2" charset="-122"/>
              </a:rPr>
              <a:t>ConcreteHandler</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_3: </a:t>
            </a:r>
            <a:r>
              <a:rPr lang="en-US" altLang="zh-CN" b="1" err="1">
                <a:solidFill>
                  <a:srgbClr val="FF0000"/>
                </a:solidFill>
                <a:latin typeface="宋体" panose="02010600030101010101" pitchFamily="2" charset="-122"/>
                <a:ea typeface="宋体" panose="02010600030101010101" pitchFamily="2" charset="-122"/>
              </a:rPr>
              <a:t>Tianjin</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import java.util.*;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Tianjin</a:t>
            </a:r>
            <a:r>
              <a:rPr lang="en-US" altLang="zh-CN" sz="1200" b="1">
                <a:latin typeface="宋体" panose="02010600030101010101" pitchFamily="2" charset="-122"/>
                <a:ea typeface="宋体" panose="02010600030101010101" pitchFamily="2" charset="-122"/>
              </a:rPr>
              <a:t> implements Handler{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private Handler handler;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private</a:t>
            </a:r>
            <a:r>
              <a:rPr lang="en-US" altLang="zh-CN" sz="1200" b="1" err="1">
                <a:latin typeface="宋体" panose="02010600030101010101" pitchFamily="2" charset="-122"/>
                <a:ea typeface="宋体" panose="02010600030101010101" pitchFamily="2" charset="-122"/>
              </a:rPr>
              <a:t> ArrayList</a:t>
            </a:r>
            <a:r>
              <a:rPr lang="en-US" altLang="zh-CN" sz="1200" b="1">
                <a:latin typeface="宋体" panose="02010600030101010101" pitchFamily="2" charset="-122"/>
                <a:ea typeface="宋体" panose="02010600030101010101" pitchFamily="2" charset="-122"/>
              </a:rPr>
              <a:t>&lt;String&gt;</a:t>
            </a: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t>
            </a:r>
            <a:r>
              <a:rPr lang="en-US" altLang="zh-CN" sz="1200" b="1" err="1">
                <a:latin typeface="宋体" panose="02010600030101010101" pitchFamily="2" charset="-122"/>
                <a:ea typeface="宋体" panose="02010600030101010101" pitchFamily="2" charset="-122"/>
              </a:rPr>
              <a:t>  </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Tianjin</a:t>
            </a:r>
            <a:r>
              <a:rPr lang="en-US" altLang="zh-CN" sz="1200" b="1">
                <a:latin typeface="宋体" panose="02010600030101010101" pitchFamily="2" charset="-122"/>
                <a:ea typeface="宋体" panose="02010600030101010101" pitchFamily="2" charset="-122"/>
              </a:rPr>
              <a: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=new</a:t>
            </a:r>
            <a:r>
              <a:rPr lang="en-US" altLang="zh-CN" sz="1200" b="1" err="1">
                <a:latin typeface="宋体" panose="02010600030101010101" pitchFamily="2" charset="-122"/>
                <a:ea typeface="宋体" panose="02010600030101010101" pitchFamily="2" charset="-122"/>
              </a:rPr>
              <a:t> ArrayList</a:t>
            </a:r>
            <a:r>
              <a:rPr lang="en-US" altLang="zh-CN" sz="1200" b="1">
                <a:latin typeface="宋体" panose="02010600030101010101" pitchFamily="2" charset="-122"/>
                <a:ea typeface="宋体" panose="02010600030101010101" pitchFamily="2" charset="-122"/>
              </a:rPr>
              <a:t>&lt;String&gt;();</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.add("10029812340930034");</a:t>
            </a:r>
            <a:r>
              <a:rPr lang="en-US" altLang="zh-CN" sz="1200" b="1" err="1">
                <a:latin typeface="宋体" panose="02010600030101010101" pitchFamily="2" charset="-122"/>
                <a:ea typeface="宋体" panose="02010600030101010101" pitchFamily="2" charset="-122"/>
              </a:rPr>
              <a:t> </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.add("20020810340430632");</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.add("30029812340930034");</a:t>
            </a:r>
            <a:r>
              <a:rPr lang="en-US" altLang="zh-CN" sz="1200" b="1" err="1">
                <a:latin typeface="宋体" panose="02010600030101010101" pitchFamily="2" charset="-122"/>
                <a:ea typeface="宋体" panose="02010600030101010101" pitchFamily="2" charset="-122"/>
              </a:rPr>
              <a:t> </a:t>
            </a:r>
            <a:endParaRPr lang="en-US" altLang="zh-CN" sz="12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err="1">
                <a:latin typeface="宋体" panose="02010600030101010101" pitchFamily="2" charset="-122"/>
                <a:ea typeface="宋体" panose="02010600030101010101" pitchFamily="2" charset="-122"/>
              </a:rPr>
              <a:t>        numberList</a:t>
            </a:r>
            <a:r>
              <a:rPr lang="en-US" altLang="zh-CN" sz="1200" b="1">
                <a:latin typeface="宋体" panose="02010600030101010101" pitchFamily="2" charset="-122"/>
                <a:ea typeface="宋体" panose="02010600030101010101" pitchFamily="2" charset="-122"/>
              </a:rPr>
              <a:t>.add("50020810340930632");</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handleRequest</a:t>
            </a:r>
            <a:r>
              <a:rPr lang="en-US" altLang="zh-CN" sz="1200" b="1">
                <a:latin typeface="宋体" panose="02010600030101010101" pitchFamily="2" charset="-122"/>
                <a:ea typeface="宋体" panose="02010600030101010101" pitchFamily="2" charset="-122"/>
              </a:rPr>
              <a:t>(String number){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if(</a:t>
            </a:r>
            <a:r>
              <a:rPr lang="en-US" altLang="zh-CN" sz="1200" b="1" err="1">
                <a:latin typeface="宋体" panose="02010600030101010101" pitchFamily="2" charset="-122"/>
                <a:ea typeface="宋体" panose="02010600030101010101" pitchFamily="2" charset="-122"/>
              </a:rPr>
              <a:t>numberList</a:t>
            </a:r>
            <a:r>
              <a:rPr lang="en-US" altLang="zh-CN" sz="1200" b="1">
                <a:latin typeface="宋体" panose="02010600030101010101" pitchFamily="2" charset="-122"/>
                <a:ea typeface="宋体" panose="02010600030101010101" pitchFamily="2" charset="-122"/>
              </a:rPr>
              <a:t>.contains(number))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该人在天津居住</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else{</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System.out.</a:t>
            </a:r>
            <a:r>
              <a:rPr lang="en-US" altLang="zh-CN" sz="1200" b="1" err="1">
                <a:latin typeface="宋体" panose="02010600030101010101" pitchFamily="2" charset="-122"/>
                <a:ea typeface="宋体" panose="02010600030101010101" pitchFamily="2" charset="-122"/>
              </a:rPr>
              <a:t>println</a:t>
            </a:r>
            <a:r>
              <a:rPr lang="en-US" altLang="zh-CN" sz="1200" b="1">
                <a:latin typeface="宋体" panose="02010600030101010101" pitchFamily="2" charset="-122"/>
                <a:ea typeface="宋体" panose="02010600030101010101" pitchFamily="2" charset="-122"/>
              </a:rPr>
              <a:t>("</a:t>
            </a:r>
            <a:r>
              <a:rPr lang="zh-CN" altLang="en-US" sz="1200" b="1" dirty="0">
                <a:latin typeface="宋体" panose="02010600030101010101" pitchFamily="2" charset="-122"/>
                <a:ea typeface="宋体" panose="02010600030101010101" pitchFamily="2" charset="-122"/>
              </a:rPr>
              <a:t>该人不在天津居住</a:t>
            </a:r>
            <a:r>
              <a:rPr lang="en-US" altLang="zh-CN" sz="1200" b="1" dirty="0">
                <a:latin typeface="宋体" panose="02010600030101010101" pitchFamily="2" charset="-122"/>
                <a:ea typeface="宋体" panose="02010600030101010101" pitchFamily="2" charset="-122"/>
              </a:rPr>
              <a:t>");</a:t>
            </a:r>
            <a:endParaRPr lang="en-US" altLang="zh-CN" sz="12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if(handler!=null)</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handler.</a:t>
            </a:r>
            <a:r>
              <a:rPr lang="en-US" altLang="zh-CN" sz="1200" b="1" err="1">
                <a:latin typeface="宋体" panose="02010600030101010101" pitchFamily="2" charset="-122"/>
                <a:ea typeface="宋体" panose="02010600030101010101" pitchFamily="2" charset="-122"/>
              </a:rPr>
              <a:t>handleRequest</a:t>
            </a:r>
            <a:r>
              <a:rPr lang="en-US" altLang="zh-CN" sz="1200" b="1">
                <a:latin typeface="宋体" panose="02010600030101010101" pitchFamily="2" charset="-122"/>
                <a:ea typeface="宋体" panose="02010600030101010101" pitchFamily="2" charset="-122"/>
              </a:rPr>
              <a:t>(number);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setNextHandler</a:t>
            </a:r>
            <a:r>
              <a:rPr lang="en-US" altLang="zh-CN" sz="1200" b="1">
                <a:latin typeface="宋体" panose="02010600030101010101" pitchFamily="2" charset="-122"/>
                <a:ea typeface="宋体" panose="02010600030101010101" pitchFamily="2" charset="-122"/>
              </a:rPr>
              <a:t>(Handler handler){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this.handler=handler;</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l">
              <a:lnSpc>
                <a:spcPct val="50000"/>
              </a:lnSpc>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8" name="矩形 10957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09587" name="矩形 10958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9588" name="矩形 10958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09589" name="文本框 10958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09590" name="文本框 109589"/>
          <p:cNvSpPr txBox="1"/>
          <p:nvPr/>
        </p:nvSpPr>
        <p:spPr>
          <a:xfrm>
            <a:off x="838200" y="1524000"/>
            <a:ext cx="7620000" cy="497840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public class Application{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private Handler</a:t>
            </a:r>
            <a:r>
              <a:rPr lang="en-US" altLang="zh-CN" sz="1600" b="1" err="1">
                <a:latin typeface="宋体" panose="02010600030101010101" pitchFamily="2" charset="-122"/>
                <a:ea typeface="宋体" panose="02010600030101010101" pitchFamily="2" charset="-122"/>
              </a:rPr>
              <a:t> beijing</a:t>
            </a:r>
            <a:r>
              <a:rPr lang="en-US" altLang="zh-CN" sz="1600" b="1">
                <a:latin typeface="宋体" panose="02010600030101010101" pitchFamily="2" charset="-122"/>
                <a:ea typeface="宋体" panose="02010600030101010101" pitchFamily="2" charset="-122"/>
              </a:rPr>
              <a:t>,shanghai,</a:t>
            </a:r>
            <a:r>
              <a:rPr lang="en-US" altLang="zh-CN" sz="1600" b="1" err="1">
                <a:latin typeface="宋体" panose="02010600030101010101" pitchFamily="2" charset="-122"/>
                <a:ea typeface="宋体" panose="02010600030101010101" pitchFamily="2" charset="-122"/>
              </a:rPr>
              <a:t>tianjin</a:t>
            </a: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void</a:t>
            </a:r>
            <a:r>
              <a:rPr lang="en-US" altLang="zh-CN" sz="1600" b="1" err="1">
                <a:latin typeface="宋体" panose="02010600030101010101" pitchFamily="2" charset="-122"/>
                <a:ea typeface="宋体" panose="02010600030101010101" pitchFamily="2" charset="-122"/>
              </a:rPr>
              <a:t> createChain</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       </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beijing</a:t>
            </a:r>
            <a:r>
              <a:rPr lang="en-US" altLang="zh-CN" sz="1600" b="1">
                <a:latin typeface="宋体" panose="02010600030101010101" pitchFamily="2" charset="-122"/>
                <a:ea typeface="宋体" panose="02010600030101010101" pitchFamily="2" charset="-122"/>
              </a:rPr>
              <a:t>=new Beijing();</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shanghai=new Shanghai();</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tianjin</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Tianjin</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beijing</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setNextHandler</a:t>
            </a:r>
            <a:r>
              <a:rPr lang="en-US" altLang="zh-CN" sz="1600" b="1">
                <a:latin typeface="宋体" panose="02010600030101010101" pitchFamily="2" charset="-122"/>
                <a:ea typeface="宋体" panose="02010600030101010101" pitchFamily="2" charset="-122"/>
              </a:rPr>
              <a:t>(shanghai);</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shanghai.</a:t>
            </a:r>
            <a:r>
              <a:rPr lang="en-US" altLang="zh-CN" sz="1600" b="1" err="1">
                <a:latin typeface="宋体" panose="02010600030101010101" pitchFamily="2" charset="-122"/>
                <a:ea typeface="宋体" panose="02010600030101010101" pitchFamily="2" charset="-122"/>
              </a:rPr>
              <a:t>setNextHandler</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tianjin</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void</a:t>
            </a:r>
            <a:r>
              <a:rPr lang="en-US" altLang="zh-CN" sz="1600" b="1" err="1">
                <a:latin typeface="宋体" panose="02010600030101010101" pitchFamily="2" charset="-122"/>
                <a:ea typeface="宋体" panose="02010600030101010101" pitchFamily="2" charset="-122"/>
              </a:rPr>
              <a:t> reponseClient</a:t>
            </a:r>
            <a:r>
              <a:rPr lang="en-US" altLang="zh-CN" sz="1600" b="1">
                <a:latin typeface="宋体" panose="02010600030101010101" pitchFamily="2" charset="-122"/>
                <a:ea typeface="宋体" panose="02010600030101010101" pitchFamily="2" charset="-122"/>
              </a:rPr>
              <a:t>(String number){</a:t>
            </a:r>
            <a:r>
              <a:rPr lang="en-US" altLang="zh-CN" sz="1600" b="1" err="1">
                <a:latin typeface="宋体" panose="02010600030101010101" pitchFamily="2" charset="-122"/>
                <a:ea typeface="宋体" panose="02010600030101010101" pitchFamily="2" charset="-122"/>
              </a:rPr>
              <a:t>  </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beijing</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handleRequest</a:t>
            </a:r>
            <a:r>
              <a:rPr lang="en-US" altLang="zh-CN" sz="1600" b="1">
                <a:latin typeface="宋体" panose="02010600030101010101" pitchFamily="2" charset="-122"/>
                <a:ea typeface="宋体" panose="02010600030101010101" pitchFamily="2" charset="-122"/>
              </a:rPr>
              <a:t>(number);</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static void main(String</a:t>
            </a:r>
            <a:r>
              <a:rPr lang="en-US" altLang="zh-CN" sz="1600" b="1" err="1">
                <a:latin typeface="宋体" panose="02010600030101010101" pitchFamily="2" charset="-122"/>
                <a:ea typeface="宋体" panose="02010600030101010101" pitchFamily="2" charset="-122"/>
              </a:rPr>
              <a:t> args</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Application  application=new  Application();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application.</a:t>
            </a:r>
            <a:r>
              <a:rPr lang="en-US" altLang="zh-CN" sz="1600" b="1" err="1">
                <a:latin typeface="宋体" panose="02010600030101010101" pitchFamily="2" charset="-122"/>
                <a:ea typeface="宋体" panose="02010600030101010101" pitchFamily="2" charset="-122"/>
              </a:rPr>
              <a:t>createChain</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application.</a:t>
            </a:r>
            <a:r>
              <a:rPr lang="en-US" altLang="zh-CN" sz="1600" b="1" err="1">
                <a:latin typeface="宋体" panose="02010600030101010101" pitchFamily="2" charset="-122"/>
                <a:ea typeface="宋体" panose="02010600030101010101" pitchFamily="2" charset="-122"/>
              </a:rPr>
              <a:t>reponseClient</a:t>
            </a:r>
            <a:r>
              <a:rPr lang="en-US" altLang="zh-CN" sz="1600" b="1">
                <a:latin typeface="宋体" panose="02010600030101010101" pitchFamily="2" charset="-122"/>
                <a:ea typeface="宋体" panose="02010600030101010101" pitchFamily="2" charset="-122"/>
              </a:rPr>
              <a:t>("77720810340930632");;</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副标题 11059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责任链模式的优点  </a:t>
            </a:r>
            <a:endParaRPr lang="zh-CN" altLang="en-US" sz="3600" b="1" kern="1200" baseline="0">
              <a:latin typeface="宋体" panose="02010600030101010101" pitchFamily="2" charset="-122"/>
              <a:ea typeface="宋体" panose="02010600030101010101" pitchFamily="2" charset="-122"/>
            </a:endParaRPr>
          </a:p>
        </p:txBody>
      </p:sp>
      <p:sp>
        <p:nvSpPr>
          <p:cNvPr id="110603" name="矩形 11060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0612" name="矩形 11061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0613" name="矩形 11061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0614" name="矩形 110613"/>
          <p:cNvSpPr/>
          <p:nvPr/>
        </p:nvSpPr>
        <p:spPr>
          <a:xfrm>
            <a:off x="685800" y="1676400"/>
            <a:ext cx="7772400" cy="4473575"/>
          </a:xfrm>
          <a:prstGeom prst="rect">
            <a:avLst/>
          </a:prstGeom>
          <a:noFill/>
          <a:ln w="9525">
            <a:noFill/>
          </a:ln>
        </p:spPr>
        <p:txBody>
          <a:bodyPr>
            <a:spAutoFit/>
          </a:bodyPr>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责任链中的对象只和自己的后继是低耦合关系，和其他对象毫无关联，这使得编写处理者对象以及创建责任链变得非常容易。</a:t>
            </a:r>
            <a:endParaRPr lang="zh-CN" altLang="en-US"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当在处理者中分配职责时，责任链给应用程序更多的灵活性。</a:t>
            </a:r>
            <a:endParaRPr lang="zh-CN" altLang="en-US"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应用程序可以动态地增加、删除处理者或重新指派处理者的职责。</a:t>
            </a:r>
            <a:endParaRPr lang="zh-CN" altLang="en-US"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应用程序可以动态地改变处理者之间的先后顺序。</a:t>
            </a:r>
            <a:endParaRPr lang="zh-CN" altLang="en-US"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dirty="0">
                <a:latin typeface="宋体" panose="02010600030101010101" pitchFamily="2" charset="-122"/>
                <a:ea typeface="宋体" panose="02010600030101010101" pitchFamily="2" charset="-122"/>
              </a:rPr>
              <a:t>使用责任链的用户不必知道处理者的信息，用户不会知道到底是哪个对象处理了它的请求。</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第十章  外观模式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11627" name="矩形 11162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1636" name="矩形 11163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1637" name="矩形 11163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1638" name="文本框 111637"/>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外观模式</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为系统中的一组接口提供一个一致的界面，</a:t>
            </a:r>
            <a:r>
              <a:rPr lang="en-US" altLang="zh-CN" b="1" err="1">
                <a:latin typeface="Times New Roman" panose="02020603050405020304" pitchFamily="18" charset="0"/>
                <a:ea typeface="楷体_GB2312" pitchFamily="49" charset="-122"/>
              </a:rPr>
              <a:t>Fa</a:t>
            </a:r>
            <a:r>
              <a:rPr lang="en-US" altLang="zh-CN" b="1">
                <a:latin typeface="Times New Roman" panose="02020603050405020304" pitchFamily="18" charset="0"/>
                <a:ea typeface="楷体_GB2312" pitchFamily="49" charset="-122"/>
              </a:rPr>
              <a:t>ç</a:t>
            </a:r>
            <a:r>
              <a:rPr lang="en-US" altLang="zh-CN" b="1" err="1">
                <a:latin typeface="Times New Roman" panose="02020603050405020304" pitchFamily="18" charset="0"/>
                <a:ea typeface="楷体_GB2312" pitchFamily="49" charset="-122"/>
              </a:rPr>
              <a:t>ade</a:t>
            </a:r>
            <a:r>
              <a:rPr lang="zh-CN" altLang="en-US" b="1" dirty="0">
                <a:latin typeface="Times New Roman" panose="02020603050405020304" pitchFamily="18" charset="0"/>
                <a:ea typeface="楷体_GB2312" pitchFamily="49" charset="-122"/>
              </a:rPr>
              <a:t>模式定义了一个高层接口，这个接口使得这一子系统更加容易使用。</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a:solidFill>
                  <a:srgbClr val="000000"/>
                </a:solidFill>
                <a:latin typeface="Times New Roman" panose="02020603050405020304" pitchFamily="18" charset="0"/>
                <a:ea typeface="宋体" panose="02010600030101010101" pitchFamily="2" charset="-122"/>
              </a:rPr>
              <a:t>Chain of Responsibility Pattern </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Provide a unified interface to a set of interfaces in a subsystem.Facade defines a higher-level interface that makes the subsystem easier to use.</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副标题 11264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12651" name="矩形 11265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2660" name="矩形 11265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2661" name="矩形 11266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2662" name="文本框 112661"/>
          <p:cNvSpPr txBox="1"/>
          <p:nvPr/>
        </p:nvSpPr>
        <p:spPr>
          <a:xfrm>
            <a:off x="685800" y="1981200"/>
            <a:ext cx="7391400" cy="4014788"/>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外观模式是简化用户和子系统进行交互的成熟模式，外观模式的关键是为子系统提供一个称作外观的类，该外观类的实例负责和子系统中类的实例打交道。当用户想要和子系统中的若干个类的实例打交道时，可以代替地和子系统的外观类的实例打交道。</a:t>
            </a:r>
            <a:r>
              <a:rPr lang="zh-CN" altLang="en-US" b="1" dirty="0">
                <a:latin typeface="宋体" panose="02010600030101010101" pitchFamily="2" charset="-122"/>
                <a:ea typeface="宋体" panose="02010600030101010101" pitchFamily="2" charset="-122"/>
              </a:rPr>
              <a:t>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副标题 113665"/>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600" b="1" kern="1200" baseline="0" dirty="0">
                <a:latin typeface="宋体" panose="02010600030101010101" pitchFamily="2" charset="-122"/>
                <a:ea typeface="宋体" panose="02010600030101010101" pitchFamily="2" charset="-122"/>
              </a:rPr>
              <a:t>外观模式的结构与使用  </a:t>
            </a:r>
            <a:endParaRPr lang="zh-CN" altLang="en-US" sz="3600" b="1" kern="1200" baseline="0">
              <a:latin typeface="宋体" panose="02010600030101010101" pitchFamily="2" charset="-122"/>
              <a:ea typeface="宋体" panose="02010600030101010101" pitchFamily="2" charset="-122"/>
            </a:endParaRPr>
          </a:p>
        </p:txBody>
      </p:sp>
      <p:sp>
        <p:nvSpPr>
          <p:cNvPr id="113675" name="矩形 11367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3684" name="矩形 11368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3685" name="矩形 11368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3686" name="文本框 113685"/>
          <p:cNvSpPr txBox="1"/>
          <p:nvPr/>
        </p:nvSpPr>
        <p:spPr>
          <a:xfrm>
            <a:off x="838200" y="2133600"/>
            <a:ext cx="7620000" cy="2043113"/>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模式的结构中包括两种角色：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子系统（</a:t>
            </a:r>
            <a:r>
              <a:rPr lang="en-US" altLang="zh-CN" sz="3200" b="1">
                <a:latin typeface="宋体" panose="02010600030101010101" pitchFamily="2" charset="-122"/>
                <a:ea typeface="宋体" panose="02010600030101010101" pitchFamily="2" charset="-122"/>
              </a:rPr>
              <a:t>Subsystem</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  外观（</a:t>
            </a:r>
            <a:r>
              <a:rPr lang="en-US" altLang="zh-CN" sz="3200" b="1">
                <a:latin typeface="宋体" panose="02010600030101010101" pitchFamily="2" charset="-122"/>
                <a:ea typeface="宋体" panose="02010600030101010101" pitchFamily="2" charset="-122"/>
              </a:rPr>
              <a:t>Facade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8" name="矩形 11469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4707" name="矩形 11470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4708" name="矩形 11470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4710" name="文本框 11470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14711" name="对象 114710"/>
          <p:cNvGraphicFramePr/>
          <p:nvPr/>
        </p:nvGraphicFramePr>
        <p:xfrm>
          <a:off x="1524000" y="2343150"/>
          <a:ext cx="5791200" cy="3067050"/>
        </p:xfrm>
        <a:graphic>
          <a:graphicData uri="http://schemas.openxmlformats.org/presentationml/2006/ole">
            <mc:AlternateContent xmlns:mc="http://schemas.openxmlformats.org/markup-compatibility/2006">
              <mc:Choice xmlns:v="urn:schemas-microsoft-com:vml" Requires="v">
                <p:oleObj spid="_x0000_s3087" name="" r:id="rId1" imgW="4219575" imgH="2171700" progId="Paint.Picture">
                  <p:embed/>
                </p:oleObj>
              </mc:Choice>
              <mc:Fallback>
                <p:oleObj name="" r:id="rId1" imgW="4219575" imgH="2171700" progId="Paint.Picture">
                  <p:embed/>
                  <p:pic>
                    <p:nvPicPr>
                      <p:cNvPr id="0" name="图片 3086"/>
                      <p:cNvPicPr/>
                      <p:nvPr/>
                    </p:nvPicPr>
                    <p:blipFill>
                      <a:blip r:embed="rId2"/>
                      <a:stretch>
                        <a:fillRect/>
                      </a:stretch>
                    </p:blipFill>
                    <p:spPr>
                      <a:xfrm>
                        <a:off x="1524000" y="2343150"/>
                        <a:ext cx="5791200" cy="3067050"/>
                      </a:xfrm>
                      <a:prstGeom prst="rect">
                        <a:avLst/>
                      </a:prstGeom>
                      <a:no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22" name="矩形 11572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5731" name="矩形 11573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5732" name="矩形 11573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5733" name="文本框 11573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15734" name="文本框 115733"/>
          <p:cNvSpPr txBox="1"/>
          <p:nvPr/>
        </p:nvSpPr>
        <p:spPr>
          <a:xfrm>
            <a:off x="381000" y="1676400"/>
            <a:ext cx="8305800" cy="442436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．子系统（</a:t>
            </a:r>
            <a:r>
              <a:rPr lang="en-US" altLang="zh-CN" b="1">
                <a:latin typeface="宋体" panose="02010600030101010101" pitchFamily="2" charset="-122"/>
                <a:ea typeface="宋体" panose="02010600030101010101" pitchFamily="2" charset="-122"/>
              </a:rPr>
              <a:t>Subsystem</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_1</a:t>
            </a:r>
            <a:r>
              <a:rPr lang="en-US" altLang="zh-CN" sz="3200"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CheckWord</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public class</a:t>
            </a:r>
            <a:r>
              <a:rPr lang="en-US" altLang="zh-CN" sz="1200" b="1" err="1">
                <a:latin typeface="宋体" panose="02010600030101010101" pitchFamily="2" charset="-122"/>
                <a:ea typeface="宋体" panose="02010600030101010101" pitchFamily="2" charset="-122"/>
              </a:rPr>
              <a:t> CheckWord</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public final</a:t>
            </a:r>
            <a:r>
              <a:rPr lang="en-US" altLang="zh-CN" sz="1200" b="1" err="1">
                <a:latin typeface="宋体" panose="02010600030101010101" pitchFamily="2" charset="-122"/>
                <a:ea typeface="宋体" panose="02010600030101010101" pitchFamily="2" charset="-122"/>
              </a:rPr>
              <a:t> int basicAmount</a:t>
            </a:r>
            <a:r>
              <a:rPr lang="en-US" altLang="zh-CN" sz="1200" b="1">
                <a:latin typeface="宋体" panose="02010600030101010101" pitchFamily="2" charset="-122"/>
                <a:ea typeface="宋体" panose="02010600030101010101" pitchFamily="2" charset="-122"/>
              </a:rPr>
              <a:t>=85;</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String advertisement;</a:t>
            </a:r>
            <a:endParaRPr lang="en-US" altLang="zh-CN" sz="1200" b="1" err="1">
              <a:latin typeface="宋体" panose="02010600030101010101" pitchFamily="2" charset="-122"/>
              <a:ea typeface="宋体" panose="02010600030101010101" pitchFamily="2" charset="-122"/>
            </a:endParaRPr>
          </a:p>
          <a:p>
            <a:pPr algn="just">
              <a:spcBef>
                <a:spcPct val="50000"/>
              </a:spcBef>
            </a:pPr>
            <a:r>
              <a:rPr lang="en-US" altLang="zh-CN" sz="1200" b="1" err="1">
                <a:latin typeface="宋体" panose="02010600030101010101" pitchFamily="2" charset="-122"/>
                <a:ea typeface="宋体" panose="02010600030101010101" pitchFamily="2" charset="-122"/>
              </a:rPr>
              <a:t>    int</a:t>
            </a:r>
            <a:r>
              <a:rPr lang="en-US" altLang="zh-CN" sz="1200" b="1">
                <a:latin typeface="宋体" panose="02010600030101010101" pitchFamily="2" charset="-122"/>
                <a:ea typeface="宋体" panose="02010600030101010101" pitchFamily="2" charset="-122"/>
              </a:rPr>
              <a:t> amount;</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public</a:t>
            </a:r>
            <a:r>
              <a:rPr lang="en-US" altLang="zh-CN" sz="1200" b="1" err="1">
                <a:latin typeface="宋体" panose="02010600030101010101" pitchFamily="2" charset="-122"/>
                <a:ea typeface="宋体" panose="02010600030101010101" pitchFamily="2" charset="-122"/>
              </a:rPr>
              <a:t> CheckWord</a:t>
            </a:r>
            <a:r>
              <a:rPr lang="en-US" altLang="zh-CN" sz="1200" b="1">
                <a:latin typeface="宋体" panose="02010600030101010101" pitchFamily="2" charset="-122"/>
                <a:ea typeface="宋体" panose="02010600030101010101" pitchFamily="2" charset="-122"/>
              </a:rPr>
              <a:t>(String advertisement){</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this.advertisement=advertisement;</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public void</a:t>
            </a:r>
            <a:r>
              <a:rPr lang="en-US" altLang="zh-CN" sz="1200" b="1" err="1">
                <a:latin typeface="宋体" panose="02010600030101010101" pitchFamily="2" charset="-122"/>
                <a:ea typeface="宋体" panose="02010600030101010101" pitchFamily="2" charset="-122"/>
              </a:rPr>
              <a:t> setChargeAmount</a:t>
            </a: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amount=advertisement.length()+</a:t>
            </a:r>
            <a:r>
              <a:rPr lang="en-US" altLang="zh-CN" sz="1200" b="1" err="1">
                <a:latin typeface="宋体" panose="02010600030101010101" pitchFamily="2" charset="-122"/>
                <a:ea typeface="宋体" panose="02010600030101010101" pitchFamily="2" charset="-122"/>
              </a:rPr>
              <a:t>basicAmount</a:t>
            </a:r>
            <a:r>
              <a:rPr lang="en-US" altLang="zh-CN" sz="1200" b="1">
                <a:latin typeface="宋体" panose="02010600030101010101" pitchFamily="2" charset="-122"/>
                <a:ea typeface="宋体" panose="02010600030101010101" pitchFamily="2" charset="-122"/>
              </a:rPr>
              <a:t>; //</a:t>
            </a:r>
            <a:r>
              <a:rPr lang="zh-CN" altLang="en-US" sz="1200" b="1" dirty="0">
                <a:latin typeface="宋体" panose="02010600030101010101" pitchFamily="2" charset="-122"/>
                <a:ea typeface="宋体" panose="02010600030101010101" pitchFamily="2" charset="-122"/>
              </a:rPr>
              <a:t>计算出计费字符数目</a:t>
            </a:r>
            <a:endParaRPr lang="zh-CN" altLang="en-US" sz="1200" b="1" dirty="0">
              <a:latin typeface="宋体" panose="02010600030101010101" pitchFamily="2" charset="-122"/>
              <a:ea typeface="宋体" panose="02010600030101010101" pitchFamily="2" charset="-122"/>
            </a:endParaRPr>
          </a:p>
          <a:p>
            <a:pPr algn="just">
              <a:spcBef>
                <a:spcPct val="50000"/>
              </a:spcBef>
            </a:pPr>
            <a:r>
              <a:rPr lang="zh-CN" altLang="en-US" sz="1200" b="1" dirty="0">
                <a:latin typeface="宋体" panose="02010600030101010101" pitchFamily="2" charset="-122"/>
                <a:ea typeface="宋体" panose="02010600030101010101" pitchFamily="2" charset="-122"/>
              </a:rPr>
              <a:t>    </a:t>
            </a:r>
            <a:r>
              <a:rPr lang="en-US" altLang="zh-CN" sz="1200" b="1" dirty="0">
                <a:latin typeface="宋体" panose="02010600030101010101" pitchFamily="2" charset="-122"/>
                <a:ea typeface="宋体" panose="02010600030101010101" pitchFamily="2" charset="-122"/>
              </a:rPr>
              <a:t>} </a:t>
            </a:r>
            <a:endParaRPr lang="en-US" altLang="zh-CN" sz="1200" b="1" dirty="0">
              <a:latin typeface="宋体" panose="02010600030101010101" pitchFamily="2" charset="-122"/>
              <a:ea typeface="宋体" panose="02010600030101010101" pitchFamily="2" charset="-122"/>
            </a:endParaRPr>
          </a:p>
          <a:p>
            <a:pPr algn="just">
              <a:spcBef>
                <a:spcPct val="50000"/>
              </a:spcBef>
            </a:pPr>
            <a:r>
              <a:rPr lang="en-US" altLang="zh-CN" sz="1200" b="1" dirty="0">
                <a:latin typeface="宋体" panose="02010600030101010101" pitchFamily="2" charset="-122"/>
                <a:ea typeface="宋体" panose="02010600030101010101" pitchFamily="2" charset="-122"/>
              </a:rPr>
              <a:t>    </a:t>
            </a:r>
            <a:r>
              <a:rPr lang="en-US" altLang="zh-CN" sz="1200" b="1">
                <a:latin typeface="宋体" panose="02010600030101010101" pitchFamily="2" charset="-122"/>
                <a:ea typeface="宋体" panose="02010600030101010101" pitchFamily="2" charset="-122"/>
              </a:rPr>
              <a:t>public</a:t>
            </a:r>
            <a:r>
              <a:rPr lang="en-US" altLang="zh-CN" sz="1200" b="1" err="1">
                <a:latin typeface="宋体" panose="02010600030101010101" pitchFamily="2" charset="-122"/>
                <a:ea typeface="宋体" panose="02010600030101010101" pitchFamily="2" charset="-122"/>
              </a:rPr>
              <a:t> int getAmount</a:t>
            </a: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return amount;</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    }</a:t>
            </a:r>
            <a:endParaRPr lang="en-US" altLang="zh-CN" sz="1200" b="1">
              <a:latin typeface="宋体" panose="02010600030101010101" pitchFamily="2" charset="-122"/>
              <a:ea typeface="宋体" panose="02010600030101010101" pitchFamily="2" charset="-122"/>
            </a:endParaRPr>
          </a:p>
          <a:p>
            <a:pPr algn="just">
              <a:spcBef>
                <a:spcPct val="50000"/>
              </a:spcBef>
            </a:pPr>
            <a:r>
              <a:rPr lang="en-US" altLang="zh-CN" sz="1200" b="1">
                <a:latin typeface="宋体" panose="02010600030101010101" pitchFamily="2" charset="-122"/>
                <a:ea typeface="宋体" panose="02010600030101010101" pitchFamily="2" charset="-122"/>
              </a:rPr>
              <a:t>}</a:t>
            </a:r>
            <a:endParaRPr lang="en-US" altLang="zh-CN" sz="1200" b="1">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副标题 13313"/>
          <p:cNvSpPr>
            <a:spLocks noGrp="1"/>
          </p:cNvSpPr>
          <p:nvPr>
            <p:ph type="subTitle" idx="1"/>
          </p:nvPr>
        </p:nvSpPr>
        <p:spPr>
          <a:xfrm>
            <a:off x="914400" y="1676400"/>
            <a:ext cx="6400800" cy="838200"/>
          </a:xfrm>
        </p:spPr>
        <p:txBody>
          <a:bodyPr/>
          <a:p>
            <a:pPr algn="l" defTabSz="914400">
              <a:buClrTx/>
              <a:buSzTx/>
              <a:buFontTx/>
            </a:pPr>
            <a:r>
              <a:rPr lang="en-US" altLang="zh-CN" sz="3600" b="1" kern="1200" baseline="0" dirty="0">
                <a:latin typeface="Times New Roman" panose="02020603050405020304" pitchFamily="18" charset="0"/>
                <a:ea typeface="宋体" panose="02010600030101010101" pitchFamily="2" charset="-122"/>
              </a:rPr>
              <a:t>2.3 </a:t>
            </a:r>
            <a:r>
              <a:rPr lang="zh-CN" altLang="en-US" sz="3600" b="1" kern="1200" baseline="0" dirty="0">
                <a:latin typeface="宋体" panose="02010600030101010101" pitchFamily="2" charset="-122"/>
                <a:ea typeface="宋体" panose="02010600030101010101" pitchFamily="2" charset="-122"/>
              </a:rPr>
              <a:t>多用组合少用继承原则 </a:t>
            </a:r>
            <a:endParaRPr lang="zh-CN" altLang="en-US" sz="3600" b="1" kern="1200" baseline="0" dirty="0">
              <a:latin typeface="宋体" panose="02010600030101010101" pitchFamily="2" charset="-122"/>
              <a:ea typeface="宋体" panose="02010600030101010101" pitchFamily="2" charset="-122"/>
            </a:endParaRPr>
          </a:p>
        </p:txBody>
      </p:sp>
      <p:sp>
        <p:nvSpPr>
          <p:cNvPr id="13323" name="矩形 1332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3332" name="矩形 1333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333" name="矩形 1333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3334" name="文本框 13333"/>
          <p:cNvSpPr txBox="1"/>
          <p:nvPr/>
        </p:nvSpPr>
        <p:spPr>
          <a:xfrm>
            <a:off x="990600" y="2667000"/>
            <a:ext cx="7315200" cy="1358900"/>
          </a:xfrm>
          <a:prstGeom prst="rect">
            <a:avLst/>
          </a:prstGeom>
          <a:noFill/>
          <a:ln w="9525">
            <a:noFill/>
          </a:ln>
        </p:spPr>
        <p:txBody>
          <a:bodyPr>
            <a:spAutoFit/>
          </a:bodyPr>
          <a:p>
            <a:pPr algn="l">
              <a:lnSpc>
                <a:spcPct val="130000"/>
              </a:lnSpc>
              <a:spcBef>
                <a:spcPct val="50000"/>
              </a:spcBef>
            </a:pP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设计中避开类继承的缺点，充分使用对象组合的优点。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46" name="矩形 116745"/>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6755" name="矩形 116754"/>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6756" name="矩形 116755"/>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6757" name="文本框 116756"/>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16758" name="文本框 116757"/>
          <p:cNvSpPr txBox="1"/>
          <p:nvPr/>
        </p:nvSpPr>
        <p:spPr>
          <a:xfrm>
            <a:off x="457200" y="1676400"/>
            <a:ext cx="7924800" cy="421163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．子系统（</a:t>
            </a:r>
            <a:r>
              <a:rPr lang="en-US" altLang="zh-CN" b="1">
                <a:latin typeface="宋体" panose="02010600030101010101" pitchFamily="2" charset="-122"/>
                <a:ea typeface="宋体" panose="02010600030101010101" pitchFamily="2" charset="-122"/>
              </a:rPr>
              <a:t>Subsystem</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_2</a:t>
            </a:r>
            <a:r>
              <a:rPr lang="en-US" altLang="zh-CN" sz="3200"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Charge.java </a:t>
            </a:r>
            <a:endParaRPr lang="en-US" altLang="zh-CN" b="1">
              <a:solidFill>
                <a:srgbClr val="FF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public class Charge{</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public final</a:t>
            </a:r>
            <a:r>
              <a:rPr lang="en-US" altLang="zh-CN" sz="1800" b="1" err="1">
                <a:solidFill>
                  <a:srgbClr val="000000"/>
                </a:solidFill>
                <a:latin typeface="宋体" panose="02010600030101010101" pitchFamily="2" charset="-122"/>
                <a:ea typeface="宋体" panose="02010600030101010101" pitchFamily="2" charset="-122"/>
              </a:rPr>
              <a:t> int basicCharge</a:t>
            </a:r>
            <a:r>
              <a:rPr lang="en-US" altLang="zh-CN" sz="1800" b="1">
                <a:solidFill>
                  <a:srgbClr val="000000"/>
                </a:solidFill>
                <a:latin typeface="宋体" panose="02010600030101010101" pitchFamily="2" charset="-122"/>
                <a:ea typeface="宋体" panose="02010600030101010101" pitchFamily="2" charset="-122"/>
              </a:rPr>
              <a:t>=12;</a:t>
            </a:r>
            <a:endParaRPr lang="en-US" altLang="zh-CN" sz="18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err="1">
                <a:solidFill>
                  <a:srgbClr val="000000"/>
                </a:solidFill>
                <a:latin typeface="宋体" panose="02010600030101010101" pitchFamily="2" charset="-122"/>
                <a:ea typeface="宋体" panose="02010600030101010101" pitchFamily="2" charset="-122"/>
              </a:rPr>
              <a:t>    CheckWord checkWord</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Charge(</a:t>
            </a:r>
            <a:r>
              <a:rPr lang="en-US" altLang="zh-CN" sz="1800" b="1" err="1">
                <a:solidFill>
                  <a:srgbClr val="000000"/>
                </a:solidFill>
                <a:latin typeface="宋体" panose="02010600030101010101" pitchFamily="2" charset="-122"/>
                <a:ea typeface="宋体" panose="02010600030101010101" pitchFamily="2" charset="-122"/>
              </a:rPr>
              <a:t>CheckWord checkWord</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this.</a:t>
            </a:r>
            <a:r>
              <a:rPr lang="en-US" altLang="zh-CN" sz="1800" b="1" err="1">
                <a:solidFill>
                  <a:srgbClr val="000000"/>
                </a:solidFill>
                <a:latin typeface="宋体" panose="02010600030101010101" pitchFamily="2" charset="-122"/>
                <a:ea typeface="宋体" panose="02010600030101010101" pitchFamily="2" charset="-122"/>
              </a:rPr>
              <a:t>checkWord</a:t>
            </a:r>
            <a:r>
              <a:rPr lang="en-US" altLang="zh-CN" sz="1800" b="1">
                <a:solidFill>
                  <a:srgbClr val="000000"/>
                </a:solidFill>
                <a:latin typeface="宋体" panose="02010600030101010101" pitchFamily="2" charset="-122"/>
                <a:ea typeface="宋体" panose="02010600030101010101" pitchFamily="2" charset="-122"/>
              </a:rPr>
              <a:t>=</a:t>
            </a:r>
            <a:r>
              <a:rPr lang="en-US" altLang="zh-CN" sz="1800" b="1" err="1">
                <a:solidFill>
                  <a:srgbClr val="000000"/>
                </a:solidFill>
                <a:latin typeface="宋体" panose="02010600030101010101" pitchFamily="2" charset="-122"/>
                <a:ea typeface="宋体" panose="02010600030101010101" pitchFamily="2" charset="-122"/>
              </a:rPr>
              <a:t>checkWord</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public void</a:t>
            </a:r>
            <a:r>
              <a:rPr lang="en-US" altLang="zh-CN" sz="1800" b="1" err="1">
                <a:solidFill>
                  <a:srgbClr val="000000"/>
                </a:solidFill>
                <a:latin typeface="宋体" panose="02010600030101010101" pitchFamily="2" charset="-122"/>
                <a:ea typeface="宋体" panose="02010600030101010101" pitchFamily="2" charset="-122"/>
              </a:rPr>
              <a:t> giveCharge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err="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err="1">
                <a:solidFill>
                  <a:srgbClr val="000000"/>
                </a:solidFill>
                <a:latin typeface="宋体" panose="02010600030101010101" pitchFamily="2" charset="-122"/>
                <a:ea typeface="宋体" panose="02010600030101010101" pitchFamily="2" charset="-122"/>
              </a:rPr>
              <a:t>        int</a:t>
            </a:r>
            <a:r>
              <a:rPr lang="en-US" altLang="zh-CN" sz="1800" b="1">
                <a:solidFill>
                  <a:srgbClr val="000000"/>
                </a:solidFill>
                <a:latin typeface="宋体" panose="02010600030101010101" pitchFamily="2" charset="-122"/>
                <a:ea typeface="宋体" panose="02010600030101010101" pitchFamily="2" charset="-122"/>
              </a:rPr>
              <a:t> charge=</a:t>
            </a:r>
            <a:r>
              <a:rPr lang="en-US" altLang="zh-CN" sz="1800" b="1" err="1">
                <a:solidFill>
                  <a:srgbClr val="000000"/>
                </a:solidFill>
                <a:latin typeface="宋体" panose="02010600030101010101" pitchFamily="2" charset="-122"/>
                <a:ea typeface="宋体" panose="02010600030101010101" pitchFamily="2" charset="-122"/>
              </a:rPr>
              <a:t>checkWord</a:t>
            </a:r>
            <a:r>
              <a:rPr lang="en-US" altLang="zh-CN" sz="1800" b="1">
                <a:solidFill>
                  <a:srgbClr val="000000"/>
                </a:solidFill>
                <a:latin typeface="宋体" panose="02010600030101010101" pitchFamily="2" charset="-122"/>
                <a:ea typeface="宋体" panose="02010600030101010101" pitchFamily="2" charset="-122"/>
              </a:rPr>
              <a:t>.</a:t>
            </a:r>
            <a:r>
              <a:rPr lang="en-US" altLang="zh-CN" sz="1800" b="1" err="1">
                <a:solidFill>
                  <a:srgbClr val="000000"/>
                </a:solidFill>
                <a:latin typeface="宋体" panose="02010600030101010101" pitchFamily="2" charset="-122"/>
                <a:ea typeface="宋体" panose="02010600030101010101" pitchFamily="2" charset="-122"/>
              </a:rPr>
              <a:t>getAmount</a:t>
            </a:r>
            <a:r>
              <a:rPr lang="en-US" altLang="zh-CN" sz="1800" b="1">
                <a:solidFill>
                  <a:srgbClr val="000000"/>
                </a:solidFill>
                <a:latin typeface="宋体" panose="02010600030101010101" pitchFamily="2" charset="-122"/>
                <a:ea typeface="宋体" panose="02010600030101010101" pitchFamily="2" charset="-122"/>
              </a:rPr>
              <a:t>()*</a:t>
            </a:r>
            <a:r>
              <a:rPr lang="en-US" altLang="zh-CN" sz="1800" b="1" err="1">
                <a:solidFill>
                  <a:srgbClr val="000000"/>
                </a:solidFill>
                <a:latin typeface="宋体" panose="02010600030101010101" pitchFamily="2" charset="-122"/>
                <a:ea typeface="宋体" panose="02010600030101010101" pitchFamily="2" charset="-122"/>
              </a:rPr>
              <a:t>basicCharge</a:t>
            </a:r>
            <a:r>
              <a:rPr lang="en-US" altLang="zh-CN" sz="1800" b="1">
                <a:solidFill>
                  <a:srgbClr val="000000"/>
                </a:solidFill>
                <a:latin typeface="宋体" panose="02010600030101010101" pitchFamily="2" charset="-122"/>
                <a:ea typeface="宋体" panose="02010600030101010101" pitchFamily="2" charset="-122"/>
              </a:rPr>
              <a:t>;</a:t>
            </a:r>
            <a:endParaRPr lang="en-US" altLang="zh-CN" sz="1800" b="1">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a:solidFill>
                  <a:srgbClr val="000000"/>
                </a:solidFill>
                <a:latin typeface="宋体" panose="02010600030101010101" pitchFamily="2" charset="-122"/>
                <a:ea typeface="宋体" panose="02010600030101010101" pitchFamily="2" charset="-122"/>
              </a:rPr>
              <a:t>        System.out.</a:t>
            </a:r>
            <a:r>
              <a:rPr lang="en-US" altLang="zh-CN" sz="1800" b="1" err="1">
                <a:solidFill>
                  <a:srgbClr val="000000"/>
                </a:solidFill>
                <a:latin typeface="宋体" panose="02010600030101010101" pitchFamily="2" charset="-122"/>
                <a:ea typeface="宋体" panose="02010600030101010101" pitchFamily="2" charset="-122"/>
              </a:rPr>
              <a:t>println</a:t>
            </a:r>
            <a:r>
              <a:rPr lang="en-US" altLang="zh-CN" sz="1800" b="1">
                <a:solidFill>
                  <a:srgbClr val="000000"/>
                </a:solidFill>
                <a:latin typeface="宋体" panose="02010600030101010101" pitchFamily="2" charset="-122"/>
                <a:ea typeface="宋体" panose="02010600030101010101" pitchFamily="2" charset="-122"/>
              </a:rPr>
              <a:t>("</a:t>
            </a:r>
            <a:r>
              <a:rPr lang="zh-CN" altLang="en-US" sz="1800" b="1" dirty="0">
                <a:solidFill>
                  <a:srgbClr val="000000"/>
                </a:solidFill>
                <a:latin typeface="宋体" panose="02010600030101010101" pitchFamily="2" charset="-122"/>
                <a:ea typeface="宋体" panose="02010600030101010101" pitchFamily="2" charset="-122"/>
              </a:rPr>
              <a:t>广告费用</a:t>
            </a:r>
            <a:r>
              <a:rPr lang="en-US" altLang="zh-CN" sz="1800" b="1" dirty="0">
                <a:solidFill>
                  <a:srgbClr val="000000"/>
                </a:solidFill>
                <a:latin typeface="宋体" panose="02010600030101010101" pitchFamily="2" charset="-122"/>
                <a:ea typeface="宋体" panose="02010600030101010101" pitchFamily="2" charset="-122"/>
              </a:rPr>
              <a:t>:"+</a:t>
            </a:r>
            <a:r>
              <a:rPr lang="en-US" altLang="zh-CN" sz="1800" b="1">
                <a:solidFill>
                  <a:srgbClr val="000000"/>
                </a:solidFill>
                <a:latin typeface="宋体" panose="02010600030101010101" pitchFamily="2" charset="-122"/>
                <a:ea typeface="宋体" panose="02010600030101010101" pitchFamily="2" charset="-122"/>
              </a:rPr>
              <a:t>charge+"</a:t>
            </a:r>
            <a:r>
              <a:rPr lang="zh-CN" altLang="en-US" sz="1800" b="1" dirty="0">
                <a:solidFill>
                  <a:srgbClr val="000000"/>
                </a:solidFill>
                <a:latin typeface="宋体" panose="02010600030101010101" pitchFamily="2" charset="-122"/>
                <a:ea typeface="宋体" panose="02010600030101010101" pitchFamily="2" charset="-122"/>
              </a:rPr>
              <a:t>元</a:t>
            </a:r>
            <a:r>
              <a:rPr lang="en-US" altLang="zh-CN" sz="1800" b="1" dirty="0">
                <a:solidFill>
                  <a:srgbClr val="000000"/>
                </a:solidFill>
                <a:latin typeface="宋体" panose="02010600030101010101" pitchFamily="2" charset="-122"/>
                <a:ea typeface="宋体" panose="02010600030101010101" pitchFamily="2" charset="-122"/>
              </a:rPr>
              <a:t>");</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    } </a:t>
            </a:r>
            <a:endParaRPr lang="en-US" altLang="zh-CN" sz="1800" b="1" dirty="0">
              <a:solidFill>
                <a:srgbClr val="000000"/>
              </a:solidFill>
              <a:latin typeface="宋体" panose="02010600030101010101" pitchFamily="2" charset="-122"/>
              <a:ea typeface="宋体" panose="02010600030101010101" pitchFamily="2" charset="-122"/>
            </a:endParaRPr>
          </a:p>
          <a:p>
            <a:pPr algn="just">
              <a:lnSpc>
                <a:spcPct val="70000"/>
              </a:lnSpc>
              <a:spcBef>
                <a:spcPct val="50000"/>
              </a:spcBef>
            </a:pPr>
            <a:r>
              <a:rPr lang="en-US" altLang="zh-CN" sz="1800" b="1" dirty="0">
                <a:solidFill>
                  <a:srgbClr val="000000"/>
                </a:solidFill>
                <a:latin typeface="宋体" panose="02010600030101010101" pitchFamily="2" charset="-122"/>
                <a:ea typeface="宋体" panose="02010600030101010101" pitchFamily="2" charset="-122"/>
              </a:rPr>
              <a:t>}</a:t>
            </a:r>
            <a:endParaRPr lang="en-US" altLang="zh-CN" sz="1800" b="1"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70" name="矩形 117769"/>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7779" name="矩形 117778"/>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7780" name="矩形 117779"/>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7781" name="文本框 117780"/>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17782" name="文本框 117781"/>
          <p:cNvSpPr txBox="1"/>
          <p:nvPr/>
        </p:nvSpPr>
        <p:spPr>
          <a:xfrm>
            <a:off x="457200" y="1828800"/>
            <a:ext cx="8305800" cy="4237038"/>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．子系统（</a:t>
            </a:r>
            <a:r>
              <a:rPr lang="en-US" altLang="zh-CN" b="1">
                <a:latin typeface="宋体" panose="02010600030101010101" pitchFamily="2" charset="-122"/>
                <a:ea typeface="宋体" panose="02010600030101010101" pitchFamily="2" charset="-122"/>
              </a:rPr>
              <a:t>Subsystem</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_3</a:t>
            </a:r>
            <a:r>
              <a:rPr lang="en-US" altLang="zh-CN" sz="3200"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TypeSeting</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public class</a:t>
            </a:r>
            <a:r>
              <a:rPr lang="en-US" altLang="zh-CN" sz="2000" b="1" err="1">
                <a:latin typeface="宋体" panose="02010600030101010101" pitchFamily="2" charset="-122"/>
                <a:ea typeface="宋体" panose="02010600030101010101" pitchFamily="2" charset="-122"/>
              </a:rPr>
              <a:t> TypeSeting</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String advertisement;</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public</a:t>
            </a:r>
            <a:r>
              <a:rPr lang="en-US" altLang="zh-CN" sz="2000" b="1" err="1">
                <a:latin typeface="宋体" panose="02010600030101010101" pitchFamily="2" charset="-122"/>
                <a:ea typeface="宋体" panose="02010600030101010101" pitchFamily="2" charset="-122"/>
              </a:rPr>
              <a:t> TypeSeting</a:t>
            </a:r>
            <a:r>
              <a:rPr lang="en-US" altLang="zh-CN" sz="2000" b="1">
                <a:latin typeface="宋体" panose="02010600030101010101" pitchFamily="2" charset="-122"/>
                <a:ea typeface="宋体" panose="02010600030101010101" pitchFamily="2" charset="-122"/>
              </a:rPr>
              <a:t>(String advertisement){</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this.advertisement=advertisement;</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public void</a:t>
            </a:r>
            <a:r>
              <a:rPr lang="en-US" altLang="zh-CN" sz="2000" b="1" err="1">
                <a:latin typeface="宋体" panose="02010600030101010101" pitchFamily="2" charset="-122"/>
                <a:ea typeface="宋体" panose="02010600030101010101" pitchFamily="2" charset="-122"/>
              </a:rPr>
              <a:t> typeSeting</a:t>
            </a: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System.out.</a:t>
            </a:r>
            <a:r>
              <a:rPr lang="en-US" altLang="zh-CN" sz="2000" b="1" err="1">
                <a:latin typeface="宋体" panose="02010600030101010101" pitchFamily="2" charset="-122"/>
                <a:ea typeface="宋体" panose="02010600030101010101" pitchFamily="2" charset="-122"/>
              </a:rPr>
              <a:t>println</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广告排版格式</a:t>
            </a:r>
            <a:r>
              <a:rPr lang="en-US" altLang="zh-CN"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System.out.</a:t>
            </a:r>
            <a:r>
              <a:rPr lang="en-US" altLang="zh-CN" sz="2000" b="1" err="1">
                <a:latin typeface="宋体" panose="02010600030101010101" pitchFamily="2" charset="-122"/>
                <a:ea typeface="宋体" panose="02010600030101010101" pitchFamily="2" charset="-122"/>
              </a:rPr>
              <a:t>println</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System.out.</a:t>
            </a:r>
            <a:r>
              <a:rPr lang="en-US" altLang="zh-CN" sz="2000" b="1" err="1">
                <a:latin typeface="宋体" panose="02010600030101010101" pitchFamily="2" charset="-122"/>
                <a:ea typeface="宋体" panose="02010600030101010101" pitchFamily="2" charset="-122"/>
              </a:rPr>
              <a:t>println</a:t>
            </a:r>
            <a:r>
              <a:rPr lang="en-US" altLang="zh-CN" sz="2000" b="1">
                <a:latin typeface="宋体" panose="02010600030101010101" pitchFamily="2" charset="-122"/>
                <a:ea typeface="宋体" panose="02010600030101010101" pitchFamily="2" charset="-122"/>
              </a:rPr>
              <a:t>(advertisement);</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System.out.</a:t>
            </a:r>
            <a:r>
              <a:rPr lang="en-US" altLang="zh-CN" sz="2000" b="1" err="1">
                <a:latin typeface="宋体" panose="02010600030101010101" pitchFamily="2" charset="-122"/>
                <a:ea typeface="宋体" panose="02010600030101010101" pitchFamily="2" charset="-122"/>
              </a:rPr>
              <a:t>println</a:t>
            </a:r>
            <a:r>
              <a:rPr lang="en-US" altLang="zh-CN" sz="2000" b="1">
                <a:latin typeface="宋体" panose="02010600030101010101" pitchFamily="2" charset="-122"/>
                <a:ea typeface="宋体" panose="02010600030101010101" pitchFamily="2" charset="-122"/>
              </a:rPr>
              <a:t>("********");  </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    } </a:t>
            </a:r>
            <a:endParaRPr lang="en-US" altLang="zh-CN" sz="2000" b="1">
              <a:latin typeface="宋体" panose="02010600030101010101" pitchFamily="2" charset="-122"/>
              <a:ea typeface="宋体" panose="02010600030101010101" pitchFamily="2" charset="-122"/>
            </a:endParaRPr>
          </a:p>
          <a:p>
            <a:pPr algn="l">
              <a:lnSpc>
                <a:spcPct val="50000"/>
              </a:lnSpc>
              <a:spcBef>
                <a:spcPct val="50000"/>
              </a:spcBef>
            </a:pP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94" name="矩形 118793"/>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8803" name="矩形 118802"/>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8804" name="矩形 118803"/>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8805" name="文本框 118804"/>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18806" name="文本框 118805"/>
          <p:cNvSpPr txBox="1"/>
          <p:nvPr/>
        </p:nvSpPr>
        <p:spPr>
          <a:xfrm>
            <a:off x="762000" y="1371600"/>
            <a:ext cx="7620000" cy="527526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．外观（</a:t>
            </a:r>
            <a:r>
              <a:rPr lang="en-US" altLang="zh-CN" b="1">
                <a:latin typeface="宋体" panose="02010600030101010101" pitchFamily="2" charset="-122"/>
                <a:ea typeface="宋体" panose="02010600030101010101" pitchFamily="2" charset="-122"/>
              </a:rPr>
              <a:t>Facade</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sz="3200" b="1">
                <a:latin typeface="宋体" panose="02010600030101010101" pitchFamily="2" charset="-122"/>
                <a:ea typeface="宋体" panose="02010600030101010101" pitchFamily="2" charset="-122"/>
              </a:rPr>
              <a:t> </a:t>
            </a:r>
            <a:r>
              <a:rPr lang="en-US" altLang="zh-CN" b="1" err="1">
                <a:solidFill>
                  <a:srgbClr val="FF0000"/>
                </a:solidFill>
                <a:latin typeface="宋体" panose="02010600030101010101" pitchFamily="2" charset="-122"/>
                <a:ea typeface="宋体" panose="02010600030101010101" pitchFamily="2" charset="-122"/>
              </a:rPr>
              <a:t>ClientServerFacade</a:t>
            </a:r>
            <a:r>
              <a:rPr lang="en-US" altLang="zh-CN" b="1">
                <a:solidFill>
                  <a:srgbClr val="FF0000"/>
                </a:solidFill>
                <a:latin typeface="宋体" panose="02010600030101010101" pitchFamily="2" charset="-122"/>
                <a:ea typeface="宋体" panose="02010600030101010101" pitchFamily="2" charset="-122"/>
              </a:rPr>
              <a:t>.java </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public class</a:t>
            </a:r>
            <a:r>
              <a:rPr lang="en-US" altLang="zh-CN" sz="1800" b="1" err="1">
                <a:latin typeface="宋体" panose="02010600030101010101" pitchFamily="2" charset="-122"/>
                <a:ea typeface="宋体" panose="02010600030101010101" pitchFamily="2" charset="-122"/>
              </a:rPr>
              <a:t> ClientServerFacade</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private</a:t>
            </a:r>
            <a:r>
              <a:rPr lang="en-US" altLang="zh-CN" sz="1800" b="1" err="1">
                <a:latin typeface="宋体" panose="02010600030101010101" pitchFamily="2" charset="-122"/>
                <a:ea typeface="宋体" panose="02010600030101010101" pitchFamily="2" charset="-122"/>
              </a:rPr>
              <a:t> CheckWord checkWord</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private Charge charge;</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private</a:t>
            </a:r>
            <a:r>
              <a:rPr lang="en-US" altLang="zh-CN" sz="1800" b="1" err="1">
                <a:latin typeface="宋体" panose="02010600030101010101" pitchFamily="2" charset="-122"/>
                <a:ea typeface="宋体" panose="02010600030101010101" pitchFamily="2" charset="-122"/>
              </a:rPr>
              <a:t> TypeSeting typeSeting</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String advertisement;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a:t>
            </a:r>
            <a:r>
              <a:rPr lang="en-US" altLang="zh-CN" sz="1800" b="1" err="1">
                <a:latin typeface="宋体" panose="02010600030101010101" pitchFamily="2" charset="-122"/>
                <a:ea typeface="宋体" panose="02010600030101010101" pitchFamily="2" charset="-122"/>
              </a:rPr>
              <a:t> ClientServerFacade</a:t>
            </a:r>
            <a:r>
              <a:rPr lang="en-US" altLang="zh-CN" sz="1800" b="1">
                <a:latin typeface="宋体" panose="02010600030101010101" pitchFamily="2" charset="-122"/>
                <a:ea typeface="宋体" panose="02010600030101010101" pitchFamily="2" charset="-122"/>
              </a:rPr>
              <a:t>(String advertisement){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this.advertisement=advertisement;</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checkWord</a:t>
            </a:r>
            <a:r>
              <a:rPr lang="en-US" altLang="zh-CN" sz="1800" b="1">
                <a:latin typeface="宋体" panose="02010600030101010101" pitchFamily="2" charset="-122"/>
                <a:ea typeface="宋体" panose="02010600030101010101" pitchFamily="2" charset="-122"/>
              </a:rPr>
              <a:t>=new</a:t>
            </a:r>
            <a:r>
              <a:rPr lang="en-US" altLang="zh-CN" sz="1800" b="1" err="1">
                <a:latin typeface="宋体" panose="02010600030101010101" pitchFamily="2" charset="-122"/>
                <a:ea typeface="宋体" panose="02010600030101010101" pitchFamily="2" charset="-122"/>
              </a:rPr>
              <a:t> CheckWord</a:t>
            </a:r>
            <a:r>
              <a:rPr lang="en-US" altLang="zh-CN" sz="1800" b="1">
                <a:latin typeface="宋体" panose="02010600030101010101" pitchFamily="2" charset="-122"/>
                <a:ea typeface="宋体" panose="02010600030101010101" pitchFamily="2" charset="-122"/>
              </a:rPr>
              <a:t>(advertisement);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charge=new Charge(</a:t>
            </a:r>
            <a:r>
              <a:rPr lang="en-US" altLang="zh-CN" sz="1800" b="1" err="1">
                <a:latin typeface="宋体" panose="02010600030101010101" pitchFamily="2" charset="-122"/>
                <a:ea typeface="宋体" panose="02010600030101010101" pitchFamily="2" charset="-122"/>
              </a:rPr>
              <a:t>checkWord</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typeSeting</a:t>
            </a:r>
            <a:r>
              <a:rPr lang="en-US" altLang="zh-CN" sz="1800" b="1">
                <a:latin typeface="宋体" panose="02010600030101010101" pitchFamily="2" charset="-122"/>
                <a:ea typeface="宋体" panose="02010600030101010101" pitchFamily="2" charset="-122"/>
              </a:rPr>
              <a:t>=new</a:t>
            </a:r>
            <a:r>
              <a:rPr lang="en-US" altLang="zh-CN" sz="1800" b="1" err="1">
                <a:latin typeface="宋体" panose="02010600030101010101" pitchFamily="2" charset="-122"/>
                <a:ea typeface="宋体" panose="02010600030101010101" pitchFamily="2" charset="-122"/>
              </a:rPr>
              <a:t> TypeSeting</a:t>
            </a:r>
            <a:r>
              <a:rPr lang="en-US" altLang="zh-CN" sz="1800" b="1">
                <a:latin typeface="宋体" panose="02010600030101010101" pitchFamily="2" charset="-122"/>
                <a:ea typeface="宋体" panose="02010600030101010101" pitchFamily="2" charset="-122"/>
              </a:rPr>
              <a:t>(advertisement);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public void</a:t>
            </a:r>
            <a:r>
              <a:rPr lang="en-US" altLang="zh-CN" sz="1800" b="1" err="1">
                <a:latin typeface="宋体" panose="02010600030101010101" pitchFamily="2" charset="-122"/>
                <a:ea typeface="宋体" panose="02010600030101010101" pitchFamily="2" charset="-122"/>
              </a:rPr>
              <a:t> doAdvertisement</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 </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checkWord</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setChargeAmount</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charge.</a:t>
            </a:r>
            <a:r>
              <a:rPr lang="en-US" altLang="zh-CN" sz="1800" b="1" err="1">
                <a:latin typeface="宋体" panose="02010600030101010101" pitchFamily="2" charset="-122"/>
                <a:ea typeface="宋体" panose="02010600030101010101" pitchFamily="2" charset="-122"/>
              </a:rPr>
              <a:t>giveCharge</a:t>
            </a:r>
            <a:r>
              <a:rPr lang="en-US" altLang="zh-CN" sz="1800" b="1">
                <a:latin typeface="宋体" panose="02010600030101010101" pitchFamily="2" charset="-122"/>
                <a:ea typeface="宋体" panose="02010600030101010101" pitchFamily="2" charset="-122"/>
              </a:rPr>
              <a:t>();</a:t>
            </a:r>
            <a:endParaRPr lang="en-US" altLang="zh-CN" sz="18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err="1">
                <a:latin typeface="宋体" panose="02010600030101010101" pitchFamily="2" charset="-122"/>
                <a:ea typeface="宋体" panose="02010600030101010101" pitchFamily="2" charset="-122"/>
              </a:rPr>
              <a:t>       typeSeting</a:t>
            </a:r>
            <a:r>
              <a:rPr lang="en-US" altLang="zh-CN" sz="1800" b="1">
                <a:latin typeface="宋体" panose="02010600030101010101" pitchFamily="2" charset="-122"/>
                <a:ea typeface="宋体" panose="02010600030101010101" pitchFamily="2" charset="-122"/>
              </a:rPr>
              <a:t>.</a:t>
            </a:r>
            <a:r>
              <a:rPr lang="en-US" altLang="zh-CN" sz="1800" b="1" err="1">
                <a:latin typeface="宋体" panose="02010600030101010101" pitchFamily="2" charset="-122"/>
                <a:ea typeface="宋体" panose="02010600030101010101" pitchFamily="2" charset="-122"/>
              </a:rPr>
              <a:t>typeSeting</a:t>
            </a: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    } </a:t>
            </a:r>
            <a:endParaRPr lang="en-US" altLang="zh-CN" sz="1800" b="1">
              <a:latin typeface="宋体" panose="02010600030101010101" pitchFamily="2" charset="-122"/>
              <a:ea typeface="宋体" panose="02010600030101010101" pitchFamily="2" charset="-122"/>
            </a:endParaRPr>
          </a:p>
          <a:p>
            <a:pPr algn="l">
              <a:lnSpc>
                <a:spcPct val="50000"/>
              </a:lnSpc>
              <a:spcBef>
                <a:spcPct val="50000"/>
              </a:spcBef>
            </a:pPr>
            <a:r>
              <a:rPr lang="en-US" altLang="zh-CN" sz="1800" b="1">
                <a:latin typeface="宋体" panose="02010600030101010101" pitchFamily="2" charset="-122"/>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8" name="矩形 11981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19827" name="矩形 11982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9828" name="矩形 11982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19829" name="文本框 119828"/>
          <p:cNvSpPr txBox="1"/>
          <p:nvPr/>
        </p:nvSpPr>
        <p:spPr>
          <a:xfrm>
            <a:off x="1143000" y="9906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19830" name="文本框 119829"/>
          <p:cNvSpPr txBox="1"/>
          <p:nvPr/>
        </p:nvSpPr>
        <p:spPr>
          <a:xfrm>
            <a:off x="304800" y="1981200"/>
            <a:ext cx="8382000" cy="2533650"/>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．应用</a:t>
            </a:r>
            <a:r>
              <a:rPr lang="zh-CN" altLang="en-US" b="1">
                <a:latin typeface="宋体" panose="02010600030101010101" pitchFamily="2" charset="-122"/>
                <a:ea typeface="宋体" panose="02010600030101010101" pitchFamily="2" charset="-122"/>
              </a:rPr>
              <a:t> </a:t>
            </a:r>
            <a:r>
              <a:rPr lang="en-US" altLang="zh-CN" b="1">
                <a:solidFill>
                  <a:srgbClr val="FF0000"/>
                </a:solidFill>
                <a:latin typeface="宋体" panose="02010600030101010101" pitchFamily="2" charset="-122"/>
                <a:ea typeface="宋体" panose="02010600030101010101" pitchFamily="2" charset="-122"/>
              </a:rPr>
              <a:t>Application.java</a:t>
            </a:r>
            <a:endParaRPr lang="en-US" altLang="zh-CN" b="1">
              <a:solidFill>
                <a:srgbClr val="FF0000"/>
              </a:solidFill>
              <a:latin typeface="宋体" panose="02010600030101010101" pitchFamily="2" charset="-122"/>
              <a:ea typeface="宋体" panose="02010600030101010101" pitchFamily="2" charset="-122"/>
            </a:endParaRPr>
          </a:p>
          <a:p>
            <a:pPr algn="l">
              <a:lnSpc>
                <a:spcPct val="50000"/>
              </a:lnSpc>
              <a:spcBef>
                <a:spcPct val="50000"/>
              </a:spcBef>
            </a:pPr>
            <a:r>
              <a:rPr lang="en-US" altLang="zh-CN" b="1">
                <a:latin typeface="宋体" panose="02010600030101010101" pitchFamily="2" charset="-122"/>
                <a:ea typeface="宋体" panose="02010600030101010101" pitchFamily="2" charset="-122"/>
              </a:rPr>
              <a:t> </a:t>
            </a:r>
            <a:r>
              <a:rPr lang="en-US" altLang="zh-CN" sz="1600" b="1">
                <a:latin typeface="宋体" panose="02010600030101010101" pitchFamily="2" charset="-122"/>
                <a:ea typeface="宋体" panose="02010600030101010101" pitchFamily="2" charset="-122"/>
              </a:rPr>
              <a:t>public class Application{</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public static void main(String</a:t>
            </a:r>
            <a:r>
              <a:rPr lang="en-US" altLang="zh-CN" sz="1600" b="1" err="1">
                <a:latin typeface="宋体" panose="02010600030101010101" pitchFamily="2" charset="-122"/>
                <a:ea typeface="宋体" panose="02010600030101010101" pitchFamily="2" charset="-122"/>
              </a:rPr>
              <a:t> args</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ClientServerFacade clientFacade</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String</a:t>
            </a:r>
            <a:r>
              <a:rPr lang="en-US" altLang="zh-CN" sz="1600" b="1" err="1">
                <a:latin typeface="宋体" panose="02010600030101010101" pitchFamily="2" charset="-122"/>
                <a:ea typeface="宋体" panose="02010600030101010101" pitchFamily="2" charset="-122"/>
              </a:rPr>
              <a:t> clientAdvertisement</a:t>
            </a:r>
            <a:r>
              <a:rPr lang="en-US" altLang="zh-CN" sz="1600" b="1">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鹿花牌洗衣机，价格</a:t>
            </a:r>
            <a:r>
              <a:rPr lang="en-US" altLang="zh-CN" sz="1600" b="1" dirty="0">
                <a:latin typeface="宋体" panose="02010600030101010101" pitchFamily="2" charset="-122"/>
                <a:ea typeface="宋体" panose="02010600030101010101" pitchFamily="2" charset="-122"/>
              </a:rPr>
              <a:t>2356</a:t>
            </a:r>
            <a:r>
              <a:rPr lang="zh-CN" altLang="en-US" sz="1600" b="1" dirty="0">
                <a:latin typeface="宋体" panose="02010600030101010101" pitchFamily="2" charset="-122"/>
                <a:ea typeface="宋体" panose="02010600030101010101" pitchFamily="2" charset="-122"/>
              </a:rPr>
              <a:t>元，联系电话：</a:t>
            </a:r>
            <a:r>
              <a:rPr lang="en-US" altLang="zh-CN" sz="1600" b="1" dirty="0">
                <a:latin typeface="宋体" panose="02010600030101010101" pitchFamily="2" charset="-122"/>
                <a:ea typeface="宋体" panose="02010600030101010101" pitchFamily="2" charset="-122"/>
              </a:rPr>
              <a:t>1234567";</a:t>
            </a:r>
            <a:endParaRPr lang="en-US" altLang="zh-CN" sz="1600" b="1" dirty="0">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dirty="0">
                <a:latin typeface="宋体" panose="02010600030101010101" pitchFamily="2" charset="-122"/>
                <a:ea typeface="宋体" panose="02010600030101010101" pitchFamily="2" charset="-122"/>
              </a:rPr>
              <a:t>       </a:t>
            </a:r>
            <a:r>
              <a:rPr lang="en-US" altLang="zh-CN" sz="1600" b="1" err="1">
                <a:latin typeface="宋体" panose="02010600030101010101" pitchFamily="2" charset="-122"/>
                <a:ea typeface="宋体" panose="02010600030101010101" pitchFamily="2" charset="-122"/>
              </a:rPr>
              <a:t>clientFacade</a:t>
            </a:r>
            <a:r>
              <a:rPr lang="en-US" altLang="zh-CN" sz="1600" b="1">
                <a:latin typeface="宋体" panose="02010600030101010101" pitchFamily="2" charset="-122"/>
                <a:ea typeface="宋体" panose="02010600030101010101" pitchFamily="2" charset="-122"/>
              </a:rPr>
              <a:t>=new</a:t>
            </a:r>
            <a:r>
              <a:rPr lang="en-US" altLang="zh-CN" sz="1600" b="1" err="1">
                <a:latin typeface="宋体" panose="02010600030101010101" pitchFamily="2" charset="-122"/>
                <a:ea typeface="宋体" panose="02010600030101010101" pitchFamily="2" charset="-122"/>
              </a:rPr>
              <a:t> ClientServerFacade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clientAdvertisement</a:t>
            </a:r>
            <a:r>
              <a:rPr lang="en-US" altLang="zh-CN" sz="1600" b="1">
                <a:latin typeface="宋体" panose="02010600030101010101" pitchFamily="2" charset="-122"/>
                <a:ea typeface="宋体" panose="02010600030101010101" pitchFamily="2" charset="-122"/>
              </a:rPr>
              <a:t>);</a:t>
            </a:r>
            <a:endParaRPr lang="en-US" altLang="zh-CN" sz="1600" b="1" err="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err="1">
                <a:latin typeface="宋体" panose="02010600030101010101" pitchFamily="2" charset="-122"/>
                <a:ea typeface="宋体" panose="02010600030101010101" pitchFamily="2" charset="-122"/>
              </a:rPr>
              <a:t>       clientFacade</a:t>
            </a:r>
            <a:r>
              <a:rPr lang="en-US" altLang="zh-CN" sz="1600" b="1">
                <a:latin typeface="宋体" panose="02010600030101010101" pitchFamily="2" charset="-122"/>
                <a:ea typeface="宋体" panose="02010600030101010101" pitchFamily="2" charset="-122"/>
              </a:rPr>
              <a:t>.</a:t>
            </a:r>
            <a:r>
              <a:rPr lang="en-US" altLang="zh-CN" sz="1600" b="1" err="1">
                <a:latin typeface="宋体" panose="02010600030101010101" pitchFamily="2" charset="-122"/>
                <a:ea typeface="宋体" panose="02010600030101010101" pitchFamily="2" charset="-122"/>
              </a:rPr>
              <a:t>doAdvertisement</a:t>
            </a: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   }</a:t>
            </a:r>
            <a:endParaRPr lang="en-US" altLang="zh-CN" sz="1600" b="1">
              <a:latin typeface="宋体" panose="02010600030101010101" pitchFamily="2" charset="-122"/>
              <a:ea typeface="宋体" panose="02010600030101010101" pitchFamily="2" charset="-122"/>
            </a:endParaRPr>
          </a:p>
          <a:p>
            <a:pPr algn="l">
              <a:lnSpc>
                <a:spcPct val="50000"/>
              </a:lnSpc>
              <a:spcBef>
                <a:spcPct val="50000"/>
              </a:spcBef>
            </a:pPr>
            <a:r>
              <a:rPr lang="en-US" altLang="zh-CN" sz="1600" b="1">
                <a:latin typeface="宋体" panose="02010600030101010101" pitchFamily="2" charset="-122"/>
                <a:ea typeface="宋体" panose="02010600030101010101" pitchFamily="2" charset="-122"/>
              </a:rPr>
              <a:t>}</a:t>
            </a:r>
            <a:endParaRPr lang="en-US" altLang="zh-CN" sz="1600" b="1">
              <a:latin typeface="宋体" panose="02010600030101010101" pitchFamily="2" charset="-122"/>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副标题 120833"/>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三、</a:t>
            </a:r>
            <a:r>
              <a:rPr lang="zh-CN" altLang="en-US" sz="3600" b="1" kern="1200" baseline="0" dirty="0">
                <a:latin typeface="宋体" panose="02010600030101010101" pitchFamily="2" charset="-122"/>
                <a:ea typeface="宋体" panose="02010600030101010101" pitchFamily="2" charset="-122"/>
              </a:rPr>
              <a:t>外观模式的优点  </a:t>
            </a:r>
            <a:endParaRPr lang="zh-CN" altLang="en-US" sz="3600" b="1" kern="1200" baseline="0">
              <a:latin typeface="宋体" panose="02010600030101010101" pitchFamily="2" charset="-122"/>
              <a:ea typeface="宋体" panose="02010600030101010101" pitchFamily="2" charset="-122"/>
            </a:endParaRPr>
          </a:p>
        </p:txBody>
      </p:sp>
      <p:sp>
        <p:nvSpPr>
          <p:cNvPr id="120843" name="矩形 120842"/>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0852" name="矩形 120851"/>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0853" name="矩形 120852"/>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0854" name="矩形 120853"/>
          <p:cNvSpPr/>
          <p:nvPr/>
        </p:nvSpPr>
        <p:spPr>
          <a:xfrm>
            <a:off x="685800" y="1905000"/>
            <a:ext cx="7772400" cy="3082925"/>
          </a:xfrm>
          <a:prstGeom prst="rect">
            <a:avLst/>
          </a:prstGeom>
          <a:noFill/>
          <a:ln w="9525">
            <a:noFill/>
          </a:ln>
        </p:spPr>
        <p:txBody>
          <a:bodyPr>
            <a:spAutoFit/>
          </a:bodyPr>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使客户和子系统中的类无耦合，并且使得子系统使用起来更加方便。</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外观只是提供了一个更加简洁的界面，并不影响用户直接使用子系统中的类。</a:t>
            </a:r>
            <a:endParaRPr lang="zh-CN" altLang="en-US" sz="2800" b="1" dirty="0">
              <a:latin typeface="宋体" panose="02010600030101010101" pitchFamily="2" charset="-122"/>
              <a:ea typeface="宋体" panose="02010600030101010101" pitchFamily="2" charset="-122"/>
            </a:endParaRPr>
          </a:p>
          <a:p>
            <a:pPr algn="l">
              <a:spcBef>
                <a:spcPct val="50000"/>
              </a:spcBef>
              <a:buClr>
                <a:srgbClr val="0000FF"/>
              </a:buClr>
              <a:buSzPct val="150000"/>
              <a:buChar char="•"/>
            </a:pPr>
            <a:r>
              <a:rPr lang="zh-CN" altLang="en-US" sz="2800" b="1" dirty="0">
                <a:latin typeface="宋体" panose="02010600030101010101" pitchFamily="2" charset="-122"/>
                <a:ea typeface="宋体" panose="02010600030101010101" pitchFamily="2" charset="-122"/>
              </a:rPr>
              <a:t>子系统中任何类对其方法的内容进行修改，不影响外观的代码。</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ctrTitle"/>
          </p:nvPr>
        </p:nvSpPr>
        <p:spPr>
          <a:xfrm>
            <a:off x="1371600" y="609600"/>
            <a:ext cx="5791200" cy="762000"/>
          </a:xfrm>
        </p:spPr>
        <p:txBody>
          <a:bodyPr anchor="ctr" anchorCtr="0"/>
          <a:p>
            <a:pPr defTabSz="914400">
              <a:buClrTx/>
              <a:buSzTx/>
              <a:buFontTx/>
              <a:buNone/>
            </a:pPr>
            <a:r>
              <a:rPr lang="zh-CN" altLang="en-US" sz="3600" b="1" kern="1200" baseline="0" dirty="0">
                <a:solidFill>
                  <a:schemeClr val="tx1"/>
                </a:solidFill>
                <a:latin typeface="宋体" panose="02010600030101010101" pitchFamily="2" charset="-122"/>
                <a:ea typeface="宋体" panose="02010600030101010101" pitchFamily="2" charset="-122"/>
              </a:rPr>
              <a:t>第十一章  迭代器模式 </a:t>
            </a:r>
            <a:endParaRPr lang="zh-CN" altLang="en-US" sz="3600" b="1" kern="1200" baseline="0">
              <a:solidFill>
                <a:schemeClr val="tx1"/>
              </a:solidFill>
              <a:latin typeface="宋体" panose="02010600030101010101" pitchFamily="2" charset="-122"/>
              <a:ea typeface="宋体" panose="02010600030101010101" pitchFamily="2" charset="-122"/>
            </a:endParaRPr>
          </a:p>
        </p:txBody>
      </p:sp>
      <p:sp>
        <p:nvSpPr>
          <p:cNvPr id="121867" name="矩形 121866"/>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1876" name="矩形 121875"/>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1877" name="矩形 121876"/>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1878" name="文本框 121877"/>
          <p:cNvSpPr txBox="1"/>
          <p:nvPr/>
        </p:nvSpPr>
        <p:spPr>
          <a:xfrm>
            <a:off x="609600" y="1905000"/>
            <a:ext cx="7775575" cy="396240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eaLnBrk="0" hangingPunct="0"/>
            <a:endParaRPr lang="en-US" altLang="zh-CN"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宋体" panose="02010600030101010101" pitchFamily="2" charset="-122"/>
              </a:rPr>
              <a:t>迭代器模式（别名：游标）</a:t>
            </a:r>
            <a:endParaRPr lang="zh-CN" altLang="en-US" b="1" dirty="0">
              <a:latin typeface="Times New Roman" panose="02020603050405020304" pitchFamily="18" charset="0"/>
              <a:ea typeface="宋体" panose="02010600030101010101" pitchFamily="2" charset="-122"/>
            </a:endParaRPr>
          </a:p>
          <a:p>
            <a:pPr algn="just" eaLnBrk="0" hangingPunct="0"/>
            <a:r>
              <a:rPr lang="zh-CN" altLang="en-US" b="1" dirty="0">
                <a:latin typeface="Times New Roman" panose="02020603050405020304" pitchFamily="18" charset="0"/>
                <a:ea typeface="楷体_GB2312" pitchFamily="49" charset="-122"/>
              </a:rPr>
              <a:t>  提供一种方法顺序访问一个聚合对象中的各个元素，而又不需要暴露该对象的内部表示。</a:t>
            </a:r>
            <a:endParaRPr lang="zh-CN" altLang="en-US" b="1" dirty="0">
              <a:latin typeface="Times New Roman" panose="02020603050405020304" pitchFamily="18" charset="0"/>
              <a:ea typeface="楷体_GB2312" pitchFamily="49" charset="-122"/>
            </a:endParaRPr>
          </a:p>
          <a:p>
            <a:pPr algn="just" eaLnBrk="0" hangingPunct="0"/>
            <a:endParaRPr lang="zh-CN" altLang="en-US" b="1" dirty="0">
              <a:latin typeface="Times New Roman" panose="02020603050405020304" pitchFamily="18" charset="0"/>
              <a:ea typeface="宋体" panose="02010600030101010101" pitchFamily="2" charset="-122"/>
            </a:endParaRPr>
          </a:p>
          <a:p>
            <a:pPr algn="l" eaLnBrk="0" hangingPunct="0"/>
            <a:r>
              <a:rPr lang="en-US" altLang="zh-CN" b="1" err="1">
                <a:solidFill>
                  <a:srgbClr val="000000"/>
                </a:solidFill>
                <a:latin typeface="Times New Roman" panose="02020603050405020304" pitchFamily="18" charset="0"/>
                <a:ea typeface="宋体" panose="02010600030101010101" pitchFamily="2" charset="-122"/>
              </a:rPr>
              <a:t>Iterator</a:t>
            </a:r>
            <a:r>
              <a:rPr lang="en-US" altLang="zh-CN" b="1">
                <a:solidFill>
                  <a:srgbClr val="000000"/>
                </a:solidFill>
                <a:latin typeface="Times New Roman" panose="02020603050405020304" pitchFamily="18" charset="0"/>
                <a:ea typeface="宋体" panose="02010600030101010101" pitchFamily="2" charset="-122"/>
              </a:rPr>
              <a:t> Pattern </a:t>
            </a:r>
            <a:r>
              <a:rPr lang="en-US" altLang="zh-CN" b="1">
                <a:latin typeface="Times New Roman" panose="02020603050405020304" pitchFamily="18" charset="0"/>
                <a:ea typeface="宋体" panose="02010600030101010101" pitchFamily="2" charset="-122"/>
              </a:rPr>
              <a:t>(Another Name: Cursor)</a:t>
            </a:r>
            <a:endParaRPr lang="en-US" altLang="zh-CN" b="1">
              <a:latin typeface="Times New Roman" panose="02020603050405020304" pitchFamily="18" charset="0"/>
              <a:ea typeface="宋体" panose="02010600030101010101" pitchFamily="2" charset="-122"/>
            </a:endParaRPr>
          </a:p>
          <a:p>
            <a:pPr algn="just" eaLnBrk="0" hangingPunct="0"/>
            <a:r>
              <a:rPr lang="en-US" altLang="zh-CN" b="1">
                <a:latin typeface="Times New Roman" panose="02020603050405020304" pitchFamily="18" charset="0"/>
                <a:ea typeface="宋体" panose="02010600030101010101" pitchFamily="2" charset="-122"/>
              </a:rPr>
              <a:t>     Provide a way to access the elements of an aggregate object sequentially without exposing its underlying representation.</a:t>
            </a:r>
            <a:endParaRPr lang="en-US" altLang="zh-CN" b="1">
              <a:latin typeface="Times New Roman" panose="02020603050405020304" pitchFamily="18"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副标题 122881"/>
          <p:cNvSpPr>
            <a:spLocks noGrp="1"/>
          </p:cNvSpPr>
          <p:nvPr>
            <p:ph type="subTitle" idx="1"/>
          </p:nvPr>
        </p:nvSpPr>
        <p:spPr>
          <a:xfrm>
            <a:off x="1371600" y="838200"/>
            <a:ext cx="33528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一 、 </a:t>
            </a:r>
            <a:r>
              <a:rPr lang="zh-CN" altLang="en-US" sz="3600" b="1" kern="1200" baseline="0" dirty="0">
                <a:latin typeface="宋体" panose="02010600030101010101" pitchFamily="2" charset="-122"/>
                <a:ea typeface="宋体" panose="02010600030101010101" pitchFamily="2" charset="-122"/>
              </a:rPr>
              <a:t>概述 </a:t>
            </a:r>
            <a:endParaRPr lang="zh-CN" altLang="en-US" sz="3600" b="1" kern="1200" baseline="0">
              <a:latin typeface="宋体" panose="02010600030101010101" pitchFamily="2" charset="-122"/>
              <a:ea typeface="宋体" panose="02010600030101010101" pitchFamily="2" charset="-122"/>
            </a:endParaRPr>
          </a:p>
        </p:txBody>
      </p:sp>
      <p:sp>
        <p:nvSpPr>
          <p:cNvPr id="122891" name="矩形 122890"/>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2900" name="矩形 122899"/>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2901" name="矩形 122900"/>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2902" name="文本框 122901"/>
          <p:cNvSpPr txBox="1"/>
          <p:nvPr/>
        </p:nvSpPr>
        <p:spPr>
          <a:xfrm>
            <a:off x="609600" y="2209800"/>
            <a:ext cx="7391400" cy="1773238"/>
          </a:xfrm>
          <a:prstGeom prst="rect">
            <a:avLst/>
          </a:prstGeom>
          <a:noFill/>
          <a:ln w="9525">
            <a:noFill/>
          </a:ln>
        </p:spPr>
        <p:txBody>
          <a:bodyPr>
            <a:spAutoFit/>
          </a:bodyPr>
          <a:p>
            <a:pPr algn="l">
              <a:lnSpc>
                <a:spcPct val="115000"/>
              </a:lnSpc>
              <a:spcBef>
                <a:spcPct val="20000"/>
              </a:spcBef>
            </a:pPr>
            <a:r>
              <a:rPr lang="en-US" altLang="zh-CN"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迭代器模式是遍历集合的成熟模式，迭代器模式的关键是将遍历集合的任务交给一个称作迭代器的对象。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副标题 123905"/>
          <p:cNvSpPr>
            <a:spLocks noGrp="1"/>
          </p:cNvSpPr>
          <p:nvPr>
            <p:ph type="subTitle" idx="1"/>
          </p:nvPr>
        </p:nvSpPr>
        <p:spPr>
          <a:xfrm>
            <a:off x="1371600" y="838200"/>
            <a:ext cx="5791200" cy="609600"/>
          </a:xfrm>
        </p:spPr>
        <p:txBody>
          <a:bodyPr/>
          <a:p>
            <a:pPr algn="l" defTabSz="914400">
              <a:buClrTx/>
              <a:buSzTx/>
              <a:buFontTx/>
            </a:pPr>
            <a:r>
              <a:rPr lang="zh-CN" altLang="en-US" sz="3600" b="1" kern="1200" baseline="0" dirty="0">
                <a:latin typeface="Times New Roman" panose="02020603050405020304" pitchFamily="18" charset="0"/>
                <a:ea typeface="宋体" panose="02010600030101010101" pitchFamily="2" charset="-122"/>
              </a:rPr>
              <a:t>二、</a:t>
            </a:r>
            <a:r>
              <a:rPr lang="zh-CN" altLang="en-US" sz="3200" b="1" kern="1200" baseline="0" dirty="0">
                <a:latin typeface="宋体" panose="02010600030101010101" pitchFamily="2" charset="-122"/>
                <a:ea typeface="宋体" panose="02010600030101010101" pitchFamily="2" charset="-122"/>
              </a:rPr>
              <a:t>迭代器模式的结构与使用</a:t>
            </a:r>
            <a:r>
              <a:rPr lang="zh-CN" altLang="en-US" sz="3600" b="1" kern="1200" baseline="0" dirty="0">
                <a:latin typeface="宋体" panose="02010600030101010101" pitchFamily="2" charset="-122"/>
                <a:ea typeface="宋体" panose="02010600030101010101" pitchFamily="2" charset="-122"/>
              </a:rPr>
              <a:t>  </a:t>
            </a:r>
            <a:endParaRPr lang="zh-CN" altLang="en-US" sz="3600" b="1" kern="1200" baseline="0">
              <a:latin typeface="宋体" panose="02010600030101010101" pitchFamily="2" charset="-122"/>
              <a:ea typeface="宋体" panose="02010600030101010101" pitchFamily="2" charset="-122"/>
            </a:endParaRPr>
          </a:p>
        </p:txBody>
      </p:sp>
      <p:sp>
        <p:nvSpPr>
          <p:cNvPr id="123915" name="矩形 123914"/>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3924" name="矩形 123923"/>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3925" name="矩形 123924"/>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3926" name="文本框 123925"/>
          <p:cNvSpPr txBox="1"/>
          <p:nvPr/>
        </p:nvSpPr>
        <p:spPr>
          <a:xfrm>
            <a:off x="838200" y="2133600"/>
            <a:ext cx="7620000" cy="3506788"/>
          </a:xfrm>
          <a:prstGeom prst="rect">
            <a:avLst/>
          </a:prstGeom>
          <a:noFill/>
          <a:ln w="9525">
            <a:noFill/>
          </a:ln>
        </p:spPr>
        <p:txBody>
          <a:bodyPr>
            <a:spAutoFit/>
          </a:bodyPr>
          <a:p>
            <a:pPr algn="l">
              <a:spcBef>
                <a:spcPct val="50000"/>
              </a:spcBef>
            </a:pPr>
            <a:r>
              <a:rPr lang="zh-CN" altLang="en-US" sz="3200" b="1" dirty="0">
                <a:solidFill>
                  <a:srgbClr val="FF0000"/>
                </a:solidFill>
                <a:latin typeface="宋体" panose="02010600030101010101" pitchFamily="2" charset="-122"/>
                <a:ea typeface="宋体" panose="02010600030101010101" pitchFamily="2" charset="-122"/>
              </a:rPr>
              <a:t>模式的结构中包括四种角色：</a:t>
            </a:r>
            <a:endParaRPr lang="zh-CN" altLang="en-US" sz="3200" b="1" dirty="0">
              <a:solidFill>
                <a:srgbClr val="FF0000"/>
              </a:solidFill>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集合（</a:t>
            </a:r>
            <a:r>
              <a:rPr lang="en-US" altLang="zh-CN" sz="3200" b="1">
                <a:latin typeface="宋体" panose="02010600030101010101" pitchFamily="2" charset="-122"/>
                <a:ea typeface="宋体" panose="02010600030101010101" pitchFamily="2" charset="-122"/>
              </a:rPr>
              <a:t>Aggregate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具体集合（</a:t>
            </a:r>
            <a:r>
              <a:rPr lang="en-US" altLang="zh-CN" sz="3200" b="1" err="1">
                <a:latin typeface="宋体" panose="02010600030101010101" pitchFamily="2" charset="-122"/>
                <a:ea typeface="宋体" panose="02010600030101010101" pitchFamily="2" charset="-122"/>
              </a:rPr>
              <a:t>ConcreteAggregate</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迭代器（</a:t>
            </a:r>
            <a:r>
              <a:rPr lang="en-US" altLang="zh-CN" sz="3200" b="1" err="1">
                <a:latin typeface="宋体" panose="02010600030101010101" pitchFamily="2" charset="-122"/>
                <a:ea typeface="宋体" panose="02010600030101010101" pitchFamily="2" charset="-122"/>
              </a:rPr>
              <a:t>Iterator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a:p>
            <a:pPr algn="l">
              <a:spcBef>
                <a:spcPct val="50000"/>
              </a:spcBef>
              <a:buChar char="•"/>
            </a:pPr>
            <a:r>
              <a:rPr lang="zh-CN" altLang="en-US" sz="3200" b="1" dirty="0">
                <a:latin typeface="宋体" panose="02010600030101010101" pitchFamily="2" charset="-122"/>
                <a:ea typeface="宋体" panose="02010600030101010101" pitchFamily="2" charset="-122"/>
              </a:rPr>
              <a:t>具体迭代器（</a:t>
            </a:r>
            <a:r>
              <a:rPr lang="en-US" altLang="zh-CN" sz="3200" b="1" err="1">
                <a:latin typeface="宋体" panose="02010600030101010101" pitchFamily="2" charset="-122"/>
                <a:ea typeface="宋体" panose="02010600030101010101" pitchFamily="2" charset="-122"/>
              </a:rPr>
              <a:t>ConcreteIterator</a:t>
            </a:r>
            <a:r>
              <a:rPr lang="zh-CN" altLang="en-US" sz="3200" b="1">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8" name="矩形 124937"/>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4947" name="矩形 124946"/>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4948" name="矩形 124947"/>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4950" name="文本框 124949"/>
          <p:cNvSpPr txBox="1"/>
          <p:nvPr/>
        </p:nvSpPr>
        <p:spPr>
          <a:xfrm>
            <a:off x="1143000" y="914400"/>
            <a:ext cx="34290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a:t>
            </a:r>
            <a:r>
              <a:rPr lang="en-US" altLang="zh-CN" b="1">
                <a:solidFill>
                  <a:srgbClr val="0000FF"/>
                </a:solidFill>
                <a:latin typeface="宋体" panose="02010600030101010101" pitchFamily="2" charset="-122"/>
                <a:ea typeface="宋体" panose="02010600030101010101" pitchFamily="2" charset="-122"/>
              </a:rPr>
              <a:t>UML</a:t>
            </a:r>
            <a:r>
              <a:rPr lang="zh-CN" altLang="en-US" b="1" dirty="0">
                <a:solidFill>
                  <a:srgbClr val="0000FF"/>
                </a:solidFill>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124951" name="对象 124950"/>
          <p:cNvGraphicFramePr/>
          <p:nvPr/>
        </p:nvGraphicFramePr>
        <p:xfrm>
          <a:off x="1066800" y="1752600"/>
          <a:ext cx="6477000" cy="3486150"/>
        </p:xfrm>
        <a:graphic>
          <a:graphicData uri="http://schemas.openxmlformats.org/presentationml/2006/ole">
            <mc:AlternateContent xmlns:mc="http://schemas.openxmlformats.org/markup-compatibility/2006">
              <mc:Choice xmlns:v="urn:schemas-microsoft-com:vml" Requires="v">
                <p:oleObj spid="_x0000_s3088" name="" r:id="rId1" imgW="3914775" imgH="2400300" progId="Paint.Picture">
                  <p:embed/>
                </p:oleObj>
              </mc:Choice>
              <mc:Fallback>
                <p:oleObj name="" r:id="rId1" imgW="3914775" imgH="2400300" progId="Paint.Picture">
                  <p:embed/>
                  <p:pic>
                    <p:nvPicPr>
                      <p:cNvPr id="0" name="图片 3087"/>
                      <p:cNvPicPr/>
                      <p:nvPr/>
                    </p:nvPicPr>
                    <p:blipFill>
                      <a:blip r:embed="rId2"/>
                      <a:stretch>
                        <a:fillRect/>
                      </a:stretch>
                    </p:blipFill>
                    <p:spPr>
                      <a:xfrm>
                        <a:off x="1066800" y="1752600"/>
                        <a:ext cx="6477000" cy="3486150"/>
                      </a:xfrm>
                      <a:prstGeom prst="rect">
                        <a:avLst/>
                      </a:prstGeom>
                      <a:noFill/>
                      <a:ln w="38100">
                        <a:noFill/>
                        <a:miter/>
                      </a:ln>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62" name="矩形 125961"/>
          <p:cNvSpPr/>
          <p:nvPr/>
        </p:nvSpPr>
        <p:spPr>
          <a:xfrm>
            <a:off x="457200" y="1447800"/>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endParaRPr>
              <a:latin typeface="Tahoma" panose="020B0604030504040204" pitchFamily="34" charset="0"/>
              <a:ea typeface="宋体" panose="02010600030101010101" pitchFamily="2" charset="-122"/>
            </a:endParaRPr>
          </a:p>
        </p:txBody>
      </p:sp>
      <p:sp>
        <p:nvSpPr>
          <p:cNvPr id="125971" name="矩形 125970"/>
          <p:cNvSpPr/>
          <p:nvPr/>
        </p:nvSpPr>
        <p:spPr>
          <a:xfrm>
            <a:off x="304800" y="6172200"/>
            <a:ext cx="1905000" cy="457200"/>
          </a:xfrm>
          <a:prstGeom prst="rect">
            <a:avLst/>
          </a:prstGeom>
          <a:noFill/>
          <a:ln w="9525">
            <a:noFill/>
          </a:ln>
        </p:spPr>
        <p:txBody>
          <a:bodyPr anchor="b" anchorCtr="0"/>
          <a:p>
            <a:pPr algn="l"/>
            <a:fld id="{BB962C8B-B14F-4D97-AF65-F5344CB8AC3E}" type="datetime1">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5972" name="矩形 125971"/>
          <p:cNvSpPr/>
          <p:nvPr/>
        </p:nvSpPr>
        <p:spPr>
          <a:xfrm>
            <a:off x="3352800" y="6324600"/>
            <a:ext cx="2895600" cy="457200"/>
          </a:xfrm>
          <a:prstGeom prst="rect">
            <a:avLst/>
          </a:prstGeom>
          <a:noFill/>
          <a:ln w="9525">
            <a:noFill/>
          </a:ln>
        </p:spPr>
        <p:txBody>
          <a:bodyPr anchor="b" anchorCtr="0"/>
          <a:p>
            <a:fld id="{9A0DB2DC-4C9A-4742-B13C-FB6460FD3503}" type="slidenum">
              <a:rPr lang="zh-CN" altLang="en-US" sz="1400" dirty="0">
                <a:latin typeface="Tahoma" panose="020B0604030504040204" pitchFamily="34" charset="0"/>
                <a:ea typeface="宋体" panose="02010600030101010101" pitchFamily="2" charset="-122"/>
              </a:rPr>
            </a:fld>
            <a:endParaRPr lang="zh-CN" altLang="en-US" sz="1400" dirty="0">
              <a:latin typeface="Tahoma" panose="020B0604030504040204" pitchFamily="34" charset="0"/>
              <a:ea typeface="宋体" panose="02010600030101010101" pitchFamily="2" charset="-122"/>
            </a:endParaRPr>
          </a:p>
        </p:txBody>
      </p:sp>
      <p:sp>
        <p:nvSpPr>
          <p:cNvPr id="125973" name="文本框 125972"/>
          <p:cNvSpPr txBox="1"/>
          <p:nvPr/>
        </p:nvSpPr>
        <p:spPr>
          <a:xfrm>
            <a:off x="1295400" y="914400"/>
            <a:ext cx="4800600" cy="457200"/>
          </a:xfrm>
          <a:prstGeom prst="rect">
            <a:avLst/>
          </a:prstGeom>
          <a:noFill/>
          <a:ln w="9525">
            <a:noFill/>
          </a:ln>
        </p:spPr>
        <p:txBody>
          <a:bodyPr>
            <a:spAutoFit/>
          </a:bodyPr>
          <a:p>
            <a:pPr>
              <a:spcBef>
                <a:spcPct val="50000"/>
              </a:spcBef>
            </a:pPr>
            <a:r>
              <a:rPr lang="zh-CN" altLang="en-US" b="1" dirty="0">
                <a:solidFill>
                  <a:srgbClr val="0000FF"/>
                </a:solidFill>
                <a:latin typeface="宋体" panose="02010600030101010101" pitchFamily="2" charset="-122"/>
                <a:ea typeface="宋体" panose="02010600030101010101" pitchFamily="2" charset="-122"/>
              </a:rPr>
              <a:t>模式的结构的描述与使用 </a:t>
            </a:r>
            <a:endParaRPr lang="zh-CN" altLang="en-US" b="1">
              <a:solidFill>
                <a:srgbClr val="0000FF"/>
              </a:solidFill>
              <a:latin typeface="宋体" panose="02010600030101010101" pitchFamily="2" charset="-122"/>
              <a:ea typeface="宋体" panose="02010600030101010101" pitchFamily="2" charset="-122"/>
            </a:endParaRPr>
          </a:p>
        </p:txBody>
      </p:sp>
      <p:sp>
        <p:nvSpPr>
          <p:cNvPr id="125974" name="文本框 125973"/>
          <p:cNvSpPr txBox="1"/>
          <p:nvPr/>
        </p:nvSpPr>
        <p:spPr>
          <a:xfrm>
            <a:off x="381000" y="2057400"/>
            <a:ext cx="8305800" cy="1370013"/>
          </a:xfrm>
          <a:prstGeom prst="rect">
            <a:avLst/>
          </a:prstGeom>
          <a:noFill/>
          <a:ln w="9525">
            <a:noFill/>
          </a:ln>
        </p:spPr>
        <p:txBody>
          <a:bodyPr>
            <a:spAutoFit/>
          </a:bodyPr>
          <a:p>
            <a:pPr algn="l">
              <a:spcBef>
                <a:spcPct val="50000"/>
              </a:spcBef>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．集合（</a:t>
            </a:r>
            <a:r>
              <a:rPr lang="en-US" altLang="zh-CN" b="1">
                <a:latin typeface="宋体" panose="02010600030101010101" pitchFamily="2" charset="-122"/>
                <a:ea typeface="宋体" panose="02010600030101010101" pitchFamily="2" charset="-122"/>
              </a:rPr>
              <a:t>Aggregate</a:t>
            </a: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algn="l">
              <a:spcBef>
                <a:spcPct val="50000"/>
              </a:spcBef>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在这里我们使用</a:t>
            </a:r>
            <a:r>
              <a:rPr lang="en-US" altLang="zh-CN" b="1">
                <a:latin typeface="宋体" panose="02010600030101010101" pitchFamily="2" charset="-122"/>
                <a:ea typeface="宋体" panose="02010600030101010101" pitchFamily="2" charset="-122"/>
              </a:rPr>
              <a:t>java.</a:t>
            </a:r>
            <a:r>
              <a:rPr lang="en-US" altLang="zh-CN" b="1" err="1">
                <a:latin typeface="宋体" panose="02010600030101010101" pitchFamily="2" charset="-122"/>
                <a:ea typeface="宋体" panose="02010600030101010101" pitchFamily="2" charset="-122"/>
              </a:rPr>
              <a:t>util</a:t>
            </a:r>
            <a:r>
              <a:rPr lang="zh-CN" altLang="en-US" b="1" dirty="0">
                <a:latin typeface="宋体" panose="02010600030101010101" pitchFamily="2" charset="-122"/>
                <a:ea typeface="宋体" panose="02010600030101010101" pitchFamily="2" charset="-122"/>
              </a:rPr>
              <a:t>包中的</a:t>
            </a:r>
            <a:r>
              <a:rPr lang="en-US" altLang="zh-CN" b="1">
                <a:latin typeface="宋体" panose="02010600030101010101" pitchFamily="2" charset="-122"/>
                <a:ea typeface="宋体" panose="02010600030101010101" pitchFamily="2" charset="-122"/>
              </a:rPr>
              <a:t>Collection</a:t>
            </a:r>
            <a:r>
              <a:rPr lang="zh-CN" altLang="en-US" b="1" dirty="0">
                <a:latin typeface="宋体" panose="02010600030101010101" pitchFamily="2" charset="-122"/>
                <a:ea typeface="宋体" panose="02010600030101010101" pitchFamily="2" charset="-122"/>
              </a:rPr>
              <a:t>接口作为模式中的集合角色。</a:t>
            </a:r>
            <a:r>
              <a:rPr lang="en-US" altLang="zh-CN" b="1">
                <a:latin typeface="宋体" panose="02010600030101010101" pitchFamily="2" charset="-122"/>
                <a:ea typeface="宋体" panose="02010600030101010101" pitchFamily="2" charset="-122"/>
              </a:rPr>
              <a:t>Java</a:t>
            </a:r>
            <a:r>
              <a:rPr lang="zh-CN" altLang="en-US" b="1" dirty="0">
                <a:latin typeface="宋体" panose="02010600030101010101" pitchFamily="2" charset="-122"/>
                <a:ea typeface="宋体" panose="02010600030101010101" pitchFamily="2" charset="-122"/>
              </a:rPr>
              <a:t>所有的集合都实现了该接口。 </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PP_MARK_KEY" val="89481c19-e16b-4c42-8926-3301a79dd60c"/>
  <p:tag name="COMMONDATA" val="eyJoZGlkIjoiMmVlNmExODQ1OTNmYjhmMjM1YmQ3YjRjOGYzYTBlY2I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84587</Words>
  <Application>WPS 演示</Application>
  <PresentationFormat>屏幕显示</PresentationFormat>
  <Paragraphs>5111</Paragraphs>
  <Slides>265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28</vt:i4>
      </vt:variant>
      <vt:variant>
        <vt:lpstr>幻灯片标题</vt:lpstr>
      </vt:variant>
      <vt:variant>
        <vt:i4>265</vt:i4>
      </vt:variant>
    </vt:vector>
  </HeadingPairs>
  <TitlesOfParts>
    <vt:vector size="308" baseType="lpstr">
      <vt:lpstr>Arial</vt:lpstr>
      <vt:lpstr>宋体</vt:lpstr>
      <vt:lpstr>Wingdings</vt:lpstr>
      <vt:lpstr>Times New Roman</vt:lpstr>
      <vt:lpstr>华文新魏</vt:lpstr>
      <vt:lpstr>Segoe Print</vt:lpstr>
      <vt:lpstr>Tahoma</vt:lpstr>
      <vt:lpstr>汉仪中宋简</vt:lpstr>
      <vt:lpstr>黑体</vt:lpstr>
      <vt:lpstr>微软雅黑</vt:lpstr>
      <vt:lpstr>Arial Unicode MS</vt:lpstr>
      <vt:lpstr>Calibri</vt:lpstr>
      <vt:lpstr>楷体_GB2312</vt:lpstr>
      <vt:lpstr>新宋体</vt:lpstr>
      <vt:lpstr>默认设计模板</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封面</vt:lpstr>
      <vt:lpstr>第一章 设计模式简介 </vt:lpstr>
      <vt:lpstr>PowerPoint 演示文稿</vt:lpstr>
      <vt:lpstr>PowerPoint 演示文稿</vt:lpstr>
      <vt:lpstr>PowerPoint 演示文稿</vt:lpstr>
      <vt:lpstr>PowerPoint 演示文稿</vt:lpstr>
      <vt:lpstr>第二章 面向对象的几个基本原则 </vt:lpstr>
      <vt:lpstr>PowerPoint 演示文稿</vt:lpstr>
      <vt:lpstr>PowerPoint 演示文稿</vt:lpstr>
      <vt:lpstr>PowerPoint 演示文稿</vt:lpstr>
      <vt:lpstr>第三章 UML类图简介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命令模式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第五章  观察者模式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  装饰模式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第七章  策略模式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适配器模式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第九章 责任链模式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第十章  外观模式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第十一章  迭代器模式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第十二章  中介者模式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第十三章 工厂方法模式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第十四章  抽象工厂模式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第十五章  生成器模式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第十六章  原型模式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第十七章  单件模式 </vt:lpstr>
      <vt:lpstr>PowerPoint 演示文稿</vt:lpstr>
      <vt:lpstr>PowerPoint 演示文稿</vt:lpstr>
      <vt:lpstr>PowerPoint 演示文稿</vt:lpstr>
      <vt:lpstr>PowerPoint 演示文稿</vt:lpstr>
      <vt:lpstr>PowerPoint 演示文稿</vt:lpstr>
      <vt:lpstr>PowerPoint 演示文稿</vt:lpstr>
      <vt:lpstr>第十八章  组合模式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第十九章  桥接模式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第二十章  状态模式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第二十一章  模板方法模式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第二十二章  代理模式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第二十三章  享元模式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第二十四章  访问者模式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第二十五章  备忘录模式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第二十六章  解释器模式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krk</dc:title>
  <dc:creator>ypzhang</dc:creator>
  <cp:lastModifiedBy>春</cp:lastModifiedBy>
  <cp:revision>451</cp:revision>
  <dcterms:created xsi:type="dcterms:W3CDTF">2009-08-09T03:05:00Z</dcterms:created>
  <dcterms:modified xsi:type="dcterms:W3CDTF">2023-02-15T13:25:24Z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AD679DF02B7A4346BD1FF03A17523B80</vt:lpwstr>
  </property>
  <property fmtid="{D5CDD505-2E9C-101B-9397-08002B2CF9AE}" pid="3" name="KSOProductBuildVer">
    <vt:lpwstr>2052-11.1.0.12980</vt:lpwstr>
  </property>
</Properties>
</file>