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75"/>
  </p:handoutMasterIdLst>
  <p:sldIdLst>
    <p:sldId id="284" r:id="rId3"/>
    <p:sldId id="285" r:id="rId4"/>
    <p:sldId id="498" r:id="rId5"/>
    <p:sldId id="286" r:id="rId6"/>
    <p:sldId id="577" r:id="rId7"/>
    <p:sldId id="500" r:id="rId8"/>
    <p:sldId id="499" r:id="rId9"/>
    <p:sldId id="492" r:id="rId10"/>
    <p:sldId id="493" r:id="rId11"/>
    <p:sldId id="515" r:id="rId12"/>
    <p:sldId id="505" r:id="rId13"/>
    <p:sldId id="516" r:id="rId14"/>
    <p:sldId id="517" r:id="rId15"/>
    <p:sldId id="518" r:id="rId16"/>
    <p:sldId id="575" r:id="rId17"/>
    <p:sldId id="519" r:id="rId18"/>
    <p:sldId id="572" r:id="rId19"/>
    <p:sldId id="573" r:id="rId20"/>
    <p:sldId id="290" r:id="rId21"/>
    <p:sldId id="530" r:id="rId22"/>
    <p:sldId id="520" r:id="rId23"/>
    <p:sldId id="536" r:id="rId24"/>
    <p:sldId id="521" r:id="rId25"/>
    <p:sldId id="522" r:id="rId26"/>
    <p:sldId id="523" r:id="rId27"/>
    <p:sldId id="524" r:id="rId29"/>
    <p:sldId id="525" r:id="rId30"/>
    <p:sldId id="526" r:id="rId31"/>
    <p:sldId id="527" r:id="rId32"/>
    <p:sldId id="528" r:id="rId33"/>
    <p:sldId id="529" r:id="rId34"/>
    <p:sldId id="531" r:id="rId35"/>
    <p:sldId id="574" r:id="rId36"/>
    <p:sldId id="535" r:id="rId37"/>
    <p:sldId id="401" r:id="rId38"/>
    <p:sldId id="300" r:id="rId39"/>
    <p:sldId id="537" r:id="rId40"/>
    <p:sldId id="539" r:id="rId41"/>
    <p:sldId id="540" r:id="rId42"/>
    <p:sldId id="514" r:id="rId43"/>
    <p:sldId id="403" r:id="rId44"/>
    <p:sldId id="368" r:id="rId45"/>
    <p:sldId id="404" r:id="rId46"/>
    <p:sldId id="301" r:id="rId47"/>
    <p:sldId id="369" r:id="rId48"/>
    <p:sldId id="405" r:id="rId49"/>
    <p:sldId id="407" r:id="rId50"/>
    <p:sldId id="408" r:id="rId51"/>
    <p:sldId id="409" r:id="rId52"/>
    <p:sldId id="410" r:id="rId53"/>
    <p:sldId id="412" r:id="rId54"/>
    <p:sldId id="413" r:id="rId55"/>
    <p:sldId id="541" r:id="rId56"/>
    <p:sldId id="561" r:id="rId57"/>
    <p:sldId id="562" r:id="rId58"/>
    <p:sldId id="563" r:id="rId59"/>
    <p:sldId id="543" r:id="rId60"/>
    <p:sldId id="545" r:id="rId61"/>
    <p:sldId id="564" r:id="rId62"/>
    <p:sldId id="565" r:id="rId63"/>
    <p:sldId id="566" r:id="rId64"/>
    <p:sldId id="567" r:id="rId65"/>
    <p:sldId id="568" r:id="rId66"/>
    <p:sldId id="569" r:id="rId67"/>
    <p:sldId id="576" r:id="rId68"/>
    <p:sldId id="570" r:id="rId69"/>
    <p:sldId id="571" r:id="rId70"/>
    <p:sldId id="551" r:id="rId71"/>
    <p:sldId id="548" r:id="rId72"/>
    <p:sldId id="549" r:id="rId73"/>
    <p:sldId id="422" r:id="rId74"/>
  </p:sldIdLst>
  <p:sldSz cx="9144000" cy="6858000" type="screen4x3"/>
  <p:notesSz cx="6797675" cy="9926955"/>
  <p:defaultTextStyle>
    <a:defPPr>
      <a:defRPr lang="en-US"/>
    </a:defPPr>
    <a:lvl1pPr marL="0" lvl="0"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xm"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FFFF00"/>
    <a:srgbClr val="000066"/>
    <a:srgbClr val="001F3E"/>
    <a:srgbClr val="4D4D4D"/>
    <a:srgbClr val="6FB3A1"/>
    <a:srgbClr val="33CC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230"/>
    <p:restoredTop sz="85556"/>
  </p:normalViewPr>
  <p:slideViewPr>
    <p:cSldViewPr showGuides="1">
      <p:cViewPr>
        <p:scale>
          <a:sx n="50" d="100"/>
          <a:sy n="50" d="100"/>
        </p:scale>
        <p:origin x="-138" y="-168"/>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3444"/>
    </p:cViewPr>
  </p:sorter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9" Type="http://schemas.openxmlformats.org/officeDocument/2006/relationships/commentAuthors" Target="commentAuthors.xml"/><Relationship Id="rId78" Type="http://schemas.openxmlformats.org/officeDocument/2006/relationships/tableStyles" Target="tableStyles.xml"/><Relationship Id="rId77" Type="http://schemas.openxmlformats.org/officeDocument/2006/relationships/viewProps" Target="viewProps.xml"/><Relationship Id="rId76" Type="http://schemas.openxmlformats.org/officeDocument/2006/relationships/presProps" Target="presProps.xml"/><Relationship Id="rId75" Type="http://schemas.openxmlformats.org/officeDocument/2006/relationships/handoutMaster" Target="handoutMasters/handoutMaster1.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8546" name="Rectangle 2"/>
          <p:cNvSpPr>
            <a:spLocks noGrp="1" noChangeArrowheads="1"/>
          </p:cNvSpPr>
          <p:nvPr>
            <p:ph type="hdr" sz="quarter"/>
          </p:nvPr>
        </p:nvSpPr>
        <p:spPr bwMode="auto">
          <a:xfrm>
            <a:off x="0" y="0"/>
            <a:ext cx="2946400" cy="496888"/>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8547" name="Rectangle 3"/>
          <p:cNvSpPr>
            <a:spLocks noGrp="1" noChangeArrowheads="1"/>
          </p:cNvSpPr>
          <p:nvPr>
            <p:ph type="dt" sz="quarter" idx="1"/>
          </p:nvPr>
        </p:nvSpPr>
        <p:spPr bwMode="auto">
          <a:xfrm>
            <a:off x="3849688" y="0"/>
            <a:ext cx="2946400" cy="496888"/>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8548" name="Rectangle 4"/>
          <p:cNvSpPr>
            <a:spLocks noGrp="1" noChangeArrowheads="1"/>
          </p:cNvSpPr>
          <p:nvPr>
            <p:ph type="ftr" sz="quarter" idx="2"/>
          </p:nvPr>
        </p:nvSpPr>
        <p:spPr bwMode="auto">
          <a:xfrm>
            <a:off x="0" y="9428163"/>
            <a:ext cx="2946400" cy="496888"/>
          </a:xfrm>
          <a:prstGeom prst="rect">
            <a:avLst/>
          </a:prstGeom>
          <a:noFill/>
          <a:ln w="9525">
            <a:noFill/>
            <a:miter lim="800000"/>
          </a:ln>
          <a:effectLst/>
        </p:spPr>
        <p:txBody>
          <a:bodyPr vert="horz" wrap="square" lIns="91440" tIns="45720" rIns="91440" bIns="45720" numCol="1" anchor="b" anchorCtr="0" compatLnSpc="1"/>
          <a:lstStyle>
            <a:lvl1pPr algn="l" eaLnBrk="1" hangingPunct="1">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8549" name="Rectangle 5"/>
          <p:cNvSpPr>
            <a:spLocks noGrp="1" noChangeArrowheads="1"/>
          </p:cNvSpPr>
          <p:nvPr>
            <p:ph type="sldNum" sz="quarter" idx="3"/>
          </p:nvPr>
        </p:nvSpPr>
        <p:spPr bwMode="auto">
          <a:xfrm>
            <a:off x="3849688" y="9428163"/>
            <a:ext cx="2946400" cy="496888"/>
          </a:xfrm>
          <a:prstGeom prst="rect">
            <a:avLst/>
          </a:prstGeom>
          <a:noFill/>
          <a:ln w="9525">
            <a:noFill/>
            <a:miter lim="800000"/>
          </a:ln>
          <a:effectLst/>
        </p:spPr>
        <p:txBody>
          <a:bodyPr vert="horz" wrap="square" lIns="91440" tIns="45720" rIns="91440" bIns="45720" numCol="1" anchor="b" anchorCtr="0" compatLnSpc="1"/>
          <a:p>
            <a:pPr lvl="0" algn="r" eaLnBrk="1" fontAlgn="base" hangingPunct="1">
              <a:buNone/>
            </a:pPr>
            <a:fld id="{9A0DB2DC-4C9A-4742-B13C-FB6460FD3503}" type="slidenum">
              <a:rPr lang="zh-CN" altLang="en-US" sz="1200" b="0" strike="noStrike" noProof="1" dirty="0">
                <a:latin typeface="Arial" panose="020B0604020202020204" pitchFamily="34" charset="0"/>
                <a:ea typeface="宋体" panose="02010600030101010101" pitchFamily="2" charset="-122"/>
                <a:cs typeface="+mn-cs"/>
              </a:rPr>
            </a:fld>
            <a:endParaRPr lang="zh-CN" altLang="en-US" sz="1200" b="0" strike="noStrike" noProof="1" dirty="0">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0354" name="Rectangle 2"/>
          <p:cNvSpPr>
            <a:spLocks noGrp="1" noChangeArrowheads="1"/>
          </p:cNvSpPr>
          <p:nvPr>
            <p:ph type="hdr" sz="quarter"/>
          </p:nvPr>
        </p:nvSpPr>
        <p:spPr bwMode="auto">
          <a:xfrm>
            <a:off x="0" y="0"/>
            <a:ext cx="2946400" cy="496888"/>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0355" name="Rectangle 3"/>
          <p:cNvSpPr>
            <a:spLocks noGrp="1" noChangeArrowheads="1"/>
          </p:cNvSpPr>
          <p:nvPr>
            <p:ph type="dt" idx="1"/>
          </p:nvPr>
        </p:nvSpPr>
        <p:spPr bwMode="auto">
          <a:xfrm>
            <a:off x="3849688" y="0"/>
            <a:ext cx="2946400" cy="496888"/>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076" name="Rectangle 4"/>
          <p:cNvSpPr>
            <a:spLocks noRot="1" noTextEdit="1"/>
          </p:cNvSpPr>
          <p:nvPr>
            <p:ph type="sldImg"/>
          </p:nvPr>
        </p:nvSpPr>
        <p:spPr>
          <a:xfrm>
            <a:off x="915988" y="744538"/>
            <a:ext cx="4965700" cy="3722687"/>
          </a:xfrm>
          <a:prstGeom prst="rect">
            <a:avLst/>
          </a:prstGeom>
          <a:noFill/>
          <a:ln w="9525" cap="flat" cmpd="sng">
            <a:solidFill>
              <a:srgbClr val="000000"/>
            </a:solidFill>
            <a:prstDash val="solid"/>
            <a:miter/>
            <a:headEnd type="none" w="med" len="med"/>
            <a:tailEnd type="none" w="med" len="med"/>
          </a:ln>
        </p:spPr>
      </p:sp>
      <p:sp>
        <p:nvSpPr>
          <p:cNvPr id="100357" name="Rectangle 5"/>
          <p:cNvSpPr>
            <a:spLocks noGrp="1" noChangeArrowheads="1"/>
          </p:cNvSpPr>
          <p:nvPr>
            <p:ph type="body" sz="quarter" idx="3"/>
          </p:nvPr>
        </p:nvSpPr>
        <p:spPr bwMode="auto">
          <a:xfrm>
            <a:off x="679450" y="4714875"/>
            <a:ext cx="5438775" cy="4467225"/>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0358" name="Rectangle 6"/>
          <p:cNvSpPr>
            <a:spLocks noGrp="1" noChangeArrowheads="1"/>
          </p:cNvSpPr>
          <p:nvPr>
            <p:ph type="ftr" sz="quarter" idx="4"/>
          </p:nvPr>
        </p:nvSpPr>
        <p:spPr bwMode="auto">
          <a:xfrm>
            <a:off x="0" y="9428163"/>
            <a:ext cx="2946400" cy="496888"/>
          </a:xfrm>
          <a:prstGeom prst="rect">
            <a:avLst/>
          </a:prstGeom>
          <a:noFill/>
          <a:ln w="9525">
            <a:noFill/>
            <a:miter lim="800000"/>
          </a:ln>
          <a:effectLst/>
        </p:spPr>
        <p:txBody>
          <a:bodyPr vert="horz" wrap="square" lIns="91440" tIns="45720" rIns="91440" bIns="45720" numCol="1" anchor="b" anchorCtr="0" compatLnSpc="1"/>
          <a:lstStyle>
            <a:lvl1pPr algn="l" eaLnBrk="1" hangingPunct="1">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0359" name="Rectangle 7"/>
          <p:cNvSpPr>
            <a:spLocks noGrp="1" noChangeArrowheads="1"/>
          </p:cNvSpPr>
          <p:nvPr>
            <p:ph type="sldNum" sz="quarter" idx="5"/>
          </p:nvPr>
        </p:nvSpPr>
        <p:spPr bwMode="auto">
          <a:xfrm>
            <a:off x="3849688" y="9428163"/>
            <a:ext cx="2946400" cy="496888"/>
          </a:xfrm>
          <a:prstGeom prst="rect">
            <a:avLst/>
          </a:prstGeom>
          <a:noFill/>
          <a:ln w="9525">
            <a:noFill/>
            <a:miter lim="800000"/>
          </a:ln>
          <a:effectLst/>
        </p:spPr>
        <p:txBody>
          <a:bodyPr vert="horz" wrap="square" lIns="91440" tIns="45720" rIns="91440" bIns="45720" numCol="1" anchor="b" anchorCtr="0" compatLnSpc="1"/>
          <a:p>
            <a:pPr lvl="0" algn="r" eaLnBrk="1" fontAlgn="base" hangingPunct="1">
              <a:buNone/>
            </a:pPr>
            <a:fld id="{9A0DB2DC-4C9A-4742-B13C-FB6460FD3503}" type="slidenum">
              <a:rPr lang="zh-CN" altLang="en-US" sz="1200" b="0" strike="noStrike" noProof="1" dirty="0">
                <a:latin typeface="Arial" panose="020B0604020202020204" pitchFamily="34" charset="0"/>
                <a:ea typeface="宋体" panose="02010600030101010101" pitchFamily="2" charset="-122"/>
                <a:cs typeface="+mn-cs"/>
              </a:rPr>
            </a:fld>
            <a:endParaRPr lang="zh-CN" altLang="en-US" sz="1200" b="0" strike="noStrike" noProof="1"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2"/>
          <p:cNvSpPr>
            <a:spLocks noRot="1" noTextEdit="1"/>
          </p:cNvSpPr>
          <p:nvPr>
            <p:ph type="sldImg"/>
          </p:nvPr>
        </p:nvSpPr>
        <p:spPr>
          <a:xfrm>
            <a:off x="917575" y="744538"/>
            <a:ext cx="4962525" cy="3722687"/>
          </a:xfrm>
        </p:spPr>
      </p:sp>
      <p:sp>
        <p:nvSpPr>
          <p:cNvPr id="29698" name="Rectangle 3"/>
          <p:cNvSpPr>
            <a:spLocks noGrp="1"/>
          </p:cNvSpPr>
          <p:nvPr>
            <p:ph type="body"/>
          </p:nvPr>
        </p:nvSpPr>
        <p:spPr/>
        <p:txBody>
          <a:bodyPr wrap="square" lIns="91440" tIns="45720" rIns="91440" bIns="45720" anchor="t" anchorCtr="0"/>
          <a:p>
            <a:pPr lvl="0" eaLnBrk="1" hangingPunct="1">
              <a:lnSpc>
                <a:spcPct val="90000"/>
              </a:lnSpc>
              <a:spcBef>
                <a:spcPct val="20000"/>
              </a:spcBef>
              <a:buClr>
                <a:srgbClr val="FF0000"/>
              </a:buClr>
            </a:pPr>
            <a:r>
              <a:rPr lang="en-US" altLang="zh-CN" b="1" dirty="0"/>
              <a:t>SELECT component, current_size/1024/1024 mb </a:t>
            </a:r>
            <a:br>
              <a:rPr lang="en-US" altLang="zh-CN" b="1" dirty="0"/>
            </a:br>
            <a:r>
              <a:rPr lang="en-US" altLang="zh-CN" b="1" dirty="0"/>
              <a:t>FROM   v$sga_dynamic_components;</a:t>
            </a:r>
            <a:endParaRPr lang="en-US" altLang="zh-CN" b="1" dirty="0"/>
          </a:p>
          <a:p>
            <a:pPr lvl="0"/>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10"/>
          <p:cNvSpPr txBox="1">
            <a:spLocks noGrp="1"/>
          </p:cNvSpPr>
          <p:nvPr/>
        </p:nvSpPr>
        <p:spPr>
          <a:xfrm>
            <a:off x="444500" y="9626600"/>
            <a:ext cx="5908675" cy="244475"/>
          </a:xfrm>
          <a:prstGeom prst="rect">
            <a:avLst/>
          </a:prstGeom>
          <a:noFill/>
          <a:ln w="9525">
            <a:noFill/>
          </a:ln>
        </p:spPr>
        <p:txBody>
          <a:bodyPr anchor="b" anchorCtr="0"/>
          <a:p>
            <a:pPr lvl="0" eaLnBrk="1" hangingPunct="1"/>
            <a:r>
              <a:rPr lang="en-US" altLang="zh-CN" sz="1100" dirty="0">
                <a:ea typeface="宋体" panose="02010600030101010101" pitchFamily="2" charset="-122"/>
              </a:rPr>
              <a:t>Oracle Database 11</a:t>
            </a:r>
            <a:r>
              <a:rPr lang="en-US" altLang="zh-CN" sz="1100" i="1" dirty="0">
                <a:ea typeface="宋体" panose="02010600030101010101" pitchFamily="2" charset="-122"/>
              </a:rPr>
              <a:t>g</a:t>
            </a:r>
            <a:r>
              <a:rPr lang="en-US" altLang="zh-CN" sz="1100" dirty="0">
                <a:ea typeface="宋体" panose="02010600030101010101" pitchFamily="2" charset="-122"/>
              </a:rPr>
              <a:t>: Administration Workshop I   4 - </a:t>
            </a:r>
            <a:fld id="{9A0DB2DC-4C9A-4742-B13C-FB6460FD3503}" type="slidenum">
              <a:rPr lang="en-US" altLang="zh-CN" sz="1100" dirty="0">
                <a:ea typeface="宋体" panose="02010600030101010101" pitchFamily="2" charset="-122"/>
              </a:rPr>
            </a:fld>
            <a:endParaRPr lang="en-US" altLang="zh-CN" sz="1100" dirty="0">
              <a:ea typeface="宋体" panose="02010600030101010101" pitchFamily="2" charset="-122"/>
            </a:endParaRPr>
          </a:p>
        </p:txBody>
      </p:sp>
      <p:sp>
        <p:nvSpPr>
          <p:cNvPr id="38914" name="Rectangle 2"/>
          <p:cNvSpPr>
            <a:spLocks noRot="1" noTextEdit="1"/>
          </p:cNvSpPr>
          <p:nvPr>
            <p:ph type="sldImg"/>
          </p:nvPr>
        </p:nvSpPr>
        <p:spPr>
          <a:xfrm>
            <a:off x="171450" y="495300"/>
            <a:ext cx="6456363" cy="4841875"/>
          </a:xfrm>
        </p:spPr>
      </p:sp>
      <p:sp>
        <p:nvSpPr>
          <p:cNvPr id="38915" name="Rectangle 3"/>
          <p:cNvSpPr>
            <a:spLocks noGrp="1"/>
          </p:cNvSpPr>
          <p:nvPr>
            <p:ph type="body"/>
          </p:nvPr>
        </p:nvSpPr>
        <p:spPr>
          <a:xfrm>
            <a:off x="566738" y="5583238"/>
            <a:ext cx="5664200" cy="3706812"/>
          </a:xfrm>
        </p:spPr>
        <p:txBody>
          <a:bodyPr wrap="square" lIns="12915" tIns="12915" rIns="12915" bIns="12915" anchor="t" anchorCtr="0"/>
          <a:p>
            <a:pPr lvl="0" defTabSz="457200" eaLnBrk="1" hangingPunct="1"/>
            <a:r>
              <a:rPr lang="en-US" altLang="zh-CN" dirty="0"/>
              <a:t>Oracle DB </a:t>
            </a:r>
            <a:r>
              <a:rPr lang="zh-CN" altLang="en-US" dirty="0"/>
              <a:t>内存结构 </a:t>
            </a:r>
            <a:endParaRPr lang="zh-CN" altLang="en-US" dirty="0"/>
          </a:p>
          <a:p>
            <a:pPr marL="114300" lvl="1" indent="0" defTabSz="457200" eaLnBrk="1" hangingPunct="1"/>
            <a:r>
              <a:rPr lang="en-US" altLang="zh-CN" dirty="0"/>
              <a:t>Oracle DB </a:t>
            </a:r>
            <a:r>
              <a:rPr lang="zh-CN" altLang="en-US" dirty="0"/>
              <a:t>针对各种用途创建和使用内存结构。例如，使用内存来存储正在运行的程序代码、在各用户之间共享的数据以及所连接的每个用户的专用数据区域。</a:t>
            </a:r>
            <a:br>
              <a:rPr lang="zh-CN" altLang="en-US" dirty="0"/>
            </a:br>
            <a:r>
              <a:rPr lang="zh-CN" altLang="en-US" dirty="0"/>
              <a:t>一个实例有两个关联的基本内存结构： </a:t>
            </a:r>
            <a:endParaRPr lang="zh-CN" altLang="en-US" dirty="0"/>
          </a:p>
          <a:p>
            <a:pPr marL="457200" lvl="2" indent="-228600" defTabSz="457200" eaLnBrk="1" hangingPunct="1"/>
            <a:r>
              <a:rPr lang="zh-CN" altLang="en-US" b="1" dirty="0"/>
              <a:t>系统全局区 (</a:t>
            </a:r>
            <a:r>
              <a:rPr lang="en-US" altLang="zh-CN" b="1" dirty="0"/>
              <a:t>SGA)：</a:t>
            </a:r>
            <a:r>
              <a:rPr lang="zh-CN" altLang="en-US" dirty="0"/>
              <a:t>称为 </a:t>
            </a:r>
            <a:r>
              <a:rPr lang="en-US" altLang="zh-CN" dirty="0"/>
              <a:t>SGA </a:t>
            </a:r>
            <a:r>
              <a:rPr lang="zh-CN" altLang="en-US" dirty="0"/>
              <a:t>组件的共享内存结构组，这些组件包含一个 </a:t>
            </a:r>
            <a:r>
              <a:rPr lang="en-US" altLang="zh-CN" dirty="0"/>
              <a:t>Oracle DB </a:t>
            </a:r>
            <a:r>
              <a:rPr lang="zh-CN" altLang="en-US" dirty="0"/>
              <a:t>实例的数据和控制信息。</a:t>
            </a:r>
            <a:r>
              <a:rPr lang="en-US" altLang="zh-CN" dirty="0"/>
              <a:t>SGA </a:t>
            </a:r>
            <a:r>
              <a:rPr lang="zh-CN" altLang="en-US" dirty="0"/>
              <a:t>由所有服务器和后台进程共享。</a:t>
            </a:r>
            <a:r>
              <a:rPr lang="en-US" altLang="zh-CN" dirty="0"/>
              <a:t>SGA </a:t>
            </a:r>
            <a:r>
              <a:rPr lang="zh-CN" altLang="en-US" dirty="0"/>
              <a:t>中存储的数据示例包括高速缓存的数据块和共享 </a:t>
            </a:r>
            <a:r>
              <a:rPr lang="en-US" altLang="zh-CN" dirty="0"/>
              <a:t>SQL </a:t>
            </a:r>
            <a:r>
              <a:rPr lang="zh-CN" altLang="en-US" dirty="0"/>
              <a:t>区域。 </a:t>
            </a:r>
            <a:endParaRPr lang="zh-CN" altLang="en-US" dirty="0"/>
          </a:p>
          <a:p>
            <a:pPr marL="457200" lvl="2" indent="-228600" defTabSz="457200" eaLnBrk="1" hangingPunct="1"/>
            <a:r>
              <a:rPr lang="zh-CN" altLang="en-US" b="1" dirty="0"/>
              <a:t>程序全局区 (</a:t>
            </a:r>
            <a:r>
              <a:rPr lang="en-US" altLang="zh-CN" b="1" dirty="0"/>
              <a:t>PGA)：</a:t>
            </a:r>
            <a:r>
              <a:rPr lang="zh-CN" altLang="en-US" dirty="0"/>
              <a:t>包含某个服务器进程或后台进程的数据及控制信息的内存区域。</a:t>
            </a:r>
            <a:r>
              <a:rPr lang="en-US" altLang="zh-CN" dirty="0"/>
              <a:t>PGA </a:t>
            </a:r>
            <a:r>
              <a:rPr lang="zh-CN" altLang="en-US" dirty="0"/>
              <a:t>是 </a:t>
            </a:r>
            <a:r>
              <a:rPr lang="en-US" altLang="zh-CN" dirty="0"/>
              <a:t>Oracle DB </a:t>
            </a:r>
            <a:r>
              <a:rPr lang="zh-CN" altLang="en-US" dirty="0"/>
              <a:t>在服务器进程或后台进程启动时创建的非共享内存。服务器进程对 </a:t>
            </a:r>
            <a:r>
              <a:rPr lang="en-US" altLang="zh-CN" dirty="0"/>
              <a:t>PGA </a:t>
            </a:r>
            <a:r>
              <a:rPr lang="zh-CN" altLang="en-US" dirty="0"/>
              <a:t>的访问是互斥的。每个服务器进程和后台进程都具有自己的 </a:t>
            </a:r>
            <a:r>
              <a:rPr lang="en-US" altLang="zh-CN" dirty="0"/>
              <a:t>PGA。 </a:t>
            </a:r>
            <a:endParaRPr lang="en-US" altLang="zh-CN" dirty="0"/>
          </a:p>
          <a:p>
            <a:pPr lvl="0" defTabSz="457200" eaLnBrk="1" hangingPunct="1"/>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2"/>
          <p:cNvSpPr>
            <a:spLocks noRot="1" noTextEdit="1"/>
          </p:cNvSpPr>
          <p:nvPr>
            <p:ph type="sldImg"/>
          </p:nvPr>
        </p:nvSpPr>
        <p:spPr>
          <a:xfrm>
            <a:off x="917575" y="744538"/>
            <a:ext cx="4962525" cy="3722687"/>
          </a:xfrm>
        </p:spPr>
      </p:sp>
      <p:sp>
        <p:nvSpPr>
          <p:cNvPr id="60418" name="Rectangle 3"/>
          <p:cNvSpPr>
            <a:spLocks noGrp="1"/>
          </p:cNvSpPr>
          <p:nvPr>
            <p:ph type="body"/>
          </p:nvPr>
        </p:nvSpPr>
        <p:spPr/>
        <p:txBody>
          <a:bodyPr wrap="square" lIns="91440" tIns="45720" rIns="91440" bIns="45720" anchor="t" anchorCtr="0"/>
          <a:p>
            <a:pPr lvl="0"/>
            <a:r>
              <a:rPr lang="en-US" altLang="zh-CN" dirty="0"/>
              <a:t>archive log list</a:t>
            </a:r>
            <a:r>
              <a:rPr lang="zh-CN" altLang="en-US" dirty="0"/>
              <a:t>：查看是否在归档模式</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Rot="1" noTextEdit="1"/>
          </p:cNvSpPr>
          <p:nvPr>
            <p:ph type="sldImg"/>
          </p:nvPr>
        </p:nvSpPr>
        <p:spPr>
          <a:xfrm>
            <a:off x="917575" y="744538"/>
            <a:ext cx="4962525" cy="3722687"/>
          </a:xfrm>
        </p:spPr>
      </p:sp>
      <p:sp>
        <p:nvSpPr>
          <p:cNvPr id="62466" name="Rectangle 3"/>
          <p:cNvSpPr>
            <a:spLocks noGrp="1"/>
          </p:cNvSpPr>
          <p:nvPr>
            <p:ph type="body"/>
          </p:nvPr>
        </p:nvSpPr>
        <p:spPr/>
        <p:txBody>
          <a:bodyPr wrap="square" lIns="91440" tIns="45720" rIns="91440" bIns="45720" anchor="t" anchorCtr="0"/>
          <a:p>
            <a:pPr lvl="0"/>
            <a:r>
              <a:rPr lang="en-US" altLang="zh-CN" dirty="0"/>
              <a:t>archive log list</a:t>
            </a:r>
            <a:r>
              <a:rPr lang="zh-CN" altLang="en-US" dirty="0"/>
              <a:t>：查看是否在归档模式</a:t>
            </a: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2"/>
          <p:cNvSpPr>
            <a:spLocks noRot="1" noTextEdit="1"/>
          </p:cNvSpPr>
          <p:nvPr>
            <p:ph type="sldImg"/>
          </p:nvPr>
        </p:nvSpPr>
        <p:spPr>
          <a:xfrm>
            <a:off x="917575" y="744538"/>
            <a:ext cx="4962525" cy="3722687"/>
          </a:xfrm>
        </p:spPr>
      </p:sp>
      <p:sp>
        <p:nvSpPr>
          <p:cNvPr id="64514" name="Rectangle 3"/>
          <p:cNvSpPr>
            <a:spLocks noGrp="1"/>
          </p:cNvSpPr>
          <p:nvPr>
            <p:ph type="body"/>
          </p:nvPr>
        </p:nvSpPr>
        <p:spPr/>
        <p:txBody>
          <a:bodyPr wrap="square" lIns="91440" tIns="45720" rIns="91440" bIns="45720" anchor="t" anchorCtr="0"/>
          <a:p>
            <a:pPr lvl="0"/>
            <a:r>
              <a:rPr lang="en-US" altLang="zh-CN" dirty="0"/>
              <a:t>archive log list</a:t>
            </a:r>
            <a:r>
              <a:rPr lang="zh-CN" altLang="en-US" dirty="0"/>
              <a:t>：查看是否在归档模式</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Rectangle 2"/>
          <p:cNvSpPr>
            <a:spLocks noRot="1" noTextEdit="1"/>
          </p:cNvSpPr>
          <p:nvPr>
            <p:ph type="sldImg"/>
          </p:nvPr>
        </p:nvSpPr>
        <p:spPr>
          <a:xfrm>
            <a:off x="917575" y="744538"/>
            <a:ext cx="4962525" cy="3722687"/>
          </a:xfrm>
        </p:spPr>
      </p:sp>
      <p:sp>
        <p:nvSpPr>
          <p:cNvPr id="66562" name="Rectangle 3"/>
          <p:cNvSpPr>
            <a:spLocks noGrp="1"/>
          </p:cNvSpPr>
          <p:nvPr>
            <p:ph type="body"/>
          </p:nvPr>
        </p:nvSpPr>
        <p:spPr/>
        <p:txBody>
          <a:bodyPr wrap="square" lIns="91440" tIns="45720" rIns="91440" bIns="45720" anchor="t" anchorCtr="0"/>
          <a:p>
            <a:pPr lvl="0"/>
            <a:r>
              <a:rPr lang="en-US" altLang="zh-CN" dirty="0"/>
              <a:t>archive log list</a:t>
            </a:r>
            <a:r>
              <a:rPr lang="zh-CN" altLang="en-US" dirty="0"/>
              <a:t>：查看是否在归档模式</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3186" name="Rectangle 2"/>
          <p:cNvSpPr>
            <a:spLocks noGrp="1" noChangeArrowheads="1"/>
          </p:cNvSpPr>
          <p:nvPr>
            <p:ph type="ctrTitle"/>
          </p:nvPr>
        </p:nvSpPr>
        <p:spPr>
          <a:xfrm>
            <a:off x="4191000" y="2895600"/>
            <a:ext cx="3810000" cy="917575"/>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93187" name="Rectangle 3"/>
          <p:cNvSpPr>
            <a:spLocks noGrp="1" noChangeArrowheads="1"/>
          </p:cNvSpPr>
          <p:nvPr>
            <p:ph type="subTitle" idx="1"/>
          </p:nvPr>
        </p:nvSpPr>
        <p:spPr>
          <a:xfrm>
            <a:off x="4191000" y="3657600"/>
            <a:ext cx="3810000" cy="1066800"/>
          </a:xfrm>
        </p:spPr>
        <p:txBody>
          <a:bodyPr/>
          <a:lstStyle>
            <a:lvl1pPr marL="0" indent="0" algn="ctr">
              <a:buFontTx/>
              <a:buNone/>
              <a:defRPr/>
            </a:lvl1pPr>
          </a:lstStyle>
          <a:p>
            <a:pPr fontAlgn="base"/>
            <a:r>
              <a:rPr lang="zh-CN" altLang="en-US" strike="noStrike" noProof="1"/>
              <a:t>单击此处编辑母版副标题样式</a:t>
            </a:r>
            <a:endParaRPr lang="zh-CN" altLang="en-US" strike="noStrike" noProof="1"/>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8129347C-221D-40F6-A85B-8706359C1323}" type="datetime1">
              <a:rPr kumimoji="0" lang="zh-CN" altLang="en-US"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8129347C-221D-40F6-A85B-8706359C1323}" type="datetime1">
              <a:rPr kumimoji="0" lang="zh-CN" altLang="en-US"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553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0" y="0"/>
            <a:ext cx="6705600" cy="6553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8129347C-221D-40F6-A85B-8706359C1323}" type="datetime1">
              <a:rPr kumimoji="0" lang="zh-CN" altLang="en-US"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9144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0" y="1066800"/>
            <a:ext cx="4152900" cy="54864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305300" y="1066800"/>
            <a:ext cx="4152900" cy="26670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305300" y="3886200"/>
            <a:ext cx="4152900" cy="26670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8129347C-221D-40F6-A85B-8706359C1323}" type="datetime1">
              <a:rPr kumimoji="0" lang="zh-CN" altLang="en-US"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9144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0" y="1066800"/>
            <a:ext cx="4152900" cy="54864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305300" y="1066800"/>
            <a:ext cx="4152900" cy="54864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8129347C-221D-40F6-A85B-8706359C1323}" type="datetime1">
              <a:rPr kumimoji="0" lang="zh-CN" altLang="en-US"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8129347C-221D-40F6-A85B-8706359C1323}" type="datetime1">
              <a:rPr kumimoji="0" lang="zh-CN" altLang="en-US"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8129347C-221D-40F6-A85B-8706359C1323}" type="datetime1">
              <a:rPr kumimoji="0" lang="zh-CN" altLang="en-US"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0" y="1066800"/>
            <a:ext cx="41529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305300" y="1066800"/>
            <a:ext cx="41529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8129347C-221D-40F6-A85B-8706359C1323}" type="datetime1">
              <a:rPr kumimoji="0" lang="zh-CN" altLang="en-US"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8129347C-221D-40F6-A85B-8706359C1323}" type="datetime1">
              <a:rPr kumimoji="0" lang="zh-CN" altLang="en-US"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8129347C-221D-40F6-A85B-8706359C1323}" type="datetime1">
              <a:rPr kumimoji="0" lang="zh-CN" altLang="en-US"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8129347C-221D-40F6-A85B-8706359C1323}" type="datetime1">
              <a:rPr kumimoji="0" lang="zh-CN" altLang="en-US"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8129347C-221D-40F6-A85B-8706359C1323}" type="datetime1">
              <a:rPr kumimoji="0" lang="zh-CN" altLang="en-US"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800000"/>
              </a:buClr>
              <a:buSzPct val="90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8129347C-221D-40F6-A85B-8706359C1323}" type="datetime1">
              <a:rPr kumimoji="0" lang="zh-CN" altLang="en-US"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Rectangle 2"/>
          <p:cNvSpPr>
            <a:spLocks noGrp="1"/>
          </p:cNvSpPr>
          <p:nvPr>
            <p:ph type="title"/>
          </p:nvPr>
        </p:nvSpPr>
        <p:spPr>
          <a:xfrm>
            <a:off x="0" y="0"/>
            <a:ext cx="9144000" cy="9144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Rectangle 3"/>
          <p:cNvSpPr>
            <a:spLocks noGrp="1"/>
          </p:cNvSpPr>
          <p:nvPr>
            <p:ph type="body"/>
          </p:nvPr>
        </p:nvSpPr>
        <p:spPr>
          <a:xfrm>
            <a:off x="0" y="1066800"/>
            <a:ext cx="8458200" cy="5486400"/>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2164" name="Rectangle 4"/>
          <p:cNvSpPr>
            <a:spLocks noGrp="1" noChangeArrowheads="1"/>
          </p:cNvSpPr>
          <p:nvPr>
            <p:ph type="dt" sz="half" idx="2"/>
          </p:nvPr>
        </p:nvSpPr>
        <p:spPr bwMode="auto">
          <a:xfrm>
            <a:off x="0" y="6626225"/>
            <a:ext cx="2133600" cy="231775"/>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0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129347C-221D-40F6-A85B-8706359C1323}" type="datetime1">
              <a:rPr kumimoji="0" lang="zh-CN" altLang="en-US"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165" name="Rectangle 5"/>
          <p:cNvSpPr>
            <a:spLocks noGrp="1" noChangeArrowheads="1"/>
          </p:cNvSpPr>
          <p:nvPr>
            <p:ph type="ftr" sz="quarter" idx="3"/>
          </p:nvPr>
        </p:nvSpPr>
        <p:spPr bwMode="auto">
          <a:xfrm>
            <a:off x="3124200" y="6626225"/>
            <a:ext cx="2895600" cy="231775"/>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166" name="Rectangle 6"/>
          <p:cNvSpPr>
            <a:spLocks noGrp="1" noChangeArrowheads="1"/>
          </p:cNvSpPr>
          <p:nvPr>
            <p:ph type="sldNum" sz="quarter" idx="4"/>
          </p:nvPr>
        </p:nvSpPr>
        <p:spPr bwMode="auto">
          <a:xfrm>
            <a:off x="7010400" y="6626225"/>
            <a:ext cx="2133600" cy="231775"/>
          </a:xfrm>
          <a:prstGeom prst="rect">
            <a:avLst/>
          </a:prstGeom>
          <a:noFill/>
          <a:ln w="9525">
            <a:noFill/>
            <a:miter lim="800000"/>
          </a:ln>
          <a:effectLst/>
        </p:spPr>
        <p:txBody>
          <a:bodyPr vert="horz" wrap="square" lIns="91440" tIns="45720" rIns="91440" bIns="45720" numCol="1" anchor="t" anchorCtr="0" compatLnSpc="1"/>
          <a:lstStyle>
            <a:lvl1pPr algn="r">
              <a:defRPr sz="1000">
                <a:ea typeface="宋体" panose="02010600030101010101" pitchFamily="2" charset="-122"/>
              </a:defRPr>
            </a:lvl1pPr>
          </a:lstStyle>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pitchFamily="18" charset="0"/>
        </a:defRPr>
      </a:lvl2pPr>
      <a:lvl3pPr algn="ctr" rtl="0" eaLnBrk="0" fontAlgn="base" hangingPunct="0">
        <a:spcBef>
          <a:spcPct val="0"/>
        </a:spcBef>
        <a:spcAft>
          <a:spcPct val="0"/>
        </a:spcAft>
        <a:defRPr sz="4000" b="1">
          <a:solidFill>
            <a:schemeClr val="bg1"/>
          </a:solidFill>
          <a:latin typeface="Times" pitchFamily="18" charset="0"/>
        </a:defRPr>
      </a:lvl3pPr>
      <a:lvl4pPr algn="ctr" rtl="0" eaLnBrk="0" fontAlgn="base" hangingPunct="0">
        <a:spcBef>
          <a:spcPct val="0"/>
        </a:spcBef>
        <a:spcAft>
          <a:spcPct val="0"/>
        </a:spcAft>
        <a:defRPr sz="4000" b="1">
          <a:solidFill>
            <a:schemeClr val="bg1"/>
          </a:solidFill>
          <a:latin typeface="Times" pitchFamily="18" charset="0"/>
        </a:defRPr>
      </a:lvl4pPr>
      <a:lvl5pPr algn="ctr" rtl="0" eaLnBrk="0" fontAlgn="base" hangingPunct="0">
        <a:spcBef>
          <a:spcPct val="0"/>
        </a:spcBef>
        <a:spcAft>
          <a:spcPct val="0"/>
        </a:spcAft>
        <a:defRPr sz="4000" b="1">
          <a:solidFill>
            <a:schemeClr val="bg1"/>
          </a:solidFill>
          <a:latin typeface="Times" pitchFamily="18" charset="0"/>
        </a:defRPr>
      </a:lvl5pPr>
      <a:lvl6pPr marL="457200" algn="l" rtl="0" fontAlgn="base">
        <a:spcBef>
          <a:spcPct val="0"/>
        </a:spcBef>
        <a:spcAft>
          <a:spcPct val="0"/>
        </a:spcAft>
        <a:defRPr sz="4400" b="1" i="1">
          <a:solidFill>
            <a:schemeClr val="bg1"/>
          </a:solidFill>
          <a:latin typeface="Times" pitchFamily="18" charset="0"/>
        </a:defRPr>
      </a:lvl6pPr>
      <a:lvl7pPr marL="914400" algn="l" rtl="0" fontAlgn="base">
        <a:spcBef>
          <a:spcPct val="0"/>
        </a:spcBef>
        <a:spcAft>
          <a:spcPct val="0"/>
        </a:spcAft>
        <a:defRPr sz="4400" b="1" i="1">
          <a:solidFill>
            <a:schemeClr val="bg1"/>
          </a:solidFill>
          <a:latin typeface="Times" pitchFamily="18" charset="0"/>
        </a:defRPr>
      </a:lvl7pPr>
      <a:lvl8pPr marL="1371600" algn="l" rtl="0" fontAlgn="base">
        <a:spcBef>
          <a:spcPct val="0"/>
        </a:spcBef>
        <a:spcAft>
          <a:spcPct val="0"/>
        </a:spcAft>
        <a:defRPr sz="4400" b="1" i="1">
          <a:solidFill>
            <a:schemeClr val="bg1"/>
          </a:solidFill>
          <a:latin typeface="Times" pitchFamily="18" charset="0"/>
        </a:defRPr>
      </a:lvl8pPr>
      <a:lvl9pPr marL="1828800" algn="l" rtl="0" fontAlgn="base">
        <a:spcBef>
          <a:spcPct val="0"/>
        </a:spcBef>
        <a:spcAft>
          <a:spcPct val="0"/>
        </a:spcAft>
        <a:defRPr sz="4400" b="1" i="1">
          <a:solidFill>
            <a:schemeClr val="bg1"/>
          </a:solidFill>
          <a:latin typeface="Times" pitchFamily="18" charset="0"/>
        </a:defRPr>
      </a:lvl9pPr>
    </p:titleStyle>
    <p:bodyStyle>
      <a:lvl1pPr marL="342900" indent="-342900" algn="l" rtl="0" eaLnBrk="0" fontAlgn="base" hangingPunct="0">
        <a:spcBef>
          <a:spcPct val="20000"/>
        </a:spcBef>
        <a:spcAft>
          <a:spcPct val="0"/>
        </a:spcAft>
        <a:buClr>
          <a:srgbClr val="800000"/>
        </a:buClr>
        <a:buSzPct val="9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defRPr>
      </a:lvl2pPr>
      <a:lvl3pPr marL="1143000" indent="-228600" algn="l" rtl="0" eaLnBrk="0" fontAlgn="base" hangingPunct="0">
        <a:spcBef>
          <a:spcPct val="20000"/>
        </a:spcBef>
        <a:spcAft>
          <a:spcPct val="0"/>
        </a:spcAft>
        <a:buChar char="•"/>
        <a:defRPr b="1">
          <a:solidFill>
            <a:schemeClr val="tx1"/>
          </a:solidFill>
          <a:latin typeface="+mn-lt"/>
        </a:defRPr>
      </a:lvl3pPr>
      <a:lvl4pPr marL="1600200" indent="-228600" algn="l" rtl="0" eaLnBrk="0" fontAlgn="base" hangingPunct="0">
        <a:spcBef>
          <a:spcPct val="20000"/>
        </a:spcBef>
        <a:spcAft>
          <a:spcPct val="0"/>
        </a:spcAft>
        <a:buChar char="–"/>
        <a:defRPr sz="1600" b="1">
          <a:solidFill>
            <a:schemeClr val="tx1"/>
          </a:solidFill>
          <a:latin typeface="+mn-lt"/>
        </a:defRPr>
      </a:lvl4pPr>
      <a:lvl5pPr marL="2057400" indent="-228600" algn="l" rtl="0" eaLnBrk="0" fontAlgn="base" hangingPunct="0">
        <a:spcBef>
          <a:spcPct val="20000"/>
        </a:spcBef>
        <a:spcAft>
          <a:spcPct val="0"/>
        </a:spcAft>
        <a:buChar char="»"/>
        <a:defRPr sz="1600" b="1">
          <a:solidFill>
            <a:schemeClr val="tx1"/>
          </a:solidFill>
          <a:latin typeface="+mn-lt"/>
        </a:defRPr>
      </a:lvl5pPr>
      <a:lvl6pPr marL="2514600" indent="-228600" algn="l" rtl="0" fontAlgn="base">
        <a:spcBef>
          <a:spcPct val="20000"/>
        </a:spcBef>
        <a:spcAft>
          <a:spcPct val="0"/>
        </a:spcAft>
        <a:buChar char="»"/>
        <a:defRPr sz="1600" b="1">
          <a:solidFill>
            <a:schemeClr val="tx1"/>
          </a:solidFill>
          <a:latin typeface="+mn-lt"/>
        </a:defRPr>
      </a:lvl6pPr>
      <a:lvl7pPr marL="2971800" indent="-228600" algn="l" rtl="0" fontAlgn="base">
        <a:spcBef>
          <a:spcPct val="20000"/>
        </a:spcBef>
        <a:spcAft>
          <a:spcPct val="0"/>
        </a:spcAft>
        <a:buChar char="»"/>
        <a:defRPr sz="1600" b="1">
          <a:solidFill>
            <a:schemeClr val="tx1"/>
          </a:solidFill>
          <a:latin typeface="+mn-lt"/>
        </a:defRPr>
      </a:lvl7pPr>
      <a:lvl8pPr marL="3429000" indent="-228600" algn="l" rtl="0" fontAlgn="base">
        <a:spcBef>
          <a:spcPct val="20000"/>
        </a:spcBef>
        <a:spcAft>
          <a:spcPct val="0"/>
        </a:spcAft>
        <a:buChar char="»"/>
        <a:defRPr sz="1600" b="1">
          <a:solidFill>
            <a:schemeClr val="tx1"/>
          </a:solidFill>
          <a:latin typeface="+mn-lt"/>
        </a:defRPr>
      </a:lvl8pPr>
      <a:lvl9pPr marL="3886200" indent="-228600" algn="l" rtl="0" fontAlgn="base">
        <a:spcBef>
          <a:spcPct val="20000"/>
        </a:spcBef>
        <a:spcAft>
          <a:spcPct val="0"/>
        </a:spcAft>
        <a:buChar char="»"/>
        <a:defRPr sz="1600" b="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6.wmf"/><Relationship Id="rId1"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7.wmf"/><Relationship Id="rId1"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wmf"/><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6"/>
          <p:cNvSpPr>
            <a:spLocks noGrp="1"/>
          </p:cNvSpPr>
          <p:nvPr>
            <p:ph type="sldNum" sz="quarter" idx="12"/>
          </p:nvPr>
        </p:nvSpPr>
        <p:spPr/>
        <p:txBody>
          <a:bodyPr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stStyle>
          <a:p>
            <a:pPr lvl="0" algn="r" eaLnBrk="1" hangingPunct="1">
              <a:buSzTx/>
            </a:pPr>
            <a:fld id="{9A0DB2DC-4C9A-4742-B13C-FB6460FD3503}" type="slidenum">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97282" name="Rectangle 2"/>
          <p:cNvSpPr>
            <a:spLocks noChangeArrowheads="1"/>
          </p:cNvSpPr>
          <p:nvPr/>
        </p:nvSpPr>
        <p:spPr bwMode="auto">
          <a:xfrm>
            <a:off x="1905000" y="4343400"/>
            <a:ext cx="5334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rgbClr val="80000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辽宁科技大学计算机与软件工程学院</a:t>
            </a:r>
            <a:endParaRPr kumimoji="0" lang="zh-CN" altLang="zh-CN" sz="3200" b="1" i="0" u="none" strike="noStrike" kern="1200" cap="none" spc="0" normalizeH="0" baseline="0" noProof="0">
              <a:ln>
                <a:noFill/>
              </a:ln>
              <a:solidFill>
                <a:srgbClr val="80000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97284" name="Rectangle 4"/>
          <p:cNvSpPr>
            <a:spLocks noChangeArrowheads="1"/>
          </p:cNvSpPr>
          <p:nvPr/>
        </p:nvSpPr>
        <p:spPr bwMode="auto">
          <a:xfrm>
            <a:off x="762000" y="2127250"/>
            <a:ext cx="6781800"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charset="0"/>
                <a:ea typeface="黑体" panose="02010609060101010101" pitchFamily="49" charset="-122"/>
                <a:cs typeface="+mn-cs"/>
              </a:rPr>
              <a:t>第</a:t>
            </a:r>
            <a:r>
              <a:rPr kumimoji="0" lang="en-US" altLang="zh-CN" sz="4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charset="0"/>
                <a:ea typeface="黑体" panose="02010609060101010101" pitchFamily="49" charset="-122"/>
                <a:cs typeface="+mn-cs"/>
              </a:rPr>
              <a:t>3</a:t>
            </a:r>
            <a:r>
              <a:rPr kumimoji="0" lang="zh-CN" altLang="en-US" sz="4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charset="0"/>
                <a:ea typeface="黑体" panose="02010609060101010101" pitchFamily="49" charset="-122"/>
                <a:cs typeface="+mn-cs"/>
              </a:rPr>
              <a:t>章  </a:t>
            </a:r>
            <a:r>
              <a:rPr kumimoji="0" lang="en-US" altLang="zh-CN" sz="4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charset="0"/>
                <a:ea typeface="黑体" panose="02010609060101010101" pitchFamily="49" charset="-122"/>
                <a:cs typeface="+mn-cs"/>
              </a:rPr>
              <a:t>Oracle </a:t>
            </a:r>
            <a:r>
              <a:rPr kumimoji="0" lang="zh-CN" altLang="en-US" sz="4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charset="0"/>
                <a:ea typeface="黑体" panose="02010609060101010101" pitchFamily="49" charset="-122"/>
                <a:cs typeface="+mn-cs"/>
              </a:rPr>
              <a:t>数据库系统结构</a:t>
            </a:r>
            <a:endParaRPr kumimoji="0" lang="en-US" altLang="zh-CN" sz="4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charset="0"/>
              <a:ea typeface="黑体" panose="02010609060101010101" pitchFamily="49" charset="-122"/>
              <a:cs typeface="+mn-cs"/>
            </a:endParaRPr>
          </a:p>
        </p:txBody>
      </p:sp>
      <p:sp>
        <p:nvSpPr>
          <p:cNvPr id="97285" name="Text Box 5"/>
          <p:cNvSpPr txBox="1">
            <a:spLocks noChangeArrowheads="1"/>
          </p:cNvSpPr>
          <p:nvPr/>
        </p:nvSpPr>
        <p:spPr bwMode="auto">
          <a:xfrm>
            <a:off x="0" y="44450"/>
            <a:ext cx="8686800" cy="641350"/>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spAutoFit/>
          </a:bodyPr>
          <a:lstStyle/>
          <a:p>
            <a:pPr marR="0" algn="ctr" defTabSz="914400" eaLnBrk="0" hangingPunct="0">
              <a:spcBef>
                <a:spcPct val="50000"/>
              </a:spcBef>
              <a:buClrTx/>
              <a:buSzTx/>
              <a:buFontTx/>
              <a:buNone/>
              <a:defRPr/>
            </a:pPr>
            <a:r>
              <a:rPr kumimoji="0" lang="en-US" altLang="zh-CN" sz="3600" kern="1200" cap="none" spc="0" normalizeH="0" baseline="0" noProof="0" dirty="0">
                <a:solidFill>
                  <a:schemeClr val="bg1"/>
                </a:solidFill>
                <a:effectLst>
                  <a:outerShdw blurRad="38100" dist="38100" dir="2700000" algn="tl">
                    <a:srgbClr val="C0C0C0"/>
                  </a:outerShdw>
                </a:effectLst>
                <a:latin typeface="Arial" panose="020B0604020202020204" pitchFamily="34" charset="0"/>
                <a:ea typeface="新宋体" panose="02010609030101010101" pitchFamily="49" charset="-122"/>
                <a:cs typeface="+mn-cs"/>
              </a:rPr>
              <a:t>Oracle 11g</a:t>
            </a:r>
            <a:r>
              <a:rPr kumimoji="0" lang="zh-CN" altLang="en-US" sz="3600" kern="1200" cap="none" spc="0" normalizeH="0" baseline="0" noProof="0" dirty="0">
                <a:solidFill>
                  <a:schemeClr val="bg1"/>
                </a:solidFill>
                <a:effectLst>
                  <a:outerShdw blurRad="38100" dist="38100" dir="2700000" algn="tl">
                    <a:srgbClr val="C0C0C0"/>
                  </a:outerShdw>
                </a:effectLst>
                <a:latin typeface="Arial" panose="020B0604020202020204" pitchFamily="34" charset="0"/>
                <a:ea typeface="新宋体" panose="02010609030101010101" pitchFamily="49" charset="-122"/>
                <a:cs typeface="+mn-cs"/>
              </a:rPr>
              <a:t>数据库基础教程</a:t>
            </a:r>
            <a:r>
              <a:rPr kumimoji="0" lang="zh-CN" altLang="en-US" sz="3600" b="0" kern="1200" cap="none" spc="0" normalizeH="0" baseline="0" noProof="0" dirty="0">
                <a:solidFill>
                  <a:schemeClr val="bg1"/>
                </a:solidFill>
                <a:latin typeface="Arial" panose="020B0604020202020204" pitchFamily="34" charset="0"/>
                <a:ea typeface="新宋体" panose="02010609030101010101" pitchFamily="49" charset="-122"/>
                <a:cs typeface="+mn-cs"/>
              </a:rPr>
              <a:t> </a:t>
            </a:r>
            <a:endParaRPr kumimoji="0" lang="zh-CN" altLang="en-US" sz="3600" b="0" kern="1200" cap="none" spc="0" normalizeH="0" baseline="0" noProof="0" dirty="0">
              <a:solidFill>
                <a:schemeClr val="bg1"/>
              </a:solidFill>
              <a:latin typeface="Arial" panose="020B0604020202020204" pitchFamily="34" charset="0"/>
              <a:ea typeface="新宋体" panose="02010609030101010101" pitchFamily="49" charset="-122"/>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idx="1"/>
          </p:nvPr>
        </p:nvSpPr>
        <p:spPr>
          <a:xfrm>
            <a:off x="304800" y="1219200"/>
            <a:ext cx="8077200" cy="5181600"/>
          </a:xfrm>
        </p:spPr>
        <p:txBody>
          <a:bodyPr vert="horz" wrap="square" lIns="91440" tIns="45720" rIns="91440" bIns="45720" anchor="t" anchorCtr="0"/>
          <a:p>
            <a:pPr>
              <a:lnSpc>
                <a:spcPct val="120000"/>
              </a:lnSpc>
            </a:pPr>
            <a:r>
              <a:rPr lang="zh-CN" altLang="en-US" sz="2200" dirty="0">
                <a:ea typeface="宋体" panose="02010600030101010101" pitchFamily="2" charset="-122"/>
              </a:rPr>
              <a:t>数据文件（</a:t>
            </a:r>
            <a:r>
              <a:rPr lang="zh-CN" altLang="en-US" sz="2200" dirty="0">
                <a:latin typeface="Times New Roman" panose="02020603050405020304" charset="0"/>
                <a:ea typeface="宋体" panose="02010600030101010101" pitchFamily="2" charset="-122"/>
              </a:rPr>
              <a:t>.</a:t>
            </a:r>
            <a:r>
              <a:rPr lang="en-US" altLang="zh-CN" sz="2200" dirty="0">
                <a:latin typeface="Times New Roman" panose="02020603050405020304" charset="0"/>
                <a:ea typeface="宋体" panose="02010600030101010101" pitchFamily="2" charset="-122"/>
              </a:rPr>
              <a:t>DBF</a:t>
            </a:r>
            <a:r>
              <a:rPr lang="zh-CN" altLang="en-US" sz="2200" dirty="0">
                <a:ea typeface="宋体" panose="02010600030101010101" pitchFamily="2" charset="-122"/>
              </a:rPr>
              <a:t>）：用于存储数据库中所有数据；</a:t>
            </a:r>
            <a:endParaRPr lang="zh-CN" altLang="en-US" sz="2200" dirty="0">
              <a:ea typeface="宋体" panose="02010600030101010101" pitchFamily="2" charset="-122"/>
            </a:endParaRPr>
          </a:p>
          <a:p>
            <a:pPr>
              <a:lnSpc>
                <a:spcPct val="120000"/>
              </a:lnSpc>
            </a:pPr>
            <a:r>
              <a:rPr lang="zh-CN" altLang="en-US" sz="2200" dirty="0">
                <a:ea typeface="宋体" panose="02010600030101010101" pitchFamily="2" charset="-122"/>
              </a:rPr>
              <a:t>控制文件（</a:t>
            </a:r>
            <a:r>
              <a:rPr lang="zh-CN" altLang="en-US" sz="2200" dirty="0">
                <a:latin typeface="Times New Roman" panose="02020603050405020304" charset="0"/>
                <a:ea typeface="宋体" panose="02010600030101010101" pitchFamily="2" charset="-122"/>
              </a:rPr>
              <a:t>.</a:t>
            </a:r>
            <a:r>
              <a:rPr lang="en-US" altLang="zh-CN" sz="2200" dirty="0">
                <a:latin typeface="Times New Roman" panose="02020603050405020304" charset="0"/>
                <a:ea typeface="宋体" panose="02010600030101010101" pitchFamily="2" charset="-122"/>
              </a:rPr>
              <a:t>CTL</a:t>
            </a:r>
            <a:r>
              <a:rPr lang="zh-CN" altLang="en-US" sz="2200" dirty="0">
                <a:ea typeface="宋体" panose="02010600030101010101" pitchFamily="2" charset="-122"/>
              </a:rPr>
              <a:t>）：用于记录和描述数据库的物理存储结构信息；</a:t>
            </a:r>
            <a:endParaRPr lang="zh-CN" altLang="en-US" sz="2200" dirty="0">
              <a:ea typeface="宋体" panose="02010600030101010101" pitchFamily="2" charset="-122"/>
            </a:endParaRPr>
          </a:p>
          <a:p>
            <a:pPr>
              <a:lnSpc>
                <a:spcPct val="120000"/>
              </a:lnSpc>
            </a:pPr>
            <a:r>
              <a:rPr lang="zh-CN" altLang="en-US" sz="2200" dirty="0">
                <a:ea typeface="宋体" panose="02010600030101010101" pitchFamily="2" charset="-122"/>
              </a:rPr>
              <a:t>重做日志文件（</a:t>
            </a:r>
            <a:r>
              <a:rPr lang="zh-CN" altLang="en-US" sz="2200" dirty="0">
                <a:latin typeface="Times New Roman" panose="02020603050405020304" charset="0"/>
                <a:ea typeface="宋体" panose="02010600030101010101" pitchFamily="2" charset="-122"/>
              </a:rPr>
              <a:t>.</a:t>
            </a:r>
            <a:r>
              <a:rPr lang="en-US" altLang="zh-CN" sz="2200" dirty="0">
                <a:latin typeface="Times New Roman" panose="02020603050405020304" charset="0"/>
                <a:ea typeface="宋体" panose="02010600030101010101" pitchFamily="2" charset="-122"/>
              </a:rPr>
              <a:t>LOG</a:t>
            </a:r>
            <a:r>
              <a:rPr lang="zh-CN" altLang="en-US" sz="2200" dirty="0">
                <a:ea typeface="宋体" panose="02010600030101010101" pitchFamily="2" charset="-122"/>
              </a:rPr>
              <a:t>）：用于记录外部程序（用户）对数据库的修改操作；</a:t>
            </a:r>
            <a:endParaRPr lang="zh-CN" altLang="en-US" sz="2200" dirty="0">
              <a:ea typeface="宋体" panose="02010600030101010101" pitchFamily="2" charset="-122"/>
            </a:endParaRPr>
          </a:p>
          <a:p>
            <a:pPr>
              <a:lnSpc>
                <a:spcPct val="120000"/>
              </a:lnSpc>
            </a:pPr>
            <a:r>
              <a:rPr lang="zh-CN" altLang="en-US" sz="2200" dirty="0">
                <a:ea typeface="宋体" panose="02010600030101010101" pitchFamily="2" charset="-122"/>
              </a:rPr>
              <a:t>初始化参数（</a:t>
            </a:r>
            <a:r>
              <a:rPr lang="zh-CN" altLang="en-US" sz="2200" dirty="0">
                <a:latin typeface="Times New Roman" panose="02020603050405020304" charset="0"/>
                <a:ea typeface="宋体" panose="02010600030101010101" pitchFamily="2" charset="-122"/>
              </a:rPr>
              <a:t>.</a:t>
            </a:r>
            <a:r>
              <a:rPr lang="en-US" altLang="zh-CN" sz="2200" dirty="0">
                <a:latin typeface="Times New Roman" panose="02020603050405020304" charset="0"/>
                <a:ea typeface="宋体" panose="02010600030101010101" pitchFamily="2" charset="-122"/>
              </a:rPr>
              <a:t>ORA</a:t>
            </a:r>
            <a:r>
              <a:rPr lang="zh-CN" altLang="en-US" sz="2200" dirty="0">
                <a:ea typeface="宋体" panose="02010600030101010101" pitchFamily="2" charset="-122"/>
              </a:rPr>
              <a:t>）：用于设置数据库启动时参数初始值；</a:t>
            </a:r>
            <a:endParaRPr lang="zh-CN" altLang="en-US" sz="2200" dirty="0">
              <a:ea typeface="宋体" panose="02010600030101010101" pitchFamily="2" charset="-122"/>
            </a:endParaRPr>
          </a:p>
          <a:p>
            <a:pPr>
              <a:lnSpc>
                <a:spcPct val="120000"/>
              </a:lnSpc>
            </a:pPr>
            <a:r>
              <a:rPr lang="zh-CN" altLang="en-US" sz="2200" dirty="0">
                <a:ea typeface="宋体" panose="02010600030101010101" pitchFamily="2" charset="-122"/>
              </a:rPr>
              <a:t>跟踪文件：用于记录用户进程、数据库后台进程的运行情况；</a:t>
            </a:r>
            <a:endParaRPr lang="zh-CN" altLang="en-US" sz="2200" dirty="0">
              <a:ea typeface="宋体" panose="02010600030101010101" pitchFamily="2" charset="-122"/>
            </a:endParaRPr>
          </a:p>
          <a:p>
            <a:pPr>
              <a:lnSpc>
                <a:spcPct val="120000"/>
              </a:lnSpc>
            </a:pPr>
            <a:r>
              <a:rPr lang="zh-CN" altLang="en-US" sz="2200" dirty="0">
                <a:ea typeface="宋体" panose="02010600030101010101" pitchFamily="2" charset="-122"/>
              </a:rPr>
              <a:t>归档文件（</a:t>
            </a:r>
            <a:r>
              <a:rPr lang="zh-CN" altLang="en-US" sz="2200" dirty="0">
                <a:latin typeface="Times New Roman" panose="02020603050405020304" charset="0"/>
                <a:ea typeface="宋体" panose="02010600030101010101" pitchFamily="2" charset="-122"/>
              </a:rPr>
              <a:t> .</a:t>
            </a:r>
            <a:r>
              <a:rPr lang="en-US" altLang="zh-CN" sz="2200" dirty="0">
                <a:latin typeface="Times New Roman" panose="02020603050405020304" charset="0"/>
                <a:ea typeface="宋体" panose="02010600030101010101" pitchFamily="2" charset="-122"/>
              </a:rPr>
              <a:t>ARC </a:t>
            </a:r>
            <a:r>
              <a:rPr lang="zh-CN" altLang="en-US" sz="2200" dirty="0">
                <a:ea typeface="宋体" panose="02010600030101010101" pitchFamily="2" charset="-122"/>
              </a:rPr>
              <a:t>）：用于保存已经写满的重做日志文件；</a:t>
            </a:r>
            <a:endParaRPr lang="zh-CN" altLang="en-US" sz="2200" dirty="0">
              <a:ea typeface="宋体" panose="02010600030101010101" pitchFamily="2" charset="-122"/>
            </a:endParaRPr>
          </a:p>
          <a:p>
            <a:pPr>
              <a:lnSpc>
                <a:spcPct val="120000"/>
              </a:lnSpc>
            </a:pPr>
            <a:r>
              <a:rPr lang="zh-CN" altLang="en-US" sz="2200" dirty="0">
                <a:ea typeface="宋体" panose="02010600030101010101" pitchFamily="2" charset="-122"/>
              </a:rPr>
              <a:t>口令文件：用于保存具有</a:t>
            </a:r>
            <a:r>
              <a:rPr lang="en-US" altLang="zh-CN" sz="2200" dirty="0">
                <a:ea typeface="宋体" panose="02010600030101010101" pitchFamily="2" charset="-122"/>
              </a:rPr>
              <a:t>SYSDBA</a:t>
            </a:r>
            <a:r>
              <a:rPr lang="zh-CN" altLang="en-US" sz="2200" dirty="0">
                <a:ea typeface="宋体" panose="02010600030101010101" pitchFamily="2" charset="-122"/>
              </a:rPr>
              <a:t>，</a:t>
            </a:r>
            <a:r>
              <a:rPr lang="en-US" altLang="zh-CN" sz="2200" dirty="0">
                <a:ea typeface="宋体" panose="02010600030101010101" pitchFamily="2" charset="-122"/>
              </a:rPr>
              <a:t>SYSOPER</a:t>
            </a:r>
            <a:r>
              <a:rPr lang="zh-CN" altLang="en-US" sz="2200" dirty="0">
                <a:ea typeface="宋体" panose="02010600030101010101" pitchFamily="2" charset="-122"/>
              </a:rPr>
              <a:t>权限的用户名和</a:t>
            </a:r>
            <a:r>
              <a:rPr lang="en-US" altLang="zh-CN" sz="2200" dirty="0">
                <a:ea typeface="宋体" panose="02010600030101010101" pitchFamily="2" charset="-122"/>
              </a:rPr>
              <a:t>SYS</a:t>
            </a:r>
            <a:r>
              <a:rPr lang="zh-CN" altLang="en-US" sz="2200" dirty="0">
                <a:ea typeface="宋体" panose="02010600030101010101" pitchFamily="2" charset="-122"/>
              </a:rPr>
              <a:t>用户口令。 </a:t>
            </a:r>
            <a:endParaRPr lang="zh-CN" altLang="en-US" sz="2200" dirty="0">
              <a:ea typeface="宋体" panose="02010600030101010101" pitchFamily="2" charset="-122"/>
            </a:endParaRPr>
          </a:p>
        </p:txBody>
      </p:sp>
      <p:sp>
        <p:nvSpPr>
          <p:cNvPr id="13314" name="Rectangle 3"/>
          <p:cNvSpPr/>
          <p:nvPr/>
        </p:nvSpPr>
        <p:spPr>
          <a:xfrm>
            <a:off x="304800" y="0"/>
            <a:ext cx="7924800" cy="820738"/>
          </a:xfrm>
          <a:prstGeom prst="rect">
            <a:avLst/>
          </a:prstGeom>
          <a:noFill/>
          <a:ln w="9525">
            <a:noFill/>
          </a:ln>
        </p:spPr>
        <p:txBody>
          <a:bodyPr anchor="ctr" anchorCtr="0"/>
          <a:p>
            <a:pPr algn="ctr" eaLnBrk="0" hangingPunct="0"/>
            <a:r>
              <a:rPr lang="en-US" altLang="zh-CN" sz="4000" dirty="0">
                <a:solidFill>
                  <a:schemeClr val="bg1"/>
                </a:solidFill>
                <a:latin typeface="Times New Roman" panose="02020603050405020304" charset="0"/>
                <a:ea typeface="宋体" panose="02010600030101010101" pitchFamily="2" charset="-122"/>
              </a:rPr>
              <a:t>Oracle</a:t>
            </a:r>
            <a:r>
              <a:rPr lang="zh-CN" altLang="en-US" sz="4000" dirty="0">
                <a:solidFill>
                  <a:schemeClr val="bg1"/>
                </a:solidFill>
                <a:latin typeface="Times New Roman" panose="02020603050405020304" charset="0"/>
                <a:ea typeface="宋体" panose="02010600030101010101" pitchFamily="2" charset="-122"/>
              </a:rPr>
              <a:t>数据库物理</a:t>
            </a:r>
            <a:r>
              <a:rPr lang="zh-CN" altLang="en-US" sz="4000" dirty="0">
                <a:solidFill>
                  <a:schemeClr val="bg1"/>
                </a:solidFill>
                <a:latin typeface="Arial" panose="020B0604020202020204" pitchFamily="34" charset="0"/>
                <a:ea typeface="宋体" panose="02010600030101010101" pitchFamily="2" charset="-122"/>
              </a:rPr>
              <a:t>存储结构</a:t>
            </a:r>
            <a:endParaRPr lang="zh-CN" altLang="en-US" sz="4000" dirty="0">
              <a:solidFill>
                <a:schemeClr val="bg1"/>
              </a:solidFill>
              <a:latin typeface="Times New Roman" panose="02020603050405020304"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idx="4294967295"/>
          </p:nvPr>
        </p:nvSpPr>
        <p:spPr>
          <a:xfrm>
            <a:off x="304800" y="0"/>
            <a:ext cx="7924800" cy="820738"/>
          </a:xfrm>
        </p:spPr>
        <p:txBody>
          <a:bodyPr vert="horz" wrap="square" lIns="91440" tIns="45720" rIns="91440" bIns="45720" anchor="ctr" anchorCtr="0"/>
          <a:p>
            <a:r>
              <a:rPr lang="en-US" altLang="zh-CN" dirty="0">
                <a:latin typeface="Times New Roman" panose="02020603050405020304" charset="0"/>
                <a:ea typeface="宋体" panose="02010600030101010101" pitchFamily="2" charset="-122"/>
              </a:rPr>
              <a:t>Oracle</a:t>
            </a:r>
            <a:r>
              <a:rPr lang="zh-CN" altLang="en-US" dirty="0">
                <a:latin typeface="Times New Roman" panose="02020603050405020304" charset="0"/>
                <a:ea typeface="宋体" panose="02010600030101010101" pitchFamily="2" charset="-122"/>
              </a:rPr>
              <a:t>数据库物理存储结构</a:t>
            </a:r>
            <a:endParaRPr lang="zh-CN" altLang="en-US" dirty="0">
              <a:latin typeface="Times New Roman" panose="02020603050405020304" charset="0"/>
              <a:ea typeface="宋体" panose="02010600030101010101" pitchFamily="2" charset="-122"/>
            </a:endParaRPr>
          </a:p>
        </p:txBody>
      </p:sp>
      <p:sp>
        <p:nvSpPr>
          <p:cNvPr id="175107" name="Text Box 3"/>
          <p:cNvSpPr txBox="1"/>
          <p:nvPr/>
        </p:nvSpPr>
        <p:spPr>
          <a:xfrm>
            <a:off x="304800" y="1371600"/>
            <a:ext cx="8001000" cy="1597025"/>
          </a:xfrm>
          <a:prstGeom prst="rect">
            <a:avLst/>
          </a:prstGeom>
          <a:noFill/>
          <a:ln w="9525">
            <a:noFill/>
          </a:ln>
        </p:spPr>
        <p:txBody>
          <a:bodyPr anchor="t" anchorCtr="0">
            <a:spAutoFit/>
          </a:bodyPr>
          <a:p>
            <a:pPr eaLnBrk="0" hangingPunct="0">
              <a:lnSpc>
                <a:spcPct val="130000"/>
              </a:lnSpc>
              <a:buClr>
                <a:srgbClr val="FF3300"/>
              </a:buClr>
            </a:pPr>
            <a:r>
              <a:rPr lang="zh-CN" altLang="en-US" sz="2400" dirty="0">
                <a:latin typeface="Times New Roman" panose="02020603050405020304" charset="0"/>
                <a:ea typeface="宋体" panose="02010600030101010101" pitchFamily="2" charset="-122"/>
              </a:rPr>
              <a:t>物理存储结构：是指在</a:t>
            </a:r>
            <a:r>
              <a:rPr lang="zh-CN" altLang="en-US" sz="2400" dirty="0">
                <a:solidFill>
                  <a:schemeClr val="accent2"/>
                </a:solidFill>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操作系统</a:t>
            </a:r>
            <a:r>
              <a:rPr lang="zh-CN" altLang="en-US" sz="2400" dirty="0">
                <a:latin typeface="Times New Roman" panose="02020603050405020304" charset="0"/>
                <a:ea typeface="宋体" panose="02010600030101010101" pitchFamily="2" charset="-122"/>
              </a:rPr>
              <a:t>下数据库的文件组织和实际的数据存储等。从文件的角度看数据库可以分成三个层次。</a:t>
            </a:r>
            <a:r>
              <a:rPr lang="zh-CN" altLang="en-US" sz="2800" dirty="0">
                <a:latin typeface="Times New Roman" panose="02020603050405020304" charset="0"/>
                <a:ea typeface="宋体" panose="02010600030101010101" pitchFamily="2" charset="-122"/>
              </a:rPr>
              <a:t> </a:t>
            </a:r>
            <a:endParaRPr lang="zh-CN" altLang="en-US" sz="2800" dirty="0">
              <a:latin typeface="Times New Roman" panose="02020603050405020304" charset="0"/>
              <a:ea typeface="宋体" panose="02010600030101010101" pitchFamily="2" charset="-122"/>
            </a:endParaRPr>
          </a:p>
        </p:txBody>
      </p:sp>
      <p:pic>
        <p:nvPicPr>
          <p:cNvPr id="14339" name="Picture 4" descr="page2_2"/>
          <p:cNvPicPr>
            <a:picLocks noChangeAspect="1"/>
          </p:cNvPicPr>
          <p:nvPr/>
        </p:nvPicPr>
        <p:blipFill>
          <a:blip r:embed="rId1"/>
          <a:stretch>
            <a:fillRect/>
          </a:stretch>
        </p:blipFill>
        <p:spPr>
          <a:xfrm>
            <a:off x="346075" y="3352800"/>
            <a:ext cx="7959725" cy="263525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5107"/>
                                        </p:tgtEl>
                                        <p:attrNameLst>
                                          <p:attrName>style.visibility</p:attrName>
                                        </p:attrNameLst>
                                      </p:cBhvr>
                                      <p:to>
                                        <p:strVal val="visible"/>
                                      </p:to>
                                    </p:set>
                                    <p:anim calcmode="lin" valueType="num">
                                      <p:cBhvr additive="base">
                                        <p:cTn id="7" dur="500" fill="hold"/>
                                        <p:tgtEl>
                                          <p:spTgt spid="175107"/>
                                        </p:tgtEl>
                                        <p:attrNameLst>
                                          <p:attrName>ppt_x</p:attrName>
                                        </p:attrNameLst>
                                      </p:cBhvr>
                                      <p:tavLst>
                                        <p:tav tm="0">
                                          <p:val>
                                            <p:strVal val="0-#ppt_w/2"/>
                                          </p:val>
                                        </p:tav>
                                        <p:tav tm="100000">
                                          <p:val>
                                            <p:strVal val="#ppt_x"/>
                                          </p:val>
                                        </p:tav>
                                      </p:tavLst>
                                    </p:anim>
                                    <p:anim calcmode="lin" valueType="num">
                                      <p:cBhvr additive="base">
                                        <p:cTn id="8" dur="500" fill="hold"/>
                                        <p:tgtEl>
                                          <p:spTgt spid="1751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idx="4294967295"/>
          </p:nvPr>
        </p:nvSpPr>
        <p:spPr>
          <a:xfrm>
            <a:off x="304800" y="0"/>
            <a:ext cx="8382000" cy="820738"/>
          </a:xfrm>
        </p:spPr>
        <p:txBody>
          <a:bodyPr vert="horz" wrap="square" lIns="91440" tIns="45720" rIns="91440" bIns="45720" anchor="ctr" anchorCtr="0"/>
          <a:p>
            <a:r>
              <a:rPr lang="en-US" altLang="zh-CN" dirty="0">
                <a:latin typeface="Times New Roman" panose="02020603050405020304" charset="0"/>
                <a:ea typeface="宋体" panose="02010600030101010101" pitchFamily="2" charset="-122"/>
              </a:rPr>
              <a:t>Oracle</a:t>
            </a:r>
            <a:r>
              <a:rPr lang="zh-CN" altLang="en-US" dirty="0">
                <a:latin typeface="Times New Roman" panose="02020603050405020304" charset="0"/>
                <a:ea typeface="宋体" panose="02010600030101010101" pitchFamily="2" charset="-122"/>
              </a:rPr>
              <a:t>数据库的逻辑存储结构</a:t>
            </a:r>
            <a:endParaRPr lang="zh-CN" altLang="en-US" dirty="0">
              <a:latin typeface="Times New Roman" panose="02020603050405020304" charset="0"/>
              <a:ea typeface="宋体" panose="02010600030101010101" pitchFamily="2" charset="-122"/>
            </a:endParaRPr>
          </a:p>
        </p:txBody>
      </p:sp>
      <p:sp>
        <p:nvSpPr>
          <p:cNvPr id="132099" name="Text Box 3"/>
          <p:cNvSpPr txBox="1"/>
          <p:nvPr/>
        </p:nvSpPr>
        <p:spPr>
          <a:xfrm>
            <a:off x="0" y="838200"/>
            <a:ext cx="9144000" cy="6087745"/>
          </a:xfrm>
          <a:prstGeom prst="rect">
            <a:avLst/>
          </a:prstGeom>
          <a:noFill/>
          <a:ln w="9525">
            <a:noFill/>
          </a:ln>
        </p:spPr>
        <p:txBody>
          <a:bodyPr anchor="t" anchorCtr="0">
            <a:spAutoFit/>
          </a:bodyPr>
          <a:p>
            <a:pPr eaLnBrk="0" hangingPunct="0">
              <a:lnSpc>
                <a:spcPct val="130000"/>
              </a:lnSpc>
              <a:buClr>
                <a:srgbClr val="FF3300"/>
              </a:buClr>
              <a:buFont typeface="Wingdings" panose="05000000000000000000" pitchFamily="2" charset="2"/>
              <a:buBlip>
                <a:blip r:embed="rId1"/>
              </a:buBlip>
            </a:pPr>
            <a:r>
              <a:rPr lang="zh-CN" altLang="en-US" sz="2400" dirty="0">
                <a:latin typeface="Times New Roman" panose="02020603050405020304" charset="0"/>
                <a:ea typeface="宋体" panose="02010600030101010101" pitchFamily="2" charset="-122"/>
              </a:rPr>
              <a:t>数据库的逻辑结构是面向用户的，描述了数据库在逻辑上是如何组织和存储数据，数据库的逻辑结构支配一个数据库如何使用其物理空间。</a:t>
            </a:r>
            <a:endParaRPr lang="en-US" altLang="zh-CN" sz="2400" dirty="0">
              <a:latin typeface="Times New Roman" panose="02020603050405020304" charset="0"/>
              <a:ea typeface="宋体" panose="02010600030101010101" pitchFamily="2" charset="-122"/>
            </a:endParaRPr>
          </a:p>
          <a:p>
            <a:pPr eaLnBrk="0" hangingPunct="0">
              <a:lnSpc>
                <a:spcPct val="130000"/>
              </a:lnSpc>
              <a:buClr>
                <a:srgbClr val="FF3300"/>
              </a:buClr>
              <a:buFont typeface="Wingdings" panose="05000000000000000000" pitchFamily="2" charset="2"/>
              <a:buBlip>
                <a:blip r:embed="rId1"/>
              </a:buBlip>
            </a:pPr>
            <a:endParaRPr lang="en-US" altLang="zh-CN" sz="2400" dirty="0">
              <a:latin typeface="Times New Roman" panose="02020603050405020304" charset="0"/>
              <a:ea typeface="宋体" panose="02010600030101010101" pitchFamily="2" charset="-122"/>
            </a:endParaRPr>
          </a:p>
          <a:p>
            <a:pPr eaLnBrk="0" hangingPunct="0">
              <a:lnSpc>
                <a:spcPct val="130000"/>
              </a:lnSpc>
              <a:buClr>
                <a:srgbClr val="FF3300"/>
              </a:buClr>
              <a:buFont typeface="Wingdings" panose="05000000000000000000" pitchFamily="2" charset="2"/>
              <a:buBlip>
                <a:blip r:embed="rId1"/>
              </a:buBlip>
            </a:pPr>
            <a:endParaRPr lang="en-US" altLang="zh-CN" sz="2400" dirty="0">
              <a:latin typeface="Times New Roman" panose="02020603050405020304" charset="0"/>
              <a:ea typeface="宋体" panose="02010600030101010101" pitchFamily="2" charset="-122"/>
            </a:endParaRPr>
          </a:p>
          <a:p>
            <a:pPr eaLnBrk="0" hangingPunct="0">
              <a:lnSpc>
                <a:spcPct val="130000"/>
              </a:lnSpc>
              <a:buClr>
                <a:srgbClr val="FF3300"/>
              </a:buClr>
              <a:buNone/>
            </a:pPr>
            <a:r>
              <a:rPr lang="en-US" altLang="zh-CN" sz="2200" dirty="0">
                <a:latin typeface="Arial" panose="020B0604020202020204" pitchFamily="34" charset="0"/>
                <a:ea typeface="宋体" panose="02010600030101010101" pitchFamily="2" charset="-122"/>
              </a:rPr>
              <a:t>1</a:t>
            </a:r>
            <a:r>
              <a:rPr lang="zh-CN" altLang="en-US" sz="2200" dirty="0">
                <a:latin typeface="Arial" panose="020B0604020202020204" pitchFamily="34" charset="0"/>
                <a:ea typeface="宋体" panose="02010600030101010101" pitchFamily="2" charset="-122"/>
              </a:rPr>
              <a:t>。</a:t>
            </a:r>
            <a:r>
              <a:rPr lang="zh-CN" altLang="en-US" sz="2400" dirty="0">
                <a:latin typeface="Arial" panose="020B0604020202020204" pitchFamily="34" charset="0"/>
                <a:ea typeface="宋体" panose="02010600030101010101" pitchFamily="2" charset="-122"/>
              </a:rPr>
              <a:t>数据块</a:t>
            </a:r>
            <a:r>
              <a:rPr lang="zh-CN" altLang="en-US" sz="2200" dirty="0">
                <a:latin typeface="Arial" panose="020B0604020202020204" pitchFamily="34" charset="0"/>
                <a:ea typeface="宋体" panose="02010600030101010101" pitchFamily="2" charset="-122"/>
              </a:rPr>
              <a:t>：数据库中</a:t>
            </a:r>
            <a:r>
              <a:rPr lang="zh-CN" altLang="en-US" sz="2200" dirty="0">
                <a:solidFill>
                  <a:srgbClr val="FF0000"/>
                </a:solidFill>
                <a:latin typeface="Arial" panose="020B0604020202020204" pitchFamily="34" charset="0"/>
                <a:ea typeface="宋体" panose="02010600030101010101" pitchFamily="2" charset="-122"/>
              </a:rPr>
              <a:t>最小的逻辑存储单元</a:t>
            </a:r>
            <a:r>
              <a:rPr lang="zh-CN" altLang="en-US" sz="2200" dirty="0">
                <a:latin typeface="Arial" panose="020B0604020202020204" pitchFamily="34" charset="0"/>
                <a:ea typeface="宋体" panose="02010600030101010101" pitchFamily="2" charset="-122"/>
              </a:rPr>
              <a:t>。在</a:t>
            </a:r>
            <a:r>
              <a:rPr lang="en-US" altLang="zh-CN" sz="2200" dirty="0">
                <a:latin typeface="Arial" panose="020B0604020202020204" pitchFamily="34" charset="0"/>
                <a:ea typeface="宋体" panose="02010600030101010101" pitchFamily="2" charset="-122"/>
              </a:rPr>
              <a:t>Oracle 11g</a:t>
            </a:r>
            <a:r>
              <a:rPr lang="zh-CN" altLang="en-US" sz="2200" dirty="0">
                <a:latin typeface="Arial" panose="020B0604020202020204" pitchFamily="34" charset="0"/>
                <a:ea typeface="宋体" panose="02010600030101010101" pitchFamily="2" charset="-122"/>
              </a:rPr>
              <a:t>数据库中，数据块分为标准块和非标准块两种。</a:t>
            </a:r>
            <a:r>
              <a:rPr lang="en-US" altLang="zh-CN" sz="2200" dirty="0">
                <a:latin typeface="Arial" panose="020B0604020202020204" pitchFamily="34" charset="0"/>
                <a:ea typeface="宋体" panose="02010600030101010101" pitchFamily="2" charset="-122"/>
              </a:rPr>
              <a:t>Oracle</a:t>
            </a:r>
            <a:r>
              <a:rPr lang="zh-CN" altLang="en-US" sz="2200" dirty="0">
                <a:latin typeface="Arial" panose="020B0604020202020204" pitchFamily="34" charset="0"/>
                <a:ea typeface="宋体" panose="02010600030101010101" pitchFamily="2" charset="-122"/>
              </a:rPr>
              <a:t>数据库的默认数据缓冲区就是由标准数据块构成，由数据库初始化参数</a:t>
            </a:r>
            <a:r>
              <a:rPr lang="en-US" altLang="zh-CN" sz="2200" dirty="0">
                <a:latin typeface="Arial" panose="020B0604020202020204" pitchFamily="34" charset="0"/>
                <a:ea typeface="宋体" panose="02010600030101010101" pitchFamily="2" charset="-122"/>
              </a:rPr>
              <a:t>DB_BLOCK_SIZE</a:t>
            </a:r>
            <a:r>
              <a:rPr lang="zh-CN" altLang="en-US" sz="2200" dirty="0">
                <a:latin typeface="Arial" panose="020B0604020202020204" pitchFamily="34" charset="0"/>
                <a:ea typeface="宋体" panose="02010600030101010101" pitchFamily="2" charset="-122"/>
              </a:rPr>
              <a:t>设置，大小不变。数据块与操作系统块有一定对应关系。</a:t>
            </a:r>
            <a:endParaRPr lang="en-US" altLang="zh-CN" sz="2200" dirty="0">
              <a:latin typeface="Arial" panose="020B0604020202020204" pitchFamily="34" charset="0"/>
              <a:ea typeface="宋体" panose="02010600030101010101" pitchFamily="2" charset="-122"/>
            </a:endParaRPr>
          </a:p>
          <a:p>
            <a:pPr eaLnBrk="0" hangingPunct="0">
              <a:lnSpc>
                <a:spcPct val="130000"/>
              </a:lnSpc>
              <a:buClr>
                <a:srgbClr val="FF3300"/>
              </a:buClr>
              <a:buNone/>
            </a:pPr>
            <a:r>
              <a:rPr lang="en-US" altLang="zh-CN" sz="2200" dirty="0">
                <a:latin typeface="Arial" panose="020B0604020202020204" pitchFamily="34" charset="0"/>
                <a:ea typeface="宋体" panose="02010600030101010101" pitchFamily="2" charset="-122"/>
              </a:rPr>
              <a:t>2</a:t>
            </a:r>
            <a:r>
              <a:rPr lang="zh-CN" altLang="en-US" sz="2200" dirty="0">
                <a:latin typeface="Arial" panose="020B0604020202020204" pitchFamily="34" charset="0"/>
                <a:ea typeface="宋体" panose="02010600030101010101" pitchFamily="2" charset="-122"/>
              </a:rPr>
              <a:t>。</a:t>
            </a:r>
            <a:r>
              <a:rPr lang="zh-CN" altLang="en-US" sz="2400" dirty="0">
                <a:latin typeface="Arial" panose="020B0604020202020204" pitchFamily="34" charset="0"/>
                <a:ea typeface="宋体" panose="02010600030101010101" pitchFamily="2" charset="-122"/>
              </a:rPr>
              <a:t>区</a:t>
            </a:r>
            <a:r>
              <a:rPr lang="zh-CN" altLang="en-US" sz="2200" dirty="0">
                <a:latin typeface="Arial" panose="020B0604020202020204" pitchFamily="34" charset="0"/>
                <a:ea typeface="宋体" panose="02010600030101010101" pitchFamily="2" charset="-122"/>
              </a:rPr>
              <a:t>：是由一系列连续的数据块构成的逻辑存储单元，是</a:t>
            </a:r>
            <a:r>
              <a:rPr lang="zh-CN" altLang="en-US" sz="2200" dirty="0">
                <a:solidFill>
                  <a:srgbClr val="FF0000"/>
                </a:solidFill>
                <a:latin typeface="Arial" panose="020B0604020202020204" pitchFamily="34" charset="0"/>
                <a:ea typeface="宋体" panose="02010600030101010101" pitchFamily="2" charset="-122"/>
              </a:rPr>
              <a:t>存储空间分配的最小单位</a:t>
            </a:r>
            <a:r>
              <a:rPr lang="zh-CN" altLang="en-US" sz="2200" dirty="0">
                <a:latin typeface="Arial" panose="020B0604020202020204" pitchFamily="34" charset="0"/>
                <a:ea typeface="宋体" panose="02010600030101010101" pitchFamily="2" charset="-122"/>
              </a:rPr>
              <a:t>。创建数据库对象时，</a:t>
            </a:r>
            <a:r>
              <a:rPr lang="en-US" altLang="zh-CN" sz="2200" dirty="0">
                <a:latin typeface="Arial" panose="020B0604020202020204" pitchFamily="34" charset="0"/>
                <a:ea typeface="宋体" panose="02010600030101010101" pitchFamily="2" charset="-122"/>
              </a:rPr>
              <a:t>Oracle</a:t>
            </a:r>
            <a:r>
              <a:rPr lang="zh-CN" altLang="en-US" sz="2200" dirty="0">
                <a:latin typeface="Arial" panose="020B0604020202020204" pitchFamily="34" charset="0"/>
                <a:ea typeface="宋体" panose="02010600030101010101" pitchFamily="2" charset="-122"/>
              </a:rPr>
              <a:t>为对象分配若干个区，构成一个段为对象提供初始的存储空</a:t>
            </a:r>
            <a:r>
              <a:rPr lang="en-US" altLang="zh-CN" sz="2200" dirty="0">
                <a:latin typeface="Arial" panose="020B0604020202020204" pitchFamily="34" charset="0"/>
                <a:ea typeface="宋体" panose="02010600030101010101" pitchFamily="2" charset="-122"/>
              </a:rPr>
              <a:t> </a:t>
            </a:r>
            <a:r>
              <a:rPr lang="zh-CN" altLang="en-US" sz="2200" dirty="0">
                <a:latin typeface="Arial" panose="020B0604020202020204" pitchFamily="34" charset="0"/>
                <a:ea typeface="宋体" panose="02010600030101010101" pitchFamily="2" charset="-122"/>
              </a:rPr>
              <a:t>间。当段中分配的区都写满后，</a:t>
            </a:r>
            <a:r>
              <a:rPr lang="en-US" altLang="zh-CN" sz="2200" dirty="0">
                <a:latin typeface="Arial" panose="020B0604020202020204" pitchFamily="34" charset="0"/>
                <a:ea typeface="宋体" panose="02010600030101010101" pitchFamily="2" charset="-122"/>
              </a:rPr>
              <a:t>Oracle</a:t>
            </a:r>
            <a:r>
              <a:rPr lang="zh-CN" altLang="en-US" sz="2200" dirty="0">
                <a:latin typeface="Arial" panose="020B0604020202020204" pitchFamily="34" charset="0"/>
                <a:ea typeface="宋体" panose="02010600030101010101" pitchFamily="2" charset="-122"/>
              </a:rPr>
              <a:t>会为段分配一个新区，容纳更多的数据。同段内的区，只能在一个文件中</a:t>
            </a:r>
            <a:endParaRPr lang="en-US" altLang="zh-CN" sz="2200" dirty="0">
              <a:latin typeface="Arial" panose="020B0604020202020204" pitchFamily="34" charset="0"/>
              <a:ea typeface="宋体" panose="02010600030101010101" pitchFamily="2" charset="-122"/>
            </a:endParaRPr>
          </a:p>
        </p:txBody>
      </p:sp>
      <p:pic>
        <p:nvPicPr>
          <p:cNvPr id="15363" name="Picture 4"/>
          <p:cNvPicPr>
            <a:picLocks noChangeAspect="1"/>
          </p:cNvPicPr>
          <p:nvPr/>
        </p:nvPicPr>
        <p:blipFill>
          <a:blip r:embed="rId2"/>
          <a:stretch>
            <a:fillRect/>
          </a:stretch>
        </p:blipFill>
        <p:spPr>
          <a:xfrm>
            <a:off x="228600" y="2349500"/>
            <a:ext cx="8040688" cy="719138"/>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2099"/>
                                        </p:tgtEl>
                                        <p:attrNameLst>
                                          <p:attrName>style.visibility</p:attrName>
                                        </p:attrNameLst>
                                      </p:cBhvr>
                                      <p:to>
                                        <p:strVal val="visible"/>
                                      </p:to>
                                    </p:set>
                                    <p:anim calcmode="lin" valueType="num">
                                      <p:cBhvr additive="base">
                                        <p:cTn id="7" dur="500" fill="hold"/>
                                        <p:tgtEl>
                                          <p:spTgt spid="132099"/>
                                        </p:tgtEl>
                                        <p:attrNameLst>
                                          <p:attrName>ppt_x</p:attrName>
                                        </p:attrNameLst>
                                      </p:cBhvr>
                                      <p:tavLst>
                                        <p:tav tm="0">
                                          <p:val>
                                            <p:strVal val="0-#ppt_w/2"/>
                                          </p:val>
                                        </p:tav>
                                        <p:tav tm="100000">
                                          <p:val>
                                            <p:strVal val="#ppt_x"/>
                                          </p:val>
                                        </p:tav>
                                      </p:tavLst>
                                    </p:anim>
                                    <p:anim calcmode="lin" valueType="num">
                                      <p:cBhvr additive="base">
                                        <p:cTn id="8" dur="500" fill="hold"/>
                                        <p:tgtEl>
                                          <p:spTgt spid="1320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idx="4294967295"/>
          </p:nvPr>
        </p:nvSpPr>
        <p:spPr>
          <a:xfrm>
            <a:off x="304800" y="0"/>
            <a:ext cx="8382000" cy="820738"/>
          </a:xfrm>
        </p:spPr>
        <p:txBody>
          <a:bodyPr vert="horz" wrap="square" lIns="91440" tIns="45720" rIns="91440" bIns="45720" anchor="ctr" anchorCtr="0"/>
          <a:p>
            <a:r>
              <a:rPr lang="en-US" altLang="zh-CN" dirty="0">
                <a:latin typeface="Times New Roman" panose="02020603050405020304" charset="0"/>
                <a:ea typeface="宋体" panose="02010600030101010101" pitchFamily="2" charset="-122"/>
              </a:rPr>
              <a:t>Oracle</a:t>
            </a:r>
            <a:r>
              <a:rPr lang="zh-CN" altLang="en-US" dirty="0">
                <a:latin typeface="Times New Roman" panose="02020603050405020304" charset="0"/>
                <a:ea typeface="宋体" panose="02010600030101010101" pitchFamily="2" charset="-122"/>
              </a:rPr>
              <a:t>数据库逻辑存储结构</a:t>
            </a:r>
            <a:endParaRPr lang="zh-CN" altLang="en-US" dirty="0">
              <a:latin typeface="Times New Roman" panose="02020603050405020304" charset="0"/>
              <a:ea typeface="宋体" panose="02010600030101010101" pitchFamily="2" charset="-122"/>
            </a:endParaRPr>
          </a:p>
        </p:txBody>
      </p:sp>
      <p:sp>
        <p:nvSpPr>
          <p:cNvPr id="132099" name="Text Box 3"/>
          <p:cNvSpPr txBox="1"/>
          <p:nvPr/>
        </p:nvSpPr>
        <p:spPr>
          <a:xfrm>
            <a:off x="0" y="914400"/>
            <a:ext cx="9144000" cy="5430838"/>
          </a:xfrm>
          <a:prstGeom prst="rect">
            <a:avLst/>
          </a:prstGeom>
          <a:noFill/>
          <a:ln w="9525">
            <a:noFill/>
          </a:ln>
        </p:spPr>
        <p:txBody>
          <a:bodyPr anchor="t" anchorCtr="0">
            <a:spAutoFit/>
          </a:bodyPr>
          <a:p>
            <a:pPr eaLnBrk="0" hangingPunct="0">
              <a:lnSpc>
                <a:spcPct val="130000"/>
              </a:lnSpc>
              <a:buClr>
                <a:srgbClr val="FF3300"/>
              </a:buClr>
              <a:buNone/>
            </a:pPr>
            <a:r>
              <a:rPr lang="en-US" altLang="zh-CN" sz="2400" dirty="0">
                <a:latin typeface="Times New Roman" panose="02020603050405020304" charset="0"/>
                <a:ea typeface="宋体" panose="02010600030101010101" pitchFamily="2" charset="-122"/>
              </a:rPr>
              <a:t>3</a:t>
            </a:r>
            <a:r>
              <a:rPr lang="zh-CN" altLang="en-US" sz="2400" dirty="0">
                <a:latin typeface="Times New Roman" panose="02020603050405020304" charset="0"/>
                <a:ea typeface="宋体" panose="02010600030101010101" pitchFamily="2" charset="-122"/>
              </a:rPr>
              <a:t>。段：</a:t>
            </a:r>
            <a:r>
              <a:rPr lang="zh-CN" altLang="en-US" sz="2200" dirty="0">
                <a:latin typeface="Times New Roman" panose="02020603050405020304" charset="0"/>
                <a:ea typeface="宋体" panose="02010600030101010101" pitchFamily="2" charset="-122"/>
              </a:rPr>
              <a:t>是由一个或多个连续或不连续的区组成的逻辑存储单元。用于存储特定的、具有独立存储结构的数据库对象。根据段存储对象的不同其分类如下：</a:t>
            </a:r>
            <a:endParaRPr lang="zh-CN" altLang="en-US" sz="2200" dirty="0">
              <a:latin typeface="Times New Roman" panose="02020603050405020304" charset="0"/>
              <a:ea typeface="宋体" panose="02010600030101010101" pitchFamily="2" charset="-122"/>
            </a:endParaRPr>
          </a:p>
          <a:p>
            <a:pPr eaLnBrk="0" hangingPunct="0">
              <a:lnSpc>
                <a:spcPct val="130000"/>
              </a:lnSpc>
              <a:buClr>
                <a:srgbClr val="FF3300"/>
              </a:buClr>
              <a:buNone/>
            </a:pPr>
            <a:r>
              <a:rPr lang="zh-CN" altLang="en-US" sz="2200" dirty="0">
                <a:latin typeface="Times New Roman" panose="02020603050405020304" charset="0"/>
                <a:ea typeface="宋体" panose="02010600030101010101" pitchFamily="2" charset="-122"/>
              </a:rPr>
              <a:t>           段分类：表段、索引段、临时段、回退段。</a:t>
            </a:r>
            <a:endParaRPr lang="zh-CN" altLang="en-US" sz="2200" dirty="0">
              <a:latin typeface="Times New Roman" panose="02020603050405020304" charset="0"/>
              <a:ea typeface="宋体" panose="02010600030101010101" pitchFamily="2" charset="-122"/>
            </a:endParaRPr>
          </a:p>
          <a:p>
            <a:pPr eaLnBrk="0" hangingPunct="0">
              <a:lnSpc>
                <a:spcPct val="130000"/>
              </a:lnSpc>
              <a:buClr>
                <a:srgbClr val="FF3300"/>
              </a:buClr>
              <a:buFont typeface="Wingdings" panose="05000000000000000000" pitchFamily="2" charset="2"/>
              <a:buBlip>
                <a:blip r:embed="rId1"/>
              </a:buBlip>
            </a:pPr>
            <a:endParaRPr lang="en-US" altLang="zh-CN" sz="2400" dirty="0">
              <a:latin typeface="Times New Roman" panose="02020603050405020304" charset="0"/>
              <a:ea typeface="宋体" panose="02010600030101010101" pitchFamily="2" charset="-122"/>
            </a:endParaRPr>
          </a:p>
          <a:p>
            <a:pPr eaLnBrk="0" hangingPunct="0">
              <a:lnSpc>
                <a:spcPct val="130000"/>
              </a:lnSpc>
              <a:buClr>
                <a:srgbClr val="FF3300"/>
              </a:buClr>
              <a:buNone/>
            </a:pPr>
            <a:r>
              <a:rPr lang="en-US" altLang="zh-CN" sz="2400" dirty="0">
                <a:latin typeface="Times New Roman" panose="02020603050405020304" charset="0"/>
                <a:ea typeface="宋体" panose="02010600030101010101" pitchFamily="2" charset="-122"/>
              </a:rPr>
              <a:t>4</a:t>
            </a:r>
            <a:r>
              <a:rPr lang="zh-CN" altLang="en-US" sz="2400" dirty="0">
                <a:latin typeface="Times New Roman" panose="02020603050405020304" charset="0"/>
                <a:ea typeface="宋体" panose="02010600030101010101" pitchFamily="2" charset="-122"/>
              </a:rPr>
              <a:t>。表空间：</a:t>
            </a:r>
            <a:r>
              <a:rPr lang="en-US" altLang="zh-CN" sz="2200" dirty="0">
                <a:solidFill>
                  <a:srgbClr val="FF0000"/>
                </a:solidFill>
                <a:latin typeface="Times New Roman" panose="02020603050405020304" charset="0"/>
                <a:ea typeface="宋体" panose="02010600030101010101" pitchFamily="2" charset="-122"/>
              </a:rPr>
              <a:t>Oracle</a:t>
            </a:r>
            <a:r>
              <a:rPr lang="zh-CN" altLang="en-US" sz="2200" dirty="0">
                <a:solidFill>
                  <a:srgbClr val="FF0000"/>
                </a:solidFill>
                <a:latin typeface="Times New Roman" panose="02020603050405020304" charset="0"/>
                <a:ea typeface="宋体" panose="02010600030101010101" pitchFamily="2" charset="-122"/>
              </a:rPr>
              <a:t>数据库最大的逻辑存储单元</a:t>
            </a:r>
            <a:r>
              <a:rPr lang="zh-CN" altLang="en-US" sz="2200" dirty="0">
                <a:latin typeface="Times New Roman" panose="02020603050405020304" charset="0"/>
                <a:ea typeface="宋体" panose="02010600030101010101" pitchFamily="2" charset="-122"/>
              </a:rPr>
              <a:t>，数据库的大小从</a:t>
            </a:r>
            <a:r>
              <a:rPr lang="en-US" altLang="zh-CN" sz="2200" dirty="0">
                <a:latin typeface="Times New Roman" panose="02020603050405020304" charset="0"/>
                <a:ea typeface="宋体" panose="02010600030101010101" pitchFamily="2" charset="-122"/>
              </a:rPr>
              <a:t>                   </a:t>
            </a:r>
            <a:r>
              <a:rPr lang="zh-CN" altLang="en-US" sz="2200" dirty="0">
                <a:latin typeface="Times New Roman" panose="02020603050405020304" charset="0"/>
                <a:ea typeface="宋体" panose="02010600030101010101" pitchFamily="2" charset="-122"/>
              </a:rPr>
              <a:t>逻辑上看就是由表空间决定。表空间与数据库文件直接关联，一个表空间包含一个或多个数据文件，一文件只能从属于某一个表空间，数据库对象就是存储在表空间对应的一个或多个数据文件中。</a:t>
            </a:r>
            <a:endParaRPr lang="en-US" altLang="zh-CN" sz="2200" dirty="0">
              <a:latin typeface="Times New Roman" panose="02020603050405020304" charset="0"/>
              <a:ea typeface="宋体" panose="02010600030101010101" pitchFamily="2" charset="-122"/>
            </a:endParaRPr>
          </a:p>
          <a:p>
            <a:pPr eaLnBrk="0" hangingPunct="0">
              <a:lnSpc>
                <a:spcPct val="130000"/>
              </a:lnSpc>
              <a:buClr>
                <a:srgbClr val="FF3300"/>
              </a:buClr>
              <a:buNone/>
            </a:pPr>
            <a:r>
              <a:rPr lang="zh-CN" altLang="en-US" sz="2200" dirty="0">
                <a:latin typeface="Times New Roman" panose="02020603050405020304" charset="0"/>
                <a:ea typeface="宋体" panose="02010600030101010101" pitchFamily="2" charset="-122"/>
              </a:rPr>
              <a:t>    表空间分类：系统表空间</a:t>
            </a:r>
            <a:endParaRPr lang="zh-CN" altLang="en-US" sz="2200" dirty="0">
              <a:latin typeface="Times New Roman" panose="02020603050405020304" charset="0"/>
              <a:ea typeface="宋体" panose="02010600030101010101" pitchFamily="2" charset="-122"/>
            </a:endParaRPr>
          </a:p>
          <a:p>
            <a:pPr eaLnBrk="0" hangingPunct="0">
              <a:lnSpc>
                <a:spcPct val="130000"/>
              </a:lnSpc>
              <a:buClr>
                <a:srgbClr val="FF3300"/>
              </a:buClr>
              <a:buNone/>
            </a:pPr>
            <a:r>
              <a:rPr lang="zh-CN" altLang="en-US" sz="2200" dirty="0">
                <a:latin typeface="Times New Roman" panose="02020603050405020304" charset="0"/>
                <a:ea typeface="宋体" panose="02010600030101010101" pitchFamily="2" charset="-122"/>
              </a:rPr>
              <a:t>    非系统表空间：撤销表空间、临时表空间、</a:t>
            </a:r>
            <a:endParaRPr lang="en-US" altLang="zh-CN" sz="2200" dirty="0">
              <a:latin typeface="Times New Roman" panose="02020603050405020304" charset="0"/>
              <a:ea typeface="宋体" panose="02010600030101010101" pitchFamily="2" charset="-122"/>
            </a:endParaRPr>
          </a:p>
          <a:p>
            <a:pPr eaLnBrk="0" hangingPunct="0">
              <a:lnSpc>
                <a:spcPct val="130000"/>
              </a:lnSpc>
              <a:buClr>
                <a:srgbClr val="FF3300"/>
              </a:buClr>
              <a:buNone/>
            </a:pPr>
            <a:r>
              <a:rPr lang="zh-CN" altLang="en-US" sz="2200" dirty="0">
                <a:latin typeface="Times New Roman" panose="02020603050405020304" charset="0"/>
                <a:ea typeface="宋体" panose="02010600030101010101" pitchFamily="2" charset="-122"/>
              </a:rPr>
              <a:t>                                 用户表空间</a:t>
            </a:r>
            <a:endParaRPr lang="zh-CN" altLang="en-US" sz="2200" dirty="0">
              <a:latin typeface="Times New Roman" panose="0202060305040502030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2099"/>
                                        </p:tgtEl>
                                        <p:attrNameLst>
                                          <p:attrName>style.visibility</p:attrName>
                                        </p:attrNameLst>
                                      </p:cBhvr>
                                      <p:to>
                                        <p:strVal val="visible"/>
                                      </p:to>
                                    </p:set>
                                    <p:anim calcmode="lin" valueType="num">
                                      <p:cBhvr additive="base">
                                        <p:cTn id="7" dur="500" fill="hold"/>
                                        <p:tgtEl>
                                          <p:spTgt spid="132099"/>
                                        </p:tgtEl>
                                        <p:attrNameLst>
                                          <p:attrName>ppt_x</p:attrName>
                                        </p:attrNameLst>
                                      </p:cBhvr>
                                      <p:tavLst>
                                        <p:tav tm="0">
                                          <p:val>
                                            <p:strVal val="0-#ppt_w/2"/>
                                          </p:val>
                                        </p:tav>
                                        <p:tav tm="100000">
                                          <p:val>
                                            <p:strVal val="#ppt_x"/>
                                          </p:val>
                                        </p:tav>
                                      </p:tavLst>
                                    </p:anim>
                                    <p:anim calcmode="lin" valueType="num">
                                      <p:cBhvr additive="base">
                                        <p:cTn id="8" dur="500" fill="hold"/>
                                        <p:tgtEl>
                                          <p:spTgt spid="1320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2"/>
          <p:cNvSpPr>
            <a:spLocks noGrp="1"/>
          </p:cNvSpPr>
          <p:nvPr>
            <p:ph type="title" idx="4294967295"/>
          </p:nvPr>
        </p:nvSpPr>
        <p:spPr>
          <a:xfrm>
            <a:off x="304800" y="0"/>
            <a:ext cx="8382000" cy="820738"/>
          </a:xfrm>
        </p:spPr>
        <p:txBody>
          <a:bodyPr vert="horz" wrap="square" lIns="91440" tIns="45720" rIns="91440" bIns="45720" anchor="ctr" anchorCtr="0"/>
          <a:p>
            <a:r>
              <a:rPr lang="en-US" altLang="zh-CN" dirty="0">
                <a:latin typeface="Times New Roman" panose="02020603050405020304" charset="0"/>
                <a:ea typeface="宋体" panose="02010600030101010101" pitchFamily="2" charset="-122"/>
              </a:rPr>
              <a:t>Oracle</a:t>
            </a:r>
            <a:r>
              <a:rPr lang="zh-CN" altLang="en-US" dirty="0">
                <a:latin typeface="Times New Roman" panose="02020603050405020304" charset="0"/>
                <a:ea typeface="宋体" panose="02010600030101010101" pitchFamily="2" charset="-122"/>
              </a:rPr>
              <a:t>数据库逻辑存储结构</a:t>
            </a:r>
            <a:endParaRPr lang="zh-CN" altLang="en-US" dirty="0">
              <a:latin typeface="Times New Roman" panose="02020603050405020304" charset="0"/>
              <a:ea typeface="宋体" panose="02010600030101010101" pitchFamily="2" charset="-122"/>
            </a:endParaRPr>
          </a:p>
        </p:txBody>
      </p:sp>
      <p:sp>
        <p:nvSpPr>
          <p:cNvPr id="132099" name="Text Box 3"/>
          <p:cNvSpPr txBox="1"/>
          <p:nvPr/>
        </p:nvSpPr>
        <p:spPr>
          <a:xfrm>
            <a:off x="152400" y="914400"/>
            <a:ext cx="6629400" cy="962025"/>
          </a:xfrm>
          <a:prstGeom prst="rect">
            <a:avLst/>
          </a:prstGeom>
          <a:noFill/>
          <a:ln w="9525">
            <a:noFill/>
          </a:ln>
        </p:spPr>
        <p:txBody>
          <a:bodyPr anchor="t" anchorCtr="0">
            <a:spAutoFit/>
          </a:bodyPr>
          <a:p>
            <a:pPr eaLnBrk="0" hangingPunct="0">
              <a:lnSpc>
                <a:spcPct val="130000"/>
              </a:lnSpc>
              <a:buClr>
                <a:srgbClr val="FF3300"/>
              </a:buClr>
              <a:buFont typeface="Wingdings" panose="05000000000000000000" pitchFamily="2" charset="2"/>
              <a:buBlip>
                <a:blip r:embed="rId1"/>
              </a:buBlip>
            </a:pPr>
            <a:r>
              <a:rPr lang="zh-CN" altLang="en-US" sz="2200" dirty="0">
                <a:latin typeface="Times New Roman" panose="02020603050405020304" charset="0"/>
                <a:ea typeface="宋体" panose="02010600030101010101" pitchFamily="2" charset="-122"/>
              </a:rPr>
              <a:t>数据库数据（表、索引、簇）物理上存放在数据文件中，而逻辑上则存放在表空间中。</a:t>
            </a:r>
            <a:endParaRPr lang="en-US" altLang="zh-CN" sz="2200" dirty="0">
              <a:latin typeface="Times New Roman" panose="02020603050405020304" charset="0"/>
              <a:ea typeface="宋体" panose="02010600030101010101" pitchFamily="2" charset="-122"/>
            </a:endParaRPr>
          </a:p>
        </p:txBody>
      </p:sp>
      <p:pic>
        <p:nvPicPr>
          <p:cNvPr id="17411" name="Picture 2" descr="page2_4"/>
          <p:cNvPicPr>
            <a:picLocks noChangeAspect="1"/>
          </p:cNvPicPr>
          <p:nvPr/>
        </p:nvPicPr>
        <p:blipFill>
          <a:blip r:embed="rId2"/>
          <a:stretch>
            <a:fillRect/>
          </a:stretch>
        </p:blipFill>
        <p:spPr>
          <a:xfrm>
            <a:off x="609600" y="1943100"/>
            <a:ext cx="7162800" cy="4618038"/>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2099"/>
                                        </p:tgtEl>
                                        <p:attrNameLst>
                                          <p:attrName>style.visibility</p:attrName>
                                        </p:attrNameLst>
                                      </p:cBhvr>
                                      <p:to>
                                        <p:strVal val="visible"/>
                                      </p:to>
                                    </p:set>
                                    <p:anim calcmode="lin" valueType="num">
                                      <p:cBhvr additive="base">
                                        <p:cTn id="7" dur="500" fill="hold"/>
                                        <p:tgtEl>
                                          <p:spTgt spid="132099"/>
                                        </p:tgtEl>
                                        <p:attrNameLst>
                                          <p:attrName>ppt_x</p:attrName>
                                        </p:attrNameLst>
                                      </p:cBhvr>
                                      <p:tavLst>
                                        <p:tav tm="0">
                                          <p:val>
                                            <p:strVal val="0-#ppt_w/2"/>
                                          </p:val>
                                        </p:tav>
                                        <p:tav tm="100000">
                                          <p:val>
                                            <p:strVal val="#ppt_x"/>
                                          </p:val>
                                        </p:tav>
                                      </p:tavLst>
                                    </p:anim>
                                    <p:anim calcmode="lin" valueType="num">
                                      <p:cBhvr additive="base">
                                        <p:cTn id="8" dur="500" fill="hold"/>
                                        <p:tgtEl>
                                          <p:spTgt spid="1320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idx="4294967295"/>
          </p:nvPr>
        </p:nvSpPr>
        <p:spPr>
          <a:xfrm>
            <a:off x="304800" y="0"/>
            <a:ext cx="8382000" cy="820738"/>
          </a:xfrm>
        </p:spPr>
        <p:txBody>
          <a:bodyPr vert="horz" wrap="square" lIns="91440" tIns="45720" rIns="91440" bIns="45720" anchor="ctr" anchorCtr="0"/>
          <a:p>
            <a:r>
              <a:rPr lang="en-US" altLang="zh-CN" dirty="0">
                <a:latin typeface="Times New Roman" panose="02020603050405020304" charset="0"/>
                <a:ea typeface="宋体" panose="02010600030101010101" pitchFamily="2" charset="-122"/>
              </a:rPr>
              <a:t>Oracle</a:t>
            </a:r>
            <a:r>
              <a:rPr lang="zh-CN" altLang="en-US" dirty="0">
                <a:latin typeface="Times New Roman" panose="02020603050405020304" charset="0"/>
                <a:ea typeface="宋体" panose="02010600030101010101" pitchFamily="2" charset="-122"/>
              </a:rPr>
              <a:t>数据库逻辑存储结构</a:t>
            </a:r>
            <a:endParaRPr lang="zh-CN" altLang="en-US" dirty="0">
              <a:latin typeface="Times New Roman" panose="02020603050405020304" charset="0"/>
              <a:ea typeface="宋体" panose="02010600030101010101" pitchFamily="2" charset="-122"/>
            </a:endParaRPr>
          </a:p>
        </p:txBody>
      </p:sp>
      <p:pic>
        <p:nvPicPr>
          <p:cNvPr id="18434" name="Picture 5"/>
          <p:cNvPicPr>
            <a:picLocks noChangeAspect="1"/>
          </p:cNvPicPr>
          <p:nvPr/>
        </p:nvPicPr>
        <p:blipFill>
          <a:blip r:embed="rId1"/>
          <a:stretch>
            <a:fillRect/>
          </a:stretch>
        </p:blipFill>
        <p:spPr>
          <a:xfrm>
            <a:off x="838200" y="1752600"/>
            <a:ext cx="4572000" cy="4800600"/>
          </a:xfrm>
          <a:prstGeom prst="rect">
            <a:avLst/>
          </a:prstGeom>
          <a:noFill/>
          <a:ln w="9525">
            <a:noFill/>
          </a:ln>
        </p:spPr>
      </p:pic>
      <p:sp>
        <p:nvSpPr>
          <p:cNvPr id="18435" name="AutoShape 6"/>
          <p:cNvSpPr/>
          <p:nvPr/>
        </p:nvSpPr>
        <p:spPr>
          <a:xfrm>
            <a:off x="4800600" y="1447800"/>
            <a:ext cx="2057400" cy="685800"/>
          </a:xfrm>
          <a:prstGeom prst="wedgeEllipseCallout">
            <a:avLst>
              <a:gd name="adj1" fmla="val -51389"/>
              <a:gd name="adj2" fmla="val 78935"/>
            </a:avLst>
          </a:prstGeom>
          <a:solidFill>
            <a:schemeClr val="accent1">
              <a:alpha val="0"/>
            </a:schemeClr>
          </a:solidFill>
          <a:ln w="9525" cap="flat" cmpd="sng">
            <a:solidFill>
              <a:schemeClr val="tx1"/>
            </a:solidFill>
            <a:prstDash val="solid"/>
            <a:miter/>
            <a:headEnd type="none" w="med" len="med"/>
            <a:tailEnd type="none" w="med" len="med"/>
          </a:ln>
        </p:spPr>
        <p:txBody>
          <a:bodyPr anchor="ctr" anchorCtr="0"/>
          <a:p>
            <a:pPr algn="ctr" eaLnBrk="0" hangingPunct="0"/>
            <a:r>
              <a:rPr lang="zh-CN" altLang="en-US" dirty="0">
                <a:latin typeface="Arial" panose="020B0604020202020204" pitchFamily="34" charset="0"/>
                <a:ea typeface="宋体" panose="02010600030101010101" pitchFamily="2" charset="-122"/>
              </a:rPr>
              <a:t>区</a:t>
            </a:r>
            <a:endParaRPr lang="zh-CN" altLang="en-US" dirty="0">
              <a:latin typeface="Arial" panose="020B0604020202020204" pitchFamily="34" charset="0"/>
              <a:ea typeface="宋体" panose="02010600030101010101" pitchFamily="2" charset="-122"/>
            </a:endParaRPr>
          </a:p>
        </p:txBody>
      </p:sp>
      <p:sp>
        <p:nvSpPr>
          <p:cNvPr id="18436" name="Oval 7"/>
          <p:cNvSpPr/>
          <p:nvPr/>
        </p:nvSpPr>
        <p:spPr>
          <a:xfrm>
            <a:off x="2895600" y="2057400"/>
            <a:ext cx="838200" cy="457200"/>
          </a:xfrm>
          <a:prstGeom prst="ellipse">
            <a:avLst/>
          </a:prstGeom>
          <a:solidFill>
            <a:srgbClr val="FFFF00">
              <a:alpha val="45882"/>
            </a:srgbClr>
          </a:solidFill>
          <a:ln w="9525" cap="flat" cmpd="sng">
            <a:solidFill>
              <a:schemeClr val="tx1"/>
            </a:solidFill>
            <a:prstDash val="solid"/>
            <a:round/>
            <a:headEnd type="none" w="med" len="med"/>
            <a:tailEnd type="none" w="med" len="med"/>
          </a:ln>
        </p:spPr>
        <p:txBody>
          <a:bodyPr wrap="none" anchor="ctr" anchorCtr="0"/>
          <a:p>
            <a:pPr algn="ctr" eaLnBrk="0" hangingPunct="0"/>
            <a:endParaRPr lang="zh-CN" altLang="en-US" dirty="0">
              <a:latin typeface="Arial" panose="020B0604020202020204" pitchFamily="34" charset="0"/>
              <a:ea typeface="宋体" panose="02010600030101010101" pitchFamily="2" charset="-122"/>
            </a:endParaRPr>
          </a:p>
        </p:txBody>
      </p:sp>
      <p:sp>
        <p:nvSpPr>
          <p:cNvPr id="18437" name="AutoShape 8"/>
          <p:cNvSpPr/>
          <p:nvPr/>
        </p:nvSpPr>
        <p:spPr>
          <a:xfrm>
            <a:off x="3124200" y="1066800"/>
            <a:ext cx="2057400" cy="685800"/>
          </a:xfrm>
          <a:prstGeom prst="wedgeEllipseCallout">
            <a:avLst>
              <a:gd name="adj1" fmla="val -39352"/>
              <a:gd name="adj2" fmla="val 95602"/>
            </a:avLst>
          </a:prstGeom>
          <a:solidFill>
            <a:schemeClr val="accent1">
              <a:alpha val="0"/>
            </a:schemeClr>
          </a:solidFill>
          <a:ln w="9525" cap="flat" cmpd="sng">
            <a:solidFill>
              <a:schemeClr val="tx1"/>
            </a:solidFill>
            <a:prstDash val="solid"/>
            <a:miter/>
            <a:headEnd type="none" w="med" len="med"/>
            <a:tailEnd type="none" w="med" len="med"/>
          </a:ln>
        </p:spPr>
        <p:txBody>
          <a:bodyPr anchor="ctr" anchorCtr="0"/>
          <a:p>
            <a:pPr algn="ctr" eaLnBrk="0" hangingPunct="0"/>
            <a:r>
              <a:rPr lang="zh-CN" altLang="en-US" dirty="0">
                <a:latin typeface="Arial" panose="020B0604020202020204" pitchFamily="34" charset="0"/>
                <a:ea typeface="宋体" panose="02010600030101010101" pitchFamily="2" charset="-122"/>
              </a:rPr>
              <a:t>段</a:t>
            </a:r>
            <a:endParaRPr lang="zh-CN" altLang="en-US" dirty="0">
              <a:latin typeface="Arial" panose="020B0604020202020204" pitchFamily="34" charset="0"/>
              <a:ea typeface="宋体" panose="02010600030101010101" pitchFamily="2" charset="-122"/>
            </a:endParaRPr>
          </a:p>
        </p:txBody>
      </p:sp>
      <p:sp>
        <p:nvSpPr>
          <p:cNvPr id="18438" name="AutoShape 9"/>
          <p:cNvSpPr/>
          <p:nvPr/>
        </p:nvSpPr>
        <p:spPr>
          <a:xfrm>
            <a:off x="0" y="1219200"/>
            <a:ext cx="2057400" cy="685800"/>
          </a:xfrm>
          <a:prstGeom prst="wedgeEllipseCallout">
            <a:avLst>
              <a:gd name="adj1" fmla="val 14352"/>
              <a:gd name="adj2" fmla="val 78935"/>
            </a:avLst>
          </a:prstGeom>
          <a:solidFill>
            <a:schemeClr val="accent1">
              <a:alpha val="0"/>
            </a:schemeClr>
          </a:solidFill>
          <a:ln w="9525" cap="flat" cmpd="sng">
            <a:solidFill>
              <a:schemeClr val="tx1"/>
            </a:solidFill>
            <a:prstDash val="solid"/>
            <a:miter/>
            <a:headEnd type="none" w="med" len="med"/>
            <a:tailEnd type="none" w="med" len="med"/>
          </a:ln>
        </p:spPr>
        <p:txBody>
          <a:bodyPr anchor="ctr" anchorCtr="0"/>
          <a:p>
            <a:pPr algn="ctr" eaLnBrk="0" hangingPunct="0"/>
            <a:r>
              <a:rPr lang="zh-CN" altLang="en-US" dirty="0">
                <a:latin typeface="Arial" panose="020B0604020202020204" pitchFamily="34" charset="0"/>
                <a:ea typeface="宋体" panose="02010600030101010101" pitchFamily="2" charset="-122"/>
              </a:rPr>
              <a:t>数据块</a:t>
            </a:r>
            <a:endParaRPr lang="zh-CN" altLang="en-US" dirty="0">
              <a:latin typeface="Arial" panose="020B0604020202020204" pitchFamily="34" charset="0"/>
              <a:ea typeface="宋体" panose="02010600030101010101" pitchFamily="2" charset="-122"/>
            </a:endParaRPr>
          </a:p>
        </p:txBody>
      </p:sp>
      <p:sp>
        <p:nvSpPr>
          <p:cNvPr id="2" name="AutoShape 6"/>
          <p:cNvSpPr/>
          <p:nvPr/>
        </p:nvSpPr>
        <p:spPr>
          <a:xfrm>
            <a:off x="2823210" y="2362200"/>
            <a:ext cx="2057400" cy="685800"/>
          </a:xfrm>
          <a:prstGeom prst="wedgeEllipseCallout">
            <a:avLst>
              <a:gd name="adj1" fmla="val -51389"/>
              <a:gd name="adj2" fmla="val 78935"/>
            </a:avLst>
          </a:prstGeom>
          <a:solidFill>
            <a:schemeClr val="accent1">
              <a:alpha val="0"/>
            </a:schemeClr>
          </a:solidFill>
          <a:ln w="9525" cap="flat" cmpd="sng">
            <a:noFill/>
            <a:prstDash val="solid"/>
            <a:miter/>
            <a:headEnd type="none" w="med" len="med"/>
            <a:tailEnd type="none" w="med" len="med"/>
          </a:ln>
        </p:spPr>
        <p:txBody>
          <a:bodyPr anchor="ctr" anchorCtr="0"/>
          <a:p>
            <a:pPr algn="ctr" eaLnBrk="0" hangingPunct="0"/>
            <a:r>
              <a:rPr lang="zh-CN" altLang="en-US" dirty="0">
                <a:latin typeface="Arial" panose="020B0604020202020204" pitchFamily="34" charset="0"/>
                <a:ea typeface="宋体" panose="02010600030101010101" pitchFamily="2" charset="-122"/>
              </a:rPr>
              <a:t>。。。。。</a:t>
            </a:r>
            <a:endParaRPr lang="zh-CN" altLang="en-US" dirty="0">
              <a:latin typeface="Arial" panose="020B0604020202020204" pitchFamily="34" charset="0"/>
              <a:ea typeface="宋体" panose="02010600030101010101" pitchFamily="2" charset="-122"/>
            </a:endParaRPr>
          </a:p>
        </p:txBody>
      </p:sp>
      <p:sp>
        <p:nvSpPr>
          <p:cNvPr id="3" name="AutoShape 6"/>
          <p:cNvSpPr/>
          <p:nvPr/>
        </p:nvSpPr>
        <p:spPr>
          <a:xfrm>
            <a:off x="1981200" y="4724400"/>
            <a:ext cx="2057400" cy="685800"/>
          </a:xfrm>
          <a:prstGeom prst="wedgeEllipseCallout">
            <a:avLst>
              <a:gd name="adj1" fmla="val -51389"/>
              <a:gd name="adj2" fmla="val 78935"/>
            </a:avLst>
          </a:prstGeom>
          <a:solidFill>
            <a:schemeClr val="accent1">
              <a:alpha val="0"/>
            </a:schemeClr>
          </a:solidFill>
          <a:ln w="9525" cap="flat" cmpd="sng">
            <a:noFill/>
            <a:prstDash val="solid"/>
            <a:miter/>
            <a:headEnd type="none" w="med" len="med"/>
            <a:tailEnd type="none" w="med" len="med"/>
          </a:ln>
        </p:spPr>
        <p:txBody>
          <a:bodyPr anchor="ctr" anchorCtr="0"/>
          <a:p>
            <a:pPr algn="ctr" eaLnBrk="0" hangingPunct="0"/>
            <a:r>
              <a:rPr lang="zh-CN" altLang="en-US" dirty="0">
                <a:latin typeface="Arial" panose="020B0604020202020204" pitchFamily="34" charset="0"/>
                <a:ea typeface="宋体" panose="02010600030101010101" pitchFamily="2" charset="-122"/>
              </a:rPr>
              <a:t>。。。。。</a:t>
            </a:r>
            <a:endParaRPr lang="zh-CN" altLang="en-US" dirty="0">
              <a:latin typeface="Arial" panose="020B0604020202020204" pitchFamily="34" charset="0"/>
              <a:ea typeface="宋体" panose="02010600030101010101" pitchFamily="2"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3"/>
          <p:cNvSpPr/>
          <p:nvPr/>
        </p:nvSpPr>
        <p:spPr>
          <a:xfrm>
            <a:off x="304800" y="0"/>
            <a:ext cx="8382000" cy="820738"/>
          </a:xfrm>
          <a:prstGeom prst="rect">
            <a:avLst/>
          </a:prstGeom>
          <a:noFill/>
          <a:ln w="9525">
            <a:noFill/>
          </a:ln>
        </p:spPr>
        <p:txBody>
          <a:bodyPr anchor="ctr" anchorCtr="0"/>
          <a:p>
            <a:pPr algn="ctr" eaLnBrk="0" hangingPunct="0"/>
            <a:r>
              <a:rPr lang="zh-CN" altLang="en-US" sz="4000" dirty="0">
                <a:solidFill>
                  <a:schemeClr val="bg1"/>
                </a:solidFill>
                <a:latin typeface="Times New Roman" panose="02020603050405020304" charset="0"/>
                <a:ea typeface="宋体" panose="02010600030101010101" pitchFamily="2" charset="-122"/>
              </a:rPr>
              <a:t>物理和逻辑存储结构的对应关系</a:t>
            </a:r>
            <a:endParaRPr lang="zh-CN" altLang="en-US" sz="4000" dirty="0">
              <a:solidFill>
                <a:schemeClr val="bg1"/>
              </a:solidFill>
              <a:latin typeface="Times New Roman" panose="02020603050405020304" charset="0"/>
              <a:ea typeface="宋体" panose="02010600030101010101" pitchFamily="2" charset="-122"/>
            </a:endParaRPr>
          </a:p>
        </p:txBody>
      </p:sp>
      <p:pic>
        <p:nvPicPr>
          <p:cNvPr id="19458" name="Picture 258" descr="未命名"/>
          <p:cNvPicPr>
            <a:picLocks noChangeAspect="1"/>
          </p:cNvPicPr>
          <p:nvPr/>
        </p:nvPicPr>
        <p:blipFill>
          <a:blip r:embed="rId1"/>
          <a:srcRect l="2222" t="2000" r="16666" b="9111"/>
          <a:stretch>
            <a:fillRect/>
          </a:stretch>
        </p:blipFill>
        <p:spPr>
          <a:xfrm>
            <a:off x="292100" y="1511300"/>
            <a:ext cx="7480300" cy="5122863"/>
          </a:xfrm>
          <a:prstGeom prst="rect">
            <a:avLst/>
          </a:prstGeom>
          <a:noFill/>
          <a:ln w="9525">
            <a:noFill/>
          </a:ln>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title" idx="4294967295"/>
          </p:nvPr>
        </p:nvSpPr>
        <p:spPr/>
        <p:txBody>
          <a:bodyPr vert="horz" wrap="square" lIns="91440" tIns="45720" rIns="91440" bIns="45720" anchor="ctr" anchorCtr="0"/>
          <a:p>
            <a:pPr marL="685800" indent="-685800"/>
            <a:r>
              <a:rPr lang="zh-CN" altLang="en-US" dirty="0">
                <a:latin typeface="Times New Roman" panose="02020603050405020304" charset="0"/>
                <a:ea typeface="宋体" panose="02010600030101010101" pitchFamily="2" charset="-122"/>
              </a:rPr>
              <a:t>物理和逻辑存储结构的对应关系</a:t>
            </a:r>
            <a:endParaRPr lang="zh-CN" altLang="en-US" dirty="0">
              <a:latin typeface="Times New Roman" panose="02020603050405020304" charset="0"/>
              <a:ea typeface="宋体" panose="02010600030101010101" pitchFamily="2" charset="-122"/>
            </a:endParaRPr>
          </a:p>
        </p:txBody>
      </p:sp>
      <p:sp>
        <p:nvSpPr>
          <p:cNvPr id="20482" name="Rectangle 4"/>
          <p:cNvSpPr/>
          <p:nvPr/>
        </p:nvSpPr>
        <p:spPr>
          <a:xfrm>
            <a:off x="0" y="2524125"/>
            <a:ext cx="9144000" cy="0"/>
          </a:xfrm>
          <a:prstGeom prst="rect">
            <a:avLst/>
          </a:prstGeom>
          <a:noFill/>
          <a:ln w="9525">
            <a:noFill/>
          </a:ln>
        </p:spPr>
        <p:txBody>
          <a:bodyPr wrap="none" anchor="ctr" anchorCtr="0">
            <a:spAutoFit/>
          </a:bodyPr>
          <a:p>
            <a:pPr algn="ctr" eaLnBrk="0" hangingPunct="0"/>
            <a:endParaRPr lang="zh-CN" altLang="en-US" dirty="0">
              <a:latin typeface="Arial" panose="020B0604020202020204" pitchFamily="34" charset="0"/>
              <a:ea typeface="宋体" panose="02010600030101010101" pitchFamily="2" charset="-122"/>
            </a:endParaRPr>
          </a:p>
        </p:txBody>
      </p:sp>
      <p:pic>
        <p:nvPicPr>
          <p:cNvPr id="20483" name="Picture 2"/>
          <p:cNvPicPr>
            <a:picLocks noChangeAspect="1"/>
          </p:cNvPicPr>
          <p:nvPr/>
        </p:nvPicPr>
        <p:blipFill>
          <a:blip r:embed="rId1"/>
          <a:stretch>
            <a:fillRect/>
          </a:stretch>
        </p:blipFill>
        <p:spPr>
          <a:xfrm>
            <a:off x="304800" y="1447800"/>
            <a:ext cx="7912100" cy="480060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2"/>
          <p:cNvSpPr>
            <a:spLocks noGrp="1"/>
          </p:cNvSpPr>
          <p:nvPr>
            <p:ph type="title" idx="4294967295"/>
          </p:nvPr>
        </p:nvSpPr>
        <p:spPr/>
        <p:txBody>
          <a:bodyPr vert="horz" wrap="square" lIns="91440" tIns="45720" rIns="91440" bIns="45720" anchor="ctr" anchorCtr="0"/>
          <a:p>
            <a:pPr marL="685800" indent="-685800"/>
            <a:r>
              <a:rPr lang="zh-CN" altLang="en-US" dirty="0">
                <a:latin typeface="Times New Roman" panose="02020603050405020304" charset="0"/>
                <a:ea typeface="宋体" panose="02010600030101010101" pitchFamily="2" charset="-122"/>
              </a:rPr>
              <a:t>物理和逻辑存储结构的对应关系</a:t>
            </a:r>
            <a:endParaRPr lang="zh-CN" altLang="en-US" dirty="0">
              <a:latin typeface="Times New Roman" panose="02020603050405020304" charset="0"/>
              <a:ea typeface="宋体" panose="02010600030101010101" pitchFamily="2" charset="-122"/>
            </a:endParaRPr>
          </a:p>
        </p:txBody>
      </p:sp>
      <p:sp>
        <p:nvSpPr>
          <p:cNvPr id="21506" name="Rectangle 3"/>
          <p:cNvSpPr>
            <a:spLocks noGrp="1"/>
          </p:cNvSpPr>
          <p:nvPr>
            <p:ph type="body" sz="half" idx="4294967295"/>
          </p:nvPr>
        </p:nvSpPr>
        <p:spPr>
          <a:xfrm>
            <a:off x="0" y="990600"/>
            <a:ext cx="8394700" cy="5562600"/>
          </a:xfrm>
        </p:spPr>
        <p:txBody>
          <a:bodyPr vert="horz" wrap="square" lIns="91440" tIns="45720" rIns="91440" bIns="45720" anchor="t" anchorCtr="0"/>
          <a:lstStyle>
            <a:lvl1pPr lvl="0">
              <a:buClr>
                <a:srgbClr val="800000"/>
              </a:buClr>
              <a:buSzPct val="90000"/>
              <a:buFont typeface="Wingdings" panose="05000000000000000000" pitchFamily="2" charset="2"/>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lvl="0">
              <a:spcBef>
                <a:spcPct val="0"/>
              </a:spcBef>
              <a:buClr>
                <a:srgbClr val="800000"/>
              </a:buClr>
            </a:pPr>
            <a:r>
              <a:rPr lang="en-US" altLang="zh-CN" sz="3200" dirty="0">
                <a:ea typeface="宋体" panose="02010600030101010101" pitchFamily="2" charset="-122"/>
              </a:rPr>
              <a:t>Oracle</a:t>
            </a:r>
            <a:r>
              <a:rPr lang="zh-CN" altLang="en-US" sz="3200" dirty="0">
                <a:ea typeface="宋体" panose="02010600030101010101" pitchFamily="2" charset="-122"/>
              </a:rPr>
              <a:t>数据库的物理存储结构与逻辑存储结构之间的基本关系：</a:t>
            </a:r>
            <a:endParaRPr lang="en-US" altLang="zh-CN" sz="3200" dirty="0">
              <a:ea typeface="宋体" panose="02010600030101010101" pitchFamily="2" charset="-122"/>
            </a:endParaRPr>
          </a:p>
          <a:p>
            <a:pPr lvl="0">
              <a:spcBef>
                <a:spcPct val="0"/>
              </a:spcBef>
              <a:buClr>
                <a:srgbClr val="800000"/>
              </a:buClr>
            </a:pPr>
            <a:endParaRPr lang="en-US" altLang="zh-CN" sz="3200" dirty="0">
              <a:ea typeface="宋体" panose="02010600030101010101" pitchFamily="2" charset="-122"/>
            </a:endParaRPr>
          </a:p>
          <a:p>
            <a:pPr lvl="0">
              <a:spcBef>
                <a:spcPct val="0"/>
              </a:spcBef>
              <a:buClr>
                <a:srgbClr val="800000"/>
              </a:buClr>
              <a:buFont typeface="Wingdings" panose="05000000000000000000" pitchFamily="2" charset="2"/>
              <a:buChar char="u"/>
            </a:pPr>
            <a:r>
              <a:rPr lang="zh-CN" altLang="en-US" sz="2200" dirty="0">
                <a:latin typeface="Times New Roman" panose="02020603050405020304" charset="0"/>
                <a:ea typeface="宋体" panose="02010600030101010101" pitchFamily="2" charset="-122"/>
              </a:rPr>
              <a:t>一个数据库在物理上包含多个数据文件，在逻辑上包含多个表空间。 </a:t>
            </a:r>
            <a:endParaRPr lang="en-US" altLang="zh-CN" sz="2200" dirty="0">
              <a:latin typeface="Times New Roman" panose="02020603050405020304" charset="0"/>
              <a:ea typeface="宋体" panose="02010600030101010101" pitchFamily="2" charset="-122"/>
            </a:endParaRPr>
          </a:p>
          <a:p>
            <a:pPr lvl="0">
              <a:spcBef>
                <a:spcPct val="0"/>
              </a:spcBef>
              <a:buClr>
                <a:srgbClr val="800000"/>
              </a:buClr>
              <a:buFont typeface="Wingdings" panose="05000000000000000000" pitchFamily="2" charset="2"/>
              <a:buChar char="u"/>
            </a:pPr>
            <a:endParaRPr lang="zh-CN" altLang="en-US" sz="2200" dirty="0">
              <a:latin typeface="Times New Roman" panose="02020603050405020304" charset="0"/>
              <a:ea typeface="宋体" panose="02010600030101010101" pitchFamily="2" charset="-122"/>
            </a:endParaRPr>
          </a:p>
          <a:p>
            <a:pPr lvl="0">
              <a:spcBef>
                <a:spcPct val="0"/>
              </a:spcBef>
              <a:buClr>
                <a:srgbClr val="800000"/>
              </a:buClr>
              <a:buFont typeface="Wingdings" panose="05000000000000000000" pitchFamily="2" charset="2"/>
              <a:buChar char="u"/>
            </a:pPr>
            <a:r>
              <a:rPr lang="zh-CN" altLang="en-US" sz="2200" dirty="0">
                <a:latin typeface="Times New Roman" panose="02020603050405020304" charset="0"/>
                <a:ea typeface="宋体" panose="02010600030101010101" pitchFamily="2" charset="-122"/>
              </a:rPr>
              <a:t>一个表空间包含一个或多个数据文件，一个数据文件只能从属于某个表空间。</a:t>
            </a:r>
            <a:endParaRPr lang="en-US" altLang="zh-CN" sz="2200" dirty="0">
              <a:latin typeface="Times New Roman" panose="02020603050405020304" charset="0"/>
              <a:ea typeface="宋体" panose="02010600030101010101" pitchFamily="2" charset="-122"/>
            </a:endParaRPr>
          </a:p>
          <a:p>
            <a:pPr lvl="0">
              <a:spcBef>
                <a:spcPct val="0"/>
              </a:spcBef>
              <a:buClr>
                <a:srgbClr val="800000"/>
              </a:buClr>
              <a:buFont typeface="Wingdings" panose="05000000000000000000" pitchFamily="2" charset="2"/>
              <a:buChar char="u"/>
            </a:pPr>
            <a:endParaRPr lang="zh-CN" altLang="en-US" sz="2200" dirty="0">
              <a:latin typeface="Times New Roman" panose="02020603050405020304" charset="0"/>
              <a:ea typeface="宋体" panose="02010600030101010101" pitchFamily="2" charset="-122"/>
            </a:endParaRPr>
          </a:p>
          <a:p>
            <a:pPr lvl="0">
              <a:spcBef>
                <a:spcPct val="0"/>
              </a:spcBef>
              <a:buClr>
                <a:srgbClr val="800000"/>
              </a:buClr>
              <a:buFont typeface="Wingdings" panose="05000000000000000000" pitchFamily="2" charset="2"/>
              <a:buChar char="u"/>
            </a:pPr>
            <a:r>
              <a:rPr lang="zh-CN" altLang="en-US" sz="2200" dirty="0">
                <a:latin typeface="Times New Roman" panose="02020603050405020304" charset="0"/>
                <a:ea typeface="宋体" panose="02010600030101010101" pitchFamily="2" charset="-122"/>
              </a:rPr>
              <a:t>数据库的逻辑块由一个或多个操作系统块构成。</a:t>
            </a:r>
            <a:endParaRPr lang="en-US" altLang="zh-CN" sz="2200" dirty="0">
              <a:latin typeface="Times New Roman" panose="02020603050405020304" charset="0"/>
              <a:ea typeface="宋体" panose="02010600030101010101" pitchFamily="2" charset="-122"/>
            </a:endParaRPr>
          </a:p>
          <a:p>
            <a:pPr lvl="0">
              <a:spcBef>
                <a:spcPct val="0"/>
              </a:spcBef>
              <a:buClr>
                <a:srgbClr val="800000"/>
              </a:buClr>
              <a:buFont typeface="Wingdings" panose="05000000000000000000" pitchFamily="2" charset="2"/>
              <a:buChar char="u"/>
            </a:pPr>
            <a:endParaRPr lang="zh-CN" altLang="en-US" sz="2200" dirty="0">
              <a:latin typeface="Times New Roman" panose="02020603050405020304" charset="0"/>
              <a:ea typeface="宋体" panose="02010600030101010101" pitchFamily="2" charset="-122"/>
            </a:endParaRPr>
          </a:p>
          <a:p>
            <a:pPr lvl="0">
              <a:spcBef>
                <a:spcPct val="0"/>
              </a:spcBef>
              <a:buClr>
                <a:srgbClr val="800000"/>
              </a:buClr>
              <a:buFont typeface="Wingdings" panose="05000000000000000000" pitchFamily="2" charset="2"/>
              <a:buChar char="u"/>
            </a:pPr>
            <a:r>
              <a:rPr lang="zh-CN" altLang="en-US" sz="2200" dirty="0">
                <a:latin typeface="Times New Roman" panose="02020603050405020304" charset="0"/>
                <a:ea typeface="宋体" panose="02010600030101010101" pitchFamily="2" charset="-122"/>
              </a:rPr>
              <a:t>一个逻辑区只能从属于某一个数据文件，而一个数据文件可包含一个或多个逻辑区。</a:t>
            </a:r>
            <a:endParaRPr lang="en-US" altLang="zh-CN" sz="2200" dirty="0">
              <a:latin typeface="Times New Roman" panose="02020603050405020304" charset="0"/>
              <a:ea typeface="宋体" panose="02010600030101010101" pitchFamily="2" charset="-122"/>
            </a:endParaRPr>
          </a:p>
        </p:txBody>
      </p:sp>
      <p:sp>
        <p:nvSpPr>
          <p:cNvPr id="21507" name="Rectangle 4"/>
          <p:cNvSpPr/>
          <p:nvPr/>
        </p:nvSpPr>
        <p:spPr>
          <a:xfrm>
            <a:off x="0" y="2524125"/>
            <a:ext cx="9144000" cy="0"/>
          </a:xfrm>
          <a:prstGeom prst="rect">
            <a:avLst/>
          </a:prstGeom>
          <a:noFill/>
          <a:ln w="9525">
            <a:noFill/>
          </a:ln>
        </p:spPr>
        <p:txBody>
          <a:bodyPr wrap="none" anchor="ctr" anchorCtr="0">
            <a:spAutoFit/>
          </a:bodyPr>
          <a:p>
            <a:pPr algn="ctr" eaLnBrk="0" hangingPunct="0"/>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6"/>
          <p:cNvSpPr>
            <a:spLocks noGrp="1"/>
          </p:cNvSpPr>
          <p:nvPr>
            <p:ph type="sldNum" sz="quarter" idx="12"/>
          </p:nvPr>
        </p:nvSpPr>
        <p:spPr/>
        <p:txBody>
          <a:bodyPr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stStyle>
          <a:p>
            <a:pPr lvl="0" algn="r" eaLnBrk="1" hangingPunct="1">
              <a:buSzTx/>
            </a:pPr>
            <a:fld id="{9A0DB2DC-4C9A-4742-B13C-FB6460FD3503}" type="slidenum">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22530" name="Text Box 2"/>
          <p:cNvSpPr txBox="1"/>
          <p:nvPr/>
        </p:nvSpPr>
        <p:spPr>
          <a:xfrm>
            <a:off x="228600" y="1327150"/>
            <a:ext cx="8153400" cy="5150485"/>
          </a:xfrm>
          <a:prstGeom prst="rect">
            <a:avLst/>
          </a:prstGeom>
          <a:noFill/>
          <a:ln w="9525">
            <a:noFill/>
          </a:ln>
        </p:spPr>
        <p:txBody>
          <a:bodyPr anchor="t" anchorCtr="0">
            <a:spAutoFit/>
          </a:bodyPr>
          <a:p>
            <a:pPr eaLnBrk="0" hangingPunct="0">
              <a:lnSpc>
                <a:spcPct val="145000"/>
              </a:lnSpc>
              <a:spcBef>
                <a:spcPts val="600"/>
              </a:spcBef>
              <a:spcAft>
                <a:spcPts val="600"/>
              </a:spcAft>
              <a:buClr>
                <a:srgbClr val="FF3300"/>
              </a:buClr>
              <a:buFont typeface="Wingdings" panose="05000000000000000000" pitchFamily="2" charset="2"/>
              <a:buBlip>
                <a:blip r:embed="rId1"/>
              </a:buBlip>
            </a:pPr>
            <a:r>
              <a:rPr lang="en-US" altLang="zh-CN" sz="2200" dirty="0">
                <a:latin typeface="Times New Roman" panose="02020603050405020304" charset="0"/>
                <a:ea typeface="宋体" panose="02010600030101010101" pitchFamily="2" charset="-122"/>
              </a:rPr>
              <a:t>Oracle</a:t>
            </a:r>
            <a:r>
              <a:rPr lang="zh-CN" altLang="en-US" sz="2200" dirty="0">
                <a:latin typeface="Times New Roman" panose="02020603050405020304" charset="0"/>
                <a:ea typeface="宋体" panose="02010600030101010101" pitchFamily="2" charset="-122"/>
              </a:rPr>
              <a:t>数据库实例（软件结构）是由是一系列</a:t>
            </a:r>
            <a:r>
              <a:rPr lang="zh-CN" altLang="en-US" sz="2200" dirty="0">
                <a:solidFill>
                  <a:srgbClr val="FF0000"/>
                </a:solidFill>
                <a:latin typeface="Times New Roman" panose="02020603050405020304" charset="0"/>
                <a:ea typeface="宋体" panose="02010600030101010101" pitchFamily="2" charset="-122"/>
              </a:rPr>
              <a:t>内存结构</a:t>
            </a:r>
            <a:r>
              <a:rPr lang="zh-CN" altLang="en-US" sz="2200" dirty="0">
                <a:latin typeface="Times New Roman" panose="02020603050405020304" charset="0"/>
                <a:ea typeface="宋体" panose="02010600030101010101" pitchFamily="2" charset="-122"/>
              </a:rPr>
              <a:t>和</a:t>
            </a:r>
            <a:r>
              <a:rPr lang="zh-CN" altLang="en-US" sz="2200" dirty="0">
                <a:solidFill>
                  <a:srgbClr val="FF0000"/>
                </a:solidFill>
                <a:latin typeface="Times New Roman" panose="02020603050405020304" charset="0"/>
                <a:ea typeface="宋体" panose="02010600030101010101" pitchFamily="2" charset="-122"/>
              </a:rPr>
              <a:t>后台进程</a:t>
            </a:r>
            <a:r>
              <a:rPr lang="zh-CN" altLang="en-US" sz="2200" dirty="0">
                <a:latin typeface="Times New Roman" panose="02020603050405020304" charset="0"/>
                <a:ea typeface="宋体" panose="02010600030101010101" pitchFamily="2" charset="-122"/>
              </a:rPr>
              <a:t>组成。</a:t>
            </a:r>
            <a:r>
              <a:rPr lang="zh-CN" altLang="en-US" sz="2200" dirty="0">
                <a:solidFill>
                  <a:srgbClr val="800000"/>
                </a:solidFill>
                <a:latin typeface="Times New Roman" panose="02020603050405020304" charset="0"/>
                <a:ea typeface="宋体" panose="02010600030101010101" pitchFamily="2" charset="-122"/>
              </a:rPr>
              <a:t>用户操作数据库的过程实质上是与数据库实例建立连接，然后通过实例来操作数据库的的过程。用户的所有的操作都在内存中进行，最后由数据库后台进程写入各种物理文件中做永久保存。</a:t>
            </a:r>
            <a:endParaRPr lang="en-US" altLang="zh-CN" sz="2200" dirty="0">
              <a:solidFill>
                <a:srgbClr val="800000"/>
              </a:solidFill>
              <a:latin typeface="Times New Roman" panose="02020603050405020304" charset="0"/>
              <a:ea typeface="宋体" panose="02010600030101010101" pitchFamily="2" charset="-122"/>
            </a:endParaRPr>
          </a:p>
          <a:p>
            <a:pPr eaLnBrk="0" hangingPunct="0">
              <a:lnSpc>
                <a:spcPct val="145000"/>
              </a:lnSpc>
              <a:spcBef>
                <a:spcPts val="600"/>
              </a:spcBef>
              <a:spcAft>
                <a:spcPts val="600"/>
              </a:spcAft>
              <a:buClr>
                <a:srgbClr val="FF3300"/>
              </a:buClr>
              <a:buFont typeface="Wingdings" panose="05000000000000000000" pitchFamily="2" charset="2"/>
              <a:buBlip>
                <a:blip r:embed="rId1"/>
              </a:buBlip>
            </a:pPr>
            <a:r>
              <a:rPr lang="zh-CN" altLang="en-US" sz="2200" dirty="0">
                <a:latin typeface="Times New Roman" panose="02020603050405020304" charset="0"/>
                <a:ea typeface="宋体" panose="02010600030101010101" pitchFamily="2" charset="-122"/>
              </a:rPr>
              <a:t>内存结构分为</a:t>
            </a:r>
            <a:r>
              <a:rPr lang="zh-CN" altLang="en-US" sz="2200" dirty="0">
                <a:solidFill>
                  <a:srgbClr val="FF0000"/>
                </a:solidFill>
                <a:latin typeface="Times New Roman" panose="02020603050405020304" charset="0"/>
                <a:ea typeface="宋体" panose="02010600030101010101" pitchFamily="2" charset="-122"/>
              </a:rPr>
              <a:t>系统全局区</a:t>
            </a:r>
            <a:r>
              <a:rPr lang="en-US" altLang="zh-CN" sz="2200" dirty="0">
                <a:latin typeface="Times New Roman" panose="02020603050405020304" charset="0"/>
                <a:ea typeface="宋体" panose="02010600030101010101" pitchFamily="2" charset="-122"/>
              </a:rPr>
              <a:t>(System Global Area,SGA)</a:t>
            </a:r>
            <a:r>
              <a:rPr lang="zh-CN" altLang="en-US" sz="2200" dirty="0">
                <a:latin typeface="Times New Roman" panose="02020603050405020304" charset="0"/>
                <a:ea typeface="宋体" panose="02010600030101010101" pitchFamily="2" charset="-122"/>
              </a:rPr>
              <a:t>和</a:t>
            </a:r>
            <a:r>
              <a:rPr lang="zh-CN" altLang="en-US" sz="2200" dirty="0">
                <a:solidFill>
                  <a:srgbClr val="FF0000"/>
                </a:solidFill>
                <a:latin typeface="Times New Roman" panose="02020603050405020304" charset="0"/>
                <a:ea typeface="宋体" panose="02010600030101010101" pitchFamily="2" charset="-122"/>
              </a:rPr>
              <a:t>程序全局区</a:t>
            </a:r>
            <a:r>
              <a:rPr lang="zh-CN" altLang="en-US" sz="2200" dirty="0">
                <a:latin typeface="Times New Roman" panose="02020603050405020304" charset="0"/>
                <a:ea typeface="宋体" panose="02010600030101010101" pitchFamily="2" charset="-122"/>
              </a:rPr>
              <a:t>（</a:t>
            </a:r>
            <a:r>
              <a:rPr lang="en-US" altLang="zh-CN" sz="2200" dirty="0">
                <a:latin typeface="Times New Roman" panose="02020603050405020304" charset="0"/>
                <a:ea typeface="宋体" panose="02010600030101010101" pitchFamily="2" charset="-122"/>
              </a:rPr>
              <a:t>Program Global Area,PGA)</a:t>
            </a:r>
            <a:r>
              <a:rPr lang="zh-CN" altLang="en-US" sz="2200" dirty="0">
                <a:latin typeface="Times New Roman" panose="02020603050405020304" charset="0"/>
                <a:ea typeface="宋体" panose="02010600030101010101" pitchFamily="2" charset="-122"/>
              </a:rPr>
              <a:t>。</a:t>
            </a:r>
            <a:r>
              <a:rPr lang="zh-CN" altLang="en-US" sz="2200" dirty="0">
                <a:latin typeface="Times New Roman" panose="02020603050405020304" charset="0"/>
                <a:ea typeface="宋体" panose="02010600030101010101" pitchFamily="2" charset="-122"/>
              </a:rPr>
              <a:t>后台进程主要包括：数据库写入进程（</a:t>
            </a:r>
            <a:r>
              <a:rPr lang="en-US" altLang="zh-CN" sz="2200" dirty="0">
                <a:latin typeface="Times New Roman" panose="02020603050405020304" charset="0"/>
                <a:ea typeface="宋体" panose="02010600030101010101" pitchFamily="2" charset="-122"/>
              </a:rPr>
              <a:t>DBWR</a:t>
            </a:r>
            <a:r>
              <a:rPr lang="zh-CN" altLang="en-US" sz="2200" dirty="0">
                <a:latin typeface="Times New Roman" panose="02020603050405020304" charset="0"/>
                <a:ea typeface="宋体" panose="02010600030101010101" pitchFamily="2" charset="-122"/>
              </a:rPr>
              <a:t>），日志写入进程（</a:t>
            </a:r>
            <a:r>
              <a:rPr lang="en-US" altLang="zh-CN" sz="2200" dirty="0">
                <a:latin typeface="Times New Roman" panose="02020603050405020304" charset="0"/>
                <a:ea typeface="宋体" panose="02010600030101010101" pitchFamily="2" charset="-122"/>
              </a:rPr>
              <a:t>LGWR</a:t>
            </a:r>
            <a:r>
              <a:rPr lang="zh-CN" altLang="en-US" sz="2200" dirty="0">
                <a:latin typeface="Times New Roman" panose="02020603050405020304" charset="0"/>
                <a:ea typeface="宋体" panose="02010600030101010101" pitchFamily="2" charset="-122"/>
              </a:rPr>
              <a:t>），日志归档进程（</a:t>
            </a:r>
            <a:r>
              <a:rPr lang="en-US" altLang="zh-CN" sz="2200" dirty="0">
                <a:latin typeface="Times New Roman" panose="02020603050405020304" charset="0"/>
                <a:ea typeface="宋体" panose="02010600030101010101" pitchFamily="2" charset="-122"/>
              </a:rPr>
              <a:t>ARCH</a:t>
            </a:r>
            <a:r>
              <a:rPr lang="zh-CN" altLang="en-US" sz="2200" dirty="0">
                <a:latin typeface="Times New Roman" panose="02020603050405020304" charset="0"/>
                <a:ea typeface="宋体" panose="02010600030101010101" pitchFamily="2" charset="-122"/>
              </a:rPr>
              <a:t>），检查点进程（</a:t>
            </a:r>
            <a:r>
              <a:rPr lang="en-US" altLang="zh-CN" sz="2200" dirty="0">
                <a:latin typeface="Times New Roman" panose="02020603050405020304" charset="0"/>
                <a:ea typeface="宋体" panose="02010600030101010101" pitchFamily="2" charset="-122"/>
              </a:rPr>
              <a:t>CKPT</a:t>
            </a:r>
            <a:r>
              <a:rPr lang="zh-CN" altLang="en-US" sz="2200" dirty="0">
                <a:latin typeface="Times New Roman" panose="02020603050405020304" charset="0"/>
                <a:ea typeface="宋体" panose="02010600030101010101" pitchFamily="2" charset="-122"/>
              </a:rPr>
              <a:t>），系统监控进程（</a:t>
            </a:r>
            <a:r>
              <a:rPr lang="en-US" altLang="zh-CN" sz="2200" dirty="0">
                <a:latin typeface="Times New Roman" panose="02020603050405020304" charset="0"/>
                <a:ea typeface="宋体" panose="02010600030101010101" pitchFamily="2" charset="-122"/>
              </a:rPr>
              <a:t>SMON</a:t>
            </a:r>
            <a:r>
              <a:rPr lang="zh-CN" altLang="en-US" sz="2200" dirty="0">
                <a:latin typeface="Times New Roman" panose="02020603050405020304" charset="0"/>
                <a:ea typeface="宋体" panose="02010600030101010101" pitchFamily="2" charset="-122"/>
              </a:rPr>
              <a:t>），进程监控进程（</a:t>
            </a:r>
            <a:r>
              <a:rPr lang="en-US" altLang="zh-CN" sz="2200" dirty="0">
                <a:latin typeface="Times New Roman" panose="02020603050405020304" charset="0"/>
                <a:ea typeface="宋体" panose="02010600030101010101" pitchFamily="2" charset="-122"/>
              </a:rPr>
              <a:t>PMON</a:t>
            </a:r>
            <a:r>
              <a:rPr lang="zh-CN" altLang="en-US" sz="2200" dirty="0">
                <a:latin typeface="Times New Roman" panose="02020603050405020304" charset="0"/>
                <a:ea typeface="宋体" panose="02010600030101010101" pitchFamily="2" charset="-122"/>
              </a:rPr>
              <a:t>）等。</a:t>
            </a:r>
            <a:endParaRPr lang="en-US" altLang="zh-CN" sz="2200" dirty="0">
              <a:latin typeface="Times New Roman" panose="02020603050405020304" charset="0"/>
              <a:ea typeface="宋体" panose="02010600030101010101" pitchFamily="2" charset="-122"/>
            </a:endParaRPr>
          </a:p>
        </p:txBody>
      </p:sp>
      <p:sp>
        <p:nvSpPr>
          <p:cNvPr id="22531" name="Rectangle 3"/>
          <p:cNvSpPr/>
          <p:nvPr/>
        </p:nvSpPr>
        <p:spPr>
          <a:xfrm>
            <a:off x="304800" y="0"/>
            <a:ext cx="7239000" cy="820738"/>
          </a:xfrm>
          <a:prstGeom prst="rect">
            <a:avLst/>
          </a:prstGeom>
          <a:noFill/>
          <a:ln w="9525">
            <a:noFill/>
          </a:ln>
        </p:spPr>
        <p:txBody>
          <a:bodyPr anchor="ctr" anchorCtr="0"/>
          <a:p>
            <a:pPr algn="ctr" eaLnBrk="0" hangingPunct="0"/>
            <a:r>
              <a:rPr lang="zh-CN" altLang="en-US" sz="4000" dirty="0">
                <a:solidFill>
                  <a:schemeClr val="bg1"/>
                </a:solidFill>
                <a:latin typeface="Times New Roman" panose="02020603050405020304" charset="0"/>
                <a:ea typeface="宋体" panose="02010600030101010101" pitchFamily="2" charset="-122"/>
              </a:rPr>
              <a:t>  </a:t>
            </a:r>
            <a:r>
              <a:rPr lang="en-US" altLang="zh-CN" sz="4000" dirty="0">
                <a:solidFill>
                  <a:schemeClr val="bg1"/>
                </a:solidFill>
                <a:latin typeface="Times New Roman" panose="02020603050405020304" charset="0"/>
                <a:ea typeface="宋体" panose="02010600030101010101" pitchFamily="2" charset="-122"/>
              </a:rPr>
              <a:t>Oracle </a:t>
            </a:r>
            <a:r>
              <a:rPr lang="zh-CN" altLang="en-US" sz="4000" dirty="0">
                <a:solidFill>
                  <a:schemeClr val="bg1"/>
                </a:solidFill>
                <a:latin typeface="Times New Roman" panose="02020603050405020304" charset="0"/>
                <a:ea typeface="宋体" panose="02010600030101010101" pitchFamily="2" charset="-122"/>
              </a:rPr>
              <a:t>数据库软件结构</a:t>
            </a:r>
            <a:endParaRPr lang="zh-CN" altLang="en-US" sz="4000" dirty="0">
              <a:solidFill>
                <a:schemeClr val="bg1"/>
              </a:solidFill>
              <a:latin typeface="Times New Roman" panose="02020603050405020304" charset="0"/>
              <a:ea typeface="宋体" panose="02010600030101010101" pitchFamily="2"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6"/>
          <p:cNvSpPr>
            <a:spLocks noGrp="1"/>
          </p:cNvSpPr>
          <p:nvPr>
            <p:ph type="sldNum" sz="quarter" idx="12"/>
          </p:nvPr>
        </p:nvSpPr>
        <p:spPr/>
        <p:txBody>
          <a:bodyPr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stStyle>
          <a:p>
            <a:pPr lvl="0" algn="r" eaLnBrk="1" hangingPunct="1">
              <a:buSzTx/>
            </a:pPr>
            <a:fld id="{9A0DB2DC-4C9A-4742-B13C-FB6460FD3503}" type="slidenum">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5122" name="Text Box 2"/>
          <p:cNvSpPr txBox="1"/>
          <p:nvPr/>
        </p:nvSpPr>
        <p:spPr>
          <a:xfrm>
            <a:off x="127000" y="1219200"/>
            <a:ext cx="8178800" cy="5784850"/>
          </a:xfrm>
          <a:prstGeom prst="rect">
            <a:avLst/>
          </a:prstGeom>
          <a:noFill/>
          <a:ln w="9525">
            <a:noFill/>
          </a:ln>
        </p:spPr>
        <p:txBody>
          <a:bodyPr anchor="t" anchorCtr="0">
            <a:spAutoFit/>
          </a:bodyPr>
          <a:p>
            <a:pPr eaLnBrk="0" hangingPunct="0">
              <a:lnSpc>
                <a:spcPct val="120000"/>
              </a:lnSpc>
            </a:pPr>
            <a:r>
              <a:rPr lang="zh-CN" altLang="en-US" sz="2600" dirty="0">
                <a:latin typeface="Times New Roman" panose="02020603050405020304" charset="0"/>
                <a:ea typeface="宋体" panose="02010600030101010101" pitchFamily="2" charset="-122"/>
              </a:rPr>
              <a:t>  </a:t>
            </a:r>
            <a:r>
              <a:rPr lang="zh-CN" altLang="en-US" sz="2200" dirty="0">
                <a:latin typeface="Times New Roman" panose="02020603050405020304" charset="0"/>
                <a:ea typeface="宋体" panose="02010600030101010101" pitchFamily="2" charset="-122"/>
              </a:rPr>
              <a:t>    </a:t>
            </a:r>
            <a:r>
              <a:rPr lang="en-US" altLang="zh-CN" sz="2200" dirty="0">
                <a:latin typeface="Times New Roman" panose="02020603050405020304" charset="0"/>
                <a:ea typeface="宋体" panose="02010600030101010101" pitchFamily="2" charset="-122"/>
              </a:rPr>
              <a:t>Oracle</a:t>
            </a:r>
            <a:r>
              <a:rPr lang="zh-CN" altLang="en-US" sz="2200" dirty="0">
                <a:latin typeface="Times New Roman" panose="02020603050405020304" charset="0"/>
                <a:ea typeface="宋体" panose="02010600030101010101" pitchFamily="2" charset="-122"/>
              </a:rPr>
              <a:t>系统的系统结构是指</a:t>
            </a:r>
            <a:r>
              <a:rPr lang="en-US" altLang="zh-CN" sz="2200" dirty="0">
                <a:latin typeface="Times New Roman" panose="02020603050405020304" charset="0"/>
                <a:ea typeface="宋体" panose="02010600030101010101" pitchFamily="2" charset="-122"/>
              </a:rPr>
              <a:t>Oracle</a:t>
            </a:r>
            <a:r>
              <a:rPr lang="zh-CN" altLang="en-US" sz="2200" dirty="0">
                <a:solidFill>
                  <a:srgbClr val="800000"/>
                </a:solidFill>
                <a:latin typeface="Times New Roman" panose="02020603050405020304" charset="0"/>
                <a:ea typeface="宋体" panose="02010600030101010101" pitchFamily="2" charset="-122"/>
              </a:rPr>
              <a:t>数据库服务器的主要组成以及这些组成部分之间</a:t>
            </a:r>
            <a:r>
              <a:rPr lang="zh-CN" altLang="en-US" sz="2200" dirty="0">
                <a:latin typeface="Times New Roman" panose="02020603050405020304" charset="0"/>
                <a:ea typeface="宋体" panose="02010600030101010101" pitchFamily="2" charset="-122"/>
              </a:rPr>
              <a:t>的联系和操作方式。通过介绍</a:t>
            </a:r>
            <a:r>
              <a:rPr lang="en-US" altLang="zh-CN" sz="2200" dirty="0">
                <a:latin typeface="Times New Roman" panose="02020603050405020304" charset="0"/>
                <a:ea typeface="宋体" panose="02010600030101010101" pitchFamily="2" charset="-122"/>
              </a:rPr>
              <a:t>Oracle</a:t>
            </a:r>
            <a:r>
              <a:rPr lang="zh-CN" altLang="en-US" sz="2200" dirty="0">
                <a:latin typeface="Times New Roman" panose="02020603050405020304" charset="0"/>
                <a:ea typeface="宋体" panose="02010600030101010101" pitchFamily="2" charset="-122"/>
              </a:rPr>
              <a:t>的系统结构能够清楚地理解</a:t>
            </a:r>
            <a:r>
              <a:rPr lang="en-US" altLang="zh-CN" sz="2200" dirty="0">
                <a:latin typeface="Times New Roman" panose="02020603050405020304" charset="0"/>
                <a:ea typeface="宋体" panose="02010600030101010101" pitchFamily="2" charset="-122"/>
              </a:rPr>
              <a:t>Oracle</a:t>
            </a:r>
            <a:r>
              <a:rPr lang="zh-CN" altLang="en-US" sz="2200" dirty="0">
                <a:latin typeface="Times New Roman" panose="02020603050405020304" charset="0"/>
                <a:ea typeface="宋体" panose="02010600030101010101" pitchFamily="2" charset="-122"/>
              </a:rPr>
              <a:t>的工作机制和工作过程，对深刻理解</a:t>
            </a:r>
            <a:r>
              <a:rPr lang="en-US" altLang="zh-CN" sz="2200" dirty="0">
                <a:latin typeface="Times New Roman" panose="02020603050405020304" charset="0"/>
                <a:ea typeface="宋体" panose="02010600030101010101" pitchFamily="2" charset="-122"/>
              </a:rPr>
              <a:t>Oracle</a:t>
            </a:r>
            <a:r>
              <a:rPr lang="zh-CN" altLang="en-US" sz="2200" dirty="0">
                <a:latin typeface="Times New Roman" panose="02020603050405020304" charset="0"/>
                <a:ea typeface="宋体" panose="02010600030101010101" pitchFamily="2" charset="-122"/>
              </a:rPr>
              <a:t>数据库非常有帮助。</a:t>
            </a:r>
            <a:endParaRPr lang="zh-CN" altLang="en-US" sz="2200" dirty="0">
              <a:latin typeface="Times New Roman" panose="02020603050405020304" charset="0"/>
              <a:ea typeface="宋体" panose="02010600030101010101" pitchFamily="2" charset="-122"/>
            </a:endParaRPr>
          </a:p>
          <a:p>
            <a:pPr eaLnBrk="0" hangingPunct="0">
              <a:lnSpc>
                <a:spcPct val="120000"/>
              </a:lnSpc>
            </a:pPr>
            <a:endParaRPr lang="en-US" altLang="zh-CN" sz="2200" dirty="0">
              <a:latin typeface="Times New Roman" panose="02020603050405020304" charset="0"/>
              <a:ea typeface="宋体" panose="02010600030101010101" pitchFamily="2" charset="-122"/>
            </a:endParaRPr>
          </a:p>
          <a:p>
            <a:pPr eaLnBrk="0" hangingPunct="0">
              <a:lnSpc>
                <a:spcPct val="120000"/>
              </a:lnSpc>
            </a:pPr>
            <a:r>
              <a:rPr lang="zh-CN" altLang="en-US" sz="2200" dirty="0">
                <a:latin typeface="Times New Roman" panose="02020603050405020304" charset="0"/>
                <a:ea typeface="宋体" panose="02010600030101010101" pitchFamily="2" charset="-122"/>
              </a:rPr>
              <a:t>　  </a:t>
            </a:r>
            <a:r>
              <a:rPr lang="en-US" altLang="zh-CN" sz="2200" dirty="0">
                <a:latin typeface="Times New Roman" panose="02020603050405020304" charset="0"/>
                <a:ea typeface="宋体" panose="02010600030101010101" pitchFamily="2" charset="-122"/>
              </a:rPr>
              <a:t>Oracle</a:t>
            </a:r>
            <a:r>
              <a:rPr lang="zh-CN" altLang="en-US" sz="2200" dirty="0">
                <a:latin typeface="Times New Roman" panose="02020603050405020304" charset="0"/>
                <a:ea typeface="宋体" panose="02010600030101010101" pitchFamily="2" charset="-122"/>
              </a:rPr>
              <a:t>数据库服务器是由存放在磁盘上的</a:t>
            </a:r>
            <a:r>
              <a:rPr lang="zh-CN" altLang="en-US" sz="2200" dirty="0">
                <a:solidFill>
                  <a:srgbClr val="FF0000"/>
                </a:solidFill>
                <a:latin typeface="Times New Roman" panose="02020603050405020304" charset="0"/>
                <a:ea typeface="宋体" panose="02010600030101010101" pitchFamily="2" charset="-122"/>
              </a:rPr>
              <a:t>数据库（</a:t>
            </a:r>
            <a:r>
              <a:rPr lang="en-US" altLang="zh-CN" sz="2200" dirty="0">
                <a:solidFill>
                  <a:srgbClr val="FF0000"/>
                </a:solidFill>
                <a:latin typeface="Times New Roman" panose="02020603050405020304" charset="0"/>
                <a:ea typeface="宋体" panose="02010600030101010101" pitchFamily="2" charset="-122"/>
              </a:rPr>
              <a:t>DB</a:t>
            </a:r>
            <a:r>
              <a:rPr lang="zh-CN" altLang="en-US" sz="2200" dirty="0">
                <a:solidFill>
                  <a:srgbClr val="FF0000"/>
                </a:solidFill>
                <a:latin typeface="Times New Roman" panose="02020603050405020304" charset="0"/>
                <a:ea typeface="宋体" panose="02010600030101010101" pitchFamily="2" charset="-122"/>
              </a:rPr>
              <a:t>）</a:t>
            </a:r>
            <a:r>
              <a:rPr lang="zh-CN" altLang="en-US" sz="2200" dirty="0">
                <a:latin typeface="Times New Roman" panose="02020603050405020304" charset="0"/>
                <a:ea typeface="宋体" panose="02010600030101010101" pitchFamily="2" charset="-122"/>
              </a:rPr>
              <a:t>和对磁盘上的数据库进行管理的</a:t>
            </a:r>
            <a:r>
              <a:rPr lang="zh-CN" altLang="en-US" sz="2200" dirty="0">
                <a:solidFill>
                  <a:srgbClr val="FF0000"/>
                </a:solidFill>
                <a:latin typeface="Times New Roman" panose="02020603050405020304" charset="0"/>
                <a:ea typeface="宋体" panose="02010600030101010101" pitchFamily="2" charset="-122"/>
              </a:rPr>
              <a:t>数据库管理系统</a:t>
            </a:r>
            <a:r>
              <a:rPr lang="zh-CN" altLang="en-US" sz="2200" dirty="0">
                <a:latin typeface="Times New Roman" panose="02020603050405020304" charset="0"/>
                <a:ea typeface="宋体" panose="02010600030101010101" pitchFamily="2" charset="-122"/>
              </a:rPr>
              <a:t>（</a:t>
            </a:r>
            <a:r>
              <a:rPr lang="en-US" altLang="zh-CN" sz="2200" dirty="0">
                <a:latin typeface="Times New Roman" panose="02020603050405020304" charset="0"/>
                <a:ea typeface="宋体" panose="02010600030101010101" pitchFamily="2" charset="-122"/>
              </a:rPr>
              <a:t>DBMS</a:t>
            </a:r>
            <a:r>
              <a:rPr lang="zh-CN" altLang="en-US" sz="2200" dirty="0">
                <a:latin typeface="Times New Roman" panose="02020603050405020304" charset="0"/>
                <a:ea typeface="宋体" panose="02010600030101010101" pitchFamily="2" charset="-122"/>
              </a:rPr>
              <a:t>）两部分构成的。</a:t>
            </a:r>
            <a:endParaRPr lang="en-US" altLang="zh-CN" sz="2200" dirty="0">
              <a:latin typeface="Times New Roman" panose="02020603050405020304" charset="0"/>
              <a:ea typeface="宋体" panose="02010600030101010101" pitchFamily="2" charset="-122"/>
            </a:endParaRPr>
          </a:p>
          <a:p>
            <a:pPr eaLnBrk="0" hangingPunct="0">
              <a:lnSpc>
                <a:spcPct val="120000"/>
              </a:lnSpc>
            </a:pPr>
            <a:endParaRPr lang="en-US" altLang="zh-CN" sz="2200" dirty="0">
              <a:latin typeface="Times New Roman" panose="02020603050405020304" charset="0"/>
              <a:ea typeface="宋体" panose="02010600030101010101" pitchFamily="2" charset="-122"/>
            </a:endParaRPr>
          </a:p>
          <a:p>
            <a:pPr eaLnBrk="0" hangingPunct="0">
              <a:lnSpc>
                <a:spcPct val="120000"/>
              </a:lnSpc>
            </a:pPr>
            <a:r>
              <a:rPr lang="en-US" altLang="zh-CN" sz="2200" dirty="0">
                <a:latin typeface="Times New Roman" panose="02020603050405020304" charset="0"/>
                <a:ea typeface="宋体" panose="02010600030101010101" pitchFamily="2" charset="-122"/>
              </a:rPr>
              <a:t>      </a:t>
            </a:r>
            <a:r>
              <a:rPr lang="zh-CN" altLang="en-US" sz="2200" dirty="0">
                <a:latin typeface="Times New Roman" panose="02020603050405020304" charset="0"/>
                <a:ea typeface="宋体" panose="02010600030101010101" pitchFamily="2" charset="-122"/>
              </a:rPr>
              <a:t>其中：</a:t>
            </a:r>
            <a:r>
              <a:rPr lang="en-US" altLang="zh-CN" sz="2200" dirty="0">
                <a:latin typeface="Times New Roman" panose="02020603050405020304" charset="0"/>
                <a:ea typeface="宋体" panose="02010600030101010101" pitchFamily="2" charset="-122"/>
              </a:rPr>
              <a:t>DB</a:t>
            </a:r>
            <a:r>
              <a:rPr lang="zh-CN" altLang="en-US" sz="2200" dirty="0">
                <a:latin typeface="Times New Roman" panose="02020603050405020304" charset="0"/>
                <a:ea typeface="宋体" panose="02010600030101010101" pitchFamily="2" charset="-122"/>
              </a:rPr>
              <a:t>对应数据库的</a:t>
            </a:r>
            <a:r>
              <a:rPr lang="zh-CN" altLang="en-US" sz="2200" dirty="0">
                <a:solidFill>
                  <a:srgbClr val="FF0000"/>
                </a:solidFill>
                <a:latin typeface="Times New Roman" panose="02020603050405020304" charset="0"/>
                <a:ea typeface="宋体" panose="02010600030101010101" pitchFamily="2" charset="-122"/>
              </a:rPr>
              <a:t>存储结构</a:t>
            </a:r>
            <a:r>
              <a:rPr lang="zh-CN" altLang="en-US" sz="2200" dirty="0">
                <a:latin typeface="Times New Roman" panose="02020603050405020304" charset="0"/>
                <a:ea typeface="宋体" panose="02010600030101010101" pitchFamily="2" charset="-122"/>
              </a:rPr>
              <a:t>。</a:t>
            </a:r>
            <a:endParaRPr lang="en-US" altLang="zh-CN" sz="2200" dirty="0">
              <a:latin typeface="Times New Roman" panose="02020603050405020304" charset="0"/>
              <a:ea typeface="宋体" panose="02010600030101010101" pitchFamily="2" charset="-122"/>
            </a:endParaRPr>
          </a:p>
          <a:p>
            <a:pPr eaLnBrk="0" hangingPunct="0">
              <a:lnSpc>
                <a:spcPct val="120000"/>
              </a:lnSpc>
            </a:pPr>
            <a:r>
              <a:rPr lang="en-US" altLang="zh-CN" sz="2200" dirty="0">
                <a:latin typeface="Times New Roman" panose="02020603050405020304" charset="0"/>
                <a:ea typeface="宋体" panose="02010600030101010101" pitchFamily="2" charset="-122"/>
              </a:rPr>
              <a:t>                  </a:t>
            </a:r>
            <a:r>
              <a:rPr lang="zh-CN" altLang="en-US" sz="2200" dirty="0">
                <a:latin typeface="Times New Roman" panose="02020603050405020304" charset="0"/>
                <a:ea typeface="宋体" panose="02010600030101010101" pitchFamily="2" charset="-122"/>
              </a:rPr>
              <a:t>运行时的</a:t>
            </a:r>
            <a:r>
              <a:rPr lang="en-US" altLang="zh-CN" sz="2200" dirty="0">
                <a:latin typeface="Times New Roman" panose="02020603050405020304" charset="0"/>
                <a:ea typeface="宋体" panose="02010600030101010101" pitchFamily="2" charset="-122"/>
              </a:rPr>
              <a:t>DBMS</a:t>
            </a:r>
            <a:r>
              <a:rPr lang="zh-CN" altLang="en-US" sz="2200" dirty="0">
                <a:latin typeface="Times New Roman" panose="02020603050405020304" charset="0"/>
                <a:ea typeface="宋体" panose="02010600030101010101" pitchFamily="2" charset="-122"/>
              </a:rPr>
              <a:t>和数据库</a:t>
            </a:r>
            <a:r>
              <a:rPr lang="en-US" altLang="zh-CN" sz="2200" dirty="0">
                <a:latin typeface="Times New Roman" panose="02020603050405020304" charset="0"/>
                <a:ea typeface="宋体" panose="02010600030101010101" pitchFamily="2" charset="-122"/>
              </a:rPr>
              <a:t>(DB)</a:t>
            </a:r>
            <a:r>
              <a:rPr lang="zh-CN" altLang="en-US" sz="2200" dirty="0">
                <a:latin typeface="Times New Roman" panose="02020603050405020304" charset="0"/>
                <a:ea typeface="宋体" panose="02010600030101010101" pitchFamily="2" charset="-122"/>
              </a:rPr>
              <a:t>构成了</a:t>
            </a:r>
            <a:endParaRPr lang="en-US" altLang="zh-CN" sz="2200" dirty="0">
              <a:latin typeface="Times New Roman" panose="02020603050405020304" charset="0"/>
              <a:ea typeface="宋体" panose="02010600030101010101" pitchFamily="2" charset="-122"/>
            </a:endParaRPr>
          </a:p>
          <a:p>
            <a:pPr eaLnBrk="0" hangingPunct="0">
              <a:lnSpc>
                <a:spcPct val="120000"/>
              </a:lnSpc>
            </a:pPr>
            <a:r>
              <a:rPr lang="en-US" altLang="zh-CN" sz="2200" dirty="0">
                <a:latin typeface="Times New Roman" panose="02020603050405020304" charset="0"/>
                <a:ea typeface="宋体" panose="02010600030101010101" pitchFamily="2" charset="-122"/>
              </a:rPr>
              <a:t>                  </a:t>
            </a:r>
            <a:r>
              <a:rPr lang="zh-CN" altLang="en-US" sz="2200" dirty="0">
                <a:latin typeface="Times New Roman" panose="02020603050405020304" charset="0"/>
                <a:ea typeface="宋体" panose="02010600030101010101" pitchFamily="2" charset="-122"/>
              </a:rPr>
              <a:t>数据库 实例（</a:t>
            </a:r>
            <a:r>
              <a:rPr lang="en-US" altLang="zh-CN" sz="2200" dirty="0">
                <a:latin typeface="Times New Roman" panose="02020603050405020304" charset="0"/>
                <a:ea typeface="宋体" panose="02010600030101010101" pitchFamily="2" charset="-122"/>
              </a:rPr>
              <a:t>Instance</a:t>
            </a:r>
            <a:r>
              <a:rPr lang="zh-CN" altLang="en-US" sz="2200" dirty="0">
                <a:latin typeface="Times New Roman" panose="02020603050405020304" charset="0"/>
                <a:ea typeface="宋体" panose="02010600030101010101" pitchFamily="2" charset="-122"/>
              </a:rPr>
              <a:t>）</a:t>
            </a:r>
            <a:r>
              <a:rPr lang="en-US" altLang="zh-CN" sz="2200" dirty="0">
                <a:latin typeface="Times New Roman" panose="02020603050405020304" charset="0"/>
                <a:ea typeface="宋体" panose="02010600030101010101" pitchFamily="2" charset="-122"/>
              </a:rPr>
              <a:t>,</a:t>
            </a:r>
            <a:endParaRPr lang="en-US" altLang="zh-CN" sz="2200" dirty="0">
              <a:latin typeface="Times New Roman" panose="02020603050405020304" charset="0"/>
              <a:ea typeface="宋体" panose="02010600030101010101" pitchFamily="2" charset="-122"/>
            </a:endParaRPr>
          </a:p>
          <a:p>
            <a:pPr eaLnBrk="0" hangingPunct="0">
              <a:lnSpc>
                <a:spcPct val="120000"/>
              </a:lnSpc>
            </a:pPr>
            <a:r>
              <a:rPr lang="en-US" altLang="zh-CN" sz="2200" dirty="0">
                <a:latin typeface="Times New Roman" panose="02020603050405020304" charset="0"/>
                <a:ea typeface="宋体" panose="02010600030101010101" pitchFamily="2" charset="-122"/>
              </a:rPr>
              <a:t>                  </a:t>
            </a:r>
            <a:r>
              <a:rPr lang="zh-CN" altLang="en-US" sz="2200" dirty="0">
                <a:latin typeface="Times New Roman" panose="02020603050405020304" charset="0"/>
                <a:ea typeface="宋体" panose="02010600030101010101" pitchFamily="2" charset="-122"/>
              </a:rPr>
              <a:t>实例对应数据库的</a:t>
            </a:r>
            <a:r>
              <a:rPr lang="zh-CN" altLang="en-US" sz="2200" dirty="0">
                <a:solidFill>
                  <a:srgbClr val="FF0000"/>
                </a:solidFill>
                <a:latin typeface="Times New Roman" panose="02020603050405020304" charset="0"/>
                <a:ea typeface="宋体" panose="02010600030101010101" pitchFamily="2" charset="-122"/>
              </a:rPr>
              <a:t>软件结构</a:t>
            </a:r>
            <a:r>
              <a:rPr lang="zh-CN" altLang="en-US" sz="2200" dirty="0">
                <a:latin typeface="Times New Roman" panose="02020603050405020304" charset="0"/>
                <a:ea typeface="宋体" panose="02010600030101010101" pitchFamily="2" charset="-122"/>
              </a:rPr>
              <a:t>。</a:t>
            </a:r>
            <a:endParaRPr lang="zh-CN" altLang="en-US" sz="2200" dirty="0">
              <a:latin typeface="Times New Roman" panose="02020603050405020304" charset="0"/>
              <a:ea typeface="宋体" panose="02010600030101010101" pitchFamily="2" charset="-122"/>
            </a:endParaRPr>
          </a:p>
          <a:p>
            <a:pPr eaLnBrk="0" hangingPunct="0"/>
            <a:r>
              <a:rPr lang="zh-CN" altLang="en-US" sz="2600" dirty="0">
                <a:latin typeface="Times New Roman" panose="02020603050405020304" charset="0"/>
                <a:ea typeface="宋体" panose="02010600030101010101" pitchFamily="2" charset="-122"/>
              </a:rPr>
              <a:t>   </a:t>
            </a:r>
            <a:endParaRPr lang="en-US" altLang="zh-CN" sz="2600" dirty="0">
              <a:latin typeface="Times New Roman" panose="02020603050405020304" charset="0"/>
              <a:ea typeface="宋体" panose="02010600030101010101" pitchFamily="2" charset="-122"/>
            </a:endParaRPr>
          </a:p>
        </p:txBody>
      </p:sp>
      <p:sp>
        <p:nvSpPr>
          <p:cNvPr id="5123" name="Rectangle 3"/>
          <p:cNvSpPr>
            <a:spLocks noGrp="1"/>
          </p:cNvSpPr>
          <p:nvPr>
            <p:ph type="title" idx="4294967295"/>
          </p:nvPr>
        </p:nvSpPr>
        <p:spPr>
          <a:xfrm>
            <a:off x="304800" y="0"/>
            <a:ext cx="8305800" cy="820738"/>
          </a:xfrm>
        </p:spPr>
        <p:txBody>
          <a:bodyPr vert="horz" wrap="square" lIns="91440" tIns="45720" rIns="91440" bIns="45720" anchor="ctr" anchorCtr="0"/>
          <a:p>
            <a:r>
              <a:rPr lang="en-US" altLang="zh-CN" dirty="0">
                <a:latin typeface="Times New Roman" panose="02020603050405020304" charset="0"/>
                <a:ea typeface="宋体" panose="02010600030101010101" pitchFamily="2" charset="-122"/>
              </a:rPr>
              <a:t>Oracle 11g</a:t>
            </a:r>
            <a:r>
              <a:rPr lang="zh-CN" altLang="en-US" dirty="0">
                <a:latin typeface="Times New Roman" panose="02020603050405020304" charset="0"/>
                <a:ea typeface="宋体" panose="02010600030101010101" pitchFamily="2" charset="-122"/>
              </a:rPr>
              <a:t>系统结构概述</a:t>
            </a:r>
            <a:endParaRPr lang="en-US" altLang="zh-CN" dirty="0">
              <a:latin typeface="Times New Roman" panose="02020603050405020304" charset="0"/>
              <a:ea typeface="宋体" panose="02010600030101010101" pitchFamily="2"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3553" name="Rectangle 6"/>
          <p:cNvSpPr>
            <a:spLocks noGrp="1"/>
          </p:cNvSpPr>
          <p:nvPr>
            <p:ph type="sldNum" sz="quarter" idx="12"/>
          </p:nvPr>
        </p:nvSpPr>
        <p:spPr/>
        <p:txBody>
          <a:bodyPr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stStyle>
          <a:p>
            <a:pPr lvl="0" algn="r" eaLnBrk="1" hangingPunct="1">
              <a:buSzTx/>
            </a:pPr>
            <a:fld id="{9A0DB2DC-4C9A-4742-B13C-FB6460FD3503}" type="slidenum">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107522" name="Text Box 2"/>
          <p:cNvSpPr txBox="1"/>
          <p:nvPr/>
        </p:nvSpPr>
        <p:spPr>
          <a:xfrm>
            <a:off x="0" y="914400"/>
            <a:ext cx="8382000" cy="1570038"/>
          </a:xfrm>
          <a:prstGeom prst="rect">
            <a:avLst/>
          </a:prstGeom>
          <a:noFill/>
          <a:ln w="9525">
            <a:noFill/>
          </a:ln>
        </p:spPr>
        <p:txBody>
          <a:bodyPr anchor="t" anchorCtr="0">
            <a:spAutoFit/>
          </a:bodyPr>
          <a:p>
            <a:pPr eaLnBrk="0" hangingPunct="0">
              <a:lnSpc>
                <a:spcPct val="130000"/>
              </a:lnSpc>
              <a:spcBef>
                <a:spcPct val="20000"/>
              </a:spcBef>
              <a:buClr>
                <a:srgbClr val="FF3300"/>
              </a:buClr>
              <a:buFont typeface="Wingdings" panose="05000000000000000000" pitchFamily="2" charset="2"/>
              <a:buBlip>
                <a:blip r:embed="rId1"/>
              </a:buBlip>
            </a:pPr>
            <a:r>
              <a:rPr lang="en-US" altLang="zh-CN" sz="2400" dirty="0">
                <a:latin typeface="Times New Roman" panose="02020603050405020304" charset="0"/>
                <a:ea typeface="宋体" panose="02010600030101010101" pitchFamily="2" charset="-122"/>
              </a:rPr>
              <a:t>Oracle</a:t>
            </a:r>
            <a:r>
              <a:rPr lang="zh-CN" altLang="en-US" sz="2400" dirty="0">
                <a:latin typeface="Times New Roman" panose="02020603050405020304" charset="0"/>
                <a:ea typeface="宋体" panose="02010600030101010101" pitchFamily="2" charset="-122"/>
              </a:rPr>
              <a:t>数据库内存结构</a:t>
            </a:r>
            <a:endParaRPr lang="zh-CN" altLang="en-US" sz="2400" dirty="0">
              <a:latin typeface="Times New Roman" panose="02020603050405020304" charset="0"/>
              <a:ea typeface="宋体" panose="02010600030101010101" pitchFamily="2" charset="-122"/>
            </a:endParaRPr>
          </a:p>
          <a:p>
            <a:pPr marL="952500" lvl="1" indent="-285750" algn="l" eaLnBrk="0" hangingPunct="0">
              <a:lnSpc>
                <a:spcPct val="130000"/>
              </a:lnSpc>
              <a:spcBef>
                <a:spcPct val="20000"/>
              </a:spcBef>
              <a:buClr>
                <a:srgbClr val="FF3300"/>
              </a:buClr>
              <a:buFont typeface="Wingdings" panose="05000000000000000000" pitchFamily="2" charset="2"/>
              <a:buChar char="Ø"/>
            </a:pPr>
            <a:r>
              <a:rPr lang="zh-CN" altLang="en-US" sz="2200" dirty="0">
                <a:latin typeface="Times New Roman" panose="02020603050405020304" charset="0"/>
                <a:ea typeface="宋体" panose="02010600030101010101" pitchFamily="2" charset="-122"/>
              </a:rPr>
              <a:t>系统全局区（</a:t>
            </a:r>
            <a:r>
              <a:rPr lang="en-US" altLang="zh-CN" sz="2200" dirty="0">
                <a:latin typeface="Times New Roman" panose="02020603050405020304" charset="0"/>
                <a:ea typeface="宋体" panose="02010600030101010101" pitchFamily="2" charset="-122"/>
              </a:rPr>
              <a:t>System Global Area，SGA）</a:t>
            </a:r>
            <a:endParaRPr lang="en-US" altLang="zh-CN" sz="2200" dirty="0">
              <a:latin typeface="Times New Roman" panose="02020603050405020304" charset="0"/>
              <a:ea typeface="宋体" panose="02010600030101010101" pitchFamily="2" charset="-122"/>
            </a:endParaRPr>
          </a:p>
          <a:p>
            <a:pPr marL="952500" lvl="1" indent="-285750" algn="l" eaLnBrk="0" hangingPunct="0">
              <a:lnSpc>
                <a:spcPct val="130000"/>
              </a:lnSpc>
              <a:spcBef>
                <a:spcPct val="20000"/>
              </a:spcBef>
              <a:buClr>
                <a:srgbClr val="FF3300"/>
              </a:buClr>
              <a:buFont typeface="Wingdings" panose="05000000000000000000" pitchFamily="2" charset="2"/>
              <a:buChar char="Ø"/>
            </a:pPr>
            <a:r>
              <a:rPr lang="zh-CN" altLang="en-US" sz="2200" dirty="0">
                <a:latin typeface="Times New Roman" panose="02020603050405020304" charset="0"/>
                <a:ea typeface="宋体" panose="02010600030101010101" pitchFamily="2" charset="-122"/>
              </a:rPr>
              <a:t>程序全局区（</a:t>
            </a:r>
            <a:r>
              <a:rPr lang="en-US" altLang="zh-CN" sz="2200" dirty="0">
                <a:latin typeface="Times New Roman" panose="02020603050405020304" charset="0"/>
                <a:ea typeface="宋体" panose="02010600030101010101" pitchFamily="2" charset="-122"/>
              </a:rPr>
              <a:t>Program Global Area，PGA）</a:t>
            </a:r>
            <a:endParaRPr lang="en-US" altLang="zh-CN" sz="2200" dirty="0">
              <a:latin typeface="Times New Roman" panose="02020603050405020304" charset="0"/>
              <a:ea typeface="宋体" panose="02010600030101010101" pitchFamily="2" charset="-122"/>
            </a:endParaRPr>
          </a:p>
        </p:txBody>
      </p:sp>
      <p:sp>
        <p:nvSpPr>
          <p:cNvPr id="23555" name="Rectangle 3"/>
          <p:cNvSpPr>
            <a:spLocks noGrp="1"/>
          </p:cNvSpPr>
          <p:nvPr>
            <p:ph type="title" idx="4294967295"/>
          </p:nvPr>
        </p:nvSpPr>
        <p:spPr>
          <a:xfrm>
            <a:off x="228600" y="0"/>
            <a:ext cx="7467600" cy="820738"/>
          </a:xfrm>
        </p:spPr>
        <p:txBody>
          <a:bodyPr vert="horz" wrap="square" lIns="91440" tIns="45720" rIns="91440" bIns="45720" anchor="ctr" anchorCtr="0"/>
          <a:p>
            <a:r>
              <a:rPr lang="zh-CN" altLang="en-US" dirty="0">
                <a:latin typeface="Times New Roman" panose="02020603050405020304" charset="0"/>
                <a:ea typeface="宋体" panose="02010600030101010101" pitchFamily="2" charset="-122"/>
              </a:rPr>
              <a:t>内存结构</a:t>
            </a:r>
            <a:endParaRPr lang="zh-CN" altLang="en-US" dirty="0">
              <a:latin typeface="Times New Roman" panose="02020603050405020304" charset="0"/>
              <a:ea typeface="宋体" panose="02010600030101010101" pitchFamily="2" charset="-122"/>
            </a:endParaRPr>
          </a:p>
        </p:txBody>
      </p:sp>
      <p:pic>
        <p:nvPicPr>
          <p:cNvPr id="23556" name="Picture 7" descr="page2_5"/>
          <p:cNvPicPr>
            <a:picLocks noChangeAspect="1"/>
          </p:cNvPicPr>
          <p:nvPr/>
        </p:nvPicPr>
        <p:blipFill>
          <a:blip r:embed="rId2"/>
          <a:stretch>
            <a:fillRect/>
          </a:stretch>
        </p:blipFill>
        <p:spPr>
          <a:xfrm>
            <a:off x="457200" y="2819400"/>
            <a:ext cx="7580313" cy="3427413"/>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7522"/>
                                        </p:tgtEl>
                                        <p:attrNameLst>
                                          <p:attrName>style.visibility</p:attrName>
                                        </p:attrNameLst>
                                      </p:cBhvr>
                                      <p:to>
                                        <p:strVal val="visible"/>
                                      </p:to>
                                    </p:set>
                                    <p:anim calcmode="lin" valueType="num">
                                      <p:cBhvr additive="base">
                                        <p:cTn id="7" dur="500" fill="hold"/>
                                        <p:tgtEl>
                                          <p:spTgt spid="107522"/>
                                        </p:tgtEl>
                                        <p:attrNameLst>
                                          <p:attrName>ppt_x</p:attrName>
                                        </p:attrNameLst>
                                      </p:cBhvr>
                                      <p:tavLst>
                                        <p:tav tm="0">
                                          <p:val>
                                            <p:strVal val="0-#ppt_w/2"/>
                                          </p:val>
                                        </p:tav>
                                        <p:tav tm="100000">
                                          <p:val>
                                            <p:strVal val="#ppt_x"/>
                                          </p:val>
                                        </p:tav>
                                      </p:tavLst>
                                    </p:anim>
                                    <p:anim calcmode="lin" valueType="num">
                                      <p:cBhvr additive="base">
                                        <p:cTn id="8" dur="500" fill="hold"/>
                                        <p:tgtEl>
                                          <p:spTgt spid="1075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6"/>
          <p:cNvSpPr>
            <a:spLocks noGrp="1"/>
          </p:cNvSpPr>
          <p:nvPr>
            <p:ph type="sldNum" sz="quarter" idx="12"/>
          </p:nvPr>
        </p:nvSpPr>
        <p:spPr/>
        <p:txBody>
          <a:bodyPr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stStyle>
          <a:p>
            <a:pPr lvl="0" algn="r" eaLnBrk="1" hangingPunct="1">
              <a:buSzTx/>
            </a:pPr>
            <a:fld id="{9A0DB2DC-4C9A-4742-B13C-FB6460FD3503}" type="slidenum">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24578"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Oracle</a:t>
            </a:r>
            <a:r>
              <a:rPr lang="zh-CN" altLang="en-US" dirty="0">
                <a:ea typeface="宋体" panose="02010600030101010101" pitchFamily="2" charset="-122"/>
              </a:rPr>
              <a:t>内存结构</a:t>
            </a:r>
            <a:endParaRPr lang="zh-CN" altLang="en-US" dirty="0">
              <a:ea typeface="宋体" panose="02010600030101010101" pitchFamily="2" charset="-122"/>
            </a:endParaRPr>
          </a:p>
        </p:txBody>
      </p:sp>
      <p:sp>
        <p:nvSpPr>
          <p:cNvPr id="24579" name="Rectangle 3"/>
          <p:cNvSpPr>
            <a:spLocks noGrp="1"/>
          </p:cNvSpPr>
          <p:nvPr>
            <p:ph idx="1"/>
          </p:nvPr>
        </p:nvSpPr>
        <p:spPr/>
        <p:txBody>
          <a:bodyPr vert="horz" wrap="square" lIns="91440" tIns="45720" rIns="91440" bIns="45720" anchor="t" anchorCtr="0"/>
          <a:p>
            <a:pPr>
              <a:lnSpc>
                <a:spcPct val="120000"/>
              </a:lnSpc>
            </a:pPr>
            <a:r>
              <a:rPr lang="zh-CN" altLang="en-US" sz="2400" dirty="0">
                <a:ea typeface="宋体" panose="02010600030101010101" pitchFamily="2" charset="-122"/>
              </a:rPr>
              <a:t>系统全局区 </a:t>
            </a:r>
            <a:r>
              <a:rPr lang="en-US" altLang="zh-CN" sz="2400" dirty="0">
                <a:ea typeface="宋体" panose="02010600030101010101" pitchFamily="2" charset="-122"/>
              </a:rPr>
              <a:t>SGA</a:t>
            </a:r>
            <a:endParaRPr lang="en-US" altLang="zh-CN" sz="2400" dirty="0">
              <a:ea typeface="宋体" panose="02010600030101010101" pitchFamily="2" charset="-122"/>
            </a:endParaRPr>
          </a:p>
          <a:p>
            <a:pPr lvl="1">
              <a:lnSpc>
                <a:spcPct val="120000"/>
              </a:lnSpc>
              <a:buFont typeface="Wingdings" panose="05000000000000000000" pitchFamily="2" charset="2"/>
              <a:buChar char="l"/>
            </a:pPr>
            <a:r>
              <a:rPr lang="en-US" altLang="zh-CN" sz="2400" dirty="0">
                <a:ea typeface="宋体" panose="02010600030101010101" pitchFamily="2" charset="-122"/>
              </a:rPr>
              <a:t> </a:t>
            </a:r>
            <a:r>
              <a:rPr lang="en-US" altLang="zh-CN" sz="2200" dirty="0">
                <a:ea typeface="宋体" panose="02010600030101010101" pitchFamily="2" charset="-122"/>
              </a:rPr>
              <a:t>SGA</a:t>
            </a:r>
            <a:r>
              <a:rPr lang="zh-CN" altLang="en-US" sz="2200" dirty="0">
                <a:ea typeface="宋体" panose="02010600030101010101" pitchFamily="2" charset="-122"/>
              </a:rPr>
              <a:t>系统全局区是一组共享内存结构，存放一个</a:t>
            </a:r>
            <a:r>
              <a:rPr lang="en-US" altLang="zh-CN" sz="2200" dirty="0">
                <a:ea typeface="宋体" panose="02010600030101010101" pitchFamily="2" charset="-122"/>
              </a:rPr>
              <a:t>Oracle</a:t>
            </a:r>
            <a:r>
              <a:rPr lang="zh-CN" altLang="en-US" sz="2200" dirty="0">
                <a:ea typeface="宋体" panose="02010600030101010101" pitchFamily="2" charset="-122"/>
              </a:rPr>
              <a:t>数据库例程的控制信息和各共享用户的数据</a:t>
            </a:r>
            <a:endParaRPr lang="zh-CN" altLang="en-US" sz="2200" dirty="0">
              <a:ea typeface="宋体" panose="02010600030101010101" pitchFamily="2" charset="-122"/>
            </a:endParaRPr>
          </a:p>
          <a:p>
            <a:pPr lvl="1">
              <a:lnSpc>
                <a:spcPct val="120000"/>
              </a:lnSpc>
              <a:buFont typeface="Wingdings" panose="05000000000000000000" pitchFamily="2" charset="2"/>
              <a:buChar char="l"/>
            </a:pPr>
            <a:r>
              <a:rPr lang="zh-CN" altLang="en-US" sz="2200" dirty="0">
                <a:ea typeface="宋体" panose="02010600030101010101" pitchFamily="2" charset="-122"/>
              </a:rPr>
              <a:t>当多个用户同时连接同一个实例时，</a:t>
            </a:r>
            <a:r>
              <a:rPr lang="en-US" altLang="zh-CN" sz="2200" dirty="0">
                <a:ea typeface="宋体" panose="02010600030101010101" pitchFamily="2" charset="-122"/>
              </a:rPr>
              <a:t>SGA</a:t>
            </a:r>
            <a:r>
              <a:rPr lang="zh-CN" altLang="en-US" sz="2200" dirty="0">
                <a:ea typeface="宋体" panose="02010600030101010101" pitchFamily="2" charset="-122"/>
              </a:rPr>
              <a:t>区数据供多个用户共享，所以</a:t>
            </a:r>
            <a:r>
              <a:rPr lang="en-US" altLang="zh-CN" sz="2200" dirty="0">
                <a:ea typeface="宋体" panose="02010600030101010101" pitchFamily="2" charset="-122"/>
              </a:rPr>
              <a:t>SGA</a:t>
            </a:r>
            <a:r>
              <a:rPr lang="zh-CN" altLang="en-US" sz="2200" dirty="0">
                <a:ea typeface="宋体" panose="02010600030101010101" pitchFamily="2" charset="-122"/>
              </a:rPr>
              <a:t>区又称为共享全局区。</a:t>
            </a:r>
            <a:endParaRPr lang="en-US" altLang="zh-CN" sz="2200" dirty="0">
              <a:ea typeface="宋体" panose="02010600030101010101" pitchFamily="2" charset="-122"/>
            </a:endParaRPr>
          </a:p>
          <a:p>
            <a:pPr lvl="1">
              <a:lnSpc>
                <a:spcPct val="120000"/>
              </a:lnSpc>
              <a:buClr>
                <a:srgbClr val="FF3300"/>
              </a:buClr>
              <a:buFont typeface="Wingdings" panose="05000000000000000000" pitchFamily="2" charset="2"/>
              <a:buChar char="Ø"/>
            </a:pPr>
            <a:r>
              <a:rPr lang="zh-CN" altLang="en-US" sz="2000" dirty="0">
                <a:latin typeface="Times New Roman" panose="02020603050405020304" charset="0"/>
                <a:ea typeface="宋体" panose="02010600030101010101" pitchFamily="2" charset="-122"/>
              </a:rPr>
              <a:t>数据库缓冲存储区（</a:t>
            </a:r>
            <a:r>
              <a:rPr lang="en-US" altLang="zh-CN" sz="2000" dirty="0">
                <a:latin typeface="Times New Roman" panose="02020603050405020304" charset="0"/>
                <a:ea typeface="宋体" panose="02010600030101010101" pitchFamily="2" charset="-122"/>
              </a:rPr>
              <a:t>Database Buffer Cache）</a:t>
            </a:r>
            <a:endParaRPr lang="en-US" altLang="zh-CN" sz="2000" dirty="0">
              <a:latin typeface="Times New Roman" panose="02020603050405020304" charset="0"/>
              <a:ea typeface="宋体" panose="02010600030101010101" pitchFamily="2" charset="-122"/>
            </a:endParaRPr>
          </a:p>
          <a:p>
            <a:pPr lvl="1">
              <a:lnSpc>
                <a:spcPct val="120000"/>
              </a:lnSpc>
              <a:buClr>
                <a:srgbClr val="FF3300"/>
              </a:buClr>
              <a:buFont typeface="Wingdings" panose="05000000000000000000" pitchFamily="2" charset="2"/>
              <a:buChar char="Ø"/>
            </a:pPr>
            <a:r>
              <a:rPr lang="zh-CN" altLang="en-US" sz="2000" dirty="0">
                <a:latin typeface="Times New Roman" panose="02020603050405020304" charset="0"/>
                <a:ea typeface="宋体" panose="02010600030101010101" pitchFamily="2" charset="-122"/>
              </a:rPr>
              <a:t>重做日志缓冲区（</a:t>
            </a:r>
            <a:r>
              <a:rPr lang="en-US" altLang="zh-CN" sz="2000" dirty="0">
                <a:latin typeface="Times New Roman" panose="02020603050405020304" charset="0"/>
                <a:ea typeface="宋体" panose="02010600030101010101" pitchFamily="2" charset="-122"/>
              </a:rPr>
              <a:t>Redo Log Buffer）</a:t>
            </a:r>
            <a:endParaRPr lang="en-US" altLang="zh-CN" sz="2000" dirty="0">
              <a:latin typeface="Times New Roman" panose="02020603050405020304" charset="0"/>
              <a:ea typeface="宋体" panose="02010600030101010101" pitchFamily="2" charset="-122"/>
            </a:endParaRPr>
          </a:p>
          <a:p>
            <a:pPr lvl="1">
              <a:lnSpc>
                <a:spcPct val="120000"/>
              </a:lnSpc>
              <a:buClr>
                <a:srgbClr val="FF3300"/>
              </a:buClr>
              <a:buFont typeface="Wingdings" panose="05000000000000000000" pitchFamily="2" charset="2"/>
              <a:buChar char="Ø"/>
            </a:pPr>
            <a:r>
              <a:rPr lang="zh-CN" altLang="en-US" sz="2000" dirty="0">
                <a:latin typeface="Times New Roman" panose="02020603050405020304" charset="0"/>
                <a:ea typeface="宋体" panose="02010600030101010101" pitchFamily="2" charset="-122"/>
              </a:rPr>
              <a:t>共享池（</a:t>
            </a:r>
            <a:r>
              <a:rPr lang="en-US" altLang="zh-CN" sz="2000" dirty="0">
                <a:latin typeface="Times New Roman" panose="02020603050405020304" charset="0"/>
                <a:ea typeface="宋体" panose="02010600030101010101" pitchFamily="2" charset="-122"/>
              </a:rPr>
              <a:t>Shared Pool）</a:t>
            </a:r>
            <a:endParaRPr lang="zh-CN" altLang="en-US" sz="2000" dirty="0">
              <a:latin typeface="Times New Roman" panose="02020603050405020304" charset="0"/>
              <a:ea typeface="宋体" panose="02010600030101010101" pitchFamily="2" charset="-122"/>
            </a:endParaRPr>
          </a:p>
          <a:p>
            <a:pPr lvl="1">
              <a:lnSpc>
                <a:spcPct val="120000"/>
              </a:lnSpc>
              <a:buClr>
                <a:srgbClr val="FF3300"/>
              </a:buClr>
              <a:buFont typeface="Wingdings" panose="05000000000000000000" pitchFamily="2" charset="2"/>
              <a:buChar char="Ø"/>
            </a:pPr>
            <a:r>
              <a:rPr lang="en-US" altLang="zh-CN" sz="2000" dirty="0">
                <a:latin typeface="Times New Roman" panose="02020603050405020304" charset="0"/>
                <a:ea typeface="宋体" panose="02010600030101010101" pitchFamily="2" charset="-122"/>
              </a:rPr>
              <a:t>Java</a:t>
            </a:r>
            <a:r>
              <a:rPr lang="zh-CN" altLang="en-US" sz="2000" dirty="0">
                <a:latin typeface="Times New Roman" panose="02020603050405020304" charset="0"/>
                <a:ea typeface="宋体" panose="02010600030101010101" pitchFamily="2" charset="-122"/>
              </a:rPr>
              <a:t>池（</a:t>
            </a:r>
            <a:r>
              <a:rPr lang="en-US" altLang="zh-CN" sz="2000" dirty="0">
                <a:latin typeface="Times New Roman" panose="02020603050405020304" charset="0"/>
                <a:ea typeface="宋体" panose="02010600030101010101" pitchFamily="2" charset="-122"/>
              </a:rPr>
              <a:t>Java Pool）</a:t>
            </a:r>
            <a:endParaRPr lang="en-US" altLang="zh-CN" sz="2000" dirty="0">
              <a:latin typeface="Times New Roman" panose="02020603050405020304" charset="0"/>
              <a:ea typeface="宋体" panose="02010600030101010101" pitchFamily="2" charset="-122"/>
            </a:endParaRPr>
          </a:p>
          <a:p>
            <a:pPr lvl="1">
              <a:lnSpc>
                <a:spcPct val="120000"/>
              </a:lnSpc>
              <a:buClr>
                <a:srgbClr val="FF3300"/>
              </a:buClr>
              <a:buFont typeface="Wingdings" panose="05000000000000000000" pitchFamily="2" charset="2"/>
              <a:buChar char="Ø"/>
            </a:pPr>
            <a:r>
              <a:rPr lang="zh-CN" altLang="en-US" sz="2000" dirty="0">
                <a:latin typeface="Times New Roman" panose="02020603050405020304" charset="0"/>
                <a:ea typeface="宋体" panose="02010600030101010101" pitchFamily="2" charset="-122"/>
              </a:rPr>
              <a:t>大型池（</a:t>
            </a:r>
            <a:r>
              <a:rPr lang="en-US" altLang="zh-CN" sz="2000" dirty="0">
                <a:latin typeface="Times New Roman" panose="02020603050405020304" charset="0"/>
                <a:ea typeface="宋体" panose="02010600030101010101" pitchFamily="2" charset="-122"/>
              </a:rPr>
              <a:t>Large Pool）</a:t>
            </a:r>
            <a:endParaRPr lang="en-US" altLang="zh-CN" sz="2000" dirty="0">
              <a:latin typeface="Times New Roman" panose="02020603050405020304" charset="0"/>
              <a:ea typeface="宋体" panose="02010600030101010101" pitchFamily="2" charset="-122"/>
            </a:endParaRPr>
          </a:p>
          <a:p>
            <a:pPr lvl="1">
              <a:lnSpc>
                <a:spcPct val="120000"/>
              </a:lnSpc>
              <a:buClr>
                <a:srgbClr val="FF3300"/>
              </a:buClr>
              <a:buFont typeface="Wingdings" panose="05000000000000000000" pitchFamily="2" charset="2"/>
              <a:buChar char="Ø"/>
            </a:pPr>
            <a:r>
              <a:rPr lang="zh-CN" altLang="en-US" sz="2000" dirty="0">
                <a:latin typeface="Times New Roman" panose="02020603050405020304" charset="0"/>
                <a:ea typeface="宋体" panose="02010600030101010101" pitchFamily="2" charset="-122"/>
              </a:rPr>
              <a:t>流池（</a:t>
            </a:r>
            <a:r>
              <a:rPr lang="en-US" altLang="zh-CN" sz="2000" dirty="0">
                <a:latin typeface="Times New Roman" panose="02020603050405020304" charset="0"/>
                <a:ea typeface="宋体" panose="02010600030101010101" pitchFamily="2" charset="-122"/>
              </a:rPr>
              <a:t>stream Pool</a:t>
            </a:r>
            <a:r>
              <a:rPr lang="zh-CN" altLang="en-US" sz="2000" dirty="0">
                <a:latin typeface="Times New Roman" panose="02020603050405020304" charset="0"/>
                <a:ea typeface="宋体" panose="02010600030101010101" pitchFamily="2" charset="-122"/>
              </a:rPr>
              <a:t>）等</a:t>
            </a:r>
            <a:endParaRPr lang="zh-CN" altLang="en-US" sz="2000" dirty="0">
              <a:latin typeface="Times New Roman" panose="02020603050405020304" charset="0"/>
              <a:ea typeface="宋体" panose="02010600030101010101" pitchFamily="2" charset="-122"/>
            </a:endParaRPr>
          </a:p>
          <a:p>
            <a:pPr lvl="1">
              <a:buFont typeface="Wingdings" panose="05000000000000000000" pitchFamily="2" charset="2"/>
              <a:buChar char="l"/>
            </a:pPr>
            <a:endParaRPr lang="en-US" altLang="zh-CN" sz="2400" dirty="0">
              <a:ea typeface="宋体" panose="02010600030101010101" pitchFamily="2" charset="-122"/>
            </a:endParaRPr>
          </a:p>
          <a:p>
            <a:pPr lvl="1">
              <a:buFont typeface="Wingdings" panose="05000000000000000000" pitchFamily="2" charset="2"/>
              <a:buChar char="l"/>
            </a:pPr>
            <a:endParaRPr lang="zh-CN" altLang="en-US" sz="2400" dirty="0">
              <a:ea typeface="宋体" panose="02010600030101010101" pitchFamily="2" charset="-122"/>
            </a:endParaRPr>
          </a:p>
        </p:txBody>
      </p:sp>
      <p:sp>
        <p:nvSpPr>
          <p:cNvPr id="24580" name="Rectangle 4"/>
          <p:cNvSpPr/>
          <p:nvPr/>
        </p:nvSpPr>
        <p:spPr>
          <a:xfrm>
            <a:off x="152400" y="6019800"/>
            <a:ext cx="8669338" cy="461963"/>
          </a:xfrm>
          <a:prstGeom prst="rect">
            <a:avLst/>
          </a:prstGeom>
          <a:gradFill rotWithShape="1">
            <a:gsLst>
              <a:gs pos="0">
                <a:srgbClr val="008000">
                  <a:alpha val="0"/>
                </a:srgbClr>
              </a:gs>
              <a:gs pos="100000">
                <a:srgbClr val="003B00"/>
              </a:gs>
            </a:gsLst>
            <a:lin ang="5400000" scaled="1"/>
            <a:tileRect/>
          </a:gradFill>
          <a:ln w="9525">
            <a:noFill/>
          </a:ln>
        </p:spPr>
        <p:txBody>
          <a:bodyPr wrap="none" anchor="t" anchorCtr="0">
            <a:spAutoFit/>
          </a:bodyPr>
          <a:p>
            <a:pPr algn="ctr" eaLnBrk="0" hangingPunct="0"/>
            <a:r>
              <a:rPr lang="zh-CN" altLang="en-US" sz="2400" dirty="0">
                <a:solidFill>
                  <a:srgbClr val="800000"/>
                </a:solidFill>
                <a:latin typeface="Arial" panose="020B0604020202020204" pitchFamily="34" charset="0"/>
                <a:ea typeface="宋体" panose="02010600030101010101" pitchFamily="2" charset="-122"/>
              </a:rPr>
              <a:t>通过</a:t>
            </a:r>
            <a:r>
              <a:rPr lang="en-US" altLang="zh-CN" sz="2400" dirty="0">
                <a:solidFill>
                  <a:srgbClr val="800000"/>
                </a:solidFill>
                <a:latin typeface="Arial" panose="020B0604020202020204" pitchFamily="34" charset="0"/>
                <a:ea typeface="宋体" panose="02010600030101010101" pitchFamily="2" charset="-122"/>
              </a:rPr>
              <a:t>EM:http://localhost:1158/em,</a:t>
            </a:r>
            <a:r>
              <a:rPr lang="zh-CN" altLang="en-US" sz="2400" dirty="0">
                <a:solidFill>
                  <a:srgbClr val="800000"/>
                </a:solidFill>
                <a:latin typeface="Arial" panose="020B0604020202020204" pitchFamily="34" charset="0"/>
                <a:ea typeface="宋体" panose="02010600030101010101" pitchFamily="2" charset="-122"/>
              </a:rPr>
              <a:t>管理内存参数可以查看信息</a:t>
            </a:r>
            <a:endParaRPr lang="zh-CN" altLang="en-US" sz="2400" dirty="0">
              <a:solidFill>
                <a:srgbClr val="800000"/>
              </a:solidFill>
              <a:latin typeface="Arial" panose="020B0604020202020204" pitchFamily="34"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6"/>
          <p:cNvSpPr>
            <a:spLocks noGrp="1"/>
          </p:cNvSpPr>
          <p:nvPr>
            <p:ph type="sldNum" sz="quarter" idx="12"/>
          </p:nvPr>
        </p:nvSpPr>
        <p:spPr/>
        <p:txBody>
          <a:bodyPr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stStyle>
          <a:p>
            <a:pPr lvl="0" algn="r" eaLnBrk="1" hangingPunct="1">
              <a:buSzTx/>
            </a:pPr>
            <a:fld id="{9A0DB2DC-4C9A-4742-B13C-FB6460FD3503}" type="slidenum">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25602"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Oracle</a:t>
            </a:r>
            <a:r>
              <a:rPr lang="zh-CN" altLang="en-US" dirty="0">
                <a:ea typeface="宋体" panose="02010600030101010101" pitchFamily="2" charset="-122"/>
              </a:rPr>
              <a:t>内存结构</a:t>
            </a:r>
            <a:endParaRPr lang="zh-CN" altLang="en-US" dirty="0">
              <a:ea typeface="宋体" panose="02010600030101010101" pitchFamily="2" charset="-122"/>
            </a:endParaRPr>
          </a:p>
        </p:txBody>
      </p:sp>
      <p:pic>
        <p:nvPicPr>
          <p:cNvPr id="25603" name="Picture 6" descr="未命名"/>
          <p:cNvPicPr>
            <a:picLocks noChangeAspect="1"/>
          </p:cNvPicPr>
          <p:nvPr/>
        </p:nvPicPr>
        <p:blipFill>
          <a:blip r:embed="rId1"/>
          <a:srcRect r="33333" b="30295"/>
          <a:stretch>
            <a:fillRect/>
          </a:stretch>
        </p:blipFill>
        <p:spPr>
          <a:xfrm>
            <a:off x="304800" y="938213"/>
            <a:ext cx="8077200" cy="5843587"/>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6"/>
          <p:cNvSpPr>
            <a:spLocks noGrp="1"/>
          </p:cNvSpPr>
          <p:nvPr>
            <p:ph type="sldNum" sz="quarter" idx="12"/>
          </p:nvPr>
        </p:nvSpPr>
        <p:spPr/>
        <p:txBody>
          <a:bodyPr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stStyle>
          <a:p>
            <a:pPr lvl="0" algn="r" eaLnBrk="1" hangingPunct="1">
              <a:buSzTx/>
            </a:pPr>
            <a:fld id="{9A0DB2DC-4C9A-4742-B13C-FB6460FD3503}" type="slidenum">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26626"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系统全局区</a:t>
            </a:r>
            <a:r>
              <a:rPr lang="en-US" altLang="zh-CN" dirty="0">
                <a:ea typeface="宋体" panose="02010600030101010101" pitchFamily="2" charset="-122"/>
              </a:rPr>
              <a:t>SGA</a:t>
            </a:r>
            <a:endParaRPr lang="zh-CN" altLang="en-US" dirty="0">
              <a:ea typeface="宋体" panose="02010600030101010101" pitchFamily="2" charset="-122"/>
            </a:endParaRPr>
          </a:p>
        </p:txBody>
      </p:sp>
      <p:sp>
        <p:nvSpPr>
          <p:cNvPr id="26627" name="Rectangle 3"/>
          <p:cNvSpPr>
            <a:spLocks noGrp="1"/>
          </p:cNvSpPr>
          <p:nvPr>
            <p:ph idx="1"/>
          </p:nvPr>
        </p:nvSpPr>
        <p:spPr>
          <a:xfrm>
            <a:off x="25400" y="1066800"/>
            <a:ext cx="8966200" cy="5257800"/>
          </a:xfrm>
        </p:spPr>
        <p:txBody>
          <a:bodyPr vert="horz" wrap="square" lIns="91440" tIns="45720" rIns="91440" bIns="45720" anchor="t" anchorCtr="0"/>
          <a:p>
            <a:pPr marL="0" indent="0">
              <a:lnSpc>
                <a:spcPct val="120000"/>
              </a:lnSpc>
              <a:buNone/>
            </a:pPr>
            <a:r>
              <a:rPr lang="zh-CN" altLang="en-US" sz="2200" dirty="0">
                <a:solidFill>
                  <a:srgbClr val="FF0000"/>
                </a:solidFill>
                <a:ea typeface="宋体" panose="02010600030101010101" pitchFamily="2" charset="-122"/>
              </a:rPr>
              <a:t>（</a:t>
            </a:r>
            <a:r>
              <a:rPr lang="en-US" altLang="zh-CN" sz="2400" dirty="0">
                <a:solidFill>
                  <a:srgbClr val="FF0000"/>
                </a:solidFill>
                <a:ea typeface="宋体" panose="02010600030101010101" pitchFamily="2" charset="-122"/>
              </a:rPr>
              <a:t>1</a:t>
            </a:r>
            <a:r>
              <a:rPr lang="zh-CN" altLang="en-US" sz="2400" dirty="0">
                <a:solidFill>
                  <a:srgbClr val="FF0000"/>
                </a:solidFill>
                <a:ea typeface="宋体" panose="02010600030101010101" pitchFamily="2" charset="-122"/>
              </a:rPr>
              <a:t>）数据高速缓存区</a:t>
            </a:r>
            <a:r>
              <a:rPr lang="zh-CN" altLang="en-US" sz="2200" dirty="0">
                <a:ea typeface="宋体" panose="02010600030101010101" pitchFamily="2" charset="-122"/>
              </a:rPr>
              <a:t>（</a:t>
            </a:r>
            <a:r>
              <a:rPr lang="en-US" altLang="zh-CN" sz="2200" dirty="0">
                <a:ea typeface="宋体" panose="02010600030101010101" pitchFamily="2" charset="-122"/>
              </a:rPr>
              <a:t>Data Buffer Cache</a:t>
            </a:r>
            <a:r>
              <a:rPr lang="zh-CN" altLang="en-US" sz="2200" dirty="0">
                <a:ea typeface="宋体" panose="02010600030101010101" pitchFamily="2" charset="-122"/>
              </a:rPr>
              <a:t>）存储最近从数据文件中读或写的数据信息</a:t>
            </a:r>
            <a:endParaRPr lang="en-US" altLang="zh-CN" sz="2200" dirty="0">
              <a:ea typeface="宋体" panose="02010600030101010101" pitchFamily="2" charset="-122"/>
            </a:endParaRPr>
          </a:p>
          <a:p>
            <a:pPr marL="0" indent="0">
              <a:lnSpc>
                <a:spcPct val="120000"/>
              </a:lnSpc>
              <a:buNone/>
            </a:pPr>
            <a:r>
              <a:rPr lang="zh-CN" altLang="en-US" sz="2200" dirty="0">
                <a:ea typeface="宋体" panose="02010600030101010101" pitchFamily="2" charset="-122"/>
              </a:rPr>
              <a:t>         数据缓冲区存储的是从数据文件中检索出来的数据拷贝。应用程程序要访问的数据必须从</a:t>
            </a:r>
            <a:r>
              <a:rPr lang="zh-CN" altLang="en-US" sz="2200" u="sng" dirty="0">
                <a:ea typeface="宋体" panose="02010600030101010101" pitchFamily="2" charset="-122"/>
              </a:rPr>
              <a:t>先由服务器进程将</a:t>
            </a:r>
            <a:r>
              <a:rPr lang="zh-CN" altLang="en-US" sz="2200" dirty="0">
                <a:ea typeface="宋体" panose="02010600030101010101" pitchFamily="2" charset="-122"/>
              </a:rPr>
              <a:t>磁盘的数据文件读到数据缓冲区中处理。</a:t>
            </a:r>
            <a:endParaRPr lang="zh-CN" altLang="en-US" sz="2200" dirty="0">
              <a:ea typeface="宋体" panose="02010600030101010101" pitchFamily="2" charset="-122"/>
            </a:endParaRPr>
          </a:p>
          <a:p>
            <a:pPr marL="914400" lvl="1" indent="-457200">
              <a:lnSpc>
                <a:spcPct val="120000"/>
              </a:lnSpc>
              <a:buClr>
                <a:srgbClr val="800000"/>
              </a:buClr>
              <a:buFont typeface="Wingdings" panose="05000000000000000000" pitchFamily="2" charset="2"/>
              <a:buChar char="l"/>
            </a:pPr>
            <a:r>
              <a:rPr lang="zh-CN" altLang="en-US" sz="2200" dirty="0">
                <a:ea typeface="宋体" panose="02010600030101010101" pitchFamily="2" charset="-122"/>
              </a:rPr>
              <a:t>在数据缓冲区中被修改后的数据由</a:t>
            </a:r>
            <a:r>
              <a:rPr lang="zh-CN" altLang="en-US" sz="2200" dirty="0">
                <a:solidFill>
                  <a:srgbClr val="800000"/>
                </a:solidFill>
                <a:ea typeface="宋体" panose="02010600030101010101" pitchFamily="2" charset="-122"/>
              </a:rPr>
              <a:t>数据写入进程</a:t>
            </a:r>
            <a:r>
              <a:rPr lang="en-US" altLang="zh-CN" sz="2200" dirty="0">
                <a:solidFill>
                  <a:srgbClr val="800000"/>
                </a:solidFill>
                <a:ea typeface="宋体" panose="02010600030101010101" pitchFamily="2" charset="-122"/>
              </a:rPr>
              <a:t>(DBWR)</a:t>
            </a:r>
            <a:r>
              <a:rPr lang="zh-CN" altLang="en-US" sz="2200" dirty="0">
                <a:ea typeface="宋体" panose="02010600030101010101" pitchFamily="2" charset="-122"/>
              </a:rPr>
              <a:t>写到硬盘的数据文件中永久保存。</a:t>
            </a:r>
            <a:endParaRPr lang="zh-CN" altLang="en-US" sz="2200" dirty="0">
              <a:ea typeface="宋体" panose="02010600030101010101" pitchFamily="2" charset="-122"/>
            </a:endParaRPr>
          </a:p>
          <a:p>
            <a:pPr marL="914400" lvl="1" indent="-457200">
              <a:lnSpc>
                <a:spcPct val="120000"/>
              </a:lnSpc>
              <a:buClr>
                <a:srgbClr val="800000"/>
              </a:buClr>
              <a:buFont typeface="Wingdings" panose="05000000000000000000" pitchFamily="2" charset="2"/>
              <a:buChar char="l"/>
            </a:pPr>
            <a:r>
              <a:rPr lang="zh-CN" altLang="en-US" sz="2200" dirty="0">
                <a:ea typeface="宋体" panose="02010600030101010101" pitchFamily="2" charset="-122"/>
              </a:rPr>
              <a:t>提高获取和更新数据的性能</a:t>
            </a:r>
            <a:endParaRPr lang="zh-CN" altLang="en-US" sz="2200" dirty="0">
              <a:ea typeface="宋体" panose="02010600030101010101" pitchFamily="2" charset="-122"/>
            </a:endParaRPr>
          </a:p>
        </p:txBody>
      </p:sp>
      <p:sp>
        <p:nvSpPr>
          <p:cNvPr id="26628" name="Rectangle 4"/>
          <p:cNvSpPr/>
          <p:nvPr/>
        </p:nvSpPr>
        <p:spPr>
          <a:xfrm>
            <a:off x="0" y="0"/>
            <a:ext cx="9144000" cy="0"/>
          </a:xfrm>
          <a:prstGeom prst="rect">
            <a:avLst/>
          </a:prstGeom>
          <a:noFill/>
          <a:ln w="9525">
            <a:noFill/>
          </a:ln>
        </p:spPr>
        <p:txBody>
          <a:bodyPr wrap="none" anchor="ctr" anchorCtr="0">
            <a:spAutoFit/>
          </a:bodyPr>
          <a:p>
            <a:pPr algn="ctr" eaLnBrk="0" hangingPunct="0"/>
            <a:endParaRPr lang="zh-CN" altLang="en-US" dirty="0">
              <a:latin typeface="Arial" panose="020B0604020202020204" pitchFamily="34" charset="0"/>
              <a:ea typeface="宋体" panose="02010600030101010101" pitchFamily="2" charset="-122"/>
            </a:endParaRPr>
          </a:p>
        </p:txBody>
      </p:sp>
      <p:sp>
        <p:nvSpPr>
          <p:cNvPr id="26629" name="Rectangle 5"/>
          <p:cNvSpPr/>
          <p:nvPr/>
        </p:nvSpPr>
        <p:spPr>
          <a:xfrm>
            <a:off x="0" y="2695575"/>
            <a:ext cx="9144000" cy="0"/>
          </a:xfrm>
          <a:prstGeom prst="rect">
            <a:avLst/>
          </a:prstGeom>
          <a:noFill/>
          <a:ln w="9525">
            <a:noFill/>
          </a:ln>
        </p:spPr>
        <p:txBody>
          <a:bodyPr wrap="none" anchor="ctr" anchorCtr="0">
            <a:spAutoFit/>
          </a:bodyPr>
          <a:p>
            <a:pPr algn="ctr" eaLnBrk="0" hangingPunct="0"/>
            <a:endParaRPr lang="zh-CN" altLang="en-US" dirty="0">
              <a:latin typeface="Arial" panose="020B0604020202020204" pitchFamily="34" charset="0"/>
              <a:ea typeface="宋体" panose="02010600030101010101" pitchFamily="2" charset="-122"/>
            </a:endParaRPr>
          </a:p>
        </p:txBody>
      </p:sp>
      <p:graphicFrame>
        <p:nvGraphicFramePr>
          <p:cNvPr id="26630" name="Object 6"/>
          <p:cNvGraphicFramePr>
            <a:graphicFrameLocks noChangeAspect="1"/>
          </p:cNvGraphicFramePr>
          <p:nvPr/>
        </p:nvGraphicFramePr>
        <p:xfrm>
          <a:off x="838200" y="4511675"/>
          <a:ext cx="6769100" cy="2346325"/>
        </p:xfrm>
        <a:graphic>
          <a:graphicData uri="http://schemas.openxmlformats.org/presentationml/2006/ole">
            <mc:AlternateContent xmlns:mc="http://schemas.openxmlformats.org/markup-compatibility/2006">
              <mc:Choice xmlns:v="urn:schemas-microsoft-com:vml" Requires="v">
                <p:oleObj spid="_x0000_s3076" name="" r:id="rId1" imgW="4700270" imgH="1638300" progId="Word.Picture.8">
                  <p:embed/>
                </p:oleObj>
              </mc:Choice>
              <mc:Fallback>
                <p:oleObj name="" r:id="rId1" imgW="4700270" imgH="1638300" progId="Word.Picture.8">
                  <p:embed/>
                  <p:pic>
                    <p:nvPicPr>
                      <p:cNvPr id="0" name="图片 3075"/>
                      <p:cNvPicPr/>
                      <p:nvPr/>
                    </p:nvPicPr>
                    <p:blipFill>
                      <a:blip r:embed="rId2"/>
                      <a:stretch>
                        <a:fillRect/>
                      </a:stretch>
                    </p:blipFill>
                    <p:spPr>
                      <a:xfrm>
                        <a:off x="838200" y="4511675"/>
                        <a:ext cx="6769100" cy="2346325"/>
                      </a:xfrm>
                      <a:prstGeom prst="rect">
                        <a:avLst/>
                      </a:prstGeom>
                      <a:noFill/>
                      <a:ln w="38100">
                        <a:noFill/>
                        <a:miter/>
                      </a:ln>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6"/>
          <p:cNvSpPr>
            <a:spLocks noGrp="1"/>
          </p:cNvSpPr>
          <p:nvPr>
            <p:ph type="sldNum" sz="quarter" idx="12"/>
          </p:nvPr>
        </p:nvSpPr>
        <p:spPr/>
        <p:txBody>
          <a:bodyPr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stStyle>
          <a:p>
            <a:pPr lvl="0" algn="r" eaLnBrk="1" hangingPunct="1">
              <a:buSzTx/>
            </a:pPr>
            <a:fld id="{9A0DB2DC-4C9A-4742-B13C-FB6460FD3503}" type="slidenum">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27650" name="Rectangle 2"/>
          <p:cNvSpPr>
            <a:spLocks noGrp="1"/>
          </p:cNvSpPr>
          <p:nvPr>
            <p:ph idx="1"/>
          </p:nvPr>
        </p:nvSpPr>
        <p:spPr>
          <a:xfrm>
            <a:off x="0" y="990600"/>
            <a:ext cx="8674100" cy="5486400"/>
          </a:xfrm>
        </p:spPr>
        <p:txBody>
          <a:bodyPr vert="horz" wrap="square" lIns="91440" tIns="45720" rIns="91440" bIns="45720" anchor="t" anchorCtr="0"/>
          <a:p>
            <a:pPr marL="533400" indent="-533400">
              <a:lnSpc>
                <a:spcPct val="130000"/>
              </a:lnSpc>
            </a:pPr>
            <a:r>
              <a:rPr lang="zh-CN" altLang="en-US" sz="2800" dirty="0">
                <a:ea typeface="宋体" panose="02010600030101010101" pitchFamily="2" charset="-122"/>
              </a:rPr>
              <a:t>缓冲块的类型</a:t>
            </a:r>
            <a:r>
              <a:rPr lang="zh-CN" altLang="en-US" dirty="0">
                <a:ea typeface="宋体" panose="02010600030101010101" pitchFamily="2" charset="-122"/>
              </a:rPr>
              <a:t>：</a:t>
            </a:r>
            <a:endParaRPr lang="en-US" altLang="zh-CN" dirty="0">
              <a:ea typeface="宋体" panose="02010600030101010101" pitchFamily="2" charset="-122"/>
            </a:endParaRPr>
          </a:p>
          <a:p>
            <a:pPr marL="914400" lvl="1" indent="-457200">
              <a:lnSpc>
                <a:spcPct val="130000"/>
              </a:lnSpc>
              <a:buClr>
                <a:srgbClr val="800000"/>
              </a:buClr>
              <a:buFont typeface="Wingdings" panose="05000000000000000000" pitchFamily="2" charset="2"/>
              <a:buChar char="l"/>
            </a:pPr>
            <a:r>
              <a:rPr lang="zh-CN" altLang="en-US" sz="2200" dirty="0">
                <a:latin typeface="Times New Roman" panose="02020603050405020304" charset="0"/>
                <a:ea typeface="宋体" panose="02010600030101010101" pitchFamily="2" charset="-122"/>
              </a:rPr>
              <a:t>脏缓存块（</a:t>
            </a:r>
            <a:r>
              <a:rPr lang="en-US" altLang="zh-CN" sz="2200" dirty="0">
                <a:latin typeface="Times New Roman" panose="02020603050405020304" charset="0"/>
                <a:ea typeface="宋体" panose="02010600030101010101" pitchFamily="2" charset="-122"/>
              </a:rPr>
              <a:t>Dirty Buffers</a:t>
            </a:r>
            <a:r>
              <a:rPr lang="zh-CN" altLang="en-US" sz="2200" dirty="0">
                <a:latin typeface="Times New Roman" panose="02020603050405020304" charset="0"/>
                <a:ea typeface="宋体" panose="02010600030101010101" pitchFamily="2" charset="-122"/>
              </a:rPr>
              <a:t>）：脏缓存块中保存的是已经被修改过的数据。</a:t>
            </a:r>
            <a:endParaRPr lang="zh-CN" altLang="en-US" sz="2200" dirty="0">
              <a:latin typeface="Times New Roman" panose="02020603050405020304" charset="0"/>
              <a:ea typeface="宋体" panose="02010600030101010101" pitchFamily="2" charset="-122"/>
            </a:endParaRPr>
          </a:p>
          <a:p>
            <a:pPr marL="914400" lvl="1" indent="-457200">
              <a:lnSpc>
                <a:spcPct val="130000"/>
              </a:lnSpc>
              <a:buClr>
                <a:srgbClr val="800000"/>
              </a:buClr>
              <a:buFont typeface="Wingdings" panose="05000000000000000000" pitchFamily="2" charset="2"/>
              <a:buChar char="l"/>
            </a:pPr>
            <a:r>
              <a:rPr lang="zh-CN" altLang="en-US" sz="2200" dirty="0">
                <a:latin typeface="Times New Roman" panose="02020603050405020304" charset="0"/>
                <a:ea typeface="宋体" panose="02010600030101010101" pitchFamily="2" charset="-122"/>
              </a:rPr>
              <a:t>空闲缓存块（</a:t>
            </a:r>
            <a:r>
              <a:rPr lang="en-US" altLang="zh-CN" sz="2200" dirty="0">
                <a:latin typeface="Times New Roman" panose="02020603050405020304" charset="0"/>
                <a:ea typeface="宋体" panose="02010600030101010101" pitchFamily="2" charset="-122"/>
              </a:rPr>
              <a:t>Free Buffers</a:t>
            </a:r>
            <a:r>
              <a:rPr lang="zh-CN" altLang="en-US" sz="2200" dirty="0">
                <a:latin typeface="Times New Roman" panose="02020603050405020304" charset="0"/>
                <a:ea typeface="宋体" panose="02010600030101010101" pitchFamily="2" charset="-122"/>
              </a:rPr>
              <a:t>）：空闲缓存块中不包含任何数据，它们等待后台进程或服务器进程向其中写入数据。</a:t>
            </a:r>
            <a:endParaRPr lang="zh-CN" altLang="en-US" sz="2200" dirty="0">
              <a:latin typeface="Times New Roman" panose="02020603050405020304" charset="0"/>
              <a:ea typeface="宋体" panose="02010600030101010101" pitchFamily="2" charset="-122"/>
            </a:endParaRPr>
          </a:p>
          <a:p>
            <a:pPr marL="914400" lvl="1" indent="-457200">
              <a:lnSpc>
                <a:spcPct val="130000"/>
              </a:lnSpc>
              <a:buClr>
                <a:srgbClr val="800000"/>
              </a:buClr>
              <a:buFont typeface="Wingdings" panose="05000000000000000000" pitchFamily="2" charset="2"/>
              <a:buChar char="l"/>
            </a:pPr>
            <a:r>
              <a:rPr lang="zh-CN" altLang="en-US" sz="2200" dirty="0">
                <a:latin typeface="Times New Roman" panose="02020603050405020304" charset="0"/>
                <a:ea typeface="宋体" panose="02010600030101010101" pitchFamily="2" charset="-122"/>
              </a:rPr>
              <a:t>命中缓存块（</a:t>
            </a:r>
            <a:r>
              <a:rPr lang="en-US" altLang="zh-CN" sz="2200" dirty="0">
                <a:latin typeface="Times New Roman" panose="02020603050405020304" charset="0"/>
                <a:ea typeface="宋体" panose="02010600030101010101" pitchFamily="2" charset="-122"/>
              </a:rPr>
              <a:t>Pinned Buffers</a:t>
            </a:r>
            <a:r>
              <a:rPr lang="zh-CN" altLang="en-US" sz="2200" dirty="0">
                <a:latin typeface="Times New Roman" panose="02020603050405020304" charset="0"/>
                <a:ea typeface="宋体" panose="02010600030101010101" pitchFamily="2" charset="-122"/>
              </a:rPr>
              <a:t>）：命中缓存块是那些正被使用的数据块，同时还有很多会话等待修改或访问的数据块。</a:t>
            </a:r>
            <a:endParaRPr lang="zh-CN" altLang="en-US" sz="2200" dirty="0">
              <a:latin typeface="Times New Roman" panose="02020603050405020304" charset="0"/>
              <a:ea typeface="宋体" panose="02010600030101010101" pitchFamily="2" charset="-122"/>
            </a:endParaRPr>
          </a:p>
          <a:p>
            <a:pPr marL="914400" lvl="1" indent="-457200">
              <a:lnSpc>
                <a:spcPct val="130000"/>
              </a:lnSpc>
              <a:buClr>
                <a:srgbClr val="800000"/>
              </a:buClr>
              <a:buFont typeface="Wingdings" panose="05000000000000000000" pitchFamily="2" charset="2"/>
              <a:buChar char="l"/>
            </a:pPr>
            <a:r>
              <a:rPr lang="zh-CN" altLang="en-US" sz="2200" dirty="0">
                <a:latin typeface="Times New Roman" panose="02020603050405020304" charset="0"/>
                <a:ea typeface="宋体" panose="02010600030101010101" pitchFamily="2" charset="-122"/>
              </a:rPr>
              <a:t>干净缓存块（</a:t>
            </a:r>
            <a:r>
              <a:rPr lang="en-US" altLang="zh-CN" sz="2200" dirty="0">
                <a:latin typeface="Times New Roman" panose="02020603050405020304" charset="0"/>
                <a:ea typeface="宋体" panose="02010600030101010101" pitchFamily="2" charset="-122"/>
              </a:rPr>
              <a:t>Clean Buffers</a:t>
            </a:r>
            <a:r>
              <a:rPr lang="zh-CN" altLang="en-US" sz="2200" dirty="0">
                <a:latin typeface="Times New Roman" panose="02020603050405020304" charset="0"/>
                <a:ea typeface="宋体" panose="02010600030101010101" pitchFamily="2" charset="-122"/>
              </a:rPr>
              <a:t>）：干净缓存块是指那些当前没有被使用，即将被换出内存的缓存块。</a:t>
            </a:r>
            <a:r>
              <a:rPr lang="zh-CN" altLang="en-US" dirty="0">
                <a:ea typeface="宋体" panose="02010600030101010101" pitchFamily="2" charset="-122"/>
              </a:rPr>
              <a:t> </a:t>
            </a:r>
            <a:endParaRPr lang="zh-CN" altLang="en-US" dirty="0">
              <a:ea typeface="宋体" panose="02010600030101010101" pitchFamily="2" charset="-122"/>
            </a:endParaRPr>
          </a:p>
        </p:txBody>
      </p:sp>
      <p:sp>
        <p:nvSpPr>
          <p:cNvPr id="27651" name="Rectangle 5"/>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系统全局区</a:t>
            </a:r>
            <a:r>
              <a:rPr lang="en-US" altLang="zh-CN" dirty="0">
                <a:ea typeface="宋体" panose="02010600030101010101" pitchFamily="2" charset="-122"/>
              </a:rPr>
              <a:t>SGA</a:t>
            </a:r>
            <a:endParaRPr lang="zh-CN" altLang="en-US" dirty="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6"/>
          <p:cNvSpPr>
            <a:spLocks noGrp="1"/>
          </p:cNvSpPr>
          <p:nvPr>
            <p:ph type="sldNum" sz="quarter" idx="12"/>
          </p:nvPr>
        </p:nvSpPr>
        <p:spPr/>
        <p:txBody>
          <a:bodyPr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stStyle>
          <a:p>
            <a:pPr lvl="0" algn="r" eaLnBrk="1" hangingPunct="1">
              <a:buSzTx/>
            </a:pPr>
            <a:fld id="{9A0DB2DC-4C9A-4742-B13C-FB6460FD3503}" type="slidenum">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28674" name="Rectangle 2"/>
          <p:cNvSpPr>
            <a:spLocks noGrp="1"/>
          </p:cNvSpPr>
          <p:nvPr>
            <p:ph idx="1"/>
          </p:nvPr>
        </p:nvSpPr>
        <p:spPr>
          <a:xfrm>
            <a:off x="38100" y="990600"/>
            <a:ext cx="7988300" cy="5318125"/>
          </a:xfrm>
        </p:spPr>
        <p:txBody>
          <a:bodyPr vert="horz" wrap="square" lIns="91440" tIns="45720" rIns="91440" bIns="45720" anchor="t" anchorCtr="0"/>
          <a:p>
            <a:pPr>
              <a:lnSpc>
                <a:spcPct val="130000"/>
              </a:lnSpc>
              <a:spcBef>
                <a:spcPct val="50000"/>
              </a:spcBef>
            </a:pPr>
            <a:r>
              <a:rPr lang="zh-CN" altLang="en-US" dirty="0">
                <a:ea typeface="宋体" panose="02010600030101010101" pitchFamily="2" charset="-122"/>
              </a:rPr>
              <a:t>数据高速缓冲区大小</a:t>
            </a:r>
            <a:endParaRPr lang="zh-CN" altLang="en-US" dirty="0">
              <a:ea typeface="宋体" panose="02010600030101010101" pitchFamily="2" charset="-122"/>
            </a:endParaRPr>
          </a:p>
          <a:p>
            <a:pPr lvl="1">
              <a:lnSpc>
                <a:spcPct val="130000"/>
              </a:lnSpc>
              <a:spcBef>
                <a:spcPct val="50000"/>
              </a:spcBef>
              <a:buClr>
                <a:srgbClr val="800000"/>
              </a:buClr>
              <a:buFont typeface="Wingdings" panose="05000000000000000000" pitchFamily="2" charset="2"/>
              <a:buChar char="l"/>
            </a:pPr>
            <a:r>
              <a:rPr lang="zh-CN" altLang="en-US" sz="2200" b="0" dirty="0">
                <a:latin typeface="Times New Roman" panose="02020603050405020304" charset="0"/>
                <a:ea typeface="宋体" panose="02010600030101010101" pitchFamily="2" charset="-122"/>
              </a:rPr>
              <a:t> </a:t>
            </a:r>
            <a:r>
              <a:rPr lang="en-US" altLang="zh-CN" sz="2200" dirty="0">
                <a:latin typeface="Times New Roman" panose="02020603050405020304" charset="0"/>
                <a:ea typeface="宋体" panose="02010600030101010101" pitchFamily="2" charset="-122"/>
              </a:rPr>
              <a:t>DB_CACHE_SIZE</a:t>
            </a:r>
            <a:endParaRPr lang="zh-CN" altLang="en-US" sz="2200" dirty="0">
              <a:latin typeface="Times New Roman" panose="02020603050405020304" charset="0"/>
              <a:ea typeface="宋体" panose="02010600030101010101" pitchFamily="2" charset="-122"/>
            </a:endParaRPr>
          </a:p>
          <a:p>
            <a:pPr lvl="1">
              <a:lnSpc>
                <a:spcPct val="130000"/>
              </a:lnSpc>
              <a:spcBef>
                <a:spcPct val="50000"/>
              </a:spcBef>
              <a:buClr>
                <a:srgbClr val="800000"/>
              </a:buClr>
              <a:buFont typeface="Wingdings" panose="05000000000000000000" pitchFamily="2" charset="2"/>
              <a:buChar char="l"/>
            </a:pPr>
            <a:r>
              <a:rPr lang="zh-CN" altLang="en-US" sz="2200" dirty="0">
                <a:latin typeface="Times New Roman" panose="02020603050405020304" charset="0"/>
                <a:ea typeface="宋体" panose="02010600030101010101" pitchFamily="2" charset="-122"/>
              </a:rPr>
              <a:t>可以在参数文件中设置数据高速缓冲区的大小。数据高速缓冲区越大，用户需要的数据在内存中的可能性越大，即缓存命中率高，从而减少了</a:t>
            </a:r>
            <a:r>
              <a:rPr lang="en-US" altLang="zh-CN" sz="2200" dirty="0">
                <a:latin typeface="Times New Roman" panose="02020603050405020304" charset="0"/>
                <a:ea typeface="宋体" panose="02010600030101010101" pitchFamily="2" charset="-122"/>
              </a:rPr>
              <a:t>Oracle</a:t>
            </a:r>
            <a:r>
              <a:rPr lang="zh-CN" altLang="en-US" sz="2200" dirty="0">
                <a:latin typeface="Times New Roman" panose="02020603050405020304" charset="0"/>
                <a:ea typeface="宋体" panose="02010600030101010101" pitchFamily="2" charset="-122"/>
              </a:rPr>
              <a:t>访问硬盘数据的次数，提高数据库系统执行的效率。然而，数据高速缓冲区的值太大，</a:t>
            </a:r>
            <a:r>
              <a:rPr lang="en-US" altLang="zh-CN" sz="2200" dirty="0">
                <a:latin typeface="Times New Roman" panose="02020603050405020304" charset="0"/>
                <a:ea typeface="宋体" panose="02010600030101010101" pitchFamily="2" charset="-122"/>
              </a:rPr>
              <a:t>Oracle</a:t>
            </a:r>
            <a:r>
              <a:rPr lang="zh-CN" altLang="en-US" sz="2200" dirty="0">
                <a:latin typeface="Times New Roman" panose="02020603050405020304" charset="0"/>
                <a:ea typeface="宋体" panose="02010600030101010101" pitchFamily="2" charset="-122"/>
              </a:rPr>
              <a:t>不得不在内存中寻找更多的块来定位所需要数据，反而降低了系统性能。</a:t>
            </a:r>
            <a:r>
              <a:rPr lang="zh-CN" altLang="en-US" sz="2200" dirty="0">
                <a:solidFill>
                  <a:srgbClr val="800000"/>
                </a:solidFill>
                <a:latin typeface="Times New Roman" panose="02020603050405020304" charset="0"/>
                <a:ea typeface="宋体" panose="02010600030101010101" pitchFamily="2" charset="-122"/>
              </a:rPr>
              <a:t>因此需要确定一个合理的数据高速缓冲区的大小。</a:t>
            </a:r>
            <a:endParaRPr lang="zh-CN" altLang="en-US" sz="2200" dirty="0">
              <a:solidFill>
                <a:srgbClr val="800000"/>
              </a:solidFill>
              <a:latin typeface="Times New Roman" panose="02020603050405020304" charset="0"/>
              <a:ea typeface="宋体" panose="02010600030101010101" pitchFamily="2" charset="-122"/>
            </a:endParaRPr>
          </a:p>
        </p:txBody>
      </p:sp>
      <p:sp>
        <p:nvSpPr>
          <p:cNvPr id="28675" name="Rectangle 3"/>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系统全局区</a:t>
            </a:r>
            <a:r>
              <a:rPr lang="en-US" altLang="zh-CN" dirty="0">
                <a:ea typeface="宋体" panose="02010600030101010101" pitchFamily="2" charset="-122"/>
              </a:rPr>
              <a:t>SGA</a:t>
            </a:r>
            <a:endParaRPr lang="zh-CN" altLang="en-US" dirty="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6"/>
          <p:cNvSpPr>
            <a:spLocks noGrp="1"/>
          </p:cNvSpPr>
          <p:nvPr>
            <p:ph type="sldNum" sz="quarter" idx="12"/>
          </p:nvPr>
        </p:nvSpPr>
        <p:spPr/>
        <p:txBody>
          <a:bodyPr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stStyle>
          <a:p>
            <a:pPr lvl="0" algn="r" eaLnBrk="1" hangingPunct="1">
              <a:buSzTx/>
            </a:pPr>
            <a:fld id="{9A0DB2DC-4C9A-4742-B13C-FB6460FD3503}" type="slidenum">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109570" name="Text Box 2"/>
          <p:cNvSpPr txBox="1"/>
          <p:nvPr/>
        </p:nvSpPr>
        <p:spPr>
          <a:xfrm>
            <a:off x="0" y="914400"/>
            <a:ext cx="8534400" cy="1990725"/>
          </a:xfrm>
          <a:prstGeom prst="rect">
            <a:avLst/>
          </a:prstGeom>
          <a:noFill/>
          <a:ln w="9525">
            <a:noFill/>
          </a:ln>
        </p:spPr>
        <p:txBody>
          <a:bodyPr anchor="t" anchorCtr="0">
            <a:spAutoFit/>
          </a:bodyPr>
          <a:p>
            <a:pPr eaLnBrk="0" hangingPunct="0">
              <a:lnSpc>
                <a:spcPct val="130000"/>
              </a:lnSpc>
              <a:buClr>
                <a:srgbClr val="FF3300"/>
              </a:buClr>
              <a:buFont typeface="Wingdings" panose="05000000000000000000" pitchFamily="2" charset="2"/>
            </a:pPr>
            <a:r>
              <a:rPr lang="zh-CN" altLang="en-US" sz="2400" dirty="0">
                <a:solidFill>
                  <a:srgbClr val="FF0000"/>
                </a:solidFill>
                <a:latin typeface="Times New Roman" panose="02020603050405020304" charset="0"/>
                <a:ea typeface="宋体" panose="02010600030101010101" pitchFamily="2" charset="-122"/>
              </a:rPr>
              <a:t>(2) 重做日志缓冲区</a:t>
            </a:r>
            <a:endParaRPr lang="zh-CN" altLang="en-US" sz="2400" dirty="0">
              <a:solidFill>
                <a:srgbClr val="FF0000"/>
              </a:solidFill>
              <a:latin typeface="Times New Roman" panose="02020603050405020304" charset="0"/>
              <a:ea typeface="宋体" panose="02010600030101010101" pitchFamily="2" charset="-122"/>
            </a:endParaRPr>
          </a:p>
          <a:p>
            <a:pPr eaLnBrk="0" hangingPunct="0">
              <a:lnSpc>
                <a:spcPct val="130000"/>
              </a:lnSpc>
              <a:buClr>
                <a:srgbClr val="800000"/>
              </a:buClr>
              <a:buFont typeface="Wingdings" panose="05000000000000000000" pitchFamily="2" charset="2"/>
            </a:pPr>
            <a:r>
              <a:rPr lang="zh-CN" altLang="en-US" sz="2400" dirty="0">
                <a:latin typeface="Times New Roman" panose="02020603050405020304" charset="0"/>
                <a:ea typeface="宋体" panose="02010600030101010101" pitchFamily="2" charset="-122"/>
              </a:rPr>
              <a:t>        存放数据库事务提交的操作信息，这些信息对数据库的恢复有着重要作用。当重做日志缓冲区被添满时，由日志写入进程把重做日志缓冲区的内容写到磁盘的重做日志文件中保存。</a:t>
            </a:r>
            <a:endParaRPr lang="en-US" altLang="zh-CN" sz="2400" dirty="0">
              <a:latin typeface="Times New Roman" panose="02020603050405020304" charset="0"/>
              <a:ea typeface="宋体" panose="02010600030101010101" pitchFamily="2" charset="-122"/>
            </a:endParaRPr>
          </a:p>
        </p:txBody>
      </p:sp>
      <p:sp>
        <p:nvSpPr>
          <p:cNvPr id="30723" name="Rectangle 3"/>
          <p:cNvSpPr/>
          <p:nvPr/>
        </p:nvSpPr>
        <p:spPr>
          <a:xfrm>
            <a:off x="381000" y="76200"/>
            <a:ext cx="5181600" cy="820738"/>
          </a:xfrm>
          <a:prstGeom prst="rect">
            <a:avLst/>
          </a:prstGeom>
          <a:noFill/>
          <a:ln w="9525">
            <a:noFill/>
          </a:ln>
        </p:spPr>
        <p:txBody>
          <a:bodyPr anchor="ctr" anchorCtr="0"/>
          <a:p>
            <a:pPr algn="ctr" eaLnBrk="0" hangingPunct="0"/>
            <a:r>
              <a:rPr lang="zh-CN" altLang="en-US" sz="4000" dirty="0">
                <a:solidFill>
                  <a:schemeClr val="bg1"/>
                </a:solidFill>
                <a:latin typeface="Times New Roman" panose="02020603050405020304" charset="0"/>
                <a:ea typeface="宋体" panose="02010600030101010101" pitchFamily="2" charset="-122"/>
              </a:rPr>
              <a:t>系统全局区</a:t>
            </a:r>
            <a:r>
              <a:rPr lang="en-US" altLang="zh-CN" sz="4000" dirty="0">
                <a:solidFill>
                  <a:schemeClr val="bg1"/>
                </a:solidFill>
                <a:latin typeface="Times New Roman" panose="02020603050405020304" charset="0"/>
                <a:ea typeface="宋体" panose="02010600030101010101" pitchFamily="2" charset="-122"/>
              </a:rPr>
              <a:t>SGA</a:t>
            </a:r>
            <a:endParaRPr lang="zh-CN" altLang="en-US" sz="4000" dirty="0">
              <a:solidFill>
                <a:schemeClr val="bg1"/>
              </a:solidFill>
              <a:latin typeface="Times New Roman" panose="02020603050405020304" charset="0"/>
              <a:ea typeface="宋体" panose="02010600030101010101" pitchFamily="2" charset="-122"/>
            </a:endParaRPr>
          </a:p>
        </p:txBody>
      </p:sp>
      <p:graphicFrame>
        <p:nvGraphicFramePr>
          <p:cNvPr id="30724" name="对象 1"/>
          <p:cNvGraphicFramePr>
            <a:graphicFrameLocks noChangeAspect="1"/>
          </p:cNvGraphicFramePr>
          <p:nvPr/>
        </p:nvGraphicFramePr>
        <p:xfrm>
          <a:off x="609600" y="2928938"/>
          <a:ext cx="7086600" cy="3929062"/>
        </p:xfrm>
        <a:graphic>
          <a:graphicData uri="http://schemas.openxmlformats.org/presentationml/2006/ole">
            <mc:AlternateContent xmlns:mc="http://schemas.openxmlformats.org/markup-compatibility/2006">
              <mc:Choice xmlns:v="urn:schemas-microsoft-com:vml" Requires="v">
                <p:oleObj spid="_x0000_s3077" name="" r:id="rId1" imgW="3768725" imgH="1974850" progId="Word.Picture.8">
                  <p:embed/>
                </p:oleObj>
              </mc:Choice>
              <mc:Fallback>
                <p:oleObj name="" r:id="rId1" imgW="3768725" imgH="1974850" progId="Word.Picture.8">
                  <p:embed/>
                  <p:pic>
                    <p:nvPicPr>
                      <p:cNvPr id="0" name="图片 3076"/>
                      <p:cNvPicPr/>
                      <p:nvPr/>
                    </p:nvPicPr>
                    <p:blipFill>
                      <a:blip r:embed="rId2"/>
                      <a:stretch>
                        <a:fillRect/>
                      </a:stretch>
                    </p:blipFill>
                    <p:spPr>
                      <a:xfrm>
                        <a:off x="609600" y="2928938"/>
                        <a:ext cx="7086600" cy="3929062"/>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570"/>
                                        </p:tgtEl>
                                        <p:attrNameLst>
                                          <p:attrName>style.visibility</p:attrName>
                                        </p:attrNameLst>
                                      </p:cBhvr>
                                      <p:to>
                                        <p:strVal val="visible"/>
                                      </p:to>
                                    </p:set>
                                    <p:anim calcmode="lin" valueType="num">
                                      <p:cBhvr additive="base">
                                        <p:cTn id="7" dur="500" fill="hold"/>
                                        <p:tgtEl>
                                          <p:spTgt spid="109570"/>
                                        </p:tgtEl>
                                        <p:attrNameLst>
                                          <p:attrName>ppt_x</p:attrName>
                                        </p:attrNameLst>
                                      </p:cBhvr>
                                      <p:tavLst>
                                        <p:tav tm="0">
                                          <p:val>
                                            <p:strVal val="0-#ppt_w/2"/>
                                          </p:val>
                                        </p:tav>
                                        <p:tav tm="100000">
                                          <p:val>
                                            <p:strVal val="#ppt_x"/>
                                          </p:val>
                                        </p:tav>
                                      </p:tavLst>
                                    </p:anim>
                                    <p:anim calcmode="lin" valueType="num">
                                      <p:cBhvr additive="base">
                                        <p:cTn id="8" dur="500" fill="hold"/>
                                        <p:tgtEl>
                                          <p:spTgt spid="1095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6"/>
          <p:cNvSpPr>
            <a:spLocks noGrp="1"/>
          </p:cNvSpPr>
          <p:nvPr>
            <p:ph type="sldNum" sz="quarter" idx="12"/>
          </p:nvPr>
        </p:nvSpPr>
        <p:spPr/>
        <p:txBody>
          <a:bodyPr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stStyle>
          <a:p>
            <a:pPr lvl="0" algn="r" eaLnBrk="1" hangingPunct="1">
              <a:buSzTx/>
            </a:pPr>
            <a:fld id="{9A0DB2DC-4C9A-4742-B13C-FB6460FD3503}" type="slidenum">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31746"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系统全局区</a:t>
            </a:r>
            <a:r>
              <a:rPr lang="en-US" altLang="zh-CN" dirty="0">
                <a:ea typeface="宋体" panose="02010600030101010101" pitchFamily="2" charset="-122"/>
              </a:rPr>
              <a:t>SGA</a:t>
            </a:r>
            <a:endParaRPr lang="zh-CN" altLang="en-US" dirty="0">
              <a:ea typeface="宋体" panose="02010600030101010101" pitchFamily="2" charset="-122"/>
            </a:endParaRPr>
          </a:p>
        </p:txBody>
      </p:sp>
      <p:sp>
        <p:nvSpPr>
          <p:cNvPr id="31747" name="Rectangle 3"/>
          <p:cNvSpPr>
            <a:spLocks noGrp="1"/>
          </p:cNvSpPr>
          <p:nvPr>
            <p:ph idx="1"/>
          </p:nvPr>
        </p:nvSpPr>
        <p:spPr/>
        <p:txBody>
          <a:bodyPr vert="horz" wrap="square" lIns="91440" tIns="45720" rIns="91440" bIns="45720" anchor="t" anchorCtr="0"/>
          <a:p>
            <a:r>
              <a:rPr lang="zh-CN" altLang="en-US" sz="2800" dirty="0">
                <a:ea typeface="宋体" panose="02010600030101010101" pitchFamily="2" charset="-122"/>
              </a:rPr>
              <a:t>重做日志缓冲区的大小</a:t>
            </a:r>
            <a:endParaRPr lang="zh-CN" altLang="en-US" sz="2800" dirty="0">
              <a:ea typeface="宋体" panose="02010600030101010101" pitchFamily="2" charset="-122"/>
            </a:endParaRPr>
          </a:p>
          <a:p>
            <a:pPr marL="622300" lvl="1" indent="-165100">
              <a:lnSpc>
                <a:spcPct val="130000"/>
              </a:lnSpc>
              <a:spcBef>
                <a:spcPct val="30000"/>
              </a:spcBef>
              <a:buClr>
                <a:srgbClr val="FF3300"/>
              </a:buClr>
              <a:buFont typeface="Wingdings" panose="05000000000000000000" pitchFamily="2" charset="2"/>
              <a:buChar char="l"/>
            </a:pPr>
            <a:r>
              <a:rPr lang="zh-CN" altLang="en-US" sz="2200" dirty="0">
                <a:latin typeface="Times New Roman" panose="02020603050405020304" charset="0"/>
                <a:ea typeface="宋体" panose="02010600030101010101" pitchFamily="2" charset="-122"/>
              </a:rPr>
              <a:t>   重做日志缓冲区</a:t>
            </a:r>
            <a:r>
              <a:rPr lang="en-US" altLang="zh-CN" sz="2200" dirty="0">
                <a:latin typeface="Times New Roman" panose="02020603050405020304" charset="0"/>
                <a:ea typeface="宋体" panose="02010600030101010101" pitchFamily="2" charset="-122"/>
              </a:rPr>
              <a:t>log_buffer</a:t>
            </a:r>
            <a:r>
              <a:rPr lang="zh-CN" altLang="en-US" sz="2200" dirty="0">
                <a:latin typeface="Times New Roman" panose="02020603050405020304" charset="0"/>
                <a:ea typeface="宋体" panose="02010600030101010101" pitchFamily="2" charset="-122"/>
              </a:rPr>
              <a:t>的大小在参数文件中设置。</a:t>
            </a:r>
            <a:endParaRPr lang="zh-CN" altLang="en-US" sz="2200" dirty="0">
              <a:latin typeface="Times New Roman" panose="02020603050405020304" charset="0"/>
              <a:ea typeface="宋体" panose="02010600030101010101" pitchFamily="2" charset="-122"/>
            </a:endParaRPr>
          </a:p>
          <a:p>
            <a:pPr marL="622300" lvl="1" indent="-165100">
              <a:lnSpc>
                <a:spcPct val="130000"/>
              </a:lnSpc>
              <a:spcBef>
                <a:spcPct val="30000"/>
              </a:spcBef>
              <a:buClr>
                <a:srgbClr val="FF3300"/>
              </a:buClr>
              <a:buFont typeface="Wingdings" panose="05000000000000000000" pitchFamily="2" charset="2"/>
              <a:buChar char="l"/>
            </a:pPr>
            <a:r>
              <a:rPr lang="zh-CN" altLang="en-US" sz="2200" dirty="0">
                <a:latin typeface="Times New Roman" panose="02020603050405020304" charset="0"/>
                <a:ea typeface="宋体" panose="02010600030101010101" pitchFamily="2" charset="-122"/>
              </a:rPr>
              <a:t>    </a:t>
            </a:r>
            <a:r>
              <a:rPr lang="en-US" altLang="zh-CN" sz="2200" dirty="0">
                <a:latin typeface="Times New Roman" panose="02020603050405020304" charset="0"/>
                <a:ea typeface="宋体" panose="02010600030101010101" pitchFamily="2" charset="-122"/>
              </a:rPr>
              <a:t>log_buffer</a:t>
            </a:r>
            <a:r>
              <a:rPr lang="zh-CN" altLang="en-US" sz="2200" dirty="0">
                <a:latin typeface="Times New Roman" panose="02020603050405020304" charset="0"/>
                <a:ea typeface="宋体" panose="02010600030101010101" pitchFamily="2" charset="-122"/>
              </a:rPr>
              <a:t>值越大，重做日志缓冲区就可以存放更多的事务提交的记录，减少了数据被频繁写入到重做日志文件中的次数。</a:t>
            </a:r>
            <a:endParaRPr lang="zh-CN" altLang="en-US" sz="2200" dirty="0">
              <a:latin typeface="Times New Roman" panose="02020603050405020304" charset="0"/>
              <a:ea typeface="宋体" panose="02010600030101010101" pitchFamily="2" charset="-122"/>
            </a:endParaRPr>
          </a:p>
          <a:p>
            <a:pPr marL="622300" lvl="1" indent="-165100">
              <a:buNone/>
            </a:pPr>
            <a:endParaRPr lang="zh-CN" altLang="en-US" sz="2400" dirty="0">
              <a:ea typeface="宋体" panose="02010600030101010101" pitchFamily="2" charset="-122"/>
            </a:endParaRPr>
          </a:p>
          <a:p>
            <a:endParaRPr lang="zh-CN" altLang="en-US" sz="2400" dirty="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6"/>
          <p:cNvSpPr>
            <a:spLocks noGrp="1"/>
          </p:cNvSpPr>
          <p:nvPr>
            <p:ph type="sldNum" sz="quarter" idx="12"/>
          </p:nvPr>
        </p:nvSpPr>
        <p:spPr/>
        <p:txBody>
          <a:bodyPr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stStyle>
          <a:p>
            <a:pPr lvl="0" algn="r" eaLnBrk="1" hangingPunct="1">
              <a:buSzTx/>
            </a:pPr>
            <a:fld id="{9A0DB2DC-4C9A-4742-B13C-FB6460FD3503}" type="slidenum">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110594" name="Text Box 2"/>
          <p:cNvSpPr txBox="1"/>
          <p:nvPr/>
        </p:nvSpPr>
        <p:spPr>
          <a:xfrm>
            <a:off x="25400" y="1009650"/>
            <a:ext cx="8382000" cy="5310188"/>
          </a:xfrm>
          <a:prstGeom prst="rect">
            <a:avLst/>
          </a:prstGeom>
          <a:noFill/>
          <a:ln w="9525">
            <a:noFill/>
          </a:ln>
        </p:spPr>
        <p:txBody>
          <a:bodyPr anchor="t" anchorCtr="0">
            <a:spAutoFit/>
          </a:bodyPr>
          <a:p>
            <a:pPr eaLnBrk="0" hangingPunct="0">
              <a:lnSpc>
                <a:spcPct val="110000"/>
              </a:lnSpc>
              <a:spcBef>
                <a:spcPct val="20000"/>
              </a:spcBef>
              <a:buClr>
                <a:srgbClr val="FF3300"/>
              </a:buClr>
              <a:buFont typeface="Wingdings" panose="05000000000000000000" pitchFamily="2" charset="2"/>
            </a:pPr>
            <a:r>
              <a:rPr lang="zh-CN" altLang="en-US" sz="2400" dirty="0">
                <a:solidFill>
                  <a:srgbClr val="800000"/>
                </a:solidFill>
                <a:latin typeface="Times New Roman" panose="02020603050405020304" charset="0"/>
                <a:ea typeface="宋体" panose="02010600030101010101" pitchFamily="2" charset="-122"/>
              </a:rPr>
              <a:t>(3) </a:t>
            </a:r>
            <a:r>
              <a:rPr lang="zh-CN" altLang="en-US" sz="2400" dirty="0">
                <a:solidFill>
                  <a:srgbClr val="FF0000"/>
                </a:solidFill>
                <a:latin typeface="Times New Roman" panose="02020603050405020304" charset="0"/>
                <a:ea typeface="宋体" panose="02010600030101010101" pitchFamily="2" charset="-122"/>
              </a:rPr>
              <a:t>共享池（</a:t>
            </a:r>
            <a:r>
              <a:rPr lang="en-US" altLang="zh-CN" sz="2400" dirty="0">
                <a:solidFill>
                  <a:srgbClr val="FF0000"/>
                </a:solidFill>
                <a:latin typeface="Times New Roman" panose="02020603050405020304" charset="0"/>
                <a:ea typeface="宋体" panose="02010600030101010101" pitchFamily="2" charset="-122"/>
              </a:rPr>
              <a:t>Shared Pool</a:t>
            </a:r>
            <a:r>
              <a:rPr lang="zh-CN" altLang="en-US" sz="2400" dirty="0">
                <a:solidFill>
                  <a:srgbClr val="FF0000"/>
                </a:solidFill>
                <a:latin typeface="Times New Roman" panose="02020603050405020304" charset="0"/>
                <a:ea typeface="宋体" panose="02010600030101010101" pitchFamily="2" charset="-122"/>
              </a:rPr>
              <a:t>）</a:t>
            </a:r>
            <a:r>
              <a:rPr lang="zh-CN" altLang="en-US" sz="2400" dirty="0">
                <a:latin typeface="Times New Roman" panose="02020603050405020304" charset="0"/>
                <a:ea typeface="宋体" panose="02010600030101010101" pitchFamily="2" charset="-122"/>
              </a:rPr>
              <a:t>包括两部分：</a:t>
            </a:r>
            <a:r>
              <a:rPr lang="zh-CN" altLang="en-US" sz="2400" dirty="0">
                <a:solidFill>
                  <a:srgbClr val="FF0000"/>
                </a:solidFill>
                <a:latin typeface="Times New Roman" panose="02020603050405020304" charset="0"/>
                <a:ea typeface="宋体" panose="02010600030101010101" pitchFamily="2" charset="-122"/>
              </a:rPr>
              <a:t>库高速缓存</a:t>
            </a:r>
            <a:r>
              <a:rPr lang="zh-CN" altLang="en-US" sz="2400" dirty="0">
                <a:latin typeface="Times New Roman" panose="02020603050405020304" charset="0"/>
                <a:ea typeface="宋体" panose="02010600030101010101" pitchFamily="2" charset="-122"/>
              </a:rPr>
              <a:t>（</a:t>
            </a:r>
            <a:r>
              <a:rPr lang="en-US" altLang="zh-CN" sz="2400" dirty="0">
                <a:latin typeface="Times New Roman" panose="02020603050405020304" charset="0"/>
                <a:ea typeface="宋体" panose="02010600030101010101" pitchFamily="2" charset="-122"/>
              </a:rPr>
              <a:t>Library Cache)</a:t>
            </a:r>
            <a:r>
              <a:rPr lang="zh-CN" altLang="en-US" sz="2400" dirty="0">
                <a:latin typeface="Times New Roman" panose="02020603050405020304" charset="0"/>
                <a:ea typeface="宋体" panose="02010600030101010101" pitchFamily="2" charset="-122"/>
              </a:rPr>
              <a:t>和</a:t>
            </a:r>
            <a:r>
              <a:rPr lang="zh-CN" altLang="en-US" sz="2400" dirty="0">
                <a:solidFill>
                  <a:srgbClr val="FF0000"/>
                </a:solidFill>
                <a:latin typeface="Times New Roman" panose="02020603050405020304" charset="0"/>
                <a:ea typeface="宋体" panose="02010600030101010101" pitchFamily="2" charset="-122"/>
              </a:rPr>
              <a:t>数据字典高速缓存</a:t>
            </a:r>
            <a:r>
              <a:rPr lang="en-US" altLang="zh-CN" sz="2400" dirty="0">
                <a:latin typeface="Times New Roman" panose="02020603050405020304" charset="0"/>
                <a:ea typeface="宋体" panose="02010600030101010101" pitchFamily="2" charset="-122"/>
              </a:rPr>
              <a:t>(Data Dict Cache)</a:t>
            </a:r>
            <a:r>
              <a:rPr lang="zh-CN" altLang="en-US" sz="2400" dirty="0">
                <a:latin typeface="Times New Roman" panose="02020603050405020304" charset="0"/>
                <a:ea typeface="宋体" panose="02010600030101010101" pitchFamily="2" charset="-122"/>
              </a:rPr>
              <a:t>。</a:t>
            </a:r>
            <a:endParaRPr lang="en-US" altLang="zh-CN" sz="2400" dirty="0">
              <a:latin typeface="Times New Roman" panose="02020603050405020304" charset="0"/>
              <a:ea typeface="宋体" panose="02010600030101010101" pitchFamily="2" charset="-122"/>
            </a:endParaRPr>
          </a:p>
          <a:p>
            <a:pPr eaLnBrk="0" hangingPunct="0">
              <a:lnSpc>
                <a:spcPct val="110000"/>
              </a:lnSpc>
              <a:spcBef>
                <a:spcPct val="20000"/>
              </a:spcBef>
              <a:buClr>
                <a:srgbClr val="800000"/>
              </a:buClr>
              <a:buSzPct val="90000"/>
              <a:buFont typeface="Wingdings" panose="05000000000000000000" pitchFamily="2" charset="2"/>
              <a:buChar char="n"/>
            </a:pPr>
            <a:r>
              <a:rPr lang="zh-CN" altLang="en-US" sz="2400" dirty="0">
                <a:solidFill>
                  <a:srgbClr val="000000"/>
                </a:solidFill>
                <a:latin typeface="Arial" panose="020B0604020202020204" pitchFamily="34" charset="0"/>
                <a:ea typeface="宋体" panose="02010600030101010101" pitchFamily="2" charset="-122"/>
              </a:rPr>
              <a:t>功能：</a:t>
            </a:r>
            <a:r>
              <a:rPr lang="zh-CN" altLang="en-US" sz="2400" dirty="0">
                <a:solidFill>
                  <a:srgbClr val="000000"/>
                </a:solidFill>
                <a:latin typeface="宋体" panose="02010600030101010101" pitchFamily="2" charset="-122"/>
                <a:ea typeface="宋体" panose="02010600030101010101" pitchFamily="2" charset="-122"/>
              </a:rPr>
              <a:t>用于缓存与</a:t>
            </a:r>
            <a:r>
              <a:rPr lang="en-US" altLang="zh-CN" sz="2400" dirty="0">
                <a:solidFill>
                  <a:srgbClr val="000000"/>
                </a:solidFill>
                <a:latin typeface="Arial" panose="020B0604020202020204" pitchFamily="34" charset="0"/>
                <a:ea typeface="宋体" panose="02010600030101010101" pitchFamily="2" charset="-122"/>
              </a:rPr>
              <a:t>SQL</a:t>
            </a:r>
            <a:r>
              <a:rPr lang="zh-CN" altLang="en-US" sz="2400" dirty="0">
                <a:solidFill>
                  <a:srgbClr val="000000"/>
                </a:solidFill>
                <a:latin typeface="宋体" panose="02010600030101010101" pitchFamily="2" charset="-122"/>
                <a:ea typeface="宋体" panose="02010600030101010101" pitchFamily="2" charset="-122"/>
              </a:rPr>
              <a:t>或</a:t>
            </a:r>
            <a:r>
              <a:rPr lang="en-US" altLang="zh-CN" sz="2400" dirty="0">
                <a:solidFill>
                  <a:srgbClr val="000000"/>
                </a:solidFill>
                <a:latin typeface="Arial" panose="020B0604020202020204" pitchFamily="34" charset="0"/>
                <a:ea typeface="宋体" panose="02010600030101010101" pitchFamily="2" charset="-122"/>
              </a:rPr>
              <a:t>PL/SQL</a:t>
            </a:r>
            <a:r>
              <a:rPr lang="zh-CN" altLang="en-US" sz="2400" dirty="0">
                <a:solidFill>
                  <a:srgbClr val="000000"/>
                </a:solidFill>
                <a:latin typeface="宋体" panose="02010600030101010101" pitchFamily="2" charset="-122"/>
                <a:ea typeface="宋体" panose="02010600030101010101" pitchFamily="2" charset="-122"/>
              </a:rPr>
              <a:t>语句、数据字典、资源锁以及其他控制结构相关的数据</a:t>
            </a:r>
            <a:endParaRPr lang="zh-CN" altLang="en-US" sz="2400" dirty="0">
              <a:solidFill>
                <a:srgbClr val="000000"/>
              </a:solidFill>
              <a:latin typeface="宋体" panose="02010600030101010101" pitchFamily="2" charset="-122"/>
              <a:ea typeface="宋体" panose="02010600030101010101" pitchFamily="2" charset="-122"/>
            </a:endParaRPr>
          </a:p>
          <a:p>
            <a:pPr eaLnBrk="0" hangingPunct="0">
              <a:lnSpc>
                <a:spcPct val="110000"/>
              </a:lnSpc>
              <a:spcBef>
                <a:spcPct val="20000"/>
              </a:spcBef>
              <a:buClr>
                <a:srgbClr val="800000"/>
              </a:buClr>
              <a:buSzPct val="90000"/>
              <a:buFont typeface="Wingdings" panose="05000000000000000000" pitchFamily="2" charset="2"/>
              <a:buChar char="n"/>
            </a:pPr>
            <a:r>
              <a:rPr lang="zh-CN" altLang="en-US" sz="2400" dirty="0">
                <a:solidFill>
                  <a:srgbClr val="000000"/>
                </a:solidFill>
                <a:latin typeface="Arial" panose="020B0604020202020204" pitchFamily="34" charset="0"/>
                <a:ea typeface="宋体" panose="02010600030101010101" pitchFamily="2" charset="-122"/>
              </a:rPr>
              <a:t>组成</a:t>
            </a:r>
            <a:endParaRPr lang="zh-CN" altLang="en-US" sz="2400" dirty="0">
              <a:solidFill>
                <a:srgbClr val="000000"/>
              </a:solidFill>
              <a:latin typeface="Arial" panose="020B0604020202020204" pitchFamily="34" charset="0"/>
              <a:ea typeface="宋体" panose="02010600030101010101" pitchFamily="2" charset="-122"/>
            </a:endParaRPr>
          </a:p>
          <a:p>
            <a:pPr marL="742950" lvl="1" indent="-285750" algn="l" eaLnBrk="0" hangingPunct="0">
              <a:lnSpc>
                <a:spcPct val="110000"/>
              </a:lnSpc>
              <a:spcBef>
                <a:spcPct val="20000"/>
              </a:spcBef>
              <a:buClr>
                <a:srgbClr val="800000"/>
              </a:buClr>
              <a:buFont typeface="Wingdings" panose="05000000000000000000" pitchFamily="2" charset="2"/>
              <a:buChar char="l"/>
            </a:pPr>
            <a:r>
              <a:rPr lang="zh-CN" altLang="en-US" sz="2400" dirty="0">
                <a:solidFill>
                  <a:srgbClr val="000000"/>
                </a:solidFill>
                <a:latin typeface="宋体" panose="02010600030101010101" pitchFamily="2" charset="-122"/>
                <a:ea typeface="宋体" panose="02010600030101010101" pitchFamily="2" charset="-122"/>
              </a:rPr>
              <a:t>库缓存</a:t>
            </a:r>
            <a:endParaRPr lang="zh-CN" altLang="en-US" sz="2400" dirty="0">
              <a:solidFill>
                <a:srgbClr val="000000"/>
              </a:solidFill>
              <a:latin typeface="宋体" panose="02010600030101010101" pitchFamily="2" charset="-122"/>
              <a:ea typeface="宋体" panose="02010600030101010101" pitchFamily="2" charset="-122"/>
            </a:endParaRPr>
          </a:p>
          <a:p>
            <a:pPr marL="1143000" lvl="2" indent="-228600" algn="l" eaLnBrk="0" hangingPunct="0">
              <a:lnSpc>
                <a:spcPct val="110000"/>
              </a:lnSpc>
              <a:spcBef>
                <a:spcPct val="20000"/>
              </a:spcBef>
              <a:buChar char="•"/>
            </a:pPr>
            <a:r>
              <a:rPr lang="zh-CN" altLang="en-US" sz="2400" dirty="0">
                <a:solidFill>
                  <a:srgbClr val="000000"/>
                </a:solidFill>
                <a:latin typeface="宋体" panose="02010600030101010101" pitchFamily="2" charset="-122"/>
                <a:ea typeface="宋体" panose="02010600030101010101" pitchFamily="2" charset="-122"/>
              </a:rPr>
              <a:t>库</a:t>
            </a:r>
            <a:r>
              <a:rPr lang="zh-CN" altLang="en-US" sz="2200" dirty="0">
                <a:solidFill>
                  <a:srgbClr val="000000"/>
                </a:solidFill>
                <a:latin typeface="宋体" panose="02010600030101010101" pitchFamily="2" charset="-122"/>
                <a:ea typeface="宋体" panose="02010600030101010101" pitchFamily="2" charset="-122"/>
              </a:rPr>
              <a:t>缓存用于缓存已经解释并执行过的</a:t>
            </a:r>
            <a:r>
              <a:rPr lang="en-US" altLang="zh-CN" sz="2200" dirty="0">
                <a:solidFill>
                  <a:srgbClr val="000000"/>
                </a:solidFill>
                <a:latin typeface="宋体" panose="02010600030101010101" pitchFamily="2" charset="-122"/>
                <a:ea typeface="宋体" panose="02010600030101010101" pitchFamily="2" charset="-122"/>
              </a:rPr>
              <a:t>SQL</a:t>
            </a:r>
            <a:r>
              <a:rPr lang="zh-CN" altLang="en-US" sz="2200" dirty="0">
                <a:solidFill>
                  <a:srgbClr val="000000"/>
                </a:solidFill>
                <a:latin typeface="宋体" panose="02010600030101010101" pitchFamily="2" charset="-122"/>
                <a:ea typeface="宋体" panose="02010600030101010101" pitchFamily="2" charset="-122"/>
              </a:rPr>
              <a:t>语句和</a:t>
            </a:r>
            <a:r>
              <a:rPr lang="en-US" altLang="zh-CN" sz="2200" dirty="0">
                <a:solidFill>
                  <a:srgbClr val="000000"/>
                </a:solidFill>
                <a:latin typeface="宋体" panose="02010600030101010101" pitchFamily="2" charset="-122"/>
                <a:ea typeface="宋体" panose="02010600030101010101" pitchFamily="2" charset="-122"/>
              </a:rPr>
              <a:t>PL/SQL</a:t>
            </a:r>
            <a:r>
              <a:rPr lang="zh-CN" altLang="en-US" sz="2200" dirty="0">
                <a:solidFill>
                  <a:srgbClr val="000000"/>
                </a:solidFill>
                <a:latin typeface="宋体" panose="02010600030101010101" pitchFamily="2" charset="-122"/>
                <a:ea typeface="宋体" panose="02010600030101010101" pitchFamily="2" charset="-122"/>
              </a:rPr>
              <a:t>程序代码，以提高</a:t>
            </a:r>
            <a:r>
              <a:rPr lang="en-US" altLang="zh-CN" sz="2200" dirty="0">
                <a:solidFill>
                  <a:srgbClr val="000000"/>
                </a:solidFill>
                <a:latin typeface="宋体" panose="02010600030101010101" pitchFamily="2" charset="-122"/>
                <a:ea typeface="宋体" panose="02010600030101010101" pitchFamily="2" charset="-122"/>
              </a:rPr>
              <a:t>SQL</a:t>
            </a:r>
            <a:r>
              <a:rPr lang="zh-CN" altLang="en-US" sz="2200" dirty="0">
                <a:solidFill>
                  <a:srgbClr val="000000"/>
                </a:solidFill>
                <a:latin typeface="宋体" panose="02010600030101010101" pitchFamily="2" charset="-122"/>
                <a:ea typeface="宋体" panose="02010600030101010101" pitchFamily="2" charset="-122"/>
              </a:rPr>
              <a:t>或</a:t>
            </a:r>
            <a:r>
              <a:rPr lang="en-US" altLang="zh-CN" sz="2200" dirty="0">
                <a:solidFill>
                  <a:srgbClr val="000000"/>
                </a:solidFill>
                <a:latin typeface="宋体" panose="02010600030101010101" pitchFamily="2" charset="-122"/>
                <a:ea typeface="宋体" panose="02010600030101010101" pitchFamily="2" charset="-122"/>
              </a:rPr>
              <a:t>PL/SQL</a:t>
            </a:r>
            <a:r>
              <a:rPr lang="zh-CN" altLang="en-US" sz="2200" dirty="0">
                <a:solidFill>
                  <a:srgbClr val="000000"/>
                </a:solidFill>
                <a:latin typeface="宋体" panose="02010600030101010101" pitchFamily="2" charset="-122"/>
                <a:ea typeface="宋体" panose="02010600030101010101" pitchFamily="2" charset="-122"/>
              </a:rPr>
              <a:t>程序的执行效率。</a:t>
            </a:r>
            <a:endParaRPr lang="zh-CN" altLang="en-US" sz="2200" dirty="0">
              <a:solidFill>
                <a:srgbClr val="000000"/>
              </a:solidFill>
              <a:latin typeface="宋体" panose="02010600030101010101" pitchFamily="2" charset="-122"/>
              <a:ea typeface="宋体" panose="02010600030101010101" pitchFamily="2" charset="-122"/>
            </a:endParaRPr>
          </a:p>
          <a:p>
            <a:pPr marL="1143000" lvl="2" indent="-228600" algn="l" eaLnBrk="0" hangingPunct="0">
              <a:lnSpc>
                <a:spcPct val="110000"/>
              </a:lnSpc>
              <a:spcBef>
                <a:spcPct val="20000"/>
              </a:spcBef>
              <a:buChar char="•"/>
            </a:pPr>
            <a:r>
              <a:rPr lang="zh-CN" altLang="en-US" sz="2200" dirty="0">
                <a:solidFill>
                  <a:srgbClr val="000000"/>
                </a:solidFill>
                <a:latin typeface="宋体" panose="02010600030101010101" pitchFamily="2" charset="-122"/>
                <a:ea typeface="宋体" panose="02010600030101010101" pitchFamily="2" charset="-122"/>
              </a:rPr>
              <a:t>包括</a:t>
            </a:r>
            <a:r>
              <a:rPr lang="en-US" altLang="zh-CN" sz="2200" dirty="0">
                <a:solidFill>
                  <a:srgbClr val="000000"/>
                </a:solidFill>
                <a:latin typeface="宋体" panose="02010600030101010101" pitchFamily="2" charset="-122"/>
                <a:ea typeface="宋体" panose="02010600030101010101" pitchFamily="2" charset="-122"/>
              </a:rPr>
              <a:t>SQL</a:t>
            </a:r>
            <a:r>
              <a:rPr lang="zh-CN" altLang="en-US" sz="2200" dirty="0">
                <a:solidFill>
                  <a:srgbClr val="000000"/>
                </a:solidFill>
                <a:latin typeface="宋体" panose="02010600030101010101" pitchFamily="2" charset="-122"/>
                <a:ea typeface="宋体" panose="02010600030101010101" pitchFamily="2" charset="-122"/>
              </a:rPr>
              <a:t>工作区和</a:t>
            </a:r>
            <a:r>
              <a:rPr lang="en-US" altLang="zh-CN" sz="2200" dirty="0">
                <a:solidFill>
                  <a:srgbClr val="000000"/>
                </a:solidFill>
                <a:latin typeface="宋体" panose="02010600030101010101" pitchFamily="2" charset="-122"/>
                <a:ea typeface="宋体" panose="02010600030101010101" pitchFamily="2" charset="-122"/>
              </a:rPr>
              <a:t>PL/SQL</a:t>
            </a:r>
            <a:r>
              <a:rPr lang="zh-CN" altLang="en-US" sz="2200" dirty="0">
                <a:solidFill>
                  <a:srgbClr val="000000"/>
                </a:solidFill>
                <a:latin typeface="宋体" panose="02010600030101010101" pitchFamily="2" charset="-122"/>
                <a:ea typeface="宋体" panose="02010600030101010101" pitchFamily="2" charset="-122"/>
              </a:rPr>
              <a:t>工作区  </a:t>
            </a:r>
            <a:endParaRPr lang="zh-CN" altLang="en-US" sz="2200" dirty="0">
              <a:solidFill>
                <a:srgbClr val="000000"/>
              </a:solidFill>
              <a:latin typeface="宋体" panose="02010600030101010101" pitchFamily="2" charset="-122"/>
              <a:ea typeface="宋体" panose="02010600030101010101" pitchFamily="2" charset="-122"/>
            </a:endParaRPr>
          </a:p>
          <a:p>
            <a:pPr marL="742950" lvl="1" indent="-285750" algn="l" eaLnBrk="0" hangingPunct="0">
              <a:lnSpc>
                <a:spcPct val="110000"/>
              </a:lnSpc>
              <a:spcBef>
                <a:spcPct val="20000"/>
              </a:spcBef>
              <a:buClr>
                <a:srgbClr val="800000"/>
              </a:buClr>
              <a:buFont typeface="Wingdings" panose="05000000000000000000" pitchFamily="2" charset="2"/>
              <a:buChar char="l"/>
            </a:pPr>
            <a:r>
              <a:rPr lang="zh-CN" altLang="en-US" sz="2400" dirty="0">
                <a:solidFill>
                  <a:srgbClr val="000000"/>
                </a:solidFill>
                <a:latin typeface="宋体" panose="02010600030101010101" pitchFamily="2" charset="-122"/>
                <a:ea typeface="宋体" panose="02010600030101010101" pitchFamily="2" charset="-122"/>
              </a:rPr>
              <a:t>数据字典缓存</a:t>
            </a:r>
            <a:r>
              <a:rPr lang="zh-CN" altLang="en-US" sz="2400" dirty="0">
                <a:solidFill>
                  <a:srgbClr val="000000"/>
                </a:solidFill>
                <a:latin typeface="Arial" panose="020B0604020202020204" pitchFamily="34" charset="0"/>
                <a:ea typeface="宋体" panose="02010600030101010101" pitchFamily="2" charset="-122"/>
              </a:rPr>
              <a:t>区</a:t>
            </a:r>
            <a:endParaRPr lang="zh-CN" altLang="en-US" sz="2400" dirty="0">
              <a:solidFill>
                <a:srgbClr val="000000"/>
              </a:solidFill>
              <a:latin typeface="Arial" panose="020B0604020202020204" pitchFamily="34" charset="0"/>
              <a:ea typeface="宋体" panose="02010600030101010101" pitchFamily="2" charset="-122"/>
            </a:endParaRPr>
          </a:p>
          <a:p>
            <a:pPr marL="1143000" lvl="2" indent="-228600" algn="l" eaLnBrk="0" hangingPunct="0">
              <a:lnSpc>
                <a:spcPct val="110000"/>
              </a:lnSpc>
              <a:spcBef>
                <a:spcPct val="20000"/>
              </a:spcBef>
              <a:buChar char="•"/>
            </a:pPr>
            <a:r>
              <a:rPr lang="zh-CN" altLang="en-US" sz="2200" dirty="0">
                <a:solidFill>
                  <a:srgbClr val="000000"/>
                </a:solidFill>
                <a:latin typeface="宋体" panose="02010600030101010101" pitchFamily="2" charset="-122"/>
                <a:ea typeface="宋体" panose="02010600030101010101" pitchFamily="2" charset="-122"/>
              </a:rPr>
              <a:t>数据字典缓存区保存最常用的数据字典信息，如数据库对象信息、账户信息、数据库结构信息等</a:t>
            </a:r>
            <a:r>
              <a:rPr lang="zh-CN" altLang="en-US" sz="2400" dirty="0">
                <a:solidFill>
                  <a:srgbClr val="000000"/>
                </a:solidFill>
                <a:latin typeface="宋体" panose="02010600030101010101" pitchFamily="2" charset="-122"/>
                <a:ea typeface="宋体" panose="02010600030101010101" pitchFamily="2" charset="-122"/>
              </a:rPr>
              <a:t>。</a:t>
            </a:r>
            <a:endParaRPr lang="zh-CN" altLang="en-US" sz="2400" dirty="0">
              <a:latin typeface="Times New Roman" panose="02020603050405020304" charset="0"/>
              <a:ea typeface="宋体" panose="02010600030101010101" pitchFamily="2" charset="-122"/>
            </a:endParaRPr>
          </a:p>
        </p:txBody>
      </p:sp>
      <p:sp>
        <p:nvSpPr>
          <p:cNvPr id="32771" name="Rectangle 3"/>
          <p:cNvSpPr/>
          <p:nvPr/>
        </p:nvSpPr>
        <p:spPr>
          <a:xfrm>
            <a:off x="533400" y="0"/>
            <a:ext cx="5181600" cy="820738"/>
          </a:xfrm>
          <a:prstGeom prst="rect">
            <a:avLst/>
          </a:prstGeom>
          <a:noFill/>
          <a:ln w="9525">
            <a:noFill/>
          </a:ln>
        </p:spPr>
        <p:txBody>
          <a:bodyPr anchor="ctr" anchorCtr="0"/>
          <a:p>
            <a:pPr algn="ctr" eaLnBrk="0" hangingPunct="0"/>
            <a:r>
              <a:rPr lang="zh-CN" altLang="en-US" sz="4000" dirty="0">
                <a:solidFill>
                  <a:schemeClr val="bg1"/>
                </a:solidFill>
                <a:latin typeface="Times New Roman" panose="02020603050405020304" charset="0"/>
                <a:ea typeface="宋体" panose="02010600030101010101" pitchFamily="2" charset="-122"/>
              </a:rPr>
              <a:t>系统全局区</a:t>
            </a:r>
            <a:r>
              <a:rPr lang="en-US" altLang="zh-CN" sz="4000" dirty="0">
                <a:solidFill>
                  <a:schemeClr val="bg1"/>
                </a:solidFill>
                <a:latin typeface="Times New Roman" panose="02020603050405020304" charset="0"/>
                <a:ea typeface="宋体" panose="02010600030101010101" pitchFamily="2" charset="-122"/>
              </a:rPr>
              <a:t>SGA</a:t>
            </a:r>
            <a:endParaRPr lang="zh-CN" altLang="en-US" sz="4000" dirty="0">
              <a:solidFill>
                <a:schemeClr val="bg1"/>
              </a:solidFill>
              <a:latin typeface="Times New Roman" panose="0202060305040502030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0594"/>
                                        </p:tgtEl>
                                        <p:attrNameLst>
                                          <p:attrName>style.visibility</p:attrName>
                                        </p:attrNameLst>
                                      </p:cBhvr>
                                      <p:to>
                                        <p:strVal val="visible"/>
                                      </p:to>
                                    </p:set>
                                    <p:anim calcmode="lin" valueType="num">
                                      <p:cBhvr additive="base">
                                        <p:cTn id="7" dur="500" fill="hold"/>
                                        <p:tgtEl>
                                          <p:spTgt spid="110594"/>
                                        </p:tgtEl>
                                        <p:attrNameLst>
                                          <p:attrName>ppt_x</p:attrName>
                                        </p:attrNameLst>
                                      </p:cBhvr>
                                      <p:tavLst>
                                        <p:tav tm="0">
                                          <p:val>
                                            <p:strVal val="0-#ppt_w/2"/>
                                          </p:val>
                                        </p:tav>
                                        <p:tav tm="100000">
                                          <p:val>
                                            <p:strVal val="#ppt_x"/>
                                          </p:val>
                                        </p:tav>
                                      </p:tavLst>
                                    </p:anim>
                                    <p:anim calcmode="lin" valueType="num">
                                      <p:cBhvr additive="base">
                                        <p:cTn id="8" dur="500" fill="hold"/>
                                        <p:tgtEl>
                                          <p:spTgt spid="1105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6"/>
          <p:cNvSpPr>
            <a:spLocks noGrp="1"/>
          </p:cNvSpPr>
          <p:nvPr>
            <p:ph type="sldNum" sz="quarter" idx="12"/>
          </p:nvPr>
        </p:nvSpPr>
        <p:spPr/>
        <p:txBody>
          <a:bodyPr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stStyle>
          <a:p>
            <a:pPr lvl="0" algn="r" eaLnBrk="1" hangingPunct="1">
              <a:buSzTx/>
            </a:pPr>
            <a:fld id="{9A0DB2DC-4C9A-4742-B13C-FB6460FD3503}" type="slidenum">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33794" name="Rectangle 2"/>
          <p:cNvSpPr>
            <a:spLocks noGrp="1"/>
          </p:cNvSpPr>
          <p:nvPr>
            <p:ph idx="1"/>
          </p:nvPr>
        </p:nvSpPr>
        <p:spPr>
          <a:xfrm>
            <a:off x="76200" y="1143000"/>
            <a:ext cx="8001000" cy="5157788"/>
          </a:xfrm>
        </p:spPr>
        <p:txBody>
          <a:bodyPr vert="horz" wrap="square" lIns="91440" tIns="45720" rIns="91440" bIns="45720" anchor="t" anchorCtr="0"/>
          <a:p>
            <a:pPr>
              <a:lnSpc>
                <a:spcPct val="130000"/>
              </a:lnSpc>
            </a:pPr>
            <a:r>
              <a:rPr lang="zh-CN" altLang="en-US" sz="2800" dirty="0">
                <a:ea typeface="宋体" panose="02010600030101010101" pitchFamily="2" charset="-122"/>
              </a:rPr>
              <a:t>共享池大小  </a:t>
            </a:r>
            <a:endParaRPr lang="zh-CN" altLang="en-US" sz="2800" dirty="0">
              <a:ea typeface="宋体" panose="02010600030101010101" pitchFamily="2" charset="-122"/>
            </a:endParaRPr>
          </a:p>
          <a:p>
            <a:pPr lvl="1">
              <a:lnSpc>
                <a:spcPct val="130000"/>
              </a:lnSpc>
            </a:pPr>
            <a:r>
              <a:rPr lang="en-US" altLang="zh-CN" sz="2400" dirty="0">
                <a:ea typeface="宋体" panose="02010600030101010101" pitchFamily="2" charset="-122"/>
              </a:rPr>
              <a:t>SHARED_POOL_SIZE </a:t>
            </a:r>
            <a:endParaRPr lang="en-US" altLang="zh-CN" sz="2400" dirty="0">
              <a:ea typeface="宋体" panose="02010600030101010101" pitchFamily="2" charset="-122"/>
            </a:endParaRPr>
          </a:p>
          <a:p>
            <a:pPr lvl="1">
              <a:lnSpc>
                <a:spcPct val="130000"/>
              </a:lnSpc>
            </a:pPr>
            <a:r>
              <a:rPr lang="zh-CN" altLang="en-US" sz="2400" dirty="0">
                <a:ea typeface="宋体" panose="02010600030101010101" pitchFamily="2" charset="-122"/>
              </a:rPr>
              <a:t>合适的共享池大小，可使编译过的程序代码长驻内存，大大降低重复执行相同的</a:t>
            </a:r>
            <a:r>
              <a:rPr lang="en-US" altLang="zh-CN" sz="2400" dirty="0">
                <a:ea typeface="宋体" panose="02010600030101010101" pitchFamily="2" charset="-122"/>
              </a:rPr>
              <a:t>SQL</a:t>
            </a:r>
            <a:r>
              <a:rPr lang="zh-CN" altLang="en-US" sz="2400" dirty="0">
                <a:ea typeface="宋体" panose="02010600030101010101" pitchFamily="2" charset="-122"/>
              </a:rPr>
              <a:t>语句、</a:t>
            </a:r>
            <a:r>
              <a:rPr lang="en-US" altLang="zh-CN" sz="2400" dirty="0">
                <a:ea typeface="宋体" panose="02010600030101010101" pitchFamily="2" charset="-122"/>
              </a:rPr>
              <a:t>PL/SQL</a:t>
            </a:r>
            <a:r>
              <a:rPr lang="zh-CN" altLang="en-US" sz="2400" dirty="0">
                <a:ea typeface="宋体" panose="02010600030101010101" pitchFamily="2" charset="-122"/>
              </a:rPr>
              <a:t>程序的系统开销，从而提高数据库的性能。</a:t>
            </a:r>
            <a:r>
              <a:rPr lang="zh-CN" altLang="en-US" dirty="0">
                <a:ea typeface="宋体" panose="02010600030101010101" pitchFamily="2" charset="-122"/>
              </a:rPr>
              <a:t> </a:t>
            </a:r>
            <a:endParaRPr lang="zh-CN" altLang="en-US" dirty="0">
              <a:ea typeface="宋体" panose="02010600030101010101" pitchFamily="2" charset="-122"/>
            </a:endParaRPr>
          </a:p>
        </p:txBody>
      </p:sp>
      <p:sp>
        <p:nvSpPr>
          <p:cNvPr id="33795" name="Rectangle 3"/>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系统全局区</a:t>
            </a:r>
            <a:r>
              <a:rPr lang="en-US" altLang="zh-CN" dirty="0">
                <a:ea typeface="宋体" panose="02010600030101010101" pitchFamily="2" charset="-122"/>
              </a:rPr>
              <a:t>SGA</a:t>
            </a:r>
            <a:endParaRPr lang="en-US" altLang="zh-CN" dirty="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6"/>
          <p:cNvSpPr>
            <a:spLocks noGrp="1"/>
          </p:cNvSpPr>
          <p:nvPr>
            <p:ph type="sldNum" sz="quarter" idx="12"/>
          </p:nvPr>
        </p:nvSpPr>
        <p:spPr/>
        <p:txBody>
          <a:bodyPr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stStyle>
          <a:p>
            <a:pPr lvl="0" algn="r" eaLnBrk="1" hangingPunct="1">
              <a:buSzTx/>
            </a:pPr>
            <a:fld id="{9A0DB2DC-4C9A-4742-B13C-FB6460FD3503}" type="slidenum">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6146" name="Text Box 2"/>
          <p:cNvSpPr txBox="1"/>
          <p:nvPr/>
        </p:nvSpPr>
        <p:spPr>
          <a:xfrm>
            <a:off x="152400" y="838200"/>
            <a:ext cx="8300720" cy="5847080"/>
          </a:xfrm>
          <a:prstGeom prst="rect">
            <a:avLst/>
          </a:prstGeom>
          <a:noFill/>
          <a:ln w="9525">
            <a:noFill/>
          </a:ln>
        </p:spPr>
        <p:txBody>
          <a:bodyPr wrap="square" anchor="t" anchorCtr="0">
            <a:spAutoFit/>
          </a:bodyPr>
          <a:p>
            <a:pPr eaLnBrk="0" hangingPunct="0">
              <a:lnSpc>
                <a:spcPct val="120000"/>
              </a:lnSpc>
            </a:pPr>
            <a:r>
              <a:rPr lang="zh-CN" altLang="en-US" sz="2600" dirty="0">
                <a:latin typeface="Times New Roman" panose="02020603050405020304" charset="0"/>
                <a:ea typeface="宋体" panose="02010600030101010101" pitchFamily="2" charset="-122"/>
              </a:rPr>
              <a:t>   </a:t>
            </a:r>
            <a:r>
              <a:rPr lang="zh-CN" altLang="en-US" sz="2000" dirty="0">
                <a:latin typeface="Times New Roman" panose="02020603050405020304" charset="0"/>
                <a:ea typeface="宋体" panose="02010600030101010101" pitchFamily="2" charset="-122"/>
              </a:rPr>
              <a:t>   </a:t>
            </a:r>
            <a:r>
              <a:rPr lang="en-US" altLang="zh-CN" sz="2200" dirty="0">
                <a:latin typeface="Times New Roman" panose="02020603050405020304" charset="0"/>
                <a:ea typeface="宋体" panose="02010600030101010101" pitchFamily="2" charset="-122"/>
              </a:rPr>
              <a:t>Oracle</a:t>
            </a:r>
            <a:r>
              <a:rPr lang="zh-CN" altLang="en-US" sz="2200" dirty="0">
                <a:latin typeface="Times New Roman" panose="02020603050405020304" charset="0"/>
                <a:ea typeface="宋体" panose="02010600030101010101" pitchFamily="2" charset="-122"/>
              </a:rPr>
              <a:t>数据库存储结构又分为：</a:t>
            </a:r>
            <a:r>
              <a:rPr lang="zh-CN" altLang="en-US" sz="2200" dirty="0">
                <a:solidFill>
                  <a:srgbClr val="FF0000"/>
                </a:solidFill>
                <a:latin typeface="Times New Roman" panose="02020603050405020304" charset="0"/>
                <a:ea typeface="宋体" panose="02010600030101010101" pitchFamily="2" charset="-122"/>
              </a:rPr>
              <a:t>物理存储结构、</a:t>
            </a:r>
            <a:endParaRPr lang="en-US" altLang="zh-CN" sz="2200" dirty="0">
              <a:solidFill>
                <a:srgbClr val="FF0000"/>
              </a:solidFill>
              <a:latin typeface="Times New Roman" panose="02020603050405020304" charset="0"/>
              <a:ea typeface="宋体" panose="02010600030101010101" pitchFamily="2" charset="-122"/>
            </a:endParaRPr>
          </a:p>
          <a:p>
            <a:pPr eaLnBrk="0" hangingPunct="0">
              <a:lnSpc>
                <a:spcPct val="120000"/>
              </a:lnSpc>
            </a:pPr>
            <a:r>
              <a:rPr lang="en-US" altLang="zh-CN" sz="2200" dirty="0">
                <a:solidFill>
                  <a:srgbClr val="FF0000"/>
                </a:solidFill>
                <a:latin typeface="Times New Roman" panose="02020603050405020304" charset="0"/>
                <a:ea typeface="宋体" panose="02010600030101010101" pitchFamily="2" charset="-122"/>
              </a:rPr>
              <a:t>                                                              </a:t>
            </a:r>
            <a:r>
              <a:rPr lang="zh-CN" altLang="en-US" sz="2200" dirty="0">
                <a:solidFill>
                  <a:srgbClr val="FF0000"/>
                </a:solidFill>
                <a:latin typeface="Times New Roman" panose="02020603050405020304" charset="0"/>
                <a:ea typeface="宋体" panose="02010600030101010101" pitchFamily="2" charset="-122"/>
              </a:rPr>
              <a:t>逻辑存储结构</a:t>
            </a:r>
            <a:endParaRPr lang="en-US" altLang="zh-CN" sz="2200" dirty="0">
              <a:solidFill>
                <a:srgbClr val="FF0000"/>
              </a:solidFill>
              <a:latin typeface="Times New Roman" panose="02020603050405020304" charset="0"/>
              <a:ea typeface="宋体" panose="02010600030101010101" pitchFamily="2" charset="-122"/>
            </a:endParaRPr>
          </a:p>
          <a:p>
            <a:pPr eaLnBrk="0" hangingPunct="0">
              <a:lnSpc>
                <a:spcPct val="120000"/>
              </a:lnSpc>
            </a:pPr>
            <a:r>
              <a:rPr lang="zh-CN" altLang="en-US" sz="2200" dirty="0">
                <a:latin typeface="Times New Roman" panose="02020603050405020304" charset="0"/>
                <a:ea typeface="宋体" panose="02010600030101010101" pitchFamily="2" charset="-122"/>
              </a:rPr>
              <a:t>     数据库物理存储结构：数据库在操作系统中的数据组织</a:t>
            </a:r>
            <a:endParaRPr lang="en-US" altLang="zh-CN" sz="2200" dirty="0">
              <a:latin typeface="Times New Roman" panose="02020603050405020304" charset="0"/>
              <a:ea typeface="宋体" panose="02010600030101010101" pitchFamily="2" charset="-122"/>
            </a:endParaRPr>
          </a:p>
          <a:p>
            <a:pPr eaLnBrk="0" hangingPunct="0">
              <a:lnSpc>
                <a:spcPct val="120000"/>
              </a:lnSpc>
            </a:pPr>
            <a:r>
              <a:rPr lang="en-US" altLang="zh-CN" sz="2200" dirty="0">
                <a:latin typeface="Times New Roman" panose="02020603050405020304" charset="0"/>
                <a:ea typeface="宋体" panose="02010600030101010101" pitchFamily="2" charset="-122"/>
              </a:rPr>
              <a:t>                                             </a:t>
            </a:r>
            <a:r>
              <a:rPr lang="zh-CN" altLang="en-US" sz="2200" dirty="0">
                <a:latin typeface="Times New Roman" panose="02020603050405020304" charset="0"/>
                <a:ea typeface="宋体" panose="02010600030101010101" pitchFamily="2" charset="-122"/>
              </a:rPr>
              <a:t>与管理方式。如文件或数据块等。</a:t>
            </a:r>
            <a:endParaRPr lang="en-US" altLang="zh-CN" sz="2200" dirty="0">
              <a:latin typeface="Times New Roman" panose="02020603050405020304" charset="0"/>
              <a:ea typeface="宋体" panose="02010600030101010101" pitchFamily="2" charset="-122"/>
            </a:endParaRPr>
          </a:p>
          <a:p>
            <a:pPr eaLnBrk="0" hangingPunct="0">
              <a:lnSpc>
                <a:spcPct val="120000"/>
              </a:lnSpc>
            </a:pPr>
            <a:r>
              <a:rPr lang="zh-CN" altLang="en-US" sz="2200" dirty="0">
                <a:latin typeface="Times New Roman" panose="02020603050405020304" charset="0"/>
                <a:ea typeface="宋体" panose="02010600030101010101" pitchFamily="2" charset="-122"/>
              </a:rPr>
              <a:t>     数据库逻辑存储结构：数据库在数据库系统内部的数据组织</a:t>
            </a:r>
            <a:endParaRPr lang="en-US" altLang="zh-CN" sz="2200" dirty="0">
              <a:latin typeface="Times New Roman" panose="02020603050405020304" charset="0"/>
              <a:ea typeface="宋体" panose="02010600030101010101" pitchFamily="2" charset="-122"/>
            </a:endParaRPr>
          </a:p>
          <a:p>
            <a:pPr eaLnBrk="0" hangingPunct="0">
              <a:lnSpc>
                <a:spcPct val="120000"/>
              </a:lnSpc>
            </a:pPr>
            <a:r>
              <a:rPr lang="zh-CN" altLang="en-US" sz="2200" dirty="0">
                <a:latin typeface="Times New Roman" panose="02020603050405020304" charset="0"/>
                <a:ea typeface="宋体" panose="02010600030101010101" pitchFamily="2" charset="-122"/>
              </a:rPr>
              <a:t>                                              与管理方式。如数据表等。</a:t>
            </a:r>
            <a:endParaRPr lang="zh-CN" altLang="en-US" sz="2200" dirty="0">
              <a:latin typeface="Times New Roman" panose="02020603050405020304" charset="0"/>
              <a:ea typeface="宋体" panose="02010600030101010101" pitchFamily="2" charset="-122"/>
            </a:endParaRPr>
          </a:p>
          <a:p>
            <a:pPr eaLnBrk="0" hangingPunct="0">
              <a:lnSpc>
                <a:spcPct val="120000"/>
              </a:lnSpc>
            </a:pPr>
            <a:endParaRPr lang="en-US" altLang="zh-CN" sz="2200" dirty="0">
              <a:latin typeface="Times New Roman" panose="02020603050405020304" charset="0"/>
              <a:ea typeface="宋体" panose="02010600030101010101" pitchFamily="2" charset="-122"/>
            </a:endParaRPr>
          </a:p>
          <a:p>
            <a:pPr eaLnBrk="0" hangingPunct="0">
              <a:lnSpc>
                <a:spcPct val="120000"/>
              </a:lnSpc>
            </a:pPr>
            <a:r>
              <a:rPr lang="en-US" altLang="zh-CN" sz="2200" dirty="0">
                <a:latin typeface="Times New Roman" panose="02020603050405020304" charset="0"/>
                <a:ea typeface="宋体" panose="02010600030101010101" pitchFamily="2" charset="-122"/>
              </a:rPr>
              <a:t>           </a:t>
            </a:r>
            <a:r>
              <a:rPr lang="zh-CN" altLang="en-US" sz="2200" dirty="0">
                <a:latin typeface="Times New Roman" panose="02020603050405020304" charset="0"/>
                <a:ea typeface="宋体" panose="02010600030101010101" pitchFamily="2" charset="-122"/>
              </a:rPr>
              <a:t>一般物理存储结构在操作系统中表现为一系列文件形式，是可见的。逻辑存储结构是对物理存储结构的组织与管理，一般是不可见的，需要理解。                    </a:t>
            </a:r>
            <a:endParaRPr lang="en-US" altLang="zh-CN" sz="2200" dirty="0">
              <a:latin typeface="Times New Roman" panose="02020603050405020304" charset="0"/>
              <a:ea typeface="宋体" panose="02010600030101010101" pitchFamily="2" charset="-122"/>
            </a:endParaRPr>
          </a:p>
          <a:p>
            <a:pPr eaLnBrk="0" hangingPunct="0">
              <a:lnSpc>
                <a:spcPct val="120000"/>
              </a:lnSpc>
            </a:pPr>
            <a:r>
              <a:rPr lang="en-US" altLang="zh-CN" sz="2200" dirty="0">
                <a:latin typeface="Times New Roman" panose="02020603050405020304" charset="0"/>
                <a:ea typeface="宋体" panose="02010600030101010101" pitchFamily="2" charset="-122"/>
              </a:rPr>
              <a:t>  </a:t>
            </a:r>
            <a:endParaRPr lang="en-US" altLang="zh-CN" sz="2200" dirty="0">
              <a:latin typeface="Times New Roman" panose="02020603050405020304" charset="0"/>
              <a:ea typeface="宋体" panose="02010600030101010101" pitchFamily="2" charset="-122"/>
            </a:endParaRPr>
          </a:p>
          <a:p>
            <a:pPr eaLnBrk="0" hangingPunct="0">
              <a:lnSpc>
                <a:spcPct val="120000"/>
              </a:lnSpc>
            </a:pPr>
            <a:r>
              <a:rPr lang="en-US" altLang="zh-CN" sz="2200" dirty="0">
                <a:latin typeface="Times New Roman" panose="02020603050405020304" charset="0"/>
                <a:ea typeface="宋体" panose="02010600030101010101" pitchFamily="2" charset="-122"/>
              </a:rPr>
              <a:t>      Oracle</a:t>
            </a:r>
            <a:r>
              <a:rPr lang="zh-CN" altLang="en-US" sz="2200" dirty="0">
                <a:latin typeface="Times New Roman" panose="02020603050405020304" charset="0"/>
                <a:ea typeface="宋体" panose="02010600030101010101" pitchFamily="2" charset="-122"/>
              </a:rPr>
              <a:t>数据库的软件结构：也叫做</a:t>
            </a:r>
            <a:r>
              <a:rPr lang="en-US" altLang="zh-CN" sz="2200" dirty="0">
                <a:latin typeface="Times New Roman" panose="02020603050405020304" charset="0"/>
                <a:ea typeface="宋体" panose="02010600030101010101" pitchFamily="2" charset="-122"/>
              </a:rPr>
              <a:t>Oracle</a:t>
            </a:r>
            <a:r>
              <a:rPr lang="zh-CN" altLang="en-US" sz="2200" dirty="0">
                <a:latin typeface="Times New Roman" panose="02020603050405020304" charset="0"/>
                <a:ea typeface="宋体" panose="02010600030101010101" pitchFamily="2" charset="-122"/>
              </a:rPr>
              <a:t>实例（</a:t>
            </a:r>
            <a:r>
              <a:rPr lang="en-US" altLang="zh-CN" sz="2200" dirty="0">
                <a:latin typeface="Times New Roman" panose="02020603050405020304" charset="0"/>
                <a:ea typeface="宋体" panose="02010600030101010101" pitchFamily="2" charset="-122"/>
              </a:rPr>
              <a:t>Instance</a:t>
            </a:r>
            <a:r>
              <a:rPr lang="zh-CN" altLang="en-US" sz="2200" dirty="0">
                <a:latin typeface="Times New Roman" panose="02020603050405020304" charset="0"/>
                <a:ea typeface="宋体" panose="02010600030101010101" pitchFamily="2" charset="-122"/>
              </a:rPr>
              <a:t>），可以理解成</a:t>
            </a:r>
            <a:r>
              <a:rPr lang="en-US" altLang="zh-CN" sz="2200" dirty="0">
                <a:latin typeface="Times New Roman" panose="02020603050405020304" charset="0"/>
                <a:ea typeface="宋体" panose="02010600030101010101" pitchFamily="2" charset="-122"/>
              </a:rPr>
              <a:t>DBMS</a:t>
            </a:r>
            <a:r>
              <a:rPr lang="zh-CN" altLang="en-US" sz="2200" dirty="0">
                <a:latin typeface="Times New Roman" panose="02020603050405020304" charset="0"/>
                <a:ea typeface="宋体" panose="02010600030101010101" pitchFamily="2" charset="-122"/>
              </a:rPr>
              <a:t>的运行形式。</a:t>
            </a:r>
            <a:r>
              <a:rPr lang="en-US" altLang="zh-CN" sz="2200" dirty="0">
                <a:latin typeface="Times New Roman" panose="02020603050405020304" charset="0"/>
                <a:ea typeface="宋体" panose="02010600030101010101" pitchFamily="2" charset="-122"/>
              </a:rPr>
              <a:t>Oracle</a:t>
            </a:r>
            <a:r>
              <a:rPr lang="zh-CN" altLang="en-US" sz="2200" dirty="0">
                <a:latin typeface="Times New Roman" panose="02020603050405020304" charset="0"/>
                <a:ea typeface="宋体" panose="02010600030101010101" pitchFamily="2" charset="-122"/>
              </a:rPr>
              <a:t>实例包括</a:t>
            </a:r>
            <a:r>
              <a:rPr lang="zh-CN" altLang="en-US" sz="2200" dirty="0">
                <a:solidFill>
                  <a:srgbClr val="FF0000"/>
                </a:solidFill>
                <a:latin typeface="Times New Roman" panose="02020603050405020304" charset="0"/>
                <a:ea typeface="宋体" panose="02010600030101010101" pitchFamily="2" charset="-122"/>
              </a:rPr>
              <a:t>内存结构</a:t>
            </a:r>
            <a:r>
              <a:rPr lang="zh-CN" altLang="en-US" sz="2200" dirty="0">
                <a:latin typeface="Times New Roman" panose="02020603050405020304" charset="0"/>
                <a:ea typeface="宋体" panose="02010600030101010101" pitchFamily="2" charset="-122"/>
              </a:rPr>
              <a:t>和</a:t>
            </a:r>
            <a:r>
              <a:rPr lang="zh-CN" altLang="en-US" sz="2200" dirty="0">
                <a:solidFill>
                  <a:srgbClr val="FF0000"/>
                </a:solidFill>
                <a:latin typeface="Times New Roman" panose="02020603050405020304" charset="0"/>
                <a:ea typeface="宋体" panose="02010600030101010101" pitchFamily="2" charset="-122"/>
              </a:rPr>
              <a:t>后台进程</a:t>
            </a:r>
            <a:r>
              <a:rPr lang="zh-CN" altLang="en-US" sz="2200" dirty="0">
                <a:latin typeface="Times New Roman" panose="02020603050405020304" charset="0"/>
                <a:ea typeface="宋体" panose="02010600030101010101" pitchFamily="2" charset="-122"/>
              </a:rPr>
              <a:t>两个部分。</a:t>
            </a:r>
            <a:endParaRPr lang="en-US" altLang="zh-CN" sz="2200" dirty="0">
              <a:latin typeface="Times New Roman" panose="02020603050405020304" charset="0"/>
              <a:ea typeface="宋体" panose="02010600030101010101" pitchFamily="2" charset="-122"/>
            </a:endParaRPr>
          </a:p>
        </p:txBody>
      </p:sp>
      <p:sp>
        <p:nvSpPr>
          <p:cNvPr id="6147" name="Rectangle 3"/>
          <p:cNvSpPr>
            <a:spLocks noGrp="1"/>
          </p:cNvSpPr>
          <p:nvPr>
            <p:ph type="title" idx="4294967295"/>
          </p:nvPr>
        </p:nvSpPr>
        <p:spPr>
          <a:xfrm>
            <a:off x="304800" y="0"/>
            <a:ext cx="8305800" cy="820738"/>
          </a:xfrm>
        </p:spPr>
        <p:txBody>
          <a:bodyPr vert="horz" wrap="square" lIns="91440" tIns="45720" rIns="91440" bIns="45720" anchor="ctr" anchorCtr="0"/>
          <a:p>
            <a:r>
              <a:rPr lang="en-US" altLang="zh-CN" dirty="0">
                <a:latin typeface="Times New Roman" panose="02020603050405020304" charset="0"/>
                <a:ea typeface="宋体" panose="02010600030101010101" pitchFamily="2" charset="-122"/>
              </a:rPr>
              <a:t>Oracle 11g</a:t>
            </a:r>
            <a:r>
              <a:rPr lang="zh-CN" altLang="en-US" dirty="0">
                <a:latin typeface="Times New Roman" panose="02020603050405020304" charset="0"/>
                <a:ea typeface="宋体" panose="02010600030101010101" pitchFamily="2" charset="-122"/>
              </a:rPr>
              <a:t>系统结构概述</a:t>
            </a:r>
            <a:endParaRPr lang="en-US" altLang="zh-CN" dirty="0">
              <a:latin typeface="Times New Roman" panose="02020603050405020304" charset="0"/>
              <a:ea typeface="宋体" panose="02010600030101010101" pitchFamily="2"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6"/>
          <p:cNvSpPr>
            <a:spLocks noGrp="1"/>
          </p:cNvSpPr>
          <p:nvPr>
            <p:ph type="sldNum" sz="quarter" idx="12"/>
          </p:nvPr>
        </p:nvSpPr>
        <p:spPr/>
        <p:txBody>
          <a:bodyPr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stStyle>
          <a:p>
            <a:pPr lvl="0" algn="r" eaLnBrk="1" hangingPunct="1">
              <a:buSzTx/>
            </a:pPr>
            <a:fld id="{9A0DB2DC-4C9A-4742-B13C-FB6460FD3503}" type="slidenum">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111618" name="Text Box 2"/>
          <p:cNvSpPr txBox="1"/>
          <p:nvPr/>
        </p:nvSpPr>
        <p:spPr>
          <a:xfrm>
            <a:off x="0" y="884238"/>
            <a:ext cx="9144000" cy="5854700"/>
          </a:xfrm>
          <a:prstGeom prst="rect">
            <a:avLst/>
          </a:prstGeom>
          <a:noFill/>
          <a:ln w="9525">
            <a:noFill/>
          </a:ln>
        </p:spPr>
        <p:txBody>
          <a:bodyPr anchor="t" anchorCtr="0">
            <a:spAutoFit/>
          </a:bodyPr>
          <a:p>
            <a:pPr eaLnBrk="0" hangingPunct="0">
              <a:lnSpc>
                <a:spcPct val="130000"/>
              </a:lnSpc>
              <a:buClr>
                <a:srgbClr val="FF3300"/>
              </a:buClr>
              <a:buFont typeface="Wingdings" panose="05000000000000000000" pitchFamily="2" charset="2"/>
            </a:pPr>
            <a:r>
              <a:rPr lang="zh-CN" altLang="en-US" sz="2400" dirty="0">
                <a:latin typeface="Times New Roman" panose="02020603050405020304" charset="0"/>
                <a:ea typeface="宋体" panose="02010600030101010101" pitchFamily="2" charset="-122"/>
              </a:rPr>
              <a:t>(4) 大型池</a:t>
            </a:r>
            <a:endParaRPr lang="zh-CN" altLang="en-US" sz="2400" dirty="0">
              <a:latin typeface="Times New Roman" panose="02020603050405020304" charset="0"/>
              <a:ea typeface="宋体" panose="02010600030101010101" pitchFamily="2" charset="-122"/>
            </a:endParaRPr>
          </a:p>
          <a:p>
            <a:pPr marL="952500" lvl="1" indent="-285750" algn="l" eaLnBrk="0" hangingPunct="0">
              <a:lnSpc>
                <a:spcPct val="130000"/>
              </a:lnSpc>
              <a:buClr>
                <a:srgbClr val="FF3300"/>
              </a:buClr>
              <a:buFont typeface="Wingdings" panose="05000000000000000000" pitchFamily="2" charset="2"/>
              <a:buChar char="Ø"/>
            </a:pPr>
            <a:r>
              <a:rPr lang="zh-CN" altLang="en-US" sz="2400" dirty="0">
                <a:latin typeface="Times New Roman" panose="02020603050405020304" charset="0"/>
                <a:ea typeface="宋体" panose="02010600030101010101" pitchFamily="2" charset="-122"/>
              </a:rPr>
              <a:t>大型池（</a:t>
            </a:r>
            <a:r>
              <a:rPr lang="en-US" altLang="zh-CN" sz="2400" dirty="0">
                <a:latin typeface="Times New Roman" panose="02020603050405020304" charset="0"/>
                <a:ea typeface="宋体" panose="02010600030101010101" pitchFamily="2" charset="-122"/>
              </a:rPr>
              <a:t>Large Pool</a:t>
            </a:r>
            <a:r>
              <a:rPr lang="zh-CN" altLang="en-US" sz="2400" dirty="0">
                <a:latin typeface="Times New Roman" panose="02020603050405020304" charset="0"/>
                <a:ea typeface="宋体" panose="02010600030101010101" pitchFamily="2" charset="-122"/>
              </a:rPr>
              <a:t>）是可选内存配置，主要为</a:t>
            </a:r>
            <a:r>
              <a:rPr lang="en-US" altLang="zh-CN" sz="2400" dirty="0">
                <a:latin typeface="Times New Roman" panose="02020603050405020304" charset="0"/>
                <a:ea typeface="宋体" panose="02010600030101010101" pitchFamily="2" charset="-122"/>
              </a:rPr>
              <a:t>Oracle</a:t>
            </a:r>
            <a:r>
              <a:rPr lang="zh-CN" altLang="en-US" sz="2400" dirty="0">
                <a:latin typeface="Times New Roman" panose="02020603050405020304" charset="0"/>
                <a:ea typeface="宋体" panose="02010600030101010101" pitchFamily="2" charset="-122"/>
              </a:rPr>
              <a:t>多线服务器、</a:t>
            </a:r>
            <a:r>
              <a:rPr lang="zh-CN" altLang="en-US" sz="2400" dirty="0">
                <a:solidFill>
                  <a:srgbClr val="800000"/>
                </a:solidFill>
                <a:latin typeface="Times New Roman" panose="02020603050405020304" charset="0"/>
                <a:ea typeface="宋体" panose="02010600030101010101" pitchFamily="2" charset="-122"/>
              </a:rPr>
              <a:t>服务器</a:t>
            </a:r>
            <a:r>
              <a:rPr lang="en-US" altLang="zh-CN" sz="2400" dirty="0">
                <a:solidFill>
                  <a:srgbClr val="800000"/>
                </a:solidFill>
                <a:latin typeface="Times New Roman" panose="02020603050405020304" charset="0"/>
                <a:ea typeface="宋体" panose="02010600030101010101" pitchFamily="2" charset="-122"/>
              </a:rPr>
              <a:t>I/O</a:t>
            </a:r>
            <a:r>
              <a:rPr lang="zh-CN" altLang="en-US" sz="2400" dirty="0">
                <a:solidFill>
                  <a:srgbClr val="800000"/>
                </a:solidFill>
                <a:latin typeface="Times New Roman" panose="02020603050405020304" charset="0"/>
                <a:ea typeface="宋体" panose="02010600030101010101" pitchFamily="2" charset="-122"/>
              </a:rPr>
              <a:t>进程、备份和恢复等操作服务的</a:t>
            </a:r>
            <a:r>
              <a:rPr lang="zh-CN" altLang="en-US" sz="2400" dirty="0">
                <a:latin typeface="Times New Roman" panose="02020603050405020304" charset="0"/>
                <a:ea typeface="宋体" panose="02010600030101010101" pitchFamily="2" charset="-122"/>
              </a:rPr>
              <a:t>；</a:t>
            </a:r>
            <a:endParaRPr lang="zh-CN" altLang="en-US" sz="2400" dirty="0">
              <a:latin typeface="Times New Roman" panose="02020603050405020304" charset="0"/>
              <a:ea typeface="宋体" panose="02010600030101010101" pitchFamily="2" charset="-122"/>
            </a:endParaRPr>
          </a:p>
          <a:p>
            <a:pPr marL="952500" lvl="1" indent="-285750" algn="l" eaLnBrk="0" hangingPunct="0">
              <a:lnSpc>
                <a:spcPct val="130000"/>
              </a:lnSpc>
              <a:buClr>
                <a:srgbClr val="FF3300"/>
              </a:buClr>
              <a:buFont typeface="Wingdings" panose="05000000000000000000" pitchFamily="2" charset="2"/>
              <a:buChar char="Ø"/>
            </a:pPr>
            <a:r>
              <a:rPr lang="zh-CN" altLang="en-US" sz="2400" dirty="0">
                <a:latin typeface="Times New Roman" panose="02020603050405020304" charset="0"/>
                <a:ea typeface="宋体" panose="02010600030101010101" pitchFamily="2" charset="-122"/>
              </a:rPr>
              <a:t>大型池用来存放与</a:t>
            </a:r>
            <a:r>
              <a:rPr lang="en-US" altLang="zh-CN" sz="2400" dirty="0">
                <a:latin typeface="Times New Roman" panose="02020603050405020304" charset="0"/>
                <a:ea typeface="宋体" panose="02010600030101010101" pitchFamily="2" charset="-122"/>
              </a:rPr>
              <a:t>SQL</a:t>
            </a:r>
            <a:r>
              <a:rPr lang="zh-CN" altLang="en-US" sz="2400" dirty="0">
                <a:latin typeface="Times New Roman" panose="02020603050405020304" charset="0"/>
                <a:ea typeface="宋体" panose="02010600030101010101" pitchFamily="2" charset="-122"/>
              </a:rPr>
              <a:t>语句不直接相关的大型内存结构，如、执行具有大量排序操作的</a:t>
            </a:r>
            <a:r>
              <a:rPr lang="en-US" altLang="zh-CN" sz="2400" dirty="0">
                <a:latin typeface="Times New Roman" panose="02020603050405020304" charset="0"/>
                <a:ea typeface="宋体" panose="02010600030101010101" pitchFamily="2" charset="-122"/>
              </a:rPr>
              <a:t>SQL</a:t>
            </a:r>
            <a:r>
              <a:rPr lang="zh-CN" altLang="en-US" sz="2400" dirty="0">
                <a:latin typeface="Times New Roman" panose="02020603050405020304" charset="0"/>
                <a:ea typeface="宋体" panose="02010600030101010101" pitchFamily="2" charset="-122"/>
              </a:rPr>
              <a:t>语句、执行并行化的数据库操作等</a:t>
            </a:r>
            <a:r>
              <a:rPr lang="en-US" altLang="zh-CN" sz="2400" dirty="0">
                <a:latin typeface="Times New Roman" panose="02020603050405020304" charset="0"/>
                <a:ea typeface="宋体" panose="02010600030101010101" pitchFamily="2" charset="-122"/>
              </a:rPr>
              <a:t>;</a:t>
            </a:r>
            <a:r>
              <a:rPr lang="zh-CN" altLang="en-US" sz="2400" dirty="0">
                <a:latin typeface="Times New Roman" panose="02020603050405020304" charset="0"/>
                <a:ea typeface="宋体" panose="02010600030101010101" pitchFamily="2" charset="-122"/>
              </a:rPr>
              <a:t> </a:t>
            </a:r>
            <a:endParaRPr lang="zh-CN" altLang="en-US" sz="2400" dirty="0">
              <a:latin typeface="Times New Roman" panose="02020603050405020304" charset="0"/>
              <a:ea typeface="宋体" panose="02010600030101010101" pitchFamily="2" charset="-122"/>
            </a:endParaRPr>
          </a:p>
          <a:p>
            <a:pPr marL="952500" lvl="1" indent="-285750" algn="l" eaLnBrk="0" hangingPunct="0">
              <a:lnSpc>
                <a:spcPct val="130000"/>
              </a:lnSpc>
              <a:buClr>
                <a:srgbClr val="FF3300"/>
              </a:buClr>
              <a:buFont typeface="Wingdings" panose="05000000000000000000" pitchFamily="2" charset="2"/>
              <a:buChar char="Ø"/>
            </a:pPr>
            <a:r>
              <a:rPr lang="zh-CN" altLang="en-US" sz="2400" dirty="0">
                <a:latin typeface="Times New Roman" panose="02020603050405020304" charset="0"/>
                <a:ea typeface="宋体" panose="02010600030101010101" pitchFamily="2" charset="-122"/>
              </a:rPr>
              <a:t>大小由初始化参数</a:t>
            </a:r>
            <a:r>
              <a:rPr lang="en-US" altLang="zh-CN" sz="2400" dirty="0">
                <a:latin typeface="Times New Roman" panose="02020603050405020304" charset="0"/>
                <a:ea typeface="宋体" panose="02010600030101010101" pitchFamily="2" charset="-122"/>
              </a:rPr>
              <a:t>LARGE_POOL_SIZE</a:t>
            </a:r>
            <a:r>
              <a:rPr lang="zh-CN" altLang="en-US" sz="2400" dirty="0">
                <a:latin typeface="Times New Roman" panose="02020603050405020304" charset="0"/>
                <a:ea typeface="宋体" panose="02010600030101010101" pitchFamily="2" charset="-122"/>
              </a:rPr>
              <a:t>定义</a:t>
            </a:r>
            <a:endParaRPr lang="zh-CN" altLang="en-US" sz="2400" dirty="0">
              <a:latin typeface="Times New Roman" panose="02020603050405020304" charset="0"/>
              <a:ea typeface="宋体" panose="02010600030101010101" pitchFamily="2" charset="-122"/>
            </a:endParaRPr>
          </a:p>
          <a:p>
            <a:pPr eaLnBrk="0" hangingPunct="0">
              <a:lnSpc>
                <a:spcPct val="130000"/>
              </a:lnSpc>
              <a:buClr>
                <a:srgbClr val="FF3300"/>
              </a:buClr>
              <a:buFont typeface="Wingdings" panose="05000000000000000000" pitchFamily="2" charset="2"/>
            </a:pPr>
            <a:r>
              <a:rPr lang="en-US" altLang="zh-CN" sz="2400" dirty="0">
                <a:latin typeface="Times New Roman" panose="02020603050405020304" charset="0"/>
                <a:ea typeface="宋体" panose="02010600030101010101" pitchFamily="2" charset="-122"/>
              </a:rPr>
              <a:t>(5) Java</a:t>
            </a:r>
            <a:r>
              <a:rPr lang="zh-CN" altLang="en-US" sz="2400" dirty="0">
                <a:latin typeface="Times New Roman" panose="02020603050405020304" charset="0"/>
                <a:ea typeface="宋体" panose="02010600030101010101" pitchFamily="2" charset="-122"/>
              </a:rPr>
              <a:t>池</a:t>
            </a:r>
            <a:endParaRPr lang="zh-CN" altLang="en-US" sz="2400" dirty="0">
              <a:latin typeface="Times New Roman" panose="02020603050405020304" charset="0"/>
              <a:ea typeface="宋体" panose="02010600030101010101" pitchFamily="2" charset="-122"/>
            </a:endParaRPr>
          </a:p>
          <a:p>
            <a:pPr marL="952500" lvl="1" indent="-285750" algn="l" eaLnBrk="0" hangingPunct="0">
              <a:lnSpc>
                <a:spcPct val="130000"/>
              </a:lnSpc>
              <a:buClr>
                <a:srgbClr val="FF3300"/>
              </a:buClr>
              <a:buFont typeface="Wingdings" panose="05000000000000000000" pitchFamily="2" charset="2"/>
              <a:buChar char="Ø"/>
            </a:pPr>
            <a:r>
              <a:rPr lang="zh-CN" altLang="en-US" sz="2400" dirty="0">
                <a:latin typeface="Times New Roman" panose="02020603050405020304" charset="0"/>
                <a:ea typeface="宋体" panose="02010600030101010101" pitchFamily="2" charset="-122"/>
              </a:rPr>
              <a:t>用于存放</a:t>
            </a:r>
            <a:r>
              <a:rPr lang="en-US" altLang="zh-CN" sz="2400" dirty="0">
                <a:latin typeface="Times New Roman" panose="02020603050405020304" charset="0"/>
                <a:ea typeface="宋体" panose="02010600030101010101" pitchFamily="2" charset="-122"/>
              </a:rPr>
              <a:t>Java</a:t>
            </a:r>
            <a:r>
              <a:rPr lang="zh-CN" altLang="en-US" sz="2400" dirty="0">
                <a:latin typeface="Times New Roman" panose="02020603050405020304" charset="0"/>
                <a:ea typeface="宋体" panose="02010600030101010101" pitchFamily="2" charset="-122"/>
              </a:rPr>
              <a:t>代码、</a:t>
            </a:r>
            <a:r>
              <a:rPr lang="en-US" altLang="zh-CN" sz="2400" dirty="0">
                <a:latin typeface="Times New Roman" panose="02020603050405020304" charset="0"/>
                <a:ea typeface="宋体" panose="02010600030101010101" pitchFamily="2" charset="-122"/>
              </a:rPr>
              <a:t>Java</a:t>
            </a:r>
            <a:r>
              <a:rPr lang="zh-CN" altLang="en-US" sz="2400" dirty="0">
                <a:latin typeface="Times New Roman" panose="02020603050405020304" charset="0"/>
                <a:ea typeface="宋体" panose="02010600030101010101" pitchFamily="2" charset="-122"/>
              </a:rPr>
              <a:t>语句的语法分析表、</a:t>
            </a:r>
            <a:r>
              <a:rPr lang="en-US" altLang="zh-CN" sz="2400" dirty="0">
                <a:latin typeface="Times New Roman" panose="02020603050405020304" charset="0"/>
                <a:ea typeface="宋体" panose="02010600030101010101" pitchFamily="2" charset="-122"/>
              </a:rPr>
              <a:t>Java</a:t>
            </a:r>
            <a:r>
              <a:rPr lang="zh-CN" altLang="en-US" sz="2400" dirty="0">
                <a:latin typeface="Times New Roman" panose="02020603050405020304" charset="0"/>
                <a:ea typeface="宋体" panose="02010600030101010101" pitchFamily="2" charset="-122"/>
              </a:rPr>
              <a:t>语句的执行方案和支持</a:t>
            </a:r>
            <a:r>
              <a:rPr lang="en-US" altLang="zh-CN" sz="2400" dirty="0">
                <a:latin typeface="Times New Roman" panose="02020603050405020304" charset="0"/>
                <a:ea typeface="宋体" panose="02010600030101010101" pitchFamily="2" charset="-122"/>
              </a:rPr>
              <a:t>Java</a:t>
            </a:r>
            <a:r>
              <a:rPr lang="zh-CN" altLang="en-US" sz="2400" dirty="0">
                <a:latin typeface="Times New Roman" panose="02020603050405020304" charset="0"/>
                <a:ea typeface="宋体" panose="02010600030101010101" pitchFamily="2" charset="-122"/>
              </a:rPr>
              <a:t>程序开发</a:t>
            </a:r>
            <a:endParaRPr lang="zh-CN" altLang="en-US" sz="2400" dirty="0">
              <a:latin typeface="Times New Roman" panose="02020603050405020304" charset="0"/>
              <a:ea typeface="宋体" panose="02010600030101010101" pitchFamily="2" charset="-122"/>
            </a:endParaRPr>
          </a:p>
          <a:p>
            <a:pPr marL="952500" lvl="1" indent="-285750" algn="l" eaLnBrk="0" hangingPunct="0">
              <a:lnSpc>
                <a:spcPct val="130000"/>
              </a:lnSpc>
              <a:buClr>
                <a:srgbClr val="FF3300"/>
              </a:buClr>
              <a:buFont typeface="Wingdings" panose="05000000000000000000" pitchFamily="2" charset="2"/>
              <a:buChar char="Ø"/>
            </a:pPr>
            <a:r>
              <a:rPr lang="zh-CN" altLang="en-US" sz="2400" dirty="0">
                <a:latin typeface="Times New Roman" panose="02020603050405020304" charset="0"/>
                <a:ea typeface="宋体" panose="02010600030101010101" pitchFamily="2" charset="-122"/>
              </a:rPr>
              <a:t>大小由初始化参数</a:t>
            </a:r>
            <a:r>
              <a:rPr lang="en-US" altLang="zh-CN" sz="2400" dirty="0">
                <a:latin typeface="Times New Roman" panose="02020603050405020304" charset="0"/>
                <a:ea typeface="宋体" panose="02010600030101010101" pitchFamily="2" charset="-122"/>
              </a:rPr>
              <a:t>JAVA_POOL_SIZE</a:t>
            </a:r>
            <a:r>
              <a:rPr lang="zh-CN" altLang="en-US" sz="2400" dirty="0">
                <a:latin typeface="Times New Roman" panose="02020603050405020304" charset="0"/>
                <a:ea typeface="宋体" panose="02010600030101010101" pitchFamily="2" charset="-122"/>
              </a:rPr>
              <a:t>定义</a:t>
            </a:r>
            <a:endParaRPr lang="en-US" altLang="zh-CN" sz="2400" dirty="0">
              <a:latin typeface="Times New Roman" panose="02020603050405020304" charset="0"/>
              <a:ea typeface="宋体" panose="02010600030101010101" pitchFamily="2" charset="-122"/>
            </a:endParaRPr>
          </a:p>
          <a:p>
            <a:pPr marL="952500" lvl="1" indent="-285750" algn="l" eaLnBrk="0" hangingPunct="0">
              <a:lnSpc>
                <a:spcPct val="130000"/>
              </a:lnSpc>
              <a:buClr>
                <a:srgbClr val="FF3300"/>
              </a:buClr>
              <a:buFont typeface="Wingdings" panose="05000000000000000000" pitchFamily="2" charset="2"/>
              <a:buChar char="Ø"/>
            </a:pPr>
            <a:endParaRPr lang="en-US" altLang="zh-CN" sz="2400" dirty="0">
              <a:latin typeface="Times New Roman" panose="02020603050405020304" charset="0"/>
              <a:ea typeface="宋体" panose="02010600030101010101" pitchFamily="2" charset="-122"/>
            </a:endParaRPr>
          </a:p>
        </p:txBody>
      </p:sp>
      <p:sp>
        <p:nvSpPr>
          <p:cNvPr id="34819" name="Rectangle 3"/>
          <p:cNvSpPr/>
          <p:nvPr/>
        </p:nvSpPr>
        <p:spPr>
          <a:xfrm>
            <a:off x="304800" y="0"/>
            <a:ext cx="5181600" cy="820738"/>
          </a:xfrm>
          <a:prstGeom prst="rect">
            <a:avLst/>
          </a:prstGeom>
          <a:noFill/>
          <a:ln w="9525">
            <a:noFill/>
          </a:ln>
        </p:spPr>
        <p:txBody>
          <a:bodyPr anchor="ctr" anchorCtr="0"/>
          <a:p>
            <a:pPr algn="ctr" eaLnBrk="0" hangingPunct="0"/>
            <a:r>
              <a:rPr lang="zh-CN" altLang="en-US" sz="4000" dirty="0">
                <a:solidFill>
                  <a:schemeClr val="bg1"/>
                </a:solidFill>
                <a:latin typeface="Times New Roman" panose="02020603050405020304" charset="0"/>
                <a:ea typeface="宋体" panose="02010600030101010101" pitchFamily="2" charset="-122"/>
              </a:rPr>
              <a:t>系统全局区</a:t>
            </a:r>
            <a:r>
              <a:rPr lang="en-US" altLang="zh-CN" sz="4000" dirty="0">
                <a:solidFill>
                  <a:schemeClr val="bg1"/>
                </a:solidFill>
                <a:latin typeface="Times New Roman" panose="02020603050405020304" charset="0"/>
                <a:ea typeface="宋体" panose="02010600030101010101" pitchFamily="2" charset="-122"/>
              </a:rPr>
              <a:t>SGA</a:t>
            </a:r>
            <a:endParaRPr lang="zh-CN" altLang="en-US" sz="4000" dirty="0">
              <a:solidFill>
                <a:schemeClr val="bg1"/>
              </a:solidFill>
              <a:latin typeface="Times New Roman" panose="0202060305040502030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1618"/>
                                        </p:tgtEl>
                                        <p:attrNameLst>
                                          <p:attrName>style.visibility</p:attrName>
                                        </p:attrNameLst>
                                      </p:cBhvr>
                                      <p:to>
                                        <p:strVal val="visible"/>
                                      </p:to>
                                    </p:set>
                                    <p:anim calcmode="lin" valueType="num">
                                      <p:cBhvr additive="base">
                                        <p:cTn id="7" dur="500" fill="hold"/>
                                        <p:tgtEl>
                                          <p:spTgt spid="111618"/>
                                        </p:tgtEl>
                                        <p:attrNameLst>
                                          <p:attrName>ppt_x</p:attrName>
                                        </p:attrNameLst>
                                      </p:cBhvr>
                                      <p:tavLst>
                                        <p:tav tm="0">
                                          <p:val>
                                            <p:strVal val="0-#ppt_w/2"/>
                                          </p:val>
                                        </p:tav>
                                        <p:tav tm="100000">
                                          <p:val>
                                            <p:strVal val="#ppt_x"/>
                                          </p:val>
                                        </p:tav>
                                      </p:tavLst>
                                    </p:anim>
                                    <p:anim calcmode="lin" valueType="num">
                                      <p:cBhvr additive="base">
                                        <p:cTn id="8" dur="500" fill="hold"/>
                                        <p:tgtEl>
                                          <p:spTgt spid="1116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6"/>
          <p:cNvSpPr>
            <a:spLocks noGrp="1"/>
          </p:cNvSpPr>
          <p:nvPr>
            <p:ph type="sldNum" sz="quarter" idx="12"/>
          </p:nvPr>
        </p:nvSpPr>
        <p:spPr/>
        <p:txBody>
          <a:bodyPr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stStyle>
          <a:p>
            <a:pPr lvl="0" algn="r" eaLnBrk="1" hangingPunct="1">
              <a:buSzTx/>
            </a:pPr>
            <a:fld id="{9A0DB2DC-4C9A-4742-B13C-FB6460FD3503}" type="slidenum">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111618" name="Text Box 2"/>
          <p:cNvSpPr txBox="1"/>
          <p:nvPr/>
        </p:nvSpPr>
        <p:spPr>
          <a:xfrm>
            <a:off x="0" y="884238"/>
            <a:ext cx="9144000" cy="3452812"/>
          </a:xfrm>
          <a:prstGeom prst="rect">
            <a:avLst/>
          </a:prstGeom>
          <a:noFill/>
          <a:ln w="9525">
            <a:noFill/>
          </a:ln>
        </p:spPr>
        <p:txBody>
          <a:bodyPr anchor="t" anchorCtr="0">
            <a:spAutoFit/>
          </a:bodyPr>
          <a:p>
            <a:pPr eaLnBrk="0" hangingPunct="0">
              <a:lnSpc>
                <a:spcPct val="130000"/>
              </a:lnSpc>
              <a:buClr>
                <a:srgbClr val="FF3300"/>
              </a:buClr>
              <a:buFont typeface="Wingdings" panose="05000000000000000000" pitchFamily="2" charset="2"/>
            </a:pPr>
            <a:r>
              <a:rPr lang="zh-CN" altLang="en-US" sz="2400" dirty="0">
                <a:latin typeface="Times New Roman" panose="02020603050405020304" charset="0"/>
                <a:ea typeface="宋体" panose="02010600030101010101" pitchFamily="2" charset="-122"/>
              </a:rPr>
              <a:t>(</a:t>
            </a:r>
            <a:r>
              <a:rPr lang="en-US" altLang="zh-CN" sz="2400" dirty="0">
                <a:latin typeface="Times New Roman" panose="02020603050405020304" charset="0"/>
                <a:ea typeface="宋体" panose="02010600030101010101" pitchFamily="2" charset="-122"/>
              </a:rPr>
              <a:t>6</a:t>
            </a:r>
            <a:r>
              <a:rPr lang="zh-CN" altLang="en-US" sz="2400" dirty="0">
                <a:latin typeface="Times New Roman" panose="02020603050405020304" charset="0"/>
                <a:ea typeface="宋体" panose="02010600030101010101" pitchFamily="2" charset="-122"/>
              </a:rPr>
              <a:t>) 流池</a:t>
            </a:r>
            <a:endParaRPr lang="zh-CN" altLang="en-US" sz="2400" dirty="0">
              <a:latin typeface="Times New Roman" panose="02020603050405020304" charset="0"/>
              <a:ea typeface="宋体" panose="02010600030101010101" pitchFamily="2" charset="-122"/>
            </a:endParaRPr>
          </a:p>
          <a:p>
            <a:pPr marL="952500" lvl="1" indent="-285750" algn="l" eaLnBrk="0" hangingPunct="0">
              <a:lnSpc>
                <a:spcPct val="130000"/>
              </a:lnSpc>
              <a:buClr>
                <a:srgbClr val="FF3300"/>
              </a:buClr>
              <a:buFont typeface="Wingdings" panose="05000000000000000000" pitchFamily="2" charset="2"/>
              <a:buChar char="Ø"/>
            </a:pPr>
            <a:r>
              <a:rPr lang="zh-CN" altLang="en-US" sz="2400" dirty="0">
                <a:latin typeface="Times New Roman" panose="02020603050405020304" charset="0"/>
                <a:ea typeface="宋体" panose="02010600030101010101" pitchFamily="2" charset="-122"/>
              </a:rPr>
              <a:t>功能：流池是一个可选的内存配置项，用于对流的支持。用于数据的复制和同步。</a:t>
            </a:r>
            <a:endParaRPr lang="zh-CN" altLang="en-US" sz="2400" dirty="0">
              <a:latin typeface="Times New Roman" panose="02020603050405020304" charset="0"/>
              <a:ea typeface="宋体" panose="02010600030101010101" pitchFamily="2" charset="-122"/>
            </a:endParaRPr>
          </a:p>
          <a:p>
            <a:pPr marL="952500" lvl="1" indent="-285750" algn="l" eaLnBrk="0" hangingPunct="0">
              <a:lnSpc>
                <a:spcPct val="130000"/>
              </a:lnSpc>
              <a:buClr>
                <a:srgbClr val="FF3300"/>
              </a:buClr>
              <a:buFont typeface="Wingdings" panose="05000000000000000000" pitchFamily="2" charset="2"/>
              <a:buChar char="Ø"/>
            </a:pPr>
            <a:r>
              <a:rPr lang="zh-CN" altLang="en-US" sz="2400" dirty="0">
                <a:latin typeface="Times New Roman" panose="02020603050405020304" charset="0"/>
                <a:ea typeface="宋体" panose="02010600030101010101" pitchFamily="2" charset="-122"/>
              </a:rPr>
              <a:t>流池大小：</a:t>
            </a:r>
            <a:r>
              <a:rPr lang="en-US" altLang="zh-CN" sz="2400" dirty="0">
                <a:latin typeface="Times New Roman" panose="02020603050405020304" charset="0"/>
                <a:ea typeface="宋体" panose="02010600030101010101" pitchFamily="2" charset="-122"/>
              </a:rPr>
              <a:t>STREAMS_POOL_SIZE</a:t>
            </a:r>
            <a:endParaRPr lang="en-US" altLang="zh-CN" sz="2400" dirty="0">
              <a:latin typeface="Times New Roman" panose="02020603050405020304" charset="0"/>
              <a:ea typeface="宋体" panose="02010600030101010101" pitchFamily="2" charset="-122"/>
            </a:endParaRPr>
          </a:p>
          <a:p>
            <a:pPr marL="952500" lvl="1" indent="-285750" algn="l" eaLnBrk="0" hangingPunct="0">
              <a:lnSpc>
                <a:spcPct val="130000"/>
              </a:lnSpc>
              <a:buClr>
                <a:srgbClr val="FF3300"/>
              </a:buClr>
              <a:buFont typeface="Wingdings" panose="05000000000000000000" pitchFamily="2" charset="2"/>
              <a:buChar char="Ø"/>
            </a:pPr>
            <a:endParaRPr lang="en-US" altLang="zh-CN" sz="2400" dirty="0">
              <a:latin typeface="Times New Roman" panose="02020603050405020304" charset="0"/>
              <a:ea typeface="宋体" panose="02010600030101010101" pitchFamily="2" charset="-122"/>
            </a:endParaRPr>
          </a:p>
          <a:p>
            <a:pPr marL="952500" lvl="1" indent="-285750" algn="l" eaLnBrk="0" hangingPunct="0">
              <a:lnSpc>
                <a:spcPct val="130000"/>
              </a:lnSpc>
              <a:buClr>
                <a:srgbClr val="FF3300"/>
              </a:buClr>
              <a:buFont typeface="Wingdings" panose="05000000000000000000" pitchFamily="2" charset="2"/>
              <a:buChar char="Ø"/>
            </a:pPr>
            <a:endParaRPr lang="en-US" altLang="zh-CN" sz="2400" dirty="0">
              <a:latin typeface="Times New Roman" panose="02020603050405020304" charset="0"/>
              <a:ea typeface="宋体" panose="02010600030101010101" pitchFamily="2" charset="-122"/>
            </a:endParaRPr>
          </a:p>
          <a:p>
            <a:pPr marL="952500" lvl="1" indent="-285750" algn="l" eaLnBrk="0" hangingPunct="0">
              <a:lnSpc>
                <a:spcPct val="130000"/>
              </a:lnSpc>
              <a:buClr>
                <a:srgbClr val="FF3300"/>
              </a:buClr>
              <a:buFont typeface="Wingdings" panose="05000000000000000000" pitchFamily="2" charset="2"/>
              <a:buChar char="Ø"/>
            </a:pPr>
            <a:endParaRPr lang="en-US" altLang="zh-CN" sz="2400" dirty="0">
              <a:latin typeface="Times New Roman" panose="02020603050405020304" charset="0"/>
              <a:ea typeface="宋体" panose="02010600030101010101" pitchFamily="2" charset="-122"/>
            </a:endParaRPr>
          </a:p>
        </p:txBody>
      </p:sp>
      <p:sp>
        <p:nvSpPr>
          <p:cNvPr id="35843" name="Rectangle 3"/>
          <p:cNvSpPr/>
          <p:nvPr/>
        </p:nvSpPr>
        <p:spPr>
          <a:xfrm>
            <a:off x="304800" y="0"/>
            <a:ext cx="5181600" cy="820738"/>
          </a:xfrm>
          <a:prstGeom prst="rect">
            <a:avLst/>
          </a:prstGeom>
          <a:noFill/>
          <a:ln w="9525">
            <a:noFill/>
          </a:ln>
        </p:spPr>
        <p:txBody>
          <a:bodyPr anchor="ctr" anchorCtr="0"/>
          <a:p>
            <a:pPr algn="ctr" eaLnBrk="0" hangingPunct="0"/>
            <a:r>
              <a:rPr lang="zh-CN" altLang="en-US" sz="4000" dirty="0">
                <a:solidFill>
                  <a:schemeClr val="bg1"/>
                </a:solidFill>
                <a:latin typeface="Times New Roman" panose="02020603050405020304" charset="0"/>
                <a:ea typeface="宋体" panose="02010600030101010101" pitchFamily="2" charset="-122"/>
              </a:rPr>
              <a:t>系统全局区</a:t>
            </a:r>
            <a:r>
              <a:rPr lang="en-US" altLang="zh-CN" sz="4000" dirty="0">
                <a:solidFill>
                  <a:schemeClr val="bg1"/>
                </a:solidFill>
                <a:latin typeface="Times New Roman" panose="02020603050405020304" charset="0"/>
                <a:ea typeface="宋体" panose="02010600030101010101" pitchFamily="2" charset="-122"/>
              </a:rPr>
              <a:t>SGA</a:t>
            </a:r>
            <a:endParaRPr lang="zh-CN" altLang="en-US" sz="4000" dirty="0">
              <a:solidFill>
                <a:schemeClr val="bg1"/>
              </a:solidFill>
              <a:latin typeface="Times New Roman" panose="02020603050405020304" charset="0"/>
              <a:ea typeface="宋体" panose="02010600030101010101" pitchFamily="2" charset="-122"/>
            </a:endParaRPr>
          </a:p>
        </p:txBody>
      </p:sp>
      <p:sp>
        <p:nvSpPr>
          <p:cNvPr id="35844" name="矩形 1"/>
          <p:cNvSpPr/>
          <p:nvPr/>
        </p:nvSpPr>
        <p:spPr>
          <a:xfrm>
            <a:off x="76200" y="4364038"/>
            <a:ext cx="8153400" cy="830262"/>
          </a:xfrm>
          <a:prstGeom prst="rect">
            <a:avLst/>
          </a:prstGeom>
          <a:noFill/>
          <a:ln w="9525">
            <a:noFill/>
          </a:ln>
        </p:spPr>
        <p:txBody>
          <a:bodyPr anchor="t" anchorCtr="0">
            <a:spAutoFit/>
          </a:bodyPr>
          <a:p>
            <a:pPr eaLnBrk="0" hangingPunct="0"/>
            <a:r>
              <a:rPr lang="en-US" altLang="zh-CN" sz="2400" dirty="0">
                <a:latin typeface="Arial" panose="020B0604020202020204" pitchFamily="34" charset="0"/>
                <a:ea typeface="宋体" panose="02010600030101010101" pitchFamily="2" charset="-122"/>
              </a:rPr>
              <a:t>Oracle11g</a:t>
            </a:r>
            <a:r>
              <a:rPr lang="zh-CN" altLang="en-US" sz="2400" dirty="0">
                <a:latin typeface="Arial" panose="020B0604020202020204" pitchFamily="34" charset="0"/>
                <a:ea typeface="宋体" panose="02010600030101010101" pitchFamily="2" charset="-122"/>
              </a:rPr>
              <a:t>流复制的介绍：</a:t>
            </a:r>
            <a:r>
              <a:rPr lang="en-US" altLang="zh-CN" sz="2400" dirty="0">
                <a:latin typeface="Arial" panose="020B0604020202020204" pitchFamily="34" charset="0"/>
                <a:ea typeface="宋体" panose="02010600030101010101" pitchFamily="2" charset="-122"/>
              </a:rPr>
              <a:t>http://www.it165.net/database/html/201309/4469.html</a:t>
            </a:r>
            <a:endParaRPr lang="zh-CN" altLang="en-US" sz="2400"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1618"/>
                                        </p:tgtEl>
                                        <p:attrNameLst>
                                          <p:attrName>style.visibility</p:attrName>
                                        </p:attrNameLst>
                                      </p:cBhvr>
                                      <p:to>
                                        <p:strVal val="visible"/>
                                      </p:to>
                                    </p:set>
                                    <p:anim calcmode="lin" valueType="num">
                                      <p:cBhvr additive="base">
                                        <p:cTn id="7" dur="500" fill="hold"/>
                                        <p:tgtEl>
                                          <p:spTgt spid="111618"/>
                                        </p:tgtEl>
                                        <p:attrNameLst>
                                          <p:attrName>ppt_x</p:attrName>
                                        </p:attrNameLst>
                                      </p:cBhvr>
                                      <p:tavLst>
                                        <p:tav tm="0">
                                          <p:val>
                                            <p:strVal val="0-#ppt_w/2"/>
                                          </p:val>
                                        </p:tav>
                                        <p:tav tm="100000">
                                          <p:val>
                                            <p:strVal val="#ppt_x"/>
                                          </p:val>
                                        </p:tav>
                                      </p:tavLst>
                                    </p:anim>
                                    <p:anim calcmode="lin" valueType="num">
                                      <p:cBhvr additive="base">
                                        <p:cTn id="8" dur="500" fill="hold"/>
                                        <p:tgtEl>
                                          <p:spTgt spid="1116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6"/>
          <p:cNvSpPr>
            <a:spLocks noGrp="1"/>
          </p:cNvSpPr>
          <p:nvPr>
            <p:ph type="sldNum" sz="quarter" idx="12"/>
          </p:nvPr>
        </p:nvSpPr>
        <p:spPr/>
        <p:txBody>
          <a:bodyPr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stStyle>
          <a:p>
            <a:pPr lvl="0" algn="r" eaLnBrk="1" hangingPunct="1">
              <a:buSzTx/>
            </a:pPr>
            <a:fld id="{9A0DB2DC-4C9A-4742-B13C-FB6460FD3503}" type="slidenum">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36866" name="Rectangle 2"/>
          <p:cNvSpPr>
            <a:spLocks noGrp="1"/>
          </p:cNvSpPr>
          <p:nvPr>
            <p:ph type="title"/>
          </p:nvPr>
        </p:nvSpPr>
        <p:spPr/>
        <p:txBody>
          <a:bodyPr vert="horz" wrap="square" lIns="91440" tIns="45720" rIns="91440" bIns="45720" anchor="ctr" anchorCtr="0"/>
          <a:p>
            <a:r>
              <a:rPr lang="zh-CN" altLang="en-US" dirty="0">
                <a:latin typeface="Times New Roman" panose="02020603050405020304" charset="0"/>
                <a:ea typeface="宋体" panose="02010600030101010101" pitchFamily="2" charset="-122"/>
              </a:rPr>
              <a:t>程序全局区</a:t>
            </a:r>
            <a:r>
              <a:rPr lang="en-US" altLang="zh-CN" dirty="0">
                <a:latin typeface="Times New Roman" panose="02020603050405020304" charset="0"/>
                <a:ea typeface="宋体" panose="02010600030101010101" pitchFamily="2" charset="-122"/>
              </a:rPr>
              <a:t>PGA</a:t>
            </a:r>
            <a:endParaRPr lang="zh-CN" altLang="en-US" dirty="0">
              <a:latin typeface="Times New Roman" panose="02020603050405020304" charset="0"/>
              <a:ea typeface="宋体" panose="02010600030101010101" pitchFamily="2" charset="-122"/>
            </a:endParaRPr>
          </a:p>
        </p:txBody>
      </p:sp>
      <p:sp>
        <p:nvSpPr>
          <p:cNvPr id="36867" name="Rectangle 3"/>
          <p:cNvSpPr>
            <a:spLocks noGrp="1"/>
          </p:cNvSpPr>
          <p:nvPr>
            <p:ph idx="1"/>
          </p:nvPr>
        </p:nvSpPr>
        <p:spPr>
          <a:xfrm>
            <a:off x="0" y="838200"/>
            <a:ext cx="8610600" cy="6019800"/>
          </a:xfrm>
        </p:spPr>
        <p:txBody>
          <a:bodyPr vert="horz" wrap="square" lIns="91440" tIns="45720" rIns="91440" bIns="45720" anchor="t" anchorCtr="0"/>
          <a:p>
            <a:r>
              <a:rPr lang="zh-CN" altLang="en-US" sz="2800" dirty="0">
                <a:ea typeface="宋体" panose="02010600030101010101" pitchFamily="2" charset="-122"/>
              </a:rPr>
              <a:t>程序全局区</a:t>
            </a:r>
            <a:r>
              <a:rPr lang="en-US" altLang="zh-CN" sz="2800" dirty="0">
                <a:ea typeface="宋体" panose="02010600030101010101" pitchFamily="2" charset="-122"/>
              </a:rPr>
              <a:t>PGA</a:t>
            </a:r>
            <a:endParaRPr lang="en-US" altLang="zh-CN" sz="2800" dirty="0">
              <a:ea typeface="宋体" panose="02010600030101010101" pitchFamily="2" charset="-122"/>
            </a:endParaRPr>
          </a:p>
          <a:p>
            <a:pPr lvl="1">
              <a:buFont typeface="Wingdings" panose="05000000000000000000" pitchFamily="2" charset="2"/>
              <a:buChar char="l"/>
            </a:pPr>
            <a:r>
              <a:rPr lang="en-US" altLang="zh-CN" dirty="0">
                <a:ea typeface="宋体" panose="02010600030101010101" pitchFamily="2" charset="-122"/>
              </a:rPr>
              <a:t> </a:t>
            </a:r>
            <a:r>
              <a:rPr lang="en-US" altLang="zh-CN" sz="2400" dirty="0">
                <a:ea typeface="宋体" panose="02010600030101010101" pitchFamily="2" charset="-122"/>
              </a:rPr>
              <a:t>PGA</a:t>
            </a:r>
            <a:r>
              <a:rPr lang="zh-CN" altLang="en-US" sz="2400" dirty="0">
                <a:ea typeface="宋体" panose="02010600030101010101" pitchFamily="2" charset="-122"/>
              </a:rPr>
              <a:t>区（</a:t>
            </a:r>
            <a:r>
              <a:rPr lang="en-US" altLang="zh-CN" sz="2400" dirty="0">
                <a:ea typeface="宋体" panose="02010600030101010101" pitchFamily="2" charset="-122"/>
              </a:rPr>
              <a:t>Program Global Area）</a:t>
            </a:r>
            <a:r>
              <a:rPr lang="zh-CN" altLang="en-US" sz="2400" dirty="0">
                <a:ea typeface="宋体" panose="02010600030101010101" pitchFamily="2" charset="-122"/>
              </a:rPr>
              <a:t>是在用户进程连接数据库，创建一个会话时</a:t>
            </a:r>
            <a:r>
              <a:rPr lang="en-US" altLang="zh-CN" sz="2400" dirty="0">
                <a:ea typeface="宋体" panose="02010600030101010101" pitchFamily="2" charset="-122"/>
              </a:rPr>
              <a:t>,</a:t>
            </a:r>
            <a:r>
              <a:rPr lang="zh-CN" altLang="en-US" sz="2400" dirty="0">
                <a:ea typeface="宋体" panose="02010600030101010101" pitchFamily="2" charset="-122"/>
              </a:rPr>
              <a:t>也就是一个服务器进程，</a:t>
            </a:r>
            <a:r>
              <a:rPr lang="en-US" altLang="zh-CN" sz="2400" dirty="0">
                <a:ea typeface="宋体" panose="02010600030101010101" pitchFamily="2" charset="-122"/>
              </a:rPr>
              <a:t>Oracle</a:t>
            </a:r>
            <a:r>
              <a:rPr lang="zh-CN" altLang="en-US" sz="2400" dirty="0">
                <a:ea typeface="宋体" panose="02010600030101010101" pitchFamily="2" charset="-122"/>
              </a:rPr>
              <a:t>系统为这个进程分配的内存区域，保存着当前用户私有的数据和控制信息，称为</a:t>
            </a:r>
            <a:r>
              <a:rPr lang="en-US" altLang="zh-CN" sz="2400" dirty="0">
                <a:ea typeface="宋体" panose="02010600030101010101" pitchFamily="2" charset="-122"/>
              </a:rPr>
              <a:t>PGA</a:t>
            </a:r>
            <a:r>
              <a:rPr lang="zh-CN" altLang="en-US" sz="2400" dirty="0">
                <a:ea typeface="宋体" panose="02010600030101010101" pitchFamily="2" charset="-122"/>
              </a:rPr>
              <a:t>。另外系统为每个后台进程也分配自己的</a:t>
            </a:r>
            <a:r>
              <a:rPr lang="en-US" altLang="zh-CN" sz="2400" dirty="0">
                <a:ea typeface="宋体" panose="02010600030101010101" pitchFamily="2" charset="-122"/>
              </a:rPr>
              <a:t>PGA</a:t>
            </a:r>
            <a:r>
              <a:rPr lang="zh-CN" altLang="en-US" sz="2400" dirty="0">
                <a:ea typeface="宋体" panose="02010600030101010101" pitchFamily="2" charset="-122"/>
              </a:rPr>
              <a:t>。每个实例的</a:t>
            </a:r>
            <a:r>
              <a:rPr lang="en-US" altLang="zh-CN" sz="2400" dirty="0">
                <a:ea typeface="宋体" panose="02010600030101010101" pitchFamily="2" charset="-122"/>
              </a:rPr>
              <a:t>PGA</a:t>
            </a:r>
            <a:r>
              <a:rPr lang="zh-CN" altLang="en-US" sz="2400" dirty="0">
                <a:ea typeface="宋体" panose="02010600030101010101" pitchFamily="2" charset="-122"/>
              </a:rPr>
              <a:t>大小为服务器进程和所有后台进程</a:t>
            </a:r>
            <a:r>
              <a:rPr lang="en-US" altLang="zh-CN" sz="2400" dirty="0">
                <a:ea typeface="宋体" panose="02010600030101010101" pitchFamily="2" charset="-122"/>
              </a:rPr>
              <a:t>PGA</a:t>
            </a:r>
            <a:r>
              <a:rPr lang="zh-CN" altLang="en-US" sz="2400" dirty="0">
                <a:ea typeface="宋体" panose="02010600030101010101" pitchFamily="2" charset="-122"/>
              </a:rPr>
              <a:t>的和。</a:t>
            </a:r>
            <a:endParaRPr lang="zh-CN" altLang="en-US" sz="2400" dirty="0">
              <a:ea typeface="宋体" panose="02010600030101010101" pitchFamily="2" charset="-122"/>
            </a:endParaRPr>
          </a:p>
          <a:p>
            <a:pPr lvl="1">
              <a:buFont typeface="Wingdings" panose="05000000000000000000" pitchFamily="2" charset="2"/>
              <a:buChar char="l"/>
            </a:pPr>
            <a:r>
              <a:rPr lang="zh-CN" altLang="en-US" sz="2400" dirty="0">
                <a:ea typeface="宋体" panose="02010600030101010101" pitchFamily="2" charset="-122"/>
              </a:rPr>
              <a:t> </a:t>
            </a:r>
            <a:r>
              <a:rPr lang="en-US" altLang="zh-CN" sz="2400" dirty="0">
                <a:ea typeface="宋体" panose="02010600030101010101" pitchFamily="2" charset="-122"/>
              </a:rPr>
              <a:t>PGA</a:t>
            </a:r>
            <a:r>
              <a:rPr lang="zh-CN" altLang="en-US" sz="2400" dirty="0">
                <a:ea typeface="宋体" panose="02010600030101010101" pitchFamily="2" charset="-122"/>
              </a:rPr>
              <a:t>中一般由下列部分组成：</a:t>
            </a:r>
            <a:endParaRPr lang="en-US" altLang="zh-CN" sz="2400" dirty="0">
              <a:ea typeface="宋体" panose="02010600030101010101" pitchFamily="2" charset="-122"/>
            </a:endParaRPr>
          </a:p>
          <a:p>
            <a:pPr lvl="1">
              <a:lnSpc>
                <a:spcPct val="130000"/>
              </a:lnSpc>
              <a:spcBef>
                <a:spcPct val="40000"/>
              </a:spcBef>
              <a:buClr>
                <a:srgbClr val="FF3300"/>
              </a:buClr>
              <a:buFont typeface="Wingdings" panose="05000000000000000000" pitchFamily="2" charset="2"/>
              <a:buChar char="Ø"/>
            </a:pPr>
            <a:r>
              <a:rPr lang="zh-CN" altLang="en-US" sz="2000" dirty="0">
                <a:solidFill>
                  <a:srgbClr val="000000"/>
                </a:solidFill>
                <a:latin typeface="Times New Roman" panose="02020603050405020304" charset="0"/>
                <a:ea typeface="宋体" panose="02010600030101010101" pitchFamily="2" charset="-122"/>
              </a:rPr>
              <a:t>排序区（</a:t>
            </a:r>
            <a:r>
              <a:rPr lang="en-US" altLang="zh-CN" sz="2000" dirty="0">
                <a:solidFill>
                  <a:srgbClr val="000000"/>
                </a:solidFill>
                <a:latin typeface="Times New Roman" panose="02020603050405020304" charset="0"/>
                <a:ea typeface="宋体" panose="02010600030101010101" pitchFamily="2" charset="-122"/>
              </a:rPr>
              <a:t>Sort Area）</a:t>
            </a:r>
            <a:endParaRPr lang="en-US" altLang="zh-CN" sz="2000" dirty="0">
              <a:solidFill>
                <a:srgbClr val="000000"/>
              </a:solidFill>
              <a:latin typeface="Times New Roman" panose="02020603050405020304" charset="0"/>
              <a:ea typeface="宋体" panose="02010600030101010101" pitchFamily="2" charset="-122"/>
            </a:endParaRPr>
          </a:p>
          <a:p>
            <a:pPr lvl="1">
              <a:lnSpc>
                <a:spcPct val="130000"/>
              </a:lnSpc>
              <a:spcBef>
                <a:spcPct val="40000"/>
              </a:spcBef>
              <a:buClr>
                <a:srgbClr val="FF3300"/>
              </a:buClr>
              <a:buFont typeface="Wingdings" panose="05000000000000000000" pitchFamily="2" charset="2"/>
              <a:buChar char="Ø"/>
            </a:pPr>
            <a:r>
              <a:rPr lang="zh-CN" altLang="en-US" sz="2000" dirty="0">
                <a:solidFill>
                  <a:srgbClr val="000000"/>
                </a:solidFill>
                <a:latin typeface="Times New Roman" panose="02020603050405020304" charset="0"/>
                <a:ea typeface="宋体" panose="02010600030101010101" pitchFamily="2" charset="-122"/>
              </a:rPr>
              <a:t>游标信息区（</a:t>
            </a:r>
            <a:r>
              <a:rPr lang="en-US" altLang="zh-CN" sz="2000" dirty="0">
                <a:solidFill>
                  <a:srgbClr val="000000"/>
                </a:solidFill>
                <a:latin typeface="Times New Roman" panose="02020603050405020304" charset="0"/>
                <a:ea typeface="宋体" panose="02010600030101010101" pitchFamily="2" charset="-122"/>
              </a:rPr>
              <a:t>Cursor Information）</a:t>
            </a:r>
            <a:endParaRPr lang="en-US" altLang="zh-CN" sz="2000" dirty="0">
              <a:solidFill>
                <a:srgbClr val="000000"/>
              </a:solidFill>
              <a:latin typeface="Times New Roman" panose="02020603050405020304" charset="0"/>
              <a:ea typeface="宋体" panose="02010600030101010101" pitchFamily="2" charset="-122"/>
            </a:endParaRPr>
          </a:p>
          <a:p>
            <a:pPr lvl="1">
              <a:lnSpc>
                <a:spcPct val="130000"/>
              </a:lnSpc>
              <a:spcBef>
                <a:spcPct val="40000"/>
              </a:spcBef>
              <a:buClr>
                <a:srgbClr val="FF3300"/>
              </a:buClr>
              <a:buFont typeface="Wingdings" panose="05000000000000000000" pitchFamily="2" charset="2"/>
              <a:buChar char="Ø"/>
            </a:pPr>
            <a:r>
              <a:rPr lang="zh-CN" altLang="en-US" sz="2000" dirty="0">
                <a:solidFill>
                  <a:srgbClr val="000000"/>
                </a:solidFill>
                <a:latin typeface="Times New Roman" panose="02020603050405020304" charset="0"/>
                <a:ea typeface="宋体" panose="02010600030101010101" pitchFamily="2" charset="-122"/>
              </a:rPr>
              <a:t>会话信息区（</a:t>
            </a:r>
            <a:r>
              <a:rPr lang="en-US" altLang="zh-CN" sz="2000" dirty="0">
                <a:solidFill>
                  <a:srgbClr val="000000"/>
                </a:solidFill>
                <a:latin typeface="Times New Roman" panose="02020603050405020304" charset="0"/>
                <a:ea typeface="宋体" panose="02010600030101010101" pitchFamily="2" charset="-122"/>
              </a:rPr>
              <a:t>Session Information）</a:t>
            </a:r>
            <a:endParaRPr lang="en-US" altLang="zh-CN" sz="2000" dirty="0">
              <a:solidFill>
                <a:srgbClr val="000000"/>
              </a:solidFill>
              <a:latin typeface="Times New Roman" panose="02020603050405020304" charset="0"/>
              <a:ea typeface="宋体" panose="02010600030101010101" pitchFamily="2" charset="-122"/>
            </a:endParaRPr>
          </a:p>
          <a:p>
            <a:pPr lvl="1">
              <a:lnSpc>
                <a:spcPct val="130000"/>
              </a:lnSpc>
              <a:spcBef>
                <a:spcPct val="40000"/>
              </a:spcBef>
              <a:buClr>
                <a:srgbClr val="FF3300"/>
              </a:buClr>
              <a:buFont typeface="Wingdings" panose="05000000000000000000" pitchFamily="2" charset="2"/>
              <a:buChar char="Ø"/>
            </a:pPr>
            <a:r>
              <a:rPr lang="zh-CN" altLang="en-US" sz="2000" dirty="0">
                <a:solidFill>
                  <a:srgbClr val="000000"/>
                </a:solidFill>
                <a:latin typeface="Times New Roman" panose="02020603050405020304" charset="0"/>
                <a:ea typeface="宋体" panose="02010600030101010101" pitchFamily="2" charset="-122"/>
              </a:rPr>
              <a:t>堆栈区（</a:t>
            </a:r>
            <a:r>
              <a:rPr lang="en-US" altLang="zh-CN" sz="2000" dirty="0">
                <a:solidFill>
                  <a:srgbClr val="000000"/>
                </a:solidFill>
                <a:latin typeface="Times New Roman" panose="02020603050405020304" charset="0"/>
                <a:ea typeface="宋体" panose="02010600030101010101" pitchFamily="2" charset="-122"/>
              </a:rPr>
              <a:t>stack space）</a:t>
            </a:r>
            <a:endParaRPr lang="en-US" altLang="zh-CN" sz="2000" dirty="0">
              <a:solidFill>
                <a:srgbClr val="000000"/>
              </a:solidFill>
              <a:latin typeface="Times New Roman" panose="02020603050405020304" charset="0"/>
              <a:ea typeface="宋体" panose="02010600030101010101" pitchFamily="2" charset="-122"/>
            </a:endParaRPr>
          </a:p>
        </p:txBody>
      </p:sp>
      <p:sp>
        <p:nvSpPr>
          <p:cNvPr id="36868" name="Rectangle 4"/>
          <p:cNvSpPr/>
          <p:nvPr/>
        </p:nvSpPr>
        <p:spPr>
          <a:xfrm>
            <a:off x="228600" y="6248400"/>
            <a:ext cx="8147050" cy="457200"/>
          </a:xfrm>
          <a:prstGeom prst="rect">
            <a:avLst/>
          </a:prstGeom>
          <a:gradFill rotWithShape="1">
            <a:gsLst>
              <a:gs pos="0">
                <a:srgbClr val="008000">
                  <a:alpha val="0"/>
                </a:srgbClr>
              </a:gs>
              <a:gs pos="100000">
                <a:srgbClr val="003B00"/>
              </a:gs>
            </a:gsLst>
            <a:lin ang="5400000" scaled="1"/>
            <a:tileRect/>
          </a:gradFill>
          <a:ln w="9525">
            <a:noFill/>
          </a:ln>
        </p:spPr>
        <p:txBody>
          <a:bodyPr wrap="none" anchor="t" anchorCtr="0">
            <a:spAutoFit/>
          </a:bodyPr>
          <a:p>
            <a:pPr algn="ctr" eaLnBrk="0" hangingPunct="0"/>
            <a:r>
              <a:rPr lang="zh-CN" altLang="en-US" sz="2400" dirty="0">
                <a:solidFill>
                  <a:srgbClr val="800000"/>
                </a:solidFill>
                <a:latin typeface="Arial" panose="020B0604020202020204" pitchFamily="34" charset="0"/>
                <a:ea typeface="宋体" panose="02010600030101010101" pitchFamily="2" charset="-122"/>
              </a:rPr>
              <a:t>通过</a:t>
            </a:r>
            <a:r>
              <a:rPr lang="en-US" altLang="zh-CN" sz="2400" dirty="0">
                <a:solidFill>
                  <a:srgbClr val="800000"/>
                </a:solidFill>
                <a:latin typeface="Arial" panose="020B0604020202020204" pitchFamily="34" charset="0"/>
                <a:ea typeface="宋体" panose="02010600030101010101" pitchFamily="2" charset="-122"/>
              </a:rPr>
              <a:t>:http://localhost:1158/em,</a:t>
            </a:r>
            <a:r>
              <a:rPr lang="zh-CN" altLang="en-US" sz="2400" dirty="0">
                <a:solidFill>
                  <a:srgbClr val="800000"/>
                </a:solidFill>
                <a:latin typeface="Arial" panose="020B0604020202020204" pitchFamily="34" charset="0"/>
                <a:ea typeface="宋体" panose="02010600030101010101" pitchFamily="2" charset="-122"/>
              </a:rPr>
              <a:t>管理内存参数可以查看信息</a:t>
            </a:r>
            <a:endParaRPr lang="zh-CN" altLang="en-US" sz="2400" dirty="0">
              <a:solidFill>
                <a:srgbClr val="800000"/>
              </a:solidFill>
              <a:latin typeface="Arial" panose="020B0604020202020204" pitchFamily="34"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7889" name="Group 2"/>
          <p:cNvGrpSpPr/>
          <p:nvPr/>
        </p:nvGrpSpPr>
        <p:grpSpPr>
          <a:xfrm>
            <a:off x="838200" y="1066800"/>
            <a:ext cx="7696200" cy="5359400"/>
            <a:chOff x="528" y="656"/>
            <a:chExt cx="4848" cy="3376"/>
          </a:xfrm>
        </p:grpSpPr>
        <p:grpSp>
          <p:nvGrpSpPr>
            <p:cNvPr id="37890" name="Group 3"/>
            <p:cNvGrpSpPr/>
            <p:nvPr/>
          </p:nvGrpSpPr>
          <p:grpSpPr>
            <a:xfrm>
              <a:off x="672" y="1251"/>
              <a:ext cx="4704" cy="2781"/>
              <a:chOff x="672" y="1027"/>
              <a:chExt cx="4704" cy="2781"/>
            </a:xfrm>
          </p:grpSpPr>
          <p:sp>
            <p:nvSpPr>
              <p:cNvPr id="37891" name="Line 4"/>
              <p:cNvSpPr/>
              <p:nvPr/>
            </p:nvSpPr>
            <p:spPr>
              <a:xfrm>
                <a:off x="1123" y="1488"/>
                <a:ext cx="0" cy="288"/>
              </a:xfrm>
              <a:prstGeom prst="line">
                <a:avLst/>
              </a:prstGeom>
              <a:ln w="28575" cap="rnd" cmpd="sng">
                <a:solidFill>
                  <a:schemeClr val="tx1"/>
                </a:solidFill>
                <a:prstDash val="solid"/>
                <a:round/>
                <a:headEnd type="triangle" w="sm" len="sm"/>
                <a:tailEnd type="triangle" w="sm" len="sm"/>
              </a:ln>
            </p:spPr>
          </p:sp>
          <p:sp>
            <p:nvSpPr>
              <p:cNvPr id="37892" name="Line 5"/>
              <p:cNvSpPr/>
              <p:nvPr/>
            </p:nvSpPr>
            <p:spPr>
              <a:xfrm>
                <a:off x="2692" y="1488"/>
                <a:ext cx="0" cy="288"/>
              </a:xfrm>
              <a:prstGeom prst="line">
                <a:avLst/>
              </a:prstGeom>
              <a:ln w="28575" cap="rnd" cmpd="sng">
                <a:solidFill>
                  <a:schemeClr val="tx1"/>
                </a:solidFill>
                <a:prstDash val="solid"/>
                <a:round/>
                <a:headEnd type="triangle" w="sm" len="sm"/>
                <a:tailEnd type="triangle" w="sm" len="sm"/>
              </a:ln>
            </p:spPr>
          </p:sp>
          <p:sp>
            <p:nvSpPr>
              <p:cNvPr id="37893" name="Line 6"/>
              <p:cNvSpPr/>
              <p:nvPr/>
            </p:nvSpPr>
            <p:spPr>
              <a:xfrm>
                <a:off x="4262" y="1488"/>
                <a:ext cx="0" cy="288"/>
              </a:xfrm>
              <a:prstGeom prst="line">
                <a:avLst/>
              </a:prstGeom>
              <a:ln w="28575" cap="rnd" cmpd="sng">
                <a:solidFill>
                  <a:schemeClr val="tx1"/>
                </a:solidFill>
                <a:prstDash val="solid"/>
                <a:round/>
                <a:headEnd type="triangle" w="sm" len="sm"/>
                <a:tailEnd type="triangle" w="sm" len="sm"/>
              </a:ln>
            </p:spPr>
          </p:sp>
          <p:sp>
            <p:nvSpPr>
              <p:cNvPr id="37894" name="Line 7"/>
              <p:cNvSpPr/>
              <p:nvPr/>
            </p:nvSpPr>
            <p:spPr>
              <a:xfrm>
                <a:off x="4654" y="1258"/>
                <a:ext cx="202" cy="0"/>
              </a:xfrm>
              <a:prstGeom prst="line">
                <a:avLst/>
              </a:prstGeom>
              <a:ln w="28575" cap="rnd" cmpd="sng">
                <a:solidFill>
                  <a:schemeClr val="tx1"/>
                </a:solidFill>
                <a:prstDash val="solid"/>
                <a:round/>
                <a:headEnd type="triangle" w="sm" len="sm"/>
                <a:tailEnd type="triangle" w="sm" len="sm"/>
              </a:ln>
            </p:spPr>
          </p:sp>
          <p:sp>
            <p:nvSpPr>
              <p:cNvPr id="37895" name="Rectangle 8"/>
              <p:cNvSpPr/>
              <p:nvPr/>
            </p:nvSpPr>
            <p:spPr>
              <a:xfrm>
                <a:off x="4752" y="1833"/>
                <a:ext cx="624" cy="150"/>
              </a:xfrm>
              <a:prstGeom prst="rect">
                <a:avLst/>
              </a:prstGeom>
              <a:noFill/>
              <a:ln w="9525">
                <a:noFill/>
              </a:ln>
            </p:spPr>
            <p:txBody>
              <a:bodyPr lIns="57150" tIns="28575" rIns="57150" bIns="28575" anchor="t" anchorCtr="0">
                <a:spAutoFit/>
              </a:bodyPr>
              <a:p>
                <a:pPr algn="ctr" defTabSz="370205" eaLnBrk="0" hangingPunct="0">
                  <a:lnSpc>
                    <a:spcPct val="85000"/>
                  </a:lnSpc>
                </a:pPr>
                <a:r>
                  <a:rPr lang="en-US" altLang="zh-CN" sz="1400" dirty="0">
                    <a:solidFill>
                      <a:srgbClr val="000000"/>
                    </a:solidFill>
                    <a:latin typeface="Arial" panose="020B0604020202020204" pitchFamily="34" charset="0"/>
                    <a:ea typeface="黑体" panose="02010609060101010101" pitchFamily="49" charset="-122"/>
                  </a:rPr>
                  <a:t>SGA</a:t>
                </a:r>
                <a:endParaRPr lang="en-US" altLang="zh-CN" sz="1400" dirty="0">
                  <a:latin typeface="Arial" panose="020B0604020202020204" pitchFamily="34" charset="0"/>
                  <a:ea typeface="黑体" panose="02010609060101010101" pitchFamily="49" charset="-122"/>
                </a:endParaRPr>
              </a:p>
            </p:txBody>
          </p:sp>
          <p:sp>
            <p:nvSpPr>
              <p:cNvPr id="37896" name="AutoShape 9"/>
              <p:cNvSpPr/>
              <p:nvPr/>
            </p:nvSpPr>
            <p:spPr>
              <a:xfrm>
                <a:off x="672" y="1776"/>
                <a:ext cx="4155" cy="2016"/>
              </a:xfrm>
              <a:prstGeom prst="roundRect">
                <a:avLst>
                  <a:gd name="adj" fmla="val 12495"/>
                </a:avLst>
              </a:prstGeom>
              <a:solidFill>
                <a:srgbClr val="99CCFF"/>
              </a:solidFill>
              <a:ln w="28575" cap="flat" cmpd="sng">
                <a:solidFill>
                  <a:srgbClr val="000000"/>
                </a:solidFill>
                <a:prstDash val="solid"/>
                <a:round/>
                <a:headEnd type="none" w="med" len="med"/>
                <a:tailEnd type="none" w="med" len="med"/>
              </a:ln>
            </p:spPr>
            <p:txBody>
              <a:bodyPr wrap="none" lIns="92075" tIns="46038" rIns="92075" bIns="46038" anchor="ctr" anchorCtr="0"/>
              <a:p>
                <a:pPr algn="ctr" eaLnBrk="0" hangingPunct="0"/>
                <a:endParaRPr lang="zh-CN" altLang="en-US" sz="1400" dirty="0">
                  <a:latin typeface="Arial" panose="020B0604020202020204" pitchFamily="34" charset="0"/>
                  <a:ea typeface="黑体" panose="02010609060101010101" pitchFamily="49" charset="-122"/>
                </a:endParaRPr>
              </a:p>
            </p:txBody>
          </p:sp>
          <p:sp>
            <p:nvSpPr>
              <p:cNvPr id="37897" name="Text Box 10"/>
              <p:cNvSpPr txBox="1"/>
              <p:nvPr/>
            </p:nvSpPr>
            <p:spPr>
              <a:xfrm>
                <a:off x="799" y="3052"/>
                <a:ext cx="1036" cy="326"/>
              </a:xfrm>
              <a:prstGeom prst="rect">
                <a:avLst/>
              </a:prstGeom>
              <a:noFill/>
              <a:ln w="28575">
                <a:noFill/>
              </a:ln>
            </p:spPr>
            <p:txBody>
              <a:bodyPr anchor="t" anchorCtr="0">
                <a:spAutoFit/>
              </a:bodyPr>
              <a:p>
                <a:pPr algn="ctr" defTabSz="228600">
                  <a:spcBef>
                    <a:spcPct val="20000"/>
                  </a:spcBef>
                  <a:buClr>
                    <a:srgbClr val="FF0000"/>
                  </a:buClr>
                </a:pPr>
                <a:r>
                  <a:rPr lang="zh-CN" altLang="en-US" sz="1400" dirty="0">
                    <a:solidFill>
                      <a:srgbClr val="000000"/>
                    </a:solidFill>
                    <a:latin typeface="Arial" panose="020B0604020202020204" pitchFamily="34" charset="0"/>
                    <a:ea typeface="黑体" panose="02010609060101010101" pitchFamily="49" charset="-122"/>
                  </a:rPr>
                  <a:t>数据库</a:t>
                </a:r>
                <a:br>
                  <a:rPr lang="zh-CN" altLang="en-US" sz="1400" dirty="0">
                    <a:solidFill>
                      <a:srgbClr val="000000"/>
                    </a:solidFill>
                    <a:latin typeface="Arial" panose="020B0604020202020204" pitchFamily="34" charset="0"/>
                    <a:ea typeface="黑体" panose="02010609060101010101" pitchFamily="49" charset="-122"/>
                  </a:rPr>
                </a:br>
                <a:r>
                  <a:rPr lang="zh-CN" altLang="en-US" sz="1400" dirty="0">
                    <a:solidFill>
                      <a:srgbClr val="000000"/>
                    </a:solidFill>
                    <a:latin typeface="Arial" panose="020B0604020202020204" pitchFamily="34" charset="0"/>
                    <a:ea typeface="黑体" panose="02010609060101010101" pitchFamily="49" charset="-122"/>
                  </a:rPr>
                  <a:t>高速缓存</a:t>
                </a:r>
                <a:endParaRPr lang="zh-CN" altLang="en-US" sz="1400" dirty="0">
                  <a:latin typeface="Arial" panose="020B0604020202020204" pitchFamily="34" charset="0"/>
                  <a:ea typeface="黑体" panose="02010609060101010101" pitchFamily="49" charset="-122"/>
                </a:endParaRPr>
              </a:p>
            </p:txBody>
          </p:sp>
          <p:sp>
            <p:nvSpPr>
              <p:cNvPr id="37898" name="Text Box 11"/>
              <p:cNvSpPr txBox="1"/>
              <p:nvPr/>
            </p:nvSpPr>
            <p:spPr>
              <a:xfrm>
                <a:off x="1824" y="2688"/>
                <a:ext cx="816" cy="326"/>
              </a:xfrm>
              <a:prstGeom prst="rect">
                <a:avLst/>
              </a:prstGeom>
              <a:noFill/>
              <a:ln w="28575">
                <a:noFill/>
              </a:ln>
            </p:spPr>
            <p:txBody>
              <a:bodyPr anchor="t" anchorCtr="0">
                <a:spAutoFit/>
              </a:bodyPr>
              <a:p>
                <a:pPr algn="ctr" defTabSz="228600">
                  <a:spcBef>
                    <a:spcPct val="20000"/>
                  </a:spcBef>
                  <a:buClr>
                    <a:srgbClr val="FF0000"/>
                  </a:buClr>
                </a:pPr>
                <a:r>
                  <a:rPr lang="zh-CN" altLang="en-US" sz="1400" dirty="0">
                    <a:solidFill>
                      <a:srgbClr val="000000"/>
                    </a:solidFill>
                    <a:latin typeface="Arial" panose="020B0604020202020204" pitchFamily="34" charset="0"/>
                    <a:ea typeface="黑体" panose="02010609060101010101" pitchFamily="49" charset="-122"/>
                  </a:rPr>
                  <a:t>重做日志</a:t>
                </a:r>
                <a:br>
                  <a:rPr lang="zh-CN" altLang="en-US" sz="1400" dirty="0">
                    <a:solidFill>
                      <a:srgbClr val="000000"/>
                    </a:solidFill>
                    <a:latin typeface="Arial" panose="020B0604020202020204" pitchFamily="34" charset="0"/>
                    <a:ea typeface="黑体" panose="02010609060101010101" pitchFamily="49" charset="-122"/>
                  </a:rPr>
                </a:br>
                <a:r>
                  <a:rPr lang="zh-CN" altLang="en-US" sz="1400" dirty="0">
                    <a:solidFill>
                      <a:srgbClr val="000000"/>
                    </a:solidFill>
                    <a:latin typeface="Arial" panose="020B0604020202020204" pitchFamily="34" charset="0"/>
                    <a:ea typeface="黑体" panose="02010609060101010101" pitchFamily="49" charset="-122"/>
                  </a:rPr>
                  <a:t>缓冲区</a:t>
                </a:r>
                <a:endParaRPr lang="zh-CN" altLang="en-US" sz="1400" dirty="0">
                  <a:latin typeface="Arial" panose="020B0604020202020204" pitchFamily="34" charset="0"/>
                  <a:ea typeface="黑体" panose="02010609060101010101" pitchFamily="49" charset="-122"/>
                </a:endParaRPr>
              </a:p>
            </p:txBody>
          </p:sp>
          <p:sp>
            <p:nvSpPr>
              <p:cNvPr id="37899" name="Text Box 12"/>
              <p:cNvSpPr txBox="1"/>
              <p:nvPr/>
            </p:nvSpPr>
            <p:spPr>
              <a:xfrm>
                <a:off x="1896" y="3466"/>
                <a:ext cx="600" cy="192"/>
              </a:xfrm>
              <a:prstGeom prst="rect">
                <a:avLst/>
              </a:prstGeom>
              <a:noFill/>
              <a:ln w="28575">
                <a:noFill/>
              </a:ln>
            </p:spPr>
            <p:txBody>
              <a:bodyPr anchor="t" anchorCtr="0">
                <a:spAutoFit/>
              </a:bodyPr>
              <a:p>
                <a:pPr algn="ctr" defTabSz="228600">
                  <a:spcBef>
                    <a:spcPct val="20000"/>
                  </a:spcBef>
                  <a:buClr>
                    <a:srgbClr val="FF0000"/>
                  </a:buClr>
                </a:pPr>
                <a:r>
                  <a:rPr lang="en-US" altLang="zh-CN" sz="1400" dirty="0">
                    <a:solidFill>
                      <a:srgbClr val="000000"/>
                    </a:solidFill>
                    <a:latin typeface="Arial" panose="020B0604020202020204" pitchFamily="34" charset="0"/>
                    <a:ea typeface="黑体" panose="02010609060101010101" pitchFamily="49" charset="-122"/>
                  </a:rPr>
                  <a:t>Java </a:t>
                </a:r>
                <a:r>
                  <a:rPr lang="zh-CN" altLang="en-US" sz="1400" dirty="0">
                    <a:solidFill>
                      <a:srgbClr val="000000"/>
                    </a:solidFill>
                    <a:latin typeface="Arial" panose="020B0604020202020204" pitchFamily="34" charset="0"/>
                    <a:ea typeface="黑体" panose="02010609060101010101" pitchFamily="49" charset="-122"/>
                  </a:rPr>
                  <a:t>池</a:t>
                </a:r>
                <a:endParaRPr lang="zh-CN" altLang="en-US" sz="1400" dirty="0">
                  <a:latin typeface="Arial" panose="020B0604020202020204" pitchFamily="34" charset="0"/>
                  <a:ea typeface="黑体" panose="02010609060101010101" pitchFamily="49" charset="-122"/>
                </a:endParaRPr>
              </a:p>
            </p:txBody>
          </p:sp>
          <p:sp>
            <p:nvSpPr>
              <p:cNvPr id="37900" name="Text Box 13"/>
              <p:cNvSpPr txBox="1"/>
              <p:nvPr/>
            </p:nvSpPr>
            <p:spPr>
              <a:xfrm>
                <a:off x="2544" y="3466"/>
                <a:ext cx="568" cy="192"/>
              </a:xfrm>
              <a:prstGeom prst="rect">
                <a:avLst/>
              </a:prstGeom>
              <a:noFill/>
              <a:ln w="28575">
                <a:noFill/>
              </a:ln>
            </p:spPr>
            <p:txBody>
              <a:bodyPr anchor="t" anchorCtr="0">
                <a:spAutoFit/>
              </a:bodyPr>
              <a:p>
                <a:pPr algn="ctr" defTabSz="228600">
                  <a:spcBef>
                    <a:spcPct val="20000"/>
                  </a:spcBef>
                  <a:buClr>
                    <a:srgbClr val="FF0000"/>
                  </a:buClr>
                </a:pPr>
                <a:r>
                  <a:rPr lang="zh-CN" altLang="en-US" sz="1400" dirty="0">
                    <a:solidFill>
                      <a:srgbClr val="000000"/>
                    </a:solidFill>
                    <a:latin typeface="Arial" panose="020B0604020202020204" pitchFamily="34" charset="0"/>
                    <a:ea typeface="黑体" panose="02010609060101010101" pitchFamily="49" charset="-122"/>
                  </a:rPr>
                  <a:t>流池</a:t>
                </a:r>
                <a:endParaRPr lang="zh-CN" altLang="en-US" sz="1400" dirty="0">
                  <a:latin typeface="Arial" panose="020B0604020202020204" pitchFamily="34" charset="0"/>
                  <a:ea typeface="黑体" panose="02010609060101010101" pitchFamily="49" charset="-122"/>
                </a:endParaRPr>
              </a:p>
            </p:txBody>
          </p:sp>
          <p:sp>
            <p:nvSpPr>
              <p:cNvPr id="37901" name="Text Box 14"/>
              <p:cNvSpPr txBox="1"/>
              <p:nvPr/>
            </p:nvSpPr>
            <p:spPr>
              <a:xfrm>
                <a:off x="3302" y="2672"/>
                <a:ext cx="816" cy="192"/>
              </a:xfrm>
              <a:prstGeom prst="rect">
                <a:avLst/>
              </a:prstGeom>
              <a:noFill/>
              <a:ln w="28575">
                <a:noFill/>
              </a:ln>
            </p:spPr>
            <p:txBody>
              <a:bodyPr anchor="t" anchorCtr="0">
                <a:spAutoFit/>
              </a:bodyPr>
              <a:p>
                <a:pPr algn="ctr" defTabSz="228600">
                  <a:spcBef>
                    <a:spcPct val="20000"/>
                  </a:spcBef>
                  <a:buClr>
                    <a:srgbClr val="FF0000"/>
                  </a:buClr>
                </a:pPr>
                <a:r>
                  <a:rPr lang="zh-CN" altLang="en-US" sz="1400" dirty="0">
                    <a:solidFill>
                      <a:srgbClr val="000000"/>
                    </a:solidFill>
                    <a:latin typeface="Arial" panose="020B0604020202020204" pitchFamily="34" charset="0"/>
                    <a:ea typeface="黑体" panose="02010609060101010101" pitchFamily="49" charset="-122"/>
                  </a:rPr>
                  <a:t>共享池</a:t>
                </a:r>
                <a:endParaRPr lang="zh-CN" altLang="en-US" sz="1400" dirty="0">
                  <a:latin typeface="Arial" panose="020B0604020202020204" pitchFamily="34" charset="0"/>
                  <a:ea typeface="黑体" panose="02010609060101010101" pitchFamily="49" charset="-122"/>
                </a:endParaRPr>
              </a:p>
            </p:txBody>
          </p:sp>
          <p:sp>
            <p:nvSpPr>
              <p:cNvPr id="37902" name="Text Box 15"/>
              <p:cNvSpPr txBox="1"/>
              <p:nvPr/>
            </p:nvSpPr>
            <p:spPr>
              <a:xfrm>
                <a:off x="3552" y="3616"/>
                <a:ext cx="816" cy="192"/>
              </a:xfrm>
              <a:prstGeom prst="rect">
                <a:avLst/>
              </a:prstGeom>
              <a:noFill/>
              <a:ln w="28575">
                <a:noFill/>
              </a:ln>
            </p:spPr>
            <p:txBody>
              <a:bodyPr anchor="t" anchorCtr="0">
                <a:spAutoFit/>
              </a:bodyPr>
              <a:p>
                <a:pPr algn="ctr" defTabSz="228600">
                  <a:spcBef>
                    <a:spcPct val="20000"/>
                  </a:spcBef>
                  <a:buClr>
                    <a:srgbClr val="FF0000"/>
                  </a:buClr>
                </a:pPr>
                <a:r>
                  <a:rPr lang="zh-CN" altLang="en-US" sz="1400" dirty="0">
                    <a:solidFill>
                      <a:srgbClr val="000000"/>
                    </a:solidFill>
                    <a:latin typeface="Arial" panose="020B0604020202020204" pitchFamily="34" charset="0"/>
                    <a:ea typeface="黑体" panose="02010609060101010101" pitchFamily="49" charset="-122"/>
                  </a:rPr>
                  <a:t>大型池</a:t>
                </a:r>
                <a:endParaRPr lang="zh-CN" altLang="en-US" sz="1400" dirty="0">
                  <a:latin typeface="Arial" panose="020B0604020202020204" pitchFamily="34" charset="0"/>
                  <a:ea typeface="黑体" panose="02010609060101010101" pitchFamily="49" charset="-122"/>
                </a:endParaRPr>
              </a:p>
            </p:txBody>
          </p:sp>
          <p:sp>
            <p:nvSpPr>
              <p:cNvPr id="37903" name="Rectangle 16"/>
              <p:cNvSpPr/>
              <p:nvPr/>
            </p:nvSpPr>
            <p:spPr>
              <a:xfrm>
                <a:off x="1714" y="1160"/>
                <a:ext cx="370" cy="196"/>
              </a:xfrm>
              <a:prstGeom prst="rect">
                <a:avLst/>
              </a:prstGeom>
              <a:solidFill>
                <a:srgbClr val="CCCCFF"/>
              </a:solidFill>
              <a:ln w="28575" cap="flat" cmpd="sng">
                <a:solidFill>
                  <a:schemeClr val="bg2"/>
                </a:solidFill>
                <a:prstDash val="solid"/>
                <a:miter/>
                <a:headEnd type="none" w="med" len="med"/>
                <a:tailEnd type="none" w="med" len="med"/>
              </a:ln>
            </p:spPr>
            <p:txBody>
              <a:bodyPr wrap="none" lIns="92075" tIns="46038" rIns="92075" bIns="46038" anchor="ctr" anchorCtr="0"/>
              <a:p>
                <a:pPr algn="ctr" defTabSz="822325" eaLnBrk="0" hangingPunct="0">
                  <a:spcBef>
                    <a:spcPct val="50000"/>
                  </a:spcBef>
                </a:pPr>
                <a:r>
                  <a:rPr lang="en-US" altLang="zh-CN" sz="1400" dirty="0">
                    <a:solidFill>
                      <a:srgbClr val="000000"/>
                    </a:solidFill>
                    <a:latin typeface="Arial" panose="020B0604020202020204" pitchFamily="34" charset="0"/>
                    <a:ea typeface="黑体" panose="02010609060101010101" pitchFamily="49" charset="-122"/>
                  </a:rPr>
                  <a:t>PGA</a:t>
                </a:r>
                <a:endParaRPr lang="en-US" altLang="zh-CN" sz="1400" dirty="0">
                  <a:solidFill>
                    <a:schemeClr val="bg2"/>
                  </a:solidFill>
                  <a:latin typeface="Arial" panose="020B0604020202020204" pitchFamily="34" charset="0"/>
                  <a:ea typeface="黑体" panose="02010609060101010101" pitchFamily="49" charset="-122"/>
                </a:endParaRPr>
              </a:p>
            </p:txBody>
          </p:sp>
          <p:sp>
            <p:nvSpPr>
              <p:cNvPr id="37904" name="Rectangle 17"/>
              <p:cNvSpPr/>
              <p:nvPr/>
            </p:nvSpPr>
            <p:spPr>
              <a:xfrm>
                <a:off x="3284" y="1160"/>
                <a:ext cx="370" cy="196"/>
              </a:xfrm>
              <a:prstGeom prst="rect">
                <a:avLst/>
              </a:prstGeom>
              <a:solidFill>
                <a:srgbClr val="CCCCFF"/>
              </a:solidFill>
              <a:ln w="28575" cap="flat" cmpd="sng">
                <a:solidFill>
                  <a:schemeClr val="bg2"/>
                </a:solidFill>
                <a:prstDash val="solid"/>
                <a:miter/>
                <a:headEnd type="none" w="med" len="med"/>
                <a:tailEnd type="none" w="med" len="med"/>
              </a:ln>
            </p:spPr>
            <p:txBody>
              <a:bodyPr wrap="none" lIns="92075" tIns="46038" rIns="92075" bIns="46038" anchor="ctr" anchorCtr="0"/>
              <a:p>
                <a:pPr algn="ctr" defTabSz="822325" eaLnBrk="0" hangingPunct="0">
                  <a:spcBef>
                    <a:spcPct val="50000"/>
                  </a:spcBef>
                </a:pPr>
                <a:r>
                  <a:rPr lang="en-US" altLang="zh-CN" sz="1400" dirty="0">
                    <a:solidFill>
                      <a:srgbClr val="000000"/>
                    </a:solidFill>
                    <a:latin typeface="Arial" panose="020B0604020202020204" pitchFamily="34" charset="0"/>
                    <a:ea typeface="黑体" panose="02010609060101010101" pitchFamily="49" charset="-122"/>
                  </a:rPr>
                  <a:t>PGA</a:t>
                </a:r>
                <a:endParaRPr lang="en-US" altLang="zh-CN" sz="1400" dirty="0">
                  <a:solidFill>
                    <a:schemeClr val="bg2"/>
                  </a:solidFill>
                  <a:latin typeface="Arial" panose="020B0604020202020204" pitchFamily="34" charset="0"/>
                  <a:ea typeface="黑体" panose="02010609060101010101" pitchFamily="49" charset="-122"/>
                </a:endParaRPr>
              </a:p>
            </p:txBody>
          </p:sp>
          <p:sp>
            <p:nvSpPr>
              <p:cNvPr id="37905" name="Rectangle 18"/>
              <p:cNvSpPr/>
              <p:nvPr/>
            </p:nvSpPr>
            <p:spPr>
              <a:xfrm>
                <a:off x="4862" y="1160"/>
                <a:ext cx="370" cy="196"/>
              </a:xfrm>
              <a:prstGeom prst="rect">
                <a:avLst/>
              </a:prstGeom>
              <a:solidFill>
                <a:srgbClr val="CCCCFF"/>
              </a:solidFill>
              <a:ln w="28575" cap="flat" cmpd="sng">
                <a:solidFill>
                  <a:schemeClr val="bg2"/>
                </a:solidFill>
                <a:prstDash val="solid"/>
                <a:miter/>
                <a:headEnd type="none" w="med" len="med"/>
                <a:tailEnd type="none" w="med" len="med"/>
              </a:ln>
            </p:spPr>
            <p:txBody>
              <a:bodyPr wrap="none" lIns="92075" tIns="46038" rIns="92075" bIns="46038" anchor="ctr" anchorCtr="0"/>
              <a:p>
                <a:pPr algn="ctr" defTabSz="822325" eaLnBrk="0" hangingPunct="0">
                  <a:spcBef>
                    <a:spcPct val="50000"/>
                  </a:spcBef>
                </a:pPr>
                <a:r>
                  <a:rPr lang="en-US" altLang="zh-CN" sz="1400" dirty="0">
                    <a:solidFill>
                      <a:srgbClr val="000000"/>
                    </a:solidFill>
                    <a:latin typeface="Arial" panose="020B0604020202020204" pitchFamily="34" charset="0"/>
                    <a:ea typeface="黑体" panose="02010609060101010101" pitchFamily="49" charset="-122"/>
                  </a:rPr>
                  <a:t>PGA</a:t>
                </a:r>
                <a:endParaRPr lang="en-US" altLang="zh-CN" sz="1400" dirty="0">
                  <a:solidFill>
                    <a:schemeClr val="bg2"/>
                  </a:solidFill>
                  <a:latin typeface="Arial" panose="020B0604020202020204" pitchFamily="34" charset="0"/>
                  <a:ea typeface="黑体" panose="02010609060101010101" pitchFamily="49" charset="-122"/>
                </a:endParaRPr>
              </a:p>
            </p:txBody>
          </p:sp>
          <p:sp>
            <p:nvSpPr>
              <p:cNvPr id="37906" name="Oval 19"/>
              <p:cNvSpPr/>
              <p:nvPr/>
            </p:nvSpPr>
            <p:spPr>
              <a:xfrm>
                <a:off x="3859" y="1027"/>
                <a:ext cx="806" cy="461"/>
              </a:xfrm>
              <a:prstGeom prst="ellipse">
                <a:avLst/>
              </a:prstGeom>
              <a:solidFill>
                <a:srgbClr val="FFFF99"/>
              </a:solidFill>
              <a:ln w="28575" cap="flat" cmpd="sng">
                <a:solidFill>
                  <a:schemeClr val="bg2"/>
                </a:solidFill>
                <a:prstDash val="solid"/>
                <a:round/>
                <a:headEnd type="none" w="med" len="med"/>
                <a:tailEnd type="none" w="med" len="med"/>
              </a:ln>
            </p:spPr>
            <p:txBody>
              <a:bodyPr wrap="none" lIns="92075" tIns="46038" rIns="92075" bIns="46038" anchor="ctr" anchorCtr="0"/>
              <a:p>
                <a:pPr algn="ctr" defTabSz="822325" eaLnBrk="0" hangingPunct="0">
                  <a:spcBef>
                    <a:spcPct val="50000"/>
                  </a:spcBef>
                </a:pPr>
                <a:r>
                  <a:rPr lang="zh-CN" altLang="en-US" sz="1400" dirty="0">
                    <a:solidFill>
                      <a:srgbClr val="000000"/>
                    </a:solidFill>
                    <a:latin typeface="Arial" panose="020B0604020202020204" pitchFamily="34" charset="0"/>
                    <a:ea typeface="黑体" panose="02010609060101010101" pitchFamily="49" charset="-122"/>
                  </a:rPr>
                  <a:t>后台进程</a:t>
                </a:r>
                <a:endParaRPr lang="en-US" altLang="zh-CN" sz="1400" dirty="0">
                  <a:latin typeface="Arial" panose="020B0604020202020204" pitchFamily="34" charset="0"/>
                  <a:ea typeface="黑体" panose="02010609060101010101" pitchFamily="49" charset="-122"/>
                </a:endParaRPr>
              </a:p>
            </p:txBody>
          </p:sp>
          <p:sp>
            <p:nvSpPr>
              <p:cNvPr id="37907" name="Line 20"/>
              <p:cNvSpPr/>
              <p:nvPr/>
            </p:nvSpPr>
            <p:spPr>
              <a:xfrm>
                <a:off x="3078" y="1257"/>
                <a:ext cx="202" cy="0"/>
              </a:xfrm>
              <a:prstGeom prst="line">
                <a:avLst/>
              </a:prstGeom>
              <a:ln w="28575" cap="rnd" cmpd="sng">
                <a:solidFill>
                  <a:schemeClr val="tx1"/>
                </a:solidFill>
                <a:prstDash val="solid"/>
                <a:round/>
                <a:headEnd type="triangle" w="sm" len="sm"/>
                <a:tailEnd type="triangle" w="sm" len="sm"/>
              </a:ln>
            </p:spPr>
          </p:sp>
          <p:sp>
            <p:nvSpPr>
              <p:cNvPr id="37908" name="Line 21"/>
              <p:cNvSpPr/>
              <p:nvPr/>
            </p:nvSpPr>
            <p:spPr>
              <a:xfrm>
                <a:off x="1510" y="1258"/>
                <a:ext cx="202" cy="0"/>
              </a:xfrm>
              <a:prstGeom prst="line">
                <a:avLst/>
              </a:prstGeom>
              <a:ln w="28575" cap="rnd" cmpd="sng">
                <a:solidFill>
                  <a:schemeClr val="tx1"/>
                </a:solidFill>
                <a:prstDash val="solid"/>
                <a:round/>
                <a:headEnd type="triangle" w="sm" len="sm"/>
                <a:tailEnd type="triangle" w="sm" len="sm"/>
              </a:ln>
            </p:spPr>
          </p:sp>
          <p:sp>
            <p:nvSpPr>
              <p:cNvPr id="37909" name="Oval 22"/>
              <p:cNvSpPr/>
              <p:nvPr/>
            </p:nvSpPr>
            <p:spPr>
              <a:xfrm>
                <a:off x="720" y="1027"/>
                <a:ext cx="806" cy="461"/>
              </a:xfrm>
              <a:prstGeom prst="ellipse">
                <a:avLst/>
              </a:prstGeom>
              <a:solidFill>
                <a:srgbClr val="CCFFFF"/>
              </a:solidFill>
              <a:ln w="28575" cap="flat" cmpd="sng">
                <a:solidFill>
                  <a:schemeClr val="bg2"/>
                </a:solidFill>
                <a:prstDash val="solid"/>
                <a:round/>
                <a:headEnd type="none" w="med" len="med"/>
                <a:tailEnd type="none" w="med" len="med"/>
              </a:ln>
            </p:spPr>
            <p:txBody>
              <a:bodyPr wrap="none" lIns="92075" tIns="46038" rIns="92075" bIns="46038" anchor="ctr" anchorCtr="0"/>
              <a:p>
                <a:pPr algn="ctr" defTabSz="822325" eaLnBrk="0" hangingPunct="0">
                  <a:spcBef>
                    <a:spcPct val="50000"/>
                  </a:spcBef>
                </a:pPr>
                <a:r>
                  <a:rPr lang="zh-CN" altLang="en-US" sz="1400" dirty="0">
                    <a:solidFill>
                      <a:srgbClr val="000000"/>
                    </a:solidFill>
                    <a:latin typeface="Arial" panose="020B0604020202020204" pitchFamily="34" charset="0"/>
                    <a:ea typeface="黑体" panose="02010609060101010101" pitchFamily="49" charset="-122"/>
                  </a:rPr>
                  <a:t>服务器</a:t>
                </a:r>
                <a:br>
                  <a:rPr lang="zh-CN" altLang="en-US" sz="1400" dirty="0">
                    <a:solidFill>
                      <a:srgbClr val="000000"/>
                    </a:solidFill>
                    <a:latin typeface="Arial" panose="020B0604020202020204" pitchFamily="34" charset="0"/>
                    <a:ea typeface="黑体" panose="02010609060101010101" pitchFamily="49" charset="-122"/>
                  </a:rPr>
                </a:br>
                <a:r>
                  <a:rPr lang="zh-CN" altLang="en-US" sz="1400" dirty="0">
                    <a:solidFill>
                      <a:srgbClr val="000000"/>
                    </a:solidFill>
                    <a:latin typeface="Arial" panose="020B0604020202020204" pitchFamily="34" charset="0"/>
                    <a:ea typeface="黑体" panose="02010609060101010101" pitchFamily="49" charset="-122"/>
                  </a:rPr>
                  <a:t>进程 1</a:t>
                </a:r>
                <a:endParaRPr lang="zh-CN" altLang="en-US" sz="1400" dirty="0">
                  <a:solidFill>
                    <a:schemeClr val="bg2"/>
                  </a:solidFill>
                  <a:latin typeface="Arial" panose="020B0604020202020204" pitchFamily="34" charset="0"/>
                  <a:ea typeface="黑体" panose="02010609060101010101" pitchFamily="49" charset="-122"/>
                </a:endParaRPr>
              </a:p>
            </p:txBody>
          </p:sp>
          <p:sp>
            <p:nvSpPr>
              <p:cNvPr id="37910" name="Oval 23"/>
              <p:cNvSpPr/>
              <p:nvPr/>
            </p:nvSpPr>
            <p:spPr>
              <a:xfrm>
                <a:off x="2289" y="1027"/>
                <a:ext cx="806" cy="461"/>
              </a:xfrm>
              <a:prstGeom prst="ellipse">
                <a:avLst/>
              </a:prstGeom>
              <a:solidFill>
                <a:srgbClr val="CCFFFF"/>
              </a:solidFill>
              <a:ln w="28575" cap="flat" cmpd="sng">
                <a:solidFill>
                  <a:schemeClr val="bg2"/>
                </a:solidFill>
                <a:prstDash val="solid"/>
                <a:round/>
                <a:headEnd type="none" w="med" len="med"/>
                <a:tailEnd type="none" w="med" len="med"/>
              </a:ln>
            </p:spPr>
            <p:txBody>
              <a:bodyPr wrap="none" lIns="92075" tIns="46038" rIns="92075" bIns="46038" anchor="ctr" anchorCtr="0"/>
              <a:p>
                <a:pPr algn="ctr" defTabSz="822325" eaLnBrk="0" hangingPunct="0">
                  <a:spcBef>
                    <a:spcPct val="50000"/>
                  </a:spcBef>
                </a:pPr>
                <a:r>
                  <a:rPr lang="zh-CN" altLang="en-US" sz="1400" dirty="0">
                    <a:solidFill>
                      <a:srgbClr val="000000"/>
                    </a:solidFill>
                    <a:latin typeface="Arial" panose="020B0604020202020204" pitchFamily="34" charset="0"/>
                    <a:ea typeface="黑体" panose="02010609060101010101" pitchFamily="49" charset="-122"/>
                  </a:rPr>
                  <a:t>服务器</a:t>
                </a:r>
                <a:br>
                  <a:rPr lang="zh-CN" altLang="en-US" sz="1400" dirty="0">
                    <a:solidFill>
                      <a:srgbClr val="000000"/>
                    </a:solidFill>
                    <a:latin typeface="Arial" panose="020B0604020202020204" pitchFamily="34" charset="0"/>
                    <a:ea typeface="黑体" panose="02010609060101010101" pitchFamily="49" charset="-122"/>
                  </a:rPr>
                </a:br>
                <a:r>
                  <a:rPr lang="zh-CN" altLang="en-US" sz="1400" dirty="0">
                    <a:solidFill>
                      <a:srgbClr val="000000"/>
                    </a:solidFill>
                    <a:latin typeface="Arial" panose="020B0604020202020204" pitchFamily="34" charset="0"/>
                    <a:ea typeface="黑体" panose="02010609060101010101" pitchFamily="49" charset="-122"/>
                  </a:rPr>
                  <a:t>进程 2</a:t>
                </a:r>
                <a:endParaRPr lang="zh-CN" altLang="en-US" sz="1400" dirty="0">
                  <a:solidFill>
                    <a:schemeClr val="bg2"/>
                  </a:solidFill>
                  <a:latin typeface="Arial" panose="020B0604020202020204" pitchFamily="34" charset="0"/>
                  <a:ea typeface="黑体" panose="02010609060101010101" pitchFamily="49" charset="-122"/>
                </a:endParaRPr>
              </a:p>
            </p:txBody>
          </p:sp>
          <p:grpSp>
            <p:nvGrpSpPr>
              <p:cNvPr id="37911" name="Group 24"/>
              <p:cNvGrpSpPr/>
              <p:nvPr/>
            </p:nvGrpSpPr>
            <p:grpSpPr>
              <a:xfrm>
                <a:off x="1968" y="2016"/>
                <a:ext cx="528" cy="672"/>
                <a:chOff x="2064" y="2016"/>
                <a:chExt cx="528" cy="672"/>
              </a:xfrm>
            </p:grpSpPr>
            <p:sp>
              <p:nvSpPr>
                <p:cNvPr id="37912" name="Rectangle 25"/>
                <p:cNvSpPr/>
                <p:nvPr/>
              </p:nvSpPr>
              <p:spPr>
                <a:xfrm>
                  <a:off x="2064" y="2016"/>
                  <a:ext cx="528" cy="672"/>
                </a:xfrm>
                <a:prstGeom prst="rect">
                  <a:avLst/>
                </a:prstGeom>
                <a:solidFill>
                  <a:srgbClr val="FFFF99"/>
                </a:solidFill>
                <a:ln w="28575" cap="flat" cmpd="sng">
                  <a:solidFill>
                    <a:srgbClr val="993366"/>
                  </a:solidFill>
                  <a:prstDash val="solid"/>
                  <a:miter/>
                  <a:headEnd type="none" w="med" len="med"/>
                  <a:tailEnd type="none" w="med" len="med"/>
                </a:ln>
              </p:spPr>
              <p:txBody>
                <a:bodyPr wrap="none" lIns="92075" tIns="46038" rIns="92075" bIns="46038" anchor="ctr" anchorCtr="0"/>
                <a:p>
                  <a:pPr algn="ctr" defTabSz="228600">
                    <a:spcBef>
                      <a:spcPct val="20000"/>
                    </a:spcBef>
                    <a:buClr>
                      <a:srgbClr val="FF0000"/>
                    </a:buClr>
                  </a:pPr>
                  <a:endParaRPr lang="zh-CN" altLang="en-US" dirty="0">
                    <a:latin typeface="Arial" panose="020B0604020202020204" pitchFamily="34" charset="0"/>
                    <a:ea typeface="黑体" panose="02010609060101010101" pitchFamily="49" charset="-122"/>
                  </a:endParaRPr>
                </a:p>
              </p:txBody>
            </p:sp>
            <p:grpSp>
              <p:nvGrpSpPr>
                <p:cNvPr id="37913" name="Group 26"/>
                <p:cNvGrpSpPr/>
                <p:nvPr/>
              </p:nvGrpSpPr>
              <p:grpSpPr>
                <a:xfrm>
                  <a:off x="2184" y="2016"/>
                  <a:ext cx="288" cy="672"/>
                  <a:chOff x="2184" y="2016"/>
                  <a:chExt cx="288" cy="672"/>
                </a:xfrm>
              </p:grpSpPr>
              <p:sp>
                <p:nvSpPr>
                  <p:cNvPr id="37914" name="Line 27"/>
                  <p:cNvSpPr/>
                  <p:nvPr/>
                </p:nvSpPr>
                <p:spPr>
                  <a:xfrm>
                    <a:off x="2184" y="2016"/>
                    <a:ext cx="0" cy="672"/>
                  </a:xfrm>
                  <a:prstGeom prst="line">
                    <a:avLst/>
                  </a:prstGeom>
                  <a:ln w="28575" cap="flat" cmpd="sng">
                    <a:solidFill>
                      <a:schemeClr val="tx1"/>
                    </a:solidFill>
                    <a:prstDash val="solid"/>
                    <a:round/>
                    <a:headEnd type="none" w="med" len="med"/>
                    <a:tailEnd type="none" w="med" len="med"/>
                  </a:ln>
                </p:spPr>
              </p:sp>
              <p:sp>
                <p:nvSpPr>
                  <p:cNvPr id="37915" name="Line 28"/>
                  <p:cNvSpPr/>
                  <p:nvPr/>
                </p:nvSpPr>
                <p:spPr>
                  <a:xfrm>
                    <a:off x="2280" y="2016"/>
                    <a:ext cx="0" cy="672"/>
                  </a:xfrm>
                  <a:prstGeom prst="line">
                    <a:avLst/>
                  </a:prstGeom>
                  <a:ln w="28575" cap="flat" cmpd="sng">
                    <a:solidFill>
                      <a:schemeClr val="tx1"/>
                    </a:solidFill>
                    <a:prstDash val="solid"/>
                    <a:round/>
                    <a:headEnd type="none" w="med" len="med"/>
                    <a:tailEnd type="none" w="med" len="med"/>
                  </a:ln>
                </p:spPr>
              </p:sp>
              <p:sp>
                <p:nvSpPr>
                  <p:cNvPr id="37916" name="Line 29"/>
                  <p:cNvSpPr/>
                  <p:nvPr/>
                </p:nvSpPr>
                <p:spPr>
                  <a:xfrm>
                    <a:off x="2376" y="2016"/>
                    <a:ext cx="0" cy="672"/>
                  </a:xfrm>
                  <a:prstGeom prst="line">
                    <a:avLst/>
                  </a:prstGeom>
                  <a:ln w="28575" cap="flat" cmpd="sng">
                    <a:solidFill>
                      <a:schemeClr val="tx1"/>
                    </a:solidFill>
                    <a:prstDash val="solid"/>
                    <a:round/>
                    <a:headEnd type="none" w="med" len="med"/>
                    <a:tailEnd type="none" w="med" len="med"/>
                  </a:ln>
                </p:spPr>
              </p:sp>
              <p:sp>
                <p:nvSpPr>
                  <p:cNvPr id="37917" name="Line 30"/>
                  <p:cNvSpPr/>
                  <p:nvPr/>
                </p:nvSpPr>
                <p:spPr>
                  <a:xfrm>
                    <a:off x="2472" y="2016"/>
                    <a:ext cx="0" cy="672"/>
                  </a:xfrm>
                  <a:prstGeom prst="line">
                    <a:avLst/>
                  </a:prstGeom>
                  <a:ln w="28575" cap="flat" cmpd="sng">
                    <a:solidFill>
                      <a:schemeClr val="tx1"/>
                    </a:solidFill>
                    <a:prstDash val="solid"/>
                    <a:round/>
                    <a:headEnd type="none" w="med" len="med"/>
                    <a:tailEnd type="none" w="med" len="med"/>
                  </a:ln>
                </p:spPr>
              </p:sp>
            </p:grpSp>
            <p:grpSp>
              <p:nvGrpSpPr>
                <p:cNvPr id="37918" name="Group 31"/>
                <p:cNvGrpSpPr/>
                <p:nvPr/>
              </p:nvGrpSpPr>
              <p:grpSpPr>
                <a:xfrm>
                  <a:off x="2064" y="2142"/>
                  <a:ext cx="528" cy="432"/>
                  <a:chOff x="2064" y="2160"/>
                  <a:chExt cx="528" cy="432"/>
                </a:xfrm>
              </p:grpSpPr>
              <p:sp>
                <p:nvSpPr>
                  <p:cNvPr id="37919" name="Line 32"/>
                  <p:cNvSpPr/>
                  <p:nvPr/>
                </p:nvSpPr>
                <p:spPr>
                  <a:xfrm>
                    <a:off x="2064" y="2160"/>
                    <a:ext cx="528" cy="0"/>
                  </a:xfrm>
                  <a:prstGeom prst="line">
                    <a:avLst/>
                  </a:prstGeom>
                  <a:ln w="28575" cap="flat" cmpd="sng">
                    <a:solidFill>
                      <a:schemeClr val="tx1"/>
                    </a:solidFill>
                    <a:prstDash val="solid"/>
                    <a:round/>
                    <a:headEnd type="none" w="med" len="med"/>
                    <a:tailEnd type="none" w="med" len="med"/>
                  </a:ln>
                </p:spPr>
              </p:sp>
              <p:sp>
                <p:nvSpPr>
                  <p:cNvPr id="37920" name="Line 33"/>
                  <p:cNvSpPr/>
                  <p:nvPr/>
                </p:nvSpPr>
                <p:spPr>
                  <a:xfrm>
                    <a:off x="2064" y="2268"/>
                    <a:ext cx="528" cy="0"/>
                  </a:xfrm>
                  <a:prstGeom prst="line">
                    <a:avLst/>
                  </a:prstGeom>
                  <a:ln w="28575" cap="flat" cmpd="sng">
                    <a:solidFill>
                      <a:schemeClr val="tx1"/>
                    </a:solidFill>
                    <a:prstDash val="solid"/>
                    <a:round/>
                    <a:headEnd type="none" w="med" len="med"/>
                    <a:tailEnd type="none" w="med" len="med"/>
                  </a:ln>
                </p:spPr>
              </p:sp>
              <p:sp>
                <p:nvSpPr>
                  <p:cNvPr id="37921" name="Line 34"/>
                  <p:cNvSpPr/>
                  <p:nvPr/>
                </p:nvSpPr>
                <p:spPr>
                  <a:xfrm>
                    <a:off x="2064" y="2376"/>
                    <a:ext cx="528" cy="0"/>
                  </a:xfrm>
                  <a:prstGeom prst="line">
                    <a:avLst/>
                  </a:prstGeom>
                  <a:ln w="28575" cap="flat" cmpd="sng">
                    <a:solidFill>
                      <a:schemeClr val="tx1"/>
                    </a:solidFill>
                    <a:prstDash val="solid"/>
                    <a:round/>
                    <a:headEnd type="none" w="med" len="med"/>
                    <a:tailEnd type="none" w="med" len="med"/>
                  </a:ln>
                </p:spPr>
              </p:sp>
              <p:sp>
                <p:nvSpPr>
                  <p:cNvPr id="37922" name="Line 35"/>
                  <p:cNvSpPr/>
                  <p:nvPr/>
                </p:nvSpPr>
                <p:spPr>
                  <a:xfrm>
                    <a:off x="2064" y="2484"/>
                    <a:ext cx="528" cy="0"/>
                  </a:xfrm>
                  <a:prstGeom prst="line">
                    <a:avLst/>
                  </a:prstGeom>
                  <a:ln w="28575" cap="flat" cmpd="sng">
                    <a:solidFill>
                      <a:schemeClr val="tx1"/>
                    </a:solidFill>
                    <a:prstDash val="solid"/>
                    <a:round/>
                    <a:headEnd type="none" w="med" len="med"/>
                    <a:tailEnd type="none" w="med" len="med"/>
                  </a:ln>
                </p:spPr>
              </p:sp>
              <p:sp>
                <p:nvSpPr>
                  <p:cNvPr id="37923" name="Line 36"/>
                  <p:cNvSpPr/>
                  <p:nvPr/>
                </p:nvSpPr>
                <p:spPr>
                  <a:xfrm>
                    <a:off x="2064" y="2592"/>
                    <a:ext cx="528" cy="0"/>
                  </a:xfrm>
                  <a:prstGeom prst="line">
                    <a:avLst/>
                  </a:prstGeom>
                  <a:ln w="28575" cap="flat" cmpd="sng">
                    <a:solidFill>
                      <a:schemeClr val="tx1"/>
                    </a:solidFill>
                    <a:prstDash val="solid"/>
                    <a:round/>
                    <a:headEnd type="none" w="med" len="med"/>
                    <a:tailEnd type="none" w="med" len="med"/>
                  </a:ln>
                </p:spPr>
              </p:sp>
            </p:grpSp>
            <p:sp>
              <p:nvSpPr>
                <p:cNvPr id="37924" name="Rectangle 37"/>
                <p:cNvSpPr>
                  <a:spLocks noChangeAspect="1"/>
                </p:cNvSpPr>
                <p:nvPr/>
              </p:nvSpPr>
              <p:spPr>
                <a:xfrm>
                  <a:off x="2181" y="2144"/>
                  <a:ext cx="104" cy="104"/>
                </a:xfrm>
                <a:prstGeom prst="rect">
                  <a:avLst/>
                </a:prstGeom>
                <a:solidFill>
                  <a:schemeClr val="accent2"/>
                </a:solidFill>
                <a:ln w="28575" cap="flat" cmpd="sng">
                  <a:solidFill>
                    <a:schemeClr val="tx1"/>
                  </a:solidFill>
                  <a:prstDash val="solid"/>
                  <a:miter/>
                  <a:headEnd type="none" w="med" len="med"/>
                  <a:tailEnd type="none" w="med" len="med"/>
                </a:ln>
              </p:spPr>
              <p:txBody>
                <a:bodyPr wrap="none" lIns="92075" tIns="46038" rIns="92075" bIns="46038" anchor="ctr" anchorCtr="0"/>
                <a:p>
                  <a:pPr algn="ctr" defTabSz="228600" eaLnBrk="0" hangingPunct="0">
                    <a:lnSpc>
                      <a:spcPct val="80000"/>
                    </a:lnSpc>
                    <a:spcBef>
                      <a:spcPct val="40000"/>
                    </a:spcBef>
                  </a:pPr>
                  <a:endParaRPr lang="zh-CN" altLang="en-US" sz="1400" dirty="0">
                    <a:solidFill>
                      <a:srgbClr val="FF0066"/>
                    </a:solidFill>
                    <a:latin typeface="Arial" panose="020B0604020202020204" pitchFamily="34" charset="0"/>
                    <a:ea typeface="黑体" panose="02010609060101010101" pitchFamily="49" charset="-122"/>
                  </a:endParaRPr>
                </a:p>
              </p:txBody>
            </p:sp>
            <p:sp>
              <p:nvSpPr>
                <p:cNvPr id="37925" name="Rectangle 38"/>
                <p:cNvSpPr>
                  <a:spLocks noChangeAspect="1"/>
                </p:cNvSpPr>
                <p:nvPr/>
              </p:nvSpPr>
              <p:spPr>
                <a:xfrm>
                  <a:off x="2277" y="2144"/>
                  <a:ext cx="104" cy="104"/>
                </a:xfrm>
                <a:prstGeom prst="rect">
                  <a:avLst/>
                </a:prstGeom>
                <a:solidFill>
                  <a:schemeClr val="accent2"/>
                </a:solidFill>
                <a:ln w="28575" cap="flat" cmpd="sng">
                  <a:solidFill>
                    <a:schemeClr val="tx1"/>
                  </a:solidFill>
                  <a:prstDash val="solid"/>
                  <a:miter/>
                  <a:headEnd type="none" w="med" len="med"/>
                  <a:tailEnd type="none" w="med" len="med"/>
                </a:ln>
              </p:spPr>
              <p:txBody>
                <a:bodyPr wrap="none" lIns="92075" tIns="46038" rIns="92075" bIns="46038" anchor="ctr" anchorCtr="0"/>
                <a:p>
                  <a:pPr algn="ctr" defTabSz="228600" eaLnBrk="0" hangingPunct="0">
                    <a:lnSpc>
                      <a:spcPct val="80000"/>
                    </a:lnSpc>
                    <a:spcBef>
                      <a:spcPct val="40000"/>
                    </a:spcBef>
                  </a:pPr>
                  <a:endParaRPr lang="zh-CN" altLang="en-US" sz="1400" dirty="0">
                    <a:solidFill>
                      <a:srgbClr val="FF0066"/>
                    </a:solidFill>
                    <a:latin typeface="Arial" panose="020B0604020202020204" pitchFamily="34" charset="0"/>
                    <a:ea typeface="黑体" panose="02010609060101010101" pitchFamily="49" charset="-122"/>
                  </a:endParaRPr>
                </a:p>
              </p:txBody>
            </p:sp>
            <p:sp>
              <p:nvSpPr>
                <p:cNvPr id="37926" name="Rectangle 39"/>
                <p:cNvSpPr>
                  <a:spLocks noChangeAspect="1"/>
                </p:cNvSpPr>
                <p:nvPr/>
              </p:nvSpPr>
              <p:spPr>
                <a:xfrm>
                  <a:off x="2373" y="2144"/>
                  <a:ext cx="104" cy="104"/>
                </a:xfrm>
                <a:prstGeom prst="rect">
                  <a:avLst/>
                </a:prstGeom>
                <a:solidFill>
                  <a:schemeClr val="accent2"/>
                </a:solidFill>
                <a:ln w="28575" cap="flat" cmpd="sng">
                  <a:solidFill>
                    <a:schemeClr val="tx1"/>
                  </a:solidFill>
                  <a:prstDash val="solid"/>
                  <a:miter/>
                  <a:headEnd type="none" w="med" len="med"/>
                  <a:tailEnd type="none" w="med" len="med"/>
                </a:ln>
              </p:spPr>
              <p:txBody>
                <a:bodyPr wrap="none" lIns="92075" tIns="46038" rIns="92075" bIns="46038" anchor="ctr" anchorCtr="0"/>
                <a:p>
                  <a:pPr algn="ctr" defTabSz="228600" eaLnBrk="0" hangingPunct="0">
                    <a:lnSpc>
                      <a:spcPct val="80000"/>
                    </a:lnSpc>
                    <a:spcBef>
                      <a:spcPct val="40000"/>
                    </a:spcBef>
                  </a:pPr>
                  <a:endParaRPr lang="zh-CN" altLang="en-US" sz="1400" dirty="0">
                    <a:solidFill>
                      <a:srgbClr val="FF0066"/>
                    </a:solidFill>
                    <a:latin typeface="Arial" panose="020B0604020202020204" pitchFamily="34" charset="0"/>
                    <a:ea typeface="黑体" panose="02010609060101010101" pitchFamily="49" charset="-122"/>
                  </a:endParaRPr>
                </a:p>
              </p:txBody>
            </p:sp>
          </p:grpSp>
          <p:sp>
            <p:nvSpPr>
              <p:cNvPr id="37927" name="Rectangle 40"/>
              <p:cNvSpPr/>
              <p:nvPr/>
            </p:nvSpPr>
            <p:spPr>
              <a:xfrm>
                <a:off x="3208" y="2928"/>
                <a:ext cx="1440" cy="720"/>
              </a:xfrm>
              <a:prstGeom prst="rect">
                <a:avLst/>
              </a:prstGeom>
              <a:solidFill>
                <a:schemeClr val="accent1"/>
              </a:solidFill>
              <a:ln w="28575" cap="flat" cmpd="sng">
                <a:solidFill>
                  <a:schemeClr val="tx1"/>
                </a:solidFill>
                <a:prstDash val="solid"/>
                <a:miter/>
                <a:headEnd type="none" w="med" len="med"/>
                <a:tailEnd type="none" w="med" len="med"/>
              </a:ln>
            </p:spPr>
            <p:txBody>
              <a:bodyPr wrap="none" lIns="92075" tIns="46038" rIns="92075" bIns="46038" anchor="ctr" anchorCtr="0"/>
              <a:p>
                <a:pPr algn="ctr" defTabSz="228600">
                  <a:spcBef>
                    <a:spcPct val="20000"/>
                  </a:spcBef>
                  <a:buClr>
                    <a:srgbClr val="FF0000"/>
                  </a:buClr>
                </a:pPr>
                <a:endParaRPr lang="zh-CN" altLang="en-US" dirty="0">
                  <a:latin typeface="Arial" panose="020B0604020202020204" pitchFamily="34" charset="0"/>
                  <a:ea typeface="黑体" panose="02010609060101010101" pitchFamily="49" charset="-122"/>
                </a:endParaRPr>
              </a:p>
            </p:txBody>
          </p:sp>
          <p:sp>
            <p:nvSpPr>
              <p:cNvPr id="37928" name="Rectangle 41"/>
              <p:cNvSpPr/>
              <p:nvPr/>
            </p:nvSpPr>
            <p:spPr>
              <a:xfrm>
                <a:off x="1896" y="3056"/>
                <a:ext cx="576" cy="432"/>
              </a:xfrm>
              <a:prstGeom prst="rect">
                <a:avLst/>
              </a:prstGeom>
              <a:solidFill>
                <a:srgbClr val="FFCCCC"/>
              </a:solidFill>
              <a:ln w="28575" cap="flat" cmpd="sng">
                <a:solidFill>
                  <a:schemeClr val="tx1"/>
                </a:solidFill>
                <a:prstDash val="solid"/>
                <a:miter/>
                <a:headEnd type="none" w="med" len="med"/>
                <a:tailEnd type="none" w="med" len="med"/>
              </a:ln>
            </p:spPr>
            <p:txBody>
              <a:bodyPr wrap="none" lIns="92075" tIns="46038" rIns="92075" bIns="46038" anchor="ctr" anchorCtr="0"/>
              <a:p>
                <a:pPr algn="ctr" defTabSz="228600">
                  <a:spcBef>
                    <a:spcPct val="20000"/>
                  </a:spcBef>
                  <a:buClr>
                    <a:srgbClr val="FF0000"/>
                  </a:buClr>
                </a:pPr>
                <a:endParaRPr lang="zh-CN" altLang="en-US" dirty="0">
                  <a:latin typeface="Arial" panose="020B0604020202020204" pitchFamily="34" charset="0"/>
                  <a:ea typeface="黑体" panose="02010609060101010101" pitchFamily="49" charset="-122"/>
                </a:endParaRPr>
              </a:p>
            </p:txBody>
          </p:sp>
          <p:sp>
            <p:nvSpPr>
              <p:cNvPr id="37929" name="Rectangle 42"/>
              <p:cNvSpPr/>
              <p:nvPr/>
            </p:nvSpPr>
            <p:spPr>
              <a:xfrm>
                <a:off x="2760" y="1832"/>
                <a:ext cx="1900" cy="864"/>
              </a:xfrm>
              <a:prstGeom prst="rect">
                <a:avLst/>
              </a:prstGeom>
              <a:solidFill>
                <a:srgbClr val="CC99FF"/>
              </a:solidFill>
              <a:ln w="28575" cap="flat" cmpd="sng">
                <a:solidFill>
                  <a:schemeClr val="tx1"/>
                </a:solidFill>
                <a:prstDash val="solid"/>
                <a:miter/>
                <a:headEnd type="none" w="med" len="med"/>
                <a:tailEnd type="none" w="med" len="med"/>
              </a:ln>
            </p:spPr>
            <p:txBody>
              <a:bodyPr wrap="none" lIns="92075" tIns="46038" rIns="92075" bIns="46038" anchor="ctr" anchorCtr="0"/>
              <a:p>
                <a:pPr algn="ctr" defTabSz="228600">
                  <a:spcBef>
                    <a:spcPct val="20000"/>
                  </a:spcBef>
                  <a:buClr>
                    <a:srgbClr val="FF0000"/>
                  </a:buClr>
                </a:pPr>
                <a:endParaRPr lang="zh-CN" altLang="en-US" dirty="0">
                  <a:latin typeface="Arial" panose="020B0604020202020204" pitchFamily="34" charset="0"/>
                  <a:ea typeface="黑体" panose="02010609060101010101" pitchFamily="49" charset="-122"/>
                </a:endParaRPr>
              </a:p>
            </p:txBody>
          </p:sp>
          <p:sp>
            <p:nvSpPr>
              <p:cNvPr id="37930" name="Rectangle 43"/>
              <p:cNvSpPr/>
              <p:nvPr/>
            </p:nvSpPr>
            <p:spPr>
              <a:xfrm>
                <a:off x="2552" y="3056"/>
                <a:ext cx="576" cy="432"/>
              </a:xfrm>
              <a:prstGeom prst="rect">
                <a:avLst/>
              </a:prstGeom>
              <a:solidFill>
                <a:srgbClr val="FFCCCC"/>
              </a:solidFill>
              <a:ln w="28575" cap="flat" cmpd="sng">
                <a:solidFill>
                  <a:schemeClr val="tx1"/>
                </a:solidFill>
                <a:prstDash val="solid"/>
                <a:miter/>
                <a:headEnd type="none" w="med" len="med"/>
                <a:tailEnd type="none" w="med" len="med"/>
              </a:ln>
            </p:spPr>
            <p:txBody>
              <a:bodyPr wrap="none" lIns="92075" tIns="46038" rIns="92075" bIns="46038" anchor="ctr" anchorCtr="0"/>
              <a:p>
                <a:pPr algn="ctr" defTabSz="228600" eaLnBrk="0" hangingPunct="0">
                  <a:lnSpc>
                    <a:spcPct val="80000"/>
                  </a:lnSpc>
                  <a:spcBef>
                    <a:spcPct val="40000"/>
                  </a:spcBef>
                </a:pPr>
                <a:endParaRPr lang="zh-CN" altLang="en-US" sz="1400" dirty="0">
                  <a:latin typeface="Arial" panose="020B0604020202020204" pitchFamily="34" charset="0"/>
                  <a:ea typeface="黑体" panose="02010609060101010101" pitchFamily="49" charset="-122"/>
                  <a:sym typeface="Wingdings" panose="05000000000000000000" pitchFamily="2" charset="2"/>
                </a:endParaRPr>
              </a:p>
            </p:txBody>
          </p:sp>
          <p:sp>
            <p:nvSpPr>
              <p:cNvPr id="37931" name="AutoShape 44"/>
              <p:cNvSpPr/>
              <p:nvPr/>
            </p:nvSpPr>
            <p:spPr>
              <a:xfrm>
                <a:off x="2600" y="3217"/>
                <a:ext cx="144" cy="144"/>
              </a:xfrm>
              <a:custGeom>
                <a:avLst/>
                <a:gdLst/>
                <a:ahLst/>
                <a:cxnLst>
                  <a:cxn ang="17694720">
                    <a:pos x="0" y="0"/>
                  </a:cxn>
                  <a:cxn ang="11796480">
                    <a:pos x="0" y="0"/>
                  </a:cxn>
                  <a:cxn ang="5898240">
                    <a:pos x="0" y="0"/>
                  </a:cxn>
                  <a:cxn ang="0">
                    <a:pos x="0" y="0"/>
                  </a:cxn>
                </a:cxnLst>
                <a:pathLst>
                  <a:path w="21600" h="21600">
                    <a:moveTo>
                      <a:pt x="8031" y="0"/>
                    </a:moveTo>
                    <a:lnTo>
                      <a:pt x="8031" y="5400"/>
                    </a:lnTo>
                    <a:lnTo>
                      <a:pt x="3375" y="5400"/>
                    </a:lnTo>
                    <a:lnTo>
                      <a:pt x="3375" y="16200"/>
                    </a:lnTo>
                    <a:lnTo>
                      <a:pt x="8031" y="16200"/>
                    </a:lnTo>
                    <a:lnTo>
                      <a:pt x="8031" y="21600"/>
                    </a:lnTo>
                    <a:lnTo>
                      <a:pt x="21600" y="10800"/>
                    </a:lnTo>
                    <a:lnTo>
                      <a:pt x="8031"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3300"/>
              </a:solidFill>
              <a:ln w="28575">
                <a:noFill/>
              </a:ln>
            </p:spPr>
            <p:txBody>
              <a:bodyPr/>
              <a:p>
                <a:endParaRPr lang="zh-CN" altLang="en-US"/>
              </a:p>
            </p:txBody>
          </p:sp>
          <p:sp>
            <p:nvSpPr>
              <p:cNvPr id="37932" name="AutoShape 45"/>
              <p:cNvSpPr/>
              <p:nvPr/>
            </p:nvSpPr>
            <p:spPr>
              <a:xfrm>
                <a:off x="2952" y="3216"/>
                <a:ext cx="144" cy="144"/>
              </a:xfrm>
              <a:custGeom>
                <a:avLst/>
                <a:gdLst/>
                <a:ahLst/>
                <a:cxnLst>
                  <a:cxn ang="17694720">
                    <a:pos x="0" y="0"/>
                  </a:cxn>
                  <a:cxn ang="11796480">
                    <a:pos x="0" y="0"/>
                  </a:cxn>
                  <a:cxn ang="5898240">
                    <a:pos x="0" y="0"/>
                  </a:cxn>
                  <a:cxn ang="0">
                    <a:pos x="0" y="0"/>
                  </a:cxn>
                </a:cxnLst>
                <a:pathLst>
                  <a:path w="21600" h="21600">
                    <a:moveTo>
                      <a:pt x="8554" y="0"/>
                    </a:moveTo>
                    <a:lnTo>
                      <a:pt x="8554" y="5026"/>
                    </a:lnTo>
                    <a:lnTo>
                      <a:pt x="3375" y="5026"/>
                    </a:lnTo>
                    <a:lnTo>
                      <a:pt x="3375" y="16574"/>
                    </a:lnTo>
                    <a:lnTo>
                      <a:pt x="8554" y="16574"/>
                    </a:lnTo>
                    <a:lnTo>
                      <a:pt x="8554" y="21600"/>
                    </a:lnTo>
                    <a:lnTo>
                      <a:pt x="21600" y="10800"/>
                    </a:lnTo>
                    <a:lnTo>
                      <a:pt x="8554" y="0"/>
                    </a:lnTo>
                    <a:close/>
                  </a:path>
                  <a:path w="21600" h="21600">
                    <a:moveTo>
                      <a:pt x="1350" y="5026"/>
                    </a:moveTo>
                    <a:lnTo>
                      <a:pt x="1350" y="16574"/>
                    </a:lnTo>
                    <a:lnTo>
                      <a:pt x="2700" y="16574"/>
                    </a:lnTo>
                    <a:lnTo>
                      <a:pt x="2700" y="5026"/>
                    </a:lnTo>
                    <a:lnTo>
                      <a:pt x="1350" y="5026"/>
                    </a:lnTo>
                    <a:close/>
                  </a:path>
                  <a:path w="21600" h="21600">
                    <a:moveTo>
                      <a:pt x="0" y="5026"/>
                    </a:moveTo>
                    <a:lnTo>
                      <a:pt x="0" y="16574"/>
                    </a:lnTo>
                    <a:lnTo>
                      <a:pt x="675" y="16574"/>
                    </a:lnTo>
                    <a:lnTo>
                      <a:pt x="675" y="5026"/>
                    </a:lnTo>
                    <a:lnTo>
                      <a:pt x="0" y="5026"/>
                    </a:lnTo>
                    <a:close/>
                  </a:path>
                </a:pathLst>
              </a:custGeom>
              <a:solidFill>
                <a:srgbClr val="00FF00"/>
              </a:solidFill>
              <a:ln w="28575">
                <a:noFill/>
              </a:ln>
            </p:spPr>
            <p:txBody>
              <a:bodyPr/>
              <a:p>
                <a:endParaRPr lang="zh-CN" altLang="en-US"/>
              </a:p>
            </p:txBody>
          </p:sp>
          <p:sp>
            <p:nvSpPr>
              <p:cNvPr id="37933" name="AutoShape 46"/>
              <p:cNvSpPr/>
              <p:nvPr/>
            </p:nvSpPr>
            <p:spPr>
              <a:xfrm>
                <a:off x="2776" y="3216"/>
                <a:ext cx="144" cy="144"/>
              </a:xfrm>
              <a:custGeom>
                <a:avLst/>
                <a:gdLst/>
                <a:ahLst/>
                <a:cxnLst>
                  <a:cxn ang="17694720">
                    <a:pos x="0" y="0"/>
                  </a:cxn>
                  <a:cxn ang="11796480">
                    <a:pos x="0" y="0"/>
                  </a:cxn>
                  <a:cxn ang="5898240">
                    <a:pos x="0" y="0"/>
                  </a:cxn>
                  <a:cxn ang="0">
                    <a:pos x="0" y="0"/>
                  </a:cxn>
                </a:cxnLst>
                <a:pathLst>
                  <a:path w="21600" h="21600">
                    <a:moveTo>
                      <a:pt x="7699" y="0"/>
                    </a:moveTo>
                    <a:lnTo>
                      <a:pt x="7699" y="5026"/>
                    </a:lnTo>
                    <a:lnTo>
                      <a:pt x="3375" y="5026"/>
                    </a:lnTo>
                    <a:lnTo>
                      <a:pt x="3375" y="16574"/>
                    </a:lnTo>
                    <a:lnTo>
                      <a:pt x="7699" y="16574"/>
                    </a:lnTo>
                    <a:lnTo>
                      <a:pt x="7699" y="21600"/>
                    </a:lnTo>
                    <a:lnTo>
                      <a:pt x="21600" y="10800"/>
                    </a:lnTo>
                    <a:lnTo>
                      <a:pt x="7699" y="0"/>
                    </a:lnTo>
                    <a:close/>
                  </a:path>
                  <a:path w="21600" h="21600">
                    <a:moveTo>
                      <a:pt x="1350" y="5026"/>
                    </a:moveTo>
                    <a:lnTo>
                      <a:pt x="1350" y="16574"/>
                    </a:lnTo>
                    <a:lnTo>
                      <a:pt x="2700" y="16574"/>
                    </a:lnTo>
                    <a:lnTo>
                      <a:pt x="2700" y="5026"/>
                    </a:lnTo>
                    <a:lnTo>
                      <a:pt x="1350" y="5026"/>
                    </a:lnTo>
                    <a:close/>
                  </a:path>
                  <a:path w="21600" h="21600">
                    <a:moveTo>
                      <a:pt x="0" y="5026"/>
                    </a:moveTo>
                    <a:lnTo>
                      <a:pt x="0" y="16574"/>
                    </a:lnTo>
                    <a:lnTo>
                      <a:pt x="675" y="16574"/>
                    </a:lnTo>
                    <a:lnTo>
                      <a:pt x="675" y="5026"/>
                    </a:lnTo>
                    <a:lnTo>
                      <a:pt x="0" y="5026"/>
                    </a:lnTo>
                    <a:close/>
                  </a:path>
                </a:pathLst>
              </a:custGeom>
              <a:solidFill>
                <a:srgbClr val="FFFF00"/>
              </a:solidFill>
              <a:ln w="28575">
                <a:noFill/>
              </a:ln>
            </p:spPr>
            <p:txBody>
              <a:bodyPr/>
              <a:p>
                <a:endParaRPr lang="zh-CN" altLang="en-US"/>
              </a:p>
            </p:txBody>
          </p:sp>
          <p:sp>
            <p:nvSpPr>
              <p:cNvPr id="37934" name="Rectangle 47"/>
              <p:cNvSpPr/>
              <p:nvPr/>
            </p:nvSpPr>
            <p:spPr>
              <a:xfrm>
                <a:off x="2832" y="1872"/>
                <a:ext cx="672" cy="768"/>
              </a:xfrm>
              <a:prstGeom prst="rect">
                <a:avLst/>
              </a:prstGeom>
              <a:solidFill>
                <a:srgbClr val="FFCC00"/>
              </a:solidFill>
              <a:ln w="28575" cap="flat" cmpd="sng">
                <a:solidFill>
                  <a:schemeClr val="tx1"/>
                </a:solidFill>
                <a:prstDash val="solid"/>
                <a:miter/>
                <a:headEnd type="none" w="med" len="med"/>
                <a:tailEnd type="none" w="med" len="med"/>
              </a:ln>
            </p:spPr>
            <p:txBody>
              <a:bodyPr wrap="none" lIns="92075" tIns="46038" rIns="92075" bIns="46038" anchor="ctr" anchorCtr="0"/>
              <a:p>
                <a:pPr algn="ctr" defTabSz="228600">
                  <a:spcBef>
                    <a:spcPct val="20000"/>
                  </a:spcBef>
                  <a:buClr>
                    <a:srgbClr val="FF0000"/>
                  </a:buClr>
                </a:pPr>
                <a:endParaRPr lang="zh-CN" altLang="en-US" dirty="0">
                  <a:latin typeface="Arial" panose="020B0604020202020204" pitchFamily="34" charset="0"/>
                  <a:ea typeface="黑体" panose="02010609060101010101" pitchFamily="49" charset="-122"/>
                </a:endParaRPr>
              </a:p>
            </p:txBody>
          </p:sp>
          <p:sp>
            <p:nvSpPr>
              <p:cNvPr id="37935" name="Rectangle 48"/>
              <p:cNvSpPr/>
              <p:nvPr/>
            </p:nvSpPr>
            <p:spPr>
              <a:xfrm>
                <a:off x="2880" y="1920"/>
                <a:ext cx="528" cy="336"/>
              </a:xfrm>
              <a:prstGeom prst="rect">
                <a:avLst/>
              </a:prstGeom>
              <a:gradFill rotWithShape="0">
                <a:gsLst>
                  <a:gs pos="0">
                    <a:srgbClr val="A3A3CC"/>
                  </a:gs>
                  <a:gs pos="100000">
                    <a:srgbClr val="CCCCFF"/>
                  </a:gs>
                </a:gsLst>
                <a:lin ang="18900000" scaled="1"/>
                <a:tileRect/>
              </a:gradFill>
              <a:ln w="28575" cap="flat" cmpd="sng">
                <a:solidFill>
                  <a:schemeClr val="tx1"/>
                </a:solidFill>
                <a:prstDash val="sysDot"/>
                <a:miter/>
                <a:headEnd type="none" w="med" len="med"/>
                <a:tailEnd type="none" w="med" len="med"/>
              </a:ln>
            </p:spPr>
            <p:txBody>
              <a:bodyPr wrap="none" lIns="92075" tIns="46038" rIns="92075" bIns="46038" anchor="ctr" anchorCtr="0"/>
              <a:p>
                <a:pPr algn="ctr" defTabSz="228600">
                  <a:spcBef>
                    <a:spcPct val="20000"/>
                  </a:spcBef>
                  <a:buClr>
                    <a:srgbClr val="FF0000"/>
                  </a:buClr>
                </a:pPr>
                <a:endParaRPr lang="zh-CN" altLang="en-US" dirty="0">
                  <a:latin typeface="Arial" panose="020B0604020202020204" pitchFamily="34" charset="0"/>
                  <a:ea typeface="黑体" panose="02010609060101010101" pitchFamily="49" charset="-122"/>
                </a:endParaRPr>
              </a:p>
            </p:txBody>
          </p:sp>
          <p:sp>
            <p:nvSpPr>
              <p:cNvPr id="37936" name="Text Box 49"/>
              <p:cNvSpPr txBox="1"/>
              <p:nvPr/>
            </p:nvSpPr>
            <p:spPr>
              <a:xfrm>
                <a:off x="2760" y="1914"/>
                <a:ext cx="768" cy="326"/>
              </a:xfrm>
              <a:prstGeom prst="rect">
                <a:avLst/>
              </a:prstGeom>
              <a:noFill/>
              <a:ln w="28575">
                <a:noFill/>
              </a:ln>
            </p:spPr>
            <p:txBody>
              <a:bodyPr anchor="t" anchorCtr="0">
                <a:spAutoFit/>
              </a:bodyPr>
              <a:p>
                <a:pPr algn="ctr" defTabSz="228600">
                  <a:spcBef>
                    <a:spcPct val="20000"/>
                  </a:spcBef>
                  <a:buClr>
                    <a:srgbClr val="FF0000"/>
                  </a:buClr>
                </a:pPr>
                <a:r>
                  <a:rPr lang="zh-CN" altLang="en-US" sz="1400" dirty="0">
                    <a:solidFill>
                      <a:srgbClr val="000000"/>
                    </a:solidFill>
                    <a:latin typeface="Arial" panose="020B0604020202020204" pitchFamily="34" charset="0"/>
                    <a:ea typeface="黑体" panose="02010609060101010101" pitchFamily="49" charset="-122"/>
                  </a:rPr>
                  <a:t>共享 </a:t>
                </a:r>
                <a:br>
                  <a:rPr lang="zh-CN" altLang="en-US" sz="1400" dirty="0">
                    <a:solidFill>
                      <a:srgbClr val="000000"/>
                    </a:solidFill>
                    <a:latin typeface="Arial" panose="020B0604020202020204" pitchFamily="34" charset="0"/>
                    <a:ea typeface="黑体" panose="02010609060101010101" pitchFamily="49" charset="-122"/>
                  </a:rPr>
                </a:br>
                <a:r>
                  <a:rPr lang="en-US" altLang="zh-CN" sz="1400" dirty="0">
                    <a:solidFill>
                      <a:srgbClr val="000000"/>
                    </a:solidFill>
                    <a:latin typeface="Arial" panose="020B0604020202020204" pitchFamily="34" charset="0"/>
                    <a:ea typeface="黑体" panose="02010609060101010101" pitchFamily="49" charset="-122"/>
                  </a:rPr>
                  <a:t>SQL </a:t>
                </a:r>
                <a:r>
                  <a:rPr lang="zh-CN" altLang="en-US" sz="1400" dirty="0">
                    <a:solidFill>
                      <a:srgbClr val="000000"/>
                    </a:solidFill>
                    <a:latin typeface="Arial" panose="020B0604020202020204" pitchFamily="34" charset="0"/>
                    <a:ea typeface="黑体" panose="02010609060101010101" pitchFamily="49" charset="-122"/>
                  </a:rPr>
                  <a:t>区域</a:t>
                </a:r>
                <a:endParaRPr lang="zh-CN" altLang="en-US" sz="1400" dirty="0">
                  <a:latin typeface="Arial" panose="020B0604020202020204" pitchFamily="34" charset="0"/>
                  <a:ea typeface="黑体" panose="02010609060101010101" pitchFamily="49" charset="-122"/>
                </a:endParaRPr>
              </a:p>
            </p:txBody>
          </p:sp>
          <p:sp>
            <p:nvSpPr>
              <p:cNvPr id="37937" name="Text Box 50"/>
              <p:cNvSpPr txBox="1"/>
              <p:nvPr/>
            </p:nvSpPr>
            <p:spPr>
              <a:xfrm>
                <a:off x="2784" y="2312"/>
                <a:ext cx="768" cy="192"/>
              </a:xfrm>
              <a:prstGeom prst="rect">
                <a:avLst/>
              </a:prstGeom>
              <a:noFill/>
              <a:ln w="28575">
                <a:noFill/>
              </a:ln>
            </p:spPr>
            <p:txBody>
              <a:bodyPr anchor="t" anchorCtr="0">
                <a:spAutoFit/>
              </a:bodyPr>
              <a:p>
                <a:pPr algn="ctr" defTabSz="228600">
                  <a:spcBef>
                    <a:spcPct val="20000"/>
                  </a:spcBef>
                  <a:buClr>
                    <a:srgbClr val="FF0000"/>
                  </a:buClr>
                </a:pPr>
                <a:r>
                  <a:rPr lang="zh-CN" altLang="en-US" sz="1400" dirty="0">
                    <a:solidFill>
                      <a:srgbClr val="000000"/>
                    </a:solidFill>
                    <a:latin typeface="Arial" panose="020B0604020202020204" pitchFamily="34" charset="0"/>
                    <a:ea typeface="黑体" panose="02010609060101010101" pitchFamily="49" charset="-122"/>
                  </a:rPr>
                  <a:t>库高速缓存</a:t>
                </a:r>
                <a:endParaRPr lang="zh-CN" altLang="en-US" sz="1400" dirty="0">
                  <a:latin typeface="Arial" panose="020B0604020202020204" pitchFamily="34" charset="0"/>
                  <a:ea typeface="黑体" panose="02010609060101010101" pitchFamily="49" charset="-122"/>
                </a:endParaRPr>
              </a:p>
            </p:txBody>
          </p:sp>
          <p:sp>
            <p:nvSpPr>
              <p:cNvPr id="37938" name="Rectangle 51"/>
              <p:cNvSpPr/>
              <p:nvPr/>
            </p:nvSpPr>
            <p:spPr>
              <a:xfrm>
                <a:off x="3272" y="2965"/>
                <a:ext cx="633" cy="288"/>
              </a:xfrm>
              <a:prstGeom prst="rect">
                <a:avLst/>
              </a:prstGeom>
              <a:solidFill>
                <a:srgbClr val="339966"/>
              </a:solidFill>
              <a:ln w="28575" cap="flat" cmpd="sng">
                <a:solidFill>
                  <a:schemeClr val="tx1"/>
                </a:solidFill>
                <a:prstDash val="solid"/>
                <a:miter/>
                <a:headEnd type="none" w="med" len="med"/>
                <a:tailEnd type="none" w="med" len="med"/>
              </a:ln>
            </p:spPr>
            <p:txBody>
              <a:bodyPr wrap="none" lIns="92075" tIns="46038" rIns="92075" bIns="46038" anchor="ctr" anchorCtr="0"/>
              <a:p>
                <a:pPr algn="ctr" defTabSz="228600">
                  <a:spcBef>
                    <a:spcPct val="20000"/>
                  </a:spcBef>
                  <a:buClr>
                    <a:srgbClr val="FF0000"/>
                  </a:buClr>
                </a:pPr>
                <a:endParaRPr lang="zh-CN" altLang="en-US" dirty="0">
                  <a:latin typeface="Arial" panose="020B0604020202020204" pitchFamily="34" charset="0"/>
                  <a:ea typeface="黑体" panose="02010609060101010101" pitchFamily="49" charset="-122"/>
                </a:endParaRPr>
              </a:p>
            </p:txBody>
          </p:sp>
          <p:sp>
            <p:nvSpPr>
              <p:cNvPr id="37939" name="Rectangle 52"/>
              <p:cNvSpPr/>
              <p:nvPr/>
            </p:nvSpPr>
            <p:spPr>
              <a:xfrm>
                <a:off x="3272" y="3312"/>
                <a:ext cx="633" cy="288"/>
              </a:xfrm>
              <a:prstGeom prst="rect">
                <a:avLst/>
              </a:prstGeom>
              <a:solidFill>
                <a:srgbClr val="99CC00"/>
              </a:solidFill>
              <a:ln w="28575" cap="flat" cmpd="sng">
                <a:solidFill>
                  <a:schemeClr val="tx1"/>
                </a:solidFill>
                <a:prstDash val="solid"/>
                <a:miter/>
                <a:headEnd type="none" w="med" len="med"/>
                <a:tailEnd type="none" w="med" len="med"/>
              </a:ln>
            </p:spPr>
            <p:txBody>
              <a:bodyPr wrap="none" lIns="92075" tIns="46038" rIns="92075" bIns="46038" anchor="ctr" anchorCtr="0"/>
              <a:p>
                <a:pPr algn="ctr" defTabSz="228600">
                  <a:spcBef>
                    <a:spcPct val="20000"/>
                  </a:spcBef>
                  <a:buClr>
                    <a:srgbClr val="FF0000"/>
                  </a:buClr>
                </a:pPr>
                <a:endParaRPr lang="zh-CN" altLang="en-US" dirty="0">
                  <a:latin typeface="Arial" panose="020B0604020202020204" pitchFamily="34" charset="0"/>
                  <a:ea typeface="黑体" panose="02010609060101010101" pitchFamily="49" charset="-122"/>
                </a:endParaRPr>
              </a:p>
            </p:txBody>
          </p:sp>
          <p:sp>
            <p:nvSpPr>
              <p:cNvPr id="37940" name="Rectangle 53"/>
              <p:cNvSpPr/>
              <p:nvPr/>
            </p:nvSpPr>
            <p:spPr>
              <a:xfrm>
                <a:off x="3960" y="2965"/>
                <a:ext cx="633" cy="288"/>
              </a:xfrm>
              <a:prstGeom prst="rect">
                <a:avLst/>
              </a:prstGeom>
              <a:solidFill>
                <a:srgbClr val="339966"/>
              </a:solidFill>
              <a:ln w="28575" cap="flat" cmpd="sng">
                <a:solidFill>
                  <a:schemeClr val="tx1"/>
                </a:solidFill>
                <a:prstDash val="solid"/>
                <a:miter/>
                <a:headEnd type="none" w="med" len="med"/>
                <a:tailEnd type="none" w="med" len="med"/>
              </a:ln>
            </p:spPr>
            <p:txBody>
              <a:bodyPr wrap="none" lIns="92075" tIns="46038" rIns="92075" bIns="46038" anchor="ctr" anchorCtr="0"/>
              <a:p>
                <a:pPr algn="ctr" defTabSz="228600">
                  <a:spcBef>
                    <a:spcPct val="20000"/>
                  </a:spcBef>
                  <a:buClr>
                    <a:srgbClr val="FF0000"/>
                  </a:buClr>
                </a:pPr>
                <a:endParaRPr lang="zh-CN" altLang="en-US" dirty="0">
                  <a:latin typeface="Arial" panose="020B0604020202020204" pitchFamily="34" charset="0"/>
                  <a:ea typeface="黑体" panose="02010609060101010101" pitchFamily="49" charset="-122"/>
                </a:endParaRPr>
              </a:p>
            </p:txBody>
          </p:sp>
          <p:sp>
            <p:nvSpPr>
              <p:cNvPr id="37941" name="Rectangle 54"/>
              <p:cNvSpPr/>
              <p:nvPr/>
            </p:nvSpPr>
            <p:spPr>
              <a:xfrm>
                <a:off x="3960" y="3312"/>
                <a:ext cx="633" cy="288"/>
              </a:xfrm>
              <a:prstGeom prst="rect">
                <a:avLst/>
              </a:prstGeom>
              <a:solidFill>
                <a:srgbClr val="99CC00"/>
              </a:solidFill>
              <a:ln w="28575" cap="flat" cmpd="sng">
                <a:solidFill>
                  <a:schemeClr val="tx1"/>
                </a:solidFill>
                <a:prstDash val="solid"/>
                <a:miter/>
                <a:headEnd type="none" w="med" len="med"/>
                <a:tailEnd type="none" w="med" len="med"/>
              </a:ln>
            </p:spPr>
            <p:txBody>
              <a:bodyPr wrap="none" lIns="92075" tIns="46038" rIns="92075" bIns="46038" anchor="ctr" anchorCtr="0"/>
              <a:p>
                <a:pPr algn="ctr" defTabSz="228600">
                  <a:spcBef>
                    <a:spcPct val="20000"/>
                  </a:spcBef>
                  <a:buClr>
                    <a:srgbClr val="FF0000"/>
                  </a:buClr>
                </a:pPr>
                <a:endParaRPr lang="zh-CN" altLang="en-US" dirty="0">
                  <a:latin typeface="Arial" panose="020B0604020202020204" pitchFamily="34" charset="0"/>
                  <a:ea typeface="黑体" panose="02010609060101010101" pitchFamily="49" charset="-122"/>
                </a:endParaRPr>
              </a:p>
            </p:txBody>
          </p:sp>
          <p:sp>
            <p:nvSpPr>
              <p:cNvPr id="37942" name="Text Box 55"/>
              <p:cNvSpPr txBox="1"/>
              <p:nvPr/>
            </p:nvSpPr>
            <p:spPr>
              <a:xfrm>
                <a:off x="3200" y="3013"/>
                <a:ext cx="768" cy="192"/>
              </a:xfrm>
              <a:prstGeom prst="rect">
                <a:avLst/>
              </a:prstGeom>
              <a:noFill/>
              <a:ln w="28575">
                <a:noFill/>
              </a:ln>
            </p:spPr>
            <p:txBody>
              <a:bodyPr anchor="t" anchorCtr="0">
                <a:spAutoFit/>
              </a:bodyPr>
              <a:p>
                <a:pPr algn="ctr" defTabSz="228600">
                  <a:spcBef>
                    <a:spcPct val="20000"/>
                  </a:spcBef>
                  <a:buClr>
                    <a:srgbClr val="FF0000"/>
                  </a:buClr>
                </a:pPr>
                <a:r>
                  <a:rPr lang="en-US" altLang="zh-CN" sz="1400" dirty="0">
                    <a:solidFill>
                      <a:srgbClr val="000000"/>
                    </a:solidFill>
                    <a:latin typeface="Arial" panose="020B0604020202020204" pitchFamily="34" charset="0"/>
                    <a:ea typeface="黑体" panose="02010609060101010101" pitchFamily="49" charset="-122"/>
                  </a:rPr>
                  <a:t>I/O </a:t>
                </a:r>
                <a:r>
                  <a:rPr lang="zh-CN" altLang="en-US" sz="1400" dirty="0">
                    <a:solidFill>
                      <a:srgbClr val="000000"/>
                    </a:solidFill>
                    <a:latin typeface="Arial" panose="020B0604020202020204" pitchFamily="34" charset="0"/>
                    <a:ea typeface="黑体" panose="02010609060101010101" pitchFamily="49" charset="-122"/>
                  </a:rPr>
                  <a:t>缓冲区</a:t>
                </a:r>
                <a:endParaRPr lang="zh-CN" altLang="en-US" sz="1400" dirty="0">
                  <a:latin typeface="Arial" panose="020B0604020202020204" pitchFamily="34" charset="0"/>
                  <a:ea typeface="黑体" panose="02010609060101010101" pitchFamily="49" charset="-122"/>
                </a:endParaRPr>
              </a:p>
            </p:txBody>
          </p:sp>
          <p:sp>
            <p:nvSpPr>
              <p:cNvPr id="37943" name="Text Box 56"/>
              <p:cNvSpPr txBox="1"/>
              <p:nvPr/>
            </p:nvSpPr>
            <p:spPr>
              <a:xfrm>
                <a:off x="3200" y="3360"/>
                <a:ext cx="768" cy="192"/>
              </a:xfrm>
              <a:prstGeom prst="rect">
                <a:avLst/>
              </a:prstGeom>
              <a:noFill/>
              <a:ln w="28575">
                <a:noFill/>
              </a:ln>
            </p:spPr>
            <p:txBody>
              <a:bodyPr anchor="t" anchorCtr="0">
                <a:spAutoFit/>
              </a:bodyPr>
              <a:p>
                <a:pPr algn="ctr" defTabSz="228600">
                  <a:spcBef>
                    <a:spcPct val="20000"/>
                  </a:spcBef>
                  <a:buClr>
                    <a:srgbClr val="FF0000"/>
                  </a:buClr>
                </a:pPr>
                <a:r>
                  <a:rPr lang="zh-CN" altLang="en-US" sz="1400" dirty="0">
                    <a:solidFill>
                      <a:srgbClr val="000000"/>
                    </a:solidFill>
                    <a:latin typeface="Arial" panose="020B0604020202020204" pitchFamily="34" charset="0"/>
                    <a:ea typeface="黑体" panose="02010609060101010101" pitchFamily="49" charset="-122"/>
                  </a:rPr>
                  <a:t>响应队列</a:t>
                </a:r>
                <a:endParaRPr lang="zh-CN" altLang="en-US" sz="1400" dirty="0">
                  <a:latin typeface="Arial" panose="020B0604020202020204" pitchFamily="34" charset="0"/>
                  <a:ea typeface="黑体" panose="02010609060101010101" pitchFamily="49" charset="-122"/>
                </a:endParaRPr>
              </a:p>
            </p:txBody>
          </p:sp>
          <p:sp>
            <p:nvSpPr>
              <p:cNvPr id="37944" name="Text Box 57"/>
              <p:cNvSpPr txBox="1"/>
              <p:nvPr/>
            </p:nvSpPr>
            <p:spPr>
              <a:xfrm>
                <a:off x="3888" y="3360"/>
                <a:ext cx="768" cy="192"/>
              </a:xfrm>
              <a:prstGeom prst="rect">
                <a:avLst/>
              </a:prstGeom>
              <a:noFill/>
              <a:ln w="28575">
                <a:noFill/>
              </a:ln>
            </p:spPr>
            <p:txBody>
              <a:bodyPr anchor="t" anchorCtr="0">
                <a:spAutoFit/>
              </a:bodyPr>
              <a:p>
                <a:pPr algn="ctr" defTabSz="228600">
                  <a:spcBef>
                    <a:spcPct val="20000"/>
                  </a:spcBef>
                  <a:buClr>
                    <a:srgbClr val="FF0000"/>
                  </a:buClr>
                </a:pPr>
                <a:r>
                  <a:rPr lang="zh-CN" altLang="en-US" sz="1400" dirty="0">
                    <a:solidFill>
                      <a:srgbClr val="000000"/>
                    </a:solidFill>
                    <a:latin typeface="Arial" panose="020B0604020202020204" pitchFamily="34" charset="0"/>
                    <a:ea typeface="黑体" panose="02010609060101010101" pitchFamily="49" charset="-122"/>
                  </a:rPr>
                  <a:t>请求队列</a:t>
                </a:r>
                <a:endParaRPr lang="zh-CN" altLang="en-US" sz="1400" dirty="0">
                  <a:latin typeface="Arial" panose="020B0604020202020204" pitchFamily="34" charset="0"/>
                  <a:ea typeface="黑体" panose="02010609060101010101" pitchFamily="49" charset="-122"/>
                </a:endParaRPr>
              </a:p>
            </p:txBody>
          </p:sp>
          <p:sp>
            <p:nvSpPr>
              <p:cNvPr id="37945" name="Text Box 58"/>
              <p:cNvSpPr txBox="1"/>
              <p:nvPr/>
            </p:nvSpPr>
            <p:spPr>
              <a:xfrm>
                <a:off x="3888" y="3013"/>
                <a:ext cx="768" cy="192"/>
              </a:xfrm>
              <a:prstGeom prst="rect">
                <a:avLst/>
              </a:prstGeom>
              <a:noFill/>
              <a:ln w="28575">
                <a:noFill/>
              </a:ln>
            </p:spPr>
            <p:txBody>
              <a:bodyPr anchor="t" anchorCtr="0">
                <a:spAutoFit/>
              </a:bodyPr>
              <a:p>
                <a:pPr algn="ctr" defTabSz="228600">
                  <a:spcBef>
                    <a:spcPct val="20000"/>
                  </a:spcBef>
                  <a:buClr>
                    <a:srgbClr val="FF0000"/>
                  </a:buClr>
                </a:pPr>
                <a:r>
                  <a:rPr lang="zh-CN" altLang="en-US" sz="1400" dirty="0">
                    <a:solidFill>
                      <a:srgbClr val="000000"/>
                    </a:solidFill>
                    <a:latin typeface="Arial" panose="020B0604020202020204" pitchFamily="34" charset="0"/>
                    <a:ea typeface="黑体" panose="02010609060101010101" pitchFamily="49" charset="-122"/>
                  </a:rPr>
                  <a:t>空闲内存</a:t>
                </a:r>
                <a:endParaRPr lang="zh-CN" altLang="en-US" sz="1400" dirty="0">
                  <a:latin typeface="Arial" panose="020B0604020202020204" pitchFamily="34" charset="0"/>
                  <a:ea typeface="黑体" panose="02010609060101010101" pitchFamily="49" charset="-122"/>
                </a:endParaRPr>
              </a:p>
            </p:txBody>
          </p:sp>
          <p:pic>
            <p:nvPicPr>
              <p:cNvPr id="37946" name="Picture 59" descr="Household: Coffee, Java, Hot "/>
              <p:cNvPicPr>
                <a:picLocks noChangeAspect="1"/>
              </p:cNvPicPr>
              <p:nvPr/>
            </p:nvPicPr>
            <p:blipFill>
              <a:blip r:embed="rId1"/>
              <a:stretch>
                <a:fillRect/>
              </a:stretch>
            </p:blipFill>
            <p:spPr>
              <a:xfrm>
                <a:off x="2044" y="3092"/>
                <a:ext cx="279" cy="348"/>
              </a:xfrm>
              <a:prstGeom prst="rect">
                <a:avLst/>
              </a:prstGeom>
              <a:noFill/>
              <a:ln w="9525">
                <a:noFill/>
              </a:ln>
            </p:spPr>
          </p:pic>
          <p:sp>
            <p:nvSpPr>
              <p:cNvPr id="37947" name="Rectangle 60"/>
              <p:cNvSpPr/>
              <p:nvPr/>
            </p:nvSpPr>
            <p:spPr>
              <a:xfrm>
                <a:off x="781" y="2013"/>
                <a:ext cx="1071" cy="1059"/>
              </a:xfrm>
              <a:prstGeom prst="rect">
                <a:avLst/>
              </a:prstGeom>
              <a:solidFill>
                <a:srgbClr val="FFCC99"/>
              </a:solidFill>
              <a:ln w="28575" cap="flat" cmpd="sng">
                <a:solidFill>
                  <a:schemeClr val="tx1"/>
                </a:solidFill>
                <a:prstDash val="solid"/>
                <a:miter/>
                <a:headEnd type="none" w="med" len="med"/>
                <a:tailEnd type="none" w="med" len="med"/>
              </a:ln>
            </p:spPr>
            <p:txBody>
              <a:bodyPr wrap="none" lIns="92075" tIns="46038" rIns="92075" bIns="46038" anchor="ctr" anchorCtr="0"/>
              <a:p>
                <a:pPr algn="ctr" defTabSz="228600">
                  <a:spcBef>
                    <a:spcPct val="20000"/>
                  </a:spcBef>
                  <a:buClr>
                    <a:srgbClr val="FF0000"/>
                  </a:buClr>
                </a:pPr>
                <a:endParaRPr lang="zh-CN" altLang="en-US" dirty="0">
                  <a:latin typeface="Arial" panose="020B0604020202020204" pitchFamily="34" charset="0"/>
                  <a:ea typeface="黑体" panose="02010609060101010101" pitchFamily="49" charset="-122"/>
                </a:endParaRPr>
              </a:p>
            </p:txBody>
          </p:sp>
          <p:grpSp>
            <p:nvGrpSpPr>
              <p:cNvPr id="37948" name="Group 61"/>
              <p:cNvGrpSpPr/>
              <p:nvPr/>
            </p:nvGrpSpPr>
            <p:grpSpPr>
              <a:xfrm>
                <a:off x="781" y="2013"/>
                <a:ext cx="1073" cy="1059"/>
                <a:chOff x="781" y="2013"/>
                <a:chExt cx="1073" cy="1059"/>
              </a:xfrm>
            </p:grpSpPr>
            <p:sp>
              <p:nvSpPr>
                <p:cNvPr id="37949" name="Line 62"/>
                <p:cNvSpPr/>
                <p:nvPr/>
              </p:nvSpPr>
              <p:spPr>
                <a:xfrm>
                  <a:off x="782" y="2013"/>
                  <a:ext cx="0" cy="1059"/>
                </a:xfrm>
                <a:prstGeom prst="line">
                  <a:avLst/>
                </a:prstGeom>
                <a:ln w="28575" cap="sq" cmpd="sng">
                  <a:solidFill>
                    <a:schemeClr val="tx1"/>
                  </a:solidFill>
                  <a:prstDash val="solid"/>
                  <a:round/>
                  <a:headEnd type="none" w="med" len="med"/>
                  <a:tailEnd type="none" w="med" len="med"/>
                </a:ln>
              </p:spPr>
            </p:sp>
            <p:sp>
              <p:nvSpPr>
                <p:cNvPr id="37950" name="Line 63"/>
                <p:cNvSpPr/>
                <p:nvPr/>
              </p:nvSpPr>
              <p:spPr>
                <a:xfrm>
                  <a:off x="889" y="2013"/>
                  <a:ext cx="0" cy="1059"/>
                </a:xfrm>
                <a:prstGeom prst="line">
                  <a:avLst/>
                </a:prstGeom>
                <a:ln w="28575" cap="flat" cmpd="sng">
                  <a:solidFill>
                    <a:schemeClr val="tx1"/>
                  </a:solidFill>
                  <a:prstDash val="solid"/>
                  <a:round/>
                  <a:headEnd type="none" w="med" len="med"/>
                  <a:tailEnd type="none" w="med" len="med"/>
                </a:ln>
              </p:spPr>
            </p:sp>
            <p:sp>
              <p:nvSpPr>
                <p:cNvPr id="37951" name="Line 64"/>
                <p:cNvSpPr/>
                <p:nvPr/>
              </p:nvSpPr>
              <p:spPr>
                <a:xfrm>
                  <a:off x="996" y="2013"/>
                  <a:ext cx="0" cy="1059"/>
                </a:xfrm>
                <a:prstGeom prst="line">
                  <a:avLst/>
                </a:prstGeom>
                <a:ln w="28575" cap="flat" cmpd="sng">
                  <a:solidFill>
                    <a:schemeClr val="tx1"/>
                  </a:solidFill>
                  <a:prstDash val="solid"/>
                  <a:round/>
                  <a:headEnd type="none" w="med" len="med"/>
                  <a:tailEnd type="none" w="med" len="med"/>
                </a:ln>
              </p:spPr>
            </p:sp>
            <p:sp>
              <p:nvSpPr>
                <p:cNvPr id="37952" name="Line 65"/>
                <p:cNvSpPr/>
                <p:nvPr/>
              </p:nvSpPr>
              <p:spPr>
                <a:xfrm>
                  <a:off x="1103" y="2013"/>
                  <a:ext cx="0" cy="1059"/>
                </a:xfrm>
                <a:prstGeom prst="line">
                  <a:avLst/>
                </a:prstGeom>
                <a:ln w="28575" cap="flat" cmpd="sng">
                  <a:solidFill>
                    <a:schemeClr val="tx1"/>
                  </a:solidFill>
                  <a:prstDash val="solid"/>
                  <a:round/>
                  <a:headEnd type="none" w="med" len="med"/>
                  <a:tailEnd type="none" w="med" len="med"/>
                </a:ln>
              </p:spPr>
            </p:sp>
            <p:sp>
              <p:nvSpPr>
                <p:cNvPr id="37953" name="Line 66"/>
                <p:cNvSpPr/>
                <p:nvPr/>
              </p:nvSpPr>
              <p:spPr>
                <a:xfrm>
                  <a:off x="1210" y="2013"/>
                  <a:ext cx="0" cy="1059"/>
                </a:xfrm>
                <a:prstGeom prst="line">
                  <a:avLst/>
                </a:prstGeom>
                <a:ln w="28575" cap="flat" cmpd="sng">
                  <a:solidFill>
                    <a:schemeClr val="tx1"/>
                  </a:solidFill>
                  <a:prstDash val="solid"/>
                  <a:round/>
                  <a:headEnd type="none" w="med" len="med"/>
                  <a:tailEnd type="none" w="med" len="med"/>
                </a:ln>
              </p:spPr>
            </p:sp>
            <p:sp>
              <p:nvSpPr>
                <p:cNvPr id="37954" name="Line 67"/>
                <p:cNvSpPr/>
                <p:nvPr/>
              </p:nvSpPr>
              <p:spPr>
                <a:xfrm>
                  <a:off x="1318" y="2013"/>
                  <a:ext cx="0" cy="1059"/>
                </a:xfrm>
                <a:prstGeom prst="line">
                  <a:avLst/>
                </a:prstGeom>
                <a:ln w="28575" cap="flat" cmpd="sng">
                  <a:solidFill>
                    <a:schemeClr val="tx1"/>
                  </a:solidFill>
                  <a:prstDash val="solid"/>
                  <a:round/>
                  <a:headEnd type="none" w="med" len="med"/>
                  <a:tailEnd type="none" w="med" len="med"/>
                </a:ln>
              </p:spPr>
            </p:sp>
            <p:sp>
              <p:nvSpPr>
                <p:cNvPr id="37955" name="Line 68"/>
                <p:cNvSpPr/>
                <p:nvPr/>
              </p:nvSpPr>
              <p:spPr>
                <a:xfrm>
                  <a:off x="1425" y="2013"/>
                  <a:ext cx="0" cy="1059"/>
                </a:xfrm>
                <a:prstGeom prst="line">
                  <a:avLst/>
                </a:prstGeom>
                <a:ln w="28575" cap="flat" cmpd="sng">
                  <a:solidFill>
                    <a:schemeClr val="tx1"/>
                  </a:solidFill>
                  <a:prstDash val="solid"/>
                  <a:round/>
                  <a:headEnd type="none" w="med" len="med"/>
                  <a:tailEnd type="none" w="med" len="med"/>
                </a:ln>
              </p:spPr>
            </p:sp>
            <p:sp>
              <p:nvSpPr>
                <p:cNvPr id="37956" name="Line 69"/>
                <p:cNvSpPr/>
                <p:nvPr/>
              </p:nvSpPr>
              <p:spPr>
                <a:xfrm>
                  <a:off x="1532" y="2013"/>
                  <a:ext cx="0" cy="1059"/>
                </a:xfrm>
                <a:prstGeom prst="line">
                  <a:avLst/>
                </a:prstGeom>
                <a:ln w="28575" cap="flat" cmpd="sng">
                  <a:solidFill>
                    <a:schemeClr val="tx1"/>
                  </a:solidFill>
                  <a:prstDash val="solid"/>
                  <a:round/>
                  <a:headEnd type="none" w="med" len="med"/>
                  <a:tailEnd type="none" w="med" len="med"/>
                </a:ln>
              </p:spPr>
            </p:sp>
            <p:sp>
              <p:nvSpPr>
                <p:cNvPr id="37957" name="Line 70"/>
                <p:cNvSpPr/>
                <p:nvPr/>
              </p:nvSpPr>
              <p:spPr>
                <a:xfrm>
                  <a:off x="1639" y="2013"/>
                  <a:ext cx="0" cy="1059"/>
                </a:xfrm>
                <a:prstGeom prst="line">
                  <a:avLst/>
                </a:prstGeom>
                <a:ln w="28575" cap="flat" cmpd="sng">
                  <a:solidFill>
                    <a:schemeClr val="tx1"/>
                  </a:solidFill>
                  <a:prstDash val="solid"/>
                  <a:round/>
                  <a:headEnd type="none" w="med" len="med"/>
                  <a:tailEnd type="none" w="med" len="med"/>
                </a:ln>
              </p:spPr>
            </p:sp>
            <p:sp>
              <p:nvSpPr>
                <p:cNvPr id="37958" name="Line 71"/>
                <p:cNvSpPr/>
                <p:nvPr/>
              </p:nvSpPr>
              <p:spPr>
                <a:xfrm>
                  <a:off x="1746" y="2013"/>
                  <a:ext cx="0" cy="1059"/>
                </a:xfrm>
                <a:prstGeom prst="line">
                  <a:avLst/>
                </a:prstGeom>
                <a:ln w="28575" cap="flat" cmpd="sng">
                  <a:solidFill>
                    <a:schemeClr val="tx1"/>
                  </a:solidFill>
                  <a:prstDash val="solid"/>
                  <a:round/>
                  <a:headEnd type="none" w="med" len="med"/>
                  <a:tailEnd type="none" w="med" len="med"/>
                </a:ln>
              </p:spPr>
            </p:sp>
            <p:sp>
              <p:nvSpPr>
                <p:cNvPr id="37959" name="Line 72"/>
                <p:cNvSpPr/>
                <p:nvPr/>
              </p:nvSpPr>
              <p:spPr>
                <a:xfrm>
                  <a:off x="1854" y="2013"/>
                  <a:ext cx="0" cy="1059"/>
                </a:xfrm>
                <a:prstGeom prst="line">
                  <a:avLst/>
                </a:prstGeom>
                <a:ln w="28575" cap="sq" cmpd="sng">
                  <a:solidFill>
                    <a:schemeClr val="tx1"/>
                  </a:solidFill>
                  <a:prstDash val="solid"/>
                  <a:round/>
                  <a:headEnd type="none" w="med" len="med"/>
                  <a:tailEnd type="none" w="med" len="med"/>
                </a:ln>
              </p:spPr>
            </p:sp>
            <p:sp>
              <p:nvSpPr>
                <p:cNvPr id="37960" name="Line 73"/>
                <p:cNvSpPr/>
                <p:nvPr/>
              </p:nvSpPr>
              <p:spPr>
                <a:xfrm>
                  <a:off x="781" y="2190"/>
                  <a:ext cx="1067" cy="0"/>
                </a:xfrm>
                <a:prstGeom prst="line">
                  <a:avLst/>
                </a:prstGeom>
                <a:ln w="28575" cap="flat" cmpd="sng">
                  <a:solidFill>
                    <a:schemeClr val="tx1"/>
                  </a:solidFill>
                  <a:prstDash val="solid"/>
                  <a:round/>
                  <a:headEnd type="none" w="med" len="med"/>
                  <a:tailEnd type="none" w="med" len="med"/>
                </a:ln>
              </p:spPr>
            </p:sp>
            <p:sp>
              <p:nvSpPr>
                <p:cNvPr id="37961" name="Line 74"/>
                <p:cNvSpPr/>
                <p:nvPr/>
              </p:nvSpPr>
              <p:spPr>
                <a:xfrm>
                  <a:off x="781" y="2366"/>
                  <a:ext cx="1067" cy="0"/>
                </a:xfrm>
                <a:prstGeom prst="line">
                  <a:avLst/>
                </a:prstGeom>
                <a:ln w="28575" cap="flat" cmpd="sng">
                  <a:solidFill>
                    <a:schemeClr val="tx1"/>
                  </a:solidFill>
                  <a:prstDash val="solid"/>
                  <a:round/>
                  <a:headEnd type="none" w="med" len="med"/>
                  <a:tailEnd type="none" w="med" len="med"/>
                </a:ln>
              </p:spPr>
            </p:sp>
            <p:sp>
              <p:nvSpPr>
                <p:cNvPr id="37962" name="Line 75"/>
                <p:cNvSpPr/>
                <p:nvPr/>
              </p:nvSpPr>
              <p:spPr>
                <a:xfrm>
                  <a:off x="781" y="2543"/>
                  <a:ext cx="1067" cy="0"/>
                </a:xfrm>
                <a:prstGeom prst="line">
                  <a:avLst/>
                </a:prstGeom>
                <a:ln w="28575" cap="flat" cmpd="sng">
                  <a:solidFill>
                    <a:schemeClr val="tx1"/>
                  </a:solidFill>
                  <a:prstDash val="solid"/>
                  <a:round/>
                  <a:headEnd type="none" w="med" len="med"/>
                  <a:tailEnd type="none" w="med" len="med"/>
                </a:ln>
              </p:spPr>
            </p:sp>
            <p:sp>
              <p:nvSpPr>
                <p:cNvPr id="37963" name="Line 76"/>
                <p:cNvSpPr/>
                <p:nvPr/>
              </p:nvSpPr>
              <p:spPr>
                <a:xfrm>
                  <a:off x="781" y="2719"/>
                  <a:ext cx="1067" cy="0"/>
                </a:xfrm>
                <a:prstGeom prst="line">
                  <a:avLst/>
                </a:prstGeom>
                <a:ln w="28575" cap="flat" cmpd="sng">
                  <a:solidFill>
                    <a:schemeClr val="tx1"/>
                  </a:solidFill>
                  <a:prstDash val="solid"/>
                  <a:round/>
                  <a:headEnd type="none" w="med" len="med"/>
                  <a:tailEnd type="none" w="med" len="med"/>
                </a:ln>
              </p:spPr>
            </p:sp>
            <p:sp>
              <p:nvSpPr>
                <p:cNvPr id="37964" name="Line 77"/>
                <p:cNvSpPr/>
                <p:nvPr/>
              </p:nvSpPr>
              <p:spPr>
                <a:xfrm>
                  <a:off x="781" y="2896"/>
                  <a:ext cx="1067" cy="0"/>
                </a:xfrm>
                <a:prstGeom prst="line">
                  <a:avLst/>
                </a:prstGeom>
                <a:ln w="28575" cap="flat" cmpd="sng">
                  <a:solidFill>
                    <a:schemeClr val="tx1"/>
                  </a:solidFill>
                  <a:prstDash val="solid"/>
                  <a:round/>
                  <a:headEnd type="none" w="med" len="med"/>
                  <a:tailEnd type="none" w="med" len="med"/>
                </a:ln>
              </p:spPr>
            </p:sp>
            <p:sp>
              <p:nvSpPr>
                <p:cNvPr id="37965" name="Line 78"/>
                <p:cNvSpPr/>
                <p:nvPr/>
              </p:nvSpPr>
              <p:spPr>
                <a:xfrm>
                  <a:off x="781" y="3072"/>
                  <a:ext cx="1067" cy="0"/>
                </a:xfrm>
                <a:prstGeom prst="line">
                  <a:avLst/>
                </a:prstGeom>
                <a:ln w="28575" cap="flat" cmpd="sng">
                  <a:solidFill>
                    <a:schemeClr val="tx1"/>
                  </a:solidFill>
                  <a:prstDash val="solid"/>
                  <a:round/>
                  <a:headEnd type="none" w="med" len="med"/>
                  <a:tailEnd type="none" w="med" len="med"/>
                </a:ln>
              </p:spPr>
            </p:sp>
            <p:sp>
              <p:nvSpPr>
                <p:cNvPr id="37966" name="Line 79"/>
                <p:cNvSpPr/>
                <p:nvPr/>
              </p:nvSpPr>
              <p:spPr>
                <a:xfrm>
                  <a:off x="781" y="2101"/>
                  <a:ext cx="1067" cy="0"/>
                </a:xfrm>
                <a:prstGeom prst="line">
                  <a:avLst/>
                </a:prstGeom>
                <a:ln w="28575" cap="flat" cmpd="sng">
                  <a:solidFill>
                    <a:schemeClr val="tx1"/>
                  </a:solidFill>
                  <a:prstDash val="solid"/>
                  <a:round/>
                  <a:headEnd type="none" w="med" len="med"/>
                  <a:tailEnd type="none" w="med" len="med"/>
                </a:ln>
              </p:spPr>
            </p:sp>
            <p:sp>
              <p:nvSpPr>
                <p:cNvPr id="37967" name="Line 80"/>
                <p:cNvSpPr/>
                <p:nvPr/>
              </p:nvSpPr>
              <p:spPr>
                <a:xfrm>
                  <a:off x="781" y="2278"/>
                  <a:ext cx="1067" cy="0"/>
                </a:xfrm>
                <a:prstGeom prst="line">
                  <a:avLst/>
                </a:prstGeom>
                <a:ln w="28575" cap="flat" cmpd="sng">
                  <a:solidFill>
                    <a:schemeClr val="tx1"/>
                  </a:solidFill>
                  <a:prstDash val="solid"/>
                  <a:round/>
                  <a:headEnd type="none" w="med" len="med"/>
                  <a:tailEnd type="none" w="med" len="med"/>
                </a:ln>
              </p:spPr>
            </p:sp>
            <p:sp>
              <p:nvSpPr>
                <p:cNvPr id="37968" name="Line 81"/>
                <p:cNvSpPr/>
                <p:nvPr/>
              </p:nvSpPr>
              <p:spPr>
                <a:xfrm>
                  <a:off x="781" y="2454"/>
                  <a:ext cx="1067" cy="0"/>
                </a:xfrm>
                <a:prstGeom prst="line">
                  <a:avLst/>
                </a:prstGeom>
                <a:ln w="28575" cap="flat" cmpd="sng">
                  <a:solidFill>
                    <a:schemeClr val="tx1"/>
                  </a:solidFill>
                  <a:prstDash val="solid"/>
                  <a:round/>
                  <a:headEnd type="none" w="med" len="med"/>
                  <a:tailEnd type="none" w="med" len="med"/>
                </a:ln>
              </p:spPr>
            </p:sp>
            <p:sp>
              <p:nvSpPr>
                <p:cNvPr id="37969" name="Line 82"/>
                <p:cNvSpPr/>
                <p:nvPr/>
              </p:nvSpPr>
              <p:spPr>
                <a:xfrm>
                  <a:off x="781" y="2631"/>
                  <a:ext cx="1067" cy="0"/>
                </a:xfrm>
                <a:prstGeom prst="line">
                  <a:avLst/>
                </a:prstGeom>
                <a:ln w="28575" cap="flat" cmpd="sng">
                  <a:solidFill>
                    <a:schemeClr val="tx1"/>
                  </a:solidFill>
                  <a:prstDash val="solid"/>
                  <a:round/>
                  <a:headEnd type="none" w="med" len="med"/>
                  <a:tailEnd type="none" w="med" len="med"/>
                </a:ln>
              </p:spPr>
            </p:sp>
            <p:sp>
              <p:nvSpPr>
                <p:cNvPr id="37970" name="Line 83"/>
                <p:cNvSpPr/>
                <p:nvPr/>
              </p:nvSpPr>
              <p:spPr>
                <a:xfrm>
                  <a:off x="781" y="2807"/>
                  <a:ext cx="1067" cy="0"/>
                </a:xfrm>
                <a:prstGeom prst="line">
                  <a:avLst/>
                </a:prstGeom>
                <a:ln w="28575" cap="flat" cmpd="sng">
                  <a:solidFill>
                    <a:schemeClr val="tx1"/>
                  </a:solidFill>
                  <a:prstDash val="solid"/>
                  <a:round/>
                  <a:headEnd type="none" w="med" len="med"/>
                  <a:tailEnd type="none" w="med" len="med"/>
                </a:ln>
              </p:spPr>
            </p:sp>
            <p:sp>
              <p:nvSpPr>
                <p:cNvPr id="37971" name="Line 84"/>
                <p:cNvSpPr/>
                <p:nvPr/>
              </p:nvSpPr>
              <p:spPr>
                <a:xfrm>
                  <a:off x="781" y="2984"/>
                  <a:ext cx="1067" cy="0"/>
                </a:xfrm>
                <a:prstGeom prst="line">
                  <a:avLst/>
                </a:prstGeom>
                <a:ln w="28575" cap="sq" cmpd="sng">
                  <a:solidFill>
                    <a:schemeClr val="tx1"/>
                  </a:solidFill>
                  <a:prstDash val="solid"/>
                  <a:round/>
                  <a:headEnd type="none" w="med" len="med"/>
                  <a:tailEnd type="none" w="med" len="med"/>
                </a:ln>
              </p:spPr>
            </p:sp>
            <p:sp>
              <p:nvSpPr>
                <p:cNvPr id="37972" name="Line 85"/>
                <p:cNvSpPr/>
                <p:nvPr/>
              </p:nvSpPr>
              <p:spPr>
                <a:xfrm>
                  <a:off x="781" y="2013"/>
                  <a:ext cx="1067" cy="0"/>
                </a:xfrm>
                <a:prstGeom prst="line">
                  <a:avLst/>
                </a:prstGeom>
                <a:ln w="28575" cap="sq" cmpd="sng">
                  <a:solidFill>
                    <a:schemeClr val="tx1"/>
                  </a:solidFill>
                  <a:prstDash val="solid"/>
                  <a:round/>
                  <a:headEnd type="none" w="med" len="med"/>
                  <a:tailEnd type="none" w="med" len="med"/>
                </a:ln>
              </p:spPr>
            </p:sp>
            <p:sp>
              <p:nvSpPr>
                <p:cNvPr id="37973" name="Rectangle 86"/>
                <p:cNvSpPr/>
                <p:nvPr/>
              </p:nvSpPr>
              <p:spPr>
                <a:xfrm>
                  <a:off x="789" y="2543"/>
                  <a:ext cx="94" cy="88"/>
                </a:xfrm>
                <a:prstGeom prst="rect">
                  <a:avLst/>
                </a:prstGeom>
                <a:solidFill>
                  <a:srgbClr val="FF0000"/>
                </a:solidFill>
                <a:ln w="28575" cap="flat" cmpd="sng">
                  <a:solidFill>
                    <a:schemeClr val="tx1"/>
                  </a:solidFill>
                  <a:prstDash val="solid"/>
                  <a:miter/>
                  <a:headEnd type="none" w="med" len="med"/>
                  <a:tailEnd type="none" w="med" len="med"/>
                </a:ln>
              </p:spPr>
              <p:txBody>
                <a:bodyPr wrap="none" lIns="92075" tIns="46038" rIns="92075" bIns="46038" anchor="ctr" anchorCtr="0"/>
                <a:p>
                  <a:pPr algn="ctr" defTabSz="228600" eaLnBrk="0" hangingPunct="0">
                    <a:lnSpc>
                      <a:spcPct val="80000"/>
                    </a:lnSpc>
                    <a:spcBef>
                      <a:spcPct val="40000"/>
                    </a:spcBef>
                  </a:pPr>
                  <a:endParaRPr lang="zh-CN" altLang="en-US" sz="1400" dirty="0">
                    <a:solidFill>
                      <a:srgbClr val="FF0066"/>
                    </a:solidFill>
                    <a:latin typeface="Arial" panose="020B0604020202020204" pitchFamily="34" charset="0"/>
                    <a:ea typeface="黑体" panose="02010609060101010101" pitchFamily="49" charset="-122"/>
                  </a:endParaRPr>
                </a:p>
              </p:txBody>
            </p:sp>
            <p:sp>
              <p:nvSpPr>
                <p:cNvPr id="37974" name="Rectangle 87"/>
                <p:cNvSpPr/>
                <p:nvPr/>
              </p:nvSpPr>
              <p:spPr>
                <a:xfrm>
                  <a:off x="1109" y="2454"/>
                  <a:ext cx="94" cy="89"/>
                </a:xfrm>
                <a:prstGeom prst="rect">
                  <a:avLst/>
                </a:prstGeom>
                <a:solidFill>
                  <a:srgbClr val="FF0000"/>
                </a:solidFill>
                <a:ln w="28575" cap="flat" cmpd="sng">
                  <a:solidFill>
                    <a:schemeClr val="tx1"/>
                  </a:solidFill>
                  <a:prstDash val="solid"/>
                  <a:miter/>
                  <a:headEnd type="none" w="med" len="med"/>
                  <a:tailEnd type="none" w="med" len="med"/>
                </a:ln>
              </p:spPr>
              <p:txBody>
                <a:bodyPr wrap="none" lIns="92075" tIns="46038" rIns="92075" bIns="46038" anchor="ctr" anchorCtr="0"/>
                <a:p>
                  <a:pPr algn="ctr" defTabSz="228600" eaLnBrk="0" hangingPunct="0">
                    <a:lnSpc>
                      <a:spcPct val="80000"/>
                    </a:lnSpc>
                    <a:spcBef>
                      <a:spcPct val="40000"/>
                    </a:spcBef>
                  </a:pPr>
                  <a:endParaRPr lang="zh-CN" altLang="en-US" sz="1400" dirty="0">
                    <a:solidFill>
                      <a:srgbClr val="FF0066"/>
                    </a:solidFill>
                    <a:latin typeface="Arial" panose="020B0604020202020204" pitchFamily="34" charset="0"/>
                    <a:ea typeface="黑体" panose="02010609060101010101" pitchFamily="49" charset="-122"/>
                  </a:endParaRPr>
                </a:p>
              </p:txBody>
            </p:sp>
            <p:sp>
              <p:nvSpPr>
                <p:cNvPr id="37975" name="Rectangle 88"/>
                <p:cNvSpPr/>
                <p:nvPr/>
              </p:nvSpPr>
              <p:spPr>
                <a:xfrm>
                  <a:off x="1112" y="2366"/>
                  <a:ext cx="94" cy="88"/>
                </a:xfrm>
                <a:prstGeom prst="rect">
                  <a:avLst/>
                </a:prstGeom>
                <a:solidFill>
                  <a:srgbClr val="FF0000"/>
                </a:solidFill>
                <a:ln w="28575" cap="flat" cmpd="sng">
                  <a:solidFill>
                    <a:schemeClr val="tx1"/>
                  </a:solidFill>
                  <a:prstDash val="solid"/>
                  <a:miter/>
                  <a:headEnd type="none" w="med" len="med"/>
                  <a:tailEnd type="none" w="med" len="med"/>
                </a:ln>
              </p:spPr>
              <p:txBody>
                <a:bodyPr wrap="none" lIns="92075" tIns="46038" rIns="92075" bIns="46038" anchor="ctr" anchorCtr="0"/>
                <a:p>
                  <a:pPr algn="ctr" defTabSz="228600" eaLnBrk="0" hangingPunct="0">
                    <a:lnSpc>
                      <a:spcPct val="80000"/>
                    </a:lnSpc>
                    <a:spcBef>
                      <a:spcPct val="40000"/>
                    </a:spcBef>
                  </a:pPr>
                  <a:endParaRPr lang="zh-CN" altLang="en-US" sz="1400" dirty="0">
                    <a:solidFill>
                      <a:srgbClr val="FF0066"/>
                    </a:solidFill>
                    <a:latin typeface="Arial" panose="020B0604020202020204" pitchFamily="34" charset="0"/>
                    <a:ea typeface="黑体" panose="02010609060101010101" pitchFamily="49" charset="-122"/>
                  </a:endParaRPr>
                </a:p>
              </p:txBody>
            </p:sp>
            <p:sp>
              <p:nvSpPr>
                <p:cNvPr id="37976" name="Rectangle 89"/>
                <p:cNvSpPr/>
                <p:nvPr/>
              </p:nvSpPr>
              <p:spPr>
                <a:xfrm>
                  <a:off x="1007" y="2366"/>
                  <a:ext cx="94" cy="88"/>
                </a:xfrm>
                <a:prstGeom prst="rect">
                  <a:avLst/>
                </a:prstGeom>
                <a:solidFill>
                  <a:srgbClr val="FF0000"/>
                </a:solidFill>
                <a:ln w="28575" cap="flat" cmpd="sng">
                  <a:solidFill>
                    <a:schemeClr val="tx1"/>
                  </a:solidFill>
                  <a:prstDash val="solid"/>
                  <a:miter/>
                  <a:headEnd type="none" w="med" len="med"/>
                  <a:tailEnd type="none" w="med" len="med"/>
                </a:ln>
              </p:spPr>
              <p:txBody>
                <a:bodyPr wrap="none" lIns="92075" tIns="46038" rIns="92075" bIns="46038" anchor="ctr" anchorCtr="0"/>
                <a:p>
                  <a:pPr algn="ctr" defTabSz="228600" eaLnBrk="0" hangingPunct="0">
                    <a:lnSpc>
                      <a:spcPct val="80000"/>
                    </a:lnSpc>
                    <a:spcBef>
                      <a:spcPct val="40000"/>
                    </a:spcBef>
                  </a:pPr>
                  <a:endParaRPr lang="zh-CN" altLang="en-US" sz="1400" dirty="0">
                    <a:solidFill>
                      <a:srgbClr val="FF0066"/>
                    </a:solidFill>
                    <a:latin typeface="Arial" panose="020B0604020202020204" pitchFamily="34" charset="0"/>
                    <a:ea typeface="黑体" panose="02010609060101010101" pitchFamily="49" charset="-122"/>
                  </a:endParaRPr>
                </a:p>
              </p:txBody>
            </p:sp>
            <p:sp>
              <p:nvSpPr>
                <p:cNvPr id="37977" name="Rectangle 90"/>
                <p:cNvSpPr/>
                <p:nvPr/>
              </p:nvSpPr>
              <p:spPr>
                <a:xfrm>
                  <a:off x="1433" y="2190"/>
                  <a:ext cx="94" cy="88"/>
                </a:xfrm>
                <a:prstGeom prst="rect">
                  <a:avLst/>
                </a:prstGeom>
                <a:solidFill>
                  <a:srgbClr val="FF0000"/>
                </a:solidFill>
                <a:ln w="28575" cap="flat" cmpd="sng">
                  <a:solidFill>
                    <a:schemeClr val="tx1"/>
                  </a:solidFill>
                  <a:prstDash val="solid"/>
                  <a:miter/>
                  <a:headEnd type="none" w="med" len="med"/>
                  <a:tailEnd type="none" w="med" len="med"/>
                </a:ln>
              </p:spPr>
              <p:txBody>
                <a:bodyPr wrap="none" lIns="92075" tIns="46038" rIns="92075" bIns="46038" anchor="ctr" anchorCtr="0"/>
                <a:p>
                  <a:pPr algn="ctr" defTabSz="228600" eaLnBrk="0" hangingPunct="0">
                    <a:lnSpc>
                      <a:spcPct val="80000"/>
                    </a:lnSpc>
                    <a:spcBef>
                      <a:spcPct val="40000"/>
                    </a:spcBef>
                  </a:pPr>
                  <a:endParaRPr lang="zh-CN" altLang="en-US" sz="1400" dirty="0">
                    <a:solidFill>
                      <a:srgbClr val="FF0066"/>
                    </a:solidFill>
                    <a:latin typeface="Arial" panose="020B0604020202020204" pitchFamily="34" charset="0"/>
                    <a:ea typeface="黑体" panose="02010609060101010101" pitchFamily="49" charset="-122"/>
                  </a:endParaRPr>
                </a:p>
              </p:txBody>
            </p:sp>
            <p:sp>
              <p:nvSpPr>
                <p:cNvPr id="37978" name="Rectangle 91"/>
                <p:cNvSpPr/>
                <p:nvPr/>
              </p:nvSpPr>
              <p:spPr>
                <a:xfrm>
                  <a:off x="1433" y="2101"/>
                  <a:ext cx="94" cy="89"/>
                </a:xfrm>
                <a:prstGeom prst="rect">
                  <a:avLst/>
                </a:prstGeom>
                <a:solidFill>
                  <a:srgbClr val="FF0000"/>
                </a:solidFill>
                <a:ln w="28575" cap="flat" cmpd="sng">
                  <a:solidFill>
                    <a:schemeClr val="tx1"/>
                  </a:solidFill>
                  <a:prstDash val="solid"/>
                  <a:miter/>
                  <a:headEnd type="none" w="med" len="med"/>
                  <a:tailEnd type="none" w="med" len="med"/>
                </a:ln>
              </p:spPr>
              <p:txBody>
                <a:bodyPr wrap="none" lIns="92075" tIns="46038" rIns="92075" bIns="46038" anchor="ctr" anchorCtr="0"/>
                <a:p>
                  <a:pPr algn="ctr" defTabSz="228600" eaLnBrk="0" hangingPunct="0">
                    <a:lnSpc>
                      <a:spcPct val="80000"/>
                    </a:lnSpc>
                    <a:spcBef>
                      <a:spcPct val="40000"/>
                    </a:spcBef>
                  </a:pPr>
                  <a:endParaRPr lang="zh-CN" altLang="en-US" sz="1400" dirty="0">
                    <a:solidFill>
                      <a:srgbClr val="FF0066"/>
                    </a:solidFill>
                    <a:latin typeface="Arial" panose="020B0604020202020204" pitchFamily="34" charset="0"/>
                    <a:ea typeface="黑体" panose="02010609060101010101" pitchFamily="49" charset="-122"/>
                  </a:endParaRPr>
                </a:p>
              </p:txBody>
            </p:sp>
            <p:sp>
              <p:nvSpPr>
                <p:cNvPr id="37979" name="Rectangle 92"/>
                <p:cNvSpPr/>
                <p:nvPr/>
              </p:nvSpPr>
              <p:spPr>
                <a:xfrm>
                  <a:off x="1325" y="2101"/>
                  <a:ext cx="94" cy="89"/>
                </a:xfrm>
                <a:prstGeom prst="rect">
                  <a:avLst/>
                </a:prstGeom>
                <a:solidFill>
                  <a:srgbClr val="FF0000"/>
                </a:solidFill>
                <a:ln w="28575" cap="flat" cmpd="sng">
                  <a:solidFill>
                    <a:schemeClr val="tx1"/>
                  </a:solidFill>
                  <a:prstDash val="solid"/>
                  <a:miter/>
                  <a:headEnd type="none" w="med" len="med"/>
                  <a:tailEnd type="none" w="med" len="med"/>
                </a:ln>
              </p:spPr>
              <p:txBody>
                <a:bodyPr wrap="none" lIns="92075" tIns="46038" rIns="92075" bIns="46038" anchor="ctr" anchorCtr="0"/>
                <a:p>
                  <a:pPr algn="ctr" defTabSz="228600" eaLnBrk="0" hangingPunct="0">
                    <a:lnSpc>
                      <a:spcPct val="80000"/>
                    </a:lnSpc>
                    <a:spcBef>
                      <a:spcPct val="40000"/>
                    </a:spcBef>
                  </a:pPr>
                  <a:endParaRPr lang="zh-CN" altLang="en-US" sz="1400" dirty="0">
                    <a:solidFill>
                      <a:srgbClr val="FF0066"/>
                    </a:solidFill>
                    <a:latin typeface="Arial" panose="020B0604020202020204" pitchFamily="34" charset="0"/>
                    <a:ea typeface="黑体" panose="02010609060101010101" pitchFamily="49" charset="-122"/>
                  </a:endParaRPr>
                </a:p>
              </p:txBody>
            </p:sp>
            <p:sp>
              <p:nvSpPr>
                <p:cNvPr id="37980" name="Rectangle 93"/>
                <p:cNvSpPr/>
                <p:nvPr/>
              </p:nvSpPr>
              <p:spPr>
                <a:xfrm>
                  <a:off x="1642" y="2454"/>
                  <a:ext cx="93" cy="89"/>
                </a:xfrm>
                <a:prstGeom prst="rect">
                  <a:avLst/>
                </a:prstGeom>
                <a:solidFill>
                  <a:srgbClr val="FF0000"/>
                </a:solidFill>
                <a:ln w="28575" cap="flat" cmpd="sng">
                  <a:solidFill>
                    <a:schemeClr val="tx1"/>
                  </a:solidFill>
                  <a:prstDash val="solid"/>
                  <a:miter/>
                  <a:headEnd type="none" w="med" len="med"/>
                  <a:tailEnd type="none" w="med" len="med"/>
                </a:ln>
              </p:spPr>
              <p:txBody>
                <a:bodyPr wrap="none" lIns="92075" tIns="46038" rIns="92075" bIns="46038" anchor="ctr" anchorCtr="0"/>
                <a:p>
                  <a:pPr algn="ctr" defTabSz="228600" eaLnBrk="0" hangingPunct="0">
                    <a:lnSpc>
                      <a:spcPct val="80000"/>
                    </a:lnSpc>
                    <a:spcBef>
                      <a:spcPct val="40000"/>
                    </a:spcBef>
                  </a:pPr>
                  <a:endParaRPr lang="zh-CN" altLang="en-US" sz="1400" dirty="0">
                    <a:solidFill>
                      <a:srgbClr val="FF0066"/>
                    </a:solidFill>
                    <a:latin typeface="Arial" panose="020B0604020202020204" pitchFamily="34" charset="0"/>
                    <a:ea typeface="黑体" panose="02010609060101010101" pitchFamily="49" charset="-122"/>
                  </a:endParaRPr>
                </a:p>
              </p:txBody>
            </p:sp>
            <p:sp>
              <p:nvSpPr>
                <p:cNvPr id="37981" name="Rectangle 94"/>
                <p:cNvSpPr/>
                <p:nvPr/>
              </p:nvSpPr>
              <p:spPr>
                <a:xfrm>
                  <a:off x="1752" y="2543"/>
                  <a:ext cx="94" cy="88"/>
                </a:xfrm>
                <a:prstGeom prst="rect">
                  <a:avLst/>
                </a:prstGeom>
                <a:solidFill>
                  <a:srgbClr val="FF0000"/>
                </a:solidFill>
                <a:ln w="28575" cap="flat" cmpd="sng">
                  <a:solidFill>
                    <a:schemeClr val="tx1"/>
                  </a:solidFill>
                  <a:prstDash val="solid"/>
                  <a:miter/>
                  <a:headEnd type="none" w="med" len="med"/>
                  <a:tailEnd type="none" w="med" len="med"/>
                </a:ln>
              </p:spPr>
              <p:txBody>
                <a:bodyPr wrap="none" lIns="92075" tIns="46038" rIns="92075" bIns="46038" anchor="ctr" anchorCtr="0"/>
                <a:p>
                  <a:pPr algn="ctr" defTabSz="228600" eaLnBrk="0" hangingPunct="0">
                    <a:lnSpc>
                      <a:spcPct val="80000"/>
                    </a:lnSpc>
                    <a:spcBef>
                      <a:spcPct val="40000"/>
                    </a:spcBef>
                  </a:pPr>
                  <a:endParaRPr lang="zh-CN" altLang="en-US" sz="1400" dirty="0">
                    <a:solidFill>
                      <a:srgbClr val="FF0066"/>
                    </a:solidFill>
                    <a:latin typeface="Arial" panose="020B0604020202020204" pitchFamily="34" charset="0"/>
                    <a:ea typeface="黑体" panose="02010609060101010101" pitchFamily="49" charset="-122"/>
                  </a:endParaRPr>
                </a:p>
              </p:txBody>
            </p:sp>
            <p:sp>
              <p:nvSpPr>
                <p:cNvPr id="37982" name="Rectangle 95"/>
                <p:cNvSpPr/>
                <p:nvPr/>
              </p:nvSpPr>
              <p:spPr>
                <a:xfrm>
                  <a:off x="1531" y="2628"/>
                  <a:ext cx="94" cy="88"/>
                </a:xfrm>
                <a:prstGeom prst="rect">
                  <a:avLst/>
                </a:prstGeom>
                <a:solidFill>
                  <a:srgbClr val="FF0000"/>
                </a:solidFill>
                <a:ln w="28575" cap="flat" cmpd="sng">
                  <a:solidFill>
                    <a:schemeClr val="tx1"/>
                  </a:solidFill>
                  <a:prstDash val="solid"/>
                  <a:miter/>
                  <a:headEnd type="none" w="med" len="med"/>
                  <a:tailEnd type="none" w="med" len="med"/>
                </a:ln>
              </p:spPr>
              <p:txBody>
                <a:bodyPr wrap="none" lIns="92075" tIns="46038" rIns="92075" bIns="46038" anchor="ctr" anchorCtr="0"/>
                <a:p>
                  <a:pPr algn="ctr" defTabSz="228600" eaLnBrk="0" hangingPunct="0">
                    <a:lnSpc>
                      <a:spcPct val="80000"/>
                    </a:lnSpc>
                    <a:spcBef>
                      <a:spcPct val="40000"/>
                    </a:spcBef>
                  </a:pPr>
                  <a:endParaRPr lang="zh-CN" altLang="en-US" sz="1400" dirty="0">
                    <a:solidFill>
                      <a:srgbClr val="FF0066"/>
                    </a:solidFill>
                    <a:latin typeface="Arial" panose="020B0604020202020204" pitchFamily="34" charset="0"/>
                    <a:ea typeface="黑体" panose="02010609060101010101" pitchFamily="49" charset="-122"/>
                  </a:endParaRPr>
                </a:p>
              </p:txBody>
            </p:sp>
            <p:sp>
              <p:nvSpPr>
                <p:cNvPr id="37983" name="Rectangle 96"/>
                <p:cNvSpPr/>
                <p:nvPr/>
              </p:nvSpPr>
              <p:spPr>
                <a:xfrm>
                  <a:off x="1432" y="2628"/>
                  <a:ext cx="94" cy="88"/>
                </a:xfrm>
                <a:prstGeom prst="rect">
                  <a:avLst/>
                </a:prstGeom>
                <a:solidFill>
                  <a:srgbClr val="FF0000"/>
                </a:solidFill>
                <a:ln w="28575" cap="flat" cmpd="sng">
                  <a:solidFill>
                    <a:schemeClr val="tx1"/>
                  </a:solidFill>
                  <a:prstDash val="solid"/>
                  <a:miter/>
                  <a:headEnd type="none" w="med" len="med"/>
                  <a:tailEnd type="none" w="med" len="med"/>
                </a:ln>
              </p:spPr>
              <p:txBody>
                <a:bodyPr wrap="none" lIns="92075" tIns="46038" rIns="92075" bIns="46038" anchor="ctr" anchorCtr="0"/>
                <a:p>
                  <a:pPr algn="ctr" defTabSz="228600" eaLnBrk="0" hangingPunct="0">
                    <a:lnSpc>
                      <a:spcPct val="80000"/>
                    </a:lnSpc>
                    <a:spcBef>
                      <a:spcPct val="40000"/>
                    </a:spcBef>
                  </a:pPr>
                  <a:endParaRPr lang="zh-CN" altLang="en-US" sz="1400" dirty="0">
                    <a:solidFill>
                      <a:srgbClr val="FF0066"/>
                    </a:solidFill>
                    <a:latin typeface="Arial" panose="020B0604020202020204" pitchFamily="34" charset="0"/>
                    <a:ea typeface="黑体" panose="02010609060101010101" pitchFamily="49" charset="-122"/>
                  </a:endParaRPr>
                </a:p>
              </p:txBody>
            </p:sp>
            <p:sp>
              <p:nvSpPr>
                <p:cNvPr id="37984" name="Rectangle 97"/>
                <p:cNvSpPr/>
                <p:nvPr/>
              </p:nvSpPr>
              <p:spPr>
                <a:xfrm>
                  <a:off x="1106" y="2807"/>
                  <a:ext cx="94" cy="89"/>
                </a:xfrm>
                <a:prstGeom prst="rect">
                  <a:avLst/>
                </a:prstGeom>
                <a:solidFill>
                  <a:srgbClr val="FF0000"/>
                </a:solidFill>
                <a:ln w="28575" cap="flat" cmpd="sng">
                  <a:solidFill>
                    <a:schemeClr val="tx1"/>
                  </a:solidFill>
                  <a:prstDash val="solid"/>
                  <a:miter/>
                  <a:headEnd type="none" w="med" len="med"/>
                  <a:tailEnd type="none" w="med" len="med"/>
                </a:ln>
              </p:spPr>
              <p:txBody>
                <a:bodyPr wrap="none" lIns="92075" tIns="46038" rIns="92075" bIns="46038" anchor="ctr" anchorCtr="0"/>
                <a:p>
                  <a:pPr algn="ctr" defTabSz="228600" eaLnBrk="0" hangingPunct="0">
                    <a:lnSpc>
                      <a:spcPct val="80000"/>
                    </a:lnSpc>
                    <a:spcBef>
                      <a:spcPct val="40000"/>
                    </a:spcBef>
                  </a:pPr>
                  <a:endParaRPr lang="zh-CN" altLang="en-US" sz="1400" dirty="0">
                    <a:solidFill>
                      <a:srgbClr val="FF0066"/>
                    </a:solidFill>
                    <a:latin typeface="Arial" panose="020B0604020202020204" pitchFamily="34" charset="0"/>
                    <a:ea typeface="黑体" panose="02010609060101010101" pitchFamily="49" charset="-122"/>
                  </a:endParaRPr>
                </a:p>
              </p:txBody>
            </p:sp>
            <p:sp>
              <p:nvSpPr>
                <p:cNvPr id="37985" name="Rectangle 98"/>
                <p:cNvSpPr/>
                <p:nvPr/>
              </p:nvSpPr>
              <p:spPr>
                <a:xfrm>
                  <a:off x="1002" y="2807"/>
                  <a:ext cx="93" cy="89"/>
                </a:xfrm>
                <a:prstGeom prst="rect">
                  <a:avLst/>
                </a:prstGeom>
                <a:solidFill>
                  <a:srgbClr val="FF0000"/>
                </a:solidFill>
                <a:ln w="28575" cap="flat" cmpd="sng">
                  <a:solidFill>
                    <a:schemeClr val="tx1"/>
                  </a:solidFill>
                  <a:prstDash val="solid"/>
                  <a:miter/>
                  <a:headEnd type="none" w="med" len="med"/>
                  <a:tailEnd type="none" w="med" len="med"/>
                </a:ln>
              </p:spPr>
              <p:txBody>
                <a:bodyPr wrap="none" lIns="92075" tIns="46038" rIns="92075" bIns="46038" anchor="ctr" anchorCtr="0"/>
                <a:p>
                  <a:pPr algn="ctr" defTabSz="228600" eaLnBrk="0" hangingPunct="0">
                    <a:lnSpc>
                      <a:spcPct val="80000"/>
                    </a:lnSpc>
                    <a:spcBef>
                      <a:spcPct val="40000"/>
                    </a:spcBef>
                  </a:pPr>
                  <a:endParaRPr lang="zh-CN" altLang="en-US" sz="1400" dirty="0">
                    <a:solidFill>
                      <a:srgbClr val="FF0066"/>
                    </a:solidFill>
                    <a:latin typeface="Arial" panose="020B0604020202020204" pitchFamily="34" charset="0"/>
                    <a:ea typeface="黑体" panose="02010609060101010101" pitchFamily="49" charset="-122"/>
                  </a:endParaRPr>
                </a:p>
              </p:txBody>
            </p:sp>
            <p:sp>
              <p:nvSpPr>
                <p:cNvPr id="37986" name="Rectangle 99"/>
                <p:cNvSpPr/>
                <p:nvPr/>
              </p:nvSpPr>
              <p:spPr>
                <a:xfrm>
                  <a:off x="1217" y="2807"/>
                  <a:ext cx="94" cy="89"/>
                </a:xfrm>
                <a:prstGeom prst="rect">
                  <a:avLst/>
                </a:prstGeom>
                <a:solidFill>
                  <a:srgbClr val="FF0000"/>
                </a:solidFill>
                <a:ln w="28575" cap="flat" cmpd="sng">
                  <a:solidFill>
                    <a:schemeClr val="tx1"/>
                  </a:solidFill>
                  <a:prstDash val="solid"/>
                  <a:miter/>
                  <a:headEnd type="none" w="med" len="med"/>
                  <a:tailEnd type="none" w="med" len="med"/>
                </a:ln>
              </p:spPr>
              <p:txBody>
                <a:bodyPr wrap="none" lIns="92075" tIns="46038" rIns="92075" bIns="46038" anchor="ctr" anchorCtr="0"/>
                <a:p>
                  <a:pPr algn="ctr" defTabSz="228600" eaLnBrk="0" hangingPunct="0">
                    <a:lnSpc>
                      <a:spcPct val="80000"/>
                    </a:lnSpc>
                    <a:spcBef>
                      <a:spcPct val="40000"/>
                    </a:spcBef>
                  </a:pPr>
                  <a:endParaRPr lang="zh-CN" altLang="en-US" sz="1400" dirty="0">
                    <a:solidFill>
                      <a:srgbClr val="FF0066"/>
                    </a:solidFill>
                    <a:latin typeface="Arial" panose="020B0604020202020204" pitchFamily="34" charset="0"/>
                    <a:ea typeface="黑体" panose="02010609060101010101" pitchFamily="49" charset="-122"/>
                  </a:endParaRPr>
                </a:p>
              </p:txBody>
            </p:sp>
            <p:sp>
              <p:nvSpPr>
                <p:cNvPr id="37987" name="Rectangle 100"/>
                <p:cNvSpPr/>
                <p:nvPr/>
              </p:nvSpPr>
              <p:spPr>
                <a:xfrm>
                  <a:off x="1534" y="2807"/>
                  <a:ext cx="94" cy="89"/>
                </a:xfrm>
                <a:prstGeom prst="rect">
                  <a:avLst/>
                </a:prstGeom>
                <a:solidFill>
                  <a:srgbClr val="FF0000"/>
                </a:solidFill>
                <a:ln w="28575" cap="flat" cmpd="sng">
                  <a:solidFill>
                    <a:schemeClr val="tx1"/>
                  </a:solidFill>
                  <a:prstDash val="solid"/>
                  <a:miter/>
                  <a:headEnd type="none" w="med" len="med"/>
                  <a:tailEnd type="none" w="med" len="med"/>
                </a:ln>
              </p:spPr>
              <p:txBody>
                <a:bodyPr wrap="none" lIns="92075" tIns="46038" rIns="92075" bIns="46038" anchor="ctr" anchorCtr="0"/>
                <a:p>
                  <a:pPr algn="ctr" defTabSz="228600" eaLnBrk="0" hangingPunct="0">
                    <a:lnSpc>
                      <a:spcPct val="80000"/>
                    </a:lnSpc>
                    <a:spcBef>
                      <a:spcPct val="40000"/>
                    </a:spcBef>
                  </a:pPr>
                  <a:endParaRPr lang="zh-CN" altLang="en-US" sz="1400" dirty="0">
                    <a:solidFill>
                      <a:srgbClr val="FF0066"/>
                    </a:solidFill>
                    <a:latin typeface="Arial" panose="020B0604020202020204" pitchFamily="34" charset="0"/>
                    <a:ea typeface="黑体" panose="02010609060101010101" pitchFamily="49" charset="-122"/>
                  </a:endParaRPr>
                </a:p>
              </p:txBody>
            </p:sp>
          </p:grpSp>
          <p:sp>
            <p:nvSpPr>
              <p:cNvPr id="37988" name="Rectangle 101"/>
              <p:cNvSpPr/>
              <p:nvPr/>
            </p:nvSpPr>
            <p:spPr>
              <a:xfrm>
                <a:off x="3570" y="1861"/>
                <a:ext cx="1056" cy="288"/>
              </a:xfrm>
              <a:prstGeom prst="rect">
                <a:avLst/>
              </a:prstGeom>
              <a:solidFill>
                <a:srgbClr val="FFCC00"/>
              </a:solidFill>
              <a:ln w="28575" cap="flat" cmpd="sng">
                <a:solidFill>
                  <a:schemeClr val="tx1"/>
                </a:solidFill>
                <a:prstDash val="solid"/>
                <a:miter/>
                <a:headEnd type="none" w="med" len="med"/>
                <a:tailEnd type="none" w="med" len="med"/>
              </a:ln>
            </p:spPr>
            <p:txBody>
              <a:bodyPr wrap="none" lIns="92075" tIns="46038" rIns="92075" bIns="46038" anchor="ctr" anchorCtr="0"/>
              <a:p>
                <a:pPr algn="ctr" defTabSz="228600">
                  <a:spcBef>
                    <a:spcPct val="20000"/>
                  </a:spcBef>
                  <a:buClr>
                    <a:srgbClr val="FF0000"/>
                  </a:buClr>
                </a:pPr>
                <a:endParaRPr lang="zh-CN" altLang="en-US" dirty="0">
                  <a:latin typeface="Arial" panose="020B0604020202020204" pitchFamily="34" charset="0"/>
                  <a:ea typeface="黑体" panose="02010609060101010101" pitchFamily="49" charset="-122"/>
                </a:endParaRPr>
              </a:p>
            </p:txBody>
          </p:sp>
          <p:sp>
            <p:nvSpPr>
              <p:cNvPr id="37989" name="Text Box 102"/>
              <p:cNvSpPr txBox="1"/>
              <p:nvPr/>
            </p:nvSpPr>
            <p:spPr>
              <a:xfrm>
                <a:off x="3558" y="1909"/>
                <a:ext cx="1080" cy="192"/>
              </a:xfrm>
              <a:prstGeom prst="rect">
                <a:avLst/>
              </a:prstGeom>
              <a:noFill/>
              <a:ln w="28575">
                <a:noFill/>
              </a:ln>
            </p:spPr>
            <p:txBody>
              <a:bodyPr anchor="t" anchorCtr="0">
                <a:spAutoFit/>
              </a:bodyPr>
              <a:p>
                <a:pPr algn="ctr" defTabSz="228600">
                  <a:spcBef>
                    <a:spcPct val="20000"/>
                  </a:spcBef>
                  <a:buClr>
                    <a:srgbClr val="FF0000"/>
                  </a:buClr>
                </a:pPr>
                <a:r>
                  <a:rPr lang="zh-CN" altLang="en-US" sz="1400" dirty="0">
                    <a:solidFill>
                      <a:srgbClr val="000000"/>
                    </a:solidFill>
                    <a:latin typeface="Arial" panose="020B0604020202020204" pitchFamily="34" charset="0"/>
                    <a:ea typeface="黑体" panose="02010609060101010101" pitchFamily="49" charset="-122"/>
                  </a:rPr>
                  <a:t>数据字典高速缓存</a:t>
                </a:r>
                <a:endParaRPr lang="zh-CN" altLang="en-US" sz="1400" dirty="0">
                  <a:latin typeface="Arial" panose="020B0604020202020204" pitchFamily="34" charset="0"/>
                  <a:ea typeface="黑体" panose="02010609060101010101" pitchFamily="49" charset="-122"/>
                </a:endParaRPr>
              </a:p>
            </p:txBody>
          </p:sp>
          <p:sp>
            <p:nvSpPr>
              <p:cNvPr id="37990" name="Rectangle 103"/>
              <p:cNvSpPr/>
              <p:nvPr/>
            </p:nvSpPr>
            <p:spPr>
              <a:xfrm>
                <a:off x="3570" y="2208"/>
                <a:ext cx="1056" cy="432"/>
              </a:xfrm>
              <a:prstGeom prst="rect">
                <a:avLst/>
              </a:prstGeom>
              <a:solidFill>
                <a:srgbClr val="FFCC00"/>
              </a:solidFill>
              <a:ln w="28575" cap="flat" cmpd="sng">
                <a:solidFill>
                  <a:schemeClr val="tx1"/>
                </a:solidFill>
                <a:prstDash val="solid"/>
                <a:miter/>
                <a:headEnd type="none" w="med" len="med"/>
                <a:tailEnd type="none" w="med" len="med"/>
              </a:ln>
            </p:spPr>
            <p:txBody>
              <a:bodyPr wrap="none" lIns="92075" tIns="46038" rIns="92075" bIns="46038" anchor="ctr" anchorCtr="0"/>
              <a:p>
                <a:pPr algn="ctr" defTabSz="228600">
                  <a:spcBef>
                    <a:spcPct val="20000"/>
                  </a:spcBef>
                  <a:buClr>
                    <a:srgbClr val="FF0000"/>
                  </a:buClr>
                </a:pPr>
                <a:endParaRPr lang="zh-CN" altLang="en-US" dirty="0">
                  <a:latin typeface="Arial" panose="020B0604020202020204" pitchFamily="34" charset="0"/>
                  <a:ea typeface="黑体" panose="02010609060101010101" pitchFamily="49" charset="-122"/>
                </a:endParaRPr>
              </a:p>
            </p:txBody>
          </p:sp>
          <p:sp>
            <p:nvSpPr>
              <p:cNvPr id="37991" name="Text Box 104"/>
              <p:cNvSpPr txBox="1"/>
              <p:nvPr/>
            </p:nvSpPr>
            <p:spPr>
              <a:xfrm>
                <a:off x="3558" y="2328"/>
                <a:ext cx="456" cy="192"/>
              </a:xfrm>
              <a:prstGeom prst="rect">
                <a:avLst/>
              </a:prstGeom>
              <a:noFill/>
              <a:ln w="28575">
                <a:noFill/>
              </a:ln>
            </p:spPr>
            <p:txBody>
              <a:bodyPr anchor="t" anchorCtr="0">
                <a:spAutoFit/>
              </a:bodyPr>
              <a:p>
                <a:pPr defTabSz="228600">
                  <a:spcBef>
                    <a:spcPct val="20000"/>
                  </a:spcBef>
                  <a:buClr>
                    <a:srgbClr val="FF0000"/>
                  </a:buClr>
                </a:pPr>
                <a:r>
                  <a:rPr lang="zh-CN" altLang="en-US" sz="1400" dirty="0">
                    <a:solidFill>
                      <a:srgbClr val="000000"/>
                    </a:solidFill>
                    <a:latin typeface="Arial" panose="020B0604020202020204" pitchFamily="34" charset="0"/>
                    <a:ea typeface="黑体" panose="02010609060101010101" pitchFamily="49" charset="-122"/>
                  </a:rPr>
                  <a:t>其它</a:t>
                </a:r>
                <a:endParaRPr lang="zh-CN" altLang="en-US" sz="1400" dirty="0">
                  <a:latin typeface="Arial" panose="020B0604020202020204" pitchFamily="34" charset="0"/>
                  <a:ea typeface="黑体" panose="02010609060101010101" pitchFamily="49" charset="-122"/>
                </a:endParaRPr>
              </a:p>
            </p:txBody>
          </p:sp>
        </p:grpSp>
        <p:pic>
          <p:nvPicPr>
            <p:cNvPr id="37992" name="Picture 105"/>
            <p:cNvPicPr>
              <a:picLocks noChangeAspect="1"/>
            </p:cNvPicPr>
            <p:nvPr/>
          </p:nvPicPr>
          <p:blipFill>
            <a:blip r:embed="rId2"/>
            <a:stretch>
              <a:fillRect/>
            </a:stretch>
          </p:blipFill>
          <p:spPr>
            <a:xfrm>
              <a:off x="528" y="656"/>
              <a:ext cx="768" cy="473"/>
            </a:xfrm>
            <a:prstGeom prst="rect">
              <a:avLst/>
            </a:prstGeom>
            <a:noFill/>
            <a:ln w="28575">
              <a:noFill/>
            </a:ln>
          </p:spPr>
        </p:pic>
        <p:pic>
          <p:nvPicPr>
            <p:cNvPr id="37993" name="Picture 106"/>
            <p:cNvPicPr>
              <a:picLocks noChangeAspect="1"/>
            </p:cNvPicPr>
            <p:nvPr/>
          </p:nvPicPr>
          <p:blipFill>
            <a:blip r:embed="rId2"/>
            <a:stretch>
              <a:fillRect/>
            </a:stretch>
          </p:blipFill>
          <p:spPr>
            <a:xfrm>
              <a:off x="2160" y="656"/>
              <a:ext cx="768" cy="473"/>
            </a:xfrm>
            <a:prstGeom prst="rect">
              <a:avLst/>
            </a:prstGeom>
            <a:noFill/>
            <a:ln w="28575">
              <a:noFill/>
            </a:ln>
          </p:spPr>
        </p:pic>
        <p:pic>
          <p:nvPicPr>
            <p:cNvPr id="37994" name="Picture 107"/>
            <p:cNvPicPr>
              <a:picLocks noChangeAspect="1"/>
            </p:cNvPicPr>
            <p:nvPr/>
          </p:nvPicPr>
          <p:blipFill>
            <a:blip r:embed="rId3"/>
            <a:stretch>
              <a:fillRect/>
            </a:stretch>
          </p:blipFill>
          <p:spPr>
            <a:xfrm>
              <a:off x="1056" y="992"/>
              <a:ext cx="84" cy="258"/>
            </a:xfrm>
            <a:prstGeom prst="rect">
              <a:avLst/>
            </a:prstGeom>
            <a:noFill/>
            <a:ln w="28575">
              <a:noFill/>
            </a:ln>
          </p:spPr>
        </p:pic>
        <p:pic>
          <p:nvPicPr>
            <p:cNvPr id="37995" name="Picture 108"/>
            <p:cNvPicPr>
              <a:picLocks noChangeAspect="1"/>
            </p:cNvPicPr>
            <p:nvPr/>
          </p:nvPicPr>
          <p:blipFill>
            <a:blip r:embed="rId3"/>
            <a:stretch>
              <a:fillRect/>
            </a:stretch>
          </p:blipFill>
          <p:spPr>
            <a:xfrm>
              <a:off x="2688" y="992"/>
              <a:ext cx="84" cy="258"/>
            </a:xfrm>
            <a:prstGeom prst="rect">
              <a:avLst/>
            </a:prstGeom>
            <a:noFill/>
            <a:ln w="28575">
              <a:noFill/>
            </a:ln>
          </p:spPr>
        </p:pic>
      </p:grpSp>
      <p:sp>
        <p:nvSpPr>
          <p:cNvPr id="37996" name="Title 1"/>
          <p:cNvSpPr/>
          <p:nvPr/>
        </p:nvSpPr>
        <p:spPr>
          <a:xfrm>
            <a:off x="684213" y="188913"/>
            <a:ext cx="8283575" cy="696912"/>
          </a:xfrm>
          <a:prstGeom prst="rect">
            <a:avLst/>
          </a:prstGeom>
          <a:noFill/>
          <a:ln w="9525">
            <a:noFill/>
          </a:ln>
        </p:spPr>
        <p:txBody>
          <a:bodyPr anchor="t" anchorCtr="0"/>
          <a:p>
            <a:pPr algn="r"/>
            <a:r>
              <a:rPr lang="en-US" altLang="zh-CN" sz="3000" b="0" dirty="0">
                <a:latin typeface="Calibri" panose="020F0502020204030204" pitchFamily="34" charset="0"/>
                <a:ea typeface="宋体" panose="02010600030101010101" pitchFamily="2" charset="-122"/>
              </a:rPr>
              <a:t>Oracle</a:t>
            </a:r>
            <a:r>
              <a:rPr lang="zh-CN" altLang="en-US" sz="3000" b="0" dirty="0">
                <a:latin typeface="Calibri" panose="020F0502020204030204" pitchFamily="34" charset="0"/>
                <a:ea typeface="宋体" panose="02010600030101010101" pitchFamily="2" charset="-122"/>
              </a:rPr>
              <a:t>内存结构</a:t>
            </a:r>
            <a:endParaRPr lang="en-US" altLang="zh-CN" sz="3000" dirty="0">
              <a:latin typeface="Calibri" panose="020F0502020204030204" pitchFamily="34" charset="0"/>
              <a:ea typeface="宋体" panose="02010600030101010101" pitchFamily="2" charset="-122"/>
            </a:endParaRP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6"/>
          <p:cNvSpPr>
            <a:spLocks noGrp="1"/>
          </p:cNvSpPr>
          <p:nvPr>
            <p:ph type="sldNum" sz="quarter" idx="12"/>
          </p:nvPr>
        </p:nvSpPr>
        <p:spPr/>
        <p:txBody>
          <a:bodyPr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stStyle>
          <a:p>
            <a:pPr lvl="0" algn="r" eaLnBrk="1" hangingPunct="1">
              <a:buSzTx/>
            </a:pPr>
            <a:fld id="{9A0DB2DC-4C9A-4742-B13C-FB6460FD3503}" type="slidenum">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161794" name="Text Box 2"/>
          <p:cNvSpPr txBox="1"/>
          <p:nvPr/>
        </p:nvSpPr>
        <p:spPr>
          <a:xfrm>
            <a:off x="76200" y="990600"/>
            <a:ext cx="8305800" cy="5262563"/>
          </a:xfrm>
          <a:prstGeom prst="rect">
            <a:avLst/>
          </a:prstGeom>
          <a:noFill/>
          <a:ln w="9525">
            <a:noFill/>
          </a:ln>
        </p:spPr>
        <p:txBody>
          <a:bodyPr anchor="t" anchorCtr="0">
            <a:spAutoFit/>
          </a:bodyPr>
          <a:p>
            <a:pPr eaLnBrk="0" hangingPunct="0">
              <a:lnSpc>
                <a:spcPct val="130000"/>
              </a:lnSpc>
              <a:buClr>
                <a:srgbClr val="FF3300"/>
              </a:buClr>
              <a:buFont typeface="Wingdings" panose="05000000000000000000" pitchFamily="2" charset="2"/>
            </a:pPr>
            <a:r>
              <a:rPr lang="zh-CN" altLang="en-US" sz="2400" dirty="0">
                <a:latin typeface="Times New Roman" panose="02020603050405020304" charset="0"/>
                <a:ea typeface="宋体" panose="02010600030101010101" pitchFamily="2" charset="-122"/>
              </a:rPr>
              <a:t>(1) 排序区</a:t>
            </a:r>
            <a:endParaRPr lang="en-US" altLang="zh-CN" sz="2400" dirty="0">
              <a:latin typeface="Times New Roman" panose="02020603050405020304" charset="0"/>
              <a:ea typeface="宋体" panose="02010600030101010101" pitchFamily="2" charset="-122"/>
            </a:endParaRPr>
          </a:p>
          <a:p>
            <a:pPr eaLnBrk="0" hangingPunct="0">
              <a:lnSpc>
                <a:spcPct val="130000"/>
              </a:lnSpc>
              <a:buClr>
                <a:srgbClr val="FF3300"/>
              </a:buClr>
              <a:buFont typeface="Wingdings" panose="05000000000000000000" pitchFamily="2" charset="2"/>
              <a:buChar char="Ø"/>
            </a:pPr>
            <a:r>
              <a:rPr lang="zh-CN" altLang="en-US" sz="2400" dirty="0">
                <a:latin typeface="Times New Roman" panose="02020603050405020304" charset="0"/>
                <a:ea typeface="宋体" panose="02010600030101010101" pitchFamily="2" charset="-122"/>
              </a:rPr>
              <a:t>存放执行包含排序操作所产生的临时数据</a:t>
            </a:r>
            <a:endParaRPr lang="zh-CN" altLang="en-US" sz="2400" dirty="0">
              <a:latin typeface="Times New Roman" panose="02020603050405020304" charset="0"/>
              <a:ea typeface="宋体" panose="02010600030101010101" pitchFamily="2" charset="-122"/>
            </a:endParaRPr>
          </a:p>
          <a:p>
            <a:pPr eaLnBrk="0" hangingPunct="0">
              <a:lnSpc>
                <a:spcPct val="130000"/>
              </a:lnSpc>
              <a:buClr>
                <a:srgbClr val="FF3300"/>
              </a:buClr>
              <a:buFont typeface="Wingdings" panose="05000000000000000000" pitchFamily="2" charset="2"/>
              <a:buChar char="Ø"/>
            </a:pPr>
            <a:r>
              <a:rPr lang="zh-CN" altLang="en-US" sz="2400" dirty="0">
                <a:latin typeface="Times New Roman" panose="02020603050405020304" charset="0"/>
                <a:ea typeface="宋体" panose="02010600030101010101" pitchFamily="2" charset="-122"/>
              </a:rPr>
              <a:t>大小由初始化参数</a:t>
            </a:r>
            <a:r>
              <a:rPr lang="en-US" altLang="zh-CN" sz="2400" dirty="0">
                <a:latin typeface="Times New Roman" panose="02020603050405020304" charset="0"/>
                <a:ea typeface="宋体" panose="02010600030101010101" pitchFamily="2" charset="-122"/>
              </a:rPr>
              <a:t>SORT_AREA_SIZE</a:t>
            </a:r>
            <a:r>
              <a:rPr lang="zh-CN" altLang="en-US" sz="2400" dirty="0">
                <a:latin typeface="Times New Roman" panose="02020603050405020304" charset="0"/>
                <a:ea typeface="宋体" panose="02010600030101010101" pitchFamily="2" charset="-122"/>
              </a:rPr>
              <a:t>设置</a:t>
            </a:r>
            <a:endParaRPr lang="zh-CN" altLang="en-US" sz="2400" dirty="0">
              <a:latin typeface="Times New Roman" panose="02020603050405020304" charset="0"/>
              <a:ea typeface="宋体" panose="02010600030101010101" pitchFamily="2" charset="-122"/>
            </a:endParaRPr>
          </a:p>
          <a:p>
            <a:pPr eaLnBrk="0" hangingPunct="0">
              <a:lnSpc>
                <a:spcPct val="130000"/>
              </a:lnSpc>
              <a:buClr>
                <a:srgbClr val="FF3300"/>
              </a:buClr>
              <a:buFont typeface="Wingdings" panose="05000000000000000000" pitchFamily="2" charset="2"/>
              <a:buChar char="Ø"/>
            </a:pPr>
            <a:r>
              <a:rPr lang="en-US" altLang="zh-CN" sz="2400" dirty="0">
                <a:latin typeface="Times New Roman" panose="02020603050405020304" charset="0"/>
                <a:ea typeface="宋体" panose="02010600030101010101" pitchFamily="2" charset="-122"/>
              </a:rPr>
              <a:t>SORT_AREA_RETAINED_SIZE</a:t>
            </a:r>
            <a:r>
              <a:rPr lang="zh-CN" altLang="en-US" sz="2400" dirty="0">
                <a:latin typeface="Times New Roman" panose="02020603050405020304" charset="0"/>
                <a:ea typeface="宋体" panose="02010600030101010101" pitchFamily="2" charset="-122"/>
              </a:rPr>
              <a:t>保留不释放的内存大小</a:t>
            </a:r>
            <a:endParaRPr lang="zh-CN" altLang="en-US" sz="2400" dirty="0">
              <a:latin typeface="Times New Roman" panose="02020603050405020304" charset="0"/>
              <a:ea typeface="宋体" panose="02010600030101010101" pitchFamily="2" charset="-122"/>
            </a:endParaRPr>
          </a:p>
          <a:p>
            <a:pPr eaLnBrk="0" hangingPunct="0">
              <a:lnSpc>
                <a:spcPct val="130000"/>
              </a:lnSpc>
              <a:buClr>
                <a:srgbClr val="FF3300"/>
              </a:buClr>
              <a:buFont typeface="Wingdings" panose="05000000000000000000" pitchFamily="2" charset="2"/>
            </a:pPr>
            <a:r>
              <a:rPr lang="zh-CN" altLang="en-US" sz="2400" dirty="0">
                <a:latin typeface="Times New Roman" panose="02020603050405020304" charset="0"/>
                <a:ea typeface="宋体" panose="02010600030101010101" pitchFamily="2" charset="-122"/>
              </a:rPr>
              <a:t>(2) 会话区</a:t>
            </a:r>
            <a:endParaRPr lang="zh-CN" altLang="en-US" sz="2400" dirty="0">
              <a:latin typeface="Times New Roman" panose="02020603050405020304" charset="0"/>
              <a:ea typeface="宋体" panose="02010600030101010101" pitchFamily="2" charset="-122"/>
            </a:endParaRPr>
          </a:p>
          <a:p>
            <a:pPr eaLnBrk="0" hangingPunct="0">
              <a:lnSpc>
                <a:spcPct val="130000"/>
              </a:lnSpc>
              <a:buClr>
                <a:srgbClr val="FF3300"/>
              </a:buClr>
              <a:buFont typeface="Wingdings" panose="05000000000000000000" pitchFamily="2" charset="2"/>
            </a:pPr>
            <a:r>
              <a:rPr lang="zh-CN" altLang="en-US" sz="2400" dirty="0">
                <a:latin typeface="Times New Roman" panose="02020603050405020304" charset="0"/>
                <a:ea typeface="宋体" panose="02010600030101010101" pitchFamily="2" charset="-122"/>
              </a:rPr>
              <a:t>        存储该会话所具有的权限、角色、性能统计等信息。</a:t>
            </a:r>
            <a:endParaRPr lang="zh-CN" altLang="en-US" sz="2400" dirty="0">
              <a:latin typeface="Times New Roman" panose="02020603050405020304" charset="0"/>
              <a:ea typeface="宋体" panose="02010600030101010101" pitchFamily="2" charset="-122"/>
            </a:endParaRPr>
          </a:p>
          <a:p>
            <a:pPr eaLnBrk="0" hangingPunct="0">
              <a:lnSpc>
                <a:spcPct val="130000"/>
              </a:lnSpc>
              <a:buClr>
                <a:srgbClr val="FF3300"/>
              </a:buClr>
              <a:buFont typeface="Wingdings" panose="05000000000000000000" pitchFamily="2" charset="2"/>
            </a:pPr>
            <a:r>
              <a:rPr lang="zh-CN" altLang="en-US" sz="2400" dirty="0">
                <a:latin typeface="Times New Roman" panose="02020603050405020304" charset="0"/>
                <a:ea typeface="宋体" panose="02010600030101010101" pitchFamily="2" charset="-122"/>
              </a:rPr>
              <a:t>(3) 游标状态区</a:t>
            </a:r>
            <a:endParaRPr lang="zh-CN" altLang="en-US" sz="2400" dirty="0">
              <a:latin typeface="Times New Roman" panose="02020603050405020304" charset="0"/>
              <a:ea typeface="宋体" panose="02010600030101010101" pitchFamily="2" charset="-122"/>
            </a:endParaRPr>
          </a:p>
          <a:p>
            <a:pPr eaLnBrk="0" hangingPunct="0">
              <a:buClr>
                <a:srgbClr val="FF3300"/>
              </a:buClr>
              <a:buFont typeface="Wingdings" panose="05000000000000000000" pitchFamily="2" charset="2"/>
            </a:pPr>
            <a:r>
              <a:rPr lang="zh-CN" altLang="en-US" sz="2400" dirty="0">
                <a:latin typeface="宋体" panose="02010600030101010101" pitchFamily="2" charset="-122"/>
                <a:ea typeface="宋体" panose="02010600030101010101" pitchFamily="2" charset="-122"/>
              </a:rPr>
              <a:t>    存储用户会话中当前使用的各游标所处的状态。</a:t>
            </a:r>
            <a:endParaRPr lang="zh-CN" altLang="en-US" sz="2400" dirty="0">
              <a:latin typeface="宋体" panose="02010600030101010101" pitchFamily="2" charset="-122"/>
              <a:ea typeface="宋体" panose="02010600030101010101" pitchFamily="2" charset="-122"/>
            </a:endParaRPr>
          </a:p>
          <a:p>
            <a:pPr eaLnBrk="0" hangingPunct="0">
              <a:lnSpc>
                <a:spcPct val="130000"/>
              </a:lnSpc>
              <a:buClr>
                <a:srgbClr val="FF3300"/>
              </a:buClr>
              <a:buFont typeface="Wingdings" panose="05000000000000000000" pitchFamily="2" charset="2"/>
            </a:pPr>
            <a:r>
              <a:rPr lang="zh-CN" altLang="en-US" sz="2400" dirty="0">
                <a:latin typeface="Times New Roman" panose="02020603050405020304" charset="0"/>
                <a:ea typeface="宋体" panose="02010600030101010101" pitchFamily="2" charset="-122"/>
              </a:rPr>
              <a:t>(4) 堆栈区</a:t>
            </a:r>
            <a:endParaRPr lang="zh-CN" altLang="en-US" sz="2400" dirty="0">
              <a:latin typeface="Times New Roman" panose="02020603050405020304" charset="0"/>
              <a:ea typeface="宋体" panose="02010600030101010101" pitchFamily="2" charset="-122"/>
            </a:endParaRPr>
          </a:p>
          <a:p>
            <a:pPr eaLnBrk="0" hangingPunct="0">
              <a:lnSpc>
                <a:spcPct val="130000"/>
              </a:lnSpc>
              <a:buClr>
                <a:srgbClr val="FF3300"/>
              </a:buClr>
              <a:buFont typeface="Wingdings" panose="05000000000000000000" pitchFamily="2" charset="2"/>
            </a:pPr>
            <a:r>
              <a:rPr lang="zh-CN" altLang="en-US" sz="2400" dirty="0">
                <a:latin typeface="Times New Roman" panose="02020603050405020304" charset="0"/>
                <a:ea typeface="宋体" panose="02010600030101010101" pitchFamily="2" charset="-122"/>
              </a:rPr>
              <a:t>        堆栈区存储该会话中的绑定变量（</a:t>
            </a:r>
            <a:r>
              <a:rPr lang="en-US" altLang="zh-CN" sz="2400" dirty="0">
                <a:latin typeface="Times New Roman" panose="02020603050405020304" charset="0"/>
                <a:ea typeface="宋体" panose="02010600030101010101" pitchFamily="2" charset="-122"/>
              </a:rPr>
              <a:t>Bind Variable）</a:t>
            </a:r>
            <a:r>
              <a:rPr lang="zh-CN" altLang="en-US" sz="2400" dirty="0">
                <a:latin typeface="Times New Roman" panose="02020603050405020304" charset="0"/>
                <a:ea typeface="宋体" panose="02010600030101010101" pitchFamily="2" charset="-122"/>
              </a:rPr>
              <a:t>和会话变量（</a:t>
            </a:r>
            <a:r>
              <a:rPr lang="en-US" altLang="zh-CN" sz="2400" dirty="0">
                <a:latin typeface="Times New Roman" panose="02020603050405020304" charset="0"/>
                <a:ea typeface="宋体" panose="02010600030101010101" pitchFamily="2" charset="-122"/>
              </a:rPr>
              <a:t>Session Variable）</a:t>
            </a:r>
            <a:r>
              <a:rPr lang="zh-CN" altLang="en-US" sz="2400" dirty="0">
                <a:latin typeface="Times New Roman" panose="02020603050405020304" charset="0"/>
                <a:ea typeface="宋体" panose="02010600030101010101" pitchFamily="2" charset="-122"/>
              </a:rPr>
              <a:t>及</a:t>
            </a:r>
            <a:r>
              <a:rPr lang="en-US" altLang="zh-CN" sz="2400" dirty="0">
                <a:latin typeface="Times New Roman" panose="02020603050405020304" charset="0"/>
                <a:ea typeface="宋体" panose="02010600030101010101" pitchFamily="2" charset="-122"/>
              </a:rPr>
              <a:t>SQL</a:t>
            </a:r>
            <a:r>
              <a:rPr lang="zh-CN" altLang="en-US" sz="2400" dirty="0">
                <a:latin typeface="Times New Roman" panose="02020603050405020304" charset="0"/>
                <a:ea typeface="宋体" panose="02010600030101010101" pitchFamily="2" charset="-122"/>
              </a:rPr>
              <a:t>运行时的内存结构信息。</a:t>
            </a:r>
            <a:endParaRPr lang="en-US" altLang="zh-CN" sz="2400" dirty="0">
              <a:latin typeface="Times New Roman" panose="02020603050405020304" charset="0"/>
              <a:ea typeface="宋体" panose="02010600030101010101" pitchFamily="2" charset="-122"/>
            </a:endParaRPr>
          </a:p>
        </p:txBody>
      </p:sp>
      <p:sp>
        <p:nvSpPr>
          <p:cNvPr id="39939" name="Rectangle 3"/>
          <p:cNvSpPr/>
          <p:nvPr/>
        </p:nvSpPr>
        <p:spPr>
          <a:xfrm>
            <a:off x="762000" y="0"/>
            <a:ext cx="5181600" cy="820738"/>
          </a:xfrm>
          <a:prstGeom prst="rect">
            <a:avLst/>
          </a:prstGeom>
          <a:noFill/>
          <a:ln w="9525">
            <a:noFill/>
          </a:ln>
        </p:spPr>
        <p:txBody>
          <a:bodyPr anchor="ctr" anchorCtr="0"/>
          <a:p>
            <a:pPr algn="ctr" eaLnBrk="0" hangingPunct="0"/>
            <a:r>
              <a:rPr lang="zh-CN" altLang="en-US" sz="4000" dirty="0">
                <a:solidFill>
                  <a:schemeClr val="bg1"/>
                </a:solidFill>
                <a:latin typeface="Times New Roman" panose="02020603050405020304" charset="0"/>
                <a:ea typeface="宋体" panose="02010600030101010101" pitchFamily="2" charset="-122"/>
              </a:rPr>
              <a:t>程序全局区</a:t>
            </a:r>
            <a:r>
              <a:rPr lang="en-US" altLang="zh-CN" sz="4000" dirty="0">
                <a:solidFill>
                  <a:schemeClr val="bg1"/>
                </a:solidFill>
                <a:latin typeface="Times New Roman" panose="02020603050405020304" charset="0"/>
                <a:ea typeface="宋体" panose="02010600030101010101" pitchFamily="2" charset="-122"/>
              </a:rPr>
              <a:t>PGA</a:t>
            </a:r>
            <a:endParaRPr lang="zh-CN" altLang="en-US" sz="4000" dirty="0">
              <a:solidFill>
                <a:schemeClr val="bg1"/>
              </a:solidFill>
              <a:latin typeface="Times New Roman" panose="0202060305040502030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1794"/>
                                        </p:tgtEl>
                                        <p:attrNameLst>
                                          <p:attrName>style.visibility</p:attrName>
                                        </p:attrNameLst>
                                      </p:cBhvr>
                                      <p:to>
                                        <p:strVal val="visible"/>
                                      </p:to>
                                    </p:set>
                                    <p:anim calcmode="lin" valueType="num">
                                      <p:cBhvr additive="base">
                                        <p:cTn id="7" dur="500" fill="hold"/>
                                        <p:tgtEl>
                                          <p:spTgt spid="161794"/>
                                        </p:tgtEl>
                                        <p:attrNameLst>
                                          <p:attrName>ppt_x</p:attrName>
                                        </p:attrNameLst>
                                      </p:cBhvr>
                                      <p:tavLst>
                                        <p:tav tm="0">
                                          <p:val>
                                            <p:strVal val="0-#ppt_w/2"/>
                                          </p:val>
                                        </p:tav>
                                        <p:tav tm="100000">
                                          <p:val>
                                            <p:strVal val="#ppt_x"/>
                                          </p:val>
                                        </p:tav>
                                      </p:tavLst>
                                    </p:anim>
                                    <p:anim calcmode="lin" valueType="num">
                                      <p:cBhvr additive="base">
                                        <p:cTn id="8" dur="500" fill="hold"/>
                                        <p:tgtEl>
                                          <p:spTgt spid="1617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6"/>
          <p:cNvSpPr>
            <a:spLocks noGrp="1"/>
          </p:cNvSpPr>
          <p:nvPr>
            <p:ph type="sldNum" sz="quarter" idx="12"/>
          </p:nvPr>
        </p:nvSpPr>
        <p:spPr/>
        <p:txBody>
          <a:bodyPr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stStyle>
          <a:p>
            <a:pPr lvl="0" algn="r" eaLnBrk="1" hangingPunct="1">
              <a:buSzTx/>
            </a:pPr>
            <a:fld id="{9A0DB2DC-4C9A-4742-B13C-FB6460FD3503}" type="slidenum">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40962" name="Rectangle 2"/>
          <p:cNvSpPr>
            <a:spLocks noGrp="1"/>
          </p:cNvSpPr>
          <p:nvPr>
            <p:ph type="title"/>
          </p:nvPr>
        </p:nvSpPr>
        <p:spPr/>
        <p:txBody>
          <a:bodyPr vert="horz" wrap="square" lIns="91440" tIns="45720" rIns="91440" bIns="45720" anchor="ctr" anchorCtr="0"/>
          <a:p>
            <a:r>
              <a:rPr lang="en-US" altLang="zh-CN" dirty="0">
                <a:latin typeface="Times New Roman" panose="02020603050405020304" charset="0"/>
                <a:ea typeface="宋体" panose="02010600030101010101" pitchFamily="2" charset="-122"/>
              </a:rPr>
              <a:t>Oracle</a:t>
            </a:r>
            <a:r>
              <a:rPr lang="zh-CN" altLang="en-US" dirty="0">
                <a:latin typeface="Times New Roman" panose="02020603050405020304" charset="0"/>
                <a:ea typeface="宋体" panose="02010600030101010101" pitchFamily="2" charset="-122"/>
              </a:rPr>
              <a:t>进程结构</a:t>
            </a:r>
            <a:endParaRPr lang="zh-CN" altLang="en-US" dirty="0">
              <a:latin typeface="Times New Roman" panose="02020603050405020304" charset="0"/>
              <a:ea typeface="宋体" panose="02010600030101010101" pitchFamily="2" charset="-122"/>
            </a:endParaRPr>
          </a:p>
        </p:txBody>
      </p:sp>
      <p:sp>
        <p:nvSpPr>
          <p:cNvPr id="40963" name="Rectangle 3"/>
          <p:cNvSpPr>
            <a:spLocks noGrp="1"/>
          </p:cNvSpPr>
          <p:nvPr>
            <p:ph idx="1"/>
          </p:nvPr>
        </p:nvSpPr>
        <p:spPr/>
        <p:txBody>
          <a:bodyPr vert="horz" wrap="square" lIns="91440" tIns="45720" rIns="91440" bIns="45720" anchor="t" anchorCtr="0"/>
          <a:p>
            <a:pPr>
              <a:lnSpc>
                <a:spcPct val="120000"/>
              </a:lnSpc>
            </a:pPr>
            <a:r>
              <a:rPr lang="zh-CN" altLang="en-US" dirty="0">
                <a:ea typeface="宋体" panose="02010600030101010101" pitchFamily="2" charset="-122"/>
              </a:rPr>
              <a:t>进程的概念</a:t>
            </a:r>
            <a:endParaRPr lang="zh-CN" altLang="en-US" dirty="0">
              <a:ea typeface="宋体" panose="02010600030101010101" pitchFamily="2" charset="-122"/>
            </a:endParaRPr>
          </a:p>
          <a:p>
            <a:pPr lvl="1">
              <a:lnSpc>
                <a:spcPct val="120000"/>
              </a:lnSpc>
              <a:buClr>
                <a:schemeClr val="hlink"/>
              </a:buClr>
              <a:buFont typeface="Wingdings" panose="05000000000000000000" pitchFamily="2" charset="2"/>
              <a:buChar char="l"/>
            </a:pPr>
            <a:r>
              <a:rPr lang="zh-CN" altLang="en-US" sz="2400" dirty="0">
                <a:ea typeface="宋体" panose="02010600030101010101" pitchFamily="2" charset="-122"/>
              </a:rPr>
              <a:t>进程是</a:t>
            </a:r>
            <a:r>
              <a:rPr lang="zh-CN" altLang="en-US" sz="2400" dirty="0">
                <a:solidFill>
                  <a:srgbClr val="800000"/>
                </a:solidFill>
                <a:ea typeface="宋体" panose="02010600030101010101" pitchFamily="2" charset="-122"/>
              </a:rPr>
              <a:t>操作系统中一个独立的可以调度的活动</a:t>
            </a:r>
            <a:r>
              <a:rPr lang="zh-CN" altLang="en-US" sz="2400" dirty="0">
                <a:ea typeface="宋体" panose="02010600030101010101" pitchFamily="2" charset="-122"/>
              </a:rPr>
              <a:t>，用于完成指定的任务。进程与程序的区别在于：</a:t>
            </a:r>
            <a:endParaRPr lang="zh-CN" altLang="en-US" sz="2400" dirty="0">
              <a:ea typeface="宋体" panose="02010600030101010101" pitchFamily="2" charset="-122"/>
            </a:endParaRPr>
          </a:p>
          <a:p>
            <a:pPr lvl="1">
              <a:lnSpc>
                <a:spcPct val="120000"/>
              </a:lnSpc>
              <a:buClr>
                <a:schemeClr val="hlink"/>
              </a:buClr>
              <a:buFont typeface="Wingdings" panose="05000000000000000000" pitchFamily="2" charset="2"/>
              <a:buChar char="l"/>
            </a:pPr>
            <a:r>
              <a:rPr lang="zh-CN" altLang="en-US" sz="2400" dirty="0">
                <a:solidFill>
                  <a:srgbClr val="800000"/>
                </a:solidFill>
                <a:ea typeface="宋体" panose="02010600030101010101" pitchFamily="2" charset="-122"/>
              </a:rPr>
              <a:t>进程是动态的概念</a:t>
            </a:r>
            <a:r>
              <a:rPr lang="zh-CN" altLang="en-US" sz="2400" dirty="0">
                <a:ea typeface="宋体" panose="02010600030101010101" pitchFamily="2" charset="-122"/>
              </a:rPr>
              <a:t>，即动态创建，完成任务后立即消亡；而程序是一个静态实体。</a:t>
            </a:r>
            <a:endParaRPr lang="zh-CN" altLang="en-US" sz="2400" dirty="0">
              <a:ea typeface="宋体" panose="02010600030101010101" pitchFamily="2" charset="-122"/>
            </a:endParaRPr>
          </a:p>
          <a:p>
            <a:pPr lvl="1">
              <a:lnSpc>
                <a:spcPct val="120000"/>
              </a:lnSpc>
              <a:buClr>
                <a:schemeClr val="hlink"/>
              </a:buClr>
              <a:buFont typeface="Wingdings" panose="05000000000000000000" pitchFamily="2" charset="2"/>
              <a:buChar char="l"/>
            </a:pPr>
            <a:r>
              <a:rPr lang="zh-CN" altLang="en-US" sz="2400" dirty="0">
                <a:ea typeface="宋体" panose="02010600030101010101" pitchFamily="2" charset="-122"/>
              </a:rPr>
              <a:t>进程强调执行过程，而程序仅仅是指令的有序集合</a:t>
            </a:r>
            <a:r>
              <a:rPr lang="zh-CN" altLang="en-US" dirty="0">
                <a:ea typeface="宋体" panose="02010600030101010101" pitchFamily="2" charset="-122"/>
              </a:rPr>
              <a:t>。</a:t>
            </a:r>
            <a:endParaRPr lang="zh-CN" altLang="en-US" dirty="0">
              <a:ea typeface="宋体" panose="02010600030101010101" pitchFamily="2" charset="-122"/>
            </a:endParaRPr>
          </a:p>
          <a:p>
            <a:pPr>
              <a:lnSpc>
                <a:spcPct val="120000"/>
              </a:lnSpc>
              <a:buNone/>
            </a:pPr>
            <a:endParaRPr lang="zh-CN" altLang="en-US" dirty="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6"/>
          <p:cNvSpPr>
            <a:spLocks noGrp="1"/>
          </p:cNvSpPr>
          <p:nvPr>
            <p:ph type="sldNum" sz="quarter" idx="12"/>
          </p:nvPr>
        </p:nvSpPr>
        <p:spPr/>
        <p:txBody>
          <a:bodyPr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stStyle>
          <a:p>
            <a:pPr lvl="0" algn="r" eaLnBrk="1" hangingPunct="1">
              <a:buSzTx/>
            </a:pPr>
            <a:fld id="{9A0DB2DC-4C9A-4742-B13C-FB6460FD3503}" type="slidenum">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113666" name="Text Box 2"/>
          <p:cNvSpPr txBox="1"/>
          <p:nvPr/>
        </p:nvSpPr>
        <p:spPr>
          <a:xfrm>
            <a:off x="0" y="1066800"/>
            <a:ext cx="7696200" cy="3790950"/>
          </a:xfrm>
          <a:prstGeom prst="rect">
            <a:avLst/>
          </a:prstGeom>
          <a:noFill/>
          <a:ln w="9525">
            <a:noFill/>
          </a:ln>
        </p:spPr>
        <p:txBody>
          <a:bodyPr anchor="t" anchorCtr="0">
            <a:spAutoFit/>
          </a:bodyPr>
          <a:p>
            <a:pPr eaLnBrk="0" hangingPunct="0">
              <a:lnSpc>
                <a:spcPct val="130000"/>
              </a:lnSpc>
              <a:buClr>
                <a:srgbClr val="FF3300"/>
              </a:buClr>
              <a:buFont typeface="Wingdings" panose="05000000000000000000" pitchFamily="2" charset="2"/>
            </a:pPr>
            <a:r>
              <a:rPr lang="zh-CN" altLang="en-US" sz="2400" dirty="0">
                <a:latin typeface="Times New Roman" panose="02020603050405020304" charset="0"/>
                <a:ea typeface="宋体" panose="02010600030101010101" pitchFamily="2" charset="-122"/>
              </a:rPr>
              <a:t>        </a:t>
            </a:r>
            <a:r>
              <a:rPr lang="zh-CN" altLang="en-US" sz="2600" dirty="0">
                <a:latin typeface="Times New Roman" panose="02020603050405020304" charset="0"/>
                <a:ea typeface="宋体" panose="02010600030101010101" pitchFamily="2" charset="-122"/>
              </a:rPr>
              <a:t>当用户连接到</a:t>
            </a:r>
            <a:r>
              <a:rPr lang="en-US" altLang="zh-CN" sz="2600" dirty="0">
                <a:latin typeface="Times New Roman" panose="02020603050405020304" charset="0"/>
                <a:ea typeface="宋体" panose="02010600030101010101" pitchFamily="2" charset="-122"/>
              </a:rPr>
              <a:t>Oracle</a:t>
            </a:r>
            <a:r>
              <a:rPr lang="zh-CN" altLang="en-US" sz="2600" dirty="0">
                <a:latin typeface="Times New Roman" panose="02020603050405020304" charset="0"/>
                <a:ea typeface="宋体" panose="02010600030101010101" pitchFamily="2" charset="-122"/>
              </a:rPr>
              <a:t>数据库实例并进行事务处理的过程中，一定会产生不同类型的进程来实现事务处理。一般来说，存在三种类型的进程，用户进程、服务器进程和后台进程。</a:t>
            </a:r>
            <a:r>
              <a:rPr lang="zh-CN" altLang="en-US" sz="2600" dirty="0">
                <a:latin typeface="Arial" panose="020B0604020202020204" pitchFamily="34" charset="0"/>
                <a:ea typeface="宋体" panose="02010600030101010101" pitchFamily="2" charset="-122"/>
              </a:rPr>
              <a:t>   </a:t>
            </a:r>
            <a:endParaRPr lang="zh-CN" altLang="en-US" sz="2600" dirty="0">
              <a:latin typeface="Times New Roman" panose="02020603050405020304" charset="0"/>
              <a:ea typeface="宋体" panose="02010600030101010101" pitchFamily="2" charset="-122"/>
            </a:endParaRPr>
          </a:p>
          <a:p>
            <a:pPr marL="952500" lvl="1" indent="-285750" algn="l" eaLnBrk="0" hangingPunct="0">
              <a:lnSpc>
                <a:spcPct val="130000"/>
              </a:lnSpc>
              <a:buClr>
                <a:srgbClr val="FF3300"/>
              </a:buClr>
              <a:buFont typeface="Wingdings" panose="05000000000000000000" pitchFamily="2" charset="2"/>
              <a:buChar char="Ø"/>
            </a:pPr>
            <a:r>
              <a:rPr lang="zh-CN" altLang="en-US" sz="2800" dirty="0">
                <a:solidFill>
                  <a:srgbClr val="800000"/>
                </a:solidFill>
                <a:latin typeface="Arial" panose="020B0604020202020204" pitchFamily="34" charset="0"/>
                <a:ea typeface="宋体" panose="02010600030101010101" pitchFamily="2" charset="-122"/>
              </a:rPr>
              <a:t>用户进程</a:t>
            </a:r>
            <a:endParaRPr lang="en-US" altLang="zh-CN" sz="2800" dirty="0">
              <a:solidFill>
                <a:srgbClr val="800000"/>
              </a:solidFill>
              <a:latin typeface="Times New Roman" panose="02020603050405020304" charset="0"/>
              <a:ea typeface="宋体" panose="02010600030101010101" pitchFamily="2" charset="-122"/>
            </a:endParaRPr>
          </a:p>
          <a:p>
            <a:pPr marL="952500" lvl="1" indent="-285750" algn="l" eaLnBrk="0" hangingPunct="0">
              <a:lnSpc>
                <a:spcPct val="130000"/>
              </a:lnSpc>
              <a:buClr>
                <a:srgbClr val="FF3300"/>
              </a:buClr>
              <a:buFont typeface="Wingdings" panose="05000000000000000000" pitchFamily="2" charset="2"/>
              <a:buChar char="Ø"/>
            </a:pPr>
            <a:r>
              <a:rPr lang="zh-CN" altLang="en-US" sz="2800" dirty="0">
                <a:solidFill>
                  <a:srgbClr val="800000"/>
                </a:solidFill>
                <a:latin typeface="Arial" panose="020B0604020202020204" pitchFamily="34" charset="0"/>
                <a:ea typeface="宋体" panose="02010600030101010101" pitchFamily="2" charset="-122"/>
              </a:rPr>
              <a:t>服务器进程</a:t>
            </a:r>
            <a:endParaRPr lang="zh-CN" altLang="en-US" sz="2800" dirty="0">
              <a:solidFill>
                <a:srgbClr val="800000"/>
              </a:solidFill>
              <a:latin typeface="Times New Roman" panose="02020603050405020304" charset="0"/>
              <a:ea typeface="宋体" panose="02010600030101010101" pitchFamily="2" charset="-122"/>
            </a:endParaRPr>
          </a:p>
          <a:p>
            <a:pPr marL="952500" lvl="1" indent="-285750" algn="l" eaLnBrk="0" hangingPunct="0">
              <a:lnSpc>
                <a:spcPct val="130000"/>
              </a:lnSpc>
              <a:buClr>
                <a:srgbClr val="FF3300"/>
              </a:buClr>
              <a:buFont typeface="Wingdings" panose="05000000000000000000" pitchFamily="2" charset="2"/>
              <a:buChar char="Ø"/>
            </a:pPr>
            <a:r>
              <a:rPr lang="zh-CN" altLang="en-US" sz="2800" dirty="0">
                <a:solidFill>
                  <a:srgbClr val="800000"/>
                </a:solidFill>
                <a:latin typeface="Arial" panose="020B0604020202020204" pitchFamily="34" charset="0"/>
                <a:ea typeface="宋体" panose="02010600030101010101" pitchFamily="2" charset="-122"/>
              </a:rPr>
              <a:t>后台进程</a:t>
            </a:r>
            <a:endParaRPr lang="zh-CN" altLang="en-US" sz="2800" dirty="0">
              <a:solidFill>
                <a:srgbClr val="800000"/>
              </a:solidFill>
              <a:latin typeface="Arial" panose="020B0604020202020204" pitchFamily="34" charset="0"/>
              <a:ea typeface="宋体" panose="02010600030101010101" pitchFamily="2" charset="-122"/>
            </a:endParaRPr>
          </a:p>
        </p:txBody>
      </p:sp>
      <p:sp>
        <p:nvSpPr>
          <p:cNvPr id="41987" name="Rectangle 3"/>
          <p:cNvSpPr>
            <a:spLocks noGrp="1"/>
          </p:cNvSpPr>
          <p:nvPr>
            <p:ph type="title" idx="4294967295"/>
          </p:nvPr>
        </p:nvSpPr>
        <p:spPr>
          <a:xfrm>
            <a:off x="304800" y="0"/>
            <a:ext cx="8686800" cy="820738"/>
          </a:xfrm>
        </p:spPr>
        <p:txBody>
          <a:bodyPr vert="horz" wrap="square" lIns="91440" tIns="45720" rIns="91440" bIns="45720" anchor="ctr" anchorCtr="0"/>
          <a:p>
            <a:r>
              <a:rPr lang="en-US" altLang="zh-CN" dirty="0">
                <a:latin typeface="Times New Roman" panose="02020603050405020304" charset="0"/>
                <a:ea typeface="宋体" panose="02010600030101010101" pitchFamily="2" charset="-122"/>
              </a:rPr>
              <a:t>Oracle</a:t>
            </a:r>
            <a:r>
              <a:rPr lang="zh-CN" altLang="en-US" dirty="0">
                <a:latin typeface="Times New Roman" panose="02020603050405020304" charset="0"/>
                <a:ea typeface="宋体" panose="02010600030101010101" pitchFamily="2" charset="-122"/>
              </a:rPr>
              <a:t>进程结构</a:t>
            </a:r>
            <a:endParaRPr lang="zh-CN" altLang="en-US" dirty="0">
              <a:latin typeface="Times New Roman" panose="02020603050405020304"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3666"/>
                                        </p:tgtEl>
                                        <p:attrNameLst>
                                          <p:attrName>style.visibility</p:attrName>
                                        </p:attrNameLst>
                                      </p:cBhvr>
                                      <p:to>
                                        <p:strVal val="visible"/>
                                      </p:to>
                                    </p:set>
                                    <p:anim calcmode="lin" valueType="num">
                                      <p:cBhvr additive="base">
                                        <p:cTn id="7" dur="500" fill="hold"/>
                                        <p:tgtEl>
                                          <p:spTgt spid="113666"/>
                                        </p:tgtEl>
                                        <p:attrNameLst>
                                          <p:attrName>ppt_x</p:attrName>
                                        </p:attrNameLst>
                                      </p:cBhvr>
                                      <p:tavLst>
                                        <p:tav tm="0">
                                          <p:val>
                                            <p:strVal val="0-#ppt_w/2"/>
                                          </p:val>
                                        </p:tav>
                                        <p:tav tm="100000">
                                          <p:val>
                                            <p:strVal val="#ppt_x"/>
                                          </p:val>
                                        </p:tav>
                                      </p:tavLst>
                                    </p:anim>
                                    <p:anim calcmode="lin" valueType="num">
                                      <p:cBhvr additive="base">
                                        <p:cTn id="8" dur="500" fill="hold"/>
                                        <p:tgtEl>
                                          <p:spTgt spid="1136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6"/>
          <p:cNvSpPr>
            <a:spLocks noGrp="1"/>
          </p:cNvSpPr>
          <p:nvPr>
            <p:ph type="sldNum" sz="quarter" idx="12"/>
          </p:nvPr>
        </p:nvSpPr>
        <p:spPr/>
        <p:txBody>
          <a:bodyPr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stStyle>
          <a:p>
            <a:pPr lvl="0" algn="r" eaLnBrk="1" hangingPunct="1">
              <a:buSzTx/>
            </a:pPr>
            <a:fld id="{9A0DB2DC-4C9A-4742-B13C-FB6460FD3503}" type="slidenum">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106498" name="Text Box 2"/>
          <p:cNvSpPr txBox="1"/>
          <p:nvPr/>
        </p:nvSpPr>
        <p:spPr>
          <a:xfrm>
            <a:off x="0" y="884238"/>
            <a:ext cx="8305800" cy="2973387"/>
          </a:xfrm>
          <a:prstGeom prst="rect">
            <a:avLst/>
          </a:prstGeom>
          <a:noFill/>
          <a:ln w="9525">
            <a:noFill/>
          </a:ln>
        </p:spPr>
        <p:txBody>
          <a:bodyPr anchor="t" anchorCtr="0">
            <a:spAutoFit/>
          </a:bodyPr>
          <a:p>
            <a:pPr eaLnBrk="0" hangingPunct="0">
              <a:lnSpc>
                <a:spcPct val="130000"/>
              </a:lnSpc>
              <a:buClr>
                <a:srgbClr val="FF3300"/>
              </a:buClr>
              <a:buFont typeface="Wingdings" panose="05000000000000000000" pitchFamily="2" charset="2"/>
              <a:buBlip>
                <a:blip r:embed="rId1"/>
              </a:buBlip>
            </a:pPr>
            <a:r>
              <a:rPr lang="zh-CN" altLang="en-US" sz="2400" dirty="0">
                <a:solidFill>
                  <a:srgbClr val="800000"/>
                </a:solidFill>
                <a:latin typeface="宋体" panose="02010600030101010101" pitchFamily="2" charset="-122"/>
                <a:ea typeface="宋体" panose="02010600030101010101" pitchFamily="2" charset="-122"/>
              </a:rPr>
              <a:t>进程分类</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a:p>
            <a:pPr marL="444500" lvl="1" indent="-266700" algn="l" eaLnBrk="0" hangingPunct="0">
              <a:lnSpc>
                <a:spcPct val="130000"/>
              </a:lnSpc>
              <a:buClr>
                <a:srgbClr val="FF3300"/>
              </a:buClr>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用户进程（</a:t>
            </a:r>
            <a:r>
              <a:rPr lang="en-US" altLang="zh-CN" sz="2400" dirty="0">
                <a:latin typeface="宋体" panose="02010600030101010101" pitchFamily="2" charset="-122"/>
                <a:ea typeface="宋体" panose="02010600030101010101" pitchFamily="2" charset="-122"/>
              </a:rPr>
              <a:t>User process）</a:t>
            </a:r>
            <a:r>
              <a:rPr lang="zh-CN" altLang="en-US" sz="2400" dirty="0">
                <a:latin typeface="宋体" panose="02010600030101010101" pitchFamily="2" charset="-122"/>
                <a:ea typeface="宋体" panose="02010600030101010101" pitchFamily="2" charset="-122"/>
              </a:rPr>
              <a:t>：当用户连接数据库执行一个应用程序时，会创建一个用户进程，来完成用户所指定的任务。一些软件或工具可以产生用户进程，实现与数据库的通信，如</a:t>
            </a:r>
            <a:r>
              <a:rPr lang="en-US" altLang="zh-CN" sz="2400" dirty="0">
                <a:latin typeface="宋体" panose="02010600030101010101" pitchFamily="2" charset="-122"/>
                <a:ea typeface="宋体" panose="02010600030101010101" pitchFamily="2" charset="-122"/>
              </a:rPr>
              <a:t>SQL*Plus</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Oracle Net Manager</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Report Builder</a:t>
            </a:r>
            <a:r>
              <a:rPr lang="zh-CN" altLang="en-US" sz="2400" dirty="0">
                <a:latin typeface="宋体" panose="02010600030101010101" pitchFamily="2" charset="-122"/>
                <a:ea typeface="宋体" panose="02010600030101010101" pitchFamily="2" charset="-122"/>
              </a:rPr>
              <a:t>等。 </a:t>
            </a:r>
            <a:endParaRPr lang="en-US" altLang="zh-CN" sz="2400" dirty="0">
              <a:latin typeface="宋体" panose="02010600030101010101" pitchFamily="2" charset="-122"/>
              <a:ea typeface="宋体" panose="02010600030101010101" pitchFamily="2" charset="-122"/>
            </a:endParaRPr>
          </a:p>
        </p:txBody>
      </p:sp>
      <p:sp>
        <p:nvSpPr>
          <p:cNvPr id="43011" name="Rectangle 3"/>
          <p:cNvSpPr/>
          <p:nvPr/>
        </p:nvSpPr>
        <p:spPr>
          <a:xfrm>
            <a:off x="304800" y="0"/>
            <a:ext cx="5181600" cy="820738"/>
          </a:xfrm>
          <a:prstGeom prst="rect">
            <a:avLst/>
          </a:prstGeom>
          <a:noFill/>
          <a:ln w="9525">
            <a:noFill/>
          </a:ln>
        </p:spPr>
        <p:txBody>
          <a:bodyPr anchor="ctr" anchorCtr="0"/>
          <a:p>
            <a:pPr algn="ctr" eaLnBrk="0" hangingPunct="0"/>
            <a:r>
              <a:rPr lang="en-US" altLang="zh-CN" sz="4000" dirty="0">
                <a:solidFill>
                  <a:schemeClr val="bg1"/>
                </a:solidFill>
                <a:latin typeface="Times New Roman" panose="02020603050405020304" charset="0"/>
                <a:ea typeface="宋体" panose="02010600030101010101" pitchFamily="2" charset="-122"/>
              </a:rPr>
              <a:t>Oracle</a:t>
            </a:r>
            <a:r>
              <a:rPr lang="zh-CN" altLang="en-US" sz="4000" dirty="0">
                <a:solidFill>
                  <a:schemeClr val="bg1"/>
                </a:solidFill>
                <a:latin typeface="Times New Roman" panose="02020603050405020304" charset="0"/>
                <a:ea typeface="宋体" panose="02010600030101010101" pitchFamily="2" charset="-122"/>
              </a:rPr>
              <a:t>进程结构</a:t>
            </a:r>
            <a:endParaRPr lang="zh-CN" altLang="en-US" sz="4000" dirty="0">
              <a:solidFill>
                <a:schemeClr val="bg1"/>
              </a:solidFill>
              <a:latin typeface="Times New Roman" panose="0202060305040502030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6498"/>
                                        </p:tgtEl>
                                        <p:attrNameLst>
                                          <p:attrName>style.visibility</p:attrName>
                                        </p:attrNameLst>
                                      </p:cBhvr>
                                      <p:to>
                                        <p:strVal val="visible"/>
                                      </p:to>
                                    </p:set>
                                    <p:anim calcmode="lin" valueType="num">
                                      <p:cBhvr additive="base">
                                        <p:cTn id="7" dur="500" fill="hold"/>
                                        <p:tgtEl>
                                          <p:spTgt spid="106498"/>
                                        </p:tgtEl>
                                        <p:attrNameLst>
                                          <p:attrName>ppt_x</p:attrName>
                                        </p:attrNameLst>
                                      </p:cBhvr>
                                      <p:tavLst>
                                        <p:tav tm="0">
                                          <p:val>
                                            <p:strVal val="0-#ppt_w/2"/>
                                          </p:val>
                                        </p:tav>
                                        <p:tav tm="100000">
                                          <p:val>
                                            <p:strVal val="#ppt_x"/>
                                          </p:val>
                                        </p:tav>
                                      </p:tavLst>
                                    </p:anim>
                                    <p:anim calcmode="lin" valueType="num">
                                      <p:cBhvr additive="base">
                                        <p:cTn id="8" dur="500" fill="hold"/>
                                        <p:tgtEl>
                                          <p:spTgt spid="1064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6"/>
          <p:cNvSpPr>
            <a:spLocks noGrp="1"/>
          </p:cNvSpPr>
          <p:nvPr>
            <p:ph type="sldNum" sz="quarter" idx="12"/>
          </p:nvPr>
        </p:nvSpPr>
        <p:spPr/>
        <p:txBody>
          <a:bodyPr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stStyle>
          <a:p>
            <a:pPr lvl="0" algn="r" eaLnBrk="1" hangingPunct="1">
              <a:buSzTx/>
            </a:pPr>
            <a:fld id="{9A0DB2DC-4C9A-4742-B13C-FB6460FD3503}" type="slidenum">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106498" name="Text Box 2"/>
          <p:cNvSpPr txBox="1"/>
          <p:nvPr/>
        </p:nvSpPr>
        <p:spPr>
          <a:xfrm>
            <a:off x="0" y="990600"/>
            <a:ext cx="8534400" cy="5313363"/>
          </a:xfrm>
          <a:prstGeom prst="rect">
            <a:avLst/>
          </a:prstGeom>
          <a:noFill/>
          <a:ln w="9525">
            <a:noFill/>
          </a:ln>
        </p:spPr>
        <p:txBody>
          <a:bodyPr anchor="t" anchorCtr="0">
            <a:spAutoFit/>
          </a:bodyPr>
          <a:p>
            <a:pPr marL="444500" lvl="1" indent="-266700" algn="l" eaLnBrk="0" hangingPunct="0">
              <a:lnSpc>
                <a:spcPct val="130000"/>
              </a:lnSpc>
              <a:buClr>
                <a:srgbClr val="FF3300"/>
              </a:buClr>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服务器进程（</a:t>
            </a:r>
            <a:r>
              <a:rPr lang="en-US" altLang="zh-CN" sz="2400" dirty="0">
                <a:latin typeface="宋体" panose="02010600030101010101" pitchFamily="2" charset="-122"/>
                <a:ea typeface="宋体" panose="02010600030101010101" pitchFamily="2" charset="-122"/>
              </a:rPr>
              <a:t>Server process</a:t>
            </a:r>
            <a:r>
              <a:rPr lang="zh-CN" altLang="en-US" sz="2400" dirty="0">
                <a:latin typeface="宋体" panose="02010600030101010101" pitchFamily="2" charset="-122"/>
                <a:ea typeface="宋体" panose="02010600030101010101" pitchFamily="2" charset="-122"/>
              </a:rPr>
              <a:t>）：服务器进程是接收用户进程信息，并根据请求与数据库进行通信。这些通信实现数据操作，完成用户对数据库数据的处理要求。</a:t>
            </a:r>
            <a:endParaRPr lang="zh-CN" altLang="en-US" sz="2400" dirty="0">
              <a:latin typeface="宋体" panose="02010600030101010101" pitchFamily="2" charset="-122"/>
              <a:ea typeface="宋体" panose="02010600030101010101" pitchFamily="2" charset="-122"/>
            </a:endParaRPr>
          </a:p>
          <a:p>
            <a:pPr marL="444500" lvl="1" indent="-266700" algn="l" eaLnBrk="0" hangingPunct="0">
              <a:lnSpc>
                <a:spcPct val="130000"/>
              </a:lnSpc>
              <a:buClr>
                <a:srgbClr val="FF3300"/>
              </a:buClr>
              <a:buFont typeface="Wingdings" panose="05000000000000000000" pitchFamily="2" charset="2"/>
              <a:buChar char="Ø"/>
            </a:pPr>
            <a:endParaRPr lang="en-US" altLang="zh-CN" sz="2400" dirty="0">
              <a:latin typeface="宋体" panose="02010600030101010101" pitchFamily="2" charset="-122"/>
              <a:ea typeface="宋体" panose="02010600030101010101" pitchFamily="2" charset="-122"/>
            </a:endParaRPr>
          </a:p>
          <a:p>
            <a:pPr marL="444500" lvl="1" indent="-266700" algn="l" eaLnBrk="0" hangingPunct="0">
              <a:lnSpc>
                <a:spcPct val="130000"/>
              </a:lnSpc>
              <a:buClr>
                <a:srgbClr val="FF3300"/>
              </a:buClr>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服务器进程主要完成以下任务：</a:t>
            </a:r>
            <a:endParaRPr lang="zh-CN" altLang="en-US" sz="2400" dirty="0">
              <a:latin typeface="宋体" panose="02010600030101010101" pitchFamily="2" charset="-122"/>
              <a:ea typeface="宋体" panose="02010600030101010101" pitchFamily="2" charset="-122"/>
            </a:endParaRPr>
          </a:p>
          <a:p>
            <a:pPr marL="444500" lvl="1" indent="-266700" algn="l" eaLnBrk="0" hangingPunct="0">
              <a:lnSpc>
                <a:spcPct val="130000"/>
              </a:lnSpc>
              <a:buClr>
                <a:srgbClr val="FF3300"/>
              </a:buClr>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rPr>
              <a:t>  解析并执行用户提交的</a:t>
            </a:r>
            <a:r>
              <a:rPr lang="en-US" altLang="zh-CN" sz="2400" dirty="0">
                <a:latin typeface="宋体" panose="02010600030101010101" pitchFamily="2" charset="-122"/>
                <a:ea typeface="宋体" panose="02010600030101010101" pitchFamily="2" charset="-122"/>
              </a:rPr>
              <a:t>sql</a:t>
            </a:r>
            <a:r>
              <a:rPr lang="zh-CN" altLang="en-US" sz="2400" dirty="0">
                <a:latin typeface="宋体" panose="02010600030101010101" pitchFamily="2" charset="-122"/>
                <a:ea typeface="宋体" panose="02010600030101010101" pitchFamily="2" charset="-122"/>
              </a:rPr>
              <a:t>语句及</a:t>
            </a:r>
            <a:r>
              <a:rPr lang="en-US" altLang="zh-CN" sz="2400" dirty="0">
                <a:latin typeface="宋体" panose="02010600030101010101" pitchFamily="2" charset="-122"/>
                <a:ea typeface="宋体" panose="02010600030101010101" pitchFamily="2" charset="-122"/>
              </a:rPr>
              <a:t>PL/sql</a:t>
            </a:r>
            <a:r>
              <a:rPr lang="zh-CN" altLang="en-US" sz="2400" dirty="0">
                <a:latin typeface="宋体" panose="02010600030101010101" pitchFamily="2" charset="-122"/>
                <a:ea typeface="宋体" panose="02010600030101010101" pitchFamily="2" charset="-122"/>
              </a:rPr>
              <a:t>程序；</a:t>
            </a:r>
            <a:endParaRPr lang="zh-CN" altLang="en-US" sz="2400" dirty="0">
              <a:latin typeface="宋体" panose="02010600030101010101" pitchFamily="2" charset="-122"/>
              <a:ea typeface="宋体" panose="02010600030101010101" pitchFamily="2" charset="-122"/>
            </a:endParaRPr>
          </a:p>
          <a:p>
            <a:pPr marL="444500" lvl="1" indent="-266700" algn="l" eaLnBrk="0" hangingPunct="0">
              <a:lnSpc>
                <a:spcPct val="130000"/>
              </a:lnSpc>
              <a:buClr>
                <a:srgbClr val="FF3300"/>
              </a:buClr>
              <a:buFont typeface="Wingdings" panose="05000000000000000000" pitchFamily="2" charset="2"/>
              <a:buChar char="l"/>
            </a:pPr>
            <a:r>
              <a:rPr lang="en-US" altLang="zh-CN" sz="2400" dirty="0">
                <a:latin typeface="宋体" panose="02010600030101010101" pitchFamily="2" charset="-122"/>
                <a:ea typeface="宋体" panose="02010600030101010101" pitchFamily="2" charset="-122"/>
              </a:rPr>
              <a:t> SGA</a:t>
            </a:r>
            <a:r>
              <a:rPr lang="zh-CN" altLang="en-US" sz="2400" dirty="0">
                <a:latin typeface="宋体" panose="02010600030101010101" pitchFamily="2" charset="-122"/>
                <a:ea typeface="宋体" panose="02010600030101010101" pitchFamily="2" charset="-122"/>
              </a:rPr>
              <a:t>的数据高速缓冲区中搜索用户进程所要访问的在数据，如果数据不在缓冲区中，则需要从硬盘数据文件中读取所需的数据，再讲它们复制到缓冲区中；</a:t>
            </a:r>
            <a:endParaRPr lang="zh-CN" altLang="en-US" sz="2400" dirty="0">
              <a:latin typeface="宋体" panose="02010600030101010101" pitchFamily="2" charset="-122"/>
              <a:ea typeface="宋体" panose="02010600030101010101" pitchFamily="2" charset="-122"/>
            </a:endParaRPr>
          </a:p>
          <a:p>
            <a:pPr marL="444500" lvl="1" indent="-266700" algn="l" eaLnBrk="0" hangingPunct="0">
              <a:lnSpc>
                <a:spcPct val="130000"/>
              </a:lnSpc>
              <a:buClr>
                <a:srgbClr val="FF3300"/>
              </a:buClr>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rPr>
              <a:t>  将用户改变数据库的操作信息写入日志缓冲区中；</a:t>
            </a:r>
            <a:endParaRPr lang="zh-CN" altLang="en-US" sz="2400" dirty="0">
              <a:latin typeface="宋体" panose="02010600030101010101" pitchFamily="2" charset="-122"/>
              <a:ea typeface="宋体" panose="02010600030101010101" pitchFamily="2" charset="-122"/>
            </a:endParaRPr>
          </a:p>
          <a:p>
            <a:pPr marL="444500" lvl="1" indent="-266700" algn="l" eaLnBrk="0" hangingPunct="0">
              <a:lnSpc>
                <a:spcPct val="130000"/>
              </a:lnSpc>
              <a:buClr>
                <a:srgbClr val="FF3300"/>
              </a:buClr>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rPr>
              <a:t>  将查询或执行后的结果数据返回给用户进程；</a:t>
            </a:r>
            <a:endParaRPr lang="zh-CN" altLang="en-US" sz="2400" dirty="0">
              <a:latin typeface="宋体" panose="02010600030101010101" pitchFamily="2" charset="-122"/>
              <a:ea typeface="宋体" panose="02010600030101010101" pitchFamily="2" charset="-122"/>
            </a:endParaRPr>
          </a:p>
        </p:txBody>
      </p:sp>
      <p:sp>
        <p:nvSpPr>
          <p:cNvPr id="44035" name="Rectangle 3"/>
          <p:cNvSpPr/>
          <p:nvPr/>
        </p:nvSpPr>
        <p:spPr>
          <a:xfrm>
            <a:off x="304800" y="0"/>
            <a:ext cx="5181600" cy="820738"/>
          </a:xfrm>
          <a:prstGeom prst="rect">
            <a:avLst/>
          </a:prstGeom>
          <a:noFill/>
          <a:ln w="9525">
            <a:noFill/>
          </a:ln>
        </p:spPr>
        <p:txBody>
          <a:bodyPr anchor="ctr" anchorCtr="0"/>
          <a:p>
            <a:pPr algn="ctr" eaLnBrk="0" hangingPunct="0"/>
            <a:r>
              <a:rPr lang="en-US" altLang="zh-CN" sz="4000" dirty="0">
                <a:solidFill>
                  <a:schemeClr val="bg1"/>
                </a:solidFill>
                <a:latin typeface="Times New Roman" panose="02020603050405020304" charset="0"/>
                <a:ea typeface="宋体" panose="02010600030101010101" pitchFamily="2" charset="-122"/>
              </a:rPr>
              <a:t>Oracle</a:t>
            </a:r>
            <a:r>
              <a:rPr lang="zh-CN" altLang="en-US" sz="4000" dirty="0">
                <a:solidFill>
                  <a:schemeClr val="bg1"/>
                </a:solidFill>
                <a:latin typeface="Times New Roman" panose="02020603050405020304" charset="0"/>
                <a:ea typeface="宋体" panose="02010600030101010101" pitchFamily="2" charset="-122"/>
              </a:rPr>
              <a:t>进程结构</a:t>
            </a:r>
            <a:endParaRPr lang="zh-CN" altLang="en-US" sz="4000" dirty="0">
              <a:solidFill>
                <a:schemeClr val="bg1"/>
              </a:solidFill>
              <a:latin typeface="Times New Roman" panose="0202060305040502030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6498"/>
                                        </p:tgtEl>
                                        <p:attrNameLst>
                                          <p:attrName>style.visibility</p:attrName>
                                        </p:attrNameLst>
                                      </p:cBhvr>
                                      <p:to>
                                        <p:strVal val="visible"/>
                                      </p:to>
                                    </p:set>
                                    <p:anim calcmode="lin" valueType="num">
                                      <p:cBhvr additive="base">
                                        <p:cTn id="7" dur="500" fill="hold"/>
                                        <p:tgtEl>
                                          <p:spTgt spid="106498"/>
                                        </p:tgtEl>
                                        <p:attrNameLst>
                                          <p:attrName>ppt_x</p:attrName>
                                        </p:attrNameLst>
                                      </p:cBhvr>
                                      <p:tavLst>
                                        <p:tav tm="0">
                                          <p:val>
                                            <p:strVal val="0-#ppt_w/2"/>
                                          </p:val>
                                        </p:tav>
                                        <p:tav tm="100000">
                                          <p:val>
                                            <p:strVal val="#ppt_x"/>
                                          </p:val>
                                        </p:tav>
                                      </p:tavLst>
                                    </p:anim>
                                    <p:anim calcmode="lin" valueType="num">
                                      <p:cBhvr additive="base">
                                        <p:cTn id="8" dur="500" fill="hold"/>
                                        <p:tgtEl>
                                          <p:spTgt spid="1064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6"/>
          <p:cNvSpPr>
            <a:spLocks noGrp="1"/>
          </p:cNvSpPr>
          <p:nvPr>
            <p:ph type="sldNum" sz="quarter" idx="12"/>
          </p:nvPr>
        </p:nvSpPr>
        <p:spPr/>
        <p:txBody>
          <a:bodyPr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stStyle>
          <a:p>
            <a:pPr lvl="0" algn="r" eaLnBrk="1" hangingPunct="1">
              <a:buSzTx/>
            </a:pPr>
            <a:fld id="{9A0DB2DC-4C9A-4742-B13C-FB6460FD3503}" type="slidenum">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106498" name="Text Box 2"/>
          <p:cNvSpPr txBox="1"/>
          <p:nvPr/>
        </p:nvSpPr>
        <p:spPr>
          <a:xfrm>
            <a:off x="0" y="1295400"/>
            <a:ext cx="8305800" cy="5711825"/>
          </a:xfrm>
          <a:prstGeom prst="rect">
            <a:avLst/>
          </a:prstGeom>
          <a:noFill/>
          <a:ln w="9525">
            <a:noFill/>
          </a:ln>
        </p:spPr>
        <p:txBody>
          <a:bodyPr anchor="t" anchorCtr="0">
            <a:spAutoFit/>
          </a:bodyPr>
          <a:p>
            <a:pPr marL="355600" lvl="1" indent="-177800" algn="l" eaLnBrk="0" hangingPunct="0">
              <a:lnSpc>
                <a:spcPct val="130000"/>
              </a:lnSpc>
              <a:spcBef>
                <a:spcPct val="20000"/>
              </a:spcBef>
              <a:buClr>
                <a:srgbClr val="FF3300"/>
              </a:buClr>
              <a:buFont typeface="Wingdings" panose="05000000000000000000" pitchFamily="2" charset="2"/>
              <a:buChar char="Ø"/>
            </a:pPr>
            <a:r>
              <a:rPr lang="zh-CN" altLang="en-US" sz="2200" dirty="0">
                <a:latin typeface="宋体" panose="02010600030101010101" pitchFamily="2" charset="-122"/>
                <a:ea typeface="宋体" panose="02010600030101010101" pitchFamily="2" charset="-122"/>
              </a:rPr>
              <a:t>后台进程：为了保证</a:t>
            </a:r>
            <a:r>
              <a:rPr lang="en-US" altLang="zh-CN" sz="2200" dirty="0">
                <a:latin typeface="宋体" panose="02010600030101010101" pitchFamily="2" charset="-122"/>
                <a:ea typeface="宋体" panose="02010600030101010101" pitchFamily="2" charset="-122"/>
              </a:rPr>
              <a:t>Oracle</a:t>
            </a:r>
            <a:r>
              <a:rPr lang="zh-CN" altLang="en-US" sz="2200" dirty="0">
                <a:latin typeface="宋体" panose="02010600030101010101" pitchFamily="2" charset="-122"/>
                <a:ea typeface="宋体" panose="02010600030101010101" pitchFamily="2" charset="-122"/>
              </a:rPr>
              <a:t>数据库在任意一个时刻可以处理多用户的并发请求，进行复杂的数据操作，而且还要优化系统性能，</a:t>
            </a:r>
            <a:r>
              <a:rPr lang="en-US" altLang="zh-CN" sz="2200" dirty="0">
                <a:latin typeface="宋体" panose="02010600030101010101" pitchFamily="2" charset="-122"/>
                <a:ea typeface="宋体" panose="02010600030101010101" pitchFamily="2" charset="-122"/>
              </a:rPr>
              <a:t>Oracle</a:t>
            </a:r>
            <a:r>
              <a:rPr lang="zh-CN" altLang="en-US" sz="2200" dirty="0">
                <a:latin typeface="宋体" panose="02010600030101010101" pitchFamily="2" charset="-122"/>
                <a:ea typeface="宋体" panose="02010600030101010101" pitchFamily="2" charset="-122"/>
              </a:rPr>
              <a:t>数据库起用了一些相互独立的附加进程，称为后台进程。服务器进程在执行用户进程请求时，调用后台进程来实现对数据库的操作。</a:t>
            </a:r>
            <a:endParaRPr lang="en-US" altLang="zh-CN" sz="2200" dirty="0">
              <a:latin typeface="宋体" panose="02010600030101010101" pitchFamily="2" charset="-122"/>
              <a:ea typeface="宋体" panose="02010600030101010101" pitchFamily="2" charset="-122"/>
            </a:endParaRPr>
          </a:p>
          <a:p>
            <a:pPr marL="355600" lvl="1" indent="-177800" algn="l" eaLnBrk="0" hangingPunct="0">
              <a:lnSpc>
                <a:spcPct val="130000"/>
              </a:lnSpc>
              <a:spcBef>
                <a:spcPct val="20000"/>
              </a:spcBef>
              <a:buClr>
                <a:srgbClr val="FF3300"/>
              </a:buClr>
              <a:buFont typeface="Wingdings" panose="05000000000000000000" pitchFamily="2" charset="2"/>
              <a:buChar char="Ø"/>
            </a:pPr>
            <a:endParaRPr lang="en-US" altLang="zh-CN" sz="2200" dirty="0">
              <a:latin typeface="宋体" panose="02010600030101010101" pitchFamily="2" charset="-122"/>
              <a:ea typeface="宋体" panose="02010600030101010101" pitchFamily="2" charset="-122"/>
            </a:endParaRPr>
          </a:p>
          <a:p>
            <a:pPr marL="355600" lvl="1" indent="-177800" algn="l" eaLnBrk="0" hangingPunct="0">
              <a:lnSpc>
                <a:spcPct val="130000"/>
              </a:lnSpc>
              <a:spcBef>
                <a:spcPct val="20000"/>
              </a:spcBef>
              <a:buClr>
                <a:srgbClr val="FF3300"/>
              </a:buClr>
              <a:buFont typeface="Wingdings" panose="05000000000000000000" pitchFamily="2" charset="2"/>
              <a:buChar char="Ø"/>
            </a:pPr>
            <a:r>
              <a:rPr lang="zh-CN" altLang="en-US" sz="2200" dirty="0">
                <a:latin typeface="宋体" panose="02010600030101010101" pitchFamily="2" charset="-122"/>
                <a:ea typeface="宋体" panose="02010600030101010101" pitchFamily="2" charset="-122"/>
              </a:rPr>
              <a:t>后台进程主要完成以下任务：</a:t>
            </a:r>
            <a:endParaRPr lang="zh-CN" altLang="en-US" sz="2200" dirty="0">
              <a:latin typeface="宋体" panose="02010600030101010101" pitchFamily="2" charset="-122"/>
              <a:ea typeface="宋体" panose="02010600030101010101" pitchFamily="2" charset="-122"/>
            </a:endParaRPr>
          </a:p>
          <a:p>
            <a:pPr marL="355600" lvl="1" indent="-177800" algn="l" eaLnBrk="0" hangingPunct="0">
              <a:lnSpc>
                <a:spcPct val="130000"/>
              </a:lnSpc>
              <a:spcBef>
                <a:spcPct val="20000"/>
              </a:spcBef>
              <a:buClr>
                <a:srgbClr val="FF3300"/>
              </a:buClr>
              <a:buFont typeface="Wingdings" panose="05000000000000000000" pitchFamily="2" charset="2"/>
              <a:buChar char="l"/>
            </a:pPr>
            <a:r>
              <a:rPr lang="zh-CN" altLang="en-US" sz="2200" dirty="0">
                <a:latin typeface="宋体" panose="02010600030101010101" pitchFamily="2" charset="-122"/>
                <a:ea typeface="宋体" panose="02010600030101010101" pitchFamily="2" charset="-122"/>
              </a:rPr>
              <a:t>  在内存与磁盘之间进行</a:t>
            </a:r>
            <a:r>
              <a:rPr lang="en-US" altLang="zh-CN" sz="2200" dirty="0">
                <a:latin typeface="宋体" panose="02010600030101010101" pitchFamily="2" charset="-122"/>
                <a:ea typeface="宋体" panose="02010600030101010101" pitchFamily="2" charset="-122"/>
              </a:rPr>
              <a:t>I/O</a:t>
            </a:r>
            <a:r>
              <a:rPr lang="zh-CN" altLang="en-US" sz="2200" dirty="0">
                <a:latin typeface="宋体" panose="02010600030101010101" pitchFamily="2" charset="-122"/>
                <a:ea typeface="宋体" panose="02010600030101010101" pitchFamily="2" charset="-122"/>
              </a:rPr>
              <a:t>操作；</a:t>
            </a:r>
            <a:endParaRPr lang="zh-CN" altLang="en-US" sz="2200" dirty="0">
              <a:latin typeface="宋体" panose="02010600030101010101" pitchFamily="2" charset="-122"/>
              <a:ea typeface="宋体" panose="02010600030101010101" pitchFamily="2" charset="-122"/>
            </a:endParaRPr>
          </a:p>
          <a:p>
            <a:pPr marL="355600" lvl="1" indent="-177800" algn="l" eaLnBrk="0" hangingPunct="0">
              <a:lnSpc>
                <a:spcPct val="130000"/>
              </a:lnSpc>
              <a:spcBef>
                <a:spcPct val="20000"/>
              </a:spcBef>
              <a:buClr>
                <a:srgbClr val="FF3300"/>
              </a:buClr>
              <a:buFont typeface="Wingdings" panose="05000000000000000000" pitchFamily="2" charset="2"/>
              <a:buChar char="l"/>
            </a:pPr>
            <a:r>
              <a:rPr lang="zh-CN" altLang="en-US" sz="2200" dirty="0">
                <a:latin typeface="宋体" panose="02010600030101010101" pitchFamily="2" charset="-122"/>
                <a:ea typeface="宋体" panose="02010600030101010101" pitchFamily="2" charset="-122"/>
              </a:rPr>
              <a:t>  监视各个服务器进程状态；</a:t>
            </a:r>
            <a:endParaRPr lang="zh-CN" altLang="en-US" sz="2200" dirty="0">
              <a:latin typeface="宋体" panose="02010600030101010101" pitchFamily="2" charset="-122"/>
              <a:ea typeface="宋体" panose="02010600030101010101" pitchFamily="2" charset="-122"/>
            </a:endParaRPr>
          </a:p>
          <a:p>
            <a:pPr marL="355600" lvl="1" indent="-177800" algn="l" eaLnBrk="0" hangingPunct="0">
              <a:lnSpc>
                <a:spcPct val="130000"/>
              </a:lnSpc>
              <a:spcBef>
                <a:spcPct val="20000"/>
              </a:spcBef>
              <a:buClr>
                <a:srgbClr val="FF3300"/>
              </a:buClr>
              <a:buFont typeface="Wingdings" panose="05000000000000000000" pitchFamily="2" charset="2"/>
              <a:buChar char="l"/>
            </a:pPr>
            <a:r>
              <a:rPr lang="zh-CN" altLang="en-US" sz="2200" dirty="0">
                <a:latin typeface="宋体" panose="02010600030101010101" pitchFamily="2" charset="-122"/>
                <a:ea typeface="宋体" panose="02010600030101010101" pitchFamily="2" charset="-122"/>
              </a:rPr>
              <a:t>  协调各个服务器进程的任务；</a:t>
            </a:r>
            <a:endParaRPr lang="zh-CN" altLang="en-US" sz="2200" dirty="0">
              <a:latin typeface="宋体" panose="02010600030101010101" pitchFamily="2" charset="-122"/>
              <a:ea typeface="宋体" panose="02010600030101010101" pitchFamily="2" charset="-122"/>
            </a:endParaRPr>
          </a:p>
          <a:p>
            <a:pPr marL="355600" lvl="1" indent="-177800" algn="l" eaLnBrk="0" hangingPunct="0">
              <a:lnSpc>
                <a:spcPct val="130000"/>
              </a:lnSpc>
              <a:spcBef>
                <a:spcPct val="20000"/>
              </a:spcBef>
              <a:buClr>
                <a:srgbClr val="FF3300"/>
              </a:buClr>
              <a:buFont typeface="Wingdings" panose="05000000000000000000" pitchFamily="2" charset="2"/>
              <a:buChar char="l"/>
            </a:pPr>
            <a:r>
              <a:rPr lang="zh-CN" altLang="en-US" sz="2200" dirty="0">
                <a:latin typeface="宋体" panose="02010600030101010101" pitchFamily="2" charset="-122"/>
                <a:ea typeface="宋体" panose="02010600030101010101" pitchFamily="2" charset="-122"/>
              </a:rPr>
              <a:t>  维护系统性能和可靠性等。 </a:t>
            </a:r>
            <a:endParaRPr lang="zh-CN" altLang="en-US" sz="2200" dirty="0">
              <a:latin typeface="宋体" panose="02010600030101010101" pitchFamily="2" charset="-122"/>
              <a:ea typeface="宋体" panose="02010600030101010101" pitchFamily="2" charset="-122"/>
            </a:endParaRPr>
          </a:p>
          <a:p>
            <a:pPr marL="355600" lvl="1" indent="-177800" algn="l" eaLnBrk="0" hangingPunct="0">
              <a:lnSpc>
                <a:spcPct val="130000"/>
              </a:lnSpc>
              <a:buClr>
                <a:srgbClr val="FF3300"/>
              </a:buClr>
              <a:buFont typeface="Wingdings" panose="05000000000000000000" pitchFamily="2" charset="2"/>
              <a:buChar char="Ø"/>
            </a:pPr>
            <a:endParaRPr lang="zh-CN" altLang="en-US" sz="2200" dirty="0">
              <a:latin typeface="宋体" panose="02010600030101010101" pitchFamily="2" charset="-122"/>
              <a:ea typeface="宋体" panose="02010600030101010101" pitchFamily="2" charset="-122"/>
            </a:endParaRPr>
          </a:p>
        </p:txBody>
      </p:sp>
      <p:sp>
        <p:nvSpPr>
          <p:cNvPr id="45059" name="Rectangle 3"/>
          <p:cNvSpPr/>
          <p:nvPr/>
        </p:nvSpPr>
        <p:spPr>
          <a:xfrm>
            <a:off x="304800" y="0"/>
            <a:ext cx="5181600" cy="820738"/>
          </a:xfrm>
          <a:prstGeom prst="rect">
            <a:avLst/>
          </a:prstGeom>
          <a:noFill/>
          <a:ln w="9525">
            <a:noFill/>
          </a:ln>
        </p:spPr>
        <p:txBody>
          <a:bodyPr anchor="ctr" anchorCtr="0"/>
          <a:p>
            <a:pPr algn="ctr" eaLnBrk="0" hangingPunct="0"/>
            <a:r>
              <a:rPr lang="en-US" altLang="zh-CN" sz="4000" dirty="0">
                <a:solidFill>
                  <a:schemeClr val="bg1"/>
                </a:solidFill>
                <a:latin typeface="Times New Roman" panose="02020603050405020304" charset="0"/>
                <a:ea typeface="宋体" panose="02010600030101010101" pitchFamily="2" charset="-122"/>
              </a:rPr>
              <a:t>Oracle</a:t>
            </a:r>
            <a:r>
              <a:rPr lang="zh-CN" altLang="en-US" sz="4000" dirty="0">
                <a:solidFill>
                  <a:schemeClr val="bg1"/>
                </a:solidFill>
                <a:latin typeface="Times New Roman" panose="02020603050405020304" charset="0"/>
                <a:ea typeface="宋体" panose="02010600030101010101" pitchFamily="2" charset="-122"/>
              </a:rPr>
              <a:t>进程结构</a:t>
            </a:r>
            <a:endParaRPr lang="zh-CN" altLang="en-US" sz="4000" dirty="0">
              <a:solidFill>
                <a:schemeClr val="bg1"/>
              </a:solidFill>
              <a:latin typeface="Times New Roman" panose="0202060305040502030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6498"/>
                                        </p:tgtEl>
                                        <p:attrNameLst>
                                          <p:attrName>style.visibility</p:attrName>
                                        </p:attrNameLst>
                                      </p:cBhvr>
                                      <p:to>
                                        <p:strVal val="visible"/>
                                      </p:to>
                                    </p:set>
                                    <p:anim calcmode="lin" valueType="num">
                                      <p:cBhvr additive="base">
                                        <p:cTn id="7" dur="500" fill="hold"/>
                                        <p:tgtEl>
                                          <p:spTgt spid="106498"/>
                                        </p:tgtEl>
                                        <p:attrNameLst>
                                          <p:attrName>ppt_x</p:attrName>
                                        </p:attrNameLst>
                                      </p:cBhvr>
                                      <p:tavLst>
                                        <p:tav tm="0">
                                          <p:val>
                                            <p:strVal val="0-#ppt_w/2"/>
                                          </p:val>
                                        </p:tav>
                                        <p:tav tm="100000">
                                          <p:val>
                                            <p:strVal val="#ppt_x"/>
                                          </p:val>
                                        </p:tav>
                                      </p:tavLst>
                                    </p:anim>
                                    <p:anim calcmode="lin" valueType="num">
                                      <p:cBhvr additive="base">
                                        <p:cTn id="8" dur="500" fill="hold"/>
                                        <p:tgtEl>
                                          <p:spTgt spid="1064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6"/>
          <p:cNvSpPr>
            <a:spLocks noGrp="1"/>
          </p:cNvSpPr>
          <p:nvPr>
            <p:ph type="sldNum" sz="quarter" idx="12"/>
          </p:nvPr>
        </p:nvSpPr>
        <p:spPr/>
        <p:txBody>
          <a:bodyPr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stStyle>
          <a:p>
            <a:pPr lvl="0" algn="r" eaLnBrk="1" hangingPunct="1">
              <a:buSzTx/>
            </a:pPr>
            <a:fld id="{9A0DB2DC-4C9A-4742-B13C-FB6460FD3503}" type="slidenum">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7170" name="Text Box 2"/>
          <p:cNvSpPr txBox="1"/>
          <p:nvPr/>
        </p:nvSpPr>
        <p:spPr>
          <a:xfrm>
            <a:off x="0" y="965200"/>
            <a:ext cx="8039100" cy="792163"/>
          </a:xfrm>
          <a:prstGeom prst="rect">
            <a:avLst/>
          </a:prstGeom>
          <a:noFill/>
          <a:ln w="9525">
            <a:noFill/>
          </a:ln>
        </p:spPr>
        <p:txBody>
          <a:bodyPr anchor="t" anchorCtr="0">
            <a:spAutoFit/>
          </a:bodyPr>
          <a:p>
            <a:pPr eaLnBrk="0" hangingPunct="0"/>
            <a:r>
              <a:rPr lang="zh-CN" altLang="en-US" sz="2400" dirty="0">
                <a:latin typeface="Times New Roman" panose="02020603050405020304" charset="0"/>
                <a:ea typeface="宋体" panose="02010600030101010101" pitchFamily="2" charset="-122"/>
              </a:rPr>
              <a:t>  </a:t>
            </a:r>
            <a:r>
              <a:rPr lang="zh-CN" altLang="en-US" sz="2200" dirty="0">
                <a:latin typeface="Times New Roman" panose="02020603050405020304" charset="0"/>
                <a:ea typeface="宋体" panose="02010600030101010101" pitchFamily="2" charset="-122"/>
              </a:rPr>
              <a:t>     从宏观上看，</a:t>
            </a:r>
            <a:r>
              <a:rPr lang="en-US" altLang="zh-CN" sz="2200" dirty="0">
                <a:latin typeface="Times New Roman" panose="02020603050405020304" charset="0"/>
                <a:ea typeface="宋体" panose="02010600030101010101" pitchFamily="2" charset="-122"/>
              </a:rPr>
              <a:t>Oracle</a:t>
            </a:r>
            <a:r>
              <a:rPr lang="zh-CN" altLang="en-US" sz="2200" dirty="0">
                <a:latin typeface="Times New Roman" panose="02020603050405020304" charset="0"/>
                <a:ea typeface="宋体" panose="02010600030101010101" pitchFamily="2" charset="-122"/>
              </a:rPr>
              <a:t>数据库服务器主要由两部分组成</a:t>
            </a:r>
            <a:r>
              <a:rPr lang="en-US" altLang="zh-CN" sz="2200" dirty="0">
                <a:latin typeface="Times New Roman" panose="02020603050405020304" charset="0"/>
                <a:ea typeface="宋体" panose="02010600030101010101" pitchFamily="2" charset="-122"/>
              </a:rPr>
              <a:t>:</a:t>
            </a:r>
            <a:r>
              <a:rPr lang="zh-CN" altLang="en-US" sz="2200" dirty="0">
                <a:latin typeface="Times New Roman" panose="02020603050405020304" charset="0"/>
                <a:ea typeface="宋体" panose="02010600030101010101" pitchFamily="2" charset="-122"/>
              </a:rPr>
              <a:t>数据库（存储结构）和实例（软件结构）。整体结构如图所示</a:t>
            </a:r>
            <a:r>
              <a:rPr lang="en-US" altLang="zh-CN" sz="2200" dirty="0">
                <a:latin typeface="Times New Roman" panose="02020603050405020304" charset="0"/>
                <a:ea typeface="宋体" panose="02010600030101010101" pitchFamily="2" charset="-122"/>
              </a:rPr>
              <a:t>:</a:t>
            </a:r>
            <a:endParaRPr lang="en-US" altLang="zh-CN" sz="2200" dirty="0">
              <a:latin typeface="Times New Roman" panose="02020603050405020304" charset="0"/>
              <a:ea typeface="宋体" panose="02010600030101010101" pitchFamily="2" charset="-122"/>
            </a:endParaRPr>
          </a:p>
        </p:txBody>
      </p:sp>
      <p:sp>
        <p:nvSpPr>
          <p:cNvPr id="7171" name="Rectangle 3"/>
          <p:cNvSpPr>
            <a:spLocks noGrp="1"/>
          </p:cNvSpPr>
          <p:nvPr>
            <p:ph type="title" idx="4294967295"/>
          </p:nvPr>
        </p:nvSpPr>
        <p:spPr>
          <a:xfrm>
            <a:off x="304800" y="0"/>
            <a:ext cx="8305800" cy="820738"/>
          </a:xfrm>
        </p:spPr>
        <p:txBody>
          <a:bodyPr vert="horz" wrap="square" lIns="91440" tIns="45720" rIns="91440" bIns="45720" anchor="ctr" anchorCtr="0"/>
          <a:p>
            <a:r>
              <a:rPr lang="en-US" altLang="zh-CN" sz="3600" dirty="0">
                <a:latin typeface="Times New Roman" panose="02020603050405020304" charset="0"/>
                <a:ea typeface="宋体" panose="02010600030101010101" pitchFamily="2" charset="-122"/>
              </a:rPr>
              <a:t>Oracle 11g</a:t>
            </a:r>
            <a:r>
              <a:rPr lang="zh-CN" altLang="en-US" sz="3600" dirty="0">
                <a:latin typeface="Times New Roman" panose="02020603050405020304" charset="0"/>
                <a:ea typeface="宋体" panose="02010600030101010101" pitchFamily="2" charset="-122"/>
              </a:rPr>
              <a:t>系统结构概述</a:t>
            </a:r>
            <a:endParaRPr lang="en-US" altLang="zh-CN" sz="3600" dirty="0">
              <a:latin typeface="Times New Roman" panose="02020603050405020304" charset="0"/>
              <a:ea typeface="宋体" panose="02010600030101010101" pitchFamily="2" charset="-122"/>
            </a:endParaRPr>
          </a:p>
        </p:txBody>
      </p:sp>
      <p:pic>
        <p:nvPicPr>
          <p:cNvPr id="7172" name="Picture 4" descr="page2_1"/>
          <p:cNvPicPr>
            <a:picLocks noChangeAspect="1"/>
          </p:cNvPicPr>
          <p:nvPr/>
        </p:nvPicPr>
        <p:blipFill>
          <a:blip r:embed="rId1"/>
          <a:stretch>
            <a:fillRect/>
          </a:stretch>
        </p:blipFill>
        <p:spPr>
          <a:xfrm>
            <a:off x="914400" y="1905000"/>
            <a:ext cx="4897438" cy="4673600"/>
          </a:xfrm>
          <a:prstGeom prst="rect">
            <a:avLst/>
          </a:prstGeom>
          <a:noFill/>
          <a:ln w="9525">
            <a:noFill/>
          </a:ln>
        </p:spPr>
      </p:pic>
      <p:sp>
        <p:nvSpPr>
          <p:cNvPr id="99335" name="AutoShape 7"/>
          <p:cNvSpPr>
            <a:spLocks noChangeArrowheads="1"/>
          </p:cNvSpPr>
          <p:nvPr/>
        </p:nvSpPr>
        <p:spPr bwMode="auto">
          <a:xfrm>
            <a:off x="6400800" y="2362200"/>
            <a:ext cx="2209800" cy="1295400"/>
          </a:xfrm>
          <a:prstGeom prst="cloudCallout">
            <a:avLst>
              <a:gd name="adj1" fmla="val -77083"/>
              <a:gd name="adj2" fmla="val 28065"/>
            </a:avLst>
          </a:prstGeom>
          <a:gradFill rotWithShape="1">
            <a:gsLst>
              <a:gs pos="0">
                <a:schemeClr val="hlink">
                  <a:alpha val="0"/>
                </a:schemeClr>
              </a:gs>
              <a:gs pos="100000">
                <a:schemeClr val="hlink">
                  <a:gamma/>
                  <a:shade val="46275"/>
                  <a:invGamma/>
                </a:schemeClr>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800" b="1" i="0" u="none" strike="noStrike" kern="1200" cap="none" spc="0" normalizeH="0" baseline="0" noProof="0" dirty="0">
                <a:ln>
                  <a:noFill/>
                </a:ln>
                <a:solidFill>
                  <a:srgbClr val="800000"/>
                </a:solidFill>
                <a:effectLst/>
                <a:uLnTx/>
                <a:uFillTx/>
                <a:latin typeface="Arial" panose="020B0604020202020204" pitchFamily="34" charset="0"/>
                <a:ea typeface="宋体" panose="02010600030101010101" pitchFamily="2" charset="-122"/>
                <a:cs typeface="+mn-cs"/>
              </a:rPr>
              <a:t>数据库物理存储和逻辑存储</a:t>
            </a:r>
            <a:endParaRPr kumimoji="1" lang="zh-CN" altLang="en-US" sz="1800" b="1" i="0" u="none" strike="noStrike" kern="1200" cap="none" spc="0" normalizeH="0" baseline="0" noProof="0" dirty="0">
              <a:ln>
                <a:noFill/>
              </a:ln>
              <a:solidFill>
                <a:srgbClr val="800000"/>
              </a:solidFill>
              <a:effectLst/>
              <a:uLnTx/>
              <a:uFillTx/>
              <a:latin typeface="Arial" panose="020B0604020202020204" pitchFamily="34" charset="0"/>
              <a:ea typeface="宋体" panose="02010600030101010101" pitchFamily="2" charset="-122"/>
              <a:cs typeface="+mn-cs"/>
            </a:endParaRPr>
          </a:p>
        </p:txBody>
      </p:sp>
      <p:sp>
        <p:nvSpPr>
          <p:cNvPr id="99336" name="AutoShape 8"/>
          <p:cNvSpPr>
            <a:spLocks noChangeArrowheads="1"/>
          </p:cNvSpPr>
          <p:nvPr/>
        </p:nvSpPr>
        <p:spPr bwMode="auto">
          <a:xfrm>
            <a:off x="6324600" y="4953000"/>
            <a:ext cx="2209800" cy="1295400"/>
          </a:xfrm>
          <a:prstGeom prst="cloudCallout">
            <a:avLst>
              <a:gd name="adj1" fmla="val -77083"/>
              <a:gd name="adj2" fmla="val 28065"/>
            </a:avLst>
          </a:prstGeom>
          <a:gradFill rotWithShape="1">
            <a:gsLst>
              <a:gs pos="0">
                <a:schemeClr val="hlink">
                  <a:alpha val="0"/>
                </a:schemeClr>
              </a:gs>
              <a:gs pos="100000">
                <a:schemeClr val="hlink">
                  <a:gamma/>
                  <a:shade val="46275"/>
                  <a:invGamma/>
                </a:schemeClr>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2000" b="1" i="0" u="none" strike="noStrike" kern="1200" cap="none" spc="0" normalizeH="0" baseline="0" noProof="0" dirty="0">
                <a:ln>
                  <a:noFill/>
                </a:ln>
                <a:solidFill>
                  <a:srgbClr val="800000"/>
                </a:solidFill>
                <a:effectLst/>
                <a:uLnTx/>
                <a:uFillTx/>
                <a:latin typeface="Arial" panose="020B0604020202020204" pitchFamily="34" charset="0"/>
                <a:ea typeface="宋体" panose="02010600030101010101" pitchFamily="2" charset="-122"/>
                <a:cs typeface="+mn-cs"/>
              </a:rPr>
              <a:t>实例由</a:t>
            </a:r>
            <a:r>
              <a:rPr kumimoji="1" lang="en-US" altLang="zh-CN" sz="2000" b="1" i="0" u="none" strike="noStrike" kern="1200" cap="none" spc="0" normalizeH="0" baseline="0" noProof="0" dirty="0">
                <a:ln>
                  <a:noFill/>
                </a:ln>
                <a:solidFill>
                  <a:srgbClr val="800000"/>
                </a:solidFill>
                <a:effectLst/>
                <a:uLnTx/>
                <a:uFillTx/>
                <a:latin typeface="Arial" panose="020B0604020202020204" pitchFamily="34" charset="0"/>
                <a:ea typeface="宋体" panose="02010600030101010101" pitchFamily="2" charset="-122"/>
                <a:cs typeface="+mn-cs"/>
              </a:rPr>
              <a:t>SGA</a:t>
            </a:r>
            <a:r>
              <a:rPr kumimoji="1" lang="zh-CN" altLang="en-US" sz="2000" b="1" i="0" u="none" strike="noStrike" kern="1200" cap="none" spc="0" normalizeH="0" baseline="0" noProof="0" dirty="0">
                <a:ln>
                  <a:noFill/>
                </a:ln>
                <a:solidFill>
                  <a:srgbClr val="800000"/>
                </a:solidFill>
                <a:effectLst/>
                <a:uLnTx/>
                <a:uFillTx/>
                <a:latin typeface="Arial" panose="020B0604020202020204" pitchFamily="34" charset="0"/>
                <a:ea typeface="宋体" panose="02010600030101010101" pitchFamily="2" charset="-122"/>
                <a:cs typeface="+mn-cs"/>
              </a:rPr>
              <a:t>内存与进程</a:t>
            </a:r>
            <a:endParaRPr kumimoji="1" lang="zh-CN" altLang="en-US" sz="2000" b="1" i="0" u="none" strike="noStrike" kern="1200" cap="none" spc="0" normalizeH="0" baseline="0" noProof="0" dirty="0">
              <a:ln>
                <a:noFill/>
              </a:ln>
              <a:solidFill>
                <a:srgbClr val="8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6"/>
          <p:cNvSpPr>
            <a:spLocks noGrp="1"/>
          </p:cNvSpPr>
          <p:nvPr>
            <p:ph type="sldNum" sz="quarter" idx="12"/>
          </p:nvPr>
        </p:nvSpPr>
        <p:spPr/>
        <p:txBody>
          <a:bodyPr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stStyle>
          <a:p>
            <a:pPr lvl="0" algn="r" eaLnBrk="1" hangingPunct="1">
              <a:buSzTx/>
            </a:pPr>
            <a:fld id="{9A0DB2DC-4C9A-4742-B13C-FB6460FD3503}" type="slidenum">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46082" name="Text Box 2"/>
          <p:cNvSpPr txBox="1"/>
          <p:nvPr/>
        </p:nvSpPr>
        <p:spPr>
          <a:xfrm>
            <a:off x="152400" y="990600"/>
            <a:ext cx="7315200" cy="4230688"/>
          </a:xfrm>
          <a:prstGeom prst="rect">
            <a:avLst/>
          </a:prstGeom>
          <a:noFill/>
          <a:ln w="9525">
            <a:noFill/>
          </a:ln>
        </p:spPr>
        <p:txBody>
          <a:bodyPr anchor="t" anchorCtr="0">
            <a:spAutoFit/>
          </a:bodyPr>
          <a:p>
            <a:pPr eaLnBrk="0" hangingPunct="0">
              <a:lnSpc>
                <a:spcPct val="130000"/>
              </a:lnSpc>
              <a:buClr>
                <a:srgbClr val="FF3300"/>
              </a:buClr>
            </a:pPr>
            <a:r>
              <a:rPr lang="en-US" altLang="zh-CN" sz="3200" dirty="0">
                <a:latin typeface="Times New Roman" panose="02020603050405020304" charset="0"/>
                <a:ea typeface="宋体" panose="02010600030101010101" pitchFamily="2" charset="-122"/>
              </a:rPr>
              <a:t>Oracle</a:t>
            </a:r>
            <a:r>
              <a:rPr lang="zh-CN" altLang="en-US" sz="3200" dirty="0">
                <a:latin typeface="宋体" panose="02010600030101010101" pitchFamily="2" charset="-122"/>
                <a:ea typeface="宋体" panose="02010600030101010101" pitchFamily="2" charset="-122"/>
              </a:rPr>
              <a:t>例程后台进程</a:t>
            </a:r>
            <a:endParaRPr lang="zh-CN" altLang="en-US" sz="3200" dirty="0">
              <a:latin typeface="Times New Roman" panose="02020603050405020304" charset="0"/>
              <a:ea typeface="宋体" panose="02010600030101010101" pitchFamily="2" charset="-122"/>
            </a:endParaRPr>
          </a:p>
          <a:p>
            <a:pPr marL="952500" lvl="1" indent="-285750" algn="l" eaLnBrk="0" hangingPunct="0">
              <a:lnSpc>
                <a:spcPct val="130000"/>
              </a:lnSpc>
              <a:spcBef>
                <a:spcPct val="40000"/>
              </a:spcBef>
              <a:buClr>
                <a:srgbClr val="FF3300"/>
              </a:buClr>
              <a:buFont typeface="Wingdings" panose="05000000000000000000" pitchFamily="2" charset="2"/>
              <a:buChar char="Ø"/>
            </a:pPr>
            <a:r>
              <a:rPr lang="zh-CN" altLang="en-US" sz="2800" dirty="0">
                <a:latin typeface="Times New Roman" panose="02020603050405020304" charset="0"/>
                <a:ea typeface="宋体" panose="02010600030101010101" pitchFamily="2" charset="-122"/>
              </a:rPr>
              <a:t>数据库写入进程（</a:t>
            </a:r>
            <a:r>
              <a:rPr lang="en-US" altLang="zh-CN" sz="2800" dirty="0">
                <a:latin typeface="Times New Roman" panose="02020603050405020304" charset="0"/>
                <a:ea typeface="宋体" panose="02010600030101010101" pitchFamily="2" charset="-122"/>
              </a:rPr>
              <a:t>DBWR）</a:t>
            </a:r>
            <a:endParaRPr lang="en-US" altLang="zh-CN" sz="2800" dirty="0">
              <a:latin typeface="Times New Roman" panose="02020603050405020304" charset="0"/>
              <a:ea typeface="宋体" panose="02010600030101010101" pitchFamily="2" charset="-122"/>
            </a:endParaRPr>
          </a:p>
          <a:p>
            <a:pPr marL="952500" lvl="1" indent="-285750" algn="l" eaLnBrk="0" hangingPunct="0">
              <a:lnSpc>
                <a:spcPct val="130000"/>
              </a:lnSpc>
              <a:buClr>
                <a:srgbClr val="FF3300"/>
              </a:buClr>
              <a:buFont typeface="Wingdings" panose="05000000000000000000" pitchFamily="2" charset="2"/>
              <a:buChar char="Ø"/>
            </a:pPr>
            <a:r>
              <a:rPr lang="zh-CN" altLang="en-US" sz="2800" dirty="0">
                <a:latin typeface="Times New Roman" panose="02020603050405020304" charset="0"/>
                <a:ea typeface="宋体" panose="02010600030101010101" pitchFamily="2" charset="-122"/>
              </a:rPr>
              <a:t>日志写入进程（</a:t>
            </a:r>
            <a:r>
              <a:rPr lang="en-US" altLang="zh-CN" sz="2800" dirty="0">
                <a:latin typeface="Times New Roman" panose="02020603050405020304" charset="0"/>
                <a:ea typeface="宋体" panose="02010600030101010101" pitchFamily="2" charset="-122"/>
              </a:rPr>
              <a:t>LGWR）</a:t>
            </a:r>
            <a:endParaRPr lang="en-US" altLang="zh-CN" sz="2800" dirty="0">
              <a:latin typeface="Times New Roman" panose="02020603050405020304" charset="0"/>
              <a:ea typeface="宋体" panose="02010600030101010101" pitchFamily="2" charset="-122"/>
            </a:endParaRPr>
          </a:p>
          <a:p>
            <a:pPr marL="952500" lvl="1" indent="-285750" algn="l" eaLnBrk="0" hangingPunct="0">
              <a:lnSpc>
                <a:spcPct val="130000"/>
              </a:lnSpc>
              <a:buClr>
                <a:srgbClr val="FF3300"/>
              </a:buClr>
              <a:buFont typeface="Wingdings" panose="05000000000000000000" pitchFamily="2" charset="2"/>
              <a:buChar char="Ø"/>
            </a:pPr>
            <a:r>
              <a:rPr lang="zh-CN" altLang="en-US" sz="2800" dirty="0">
                <a:latin typeface="Times New Roman" panose="02020603050405020304" charset="0"/>
                <a:ea typeface="宋体" panose="02010600030101010101" pitchFamily="2" charset="-122"/>
              </a:rPr>
              <a:t>日志归档进程（</a:t>
            </a:r>
            <a:r>
              <a:rPr lang="en-US" altLang="zh-CN" sz="2800" dirty="0">
                <a:latin typeface="Times New Roman" panose="02020603050405020304" charset="0"/>
                <a:ea typeface="宋体" panose="02010600030101010101" pitchFamily="2" charset="-122"/>
              </a:rPr>
              <a:t>ARCH）</a:t>
            </a:r>
            <a:endParaRPr lang="en-US" altLang="zh-CN" sz="2800" dirty="0">
              <a:latin typeface="Times New Roman" panose="02020603050405020304" charset="0"/>
              <a:ea typeface="宋体" panose="02010600030101010101" pitchFamily="2" charset="-122"/>
            </a:endParaRPr>
          </a:p>
          <a:p>
            <a:pPr marL="952500" lvl="1" indent="-285750" algn="l" eaLnBrk="0" hangingPunct="0">
              <a:lnSpc>
                <a:spcPct val="130000"/>
              </a:lnSpc>
              <a:buClr>
                <a:srgbClr val="FF3300"/>
              </a:buClr>
              <a:buFont typeface="Wingdings" panose="05000000000000000000" pitchFamily="2" charset="2"/>
              <a:buChar char="Ø"/>
            </a:pPr>
            <a:r>
              <a:rPr lang="zh-CN" altLang="en-US" sz="2800" dirty="0">
                <a:latin typeface="Times New Roman" panose="02020603050405020304" charset="0"/>
                <a:ea typeface="宋体" panose="02010600030101010101" pitchFamily="2" charset="-122"/>
              </a:rPr>
              <a:t>检查点进程（</a:t>
            </a:r>
            <a:r>
              <a:rPr lang="en-US" altLang="zh-CN" sz="2800" dirty="0">
                <a:latin typeface="Times New Roman" panose="02020603050405020304" charset="0"/>
                <a:ea typeface="宋体" panose="02010600030101010101" pitchFamily="2" charset="-122"/>
              </a:rPr>
              <a:t>CKPT）</a:t>
            </a:r>
            <a:endParaRPr lang="en-US" altLang="zh-CN" sz="2800" dirty="0">
              <a:latin typeface="Times New Roman" panose="02020603050405020304" charset="0"/>
              <a:ea typeface="宋体" panose="02010600030101010101" pitchFamily="2" charset="-122"/>
            </a:endParaRPr>
          </a:p>
          <a:p>
            <a:pPr marL="952500" lvl="1" indent="-285750" algn="l" eaLnBrk="0" hangingPunct="0">
              <a:lnSpc>
                <a:spcPct val="130000"/>
              </a:lnSpc>
              <a:buClr>
                <a:srgbClr val="FF3300"/>
              </a:buClr>
              <a:buFont typeface="Wingdings" panose="05000000000000000000" pitchFamily="2" charset="2"/>
              <a:buChar char="Ø"/>
            </a:pPr>
            <a:r>
              <a:rPr lang="zh-CN" altLang="en-US" sz="2800" dirty="0">
                <a:latin typeface="Times New Roman" panose="02020603050405020304" charset="0"/>
                <a:ea typeface="宋体" panose="02010600030101010101" pitchFamily="2" charset="-122"/>
              </a:rPr>
              <a:t>系统监控进程（</a:t>
            </a:r>
            <a:r>
              <a:rPr lang="en-US" altLang="zh-CN" sz="2800" dirty="0">
                <a:latin typeface="Times New Roman" panose="02020603050405020304" charset="0"/>
                <a:ea typeface="宋体" panose="02010600030101010101" pitchFamily="2" charset="-122"/>
              </a:rPr>
              <a:t>SMON）</a:t>
            </a:r>
            <a:endParaRPr lang="en-US" altLang="zh-CN" sz="2800" dirty="0">
              <a:latin typeface="Times New Roman" panose="02020603050405020304" charset="0"/>
              <a:ea typeface="宋体" panose="02010600030101010101" pitchFamily="2" charset="-122"/>
            </a:endParaRPr>
          </a:p>
          <a:p>
            <a:pPr marL="952500" lvl="1" indent="-285750" algn="l" eaLnBrk="0" hangingPunct="0">
              <a:lnSpc>
                <a:spcPct val="130000"/>
              </a:lnSpc>
              <a:buClr>
                <a:srgbClr val="FF3300"/>
              </a:buClr>
              <a:buFont typeface="Wingdings" panose="05000000000000000000" pitchFamily="2" charset="2"/>
              <a:buChar char="Ø"/>
            </a:pPr>
            <a:r>
              <a:rPr lang="zh-CN" altLang="en-US" sz="2800" dirty="0">
                <a:latin typeface="Times New Roman" panose="02020603050405020304" charset="0"/>
                <a:ea typeface="宋体" panose="02010600030101010101" pitchFamily="2" charset="-122"/>
              </a:rPr>
              <a:t>进程监控进程（</a:t>
            </a:r>
            <a:r>
              <a:rPr lang="en-US" altLang="zh-CN" sz="2800" dirty="0">
                <a:latin typeface="Times New Roman" panose="02020603050405020304" charset="0"/>
                <a:ea typeface="宋体" panose="02010600030101010101" pitchFamily="2" charset="-122"/>
              </a:rPr>
              <a:t>PMON）</a:t>
            </a:r>
            <a:r>
              <a:rPr lang="zh-CN" altLang="en-US" sz="2800" dirty="0">
                <a:latin typeface="Times New Roman" panose="02020603050405020304" charset="0"/>
                <a:ea typeface="宋体" panose="02010600030101010101" pitchFamily="2" charset="-122"/>
              </a:rPr>
              <a:t>等。</a:t>
            </a:r>
            <a:endParaRPr lang="zh-CN" altLang="en-US" sz="2800" dirty="0">
              <a:latin typeface="Times New Roman" panose="02020603050405020304" charset="0"/>
              <a:ea typeface="宋体" panose="02010600030101010101" pitchFamily="2" charset="-122"/>
            </a:endParaRPr>
          </a:p>
        </p:txBody>
      </p:sp>
      <p:sp>
        <p:nvSpPr>
          <p:cNvPr id="46083" name="Rectangle 3"/>
          <p:cNvSpPr/>
          <p:nvPr/>
        </p:nvSpPr>
        <p:spPr>
          <a:xfrm>
            <a:off x="304800" y="0"/>
            <a:ext cx="7315200" cy="820738"/>
          </a:xfrm>
          <a:prstGeom prst="rect">
            <a:avLst/>
          </a:prstGeom>
          <a:noFill/>
          <a:ln w="9525">
            <a:noFill/>
          </a:ln>
        </p:spPr>
        <p:txBody>
          <a:bodyPr anchor="ctr" anchorCtr="0"/>
          <a:p>
            <a:pPr algn="ctr" eaLnBrk="0" hangingPunct="0"/>
            <a:r>
              <a:rPr lang="en-US" altLang="zh-CN" sz="4400" dirty="0">
                <a:solidFill>
                  <a:schemeClr val="bg1"/>
                </a:solidFill>
                <a:latin typeface="Times New Roman" panose="02020603050405020304" charset="0"/>
                <a:ea typeface="宋体" panose="02010600030101010101" pitchFamily="2" charset="-122"/>
              </a:rPr>
              <a:t>Oracle</a:t>
            </a:r>
            <a:r>
              <a:rPr lang="zh-CN" altLang="en-US" sz="4400" dirty="0">
                <a:solidFill>
                  <a:schemeClr val="bg1"/>
                </a:solidFill>
                <a:latin typeface="Times New Roman" panose="02020603050405020304" charset="0"/>
                <a:ea typeface="宋体" panose="02010600030101010101" pitchFamily="2" charset="-122"/>
              </a:rPr>
              <a:t>例程后台进程</a:t>
            </a:r>
            <a:endParaRPr lang="zh-CN" altLang="en-US" sz="4400" dirty="0">
              <a:solidFill>
                <a:schemeClr val="bg1"/>
              </a:solidFill>
              <a:latin typeface="Times New Roman" panose="02020603050405020304" charset="0"/>
              <a:ea typeface="宋体" panose="02010600030101010101" pitchFamily="2" charset="-122"/>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6"/>
          <p:cNvSpPr>
            <a:spLocks noGrp="1"/>
          </p:cNvSpPr>
          <p:nvPr>
            <p:ph type="sldNum" sz="quarter" idx="12"/>
          </p:nvPr>
        </p:nvSpPr>
        <p:spPr/>
        <p:txBody>
          <a:bodyPr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stStyle>
          <a:p>
            <a:pPr lvl="0" algn="r" eaLnBrk="1" hangingPunct="1">
              <a:buSzTx/>
            </a:pPr>
            <a:fld id="{9A0DB2DC-4C9A-4742-B13C-FB6460FD3503}" type="slidenum">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222210" name="Text Box 2"/>
          <p:cNvSpPr txBox="1">
            <a:spLocks noChangeArrowheads="1"/>
          </p:cNvSpPr>
          <p:nvPr/>
        </p:nvSpPr>
        <p:spPr bwMode="auto">
          <a:xfrm>
            <a:off x="0" y="914400"/>
            <a:ext cx="8382000" cy="52641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95250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l" defTabSz="914400" rtl="0" eaLnBrk="0" fontAlgn="base" latinLnBrk="0" hangingPunct="0">
              <a:lnSpc>
                <a:spcPct val="130000"/>
              </a:lnSpc>
              <a:spcBef>
                <a:spcPct val="20000"/>
              </a:spcBef>
              <a:spcAft>
                <a:spcPct val="0"/>
              </a:spcAft>
              <a:buClr>
                <a:srgbClr val="FF3300"/>
              </a:buClr>
              <a:buSzTx/>
              <a:buFont typeface="Wingdings" panose="05000000000000000000" pitchFamily="2" charset="2"/>
              <a:buNone/>
              <a:defRPr/>
            </a:pPr>
            <a:r>
              <a:rPr kumimoji="1" lang="zh-CN" altLang="en-US" sz="2800" b="1" i="0" u="none" strike="noStrike" kern="1200" cap="none" spc="0" normalizeH="0" baseline="0" noProof="0" smtClean="0">
                <a:ln>
                  <a:noFill/>
                </a:ln>
                <a:solidFill>
                  <a:srgbClr val="800000"/>
                </a:solidFill>
                <a:effectLst>
                  <a:outerShdw blurRad="38100" dist="38100" dir="2700000" algn="tl">
                    <a:srgbClr val="C0C0C0"/>
                  </a:outerShdw>
                </a:effectLst>
                <a:uLnTx/>
                <a:uFillTx/>
                <a:latin typeface="Times New Roman" panose="02020603050405020304" charset="0"/>
                <a:ea typeface="宋体" panose="02010600030101010101" pitchFamily="2" charset="-122"/>
                <a:cs typeface="+mn-cs"/>
              </a:rPr>
              <a:t>1．数据库写入进程（</a:t>
            </a:r>
            <a:r>
              <a:rPr kumimoji="1" lang="en-US" altLang="zh-CN" sz="2800" b="1" i="0" u="none" strike="noStrike" kern="1200" cap="none" spc="0" normalizeH="0" baseline="0" noProof="0" smtClean="0">
                <a:ln>
                  <a:noFill/>
                </a:ln>
                <a:solidFill>
                  <a:srgbClr val="800000"/>
                </a:solidFill>
                <a:effectLst>
                  <a:outerShdw blurRad="38100" dist="38100" dir="2700000" algn="tl">
                    <a:srgbClr val="C0C0C0"/>
                  </a:outerShdw>
                </a:effectLst>
                <a:uLnTx/>
                <a:uFillTx/>
                <a:latin typeface="Times New Roman" panose="02020603050405020304" charset="0"/>
                <a:ea typeface="宋体" panose="02010600030101010101" pitchFamily="2" charset="-122"/>
                <a:cs typeface="+mn-cs"/>
              </a:rPr>
              <a:t>DBWR）</a:t>
            </a:r>
            <a:endParaRPr kumimoji="1" lang="en-US" altLang="zh-CN" sz="2800" b="1" i="0" u="none" strike="noStrike" kern="1200" cap="none" spc="0" normalizeH="0" baseline="0" noProof="0" smtClean="0">
              <a:ln>
                <a:noFill/>
              </a:ln>
              <a:solidFill>
                <a:srgbClr val="800000"/>
              </a:solidFill>
              <a:effectLst>
                <a:outerShdw blurRad="38100" dist="38100" dir="2700000" algn="tl">
                  <a:srgbClr val="C0C0C0"/>
                </a:outerShdw>
              </a:effectLst>
              <a:uLnTx/>
              <a:uFillTx/>
              <a:latin typeface="Times New Roman" panose="02020603050405020304" charset="0"/>
              <a:ea typeface="宋体" panose="02010600030101010101" pitchFamily="2" charset="-122"/>
              <a:cs typeface="+mn-cs"/>
            </a:endParaRPr>
          </a:p>
          <a:p>
            <a:pPr marL="952500" marR="0" lvl="1" indent="-285750" algn="l" defTabSz="914400" rtl="0" eaLnBrk="0" fontAlgn="base" latinLnBrk="0" hangingPunct="0">
              <a:lnSpc>
                <a:spcPct val="130000"/>
              </a:lnSpc>
              <a:spcBef>
                <a:spcPct val="20000"/>
              </a:spcBef>
              <a:spcAft>
                <a:spcPct val="0"/>
              </a:spcAft>
              <a:buClr>
                <a:srgbClr val="FF3300"/>
              </a:buClr>
              <a:buSzTx/>
              <a:buFont typeface="Wingdings" panose="05000000000000000000" pitchFamily="2" charset="2"/>
              <a:buChar char="Ø"/>
              <a:defRPr/>
            </a:pPr>
            <a:r>
              <a:rPr kumimoji="1" lang="zh-CN" altLang="en-US" sz="2200" b="1" i="0" u="none" strike="noStrike" kern="1200" cap="none" spc="0" normalizeH="0" baseline="0" noProof="0" smtClean="0">
                <a:ln>
                  <a:noFill/>
                </a:ln>
                <a:solidFill>
                  <a:schemeClr val="tx1"/>
                </a:solidFill>
                <a:effectLst/>
                <a:uLnTx/>
                <a:uFillTx/>
                <a:latin typeface="Times New Roman" panose="02020603050405020304" charset="0"/>
                <a:ea typeface="宋体" panose="02010600030101010101" pitchFamily="2" charset="-122"/>
                <a:cs typeface="+mn-cs"/>
              </a:rPr>
              <a:t>数据库写入进程</a:t>
            </a:r>
            <a:r>
              <a:rPr kumimoji="1" lang="en-US" altLang="zh-CN" sz="2200" b="1" i="0" u="none" strike="noStrike" kern="1200" cap="none" spc="0" normalizeH="0" baseline="0" noProof="0" smtClean="0">
                <a:ln>
                  <a:noFill/>
                </a:ln>
                <a:solidFill>
                  <a:schemeClr val="tx1"/>
                </a:solidFill>
                <a:effectLst/>
                <a:uLnTx/>
                <a:uFillTx/>
                <a:latin typeface="Times New Roman" panose="02020603050405020304" charset="0"/>
                <a:ea typeface="宋体" panose="02010600030101010101" pitchFamily="2" charset="-122"/>
                <a:cs typeface="+mn-cs"/>
              </a:rPr>
              <a:t>(database writer,DBwr)</a:t>
            </a:r>
            <a:r>
              <a:rPr kumimoji="1" lang="zh-CN" altLang="en-US" sz="2200" b="1" i="0" u="none" strike="noStrike" kern="1200" cap="none" spc="0" normalizeH="0" baseline="0" noProof="0" smtClean="0">
                <a:ln>
                  <a:noFill/>
                </a:ln>
                <a:solidFill>
                  <a:schemeClr val="tx1"/>
                </a:solidFill>
                <a:effectLst/>
                <a:uLnTx/>
                <a:uFillTx/>
                <a:latin typeface="Times New Roman" panose="02020603050405020304" charset="0"/>
                <a:ea typeface="宋体" panose="02010600030101010101" pitchFamily="2" charset="-122"/>
                <a:cs typeface="+mn-cs"/>
              </a:rPr>
              <a:t>将缓冲区里的数据写入到数据文件。数据库写入进程的作用是将已更改的数据块从内存写入数据文件。使缓冲区有更多的空闲缓冲块，保证服务进程将所需要的数据从数据文件中读取到数据高速缓冲区，提高缓存命中率。</a:t>
            </a:r>
            <a:endParaRPr kumimoji="1" lang="zh-CN" altLang="en-US" sz="2200" b="1" i="0" u="none" strike="noStrike" kern="1200" cap="none" spc="0" normalizeH="0" baseline="0" noProof="0" smtClean="0">
              <a:ln>
                <a:noFill/>
              </a:ln>
              <a:solidFill>
                <a:schemeClr val="tx1"/>
              </a:solidFill>
              <a:effectLst/>
              <a:uLnTx/>
              <a:uFillTx/>
              <a:latin typeface="Times New Roman" panose="02020603050405020304" charset="0"/>
              <a:ea typeface="宋体" panose="02010600030101010101" pitchFamily="2" charset="-122"/>
              <a:cs typeface="+mn-cs"/>
            </a:endParaRPr>
          </a:p>
          <a:p>
            <a:pPr marL="952500" marR="0" lvl="1" indent="-285750" algn="l" defTabSz="914400" rtl="0" eaLnBrk="0" fontAlgn="base" latinLnBrk="0" hangingPunct="0">
              <a:lnSpc>
                <a:spcPct val="130000"/>
              </a:lnSpc>
              <a:spcBef>
                <a:spcPct val="20000"/>
              </a:spcBef>
              <a:spcAft>
                <a:spcPct val="0"/>
              </a:spcAft>
              <a:buClr>
                <a:srgbClr val="FF3300"/>
              </a:buClr>
              <a:buSzTx/>
              <a:buFont typeface="Wingdings" panose="05000000000000000000" pitchFamily="2" charset="2"/>
              <a:buChar char="Ø"/>
              <a:defRPr/>
            </a:pPr>
            <a:r>
              <a:rPr kumimoji="1" lang="zh-CN" altLang="en-US" sz="2200" b="1" i="0" u="none" strike="noStrike" kern="1200" cap="none" spc="0" normalizeH="0" baseline="0" noProof="0" smtClean="0">
                <a:ln>
                  <a:noFill/>
                </a:ln>
                <a:solidFill>
                  <a:schemeClr val="tx1"/>
                </a:solidFill>
                <a:effectLst/>
                <a:uLnTx/>
                <a:uFillTx/>
                <a:latin typeface="Times New Roman" panose="02020603050405020304" charset="0"/>
                <a:ea typeface="宋体" panose="02010600030101010101" pitchFamily="2" charset="-122"/>
                <a:cs typeface="+mn-cs"/>
              </a:rPr>
              <a:t>默认情况下，启动例程时只启动了一个数据库写入进程，即为</a:t>
            </a:r>
            <a:r>
              <a:rPr kumimoji="1" lang="en-US" altLang="zh-CN" sz="2200" b="1" i="0" u="none" strike="noStrike" kern="1200" cap="none" spc="0" normalizeH="0" baseline="0" noProof="0" smtClean="0">
                <a:ln>
                  <a:noFill/>
                </a:ln>
                <a:solidFill>
                  <a:schemeClr val="tx1"/>
                </a:solidFill>
                <a:effectLst/>
                <a:uLnTx/>
                <a:uFillTx/>
                <a:latin typeface="Times New Roman" panose="02020603050405020304" charset="0"/>
                <a:ea typeface="宋体" panose="02010600030101010101" pitchFamily="2" charset="-122"/>
                <a:cs typeface="+mn-cs"/>
              </a:rPr>
              <a:t>DBW0</a:t>
            </a:r>
            <a:endParaRPr kumimoji="1" lang="en-US" altLang="zh-CN" sz="2200" b="1" i="0" u="none" strike="noStrike" kern="1200" cap="none" spc="0" normalizeH="0" baseline="0" noProof="0" smtClean="0">
              <a:ln>
                <a:noFill/>
              </a:ln>
              <a:solidFill>
                <a:schemeClr val="tx1"/>
              </a:solidFill>
              <a:effectLst/>
              <a:uLnTx/>
              <a:uFillTx/>
              <a:latin typeface="Times New Roman" panose="02020603050405020304" charset="0"/>
              <a:ea typeface="宋体" panose="02010600030101010101" pitchFamily="2" charset="-122"/>
              <a:cs typeface="+mn-cs"/>
            </a:endParaRPr>
          </a:p>
          <a:p>
            <a:pPr marL="952500" marR="0" lvl="1" indent="-285750" algn="l" defTabSz="914400" rtl="0" eaLnBrk="0" fontAlgn="base" latinLnBrk="0" hangingPunct="0">
              <a:lnSpc>
                <a:spcPct val="130000"/>
              </a:lnSpc>
              <a:spcBef>
                <a:spcPct val="20000"/>
              </a:spcBef>
              <a:spcAft>
                <a:spcPct val="0"/>
              </a:spcAft>
              <a:buClr>
                <a:srgbClr val="FF3300"/>
              </a:buClr>
              <a:buSzTx/>
              <a:buFont typeface="Wingdings" panose="05000000000000000000" pitchFamily="2" charset="2"/>
              <a:buChar char="Ø"/>
              <a:defRPr/>
            </a:pPr>
            <a:r>
              <a:rPr kumimoji="1" lang="zh-CN" altLang="en-US" sz="2200" b="1" i="0" u="none" strike="noStrike" kern="1200" cap="none" spc="0" normalizeH="0" baseline="0" noProof="0" smtClean="0">
                <a:ln>
                  <a:noFill/>
                </a:ln>
                <a:solidFill>
                  <a:schemeClr val="tx1"/>
                </a:solidFill>
                <a:effectLst/>
                <a:uLnTx/>
                <a:uFillTx/>
                <a:latin typeface="Times New Roman" panose="02020603050405020304" charset="0"/>
                <a:ea typeface="宋体" panose="02010600030101010101" pitchFamily="2" charset="-122"/>
                <a:cs typeface="+mn-cs"/>
              </a:rPr>
              <a:t>初始化参数</a:t>
            </a:r>
            <a:r>
              <a:rPr kumimoji="1" lang="en-US" altLang="zh-CN" sz="2200" b="1" i="0" u="none" strike="noStrike" kern="1200" cap="none" spc="0" normalizeH="0" baseline="0" noProof="0" smtClean="0">
                <a:ln>
                  <a:noFill/>
                </a:ln>
                <a:solidFill>
                  <a:schemeClr val="tx1"/>
                </a:solidFill>
                <a:effectLst/>
                <a:uLnTx/>
                <a:uFillTx/>
                <a:latin typeface="Times New Roman" panose="02020603050405020304" charset="0"/>
                <a:ea typeface="宋体" panose="02010600030101010101" pitchFamily="2" charset="-122"/>
                <a:cs typeface="+mn-cs"/>
              </a:rPr>
              <a:t>DB_WRITER_PROCESSES</a:t>
            </a:r>
            <a:r>
              <a:rPr kumimoji="1" lang="zh-CN" altLang="en-US" sz="2200" b="1" i="0" u="none" strike="noStrike" kern="1200" cap="none" spc="0" normalizeH="0" baseline="0" noProof="0" smtClean="0">
                <a:ln>
                  <a:noFill/>
                </a:ln>
                <a:solidFill>
                  <a:schemeClr val="tx1"/>
                </a:solidFill>
                <a:effectLst/>
                <a:uLnTx/>
                <a:uFillTx/>
                <a:latin typeface="Times New Roman" panose="02020603050405020304" charset="0"/>
                <a:ea typeface="宋体" panose="02010600030101010101" pitchFamily="2" charset="-122"/>
                <a:cs typeface="+mn-cs"/>
              </a:rPr>
              <a:t>最多定义20个数据库写入进程执行写入操作</a:t>
            </a:r>
            <a:endParaRPr kumimoji="1" lang="zh-CN" altLang="en-US" sz="2200" b="1" i="0" u="none" strike="noStrike" kern="1200" cap="none" spc="0" normalizeH="0" baseline="0" noProof="0" smtClean="0">
              <a:ln>
                <a:noFill/>
              </a:ln>
              <a:solidFill>
                <a:schemeClr val="tx1"/>
              </a:solidFill>
              <a:effectLst/>
              <a:uLnTx/>
              <a:uFillTx/>
              <a:latin typeface="Times New Roman" panose="02020603050405020304" charset="0"/>
              <a:ea typeface="宋体" panose="02010600030101010101" pitchFamily="2" charset="-122"/>
              <a:cs typeface="+mn-cs"/>
            </a:endParaRPr>
          </a:p>
          <a:p>
            <a:pPr marL="952500" marR="0" lvl="1" indent="-285750" algn="l" defTabSz="914400" rtl="0" eaLnBrk="0" fontAlgn="base" latinLnBrk="0" hangingPunct="0">
              <a:lnSpc>
                <a:spcPct val="130000"/>
              </a:lnSpc>
              <a:spcBef>
                <a:spcPct val="20000"/>
              </a:spcBef>
              <a:spcAft>
                <a:spcPct val="0"/>
              </a:spcAft>
              <a:buClr>
                <a:srgbClr val="FF3300"/>
              </a:buClr>
              <a:buSzTx/>
              <a:buFont typeface="Wingdings" panose="05000000000000000000" pitchFamily="2" charset="2"/>
              <a:buChar char="Ø"/>
              <a:defRPr/>
            </a:pPr>
            <a:r>
              <a:rPr kumimoji="1" lang="zh-CN" altLang="en-US" sz="2200" b="1" i="0" u="none" strike="noStrike" kern="1200" cap="none" spc="0" normalizeH="0" baseline="0" noProof="0" smtClean="0">
                <a:ln>
                  <a:noFill/>
                </a:ln>
                <a:solidFill>
                  <a:schemeClr val="tx1"/>
                </a:solidFill>
                <a:effectLst/>
                <a:uLnTx/>
                <a:uFillTx/>
                <a:latin typeface="Times New Roman" panose="02020603050405020304" charset="0"/>
                <a:ea typeface="宋体" panose="02010600030101010101" pitchFamily="2" charset="-122"/>
                <a:cs typeface="+mn-cs"/>
              </a:rPr>
              <a:t>每个数据库写入进程都分配了0～9或</a:t>
            </a:r>
            <a:r>
              <a:rPr kumimoji="1" lang="en-US" altLang="zh-CN" sz="2200" b="1" i="0" u="none" strike="noStrike" kern="1200" cap="none" spc="0" normalizeH="0" baseline="0" noProof="0" smtClean="0">
                <a:ln>
                  <a:noFill/>
                </a:ln>
                <a:solidFill>
                  <a:schemeClr val="tx1"/>
                </a:solidFill>
                <a:effectLst/>
                <a:uLnTx/>
                <a:uFillTx/>
                <a:latin typeface="Times New Roman" panose="02020603050405020304" charset="0"/>
                <a:ea typeface="宋体" panose="02010600030101010101" pitchFamily="2" charset="-122"/>
                <a:cs typeface="+mn-cs"/>
              </a:rPr>
              <a:t>a～j</a:t>
            </a:r>
            <a:r>
              <a:rPr kumimoji="1" lang="zh-CN" altLang="en-US" sz="2200" b="1" i="0" u="none" strike="noStrike" kern="1200" cap="none" spc="0" normalizeH="0" baseline="0" noProof="0" smtClean="0">
                <a:ln>
                  <a:noFill/>
                </a:ln>
                <a:solidFill>
                  <a:schemeClr val="tx1"/>
                </a:solidFill>
                <a:effectLst/>
                <a:uLnTx/>
                <a:uFillTx/>
                <a:latin typeface="Times New Roman" panose="02020603050405020304" charset="0"/>
                <a:ea typeface="宋体" panose="02010600030101010101" pitchFamily="2" charset="-122"/>
                <a:cs typeface="+mn-cs"/>
              </a:rPr>
              <a:t>编号</a:t>
            </a:r>
            <a:endParaRPr kumimoji="1" lang="zh-CN" altLang="en-US" sz="2200" b="1" i="0" u="none" strike="noStrike" kern="1200" cap="none" spc="0" normalizeH="0" baseline="0" noProof="0" smtClean="0">
              <a:ln>
                <a:noFill/>
              </a:ln>
              <a:solidFill>
                <a:schemeClr val="tx1"/>
              </a:solidFill>
              <a:effectLst/>
              <a:uLnTx/>
              <a:uFillTx/>
              <a:latin typeface="Times New Roman" panose="02020603050405020304" charset="0"/>
              <a:ea typeface="宋体" panose="02010600030101010101" pitchFamily="2" charset="-122"/>
              <a:cs typeface="+mn-cs"/>
            </a:endParaRPr>
          </a:p>
        </p:txBody>
      </p:sp>
      <p:sp>
        <p:nvSpPr>
          <p:cNvPr id="47107" name="Rectangle 3"/>
          <p:cNvSpPr>
            <a:spLocks noGrp="1"/>
          </p:cNvSpPr>
          <p:nvPr>
            <p:ph type="title" idx="4294967295"/>
          </p:nvPr>
        </p:nvSpPr>
        <p:spPr>
          <a:xfrm>
            <a:off x="304800" y="0"/>
            <a:ext cx="8686800" cy="820738"/>
          </a:xfrm>
        </p:spPr>
        <p:txBody>
          <a:bodyPr vert="horz" wrap="square" lIns="91440" tIns="45720" rIns="91440" bIns="45720" anchor="ctr" anchorCtr="0"/>
          <a:p>
            <a:r>
              <a:rPr lang="en-US" altLang="zh-CN" dirty="0">
                <a:latin typeface="Times New Roman" panose="02020603050405020304" charset="0"/>
                <a:ea typeface="宋体" panose="02010600030101010101" pitchFamily="2" charset="-122"/>
              </a:rPr>
              <a:t>Oracle</a:t>
            </a:r>
            <a:r>
              <a:rPr lang="zh-CN" altLang="en-US" dirty="0">
                <a:latin typeface="Times New Roman" panose="02020603050405020304" charset="0"/>
                <a:ea typeface="宋体" panose="02010600030101010101" pitchFamily="2" charset="-122"/>
              </a:rPr>
              <a:t>例程后台进程</a:t>
            </a:r>
            <a:endParaRPr lang="zh-CN" altLang="en-US" dirty="0">
              <a:latin typeface="Times New Roman" panose="02020603050405020304"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2210"/>
                                        </p:tgtEl>
                                        <p:attrNameLst>
                                          <p:attrName>style.visibility</p:attrName>
                                        </p:attrNameLst>
                                      </p:cBhvr>
                                      <p:to>
                                        <p:strVal val="visible"/>
                                      </p:to>
                                    </p:set>
                                    <p:anim calcmode="lin" valueType="num">
                                      <p:cBhvr additive="base">
                                        <p:cTn id="7" dur="500" fill="hold"/>
                                        <p:tgtEl>
                                          <p:spTgt spid="222210"/>
                                        </p:tgtEl>
                                        <p:attrNameLst>
                                          <p:attrName>ppt_x</p:attrName>
                                        </p:attrNameLst>
                                      </p:cBhvr>
                                      <p:tavLst>
                                        <p:tav tm="0">
                                          <p:val>
                                            <p:strVal val="0-#ppt_w/2"/>
                                          </p:val>
                                        </p:tav>
                                        <p:tav tm="100000">
                                          <p:val>
                                            <p:strVal val="#ppt_x"/>
                                          </p:val>
                                        </p:tav>
                                      </p:tavLst>
                                    </p:anim>
                                    <p:anim calcmode="lin" valueType="num">
                                      <p:cBhvr additive="base">
                                        <p:cTn id="8" dur="500" fill="hold"/>
                                        <p:tgtEl>
                                          <p:spTgt spid="2222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6"/>
          <p:cNvSpPr>
            <a:spLocks noGrp="1"/>
          </p:cNvSpPr>
          <p:nvPr>
            <p:ph type="sldNum" sz="quarter" idx="12"/>
          </p:nvPr>
        </p:nvSpPr>
        <p:spPr/>
        <p:txBody>
          <a:bodyPr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stStyle>
          <a:p>
            <a:pPr lvl="0" algn="r" eaLnBrk="1" hangingPunct="1">
              <a:buSzTx/>
            </a:pPr>
            <a:fld id="{9A0DB2DC-4C9A-4742-B13C-FB6460FD3503}" type="slidenum">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183298" name="Text Box 2"/>
          <p:cNvSpPr txBox="1"/>
          <p:nvPr/>
        </p:nvSpPr>
        <p:spPr>
          <a:xfrm>
            <a:off x="381000" y="914400"/>
            <a:ext cx="8382000" cy="647700"/>
          </a:xfrm>
          <a:prstGeom prst="rect">
            <a:avLst/>
          </a:prstGeom>
          <a:noFill/>
          <a:ln w="9525">
            <a:noFill/>
          </a:ln>
        </p:spPr>
        <p:txBody>
          <a:bodyPr anchor="t" anchorCtr="0">
            <a:spAutoFit/>
          </a:bodyPr>
          <a:p>
            <a:pPr eaLnBrk="0" hangingPunct="0">
              <a:lnSpc>
                <a:spcPct val="130000"/>
              </a:lnSpc>
              <a:buClr>
                <a:srgbClr val="FF3300"/>
              </a:buClr>
              <a:buFont typeface="Wingdings" panose="05000000000000000000" pitchFamily="2" charset="2"/>
            </a:pPr>
            <a:r>
              <a:rPr lang="zh-CN" altLang="en-US" sz="2800" dirty="0">
                <a:solidFill>
                  <a:srgbClr val="FF3300"/>
                </a:solidFill>
                <a:latin typeface="Times New Roman" panose="02020603050405020304" charset="0"/>
                <a:ea typeface="宋体" panose="02010600030101010101" pitchFamily="2" charset="-122"/>
              </a:rPr>
              <a:t>       数据库写入进程（</a:t>
            </a:r>
            <a:r>
              <a:rPr lang="en-US" altLang="zh-CN" sz="2800" dirty="0">
                <a:solidFill>
                  <a:srgbClr val="FF3300"/>
                </a:solidFill>
                <a:latin typeface="Times New Roman" panose="02020603050405020304" charset="0"/>
                <a:ea typeface="宋体" panose="02010600030101010101" pitchFamily="2" charset="-122"/>
              </a:rPr>
              <a:t>DBWR）</a:t>
            </a:r>
            <a:endParaRPr lang="en-US" altLang="zh-CN" sz="2800" dirty="0">
              <a:solidFill>
                <a:srgbClr val="FF3300"/>
              </a:solidFill>
              <a:latin typeface="Times New Roman" panose="02020603050405020304" charset="0"/>
              <a:ea typeface="宋体" panose="02010600030101010101" pitchFamily="2" charset="-122"/>
            </a:endParaRPr>
          </a:p>
        </p:txBody>
      </p:sp>
      <p:sp>
        <p:nvSpPr>
          <p:cNvPr id="48131" name="Rectangle 3"/>
          <p:cNvSpPr>
            <a:spLocks noGrp="1"/>
          </p:cNvSpPr>
          <p:nvPr>
            <p:ph type="title" idx="4294967295"/>
          </p:nvPr>
        </p:nvSpPr>
        <p:spPr>
          <a:xfrm>
            <a:off x="304800" y="0"/>
            <a:ext cx="8686800" cy="820738"/>
          </a:xfrm>
        </p:spPr>
        <p:txBody>
          <a:bodyPr vert="horz" wrap="square" lIns="91440" tIns="45720" rIns="91440" bIns="45720" anchor="ctr" anchorCtr="0"/>
          <a:p>
            <a:r>
              <a:rPr lang="en-US" altLang="zh-CN" dirty="0">
                <a:latin typeface="Times New Roman" panose="02020603050405020304" charset="0"/>
                <a:ea typeface="宋体" panose="02010600030101010101" pitchFamily="2" charset="-122"/>
              </a:rPr>
              <a:t>Oracle</a:t>
            </a:r>
            <a:r>
              <a:rPr lang="zh-CN" altLang="en-US" dirty="0">
                <a:latin typeface="Times New Roman" panose="02020603050405020304" charset="0"/>
                <a:ea typeface="宋体" panose="02010600030101010101" pitchFamily="2" charset="-122"/>
              </a:rPr>
              <a:t>例程后台进程</a:t>
            </a:r>
            <a:endParaRPr lang="zh-CN" altLang="en-US" dirty="0">
              <a:latin typeface="Times New Roman" panose="02020603050405020304" charset="0"/>
              <a:ea typeface="宋体" panose="02010600030101010101" pitchFamily="2" charset="-122"/>
            </a:endParaRPr>
          </a:p>
        </p:txBody>
      </p:sp>
      <p:pic>
        <p:nvPicPr>
          <p:cNvPr id="48132" name="Picture 6" descr="未命名"/>
          <p:cNvPicPr>
            <a:picLocks noChangeAspect="1"/>
          </p:cNvPicPr>
          <p:nvPr/>
        </p:nvPicPr>
        <p:blipFill>
          <a:blip r:embed="rId1"/>
          <a:srcRect r="57777" b="28444"/>
          <a:stretch>
            <a:fillRect/>
          </a:stretch>
        </p:blipFill>
        <p:spPr>
          <a:xfrm>
            <a:off x="1295400" y="1600200"/>
            <a:ext cx="4876800" cy="5018088"/>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3298"/>
                                        </p:tgtEl>
                                        <p:attrNameLst>
                                          <p:attrName>style.visibility</p:attrName>
                                        </p:attrNameLst>
                                      </p:cBhvr>
                                      <p:to>
                                        <p:strVal val="visible"/>
                                      </p:to>
                                    </p:set>
                                    <p:anim calcmode="lin" valueType="num">
                                      <p:cBhvr additive="base">
                                        <p:cTn id="7" dur="500" fill="hold"/>
                                        <p:tgtEl>
                                          <p:spTgt spid="183298"/>
                                        </p:tgtEl>
                                        <p:attrNameLst>
                                          <p:attrName>ppt_x</p:attrName>
                                        </p:attrNameLst>
                                      </p:cBhvr>
                                      <p:tavLst>
                                        <p:tav tm="0">
                                          <p:val>
                                            <p:strVal val="0-#ppt_w/2"/>
                                          </p:val>
                                        </p:tav>
                                        <p:tav tm="100000">
                                          <p:val>
                                            <p:strVal val="#ppt_x"/>
                                          </p:val>
                                        </p:tav>
                                      </p:tavLst>
                                    </p:anim>
                                    <p:anim calcmode="lin" valueType="num">
                                      <p:cBhvr additive="base">
                                        <p:cTn id="8" dur="500" fill="hold"/>
                                        <p:tgtEl>
                                          <p:spTgt spid="1832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8" grpId="0"/>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49153" name="Rectangle 6"/>
          <p:cNvSpPr>
            <a:spLocks noGrp="1"/>
          </p:cNvSpPr>
          <p:nvPr>
            <p:ph type="sldNum" sz="quarter" idx="12"/>
          </p:nvPr>
        </p:nvSpPr>
        <p:spPr/>
        <p:txBody>
          <a:bodyPr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stStyle>
          <a:p>
            <a:pPr lvl="0" algn="r" eaLnBrk="1" hangingPunct="1">
              <a:buSzTx/>
            </a:pPr>
            <a:fld id="{9A0DB2DC-4C9A-4742-B13C-FB6460FD3503}" type="slidenum">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49154" name="Rectangle 2"/>
          <p:cNvSpPr>
            <a:spLocks noGrp="1"/>
          </p:cNvSpPr>
          <p:nvPr>
            <p:ph type="title"/>
          </p:nvPr>
        </p:nvSpPr>
        <p:spPr/>
        <p:txBody>
          <a:bodyPr vert="horz" wrap="square" lIns="91440" tIns="45720" rIns="91440" bIns="45720" anchor="ctr" anchorCtr="0"/>
          <a:p>
            <a:r>
              <a:rPr lang="en-US" altLang="zh-CN" dirty="0">
                <a:latin typeface="Times New Roman" panose="02020603050405020304" charset="0"/>
                <a:ea typeface="宋体" panose="02010600030101010101" pitchFamily="2" charset="-122"/>
              </a:rPr>
              <a:t>Oracle</a:t>
            </a:r>
            <a:r>
              <a:rPr lang="zh-CN" altLang="en-US" dirty="0">
                <a:latin typeface="Times New Roman" panose="02020603050405020304" charset="0"/>
                <a:ea typeface="宋体" panose="02010600030101010101" pitchFamily="2" charset="-122"/>
              </a:rPr>
              <a:t>例程后台进程</a:t>
            </a:r>
            <a:endParaRPr lang="zh-CN" altLang="en-US" dirty="0">
              <a:latin typeface="Times New Roman" panose="02020603050405020304" charset="0"/>
              <a:ea typeface="宋体" panose="02010600030101010101" pitchFamily="2" charset="-122"/>
            </a:endParaRPr>
          </a:p>
        </p:txBody>
      </p:sp>
      <p:sp>
        <p:nvSpPr>
          <p:cNvPr id="49155" name="Rectangle 3"/>
          <p:cNvSpPr>
            <a:spLocks noGrp="1"/>
          </p:cNvSpPr>
          <p:nvPr>
            <p:ph idx="1"/>
          </p:nvPr>
        </p:nvSpPr>
        <p:spPr/>
        <p:txBody>
          <a:bodyPr vert="horz" wrap="square" lIns="91440" tIns="45720" rIns="91440" bIns="45720" anchor="t" anchorCtr="0"/>
          <a:p>
            <a:pPr>
              <a:lnSpc>
                <a:spcPct val="120000"/>
              </a:lnSpc>
            </a:pPr>
            <a:r>
              <a:rPr lang="zh-CN" altLang="en-US" dirty="0">
                <a:latin typeface="Times New Roman" panose="02020603050405020304" charset="0"/>
                <a:ea typeface="宋体" panose="02010600030101010101" pitchFamily="2" charset="-122"/>
              </a:rPr>
              <a:t>下列情况下启动</a:t>
            </a:r>
            <a:r>
              <a:rPr lang="en-US" altLang="zh-CN" dirty="0">
                <a:latin typeface="Times New Roman" panose="02020603050405020304" charset="0"/>
                <a:ea typeface="宋体" panose="02010600030101010101" pitchFamily="2" charset="-122"/>
              </a:rPr>
              <a:t>DBWR</a:t>
            </a:r>
            <a:r>
              <a:rPr lang="zh-CN" altLang="en-US" dirty="0">
                <a:latin typeface="Times New Roman" panose="02020603050405020304" charset="0"/>
                <a:ea typeface="宋体" panose="02010600030101010101" pitchFamily="2" charset="-122"/>
              </a:rPr>
              <a:t>进程</a:t>
            </a:r>
            <a:endParaRPr lang="zh-CN" altLang="en-US" dirty="0">
              <a:latin typeface="Times New Roman" panose="02020603050405020304" charset="0"/>
              <a:ea typeface="宋体" panose="02010600030101010101" pitchFamily="2" charset="-122"/>
            </a:endParaRPr>
          </a:p>
          <a:p>
            <a:pPr lvl="1">
              <a:lnSpc>
                <a:spcPct val="120000"/>
              </a:lnSpc>
              <a:buClr>
                <a:srgbClr val="800000"/>
              </a:buClr>
              <a:buFont typeface="Wingdings" panose="05000000000000000000" pitchFamily="2" charset="2"/>
              <a:buChar char="l"/>
            </a:pPr>
            <a:r>
              <a:rPr lang="zh-CN" altLang="en-US" sz="2200" dirty="0">
                <a:latin typeface="Times New Roman" panose="02020603050405020304" charset="0"/>
                <a:ea typeface="宋体" panose="02010600030101010101" pitchFamily="2" charset="-122"/>
              </a:rPr>
              <a:t>执行</a:t>
            </a:r>
            <a:r>
              <a:rPr lang="en-US" altLang="zh-CN" sz="2200" dirty="0">
                <a:latin typeface="Times New Roman" panose="02020603050405020304" charset="0"/>
                <a:ea typeface="宋体" panose="02010600030101010101" pitchFamily="2" charset="-122"/>
              </a:rPr>
              <a:t>INSERT</a:t>
            </a:r>
            <a:r>
              <a:rPr lang="zh-CN" altLang="en-US" sz="2200" dirty="0">
                <a:latin typeface="Times New Roman" panose="02020603050405020304" charset="0"/>
                <a:ea typeface="宋体" panose="02010600030101010101" pitchFamily="2" charset="-122"/>
              </a:rPr>
              <a:t>、</a:t>
            </a:r>
            <a:r>
              <a:rPr lang="en-US" altLang="zh-CN" sz="2200" dirty="0">
                <a:latin typeface="Times New Roman" panose="02020603050405020304" charset="0"/>
                <a:ea typeface="宋体" panose="02010600030101010101" pitchFamily="2" charset="-122"/>
              </a:rPr>
              <a:t>UPDATE</a:t>
            </a:r>
            <a:r>
              <a:rPr lang="zh-CN" altLang="en-US" sz="2200" dirty="0">
                <a:latin typeface="Times New Roman" panose="02020603050405020304" charset="0"/>
                <a:ea typeface="宋体" panose="02010600030101010101" pitchFamily="2" charset="-122"/>
              </a:rPr>
              <a:t>等操作时 ，没有足够的空闲块</a:t>
            </a:r>
            <a:endParaRPr lang="zh-CN" altLang="en-US" sz="2200" dirty="0">
              <a:latin typeface="Times New Roman" panose="02020603050405020304" charset="0"/>
              <a:ea typeface="宋体" panose="02010600030101010101" pitchFamily="2" charset="-122"/>
            </a:endParaRPr>
          </a:p>
          <a:p>
            <a:pPr lvl="1">
              <a:lnSpc>
                <a:spcPct val="120000"/>
              </a:lnSpc>
              <a:buClr>
                <a:srgbClr val="800000"/>
              </a:buClr>
              <a:buFont typeface="Wingdings" panose="05000000000000000000" pitchFamily="2" charset="2"/>
              <a:buChar char="l"/>
            </a:pPr>
            <a:r>
              <a:rPr lang="zh-CN" altLang="en-US" sz="2200" dirty="0">
                <a:latin typeface="Times New Roman" panose="02020603050405020304" charset="0"/>
                <a:ea typeface="宋体" panose="02010600030101010101" pitchFamily="2" charset="-122"/>
              </a:rPr>
              <a:t>当检查点发生时，将启动</a:t>
            </a:r>
            <a:r>
              <a:rPr lang="en-US" altLang="zh-CN" sz="2200" dirty="0">
                <a:latin typeface="Times New Roman" panose="02020603050405020304" charset="0"/>
                <a:ea typeface="宋体" panose="02010600030101010101" pitchFamily="2" charset="-122"/>
              </a:rPr>
              <a:t>DBWR</a:t>
            </a:r>
            <a:r>
              <a:rPr lang="zh-CN" altLang="en-US" sz="2200" dirty="0">
                <a:latin typeface="Times New Roman" panose="02020603050405020304" charset="0"/>
                <a:ea typeface="宋体" panose="02010600030101010101" pitchFamily="2" charset="-122"/>
              </a:rPr>
              <a:t>进程 </a:t>
            </a:r>
            <a:endParaRPr lang="zh-CN" altLang="en-US" sz="2200" dirty="0">
              <a:latin typeface="Times New Roman" panose="02020603050405020304" charset="0"/>
              <a:ea typeface="宋体" panose="02010600030101010101" pitchFamily="2" charset="-122"/>
            </a:endParaRPr>
          </a:p>
          <a:p>
            <a:pPr lvl="1">
              <a:lnSpc>
                <a:spcPct val="120000"/>
              </a:lnSpc>
              <a:buClr>
                <a:srgbClr val="800000"/>
              </a:buClr>
              <a:buFont typeface="Wingdings" panose="05000000000000000000" pitchFamily="2" charset="2"/>
              <a:buChar char="l"/>
            </a:pPr>
            <a:r>
              <a:rPr lang="zh-CN" altLang="en-US" sz="2200" dirty="0">
                <a:latin typeface="Times New Roman" panose="02020603050405020304" charset="0"/>
                <a:ea typeface="宋体" panose="02010600030101010101" pitchFamily="2" charset="-122"/>
              </a:rPr>
              <a:t>当数据缓存的</a:t>
            </a:r>
            <a:r>
              <a:rPr lang="en-US" altLang="zh-CN" sz="2200" dirty="0">
                <a:latin typeface="Times New Roman" panose="02020603050405020304" charset="0"/>
                <a:ea typeface="宋体" panose="02010600030101010101" pitchFamily="2" charset="-122"/>
              </a:rPr>
              <a:t>LRU(Least recently used)</a:t>
            </a:r>
            <a:r>
              <a:rPr lang="zh-CN" altLang="en-US" sz="2200" dirty="0">
                <a:latin typeface="Times New Roman" panose="02020603050405020304" charset="0"/>
                <a:ea typeface="宋体" panose="02010600030101010101" pitchFamily="2" charset="-122"/>
              </a:rPr>
              <a:t>列表的长度达到初始化 </a:t>
            </a:r>
            <a:r>
              <a:rPr lang="en-US" altLang="zh-CN" sz="2200" dirty="0">
                <a:latin typeface="Times New Roman" panose="02020603050405020304" charset="0"/>
                <a:ea typeface="宋体" panose="02010600030101010101" pitchFamily="2" charset="-122"/>
              </a:rPr>
              <a:t>DB_BLOCK_WRITE_BATCH</a:t>
            </a:r>
            <a:r>
              <a:rPr lang="zh-CN" altLang="en-US" sz="2200" dirty="0">
                <a:latin typeface="Times New Roman" panose="02020603050405020304" charset="0"/>
                <a:ea typeface="宋体" panose="02010600030101010101" pitchFamily="2" charset="-122"/>
              </a:rPr>
              <a:t>指定值的一半时。</a:t>
            </a:r>
            <a:r>
              <a:rPr lang="en-US" altLang="zh-CN" sz="2200" dirty="0">
                <a:latin typeface="Times New Roman" panose="02020603050405020304" charset="0"/>
                <a:ea typeface="宋体" panose="02010600030101010101" pitchFamily="2" charset="-122"/>
              </a:rPr>
              <a:t>LRU</a:t>
            </a:r>
            <a:r>
              <a:rPr lang="zh-CN" altLang="en-US" sz="2200" dirty="0">
                <a:latin typeface="Times New Roman" panose="02020603050405020304" charset="0"/>
                <a:ea typeface="宋体" panose="02010600030101010101" pitchFamily="2" charset="-122"/>
              </a:rPr>
              <a:t>是一种缓存淘汰算法，当缓存空间不足时，回写数据文件。 </a:t>
            </a:r>
            <a:endParaRPr lang="zh-CN" altLang="en-US" sz="2200" dirty="0">
              <a:latin typeface="Times New Roman" panose="02020603050405020304" charset="0"/>
              <a:ea typeface="宋体" panose="02010600030101010101" pitchFamily="2" charset="-122"/>
            </a:endParaRPr>
          </a:p>
          <a:p>
            <a:pPr lvl="1">
              <a:lnSpc>
                <a:spcPct val="120000"/>
              </a:lnSpc>
              <a:buClr>
                <a:srgbClr val="800000"/>
              </a:buClr>
              <a:buFont typeface="Wingdings" panose="05000000000000000000" pitchFamily="2" charset="2"/>
              <a:buChar char="l"/>
            </a:pPr>
            <a:r>
              <a:rPr lang="zh-CN" altLang="en-US" sz="2200" dirty="0">
                <a:latin typeface="Times New Roman" panose="02020603050405020304" charset="0"/>
                <a:ea typeface="宋体" panose="02010600030101010101" pitchFamily="2" charset="-122"/>
              </a:rPr>
              <a:t>若发生超时（大约</a:t>
            </a:r>
            <a:r>
              <a:rPr lang="en-US" altLang="zh-CN" sz="2200" dirty="0">
                <a:latin typeface="Times New Roman" panose="02020603050405020304" charset="0"/>
                <a:ea typeface="宋体" panose="02010600030101010101" pitchFamily="2" charset="-122"/>
              </a:rPr>
              <a:t>3</a:t>
            </a:r>
            <a:r>
              <a:rPr lang="zh-CN" altLang="en-US" sz="2200" dirty="0">
                <a:latin typeface="Times New Roman" panose="02020603050405020304" charset="0"/>
                <a:ea typeface="宋体" panose="02010600030101010101" pitchFamily="2" charset="-122"/>
              </a:rPr>
              <a:t>秒未被启动）</a:t>
            </a:r>
            <a:r>
              <a:rPr lang="zh-CN" altLang="en-US" dirty="0">
                <a:latin typeface="Times New Roman" panose="02020603050405020304" charset="0"/>
                <a:ea typeface="宋体" panose="02010600030101010101" pitchFamily="2" charset="-122"/>
              </a:rPr>
              <a:t> </a:t>
            </a:r>
            <a:endParaRPr lang="zh-CN" altLang="en-US" dirty="0">
              <a:latin typeface="Times New Roman" panose="02020603050405020304" charset="0"/>
              <a:ea typeface="宋体" panose="02010600030101010101" pitchFamily="2" charset="-122"/>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6"/>
          <p:cNvSpPr>
            <a:spLocks noGrp="1"/>
          </p:cNvSpPr>
          <p:nvPr>
            <p:ph type="sldNum" sz="quarter" idx="12"/>
          </p:nvPr>
        </p:nvSpPr>
        <p:spPr/>
        <p:txBody>
          <a:bodyPr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stStyle>
          <a:p>
            <a:pPr lvl="0" algn="r" eaLnBrk="1" hangingPunct="1">
              <a:buSzTx/>
            </a:pPr>
            <a:fld id="{9A0DB2DC-4C9A-4742-B13C-FB6460FD3503}" type="slidenum">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114690" name="Text Box 2"/>
          <p:cNvSpPr txBox="1"/>
          <p:nvPr/>
        </p:nvSpPr>
        <p:spPr>
          <a:xfrm>
            <a:off x="304800" y="1778000"/>
            <a:ext cx="7848600" cy="2968625"/>
          </a:xfrm>
          <a:prstGeom prst="rect">
            <a:avLst/>
          </a:prstGeom>
          <a:noFill/>
          <a:ln w="9525">
            <a:noFill/>
          </a:ln>
        </p:spPr>
        <p:txBody>
          <a:bodyPr anchor="t" anchorCtr="0">
            <a:spAutoFit/>
          </a:bodyPr>
          <a:p>
            <a:pPr eaLnBrk="0" hangingPunct="0">
              <a:lnSpc>
                <a:spcPct val="140000"/>
              </a:lnSpc>
              <a:spcBef>
                <a:spcPct val="20000"/>
              </a:spcBef>
              <a:buClr>
                <a:srgbClr val="FF3300"/>
              </a:buClr>
              <a:buFont typeface="Wingdings" panose="05000000000000000000" pitchFamily="2" charset="2"/>
              <a:buBlip>
                <a:blip r:embed="rId1"/>
              </a:buBlip>
            </a:pPr>
            <a:r>
              <a:rPr lang="zh-CN" altLang="en-US" sz="2200" dirty="0">
                <a:latin typeface="Times New Roman" panose="02020603050405020304" charset="0"/>
                <a:ea typeface="宋体" panose="02010600030101010101" pitchFamily="2" charset="-122"/>
              </a:rPr>
              <a:t>日志写入进程负责把重做日志缓冲区的数据写入重做日志文件中永久保存。</a:t>
            </a:r>
            <a:endParaRPr lang="zh-CN" altLang="en-US" sz="2200" dirty="0">
              <a:latin typeface="Times New Roman" panose="02020603050405020304" charset="0"/>
              <a:ea typeface="宋体" panose="02010600030101010101" pitchFamily="2" charset="-122"/>
            </a:endParaRPr>
          </a:p>
          <a:p>
            <a:pPr eaLnBrk="0" hangingPunct="0">
              <a:lnSpc>
                <a:spcPct val="140000"/>
              </a:lnSpc>
              <a:spcBef>
                <a:spcPct val="20000"/>
              </a:spcBef>
              <a:buClr>
                <a:srgbClr val="FF3300"/>
              </a:buClr>
              <a:buFont typeface="Wingdings" panose="05000000000000000000" pitchFamily="2" charset="2"/>
              <a:buBlip>
                <a:blip r:embed="rId1"/>
              </a:buBlip>
            </a:pPr>
            <a:r>
              <a:rPr lang="zh-CN" altLang="en-US" sz="2200" dirty="0">
                <a:latin typeface="Times New Roman" panose="02020603050405020304" charset="0"/>
                <a:ea typeface="宋体" panose="02010600030101010101" pitchFamily="2" charset="-122"/>
              </a:rPr>
              <a:t>数据库写入进程在工作之前，需要了解日志写入进程是否已经把相关的日志缓冲区中记载的数据写入重做日志文件中，如果相关的日志缓冲区中的记录还没有被写入，</a:t>
            </a:r>
            <a:r>
              <a:rPr lang="en-US" altLang="zh-CN" sz="2200" dirty="0">
                <a:latin typeface="Times New Roman" panose="02020603050405020304" charset="0"/>
                <a:ea typeface="宋体" panose="02010600030101010101" pitchFamily="2" charset="-122"/>
              </a:rPr>
              <a:t>DBWR</a:t>
            </a:r>
            <a:r>
              <a:rPr lang="zh-CN" altLang="en-US" sz="2200" dirty="0">
                <a:latin typeface="Times New Roman" panose="02020603050405020304" charset="0"/>
                <a:ea typeface="宋体" panose="02010600030101010101" pitchFamily="2" charset="-122"/>
              </a:rPr>
              <a:t>会通知</a:t>
            </a:r>
            <a:r>
              <a:rPr lang="en-US" altLang="zh-CN" sz="2200" dirty="0">
                <a:latin typeface="Times New Roman" panose="02020603050405020304" charset="0"/>
                <a:ea typeface="宋体" panose="02010600030101010101" pitchFamily="2" charset="-122"/>
              </a:rPr>
              <a:t>LGWR</a:t>
            </a:r>
            <a:r>
              <a:rPr lang="zh-CN" altLang="en-US" sz="2200" dirty="0">
                <a:latin typeface="Times New Roman" panose="02020603050405020304" charset="0"/>
                <a:ea typeface="宋体" panose="02010600030101010101" pitchFamily="2" charset="-122"/>
              </a:rPr>
              <a:t>完成相应的工作，然后</a:t>
            </a:r>
            <a:r>
              <a:rPr lang="en-US" altLang="zh-CN" sz="2200" dirty="0">
                <a:latin typeface="Times New Roman" panose="02020603050405020304" charset="0"/>
                <a:ea typeface="宋体" panose="02010600030101010101" pitchFamily="2" charset="-122"/>
              </a:rPr>
              <a:t>DBWR</a:t>
            </a:r>
            <a:r>
              <a:rPr lang="zh-CN" altLang="en-US" sz="2200" dirty="0">
                <a:latin typeface="Times New Roman" panose="02020603050405020304" charset="0"/>
                <a:ea typeface="宋体" panose="02010600030101010101" pitchFamily="2" charset="-122"/>
              </a:rPr>
              <a:t>才开始写入。</a:t>
            </a:r>
            <a:endParaRPr lang="en-US" altLang="zh-CN" sz="2200" dirty="0">
              <a:latin typeface="Times New Roman" panose="02020603050405020304" charset="0"/>
              <a:ea typeface="宋体" panose="02010600030101010101" pitchFamily="2" charset="-122"/>
            </a:endParaRPr>
          </a:p>
        </p:txBody>
      </p:sp>
      <p:sp>
        <p:nvSpPr>
          <p:cNvPr id="50179" name="Rectangle 3"/>
          <p:cNvSpPr/>
          <p:nvPr/>
        </p:nvSpPr>
        <p:spPr>
          <a:xfrm>
            <a:off x="228600" y="838200"/>
            <a:ext cx="7696200" cy="820738"/>
          </a:xfrm>
          <a:prstGeom prst="rect">
            <a:avLst/>
          </a:prstGeom>
          <a:noFill/>
          <a:ln w="9525">
            <a:noFill/>
          </a:ln>
        </p:spPr>
        <p:txBody>
          <a:bodyPr anchor="ctr" anchorCtr="0"/>
          <a:p>
            <a:pPr eaLnBrk="0" hangingPunct="0"/>
            <a:r>
              <a:rPr lang="zh-CN" altLang="en-US" sz="2800" dirty="0">
                <a:solidFill>
                  <a:srgbClr val="800000"/>
                </a:solidFill>
                <a:latin typeface="Times New Roman" panose="02020603050405020304" charset="0"/>
                <a:ea typeface="宋体" panose="02010600030101010101" pitchFamily="2" charset="-122"/>
              </a:rPr>
              <a:t>2.日志写入进程（</a:t>
            </a:r>
            <a:r>
              <a:rPr lang="en-US" altLang="zh-CN" sz="2800" dirty="0">
                <a:solidFill>
                  <a:srgbClr val="800000"/>
                </a:solidFill>
                <a:latin typeface="Times New Roman" panose="02020603050405020304" charset="0"/>
                <a:ea typeface="宋体" panose="02010600030101010101" pitchFamily="2" charset="-122"/>
              </a:rPr>
              <a:t>LGWR）</a:t>
            </a:r>
            <a:endParaRPr lang="zh-CN" altLang="en-US" sz="2800" dirty="0">
              <a:solidFill>
                <a:srgbClr val="800000"/>
              </a:solidFill>
              <a:latin typeface="Times New Roman" panose="02020603050405020304" charset="0"/>
              <a:ea typeface="宋体" panose="02010600030101010101" pitchFamily="2" charset="-122"/>
            </a:endParaRPr>
          </a:p>
        </p:txBody>
      </p:sp>
      <p:sp>
        <p:nvSpPr>
          <p:cNvPr id="50180" name="Rectangle 4"/>
          <p:cNvSpPr/>
          <p:nvPr/>
        </p:nvSpPr>
        <p:spPr>
          <a:xfrm>
            <a:off x="304800" y="0"/>
            <a:ext cx="8686800" cy="820738"/>
          </a:xfrm>
          <a:prstGeom prst="rect">
            <a:avLst/>
          </a:prstGeom>
          <a:noFill/>
          <a:ln w="9525">
            <a:noFill/>
          </a:ln>
        </p:spPr>
        <p:txBody>
          <a:bodyPr anchor="ctr" anchorCtr="0"/>
          <a:p>
            <a:pPr algn="ctr" eaLnBrk="0" hangingPunct="0"/>
            <a:r>
              <a:rPr lang="en-US" altLang="zh-CN" sz="4000" dirty="0">
                <a:solidFill>
                  <a:schemeClr val="bg1"/>
                </a:solidFill>
                <a:latin typeface="Times New Roman" panose="02020603050405020304" charset="0"/>
                <a:ea typeface="宋体" panose="02010600030101010101" pitchFamily="2" charset="-122"/>
              </a:rPr>
              <a:t>Oracle</a:t>
            </a:r>
            <a:r>
              <a:rPr lang="zh-CN" altLang="en-US" sz="4000" dirty="0">
                <a:solidFill>
                  <a:schemeClr val="bg1"/>
                </a:solidFill>
                <a:latin typeface="Times New Roman" panose="02020603050405020304" charset="0"/>
                <a:ea typeface="宋体" panose="02010600030101010101" pitchFamily="2" charset="-122"/>
              </a:rPr>
              <a:t>例程后台进程</a:t>
            </a:r>
            <a:endParaRPr lang="zh-CN" altLang="en-US" sz="4000" dirty="0">
              <a:solidFill>
                <a:schemeClr val="bg1"/>
              </a:solidFill>
              <a:latin typeface="Times New Roman" panose="0202060305040502030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4690"/>
                                        </p:tgtEl>
                                        <p:attrNameLst>
                                          <p:attrName>style.visibility</p:attrName>
                                        </p:attrNameLst>
                                      </p:cBhvr>
                                      <p:to>
                                        <p:strVal val="visible"/>
                                      </p:to>
                                    </p:set>
                                    <p:anim calcmode="lin" valueType="num">
                                      <p:cBhvr additive="base">
                                        <p:cTn id="7" dur="500" fill="hold"/>
                                        <p:tgtEl>
                                          <p:spTgt spid="114690"/>
                                        </p:tgtEl>
                                        <p:attrNameLst>
                                          <p:attrName>ppt_x</p:attrName>
                                        </p:attrNameLst>
                                      </p:cBhvr>
                                      <p:tavLst>
                                        <p:tav tm="0">
                                          <p:val>
                                            <p:strVal val="0-#ppt_w/2"/>
                                          </p:val>
                                        </p:tav>
                                        <p:tav tm="100000">
                                          <p:val>
                                            <p:strVal val="#ppt_x"/>
                                          </p:val>
                                        </p:tav>
                                      </p:tavLst>
                                    </p:anim>
                                    <p:anim calcmode="lin" valueType="num">
                                      <p:cBhvr additive="base">
                                        <p:cTn id="8" dur="500" fill="hold"/>
                                        <p:tgtEl>
                                          <p:spTgt spid="1146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6"/>
          <p:cNvSpPr>
            <a:spLocks noGrp="1"/>
          </p:cNvSpPr>
          <p:nvPr>
            <p:ph type="sldNum" sz="quarter" idx="12"/>
          </p:nvPr>
        </p:nvSpPr>
        <p:spPr/>
        <p:txBody>
          <a:bodyPr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stStyle>
          <a:p>
            <a:pPr lvl="0" algn="r" eaLnBrk="1" hangingPunct="1">
              <a:buSzTx/>
            </a:pPr>
            <a:fld id="{9A0DB2DC-4C9A-4742-B13C-FB6460FD3503}" type="slidenum">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184322" name="Text Box 2"/>
          <p:cNvSpPr txBox="1"/>
          <p:nvPr/>
        </p:nvSpPr>
        <p:spPr>
          <a:xfrm>
            <a:off x="381000" y="914400"/>
            <a:ext cx="8382000" cy="647700"/>
          </a:xfrm>
          <a:prstGeom prst="rect">
            <a:avLst/>
          </a:prstGeom>
          <a:noFill/>
          <a:ln w="9525">
            <a:noFill/>
          </a:ln>
        </p:spPr>
        <p:txBody>
          <a:bodyPr anchor="t" anchorCtr="0">
            <a:spAutoFit/>
          </a:bodyPr>
          <a:p>
            <a:pPr eaLnBrk="0" hangingPunct="0">
              <a:lnSpc>
                <a:spcPct val="130000"/>
              </a:lnSpc>
              <a:buClr>
                <a:srgbClr val="FF3300"/>
              </a:buClr>
              <a:buFont typeface="Wingdings" panose="05000000000000000000" pitchFamily="2" charset="2"/>
              <a:buBlip>
                <a:blip r:embed="rId1"/>
              </a:buBlip>
            </a:pPr>
            <a:r>
              <a:rPr lang="zh-CN" altLang="en-US" sz="2800" dirty="0">
                <a:latin typeface="Times New Roman" panose="02020603050405020304" charset="0"/>
                <a:ea typeface="宋体" panose="02010600030101010101" pitchFamily="2" charset="-122"/>
              </a:rPr>
              <a:t>日志写入进程</a:t>
            </a:r>
            <a:endParaRPr lang="zh-CN" altLang="en-US" sz="2800" dirty="0">
              <a:latin typeface="Times New Roman" panose="02020603050405020304" charset="0"/>
              <a:ea typeface="宋体" panose="02010600030101010101" pitchFamily="2" charset="-122"/>
            </a:endParaRPr>
          </a:p>
        </p:txBody>
      </p:sp>
      <p:pic>
        <p:nvPicPr>
          <p:cNvPr id="51203" name="Picture 4" descr="未命名"/>
          <p:cNvPicPr>
            <a:picLocks noChangeAspect="1"/>
          </p:cNvPicPr>
          <p:nvPr/>
        </p:nvPicPr>
        <p:blipFill>
          <a:blip r:embed="rId2"/>
          <a:srcRect r="56667" b="23334"/>
          <a:stretch>
            <a:fillRect/>
          </a:stretch>
        </p:blipFill>
        <p:spPr>
          <a:xfrm>
            <a:off x="1981200" y="1600200"/>
            <a:ext cx="4686300" cy="5181600"/>
          </a:xfrm>
          <a:prstGeom prst="rect">
            <a:avLst/>
          </a:prstGeom>
          <a:noFill/>
          <a:ln w="9525">
            <a:noFill/>
          </a:ln>
        </p:spPr>
      </p:pic>
      <p:sp>
        <p:nvSpPr>
          <p:cNvPr id="51204" name="Rectangle 5"/>
          <p:cNvSpPr/>
          <p:nvPr/>
        </p:nvSpPr>
        <p:spPr>
          <a:xfrm>
            <a:off x="304800" y="0"/>
            <a:ext cx="8686800" cy="820738"/>
          </a:xfrm>
          <a:prstGeom prst="rect">
            <a:avLst/>
          </a:prstGeom>
          <a:noFill/>
          <a:ln w="9525">
            <a:noFill/>
          </a:ln>
        </p:spPr>
        <p:txBody>
          <a:bodyPr anchor="ctr" anchorCtr="0"/>
          <a:p>
            <a:pPr algn="ctr" eaLnBrk="0" hangingPunct="0"/>
            <a:r>
              <a:rPr lang="en-US" altLang="zh-CN" sz="4000" dirty="0">
                <a:solidFill>
                  <a:schemeClr val="bg1"/>
                </a:solidFill>
                <a:latin typeface="Times New Roman" panose="02020603050405020304" charset="0"/>
                <a:ea typeface="宋体" panose="02010600030101010101" pitchFamily="2" charset="-122"/>
              </a:rPr>
              <a:t>Oracle</a:t>
            </a:r>
            <a:r>
              <a:rPr lang="zh-CN" altLang="en-US" sz="4000" dirty="0">
                <a:solidFill>
                  <a:schemeClr val="bg1"/>
                </a:solidFill>
                <a:latin typeface="Times New Roman" panose="02020603050405020304" charset="0"/>
                <a:ea typeface="宋体" panose="02010600030101010101" pitchFamily="2" charset="-122"/>
              </a:rPr>
              <a:t>例程后台进程</a:t>
            </a:r>
            <a:endParaRPr lang="zh-CN" altLang="en-US" sz="4000" dirty="0">
              <a:solidFill>
                <a:schemeClr val="bg1"/>
              </a:solidFill>
              <a:latin typeface="Times New Roman" panose="0202060305040502030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22"/>
                                        </p:tgtEl>
                                        <p:attrNameLst>
                                          <p:attrName>style.visibility</p:attrName>
                                        </p:attrNameLst>
                                      </p:cBhvr>
                                      <p:to>
                                        <p:strVal val="visible"/>
                                      </p:to>
                                    </p:set>
                                    <p:anim calcmode="lin" valueType="num">
                                      <p:cBhvr additive="base">
                                        <p:cTn id="7" dur="500" fill="hold"/>
                                        <p:tgtEl>
                                          <p:spTgt spid="184322"/>
                                        </p:tgtEl>
                                        <p:attrNameLst>
                                          <p:attrName>ppt_x</p:attrName>
                                        </p:attrNameLst>
                                      </p:cBhvr>
                                      <p:tavLst>
                                        <p:tav tm="0">
                                          <p:val>
                                            <p:strVal val="0-#ppt_w/2"/>
                                          </p:val>
                                        </p:tav>
                                        <p:tav tm="100000">
                                          <p:val>
                                            <p:strVal val="#ppt_x"/>
                                          </p:val>
                                        </p:tav>
                                      </p:tavLst>
                                    </p:anim>
                                    <p:anim calcmode="lin" valueType="num">
                                      <p:cBhvr additive="base">
                                        <p:cTn id="8" dur="500" fill="hold"/>
                                        <p:tgtEl>
                                          <p:spTgt spid="1843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2" grpId="0"/>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52225" name="Rectangle 6"/>
          <p:cNvSpPr>
            <a:spLocks noGrp="1"/>
          </p:cNvSpPr>
          <p:nvPr>
            <p:ph type="sldNum" sz="quarter" idx="12"/>
          </p:nvPr>
        </p:nvSpPr>
        <p:spPr/>
        <p:txBody>
          <a:bodyPr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stStyle>
          <a:p>
            <a:pPr lvl="0" algn="r" eaLnBrk="1" hangingPunct="1">
              <a:buSzTx/>
            </a:pPr>
            <a:fld id="{9A0DB2DC-4C9A-4742-B13C-FB6460FD3503}" type="slidenum">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52226" name="Rectangle 2"/>
          <p:cNvSpPr>
            <a:spLocks noGrp="1"/>
          </p:cNvSpPr>
          <p:nvPr>
            <p:ph idx="1"/>
          </p:nvPr>
        </p:nvSpPr>
        <p:spPr>
          <a:xfrm>
            <a:off x="0" y="1066800"/>
            <a:ext cx="8686800" cy="4267200"/>
          </a:xfrm>
        </p:spPr>
        <p:txBody>
          <a:bodyPr vert="horz" wrap="square" lIns="91440" tIns="45720" rIns="91440" bIns="45720" anchor="t" anchorCtr="0"/>
          <a:p>
            <a:pPr>
              <a:lnSpc>
                <a:spcPct val="120000"/>
              </a:lnSpc>
            </a:pPr>
            <a:r>
              <a:rPr lang="zh-CN" altLang="en-US" dirty="0">
                <a:latin typeface="Times New Roman" panose="02020603050405020304" charset="0"/>
                <a:ea typeface="宋体" panose="02010600030101010101" pitchFamily="2" charset="-122"/>
              </a:rPr>
              <a:t>下列情况启动</a:t>
            </a:r>
            <a:r>
              <a:rPr lang="en-US" altLang="zh-CN" dirty="0">
                <a:latin typeface="Times New Roman" panose="02020603050405020304" charset="0"/>
                <a:ea typeface="宋体" panose="02010600030101010101" pitchFamily="2" charset="-122"/>
              </a:rPr>
              <a:t>LGWR</a:t>
            </a:r>
            <a:r>
              <a:rPr lang="zh-CN" altLang="en-US" dirty="0">
                <a:latin typeface="Times New Roman" panose="02020603050405020304" charset="0"/>
                <a:ea typeface="宋体" panose="02010600030101010101" pitchFamily="2" charset="-122"/>
              </a:rPr>
              <a:t>进程</a:t>
            </a:r>
            <a:endParaRPr lang="zh-CN" altLang="en-US" dirty="0">
              <a:latin typeface="Times New Roman" panose="02020603050405020304" charset="0"/>
              <a:ea typeface="宋体" panose="02010600030101010101" pitchFamily="2" charset="-122"/>
            </a:endParaRPr>
          </a:p>
          <a:p>
            <a:pPr lvl="1">
              <a:lnSpc>
                <a:spcPct val="120000"/>
              </a:lnSpc>
              <a:buClr>
                <a:srgbClr val="800000"/>
              </a:buClr>
              <a:buFont typeface="Wingdings" panose="05000000000000000000" pitchFamily="2" charset="2"/>
              <a:buChar char="l"/>
            </a:pPr>
            <a:r>
              <a:rPr lang="zh-CN" altLang="en-US" sz="2200" dirty="0">
                <a:latin typeface="Times New Roman" panose="02020603050405020304" charset="0"/>
                <a:ea typeface="宋体" panose="02010600030101010101" pitchFamily="2" charset="-122"/>
              </a:rPr>
              <a:t>用户通过</a:t>
            </a:r>
            <a:r>
              <a:rPr lang="en-US" altLang="zh-CN" sz="2200" dirty="0">
                <a:latin typeface="Times New Roman" panose="02020603050405020304" charset="0"/>
                <a:ea typeface="宋体" panose="02010600030101010101" pitchFamily="2" charset="-122"/>
              </a:rPr>
              <a:t>COMMIT</a:t>
            </a:r>
            <a:r>
              <a:rPr lang="zh-CN" altLang="en-US" sz="2200" dirty="0">
                <a:latin typeface="Times New Roman" panose="02020603050405020304" charset="0"/>
                <a:ea typeface="宋体" panose="02010600030101010101" pitchFamily="2" charset="-122"/>
              </a:rPr>
              <a:t>语句提交当前事务</a:t>
            </a:r>
            <a:endParaRPr lang="zh-CN" altLang="en-US" sz="2200" dirty="0">
              <a:latin typeface="Times New Roman" panose="02020603050405020304" charset="0"/>
              <a:ea typeface="宋体" panose="02010600030101010101" pitchFamily="2" charset="-122"/>
            </a:endParaRPr>
          </a:p>
          <a:p>
            <a:pPr lvl="1">
              <a:lnSpc>
                <a:spcPct val="120000"/>
              </a:lnSpc>
              <a:buClr>
                <a:srgbClr val="800000"/>
              </a:buClr>
              <a:buFont typeface="Wingdings" panose="05000000000000000000" pitchFamily="2" charset="2"/>
              <a:buChar char="l"/>
            </a:pPr>
            <a:r>
              <a:rPr lang="zh-CN" altLang="en-US" sz="2200" dirty="0">
                <a:latin typeface="Times New Roman" panose="02020603050405020304" charset="0"/>
                <a:ea typeface="宋体" panose="02010600030101010101" pitchFamily="2" charset="-122"/>
              </a:rPr>
              <a:t>重做日志缓存被写满三分之一</a:t>
            </a:r>
            <a:endParaRPr lang="zh-CN" altLang="en-US" sz="2200" dirty="0">
              <a:latin typeface="Times New Roman" panose="02020603050405020304" charset="0"/>
              <a:ea typeface="宋体" panose="02010600030101010101" pitchFamily="2" charset="-122"/>
            </a:endParaRPr>
          </a:p>
          <a:p>
            <a:pPr lvl="1">
              <a:lnSpc>
                <a:spcPct val="120000"/>
              </a:lnSpc>
              <a:buClr>
                <a:srgbClr val="800000"/>
              </a:buClr>
              <a:buFont typeface="Wingdings" panose="05000000000000000000" pitchFamily="2" charset="2"/>
              <a:buChar char="l"/>
            </a:pPr>
            <a:r>
              <a:rPr lang="en-US" altLang="zh-CN" sz="2200" dirty="0">
                <a:latin typeface="Times New Roman" panose="02020603050405020304" charset="0"/>
                <a:ea typeface="宋体" panose="02010600030101010101" pitchFamily="2" charset="-122"/>
              </a:rPr>
              <a:t>DBWR</a:t>
            </a:r>
            <a:r>
              <a:rPr lang="zh-CN" altLang="en-US" sz="2200" dirty="0">
                <a:latin typeface="Times New Roman" panose="02020603050405020304" charset="0"/>
                <a:ea typeface="宋体" panose="02010600030101010101" pitchFamily="2" charset="-122"/>
              </a:rPr>
              <a:t>进程开始将脏缓存块写入数据文件</a:t>
            </a:r>
            <a:endParaRPr lang="zh-CN" altLang="en-US" sz="2200" dirty="0">
              <a:latin typeface="Times New Roman" panose="02020603050405020304" charset="0"/>
              <a:ea typeface="宋体" panose="02010600030101010101" pitchFamily="2" charset="-122"/>
            </a:endParaRPr>
          </a:p>
          <a:p>
            <a:pPr lvl="1">
              <a:lnSpc>
                <a:spcPct val="120000"/>
              </a:lnSpc>
              <a:buClr>
                <a:srgbClr val="800000"/>
              </a:buClr>
              <a:buFont typeface="Wingdings" panose="05000000000000000000" pitchFamily="2" charset="2"/>
              <a:buChar char="l"/>
            </a:pPr>
            <a:r>
              <a:rPr lang="zh-CN" altLang="en-US" sz="2200" dirty="0">
                <a:latin typeface="Times New Roman" panose="02020603050405020304" charset="0"/>
                <a:ea typeface="宋体" panose="02010600030101010101" pitchFamily="2" charset="-122"/>
              </a:rPr>
              <a:t>每隔</a:t>
            </a:r>
            <a:r>
              <a:rPr lang="en-US" altLang="zh-CN" sz="2200" dirty="0">
                <a:latin typeface="Times New Roman" panose="02020603050405020304" charset="0"/>
                <a:ea typeface="宋体" panose="02010600030101010101" pitchFamily="2" charset="-122"/>
              </a:rPr>
              <a:t>3</a:t>
            </a:r>
            <a:r>
              <a:rPr lang="zh-CN" altLang="en-US" sz="2200" dirty="0">
                <a:latin typeface="Times New Roman" panose="02020603050405020304" charset="0"/>
                <a:ea typeface="宋体" panose="02010600030101010101" pitchFamily="2" charset="-122"/>
              </a:rPr>
              <a:t>秒，即发生一次超时，将启动</a:t>
            </a:r>
            <a:r>
              <a:rPr lang="en-US" altLang="zh-CN" sz="2200" dirty="0">
                <a:latin typeface="Times New Roman" panose="02020603050405020304" charset="0"/>
                <a:ea typeface="宋体" panose="02010600030101010101" pitchFamily="2" charset="-122"/>
              </a:rPr>
              <a:t>LGWR</a:t>
            </a:r>
            <a:r>
              <a:rPr lang="en-US" altLang="zh-CN" dirty="0">
                <a:latin typeface="Times New Roman" panose="02020603050405020304" charset="0"/>
                <a:ea typeface="宋体" panose="02010600030101010101" pitchFamily="2" charset="-122"/>
              </a:rPr>
              <a:t> </a:t>
            </a:r>
            <a:endParaRPr lang="en-US" altLang="zh-CN" dirty="0">
              <a:latin typeface="Times New Roman" panose="02020603050405020304" charset="0"/>
              <a:ea typeface="宋体" panose="02010600030101010101" pitchFamily="2" charset="-122"/>
            </a:endParaRPr>
          </a:p>
        </p:txBody>
      </p:sp>
      <p:sp>
        <p:nvSpPr>
          <p:cNvPr id="52227" name="Rectangle 4"/>
          <p:cNvSpPr/>
          <p:nvPr/>
        </p:nvSpPr>
        <p:spPr>
          <a:xfrm>
            <a:off x="304800" y="0"/>
            <a:ext cx="8686800" cy="820738"/>
          </a:xfrm>
          <a:prstGeom prst="rect">
            <a:avLst/>
          </a:prstGeom>
          <a:noFill/>
          <a:ln w="9525">
            <a:noFill/>
          </a:ln>
        </p:spPr>
        <p:txBody>
          <a:bodyPr anchor="ctr" anchorCtr="0"/>
          <a:p>
            <a:pPr algn="ctr" eaLnBrk="0" hangingPunct="0"/>
            <a:r>
              <a:rPr lang="en-US" altLang="zh-CN" sz="4000" dirty="0">
                <a:solidFill>
                  <a:schemeClr val="bg1"/>
                </a:solidFill>
                <a:latin typeface="Times New Roman" panose="02020603050405020304" charset="0"/>
                <a:ea typeface="宋体" panose="02010600030101010101" pitchFamily="2" charset="-122"/>
              </a:rPr>
              <a:t>Oracle</a:t>
            </a:r>
            <a:r>
              <a:rPr lang="zh-CN" altLang="en-US" sz="4000" dirty="0">
                <a:solidFill>
                  <a:schemeClr val="bg1"/>
                </a:solidFill>
                <a:latin typeface="Times New Roman" panose="02020603050405020304" charset="0"/>
                <a:ea typeface="宋体" panose="02010600030101010101" pitchFamily="2" charset="-122"/>
              </a:rPr>
              <a:t>例程后台进程</a:t>
            </a:r>
            <a:endParaRPr lang="zh-CN" altLang="en-US" sz="4000" dirty="0">
              <a:solidFill>
                <a:schemeClr val="bg1"/>
              </a:solidFill>
              <a:latin typeface="Times New Roman" panose="02020603050405020304" charset="0"/>
              <a:ea typeface="宋体" panose="02010600030101010101" pitchFamily="2" charset="-122"/>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p:sp>
        <p:nvSpPr>
          <p:cNvPr id="53250" name="Rectangle 6"/>
          <p:cNvSpPr>
            <a:spLocks noGrp="1"/>
          </p:cNvSpPr>
          <p:nvPr>
            <p:ph type="sldNum" sz="quarter" idx="12"/>
          </p:nvPr>
        </p:nvSpPr>
        <p:spPr/>
        <p:txBody>
          <a:bodyPr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stStyle>
          <a:p>
            <a:pPr lvl="0" algn="r" eaLnBrk="1" hangingPunct="1">
              <a:buSzTx/>
            </a:pPr>
            <a:fld id="{9A0DB2DC-4C9A-4742-B13C-FB6460FD3503}" type="slidenum">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53251" name="Rectangle 3"/>
          <p:cNvSpPr>
            <a:spLocks noGrp="1"/>
          </p:cNvSpPr>
          <p:nvPr>
            <p:ph idx="1"/>
          </p:nvPr>
        </p:nvSpPr>
        <p:spPr>
          <a:xfrm>
            <a:off x="5638800" y="1143000"/>
            <a:ext cx="3200400" cy="5257800"/>
          </a:xfrm>
          <a:solidFill>
            <a:srgbClr val="008080"/>
          </a:solidFill>
        </p:spPr>
        <p:txBody>
          <a:bodyPr vert="horz" wrap="square" lIns="91440" tIns="45720" rIns="91440" bIns="45720" anchor="t" anchorCtr="0"/>
          <a:p>
            <a:r>
              <a:rPr lang="zh-CN" altLang="en-US" sz="2400" dirty="0">
                <a:latin typeface="Times New Roman" panose="02020603050405020304" charset="0"/>
                <a:ea typeface="宋体" panose="02010600030101010101" pitchFamily="2" charset="-122"/>
              </a:rPr>
              <a:t>检查点概念</a:t>
            </a:r>
            <a:endParaRPr lang="zh-CN" altLang="en-US" sz="2400" dirty="0">
              <a:latin typeface="Times New Roman" panose="02020603050405020304" charset="0"/>
              <a:ea typeface="宋体" panose="02010600030101010101" pitchFamily="2" charset="-122"/>
            </a:endParaRPr>
          </a:p>
          <a:p>
            <a:pPr>
              <a:buNone/>
            </a:pPr>
            <a:r>
              <a:rPr lang="zh-CN" altLang="en-US" sz="2200" dirty="0">
                <a:latin typeface="Times New Roman" panose="02020603050405020304" charset="0"/>
                <a:ea typeface="宋体" panose="02010600030101010101" pitchFamily="2" charset="-122"/>
              </a:rPr>
              <a:t>    检查点是一个事件，当该事件发生时（</a:t>
            </a:r>
            <a:r>
              <a:rPr lang="zh-CN" altLang="en-US" sz="2200" dirty="0">
                <a:solidFill>
                  <a:srgbClr val="FFFF00"/>
                </a:solidFill>
                <a:latin typeface="Times New Roman" panose="02020603050405020304" charset="0"/>
                <a:ea typeface="宋体" panose="02010600030101010101" pitchFamily="2" charset="-122"/>
              </a:rPr>
              <a:t>每隔一段时间发生</a:t>
            </a:r>
            <a:r>
              <a:rPr lang="zh-CN" altLang="en-US" sz="2200" dirty="0">
                <a:latin typeface="Times New Roman" panose="02020603050405020304" charset="0"/>
                <a:ea typeface="宋体" panose="02010600030101010101" pitchFamily="2" charset="-122"/>
              </a:rPr>
              <a:t>），</a:t>
            </a:r>
            <a:r>
              <a:rPr lang="en-US" altLang="zh-CN" sz="2200" dirty="0">
                <a:latin typeface="Times New Roman" panose="02020603050405020304" charset="0"/>
                <a:ea typeface="宋体" panose="02010600030101010101" pitchFamily="2" charset="-122"/>
              </a:rPr>
              <a:t>DBWR</a:t>
            </a:r>
            <a:r>
              <a:rPr lang="zh-CN" altLang="en-US" sz="2200" dirty="0">
                <a:latin typeface="Times New Roman" panose="02020603050405020304" charset="0"/>
                <a:ea typeface="宋体" panose="02010600030101010101" pitchFamily="2" charset="-122"/>
              </a:rPr>
              <a:t>进程把数据高速缓冲区中脏缓存块写入数据文件中，同时</a:t>
            </a:r>
            <a:r>
              <a:rPr lang="en-US" altLang="zh-CN" sz="2200" dirty="0">
                <a:latin typeface="Times New Roman" panose="02020603050405020304" charset="0"/>
                <a:ea typeface="宋体" panose="02010600030101010101" pitchFamily="2" charset="-122"/>
              </a:rPr>
              <a:t>Oracle</a:t>
            </a:r>
            <a:r>
              <a:rPr lang="zh-CN" altLang="en-US" sz="2200" dirty="0">
                <a:latin typeface="Times New Roman" panose="02020603050405020304" charset="0"/>
                <a:ea typeface="宋体" panose="02010600030101010101" pitchFamily="2" charset="-122"/>
              </a:rPr>
              <a:t>将对数据库控制文件和数据文件的头部的同步序号进行更新，以记录下当前的数据库结构和状态，确保数据文件、控制文件和重做日志文件的一致性。</a:t>
            </a:r>
            <a:endParaRPr lang="zh-CN" altLang="en-US" sz="2400" dirty="0">
              <a:latin typeface="Times New Roman" panose="02020603050405020304" charset="0"/>
              <a:ea typeface="宋体" panose="02010600030101010101" pitchFamily="2" charset="-122"/>
            </a:endParaRPr>
          </a:p>
        </p:txBody>
      </p:sp>
      <p:grpSp>
        <p:nvGrpSpPr>
          <p:cNvPr id="53252" name="Group 4"/>
          <p:cNvGrpSpPr/>
          <p:nvPr/>
        </p:nvGrpSpPr>
        <p:grpSpPr>
          <a:xfrm>
            <a:off x="314325" y="1720850"/>
            <a:ext cx="4949825" cy="2667000"/>
            <a:chOff x="357" y="804"/>
            <a:chExt cx="3118" cy="1680"/>
          </a:xfrm>
        </p:grpSpPr>
        <p:sp>
          <p:nvSpPr>
            <p:cNvPr id="53253" name="Rectangle 5"/>
            <p:cNvSpPr/>
            <p:nvPr/>
          </p:nvSpPr>
          <p:spPr>
            <a:xfrm>
              <a:off x="357" y="804"/>
              <a:ext cx="3118" cy="1680"/>
            </a:xfrm>
            <a:prstGeom prst="rect">
              <a:avLst/>
            </a:prstGeom>
            <a:solidFill>
              <a:schemeClr val="accent2"/>
            </a:solidFill>
            <a:ln w="12700" cap="flat" cmpd="sng">
              <a:solidFill>
                <a:schemeClr val="bg2"/>
              </a:solidFill>
              <a:prstDash val="solid"/>
              <a:miter/>
              <a:headEnd type="none" w="med" len="med"/>
              <a:tailEnd type="none" w="med" len="med"/>
            </a:ln>
          </p:spPr>
          <p:txBody>
            <a:bodyPr wrap="none" lIns="92075" tIns="46038" rIns="92075" bIns="46038" anchor="ctr" anchorCtr="0"/>
            <a:p>
              <a:pPr algn="ctr" defTabSz="822325" eaLnBrk="0" hangingPunct="0">
                <a:lnSpc>
                  <a:spcPct val="80000"/>
                </a:lnSpc>
                <a:spcBef>
                  <a:spcPct val="40000"/>
                </a:spcBef>
              </a:pPr>
              <a:r>
                <a:rPr lang="en-US" altLang="zh-CN" dirty="0">
                  <a:solidFill>
                    <a:schemeClr val="bg2"/>
                  </a:solidFill>
                  <a:latin typeface="Arial" panose="020B0604020202020204" pitchFamily="34" charset="0"/>
                  <a:ea typeface="宋体" panose="02010600030101010101" pitchFamily="2" charset="-122"/>
                </a:rPr>
                <a:t>Instance</a:t>
              </a:r>
              <a:endParaRPr lang="en-US" altLang="zh-CN" b="0" dirty="0">
                <a:latin typeface="Arial" panose="020B0604020202020204" pitchFamily="34" charset="0"/>
                <a:ea typeface="宋体" panose="02010600030101010101" pitchFamily="2" charset="-122"/>
              </a:endParaRPr>
            </a:p>
            <a:p>
              <a:pPr algn="ctr" defTabSz="822325" eaLnBrk="0" hangingPunct="0">
                <a:lnSpc>
                  <a:spcPct val="80000"/>
                </a:lnSpc>
                <a:spcBef>
                  <a:spcPct val="40000"/>
                </a:spcBef>
              </a:pPr>
              <a:endParaRPr lang="en-US" altLang="zh-CN" b="0" dirty="0">
                <a:latin typeface="Arial" panose="020B0604020202020204" pitchFamily="34" charset="0"/>
                <a:ea typeface="宋体" panose="02010600030101010101" pitchFamily="2" charset="-122"/>
              </a:endParaRPr>
            </a:p>
            <a:p>
              <a:pPr algn="ctr" defTabSz="822325" eaLnBrk="0" hangingPunct="0">
                <a:lnSpc>
                  <a:spcPct val="80000"/>
                </a:lnSpc>
                <a:spcBef>
                  <a:spcPct val="40000"/>
                </a:spcBef>
              </a:pPr>
              <a:endParaRPr lang="en-US" altLang="zh-CN" b="0" dirty="0">
                <a:latin typeface="Arial" panose="020B0604020202020204" pitchFamily="34" charset="0"/>
                <a:ea typeface="宋体" panose="02010600030101010101" pitchFamily="2" charset="-122"/>
              </a:endParaRPr>
            </a:p>
            <a:p>
              <a:pPr algn="ctr" defTabSz="822325" eaLnBrk="0" hangingPunct="0">
                <a:lnSpc>
                  <a:spcPct val="80000"/>
                </a:lnSpc>
                <a:spcBef>
                  <a:spcPct val="40000"/>
                </a:spcBef>
              </a:pPr>
              <a:endParaRPr lang="en-US" altLang="zh-CN" b="0" dirty="0">
                <a:latin typeface="Arial" panose="020B0604020202020204" pitchFamily="34" charset="0"/>
                <a:ea typeface="宋体" panose="02010600030101010101" pitchFamily="2" charset="-122"/>
              </a:endParaRPr>
            </a:p>
            <a:p>
              <a:pPr algn="ctr" defTabSz="822325" eaLnBrk="0" hangingPunct="0">
                <a:lnSpc>
                  <a:spcPct val="80000"/>
                </a:lnSpc>
                <a:spcBef>
                  <a:spcPct val="40000"/>
                </a:spcBef>
              </a:pPr>
              <a:endParaRPr lang="en-US" altLang="zh-CN" b="0" dirty="0">
                <a:latin typeface="Arial" panose="020B0604020202020204" pitchFamily="34" charset="0"/>
                <a:ea typeface="宋体" panose="02010600030101010101" pitchFamily="2" charset="-122"/>
              </a:endParaRPr>
            </a:p>
            <a:p>
              <a:pPr algn="ctr" defTabSz="822325" eaLnBrk="0" hangingPunct="0">
                <a:lnSpc>
                  <a:spcPct val="80000"/>
                </a:lnSpc>
                <a:spcBef>
                  <a:spcPct val="40000"/>
                </a:spcBef>
              </a:pPr>
              <a:endParaRPr lang="en-US" altLang="zh-CN" b="0" dirty="0">
                <a:latin typeface="Arial" panose="020B0604020202020204" pitchFamily="34" charset="0"/>
                <a:ea typeface="宋体" panose="02010600030101010101" pitchFamily="2" charset="-122"/>
              </a:endParaRPr>
            </a:p>
            <a:p>
              <a:pPr algn="ctr" defTabSz="822325" eaLnBrk="0" hangingPunct="0">
                <a:lnSpc>
                  <a:spcPct val="80000"/>
                </a:lnSpc>
                <a:spcBef>
                  <a:spcPct val="40000"/>
                </a:spcBef>
              </a:pPr>
              <a:endParaRPr lang="en-US" altLang="zh-CN" b="0" dirty="0">
                <a:latin typeface="Arial" panose="020B0604020202020204" pitchFamily="34" charset="0"/>
                <a:ea typeface="宋体" panose="02010600030101010101" pitchFamily="2" charset="-122"/>
              </a:endParaRPr>
            </a:p>
            <a:p>
              <a:pPr algn="ctr" defTabSz="822325" eaLnBrk="0" hangingPunct="0">
                <a:lnSpc>
                  <a:spcPct val="80000"/>
                </a:lnSpc>
                <a:spcBef>
                  <a:spcPct val="40000"/>
                </a:spcBef>
              </a:pPr>
              <a:endParaRPr lang="zh-CN" altLang="en-US" b="0" dirty="0">
                <a:latin typeface="Arial" panose="020B0604020202020204" pitchFamily="34" charset="0"/>
                <a:ea typeface="宋体" panose="02010600030101010101" pitchFamily="2" charset="-122"/>
              </a:endParaRPr>
            </a:p>
          </p:txBody>
        </p:sp>
        <p:sp>
          <p:nvSpPr>
            <p:cNvPr id="53254" name="Rectangle 6"/>
            <p:cNvSpPr/>
            <p:nvPr/>
          </p:nvSpPr>
          <p:spPr>
            <a:xfrm>
              <a:off x="430" y="1005"/>
              <a:ext cx="2904" cy="1137"/>
            </a:xfrm>
            <a:prstGeom prst="rect">
              <a:avLst/>
            </a:prstGeom>
            <a:solidFill>
              <a:schemeClr val="accent1"/>
            </a:solidFill>
            <a:ln w="12700">
              <a:noFill/>
            </a:ln>
          </p:spPr>
          <p:txBody>
            <a:bodyPr wrap="none" lIns="92075" tIns="46038" rIns="92075" bIns="46038" anchor="ctr" anchorCtr="0"/>
            <a:p>
              <a:pPr algn="ctr" defTabSz="822325" eaLnBrk="0" hangingPunct="0">
                <a:spcBef>
                  <a:spcPct val="50000"/>
                </a:spcBef>
              </a:pPr>
              <a:r>
                <a:rPr lang="en-US" altLang="zh-CN" dirty="0">
                  <a:solidFill>
                    <a:schemeClr val="bg2"/>
                  </a:solidFill>
                  <a:latin typeface="Arial" panose="020B0604020202020204" pitchFamily="34" charset="0"/>
                  <a:ea typeface="宋体" panose="02010600030101010101" pitchFamily="2" charset="-122"/>
                </a:rPr>
                <a:t>SGA</a:t>
              </a:r>
              <a:endParaRPr lang="en-US" altLang="zh-CN"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endParaRPr lang="en-US" altLang="zh-CN"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endParaRPr lang="en-US" altLang="zh-CN"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endParaRPr lang="zh-CN" altLang="en-US" dirty="0">
                <a:solidFill>
                  <a:schemeClr val="bg2"/>
                </a:solidFill>
                <a:latin typeface="Arial" panose="020B0604020202020204" pitchFamily="34" charset="0"/>
                <a:ea typeface="宋体" panose="02010600030101010101" pitchFamily="2" charset="-122"/>
              </a:endParaRPr>
            </a:p>
          </p:txBody>
        </p:sp>
        <p:sp>
          <p:nvSpPr>
            <p:cNvPr id="53255" name="Rectangle 7"/>
            <p:cNvSpPr/>
            <p:nvPr/>
          </p:nvSpPr>
          <p:spPr>
            <a:xfrm>
              <a:off x="1542" y="1339"/>
              <a:ext cx="834" cy="718"/>
            </a:xfrm>
            <a:prstGeom prst="rect">
              <a:avLst/>
            </a:prstGeom>
            <a:solidFill>
              <a:srgbClr val="FF9BCE"/>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3256" name="Rectangle 8"/>
            <p:cNvSpPr/>
            <p:nvPr/>
          </p:nvSpPr>
          <p:spPr>
            <a:xfrm>
              <a:off x="2434" y="1339"/>
              <a:ext cx="835" cy="718"/>
            </a:xfrm>
            <a:prstGeom prst="rect">
              <a:avLst/>
            </a:prstGeom>
            <a:solidFill>
              <a:srgbClr val="FF9BCE"/>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3257" name="Rectangle 9"/>
            <p:cNvSpPr/>
            <p:nvPr/>
          </p:nvSpPr>
          <p:spPr>
            <a:xfrm>
              <a:off x="513" y="1064"/>
              <a:ext cx="991" cy="1017"/>
            </a:xfrm>
            <a:prstGeom prst="rect">
              <a:avLst/>
            </a:prstGeom>
            <a:solidFill>
              <a:srgbClr val="FFE88A"/>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3258" name="Rectangle 10"/>
            <p:cNvSpPr/>
            <p:nvPr/>
          </p:nvSpPr>
          <p:spPr>
            <a:xfrm>
              <a:off x="589" y="1717"/>
              <a:ext cx="836" cy="340"/>
            </a:xfrm>
            <a:prstGeom prst="rect">
              <a:avLst/>
            </a:prstGeom>
            <a:solidFill>
              <a:srgbClr val="FF9BCE"/>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3259" name="Rectangle 11"/>
            <p:cNvSpPr/>
            <p:nvPr/>
          </p:nvSpPr>
          <p:spPr>
            <a:xfrm>
              <a:off x="589" y="1334"/>
              <a:ext cx="836" cy="339"/>
            </a:xfrm>
            <a:prstGeom prst="rect">
              <a:avLst/>
            </a:prstGeom>
            <a:solidFill>
              <a:srgbClr val="FF9BCE"/>
            </a:solidFill>
            <a:ln w="12700">
              <a:noFill/>
            </a:ln>
          </p:spPr>
          <p:txBody>
            <a:bodyPr wrap="none" lIns="92075" tIns="46038" rIns="92075" bIns="46038" anchor="ctr" anchorCtr="0"/>
            <a:p>
              <a:pPr algn="ctr" defTabSz="822325" eaLnBrk="0" hangingPunct="0"/>
              <a:endParaRPr lang="zh-CN" altLang="en-US" sz="1600" dirty="0">
                <a:solidFill>
                  <a:schemeClr val="bg2"/>
                </a:solidFill>
                <a:latin typeface="Arial" panose="020B0604020202020204" pitchFamily="34" charset="0"/>
                <a:ea typeface="宋体" panose="02010600030101010101" pitchFamily="2" charset="-122"/>
              </a:endParaRPr>
            </a:p>
          </p:txBody>
        </p:sp>
        <p:sp>
          <p:nvSpPr>
            <p:cNvPr id="53260" name="Oval 12"/>
            <p:cNvSpPr/>
            <p:nvPr/>
          </p:nvSpPr>
          <p:spPr>
            <a:xfrm>
              <a:off x="1424" y="2181"/>
              <a:ext cx="456" cy="269"/>
            </a:xfrm>
            <a:prstGeom prst="ellipse">
              <a:avLst/>
            </a:prstGeom>
            <a:solidFill>
              <a:srgbClr val="FFE88A"/>
            </a:solidFill>
            <a:ln w="12700">
              <a:noFill/>
            </a:ln>
          </p:spPr>
          <p:txBody>
            <a:bodyPr wrap="none" lIns="92075" tIns="46038" rIns="92075" bIns="46038" anchor="ctr" anchorCtr="0"/>
            <a:p>
              <a:pPr algn="ctr" defTabSz="822325" eaLnBrk="0" hangingPunct="0">
                <a:spcBef>
                  <a:spcPct val="50000"/>
                </a:spcBef>
              </a:pPr>
              <a:r>
                <a:rPr lang="en-US" altLang="zh-CN" sz="1600" dirty="0">
                  <a:solidFill>
                    <a:schemeClr val="bg2"/>
                  </a:solidFill>
                  <a:latin typeface="Arial" panose="020B0604020202020204" pitchFamily="34" charset="0"/>
                  <a:ea typeface="宋体" panose="02010600030101010101" pitchFamily="2" charset="-122"/>
                </a:rPr>
                <a:t>DWW0</a:t>
              </a:r>
              <a:endParaRPr lang="en-US" altLang="zh-CN" sz="1600" dirty="0">
                <a:solidFill>
                  <a:schemeClr val="bg2"/>
                </a:solidFill>
                <a:latin typeface="Arial" panose="020B0604020202020204" pitchFamily="34" charset="0"/>
                <a:ea typeface="宋体" panose="02010600030101010101" pitchFamily="2" charset="-122"/>
              </a:endParaRPr>
            </a:p>
          </p:txBody>
        </p:sp>
        <p:sp>
          <p:nvSpPr>
            <p:cNvPr id="53261" name="Oval 13"/>
            <p:cNvSpPr/>
            <p:nvPr/>
          </p:nvSpPr>
          <p:spPr>
            <a:xfrm>
              <a:off x="915" y="2181"/>
              <a:ext cx="456" cy="269"/>
            </a:xfrm>
            <a:prstGeom prst="ellipse">
              <a:avLst/>
            </a:prstGeom>
            <a:solidFill>
              <a:srgbClr val="FFE88A"/>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3262" name="Oval 14"/>
            <p:cNvSpPr/>
            <p:nvPr/>
          </p:nvSpPr>
          <p:spPr>
            <a:xfrm>
              <a:off x="408" y="2181"/>
              <a:ext cx="456" cy="269"/>
            </a:xfrm>
            <a:prstGeom prst="ellipse">
              <a:avLst/>
            </a:prstGeom>
            <a:solidFill>
              <a:srgbClr val="FFE88A"/>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3263" name="Oval 15"/>
            <p:cNvSpPr/>
            <p:nvPr/>
          </p:nvSpPr>
          <p:spPr>
            <a:xfrm>
              <a:off x="2432" y="2181"/>
              <a:ext cx="453" cy="269"/>
            </a:xfrm>
            <a:prstGeom prst="ellipse">
              <a:avLst/>
            </a:prstGeom>
            <a:solidFill>
              <a:srgbClr val="FFE88A"/>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3264" name="Oval 16"/>
            <p:cNvSpPr/>
            <p:nvPr/>
          </p:nvSpPr>
          <p:spPr>
            <a:xfrm>
              <a:off x="2945" y="2181"/>
              <a:ext cx="453" cy="269"/>
            </a:xfrm>
            <a:prstGeom prst="ellipse">
              <a:avLst/>
            </a:prstGeom>
            <a:solidFill>
              <a:srgbClr val="FFE88A"/>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3265" name="Text Box 17"/>
            <p:cNvSpPr txBox="1"/>
            <p:nvPr/>
          </p:nvSpPr>
          <p:spPr>
            <a:xfrm>
              <a:off x="2438" y="1598"/>
              <a:ext cx="806" cy="452"/>
            </a:xfrm>
            <a:prstGeom prst="rect">
              <a:avLst/>
            </a:prstGeom>
            <a:noFill/>
            <a:ln w="12700">
              <a:noFill/>
            </a:ln>
          </p:spPr>
          <p:txBody>
            <a:bodyPr wrap="none" lIns="92075" tIns="46038" rIns="92075" bIns="46038" anchor="ctr" anchorCtr="0"/>
            <a:p>
              <a:pPr algn="ctr" defTabSz="822325" eaLnBrk="0" hangingPunct="0">
                <a:spcBef>
                  <a:spcPct val="50000"/>
                </a:spcBef>
              </a:pPr>
              <a:r>
                <a:rPr lang="en-US" altLang="zh-CN" sz="1600" dirty="0">
                  <a:solidFill>
                    <a:schemeClr val="bg2"/>
                  </a:solidFill>
                  <a:latin typeface="Arial" panose="020B0604020202020204" pitchFamily="34" charset="0"/>
                  <a:ea typeface="宋体" panose="02010600030101010101" pitchFamily="2" charset="-122"/>
                </a:rPr>
                <a:t>Redo Log</a:t>
              </a:r>
              <a:endParaRPr lang="en-US" altLang="zh-CN" sz="1600"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r>
                <a:rPr lang="en-US" altLang="zh-CN" sz="1600" dirty="0">
                  <a:solidFill>
                    <a:schemeClr val="bg2"/>
                  </a:solidFill>
                  <a:latin typeface="Arial" panose="020B0604020202020204" pitchFamily="34" charset="0"/>
                  <a:ea typeface="宋体" panose="02010600030101010101" pitchFamily="2" charset="-122"/>
                </a:rPr>
                <a:t>Buffer</a:t>
              </a:r>
              <a:endParaRPr lang="en-US" altLang="zh-CN" sz="1600"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3266" name="Freeform 18"/>
            <p:cNvSpPr/>
            <p:nvPr/>
          </p:nvSpPr>
          <p:spPr>
            <a:xfrm flipH="1">
              <a:off x="2380" y="2056"/>
              <a:ext cx="317" cy="261"/>
            </a:xfrm>
            <a:custGeom>
              <a:avLst/>
              <a:gdLst/>
              <a:ahLst/>
              <a:cxnLst>
                <a:cxn ang="0">
                  <a:pos x="0" y="0"/>
                </a:cxn>
                <a:cxn ang="0">
                  <a:pos x="0" y="1"/>
                </a:cxn>
                <a:cxn ang="0">
                  <a:pos x="185" y="1"/>
                </a:cxn>
              </a:cxnLst>
              <a:pathLst>
                <a:path w="333" h="429">
                  <a:moveTo>
                    <a:pt x="0" y="0"/>
                  </a:moveTo>
                  <a:lnTo>
                    <a:pt x="0" y="428"/>
                  </a:lnTo>
                  <a:lnTo>
                    <a:pt x="332" y="428"/>
                  </a:lnTo>
                </a:path>
              </a:pathLst>
            </a:custGeom>
            <a:noFill/>
            <a:ln w="28575" cap="rnd" cmpd="sng">
              <a:solidFill>
                <a:schemeClr val="hlink"/>
              </a:solidFill>
              <a:prstDash val="solid"/>
              <a:round/>
              <a:headEnd type="none" w="sm" len="sm"/>
              <a:tailEnd type="stealth" w="med" len="lg"/>
            </a:ln>
          </p:spPr>
          <p:txBody>
            <a:bodyPr/>
            <a:p>
              <a:endParaRPr lang="zh-CN" altLang="en-US"/>
            </a:p>
          </p:txBody>
        </p:sp>
        <p:sp>
          <p:nvSpPr>
            <p:cNvPr id="53267" name="Oval 19"/>
            <p:cNvSpPr/>
            <p:nvPr/>
          </p:nvSpPr>
          <p:spPr>
            <a:xfrm>
              <a:off x="1922" y="2181"/>
              <a:ext cx="456" cy="269"/>
            </a:xfrm>
            <a:prstGeom prst="ellipse">
              <a:avLst/>
            </a:prstGeom>
            <a:solidFill>
              <a:srgbClr val="FFE88A"/>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3268" name="Text Box 20"/>
            <p:cNvSpPr txBox="1"/>
            <p:nvPr/>
          </p:nvSpPr>
          <p:spPr>
            <a:xfrm>
              <a:off x="1982" y="2162"/>
              <a:ext cx="333" cy="288"/>
            </a:xfrm>
            <a:prstGeom prst="rect">
              <a:avLst/>
            </a:prstGeom>
            <a:noFill/>
            <a:ln w="12700">
              <a:noFill/>
            </a:ln>
          </p:spPr>
          <p:txBody>
            <a:bodyPr wrap="none" lIns="92075" tIns="46038" rIns="92075" bIns="46038" anchor="ctr" anchorCtr="0"/>
            <a:p>
              <a:pPr algn="ctr" defTabSz="822325" eaLnBrk="0" hangingPunct="0">
                <a:spcBef>
                  <a:spcPct val="50000"/>
                </a:spcBef>
              </a:pPr>
              <a:r>
                <a:rPr lang="en-US" altLang="zh-CN" sz="1600" dirty="0">
                  <a:solidFill>
                    <a:schemeClr val="bg2"/>
                  </a:solidFill>
                  <a:latin typeface="Arial" panose="020B0604020202020204" pitchFamily="34" charset="0"/>
                  <a:ea typeface="宋体" panose="02010600030101010101" pitchFamily="2" charset="-122"/>
                </a:rPr>
                <a:t>LGWR</a:t>
              </a:r>
              <a:endParaRPr lang="en-US" altLang="zh-CN" sz="1600" dirty="0">
                <a:solidFill>
                  <a:schemeClr val="bg2"/>
                </a:solidFill>
                <a:latin typeface="Arial" panose="020B0604020202020204" pitchFamily="34" charset="0"/>
                <a:ea typeface="宋体" panose="02010600030101010101" pitchFamily="2" charset="-122"/>
              </a:endParaRPr>
            </a:p>
          </p:txBody>
        </p:sp>
      </p:grpSp>
      <p:sp>
        <p:nvSpPr>
          <p:cNvPr id="53269" name="Rectangle 21"/>
          <p:cNvSpPr/>
          <p:nvPr/>
        </p:nvSpPr>
        <p:spPr>
          <a:xfrm>
            <a:off x="304800" y="1712913"/>
            <a:ext cx="4949825" cy="2667000"/>
          </a:xfrm>
          <a:prstGeom prst="rect">
            <a:avLst/>
          </a:prstGeom>
          <a:solidFill>
            <a:schemeClr val="accent2"/>
          </a:solidFill>
          <a:ln w="12700" cap="flat" cmpd="sng">
            <a:solidFill>
              <a:schemeClr val="bg2"/>
            </a:solidFill>
            <a:prstDash val="solid"/>
            <a:miter/>
            <a:headEnd type="none" w="med" len="med"/>
            <a:tailEnd type="none" w="med" len="med"/>
          </a:ln>
        </p:spPr>
        <p:txBody>
          <a:bodyPr wrap="none" lIns="92075" tIns="46038" rIns="92075" bIns="46038" anchor="ctr" anchorCtr="0"/>
          <a:p>
            <a:pPr algn="ctr" defTabSz="822325" eaLnBrk="0" hangingPunct="0">
              <a:lnSpc>
                <a:spcPct val="80000"/>
              </a:lnSpc>
              <a:spcBef>
                <a:spcPct val="40000"/>
              </a:spcBef>
            </a:pPr>
            <a:r>
              <a:rPr lang="en-US" altLang="zh-CN" dirty="0">
                <a:solidFill>
                  <a:schemeClr val="bg2"/>
                </a:solidFill>
                <a:latin typeface="Arial" panose="020B0604020202020204" pitchFamily="34" charset="0"/>
                <a:ea typeface="宋体" panose="02010600030101010101" pitchFamily="2" charset="-122"/>
              </a:rPr>
              <a:t>Instance</a:t>
            </a:r>
            <a:endParaRPr lang="en-US" altLang="zh-CN" b="0" dirty="0">
              <a:latin typeface="Arial" panose="020B0604020202020204" pitchFamily="34" charset="0"/>
              <a:ea typeface="宋体" panose="02010600030101010101" pitchFamily="2" charset="-122"/>
            </a:endParaRPr>
          </a:p>
          <a:p>
            <a:pPr algn="ctr" defTabSz="822325" eaLnBrk="0" hangingPunct="0">
              <a:lnSpc>
                <a:spcPct val="80000"/>
              </a:lnSpc>
              <a:spcBef>
                <a:spcPct val="40000"/>
              </a:spcBef>
            </a:pPr>
            <a:endParaRPr lang="en-US" altLang="zh-CN" b="0" dirty="0">
              <a:latin typeface="Arial" panose="020B0604020202020204" pitchFamily="34" charset="0"/>
              <a:ea typeface="宋体" panose="02010600030101010101" pitchFamily="2" charset="-122"/>
            </a:endParaRPr>
          </a:p>
          <a:p>
            <a:pPr algn="ctr" defTabSz="822325" eaLnBrk="0" hangingPunct="0">
              <a:lnSpc>
                <a:spcPct val="80000"/>
              </a:lnSpc>
              <a:spcBef>
                <a:spcPct val="40000"/>
              </a:spcBef>
            </a:pPr>
            <a:endParaRPr lang="en-US" altLang="zh-CN" b="0" dirty="0">
              <a:latin typeface="Arial" panose="020B0604020202020204" pitchFamily="34" charset="0"/>
              <a:ea typeface="宋体" panose="02010600030101010101" pitchFamily="2" charset="-122"/>
            </a:endParaRPr>
          </a:p>
          <a:p>
            <a:pPr algn="ctr" defTabSz="822325" eaLnBrk="0" hangingPunct="0">
              <a:lnSpc>
                <a:spcPct val="80000"/>
              </a:lnSpc>
              <a:spcBef>
                <a:spcPct val="40000"/>
              </a:spcBef>
            </a:pPr>
            <a:endParaRPr lang="en-US" altLang="zh-CN" b="0" dirty="0">
              <a:latin typeface="Arial" panose="020B0604020202020204" pitchFamily="34" charset="0"/>
              <a:ea typeface="宋体" panose="02010600030101010101" pitchFamily="2" charset="-122"/>
            </a:endParaRPr>
          </a:p>
          <a:p>
            <a:pPr algn="ctr" defTabSz="822325" eaLnBrk="0" hangingPunct="0">
              <a:lnSpc>
                <a:spcPct val="80000"/>
              </a:lnSpc>
              <a:spcBef>
                <a:spcPct val="40000"/>
              </a:spcBef>
            </a:pPr>
            <a:endParaRPr lang="en-US" altLang="zh-CN" b="0" dirty="0">
              <a:latin typeface="Arial" panose="020B0604020202020204" pitchFamily="34" charset="0"/>
              <a:ea typeface="宋体" panose="02010600030101010101" pitchFamily="2" charset="-122"/>
            </a:endParaRPr>
          </a:p>
          <a:p>
            <a:pPr algn="ctr" defTabSz="822325" eaLnBrk="0" hangingPunct="0">
              <a:lnSpc>
                <a:spcPct val="80000"/>
              </a:lnSpc>
              <a:spcBef>
                <a:spcPct val="40000"/>
              </a:spcBef>
            </a:pPr>
            <a:endParaRPr lang="en-US" altLang="zh-CN" b="0" dirty="0">
              <a:latin typeface="Arial" panose="020B0604020202020204" pitchFamily="34" charset="0"/>
              <a:ea typeface="宋体" panose="02010600030101010101" pitchFamily="2" charset="-122"/>
            </a:endParaRPr>
          </a:p>
          <a:p>
            <a:pPr algn="ctr" defTabSz="822325" eaLnBrk="0" hangingPunct="0">
              <a:lnSpc>
                <a:spcPct val="80000"/>
              </a:lnSpc>
              <a:spcBef>
                <a:spcPct val="40000"/>
              </a:spcBef>
            </a:pPr>
            <a:endParaRPr lang="en-US" altLang="zh-CN" b="0" dirty="0">
              <a:latin typeface="Arial" panose="020B0604020202020204" pitchFamily="34" charset="0"/>
              <a:ea typeface="宋体" panose="02010600030101010101" pitchFamily="2" charset="-122"/>
            </a:endParaRPr>
          </a:p>
          <a:p>
            <a:pPr algn="ctr" defTabSz="822325" eaLnBrk="0" hangingPunct="0">
              <a:lnSpc>
                <a:spcPct val="80000"/>
              </a:lnSpc>
              <a:spcBef>
                <a:spcPct val="40000"/>
              </a:spcBef>
            </a:pPr>
            <a:endParaRPr lang="zh-CN" altLang="en-US" b="0" dirty="0">
              <a:latin typeface="Arial" panose="020B0604020202020204" pitchFamily="34" charset="0"/>
              <a:ea typeface="宋体" panose="02010600030101010101" pitchFamily="2" charset="-122"/>
            </a:endParaRPr>
          </a:p>
        </p:txBody>
      </p:sp>
      <p:sp>
        <p:nvSpPr>
          <p:cNvPr id="53270" name="Rectangle 22"/>
          <p:cNvSpPr/>
          <p:nvPr/>
        </p:nvSpPr>
        <p:spPr>
          <a:xfrm>
            <a:off x="420688" y="2032000"/>
            <a:ext cx="4610100" cy="1804988"/>
          </a:xfrm>
          <a:prstGeom prst="rect">
            <a:avLst/>
          </a:prstGeom>
          <a:solidFill>
            <a:schemeClr val="accent1"/>
          </a:solidFill>
          <a:ln w="12700">
            <a:noFill/>
          </a:ln>
        </p:spPr>
        <p:txBody>
          <a:bodyPr wrap="none" lIns="92075" tIns="46038" rIns="92075" bIns="46038" anchor="ctr" anchorCtr="0"/>
          <a:p>
            <a:pPr algn="ctr" defTabSz="822325" eaLnBrk="0" hangingPunct="0">
              <a:spcBef>
                <a:spcPct val="50000"/>
              </a:spcBef>
            </a:pPr>
            <a:r>
              <a:rPr lang="en-US" altLang="zh-CN" dirty="0">
                <a:solidFill>
                  <a:schemeClr val="bg2"/>
                </a:solidFill>
                <a:latin typeface="Arial" panose="020B0604020202020204" pitchFamily="34" charset="0"/>
                <a:ea typeface="宋体" panose="02010600030101010101" pitchFamily="2" charset="-122"/>
              </a:rPr>
              <a:t>SGA</a:t>
            </a:r>
            <a:endParaRPr lang="en-US" altLang="zh-CN"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endParaRPr lang="en-US" altLang="zh-CN"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endParaRPr lang="en-US" altLang="zh-CN"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endParaRPr lang="zh-CN" altLang="en-US" dirty="0">
              <a:solidFill>
                <a:schemeClr val="bg2"/>
              </a:solidFill>
              <a:latin typeface="Arial" panose="020B0604020202020204" pitchFamily="34" charset="0"/>
              <a:ea typeface="宋体" panose="02010600030101010101" pitchFamily="2" charset="-122"/>
            </a:endParaRPr>
          </a:p>
        </p:txBody>
      </p:sp>
      <p:sp>
        <p:nvSpPr>
          <p:cNvPr id="53271" name="Rectangle 23"/>
          <p:cNvSpPr/>
          <p:nvPr/>
        </p:nvSpPr>
        <p:spPr>
          <a:xfrm>
            <a:off x="3602038" y="2562225"/>
            <a:ext cx="1325562" cy="1139825"/>
          </a:xfrm>
          <a:prstGeom prst="rect">
            <a:avLst/>
          </a:prstGeom>
          <a:solidFill>
            <a:srgbClr val="FF9BCE"/>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3272" name="Rectangle 24"/>
          <p:cNvSpPr/>
          <p:nvPr/>
        </p:nvSpPr>
        <p:spPr>
          <a:xfrm>
            <a:off x="2185988" y="2562225"/>
            <a:ext cx="1323975" cy="1139825"/>
          </a:xfrm>
          <a:prstGeom prst="rect">
            <a:avLst/>
          </a:prstGeom>
          <a:solidFill>
            <a:srgbClr val="FF9BCE"/>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3273" name="Rectangle 25"/>
          <p:cNvSpPr/>
          <p:nvPr/>
        </p:nvSpPr>
        <p:spPr>
          <a:xfrm>
            <a:off x="552450" y="2125663"/>
            <a:ext cx="1573213" cy="1614487"/>
          </a:xfrm>
          <a:prstGeom prst="rect">
            <a:avLst/>
          </a:prstGeom>
          <a:solidFill>
            <a:srgbClr val="FFE88A"/>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3274" name="Rectangle 26"/>
          <p:cNvSpPr/>
          <p:nvPr/>
        </p:nvSpPr>
        <p:spPr>
          <a:xfrm>
            <a:off x="673100" y="3162300"/>
            <a:ext cx="1327150" cy="539750"/>
          </a:xfrm>
          <a:prstGeom prst="rect">
            <a:avLst/>
          </a:prstGeom>
          <a:solidFill>
            <a:srgbClr val="FF9BCE"/>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3275" name="Rectangle 27"/>
          <p:cNvSpPr/>
          <p:nvPr/>
        </p:nvSpPr>
        <p:spPr>
          <a:xfrm>
            <a:off x="673100" y="2554288"/>
            <a:ext cx="1327150" cy="538162"/>
          </a:xfrm>
          <a:prstGeom prst="rect">
            <a:avLst/>
          </a:prstGeom>
          <a:solidFill>
            <a:srgbClr val="FF9BCE"/>
          </a:solidFill>
          <a:ln w="12700">
            <a:noFill/>
          </a:ln>
        </p:spPr>
        <p:txBody>
          <a:bodyPr wrap="none" lIns="92075" tIns="46038" rIns="92075" bIns="46038" anchor="ctr" anchorCtr="0"/>
          <a:p>
            <a:pPr algn="ctr" defTabSz="822325" eaLnBrk="0" hangingPunct="0"/>
            <a:endParaRPr lang="zh-CN" altLang="en-US" sz="1600" dirty="0">
              <a:solidFill>
                <a:schemeClr val="bg2"/>
              </a:solidFill>
              <a:latin typeface="Arial" panose="020B0604020202020204" pitchFamily="34" charset="0"/>
              <a:ea typeface="宋体" panose="02010600030101010101" pitchFamily="2" charset="-122"/>
            </a:endParaRPr>
          </a:p>
        </p:txBody>
      </p:sp>
      <p:sp>
        <p:nvSpPr>
          <p:cNvPr id="53276" name="Oval 28"/>
          <p:cNvSpPr/>
          <p:nvPr/>
        </p:nvSpPr>
        <p:spPr>
          <a:xfrm>
            <a:off x="1998663" y="3898900"/>
            <a:ext cx="723900" cy="427038"/>
          </a:xfrm>
          <a:prstGeom prst="ellipse">
            <a:avLst/>
          </a:prstGeom>
          <a:solidFill>
            <a:srgbClr val="FFE88A"/>
          </a:solidFill>
          <a:ln w="12700">
            <a:noFill/>
          </a:ln>
        </p:spPr>
        <p:txBody>
          <a:bodyPr wrap="none" lIns="92075" tIns="46038" rIns="92075" bIns="46038" anchor="ctr" anchorCtr="0"/>
          <a:p>
            <a:pPr algn="ctr" defTabSz="822325" eaLnBrk="0" hangingPunct="0">
              <a:spcBef>
                <a:spcPct val="50000"/>
              </a:spcBef>
            </a:pPr>
            <a:r>
              <a:rPr lang="en-US" altLang="zh-CN" sz="1600" dirty="0">
                <a:solidFill>
                  <a:schemeClr val="bg2"/>
                </a:solidFill>
                <a:latin typeface="Arial" panose="020B0604020202020204" pitchFamily="34" charset="0"/>
                <a:ea typeface="宋体" panose="02010600030101010101" pitchFamily="2" charset="-122"/>
              </a:rPr>
              <a:t>DBWR</a:t>
            </a:r>
            <a:endParaRPr lang="en-US" altLang="zh-CN" sz="1600" dirty="0">
              <a:solidFill>
                <a:schemeClr val="bg2"/>
              </a:solidFill>
              <a:latin typeface="Arial" panose="020B0604020202020204" pitchFamily="34" charset="0"/>
              <a:ea typeface="宋体" panose="02010600030101010101" pitchFamily="2" charset="-122"/>
            </a:endParaRPr>
          </a:p>
        </p:txBody>
      </p:sp>
      <p:sp>
        <p:nvSpPr>
          <p:cNvPr id="53277" name="Oval 29"/>
          <p:cNvSpPr/>
          <p:nvPr/>
        </p:nvSpPr>
        <p:spPr>
          <a:xfrm>
            <a:off x="1190625" y="3898900"/>
            <a:ext cx="723900" cy="427038"/>
          </a:xfrm>
          <a:prstGeom prst="ellipse">
            <a:avLst/>
          </a:prstGeom>
          <a:solidFill>
            <a:srgbClr val="FFE88A"/>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3278" name="Oval 30"/>
          <p:cNvSpPr/>
          <p:nvPr/>
        </p:nvSpPr>
        <p:spPr>
          <a:xfrm>
            <a:off x="385763" y="3898900"/>
            <a:ext cx="723900" cy="427038"/>
          </a:xfrm>
          <a:prstGeom prst="ellipse">
            <a:avLst/>
          </a:prstGeom>
          <a:solidFill>
            <a:srgbClr val="FFE88A"/>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3279" name="Oval 31"/>
          <p:cNvSpPr/>
          <p:nvPr/>
        </p:nvSpPr>
        <p:spPr>
          <a:xfrm>
            <a:off x="2789238" y="3898900"/>
            <a:ext cx="723900" cy="427038"/>
          </a:xfrm>
          <a:prstGeom prst="ellipse">
            <a:avLst/>
          </a:prstGeom>
          <a:solidFill>
            <a:srgbClr val="FFE88A"/>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3280" name="Oval 32"/>
          <p:cNvSpPr/>
          <p:nvPr/>
        </p:nvSpPr>
        <p:spPr>
          <a:xfrm>
            <a:off x="4413250" y="3898900"/>
            <a:ext cx="719138" cy="427038"/>
          </a:xfrm>
          <a:prstGeom prst="ellipse">
            <a:avLst/>
          </a:prstGeom>
          <a:solidFill>
            <a:srgbClr val="FFE88A"/>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3281" name="Rectangle 33"/>
          <p:cNvSpPr/>
          <p:nvPr/>
        </p:nvSpPr>
        <p:spPr>
          <a:xfrm>
            <a:off x="2746375" y="3935413"/>
            <a:ext cx="804863" cy="336550"/>
          </a:xfrm>
          <a:prstGeom prst="rect">
            <a:avLst/>
          </a:prstGeom>
          <a:noFill/>
          <a:ln w="25400">
            <a:noFill/>
          </a:ln>
        </p:spPr>
        <p:txBody>
          <a:bodyPr wrap="none" anchor="t" anchorCtr="0">
            <a:spAutoFit/>
          </a:bodyPr>
          <a:p>
            <a:pPr eaLnBrk="0" hangingPunct="0">
              <a:spcBef>
                <a:spcPct val="50000"/>
              </a:spcBef>
            </a:pPr>
            <a:r>
              <a:rPr lang="en-US" altLang="zh-CN" sz="1600" dirty="0">
                <a:solidFill>
                  <a:schemeClr val="bg2"/>
                </a:solidFill>
                <a:latin typeface="Arial" panose="020B0604020202020204" pitchFamily="34" charset="0"/>
                <a:ea typeface="宋体" panose="02010600030101010101" pitchFamily="2" charset="-122"/>
              </a:rPr>
              <a:t>LGWR</a:t>
            </a:r>
            <a:endParaRPr lang="en-US" altLang="zh-CN" sz="1600" dirty="0">
              <a:solidFill>
                <a:schemeClr val="bg2"/>
              </a:solidFill>
              <a:latin typeface="Arial" panose="020B0604020202020204" pitchFamily="34" charset="0"/>
              <a:ea typeface="宋体" panose="02010600030101010101" pitchFamily="2" charset="-122"/>
            </a:endParaRPr>
          </a:p>
        </p:txBody>
      </p:sp>
      <p:sp>
        <p:nvSpPr>
          <p:cNvPr id="53282" name="Freeform 34"/>
          <p:cNvSpPr/>
          <p:nvPr/>
        </p:nvSpPr>
        <p:spPr>
          <a:xfrm rot="-10800000" flipV="1">
            <a:off x="2347913" y="3490913"/>
            <a:ext cx="1593850" cy="406400"/>
          </a:xfrm>
          <a:custGeom>
            <a:avLst/>
            <a:gdLst/>
            <a:ahLst/>
            <a:cxnLst>
              <a:cxn ang="0">
                <a:pos x="0" y="0"/>
              </a:cxn>
              <a:cxn ang="0">
                <a:pos x="2147483647" y="0"/>
              </a:cxn>
              <a:cxn ang="0">
                <a:pos x="2147483647" y="2147483647"/>
              </a:cxn>
            </a:cxnLst>
            <a:pathLst>
              <a:path w="220" h="517">
                <a:moveTo>
                  <a:pt x="0" y="0"/>
                </a:moveTo>
                <a:lnTo>
                  <a:pt x="219" y="0"/>
                </a:lnTo>
                <a:lnTo>
                  <a:pt x="219" y="516"/>
                </a:lnTo>
              </a:path>
            </a:pathLst>
          </a:custGeom>
          <a:noFill/>
          <a:ln w="28575" cap="rnd" cmpd="sng">
            <a:solidFill>
              <a:schemeClr val="hlink"/>
            </a:solidFill>
            <a:prstDash val="solid"/>
            <a:round/>
            <a:headEnd type="none" w="sm" len="sm"/>
            <a:tailEnd type="stealth" w="med" len="lg"/>
          </a:ln>
        </p:spPr>
        <p:txBody>
          <a:bodyPr/>
          <a:p>
            <a:endParaRPr lang="zh-CN" altLang="en-US"/>
          </a:p>
        </p:txBody>
      </p:sp>
      <p:sp>
        <p:nvSpPr>
          <p:cNvPr id="53283" name="Line 35"/>
          <p:cNvSpPr/>
          <p:nvPr/>
        </p:nvSpPr>
        <p:spPr>
          <a:xfrm rot="5400000">
            <a:off x="3732213" y="3694113"/>
            <a:ext cx="431800" cy="0"/>
          </a:xfrm>
          <a:prstGeom prst="line">
            <a:avLst/>
          </a:prstGeom>
          <a:ln w="28575" cap="flat" cmpd="sng">
            <a:solidFill>
              <a:srgbClr val="FF3300"/>
            </a:solidFill>
            <a:prstDash val="solid"/>
            <a:round/>
            <a:headEnd type="none" w="sm" len="sm"/>
            <a:tailEnd type="none" w="sm" len="sm"/>
          </a:ln>
        </p:spPr>
      </p:sp>
      <p:sp>
        <p:nvSpPr>
          <p:cNvPr id="53284" name="Freeform 36"/>
          <p:cNvSpPr/>
          <p:nvPr/>
        </p:nvSpPr>
        <p:spPr>
          <a:xfrm rot="-10800000" flipV="1">
            <a:off x="3154363" y="3573463"/>
            <a:ext cx="628650" cy="323850"/>
          </a:xfrm>
          <a:custGeom>
            <a:avLst/>
            <a:gdLst/>
            <a:ahLst/>
            <a:cxnLst>
              <a:cxn ang="0">
                <a:pos x="0" y="0"/>
              </a:cxn>
              <a:cxn ang="0">
                <a:pos x="2147483647" y="0"/>
              </a:cxn>
              <a:cxn ang="0">
                <a:pos x="2147483647" y="2147483647"/>
              </a:cxn>
            </a:cxnLst>
            <a:pathLst>
              <a:path w="220" h="517">
                <a:moveTo>
                  <a:pt x="0" y="0"/>
                </a:moveTo>
                <a:lnTo>
                  <a:pt x="219" y="0"/>
                </a:lnTo>
                <a:lnTo>
                  <a:pt x="219" y="516"/>
                </a:lnTo>
              </a:path>
            </a:pathLst>
          </a:custGeom>
          <a:noFill/>
          <a:ln w="28575" cap="rnd" cmpd="sng">
            <a:solidFill>
              <a:schemeClr val="hlink"/>
            </a:solidFill>
            <a:prstDash val="solid"/>
            <a:round/>
            <a:headEnd type="none" w="sm" len="sm"/>
            <a:tailEnd type="stealth" w="med" len="lg"/>
          </a:ln>
        </p:spPr>
        <p:txBody>
          <a:bodyPr/>
          <a:p>
            <a:endParaRPr lang="zh-CN" altLang="en-US"/>
          </a:p>
        </p:txBody>
      </p:sp>
      <p:sp>
        <p:nvSpPr>
          <p:cNvPr id="53285" name="Line 37"/>
          <p:cNvSpPr/>
          <p:nvPr/>
        </p:nvSpPr>
        <p:spPr>
          <a:xfrm rot="5400000">
            <a:off x="3351213" y="4003675"/>
            <a:ext cx="882650" cy="9525"/>
          </a:xfrm>
          <a:prstGeom prst="line">
            <a:avLst/>
          </a:prstGeom>
          <a:ln w="28575" cap="flat" cmpd="sng">
            <a:solidFill>
              <a:srgbClr val="FF3300"/>
            </a:solidFill>
            <a:prstDash val="solid"/>
            <a:round/>
            <a:headEnd type="none" w="sm" len="sm"/>
            <a:tailEnd type="none" w="sm" len="sm"/>
          </a:ln>
        </p:spPr>
      </p:sp>
      <p:sp>
        <p:nvSpPr>
          <p:cNvPr id="53286" name="Oval 38"/>
          <p:cNvSpPr/>
          <p:nvPr/>
        </p:nvSpPr>
        <p:spPr>
          <a:xfrm>
            <a:off x="3598863" y="3898900"/>
            <a:ext cx="719137" cy="427038"/>
          </a:xfrm>
          <a:prstGeom prst="ellipse">
            <a:avLst/>
          </a:prstGeom>
          <a:solidFill>
            <a:srgbClr val="FFE88A"/>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3287" name="Rectangle 39"/>
          <p:cNvSpPr/>
          <p:nvPr/>
        </p:nvSpPr>
        <p:spPr>
          <a:xfrm>
            <a:off x="3603625" y="3935413"/>
            <a:ext cx="735013" cy="336550"/>
          </a:xfrm>
          <a:prstGeom prst="rect">
            <a:avLst/>
          </a:prstGeom>
          <a:noFill/>
          <a:ln w="25400">
            <a:noFill/>
          </a:ln>
        </p:spPr>
        <p:txBody>
          <a:bodyPr wrap="none" anchor="t" anchorCtr="0">
            <a:spAutoFit/>
          </a:bodyPr>
          <a:p>
            <a:pPr eaLnBrk="0" hangingPunct="0">
              <a:spcBef>
                <a:spcPct val="50000"/>
              </a:spcBef>
            </a:pPr>
            <a:r>
              <a:rPr lang="en-US" altLang="zh-CN" sz="1600" dirty="0">
                <a:solidFill>
                  <a:schemeClr val="bg2"/>
                </a:solidFill>
                <a:latin typeface="Arial" panose="020B0604020202020204" pitchFamily="34" charset="0"/>
                <a:ea typeface="宋体" panose="02010600030101010101" pitchFamily="2" charset="-122"/>
              </a:rPr>
              <a:t>CKPT</a:t>
            </a:r>
            <a:endParaRPr lang="en-US" altLang="zh-CN" sz="1600" dirty="0">
              <a:solidFill>
                <a:schemeClr val="bg2"/>
              </a:solidFill>
              <a:latin typeface="Arial" panose="020B0604020202020204" pitchFamily="34" charset="0"/>
              <a:ea typeface="宋体" panose="02010600030101010101" pitchFamily="2" charset="-122"/>
            </a:endParaRPr>
          </a:p>
        </p:txBody>
      </p:sp>
      <p:sp>
        <p:nvSpPr>
          <p:cNvPr id="53288" name="Rectangle 40"/>
          <p:cNvSpPr/>
          <p:nvPr/>
        </p:nvSpPr>
        <p:spPr>
          <a:xfrm>
            <a:off x="2519363" y="4827588"/>
            <a:ext cx="2959100" cy="1420812"/>
          </a:xfrm>
          <a:prstGeom prst="rect">
            <a:avLst/>
          </a:prstGeom>
          <a:solidFill>
            <a:srgbClr val="FFE88A"/>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grpSp>
        <p:nvGrpSpPr>
          <p:cNvPr id="53289" name="Group 41"/>
          <p:cNvGrpSpPr/>
          <p:nvPr/>
        </p:nvGrpSpPr>
        <p:grpSpPr>
          <a:xfrm>
            <a:off x="4537075" y="5427663"/>
            <a:ext cx="844550" cy="654050"/>
            <a:chOff x="1070" y="1910"/>
            <a:chExt cx="532" cy="412"/>
          </a:xfrm>
        </p:grpSpPr>
        <p:sp>
          <p:nvSpPr>
            <p:cNvPr id="53290" name="Rectangle 42"/>
            <p:cNvSpPr/>
            <p:nvPr/>
          </p:nvSpPr>
          <p:spPr>
            <a:xfrm>
              <a:off x="1070" y="1994"/>
              <a:ext cx="532" cy="246"/>
            </a:xfrm>
            <a:prstGeom prst="rect">
              <a:avLst/>
            </a:prstGeom>
            <a:solidFill>
              <a:srgbClr val="969696"/>
            </a:solidFill>
            <a:ln w="9525">
              <a:noFill/>
            </a:ln>
          </p:spPr>
          <p:txBody>
            <a:bodyPr wrap="none" anchor="ctr" anchorCtr="0"/>
            <a:p>
              <a:pPr algn="ctr" eaLnBrk="0" hangingPunct="0"/>
              <a:endParaRPr lang="zh-CN" altLang="en-US" dirty="0">
                <a:latin typeface="Arial" panose="020B0604020202020204" pitchFamily="34" charset="0"/>
                <a:ea typeface="宋体" panose="02010600030101010101" pitchFamily="2" charset="-122"/>
              </a:endParaRPr>
            </a:p>
          </p:txBody>
        </p:sp>
        <p:sp>
          <p:nvSpPr>
            <p:cNvPr id="53291" name="Oval 43"/>
            <p:cNvSpPr/>
            <p:nvPr/>
          </p:nvSpPr>
          <p:spPr>
            <a:xfrm>
              <a:off x="1070" y="1910"/>
              <a:ext cx="532" cy="158"/>
            </a:xfrm>
            <a:prstGeom prst="ellipse">
              <a:avLst/>
            </a:prstGeom>
            <a:solidFill>
              <a:schemeClr val="accent1"/>
            </a:solidFill>
            <a:ln w="9525">
              <a:noFill/>
            </a:ln>
          </p:spPr>
          <p:txBody>
            <a:bodyPr wrap="none" anchor="ctr" anchorCtr="0"/>
            <a:p>
              <a:pPr algn="ctr" eaLnBrk="0" hangingPunct="0"/>
              <a:endParaRPr lang="zh-CN" altLang="en-US" dirty="0">
                <a:latin typeface="Arial" panose="020B0604020202020204" pitchFamily="34" charset="0"/>
                <a:ea typeface="宋体" panose="02010600030101010101" pitchFamily="2" charset="-122"/>
              </a:endParaRPr>
            </a:p>
          </p:txBody>
        </p:sp>
        <p:sp>
          <p:nvSpPr>
            <p:cNvPr id="53292" name="Oval 44"/>
            <p:cNvSpPr/>
            <p:nvPr/>
          </p:nvSpPr>
          <p:spPr>
            <a:xfrm>
              <a:off x="1070" y="2164"/>
              <a:ext cx="532" cy="158"/>
            </a:xfrm>
            <a:prstGeom prst="ellipse">
              <a:avLst/>
            </a:prstGeom>
            <a:solidFill>
              <a:srgbClr val="969696"/>
            </a:solidFill>
            <a:ln w="9525">
              <a:noFill/>
            </a:ln>
          </p:spPr>
          <p:txBody>
            <a:bodyPr wrap="none" anchor="ctr" anchorCtr="0"/>
            <a:p>
              <a:pPr algn="ctr" eaLnBrk="0" hangingPunct="0"/>
              <a:endParaRPr lang="zh-CN" altLang="en-US" dirty="0">
                <a:latin typeface="Arial" panose="020B0604020202020204" pitchFamily="34" charset="0"/>
                <a:ea typeface="宋体" panose="02010600030101010101" pitchFamily="2" charset="-122"/>
              </a:endParaRPr>
            </a:p>
          </p:txBody>
        </p:sp>
      </p:grpSp>
      <p:grpSp>
        <p:nvGrpSpPr>
          <p:cNvPr id="53293" name="Group 45"/>
          <p:cNvGrpSpPr/>
          <p:nvPr/>
        </p:nvGrpSpPr>
        <p:grpSpPr>
          <a:xfrm>
            <a:off x="3554413" y="4875213"/>
            <a:ext cx="844550" cy="654050"/>
            <a:chOff x="1070" y="1910"/>
            <a:chExt cx="532" cy="412"/>
          </a:xfrm>
        </p:grpSpPr>
        <p:sp>
          <p:nvSpPr>
            <p:cNvPr id="53294" name="Rectangle 46"/>
            <p:cNvSpPr/>
            <p:nvPr/>
          </p:nvSpPr>
          <p:spPr>
            <a:xfrm>
              <a:off x="1070" y="1994"/>
              <a:ext cx="532" cy="246"/>
            </a:xfrm>
            <a:prstGeom prst="rect">
              <a:avLst/>
            </a:prstGeom>
            <a:solidFill>
              <a:srgbClr val="969696"/>
            </a:solidFill>
            <a:ln w="9525">
              <a:noFill/>
            </a:ln>
          </p:spPr>
          <p:txBody>
            <a:bodyPr wrap="none" anchor="ctr" anchorCtr="0"/>
            <a:p>
              <a:pPr algn="ctr" eaLnBrk="0" hangingPunct="0"/>
              <a:endParaRPr lang="zh-CN" altLang="en-US" dirty="0">
                <a:latin typeface="Arial" panose="020B0604020202020204" pitchFamily="34" charset="0"/>
                <a:ea typeface="宋体" panose="02010600030101010101" pitchFamily="2" charset="-122"/>
              </a:endParaRPr>
            </a:p>
          </p:txBody>
        </p:sp>
        <p:sp>
          <p:nvSpPr>
            <p:cNvPr id="53295" name="Oval 47"/>
            <p:cNvSpPr/>
            <p:nvPr/>
          </p:nvSpPr>
          <p:spPr>
            <a:xfrm>
              <a:off x="1070" y="1910"/>
              <a:ext cx="532" cy="158"/>
            </a:xfrm>
            <a:prstGeom prst="ellipse">
              <a:avLst/>
            </a:prstGeom>
            <a:solidFill>
              <a:schemeClr val="accent1"/>
            </a:solidFill>
            <a:ln w="9525">
              <a:noFill/>
            </a:ln>
          </p:spPr>
          <p:txBody>
            <a:bodyPr wrap="none" anchor="ctr" anchorCtr="0"/>
            <a:p>
              <a:pPr algn="ctr" eaLnBrk="0" hangingPunct="0"/>
              <a:endParaRPr lang="zh-CN" altLang="en-US" dirty="0">
                <a:latin typeface="Arial" panose="020B0604020202020204" pitchFamily="34" charset="0"/>
                <a:ea typeface="宋体" panose="02010600030101010101" pitchFamily="2" charset="-122"/>
              </a:endParaRPr>
            </a:p>
          </p:txBody>
        </p:sp>
        <p:sp>
          <p:nvSpPr>
            <p:cNvPr id="53296" name="Oval 48"/>
            <p:cNvSpPr/>
            <p:nvPr/>
          </p:nvSpPr>
          <p:spPr>
            <a:xfrm>
              <a:off x="1070" y="2164"/>
              <a:ext cx="532" cy="158"/>
            </a:xfrm>
            <a:prstGeom prst="ellipse">
              <a:avLst/>
            </a:prstGeom>
            <a:solidFill>
              <a:srgbClr val="969696"/>
            </a:solidFill>
            <a:ln w="9525">
              <a:noFill/>
            </a:ln>
          </p:spPr>
          <p:txBody>
            <a:bodyPr wrap="none" anchor="ctr" anchorCtr="0"/>
            <a:p>
              <a:pPr algn="ctr" eaLnBrk="0" hangingPunct="0"/>
              <a:endParaRPr lang="zh-CN" altLang="en-US" dirty="0">
                <a:latin typeface="Arial" panose="020B0604020202020204" pitchFamily="34" charset="0"/>
                <a:ea typeface="宋体" panose="02010600030101010101" pitchFamily="2" charset="-122"/>
              </a:endParaRPr>
            </a:p>
          </p:txBody>
        </p:sp>
      </p:grpSp>
      <p:grpSp>
        <p:nvGrpSpPr>
          <p:cNvPr id="53297" name="Group 49"/>
          <p:cNvGrpSpPr/>
          <p:nvPr/>
        </p:nvGrpSpPr>
        <p:grpSpPr>
          <a:xfrm>
            <a:off x="2625725" y="5419725"/>
            <a:ext cx="844550" cy="654050"/>
            <a:chOff x="1070" y="1910"/>
            <a:chExt cx="532" cy="412"/>
          </a:xfrm>
        </p:grpSpPr>
        <p:sp>
          <p:nvSpPr>
            <p:cNvPr id="53298" name="Rectangle 50"/>
            <p:cNvSpPr/>
            <p:nvPr/>
          </p:nvSpPr>
          <p:spPr>
            <a:xfrm>
              <a:off x="1070" y="1994"/>
              <a:ext cx="532" cy="246"/>
            </a:xfrm>
            <a:prstGeom prst="rect">
              <a:avLst/>
            </a:prstGeom>
            <a:solidFill>
              <a:srgbClr val="969696"/>
            </a:solidFill>
            <a:ln w="9525">
              <a:noFill/>
            </a:ln>
          </p:spPr>
          <p:txBody>
            <a:bodyPr wrap="none" anchor="ctr" anchorCtr="0"/>
            <a:p>
              <a:pPr algn="ctr" eaLnBrk="0" hangingPunct="0"/>
              <a:endParaRPr lang="zh-CN" altLang="en-US" dirty="0">
                <a:latin typeface="Arial" panose="020B0604020202020204" pitchFamily="34" charset="0"/>
                <a:ea typeface="宋体" panose="02010600030101010101" pitchFamily="2" charset="-122"/>
              </a:endParaRPr>
            </a:p>
          </p:txBody>
        </p:sp>
        <p:sp>
          <p:nvSpPr>
            <p:cNvPr id="53299" name="Oval 51"/>
            <p:cNvSpPr/>
            <p:nvPr/>
          </p:nvSpPr>
          <p:spPr>
            <a:xfrm>
              <a:off x="1070" y="1910"/>
              <a:ext cx="532" cy="158"/>
            </a:xfrm>
            <a:prstGeom prst="ellipse">
              <a:avLst/>
            </a:prstGeom>
            <a:solidFill>
              <a:schemeClr val="accent1"/>
            </a:solidFill>
            <a:ln w="9525">
              <a:noFill/>
            </a:ln>
          </p:spPr>
          <p:txBody>
            <a:bodyPr wrap="none" anchor="ctr" anchorCtr="0"/>
            <a:p>
              <a:pPr algn="ctr" eaLnBrk="0" hangingPunct="0"/>
              <a:endParaRPr lang="zh-CN" altLang="en-US" dirty="0">
                <a:latin typeface="Arial" panose="020B0604020202020204" pitchFamily="34" charset="0"/>
                <a:ea typeface="宋体" panose="02010600030101010101" pitchFamily="2" charset="-122"/>
              </a:endParaRPr>
            </a:p>
          </p:txBody>
        </p:sp>
        <p:sp>
          <p:nvSpPr>
            <p:cNvPr id="53300" name="Oval 52"/>
            <p:cNvSpPr/>
            <p:nvPr/>
          </p:nvSpPr>
          <p:spPr>
            <a:xfrm>
              <a:off x="1070" y="2164"/>
              <a:ext cx="532" cy="158"/>
            </a:xfrm>
            <a:prstGeom prst="ellipse">
              <a:avLst/>
            </a:prstGeom>
            <a:solidFill>
              <a:srgbClr val="969696"/>
            </a:solidFill>
            <a:ln w="9525">
              <a:noFill/>
            </a:ln>
          </p:spPr>
          <p:txBody>
            <a:bodyPr wrap="none" anchor="ctr" anchorCtr="0"/>
            <a:p>
              <a:pPr algn="ctr" eaLnBrk="0" hangingPunct="0"/>
              <a:endParaRPr lang="zh-CN" altLang="en-US" dirty="0">
                <a:latin typeface="Arial" panose="020B0604020202020204" pitchFamily="34" charset="0"/>
                <a:ea typeface="宋体" panose="02010600030101010101" pitchFamily="2" charset="-122"/>
              </a:endParaRPr>
            </a:p>
          </p:txBody>
        </p:sp>
      </p:grpSp>
      <p:grpSp>
        <p:nvGrpSpPr>
          <p:cNvPr id="53301" name="Group 53"/>
          <p:cNvGrpSpPr/>
          <p:nvPr/>
        </p:nvGrpSpPr>
        <p:grpSpPr>
          <a:xfrm>
            <a:off x="2633663" y="4875213"/>
            <a:ext cx="844550" cy="654050"/>
            <a:chOff x="1070" y="1910"/>
            <a:chExt cx="532" cy="412"/>
          </a:xfrm>
        </p:grpSpPr>
        <p:sp>
          <p:nvSpPr>
            <p:cNvPr id="53302" name="Rectangle 54"/>
            <p:cNvSpPr/>
            <p:nvPr/>
          </p:nvSpPr>
          <p:spPr>
            <a:xfrm>
              <a:off x="1070" y="1994"/>
              <a:ext cx="532" cy="246"/>
            </a:xfrm>
            <a:prstGeom prst="rect">
              <a:avLst/>
            </a:prstGeom>
            <a:solidFill>
              <a:srgbClr val="969696"/>
            </a:solidFill>
            <a:ln w="9525">
              <a:noFill/>
            </a:ln>
          </p:spPr>
          <p:txBody>
            <a:bodyPr wrap="none" anchor="ctr" anchorCtr="0"/>
            <a:p>
              <a:pPr algn="ctr" eaLnBrk="0" hangingPunct="0"/>
              <a:endParaRPr lang="zh-CN" altLang="en-US" dirty="0">
                <a:latin typeface="Arial" panose="020B0604020202020204" pitchFamily="34" charset="0"/>
                <a:ea typeface="宋体" panose="02010600030101010101" pitchFamily="2" charset="-122"/>
              </a:endParaRPr>
            </a:p>
          </p:txBody>
        </p:sp>
        <p:sp>
          <p:nvSpPr>
            <p:cNvPr id="53303" name="Oval 55"/>
            <p:cNvSpPr/>
            <p:nvPr/>
          </p:nvSpPr>
          <p:spPr>
            <a:xfrm>
              <a:off x="1070" y="1910"/>
              <a:ext cx="532" cy="158"/>
            </a:xfrm>
            <a:prstGeom prst="ellipse">
              <a:avLst/>
            </a:prstGeom>
            <a:solidFill>
              <a:schemeClr val="accent1"/>
            </a:solidFill>
            <a:ln w="9525">
              <a:noFill/>
            </a:ln>
          </p:spPr>
          <p:txBody>
            <a:bodyPr wrap="none" anchor="ctr" anchorCtr="0"/>
            <a:p>
              <a:pPr algn="ctr" eaLnBrk="0" hangingPunct="0"/>
              <a:endParaRPr lang="zh-CN" altLang="en-US" dirty="0">
                <a:latin typeface="Arial" panose="020B0604020202020204" pitchFamily="34" charset="0"/>
                <a:ea typeface="宋体" panose="02010600030101010101" pitchFamily="2" charset="-122"/>
              </a:endParaRPr>
            </a:p>
          </p:txBody>
        </p:sp>
        <p:sp>
          <p:nvSpPr>
            <p:cNvPr id="53304" name="Oval 56"/>
            <p:cNvSpPr/>
            <p:nvPr/>
          </p:nvSpPr>
          <p:spPr>
            <a:xfrm>
              <a:off x="1070" y="2164"/>
              <a:ext cx="532" cy="158"/>
            </a:xfrm>
            <a:prstGeom prst="ellipse">
              <a:avLst/>
            </a:prstGeom>
            <a:solidFill>
              <a:srgbClr val="969696"/>
            </a:solidFill>
            <a:ln w="9525">
              <a:noFill/>
            </a:ln>
          </p:spPr>
          <p:txBody>
            <a:bodyPr wrap="none" anchor="ctr" anchorCtr="0"/>
            <a:p>
              <a:pPr algn="ctr" eaLnBrk="0" hangingPunct="0"/>
              <a:endParaRPr lang="zh-CN" altLang="en-US" dirty="0">
                <a:latin typeface="Arial" panose="020B0604020202020204" pitchFamily="34" charset="0"/>
                <a:ea typeface="宋体" panose="02010600030101010101" pitchFamily="2" charset="-122"/>
              </a:endParaRPr>
            </a:p>
          </p:txBody>
        </p:sp>
      </p:grpSp>
      <p:sp>
        <p:nvSpPr>
          <p:cNvPr id="53305" name="Rectangle 57"/>
          <p:cNvSpPr/>
          <p:nvPr/>
        </p:nvSpPr>
        <p:spPr>
          <a:xfrm>
            <a:off x="3503613" y="5132388"/>
            <a:ext cx="985837" cy="403225"/>
          </a:xfrm>
          <a:prstGeom prst="rect">
            <a:avLst/>
          </a:prstGeom>
          <a:noFill/>
          <a:ln w="9525">
            <a:noFill/>
          </a:ln>
        </p:spPr>
        <p:txBody>
          <a:bodyPr lIns="103188" tIns="52388" rIns="103188" bIns="52388" anchor="t" anchorCtr="0">
            <a:spAutoFit/>
          </a:bodyPr>
          <a:p>
            <a:pPr algn="ctr" defTabSz="1041400" eaLnBrk="0" hangingPunct="0">
              <a:lnSpc>
                <a:spcPct val="70000"/>
              </a:lnSpc>
              <a:spcBef>
                <a:spcPct val="50000"/>
              </a:spcBef>
            </a:pPr>
            <a:r>
              <a:rPr lang="en-US" altLang="zh-CN" sz="1400" dirty="0">
                <a:solidFill>
                  <a:schemeClr val="bg2"/>
                </a:solidFill>
                <a:latin typeface="Arial" panose="020B0604020202020204" pitchFamily="34" charset="0"/>
                <a:ea typeface="宋体" panose="02010600030101010101" pitchFamily="2" charset="-122"/>
              </a:rPr>
              <a:t>Control files</a:t>
            </a:r>
            <a:endParaRPr lang="en-US" altLang="zh-CN" sz="1400" dirty="0">
              <a:solidFill>
                <a:schemeClr val="bg2"/>
              </a:solidFill>
              <a:latin typeface="Arial" panose="020B0604020202020204" pitchFamily="34" charset="0"/>
              <a:ea typeface="宋体" panose="02010600030101010101" pitchFamily="2" charset="-122"/>
            </a:endParaRPr>
          </a:p>
        </p:txBody>
      </p:sp>
      <p:sp>
        <p:nvSpPr>
          <p:cNvPr id="53306" name="Rectangle 58"/>
          <p:cNvSpPr/>
          <p:nvPr/>
        </p:nvSpPr>
        <p:spPr>
          <a:xfrm>
            <a:off x="2641600" y="5132388"/>
            <a:ext cx="796925" cy="403225"/>
          </a:xfrm>
          <a:prstGeom prst="rect">
            <a:avLst/>
          </a:prstGeom>
          <a:noFill/>
          <a:ln w="9525">
            <a:noFill/>
          </a:ln>
        </p:spPr>
        <p:txBody>
          <a:bodyPr lIns="103188" tIns="52388" rIns="103188" bIns="52388" anchor="t" anchorCtr="0">
            <a:spAutoFit/>
          </a:bodyPr>
          <a:p>
            <a:pPr algn="ctr" defTabSz="1041400" eaLnBrk="0" hangingPunct="0">
              <a:lnSpc>
                <a:spcPct val="70000"/>
              </a:lnSpc>
              <a:spcBef>
                <a:spcPct val="50000"/>
              </a:spcBef>
            </a:pPr>
            <a:r>
              <a:rPr lang="en-US" altLang="zh-CN" sz="1400" dirty="0">
                <a:solidFill>
                  <a:schemeClr val="bg2"/>
                </a:solidFill>
                <a:latin typeface="Arial" panose="020B0604020202020204" pitchFamily="34" charset="0"/>
                <a:ea typeface="宋体" panose="02010600030101010101" pitchFamily="2" charset="-122"/>
              </a:rPr>
              <a:t>Data files </a:t>
            </a:r>
            <a:endParaRPr lang="en-US" altLang="zh-CN" sz="1400" dirty="0">
              <a:solidFill>
                <a:schemeClr val="bg2"/>
              </a:solidFill>
              <a:latin typeface="Arial" panose="020B0604020202020204" pitchFamily="34" charset="0"/>
              <a:ea typeface="宋体" panose="02010600030101010101" pitchFamily="2" charset="-122"/>
            </a:endParaRPr>
          </a:p>
        </p:txBody>
      </p:sp>
      <p:grpSp>
        <p:nvGrpSpPr>
          <p:cNvPr id="53307" name="Group 59"/>
          <p:cNvGrpSpPr/>
          <p:nvPr/>
        </p:nvGrpSpPr>
        <p:grpSpPr>
          <a:xfrm>
            <a:off x="4548188" y="4875213"/>
            <a:ext cx="844550" cy="654050"/>
            <a:chOff x="1070" y="1910"/>
            <a:chExt cx="532" cy="412"/>
          </a:xfrm>
        </p:grpSpPr>
        <p:sp>
          <p:nvSpPr>
            <p:cNvPr id="53308" name="Rectangle 60"/>
            <p:cNvSpPr/>
            <p:nvPr/>
          </p:nvSpPr>
          <p:spPr>
            <a:xfrm>
              <a:off x="1070" y="1994"/>
              <a:ext cx="532" cy="246"/>
            </a:xfrm>
            <a:prstGeom prst="rect">
              <a:avLst/>
            </a:prstGeom>
            <a:solidFill>
              <a:srgbClr val="969696"/>
            </a:solidFill>
            <a:ln w="9525">
              <a:noFill/>
            </a:ln>
          </p:spPr>
          <p:txBody>
            <a:bodyPr wrap="none" anchor="ctr" anchorCtr="0"/>
            <a:p>
              <a:pPr algn="ctr" eaLnBrk="0" hangingPunct="0"/>
              <a:endParaRPr lang="zh-CN" altLang="en-US" dirty="0">
                <a:latin typeface="Arial" panose="020B0604020202020204" pitchFamily="34" charset="0"/>
                <a:ea typeface="宋体" panose="02010600030101010101" pitchFamily="2" charset="-122"/>
              </a:endParaRPr>
            </a:p>
          </p:txBody>
        </p:sp>
        <p:sp>
          <p:nvSpPr>
            <p:cNvPr id="53309" name="Oval 61"/>
            <p:cNvSpPr/>
            <p:nvPr/>
          </p:nvSpPr>
          <p:spPr>
            <a:xfrm>
              <a:off x="1070" y="1910"/>
              <a:ext cx="532" cy="158"/>
            </a:xfrm>
            <a:prstGeom prst="ellipse">
              <a:avLst/>
            </a:prstGeom>
            <a:solidFill>
              <a:schemeClr val="accent1"/>
            </a:solidFill>
            <a:ln w="9525">
              <a:noFill/>
            </a:ln>
          </p:spPr>
          <p:txBody>
            <a:bodyPr wrap="none" anchor="ctr" anchorCtr="0"/>
            <a:p>
              <a:pPr algn="ctr" eaLnBrk="0" hangingPunct="0"/>
              <a:endParaRPr lang="zh-CN" altLang="en-US" dirty="0">
                <a:latin typeface="Arial" panose="020B0604020202020204" pitchFamily="34" charset="0"/>
                <a:ea typeface="宋体" panose="02010600030101010101" pitchFamily="2" charset="-122"/>
              </a:endParaRPr>
            </a:p>
          </p:txBody>
        </p:sp>
        <p:sp>
          <p:nvSpPr>
            <p:cNvPr id="53310" name="Oval 62"/>
            <p:cNvSpPr/>
            <p:nvPr/>
          </p:nvSpPr>
          <p:spPr>
            <a:xfrm>
              <a:off x="1070" y="2164"/>
              <a:ext cx="532" cy="158"/>
            </a:xfrm>
            <a:prstGeom prst="ellipse">
              <a:avLst/>
            </a:prstGeom>
            <a:solidFill>
              <a:srgbClr val="969696"/>
            </a:solidFill>
            <a:ln w="9525">
              <a:noFill/>
            </a:ln>
          </p:spPr>
          <p:txBody>
            <a:bodyPr wrap="none" anchor="ctr" anchorCtr="0"/>
            <a:p>
              <a:pPr algn="ctr" eaLnBrk="0" hangingPunct="0"/>
              <a:endParaRPr lang="zh-CN" altLang="en-US" dirty="0">
                <a:latin typeface="Arial" panose="020B0604020202020204" pitchFamily="34" charset="0"/>
                <a:ea typeface="宋体" panose="02010600030101010101" pitchFamily="2" charset="-122"/>
              </a:endParaRPr>
            </a:p>
          </p:txBody>
        </p:sp>
      </p:grpSp>
      <p:sp>
        <p:nvSpPr>
          <p:cNvPr id="53311" name="Rectangle 63"/>
          <p:cNvSpPr/>
          <p:nvPr/>
        </p:nvSpPr>
        <p:spPr>
          <a:xfrm>
            <a:off x="4440238" y="5132388"/>
            <a:ext cx="1042987" cy="403225"/>
          </a:xfrm>
          <a:prstGeom prst="rect">
            <a:avLst/>
          </a:prstGeom>
          <a:noFill/>
          <a:ln w="9525">
            <a:noFill/>
          </a:ln>
        </p:spPr>
        <p:txBody>
          <a:bodyPr lIns="103188" tIns="52388" rIns="103188" bIns="52388" anchor="t" anchorCtr="0">
            <a:spAutoFit/>
          </a:bodyPr>
          <a:p>
            <a:pPr algn="ctr" defTabSz="1041400" eaLnBrk="0" hangingPunct="0">
              <a:lnSpc>
                <a:spcPct val="70000"/>
              </a:lnSpc>
              <a:spcBef>
                <a:spcPct val="50000"/>
              </a:spcBef>
            </a:pPr>
            <a:r>
              <a:rPr lang="en-US" altLang="zh-CN" sz="1400" dirty="0">
                <a:solidFill>
                  <a:schemeClr val="bg2"/>
                </a:solidFill>
                <a:latin typeface="Arial" panose="020B0604020202020204" pitchFamily="34" charset="0"/>
                <a:ea typeface="宋体" panose="02010600030101010101" pitchFamily="2" charset="-122"/>
              </a:rPr>
              <a:t>Redo log files</a:t>
            </a:r>
            <a:endParaRPr lang="en-US" altLang="zh-CN" sz="1400" dirty="0">
              <a:solidFill>
                <a:schemeClr val="bg2"/>
              </a:solidFill>
              <a:latin typeface="Arial" panose="020B0604020202020204" pitchFamily="34" charset="0"/>
              <a:ea typeface="宋体" panose="02010600030101010101" pitchFamily="2" charset="-122"/>
            </a:endParaRPr>
          </a:p>
        </p:txBody>
      </p:sp>
      <p:sp>
        <p:nvSpPr>
          <p:cNvPr id="53312" name="Line 64"/>
          <p:cNvSpPr/>
          <p:nvPr/>
        </p:nvSpPr>
        <p:spPr>
          <a:xfrm rot="-5400000" flipV="1">
            <a:off x="3676650" y="4603750"/>
            <a:ext cx="546100" cy="0"/>
          </a:xfrm>
          <a:prstGeom prst="line">
            <a:avLst/>
          </a:prstGeom>
          <a:ln w="28575" cap="flat" cmpd="sng">
            <a:solidFill>
              <a:srgbClr val="FF3300"/>
            </a:solidFill>
            <a:prstDash val="solid"/>
            <a:round/>
            <a:headEnd type="stealth" w="med" len="lg"/>
            <a:tailEnd type="none" w="sm" len="sm"/>
          </a:ln>
        </p:spPr>
      </p:sp>
      <p:sp>
        <p:nvSpPr>
          <p:cNvPr id="53313" name="Freeform 65"/>
          <p:cNvSpPr/>
          <p:nvPr/>
        </p:nvSpPr>
        <p:spPr>
          <a:xfrm rot="-10800000" flipV="1">
            <a:off x="3033713" y="4443413"/>
            <a:ext cx="755650" cy="431800"/>
          </a:xfrm>
          <a:custGeom>
            <a:avLst/>
            <a:gdLst/>
            <a:ahLst/>
            <a:cxnLst>
              <a:cxn ang="0">
                <a:pos x="0" y="0"/>
              </a:cxn>
              <a:cxn ang="0">
                <a:pos x="2147483647" y="0"/>
              </a:cxn>
              <a:cxn ang="0">
                <a:pos x="2147483647" y="2147483647"/>
              </a:cxn>
            </a:cxnLst>
            <a:pathLst>
              <a:path w="220" h="517">
                <a:moveTo>
                  <a:pt x="0" y="0"/>
                </a:moveTo>
                <a:lnTo>
                  <a:pt x="219" y="0"/>
                </a:lnTo>
                <a:lnTo>
                  <a:pt x="219" y="516"/>
                </a:lnTo>
              </a:path>
            </a:pathLst>
          </a:custGeom>
          <a:noFill/>
          <a:ln w="28575" cap="rnd" cmpd="sng">
            <a:solidFill>
              <a:schemeClr val="hlink"/>
            </a:solidFill>
            <a:prstDash val="solid"/>
            <a:round/>
            <a:headEnd type="none" w="sm" len="sm"/>
            <a:tailEnd type="stealth" w="med" len="lg"/>
          </a:ln>
        </p:spPr>
        <p:txBody>
          <a:bodyPr/>
          <a:p>
            <a:endParaRPr lang="zh-CN" altLang="en-US"/>
          </a:p>
        </p:txBody>
      </p:sp>
      <p:sp>
        <p:nvSpPr>
          <p:cNvPr id="53314" name="Rectangle 3"/>
          <p:cNvSpPr/>
          <p:nvPr/>
        </p:nvSpPr>
        <p:spPr>
          <a:xfrm>
            <a:off x="228600" y="914400"/>
            <a:ext cx="5249863" cy="820738"/>
          </a:xfrm>
          <a:prstGeom prst="rect">
            <a:avLst/>
          </a:prstGeom>
          <a:noFill/>
          <a:ln w="9525">
            <a:noFill/>
          </a:ln>
        </p:spPr>
        <p:txBody>
          <a:bodyPr anchor="ctr" anchorCtr="0"/>
          <a:p>
            <a:pPr eaLnBrk="0" hangingPunct="0"/>
            <a:r>
              <a:rPr lang="en-US" altLang="zh-CN" sz="3200" dirty="0">
                <a:solidFill>
                  <a:srgbClr val="800000"/>
                </a:solidFill>
                <a:latin typeface="Times New Roman" panose="02020603050405020304" charset="0"/>
                <a:ea typeface="宋体" panose="02010600030101010101" pitchFamily="2" charset="-122"/>
              </a:rPr>
              <a:t>3</a:t>
            </a:r>
            <a:r>
              <a:rPr lang="zh-CN" altLang="en-US" sz="3200" dirty="0">
                <a:solidFill>
                  <a:srgbClr val="800000"/>
                </a:solidFill>
                <a:latin typeface="Times New Roman" panose="02020603050405020304" charset="0"/>
                <a:ea typeface="宋体" panose="02010600030101010101" pitchFamily="2" charset="-122"/>
              </a:rPr>
              <a:t>.检查点进程(</a:t>
            </a:r>
            <a:r>
              <a:rPr lang="en-US" altLang="zh-CN" sz="3200" dirty="0">
                <a:solidFill>
                  <a:srgbClr val="800000"/>
                </a:solidFill>
                <a:latin typeface="Times New Roman" panose="02020603050405020304" charset="0"/>
                <a:ea typeface="宋体" panose="02010600030101010101" pitchFamily="2" charset="-122"/>
              </a:rPr>
              <a:t>CKPT)</a:t>
            </a:r>
            <a:endParaRPr lang="zh-CN" altLang="en-US" sz="3200" dirty="0">
              <a:solidFill>
                <a:srgbClr val="800000"/>
              </a:solidFill>
              <a:latin typeface="Times New Roman" panose="02020603050405020304" charset="0"/>
              <a:ea typeface="宋体" panose="02010600030101010101" pitchFamily="2" charset="-122"/>
            </a:endParaRPr>
          </a:p>
        </p:txBody>
      </p:sp>
      <p:sp>
        <p:nvSpPr>
          <p:cNvPr id="53315" name="Rectangle 4"/>
          <p:cNvSpPr>
            <a:spLocks noGrp="1"/>
          </p:cNvSpPr>
          <p:nvPr>
            <p:ph type="title"/>
          </p:nvPr>
        </p:nvSpPr>
        <p:spPr/>
        <p:txBody>
          <a:bodyPr vert="horz" wrap="square" lIns="91440" tIns="45720" rIns="91440" bIns="45720" anchor="ctr" anchorCtr="0"/>
          <a:p>
            <a:r>
              <a:rPr lang="en-US" altLang="zh-CN" dirty="0">
                <a:solidFill>
                  <a:schemeClr val="tx1"/>
                </a:solidFill>
                <a:latin typeface="Times New Roman" panose="02020603050405020304" charset="0"/>
                <a:ea typeface="宋体" panose="02010600030101010101" pitchFamily="2" charset="-122"/>
              </a:rPr>
              <a:t>Oracle</a:t>
            </a:r>
            <a:r>
              <a:rPr lang="zh-CN" altLang="en-US" dirty="0">
                <a:solidFill>
                  <a:schemeClr val="tx1"/>
                </a:solidFill>
                <a:latin typeface="Times New Roman" panose="02020603050405020304" charset="0"/>
                <a:ea typeface="宋体" panose="02010600030101010101" pitchFamily="2" charset="-122"/>
              </a:rPr>
              <a:t>例程后台进程</a:t>
            </a:r>
            <a:endParaRPr lang="zh-CN" altLang="en-US" dirty="0">
              <a:solidFill>
                <a:schemeClr val="tx1"/>
              </a:solidFill>
              <a:latin typeface="Times New Roman" panose="02020603050405020304"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6"/>
          <p:cNvSpPr>
            <a:spLocks noGrp="1"/>
          </p:cNvSpPr>
          <p:nvPr>
            <p:ph type="sldNum" sz="quarter" idx="12"/>
          </p:nvPr>
        </p:nvSpPr>
        <p:spPr/>
        <p:txBody>
          <a:bodyPr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stStyle>
          <a:p>
            <a:pPr lvl="0" algn="r" eaLnBrk="1" hangingPunct="1">
              <a:buSzTx/>
            </a:pPr>
            <a:fld id="{9A0DB2DC-4C9A-4742-B13C-FB6460FD3503}" type="slidenum">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54274" name="Rectangle 2"/>
          <p:cNvSpPr>
            <a:spLocks noGrp="1"/>
          </p:cNvSpPr>
          <p:nvPr>
            <p:ph type="title"/>
          </p:nvPr>
        </p:nvSpPr>
        <p:spPr/>
        <p:txBody>
          <a:bodyPr vert="horz" wrap="square" lIns="91440" tIns="45720" rIns="91440" bIns="45720" anchor="ctr" anchorCtr="0"/>
          <a:p>
            <a:r>
              <a:rPr lang="en-US" altLang="zh-CN" dirty="0">
                <a:latin typeface="Times New Roman" panose="02020603050405020304" charset="0"/>
                <a:ea typeface="宋体" panose="02010600030101010101" pitchFamily="2" charset="-122"/>
              </a:rPr>
              <a:t>Oracle</a:t>
            </a:r>
            <a:r>
              <a:rPr lang="zh-CN" altLang="en-US" dirty="0">
                <a:latin typeface="Times New Roman" panose="02020603050405020304" charset="0"/>
                <a:ea typeface="宋体" panose="02010600030101010101" pitchFamily="2" charset="-122"/>
              </a:rPr>
              <a:t>例程后台进程</a:t>
            </a:r>
            <a:endParaRPr lang="zh-CN" altLang="en-US" dirty="0">
              <a:latin typeface="Times New Roman" panose="02020603050405020304" charset="0"/>
              <a:ea typeface="宋体" panose="02010600030101010101" pitchFamily="2" charset="-122"/>
            </a:endParaRPr>
          </a:p>
        </p:txBody>
      </p:sp>
      <p:sp>
        <p:nvSpPr>
          <p:cNvPr id="54275" name="Rectangle 3"/>
          <p:cNvSpPr>
            <a:spLocks noGrp="1"/>
          </p:cNvSpPr>
          <p:nvPr>
            <p:ph idx="1"/>
          </p:nvPr>
        </p:nvSpPr>
        <p:spPr/>
        <p:txBody>
          <a:bodyPr vert="horz" wrap="square" lIns="91440" tIns="45720" rIns="91440" bIns="45720" anchor="t" anchorCtr="0"/>
          <a:p>
            <a:pPr>
              <a:lnSpc>
                <a:spcPct val="110000"/>
              </a:lnSpc>
            </a:pPr>
            <a:r>
              <a:rPr lang="en-US" altLang="zh-CN" sz="2400" dirty="0">
                <a:latin typeface="Times New Roman" panose="02020603050405020304" charset="0"/>
                <a:ea typeface="宋体" panose="02010600030101010101" pitchFamily="2" charset="-122"/>
              </a:rPr>
              <a:t>CKPT</a:t>
            </a:r>
            <a:r>
              <a:rPr lang="zh-CN" altLang="en-US" sz="2400" dirty="0">
                <a:latin typeface="Times New Roman" panose="02020603050405020304" charset="0"/>
                <a:ea typeface="宋体" panose="02010600030101010101" pitchFamily="2" charset="-122"/>
              </a:rPr>
              <a:t>进程的作用</a:t>
            </a:r>
            <a:endParaRPr lang="zh-CN" altLang="en-US" sz="2400" dirty="0">
              <a:latin typeface="Times New Roman" panose="02020603050405020304" charset="0"/>
              <a:ea typeface="宋体" panose="02010600030101010101" pitchFamily="2" charset="-122"/>
            </a:endParaRPr>
          </a:p>
          <a:p>
            <a:pPr lvl="1">
              <a:lnSpc>
                <a:spcPct val="110000"/>
              </a:lnSpc>
              <a:buClr>
                <a:srgbClr val="800000"/>
              </a:buClr>
              <a:buFont typeface="Wingdings" panose="05000000000000000000" pitchFamily="2" charset="2"/>
              <a:buChar char="l"/>
            </a:pPr>
            <a:r>
              <a:rPr lang="zh-CN" altLang="en-US" sz="2000" dirty="0">
                <a:latin typeface="Times New Roman" panose="02020603050405020304" charset="0"/>
                <a:ea typeface="宋体" panose="02010600030101010101" pitchFamily="2" charset="-122"/>
              </a:rPr>
              <a:t>更新控制文件与数据文件的头部，使其同步，用于数据库恢复 </a:t>
            </a:r>
            <a:endParaRPr lang="zh-CN" altLang="en-US" sz="2000" dirty="0">
              <a:latin typeface="Times New Roman" panose="02020603050405020304" charset="0"/>
              <a:ea typeface="宋体" panose="02010600030101010101" pitchFamily="2" charset="-122"/>
            </a:endParaRPr>
          </a:p>
          <a:p>
            <a:pPr lvl="1">
              <a:lnSpc>
                <a:spcPct val="110000"/>
              </a:lnSpc>
              <a:buClr>
                <a:srgbClr val="800000"/>
              </a:buClr>
              <a:buFont typeface="Wingdings" panose="05000000000000000000" pitchFamily="2" charset="2"/>
              <a:buChar char="l"/>
            </a:pPr>
            <a:r>
              <a:rPr lang="zh-CN" altLang="en-US" sz="2000" dirty="0">
                <a:latin typeface="Times New Roman" panose="02020603050405020304" charset="0"/>
                <a:ea typeface="宋体" panose="02010600030101010101" pitchFamily="2" charset="-122"/>
              </a:rPr>
              <a:t>触发</a:t>
            </a:r>
            <a:r>
              <a:rPr lang="en-US" altLang="zh-CN" sz="2000" dirty="0">
                <a:latin typeface="Times New Roman" panose="02020603050405020304" charset="0"/>
                <a:ea typeface="宋体" panose="02010600030101010101" pitchFamily="2" charset="-122"/>
              </a:rPr>
              <a:t>DBWR</a:t>
            </a:r>
            <a:r>
              <a:rPr lang="zh-CN" altLang="en-US" sz="2000" dirty="0">
                <a:latin typeface="Times New Roman" panose="02020603050405020304" charset="0"/>
                <a:ea typeface="宋体" panose="02010600030101010101" pitchFamily="2" charset="-122"/>
              </a:rPr>
              <a:t>进程，将脏缓存块写入数据文件</a:t>
            </a:r>
            <a:endParaRPr lang="zh-CN" altLang="en-US" sz="2000" dirty="0">
              <a:latin typeface="Times New Roman" panose="02020603050405020304" charset="0"/>
              <a:ea typeface="宋体" panose="02010600030101010101" pitchFamily="2" charset="-122"/>
            </a:endParaRPr>
          </a:p>
          <a:p>
            <a:pPr>
              <a:lnSpc>
                <a:spcPct val="110000"/>
              </a:lnSpc>
            </a:pPr>
            <a:r>
              <a:rPr lang="zh-CN" altLang="en-US" sz="2400" dirty="0">
                <a:solidFill>
                  <a:srgbClr val="7030A0"/>
                </a:solidFill>
                <a:latin typeface="Times New Roman" panose="02020603050405020304" charset="0"/>
                <a:ea typeface="宋体" panose="02010600030101010101" pitchFamily="2" charset="-122"/>
              </a:rPr>
              <a:t>检查点的分类 </a:t>
            </a:r>
            <a:endParaRPr lang="zh-CN" altLang="en-US" sz="2400" dirty="0">
              <a:solidFill>
                <a:srgbClr val="7030A0"/>
              </a:solidFill>
              <a:latin typeface="Times New Roman" panose="02020603050405020304" charset="0"/>
              <a:ea typeface="宋体" panose="02010600030101010101" pitchFamily="2" charset="-122"/>
            </a:endParaRPr>
          </a:p>
          <a:p>
            <a:pPr lvl="1">
              <a:lnSpc>
                <a:spcPct val="110000"/>
              </a:lnSpc>
              <a:buClr>
                <a:srgbClr val="800000"/>
              </a:buClr>
              <a:buFont typeface="Wingdings" panose="05000000000000000000" pitchFamily="2" charset="2"/>
              <a:buChar char="l"/>
            </a:pPr>
            <a:r>
              <a:rPr lang="zh-CN" altLang="en-US" sz="2000" dirty="0">
                <a:solidFill>
                  <a:srgbClr val="7030A0"/>
                </a:solidFill>
                <a:latin typeface="Times New Roman" panose="02020603050405020304" charset="0"/>
                <a:ea typeface="宋体" panose="02010600030101010101" pitchFamily="2" charset="-122"/>
              </a:rPr>
              <a:t>数据库检查点：每一次日志切换时，执行一个数据库检查点，</a:t>
            </a:r>
            <a:r>
              <a:rPr lang="en-US" altLang="zh-CN" sz="2000" dirty="0">
                <a:solidFill>
                  <a:srgbClr val="7030A0"/>
                </a:solidFill>
                <a:latin typeface="Times New Roman" panose="02020603050405020304" charset="0"/>
                <a:ea typeface="宋体" panose="02010600030101010101" pitchFamily="2" charset="-122"/>
              </a:rPr>
              <a:t>DBWR</a:t>
            </a:r>
            <a:r>
              <a:rPr lang="zh-CN" altLang="en-US" sz="2000" dirty="0">
                <a:solidFill>
                  <a:srgbClr val="7030A0"/>
                </a:solidFill>
                <a:latin typeface="Times New Roman" panose="02020603050405020304" charset="0"/>
                <a:ea typeface="宋体" panose="02010600030101010101" pitchFamily="2" charset="-122"/>
              </a:rPr>
              <a:t>进程将数据高速缓冲区中的脏缓存块写入数据文件中；</a:t>
            </a:r>
            <a:endParaRPr lang="zh-CN" altLang="en-US" sz="2000" dirty="0">
              <a:solidFill>
                <a:srgbClr val="7030A0"/>
              </a:solidFill>
              <a:latin typeface="Times New Roman" panose="02020603050405020304" charset="0"/>
              <a:ea typeface="宋体" panose="02010600030101010101" pitchFamily="2" charset="-122"/>
            </a:endParaRPr>
          </a:p>
          <a:p>
            <a:pPr lvl="1">
              <a:lnSpc>
                <a:spcPct val="110000"/>
              </a:lnSpc>
              <a:buClr>
                <a:srgbClr val="800000"/>
              </a:buClr>
              <a:buFont typeface="Wingdings" panose="05000000000000000000" pitchFamily="2" charset="2"/>
              <a:buChar char="l"/>
            </a:pPr>
            <a:r>
              <a:rPr lang="zh-CN" altLang="en-US" sz="2000" dirty="0">
                <a:solidFill>
                  <a:srgbClr val="7030A0"/>
                </a:solidFill>
                <a:latin typeface="Times New Roman" panose="02020603050405020304" charset="0"/>
                <a:ea typeface="宋体" panose="02010600030101010101" pitchFamily="2" charset="-122"/>
              </a:rPr>
              <a:t>表空间检查点：当一个表空间设置为脱机状态时，执行一个表空间检查点，</a:t>
            </a:r>
            <a:r>
              <a:rPr lang="en-US" altLang="zh-CN" sz="2000" dirty="0">
                <a:solidFill>
                  <a:srgbClr val="7030A0"/>
                </a:solidFill>
                <a:latin typeface="Times New Roman" panose="02020603050405020304" charset="0"/>
                <a:ea typeface="宋体" panose="02010600030101010101" pitchFamily="2" charset="-122"/>
              </a:rPr>
              <a:t>DBWR</a:t>
            </a:r>
            <a:r>
              <a:rPr lang="zh-CN" altLang="en-US" sz="2000" dirty="0">
                <a:solidFill>
                  <a:srgbClr val="7030A0"/>
                </a:solidFill>
                <a:latin typeface="Times New Roman" panose="02020603050405020304" charset="0"/>
                <a:ea typeface="宋体" panose="02010600030101010101" pitchFamily="2" charset="-122"/>
              </a:rPr>
              <a:t>进程把数据高速缓存中与该表空间相关的脏缓存块写入数据文件中。</a:t>
            </a:r>
            <a:endParaRPr lang="zh-CN" altLang="en-US" sz="2000" dirty="0">
              <a:solidFill>
                <a:srgbClr val="7030A0"/>
              </a:solidFill>
              <a:latin typeface="Times New Roman" panose="02020603050405020304" charset="0"/>
              <a:ea typeface="宋体" panose="02010600030101010101" pitchFamily="2" charset="-122"/>
            </a:endParaRPr>
          </a:p>
          <a:p>
            <a:pPr lvl="1">
              <a:lnSpc>
                <a:spcPct val="110000"/>
              </a:lnSpc>
              <a:buClr>
                <a:srgbClr val="800000"/>
              </a:buClr>
              <a:buFont typeface="Wingdings" panose="05000000000000000000" pitchFamily="2" charset="2"/>
              <a:buChar char="l"/>
            </a:pPr>
            <a:r>
              <a:rPr lang="zh-CN" altLang="en-US" sz="2000" dirty="0">
                <a:solidFill>
                  <a:srgbClr val="7030A0"/>
                </a:solidFill>
                <a:latin typeface="Times New Roman" panose="02020603050405020304" charset="0"/>
                <a:ea typeface="宋体" panose="02010600030101010101" pitchFamily="2" charset="-122"/>
              </a:rPr>
              <a:t>时间检查点：可以设置以时间为基础的检查点，每隔一段时间执行一次检查点。需要为检查点设置一个合适的执行间隔，间隔太短，将会产生过多的硬盘</a:t>
            </a:r>
            <a:r>
              <a:rPr lang="en-US" altLang="zh-CN" sz="2000" dirty="0">
                <a:solidFill>
                  <a:srgbClr val="7030A0"/>
                </a:solidFill>
                <a:latin typeface="Times New Roman" panose="02020603050405020304" charset="0"/>
                <a:ea typeface="宋体" panose="02010600030101010101" pitchFamily="2" charset="-122"/>
              </a:rPr>
              <a:t>I/O</a:t>
            </a:r>
            <a:r>
              <a:rPr lang="zh-CN" altLang="en-US" sz="2000" dirty="0">
                <a:solidFill>
                  <a:srgbClr val="7030A0"/>
                </a:solidFill>
                <a:latin typeface="Times New Roman" panose="02020603050405020304" charset="0"/>
                <a:ea typeface="宋体" panose="02010600030101010101" pitchFamily="2" charset="-122"/>
              </a:rPr>
              <a:t>操作；间隔太长，数据库的恢复将耗费太多时间。 </a:t>
            </a:r>
            <a:endParaRPr lang="zh-CN" altLang="en-US" sz="2000" dirty="0">
              <a:solidFill>
                <a:srgbClr val="7030A0"/>
              </a:solidFill>
              <a:latin typeface="Times New Roman" panose="02020603050405020304" charset="0"/>
              <a:ea typeface="宋体" panose="02010600030101010101" pitchFamily="2" charset="-122"/>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6"/>
          <p:cNvSpPr>
            <a:spLocks noGrp="1"/>
          </p:cNvSpPr>
          <p:nvPr>
            <p:ph type="sldNum" sz="quarter" idx="12"/>
          </p:nvPr>
        </p:nvSpPr>
        <p:spPr/>
        <p:txBody>
          <a:bodyPr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stStyle>
          <a:p>
            <a:pPr lvl="0" algn="r" eaLnBrk="1" hangingPunct="1">
              <a:buSzTx/>
            </a:pPr>
            <a:fld id="{9A0DB2DC-4C9A-4742-B13C-FB6460FD3503}" type="slidenum">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55298" name="Rectangle 2"/>
          <p:cNvSpPr>
            <a:spLocks noGrp="1"/>
          </p:cNvSpPr>
          <p:nvPr>
            <p:ph idx="1"/>
          </p:nvPr>
        </p:nvSpPr>
        <p:spPr>
          <a:xfrm>
            <a:off x="152400" y="1066800"/>
            <a:ext cx="8458200" cy="5486400"/>
          </a:xfrm>
        </p:spPr>
        <p:txBody>
          <a:bodyPr vert="horz" wrap="square" lIns="91440" tIns="45720" rIns="91440" bIns="45720" anchor="t" anchorCtr="0"/>
          <a:p>
            <a:pPr>
              <a:lnSpc>
                <a:spcPct val="120000"/>
              </a:lnSpc>
            </a:pPr>
            <a:r>
              <a:rPr lang="zh-CN" altLang="en-US" dirty="0">
                <a:solidFill>
                  <a:srgbClr val="7030A0"/>
                </a:solidFill>
                <a:latin typeface="Times New Roman" panose="02020603050405020304" charset="0"/>
                <a:ea typeface="宋体" panose="02010600030101010101" pitchFamily="2" charset="-122"/>
              </a:rPr>
              <a:t>检查点事件的触发</a:t>
            </a:r>
            <a:endParaRPr lang="zh-CN" altLang="en-US" dirty="0">
              <a:solidFill>
                <a:srgbClr val="7030A0"/>
              </a:solidFill>
              <a:latin typeface="Times New Roman" panose="02020603050405020304" charset="0"/>
              <a:ea typeface="宋体" panose="02010600030101010101" pitchFamily="2" charset="-122"/>
            </a:endParaRPr>
          </a:p>
          <a:p>
            <a:pPr lvl="1">
              <a:lnSpc>
                <a:spcPct val="120000"/>
              </a:lnSpc>
              <a:buClr>
                <a:srgbClr val="800000"/>
              </a:buClr>
              <a:buFont typeface="Wingdings" panose="05000000000000000000" pitchFamily="2" charset="2"/>
              <a:buChar char="l"/>
            </a:pPr>
            <a:r>
              <a:rPr lang="zh-CN" altLang="en-US" sz="2200" dirty="0">
                <a:solidFill>
                  <a:srgbClr val="7030A0"/>
                </a:solidFill>
                <a:latin typeface="Times New Roman" panose="02020603050405020304" charset="0"/>
                <a:ea typeface="宋体" panose="02010600030101010101" pitchFamily="2" charset="-122"/>
              </a:rPr>
              <a:t>每一个日志切换时</a:t>
            </a:r>
            <a:endParaRPr lang="zh-CN" altLang="en-US" sz="2200" dirty="0">
              <a:solidFill>
                <a:srgbClr val="7030A0"/>
              </a:solidFill>
              <a:latin typeface="Times New Roman" panose="02020603050405020304" charset="0"/>
              <a:ea typeface="宋体" panose="02010600030101010101" pitchFamily="2" charset="-122"/>
            </a:endParaRPr>
          </a:p>
          <a:p>
            <a:pPr lvl="1">
              <a:lnSpc>
                <a:spcPct val="120000"/>
              </a:lnSpc>
              <a:buClr>
                <a:srgbClr val="800000"/>
              </a:buClr>
              <a:buFont typeface="Wingdings" panose="05000000000000000000" pitchFamily="2" charset="2"/>
              <a:buChar char="l"/>
            </a:pPr>
            <a:r>
              <a:rPr lang="zh-CN" altLang="en-US" sz="2200" dirty="0">
                <a:solidFill>
                  <a:srgbClr val="7030A0"/>
                </a:solidFill>
                <a:latin typeface="Times New Roman" panose="02020603050405020304" charset="0"/>
                <a:ea typeface="宋体" panose="02010600030101010101" pitchFamily="2" charset="-122"/>
              </a:rPr>
              <a:t>当实例以如下方式关闭时</a:t>
            </a:r>
            <a:endParaRPr lang="zh-CN" altLang="en-US" sz="2200" dirty="0">
              <a:solidFill>
                <a:srgbClr val="7030A0"/>
              </a:solidFill>
              <a:latin typeface="Times New Roman" panose="02020603050405020304" charset="0"/>
              <a:ea typeface="宋体" panose="02010600030101010101" pitchFamily="2" charset="-122"/>
            </a:endParaRPr>
          </a:p>
          <a:p>
            <a:pPr lvl="2">
              <a:lnSpc>
                <a:spcPct val="120000"/>
              </a:lnSpc>
              <a:buClr>
                <a:srgbClr val="800000"/>
              </a:buClr>
              <a:buFont typeface="Wingdings" panose="05000000000000000000" pitchFamily="2" charset="2"/>
              <a:buNone/>
            </a:pPr>
            <a:r>
              <a:rPr lang="en-US" altLang="zh-CN" sz="2200" dirty="0">
                <a:solidFill>
                  <a:srgbClr val="7030A0"/>
                </a:solidFill>
                <a:latin typeface="Times New Roman" panose="02020603050405020304" charset="0"/>
                <a:ea typeface="宋体" panose="02010600030101010101" pitchFamily="2" charset="-122"/>
              </a:rPr>
              <a:t>NORMAL, TRANSACTION, IMMEDIATE </a:t>
            </a:r>
            <a:endParaRPr lang="en-US" altLang="zh-CN" sz="2200" dirty="0">
              <a:solidFill>
                <a:srgbClr val="7030A0"/>
              </a:solidFill>
              <a:latin typeface="Times New Roman" panose="02020603050405020304" charset="0"/>
              <a:ea typeface="宋体" panose="02010600030101010101" pitchFamily="2" charset="-122"/>
            </a:endParaRPr>
          </a:p>
          <a:p>
            <a:pPr lvl="1">
              <a:lnSpc>
                <a:spcPct val="120000"/>
              </a:lnSpc>
              <a:buClr>
                <a:srgbClr val="800000"/>
              </a:buClr>
              <a:buFont typeface="Wingdings" panose="05000000000000000000" pitchFamily="2" charset="2"/>
              <a:buChar char="l"/>
            </a:pPr>
            <a:r>
              <a:rPr lang="zh-CN" altLang="en-US" sz="2200" dirty="0">
                <a:solidFill>
                  <a:srgbClr val="7030A0"/>
                </a:solidFill>
                <a:latin typeface="Times New Roman" panose="02020603050405020304" charset="0"/>
                <a:ea typeface="宋体" panose="02010600030101010101" pitchFamily="2" charset="-122"/>
              </a:rPr>
              <a:t>当使用 </a:t>
            </a:r>
            <a:r>
              <a:rPr lang="en-US" altLang="zh-CN" sz="2200" dirty="0">
                <a:solidFill>
                  <a:srgbClr val="7030A0"/>
                </a:solidFill>
                <a:latin typeface="Times New Roman" panose="02020603050405020304" charset="0"/>
                <a:ea typeface="宋体" panose="02010600030101010101" pitchFamily="2" charset="-122"/>
              </a:rPr>
              <a:t>ALTER TABLESPACE [OFFLINE NORMAL|READ ONLY|BEGIN BACKUP] </a:t>
            </a:r>
            <a:r>
              <a:rPr lang="zh-CN" altLang="en-US" sz="2200" dirty="0">
                <a:solidFill>
                  <a:srgbClr val="7030A0"/>
                </a:solidFill>
                <a:latin typeface="Times New Roman" panose="02020603050405020304" charset="0"/>
                <a:ea typeface="宋体" panose="02010600030101010101" pitchFamily="2" charset="-122"/>
              </a:rPr>
              <a:t>，作用于某个数据文件上的检查点发生时</a:t>
            </a:r>
            <a:endParaRPr lang="en-US" altLang="zh-CN" sz="2200" dirty="0">
              <a:solidFill>
                <a:srgbClr val="7030A0"/>
              </a:solidFill>
              <a:latin typeface="Times New Roman" panose="02020603050405020304" charset="0"/>
              <a:ea typeface="宋体" panose="02010600030101010101" pitchFamily="2" charset="-122"/>
            </a:endParaRPr>
          </a:p>
          <a:p>
            <a:pPr lvl="1">
              <a:lnSpc>
                <a:spcPct val="120000"/>
              </a:lnSpc>
              <a:buClr>
                <a:srgbClr val="800000"/>
              </a:buClr>
              <a:buFont typeface="Wingdings" panose="05000000000000000000" pitchFamily="2" charset="2"/>
              <a:buChar char="l"/>
            </a:pPr>
            <a:r>
              <a:rPr lang="zh-CN" altLang="en-US" sz="2200" dirty="0">
                <a:solidFill>
                  <a:srgbClr val="7030A0"/>
                </a:solidFill>
                <a:latin typeface="Times New Roman" panose="02020603050405020304" charset="0"/>
                <a:ea typeface="宋体" panose="02010600030101010101" pitchFamily="2" charset="-122"/>
              </a:rPr>
              <a:t>设置以时间为基础的检查点事件</a:t>
            </a:r>
            <a:endParaRPr lang="zh-CN" altLang="en-US" sz="2200" dirty="0">
              <a:solidFill>
                <a:srgbClr val="7030A0"/>
              </a:solidFill>
              <a:latin typeface="Times New Roman" panose="02020603050405020304" charset="0"/>
              <a:ea typeface="宋体" panose="02010600030101010101" pitchFamily="2" charset="-122"/>
            </a:endParaRPr>
          </a:p>
          <a:p>
            <a:pPr lvl="1">
              <a:lnSpc>
                <a:spcPct val="120000"/>
              </a:lnSpc>
              <a:buClr>
                <a:srgbClr val="800000"/>
              </a:buClr>
              <a:buFont typeface="Wingdings" panose="05000000000000000000" pitchFamily="2" charset="2"/>
              <a:buChar char="l"/>
            </a:pPr>
            <a:r>
              <a:rPr lang="zh-CN" altLang="en-US" sz="2200" dirty="0">
                <a:solidFill>
                  <a:srgbClr val="7030A0"/>
                </a:solidFill>
                <a:latin typeface="Times New Roman" panose="02020603050405020304" charset="0"/>
                <a:ea typeface="宋体" panose="02010600030101010101" pitchFamily="2" charset="-122"/>
              </a:rPr>
              <a:t>当数据库管理员需要手工操作时</a:t>
            </a:r>
            <a:endParaRPr lang="zh-CN" altLang="en-US" sz="2200" dirty="0">
              <a:solidFill>
                <a:srgbClr val="7030A0"/>
              </a:solidFill>
              <a:latin typeface="Times New Roman" panose="02020603050405020304" charset="0"/>
              <a:ea typeface="宋体" panose="02010600030101010101" pitchFamily="2" charset="-122"/>
            </a:endParaRPr>
          </a:p>
          <a:p>
            <a:pPr lvl="2">
              <a:lnSpc>
                <a:spcPct val="120000"/>
              </a:lnSpc>
              <a:buNone/>
            </a:pPr>
            <a:r>
              <a:rPr lang="en-US" altLang="zh-CN" sz="2200" dirty="0">
                <a:solidFill>
                  <a:srgbClr val="7030A0"/>
                </a:solidFill>
                <a:latin typeface="Times New Roman" panose="02020603050405020304" charset="0"/>
                <a:ea typeface="宋体" panose="02010600030101010101" pitchFamily="2" charset="-122"/>
              </a:rPr>
              <a:t>SQL&gt;ALTER SYSTEM CHECKPOINT</a:t>
            </a:r>
            <a:endParaRPr lang="en-US" altLang="zh-CN" sz="2200" dirty="0">
              <a:solidFill>
                <a:srgbClr val="7030A0"/>
              </a:solidFill>
              <a:latin typeface="Times New Roman" panose="02020603050405020304" charset="0"/>
              <a:ea typeface="宋体" panose="02010600030101010101" pitchFamily="2" charset="-122"/>
            </a:endParaRPr>
          </a:p>
        </p:txBody>
      </p:sp>
      <p:sp>
        <p:nvSpPr>
          <p:cNvPr id="55299" name="Rectangle 3"/>
          <p:cNvSpPr>
            <a:spLocks noGrp="1"/>
          </p:cNvSpPr>
          <p:nvPr>
            <p:ph type="title"/>
          </p:nvPr>
        </p:nvSpPr>
        <p:spPr/>
        <p:txBody>
          <a:bodyPr vert="horz" wrap="square" lIns="91440" tIns="45720" rIns="91440" bIns="45720" anchor="ctr" anchorCtr="0"/>
          <a:p>
            <a:r>
              <a:rPr lang="en-US" altLang="zh-CN" dirty="0">
                <a:latin typeface="Times New Roman" panose="02020603050405020304" charset="0"/>
                <a:ea typeface="宋体" panose="02010600030101010101" pitchFamily="2" charset="-122"/>
              </a:rPr>
              <a:t>Oracle</a:t>
            </a:r>
            <a:r>
              <a:rPr lang="zh-CN" altLang="en-US" dirty="0">
                <a:latin typeface="Times New Roman" panose="02020603050405020304" charset="0"/>
                <a:ea typeface="宋体" panose="02010600030101010101" pitchFamily="2" charset="-122"/>
              </a:rPr>
              <a:t>例程后台进程</a:t>
            </a:r>
            <a:endParaRPr lang="zh-CN" altLang="en-US" dirty="0">
              <a:latin typeface="Times New Roman" panose="02020603050405020304" charset="0"/>
              <a:ea typeface="宋体" panose="02010600030101010101" pitchFamily="2"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3" name="Picture 7"/>
          <p:cNvPicPr>
            <a:picLocks noChangeAspect="1"/>
          </p:cNvPicPr>
          <p:nvPr/>
        </p:nvPicPr>
        <p:blipFill>
          <a:blip r:embed="rId1"/>
          <a:srcRect t="3018" b="14372"/>
          <a:stretch>
            <a:fillRect/>
          </a:stretch>
        </p:blipFill>
        <p:spPr>
          <a:xfrm>
            <a:off x="0" y="-171450"/>
            <a:ext cx="9144000" cy="7029450"/>
          </a:xfrm>
          <a:prstGeom prst="rect">
            <a:avLst/>
          </a:prstGeom>
          <a:noFill/>
          <a:ln w="9525">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56321" name="Rectangle 6"/>
          <p:cNvSpPr>
            <a:spLocks noGrp="1"/>
          </p:cNvSpPr>
          <p:nvPr>
            <p:ph type="sldNum" sz="quarter" idx="12"/>
          </p:nvPr>
        </p:nvSpPr>
        <p:spPr/>
        <p:txBody>
          <a:bodyPr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stStyle>
          <a:p>
            <a:pPr lvl="0" algn="r" eaLnBrk="1" hangingPunct="1">
              <a:buSzTx/>
            </a:pPr>
            <a:fld id="{9A0DB2DC-4C9A-4742-B13C-FB6460FD3503}" type="slidenum">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56322" name="Rectangle 2"/>
          <p:cNvSpPr>
            <a:spLocks noGrp="1"/>
          </p:cNvSpPr>
          <p:nvPr>
            <p:ph idx="1"/>
          </p:nvPr>
        </p:nvSpPr>
        <p:spPr>
          <a:xfrm>
            <a:off x="228600" y="1143000"/>
            <a:ext cx="7848600" cy="5715000"/>
          </a:xfrm>
        </p:spPr>
        <p:txBody>
          <a:bodyPr vert="horz" wrap="square" lIns="91440" tIns="45720" rIns="91440" bIns="45720" anchor="t" anchorCtr="0"/>
          <a:p>
            <a:pPr>
              <a:lnSpc>
                <a:spcPct val="120000"/>
              </a:lnSpc>
            </a:pPr>
            <a:r>
              <a:rPr lang="zh-CN" altLang="en-US" dirty="0">
                <a:solidFill>
                  <a:srgbClr val="7030A0"/>
                </a:solidFill>
                <a:latin typeface="Times New Roman" panose="02020603050405020304" charset="0"/>
                <a:ea typeface="宋体" panose="02010600030101010101" pitchFamily="2" charset="-122"/>
              </a:rPr>
              <a:t>与检查点的相关初始化参数</a:t>
            </a:r>
            <a:r>
              <a:rPr lang="zh-CN" altLang="en-US" sz="3600" dirty="0">
                <a:solidFill>
                  <a:srgbClr val="7030A0"/>
                </a:solidFill>
                <a:latin typeface="Times New Roman" panose="02020603050405020304" charset="0"/>
                <a:ea typeface="宋体" panose="02010600030101010101" pitchFamily="2" charset="-122"/>
              </a:rPr>
              <a:t> </a:t>
            </a:r>
            <a:endParaRPr lang="zh-CN" altLang="en-US" dirty="0">
              <a:solidFill>
                <a:srgbClr val="7030A0"/>
              </a:solidFill>
              <a:latin typeface="Times New Roman" panose="02020603050405020304" charset="0"/>
              <a:ea typeface="宋体" panose="02010600030101010101" pitchFamily="2" charset="-122"/>
            </a:endParaRPr>
          </a:p>
          <a:p>
            <a:pPr lvl="1">
              <a:lnSpc>
                <a:spcPct val="120000"/>
              </a:lnSpc>
              <a:buClr>
                <a:srgbClr val="800000"/>
              </a:buClr>
              <a:buFont typeface="Wingdings" panose="05000000000000000000" pitchFamily="2" charset="2"/>
              <a:buChar char="l"/>
            </a:pPr>
            <a:r>
              <a:rPr lang="en-US" altLang="zh-CN" sz="2400" dirty="0">
                <a:solidFill>
                  <a:srgbClr val="7030A0"/>
                </a:solidFill>
                <a:latin typeface="Times New Roman" panose="02020603050405020304" charset="0"/>
                <a:ea typeface="宋体" panose="02010600030101010101" pitchFamily="2" charset="-122"/>
              </a:rPr>
              <a:t>LOG_CHECKPOINT_INTERVAL</a:t>
            </a:r>
            <a:endParaRPr lang="en-US" altLang="zh-CN" sz="2400" dirty="0">
              <a:solidFill>
                <a:srgbClr val="7030A0"/>
              </a:solidFill>
              <a:latin typeface="Times New Roman" panose="02020603050405020304" charset="0"/>
              <a:ea typeface="宋体" panose="02010600030101010101" pitchFamily="2" charset="-122"/>
            </a:endParaRPr>
          </a:p>
          <a:p>
            <a:pPr lvl="2">
              <a:lnSpc>
                <a:spcPct val="120000"/>
              </a:lnSpc>
            </a:pPr>
            <a:r>
              <a:rPr lang="zh-CN" altLang="en-US" sz="2000" dirty="0">
                <a:solidFill>
                  <a:srgbClr val="7030A0"/>
                </a:solidFill>
                <a:latin typeface="Times New Roman" panose="02020603050405020304" charset="0"/>
                <a:ea typeface="宋体" panose="02010600030101010101" pitchFamily="2" charset="-122"/>
              </a:rPr>
              <a:t>用来指定重做日志文件每写多少操作系统块发生一次检查点事件</a:t>
            </a:r>
            <a:endParaRPr lang="zh-CN" altLang="en-US" sz="2000" dirty="0">
              <a:solidFill>
                <a:srgbClr val="7030A0"/>
              </a:solidFill>
              <a:latin typeface="Times New Roman" panose="02020603050405020304" charset="0"/>
              <a:ea typeface="宋体" panose="02010600030101010101" pitchFamily="2" charset="-122"/>
            </a:endParaRPr>
          </a:p>
          <a:p>
            <a:pPr lvl="2">
              <a:lnSpc>
                <a:spcPct val="120000"/>
              </a:lnSpc>
            </a:pPr>
            <a:r>
              <a:rPr lang="zh-CN" altLang="en-US" sz="2000" dirty="0">
                <a:solidFill>
                  <a:srgbClr val="7030A0"/>
                </a:solidFill>
                <a:latin typeface="Times New Roman" panose="02020603050405020304" charset="0"/>
                <a:ea typeface="宋体" panose="02010600030101010101" pitchFamily="2" charset="-122"/>
              </a:rPr>
              <a:t>例如重做日志文件</a:t>
            </a:r>
            <a:r>
              <a:rPr lang="en-US" altLang="zh-CN" sz="2000" dirty="0">
                <a:solidFill>
                  <a:srgbClr val="7030A0"/>
                </a:solidFill>
                <a:latin typeface="Times New Roman" panose="02020603050405020304" charset="0"/>
                <a:ea typeface="宋体" panose="02010600030101010101" pitchFamily="2" charset="-122"/>
              </a:rPr>
              <a:t>1M</a:t>
            </a:r>
            <a:r>
              <a:rPr lang="zh-CN" altLang="en-US" sz="2000" dirty="0">
                <a:solidFill>
                  <a:srgbClr val="7030A0"/>
                </a:solidFill>
                <a:latin typeface="Times New Roman" panose="02020603050405020304" charset="0"/>
                <a:ea typeface="宋体" panose="02010600030101010101" pitchFamily="2" charset="-122"/>
              </a:rPr>
              <a:t>，系统操作块为</a:t>
            </a:r>
            <a:r>
              <a:rPr lang="en-US" altLang="zh-CN" sz="2000" dirty="0">
                <a:solidFill>
                  <a:srgbClr val="7030A0"/>
                </a:solidFill>
                <a:latin typeface="Times New Roman" panose="02020603050405020304" charset="0"/>
                <a:ea typeface="宋体" panose="02010600030101010101" pitchFamily="2" charset="-122"/>
              </a:rPr>
              <a:t>1K</a:t>
            </a:r>
            <a:r>
              <a:rPr lang="zh-CN" altLang="en-US" sz="2000" dirty="0">
                <a:solidFill>
                  <a:srgbClr val="7030A0"/>
                </a:solidFill>
                <a:latin typeface="Times New Roman" panose="02020603050405020304" charset="0"/>
                <a:ea typeface="宋体" panose="02010600030101010101" pitchFamily="2" charset="-122"/>
              </a:rPr>
              <a:t>：设置此参数为</a:t>
            </a:r>
            <a:r>
              <a:rPr lang="en-US" altLang="zh-CN" sz="2000" dirty="0">
                <a:solidFill>
                  <a:srgbClr val="7030A0"/>
                </a:solidFill>
                <a:latin typeface="Times New Roman" panose="02020603050405020304" charset="0"/>
                <a:ea typeface="宋体" panose="02010600030101010101" pitchFamily="2" charset="-122"/>
              </a:rPr>
              <a:t>500</a:t>
            </a:r>
            <a:r>
              <a:rPr lang="zh-CN" altLang="en-US" sz="2000" dirty="0">
                <a:solidFill>
                  <a:srgbClr val="7030A0"/>
                </a:solidFill>
                <a:latin typeface="Times New Roman" panose="02020603050405020304" charset="0"/>
                <a:ea typeface="宋体" panose="02010600030101010101" pitchFamily="2" charset="-122"/>
              </a:rPr>
              <a:t>，则重做日志文件写入</a:t>
            </a:r>
            <a:r>
              <a:rPr lang="en-US" altLang="zh-CN" sz="2000" dirty="0">
                <a:solidFill>
                  <a:srgbClr val="7030A0"/>
                </a:solidFill>
                <a:latin typeface="Times New Roman" panose="02020603050405020304" charset="0"/>
                <a:ea typeface="宋体" panose="02010600030101010101" pitchFamily="2" charset="-122"/>
              </a:rPr>
              <a:t>500K</a:t>
            </a:r>
            <a:r>
              <a:rPr lang="zh-CN" altLang="en-US" sz="2000" dirty="0">
                <a:solidFill>
                  <a:srgbClr val="7030A0"/>
                </a:solidFill>
                <a:latin typeface="Times New Roman" panose="02020603050405020304" charset="0"/>
                <a:ea typeface="宋体" panose="02010600030101010101" pitchFamily="2" charset="-122"/>
              </a:rPr>
              <a:t>时，检查点事件发生</a:t>
            </a:r>
            <a:endParaRPr lang="zh-CN" altLang="en-US" sz="2000" dirty="0">
              <a:solidFill>
                <a:srgbClr val="7030A0"/>
              </a:solidFill>
              <a:latin typeface="Times New Roman" panose="02020603050405020304" charset="0"/>
              <a:ea typeface="宋体" panose="02010600030101010101" pitchFamily="2" charset="-122"/>
            </a:endParaRPr>
          </a:p>
          <a:p>
            <a:pPr lvl="1">
              <a:lnSpc>
                <a:spcPct val="120000"/>
              </a:lnSpc>
              <a:buClr>
                <a:srgbClr val="800000"/>
              </a:buClr>
              <a:buFont typeface="Wingdings" panose="05000000000000000000" pitchFamily="2" charset="2"/>
              <a:buChar char="l"/>
            </a:pPr>
            <a:r>
              <a:rPr lang="en-US" altLang="zh-CN" sz="2400" dirty="0">
                <a:solidFill>
                  <a:srgbClr val="7030A0"/>
                </a:solidFill>
                <a:latin typeface="Times New Roman" panose="02020603050405020304" charset="0"/>
                <a:ea typeface="宋体" panose="02010600030101010101" pitchFamily="2" charset="-122"/>
              </a:rPr>
              <a:t>LOG_CHECKPOINT_TIMEOUT</a:t>
            </a:r>
            <a:endParaRPr lang="en-US" altLang="zh-CN" sz="2400" dirty="0">
              <a:solidFill>
                <a:srgbClr val="7030A0"/>
              </a:solidFill>
              <a:latin typeface="Times New Roman" panose="02020603050405020304" charset="0"/>
              <a:ea typeface="宋体" panose="02010600030101010101" pitchFamily="2" charset="-122"/>
            </a:endParaRPr>
          </a:p>
          <a:p>
            <a:pPr lvl="2">
              <a:lnSpc>
                <a:spcPct val="120000"/>
              </a:lnSpc>
            </a:pPr>
            <a:r>
              <a:rPr lang="zh-CN" altLang="en-US" sz="2000" dirty="0">
                <a:solidFill>
                  <a:srgbClr val="7030A0"/>
                </a:solidFill>
                <a:latin typeface="Times New Roman" panose="02020603050405020304" charset="0"/>
                <a:ea typeface="宋体" panose="02010600030101010101" pitchFamily="2" charset="-122"/>
              </a:rPr>
              <a:t>用来指定每隔多长时间发生一次检查点</a:t>
            </a:r>
            <a:endParaRPr lang="zh-CN" altLang="en-US" sz="2000" dirty="0">
              <a:solidFill>
                <a:srgbClr val="7030A0"/>
              </a:solidFill>
              <a:latin typeface="Times New Roman" panose="02020603050405020304" charset="0"/>
              <a:ea typeface="宋体" panose="02010600030101010101" pitchFamily="2" charset="-122"/>
            </a:endParaRPr>
          </a:p>
          <a:p>
            <a:pPr lvl="2">
              <a:lnSpc>
                <a:spcPct val="120000"/>
              </a:lnSpc>
            </a:pPr>
            <a:r>
              <a:rPr lang="zh-CN" altLang="en-US" sz="2000" dirty="0">
                <a:solidFill>
                  <a:srgbClr val="7030A0"/>
                </a:solidFill>
                <a:latin typeface="Times New Roman" panose="02020603050405020304" charset="0"/>
                <a:ea typeface="宋体" panose="02010600030101010101" pitchFamily="2" charset="-122"/>
              </a:rPr>
              <a:t>如</a:t>
            </a:r>
            <a:r>
              <a:rPr lang="en-US" altLang="zh-CN" sz="2000" dirty="0">
                <a:solidFill>
                  <a:srgbClr val="7030A0"/>
                </a:solidFill>
                <a:latin typeface="Times New Roman" panose="02020603050405020304" charset="0"/>
                <a:ea typeface="宋体" panose="02010600030101010101" pitchFamily="2" charset="-122"/>
              </a:rPr>
              <a:t>1800</a:t>
            </a:r>
            <a:r>
              <a:rPr lang="zh-CN" altLang="en-US" sz="2000" dirty="0">
                <a:solidFill>
                  <a:srgbClr val="7030A0"/>
                </a:solidFill>
                <a:latin typeface="Times New Roman" panose="02020603050405020304" charset="0"/>
                <a:ea typeface="宋体" panose="02010600030101010101" pitchFamily="2" charset="-122"/>
              </a:rPr>
              <a:t>，表示每隔</a:t>
            </a:r>
            <a:r>
              <a:rPr lang="en-US" altLang="zh-CN" sz="2000" dirty="0">
                <a:solidFill>
                  <a:srgbClr val="7030A0"/>
                </a:solidFill>
                <a:latin typeface="Times New Roman" panose="02020603050405020304" charset="0"/>
                <a:ea typeface="宋体" panose="02010600030101010101" pitchFamily="2" charset="-122"/>
              </a:rPr>
              <a:t>1800</a:t>
            </a:r>
            <a:r>
              <a:rPr lang="zh-CN" altLang="en-US" sz="2000" dirty="0">
                <a:solidFill>
                  <a:srgbClr val="7030A0"/>
                </a:solidFill>
                <a:latin typeface="Times New Roman" panose="02020603050405020304" charset="0"/>
                <a:ea typeface="宋体" panose="02010600030101010101" pitchFamily="2" charset="-122"/>
              </a:rPr>
              <a:t>秒，如果为</a:t>
            </a:r>
            <a:r>
              <a:rPr lang="en-US" altLang="zh-CN" sz="2000" dirty="0">
                <a:solidFill>
                  <a:srgbClr val="7030A0"/>
                </a:solidFill>
                <a:latin typeface="Times New Roman" panose="02020603050405020304" charset="0"/>
                <a:ea typeface="宋体" panose="02010600030101010101" pitchFamily="2" charset="-122"/>
              </a:rPr>
              <a:t>0</a:t>
            </a:r>
            <a:r>
              <a:rPr lang="zh-CN" altLang="en-US" sz="2000" dirty="0">
                <a:solidFill>
                  <a:srgbClr val="7030A0"/>
                </a:solidFill>
                <a:latin typeface="Times New Roman" panose="02020603050405020304" charset="0"/>
                <a:ea typeface="宋体" panose="02010600030101010101" pitchFamily="2" charset="-122"/>
              </a:rPr>
              <a:t>，表示此参数无效</a:t>
            </a:r>
            <a:endParaRPr lang="en-US" altLang="zh-CN" sz="2000" b="0" dirty="0">
              <a:solidFill>
                <a:srgbClr val="7030A0"/>
              </a:solidFill>
              <a:latin typeface="Times New Roman" panose="02020603050405020304" charset="0"/>
              <a:ea typeface="楷体_GB2312" pitchFamily="49" charset="-122"/>
            </a:endParaRPr>
          </a:p>
          <a:p>
            <a:pPr lvl="1">
              <a:lnSpc>
                <a:spcPct val="120000"/>
              </a:lnSpc>
              <a:buClr>
                <a:srgbClr val="800000"/>
              </a:buClr>
              <a:buFont typeface="Wingdings" panose="05000000000000000000" pitchFamily="2" charset="2"/>
              <a:buChar char="l"/>
            </a:pPr>
            <a:r>
              <a:rPr lang="en-US" altLang="zh-CN" sz="2400" dirty="0">
                <a:solidFill>
                  <a:srgbClr val="7030A0"/>
                </a:solidFill>
                <a:latin typeface="Times New Roman" panose="02020603050405020304" charset="0"/>
                <a:ea typeface="宋体" panose="02010600030101010101" pitchFamily="2" charset="-122"/>
              </a:rPr>
              <a:t>LOG_CHECKPOINT_TO_ALERT</a:t>
            </a:r>
            <a:endParaRPr lang="en-US" altLang="zh-CN" sz="2400" dirty="0">
              <a:solidFill>
                <a:srgbClr val="7030A0"/>
              </a:solidFill>
              <a:latin typeface="Times New Roman" panose="02020603050405020304" charset="0"/>
              <a:ea typeface="宋体" panose="02010600030101010101" pitchFamily="2" charset="-122"/>
            </a:endParaRPr>
          </a:p>
          <a:p>
            <a:pPr lvl="2">
              <a:lnSpc>
                <a:spcPct val="120000"/>
              </a:lnSpc>
            </a:pPr>
            <a:r>
              <a:rPr lang="zh-CN" altLang="en-US" sz="2000" dirty="0">
                <a:solidFill>
                  <a:srgbClr val="7030A0"/>
                </a:solidFill>
                <a:latin typeface="Times New Roman" panose="02020603050405020304" charset="0"/>
                <a:ea typeface="宋体" panose="02010600030101010101" pitchFamily="2" charset="-122"/>
              </a:rPr>
              <a:t>用于设置是否将检查点信息记录到警告日志中</a:t>
            </a:r>
            <a:endParaRPr lang="zh-CN" altLang="en-US" sz="2000" dirty="0">
              <a:solidFill>
                <a:srgbClr val="7030A0"/>
              </a:solidFill>
              <a:latin typeface="Times New Roman" panose="02020603050405020304" charset="0"/>
              <a:ea typeface="宋体" panose="02010600030101010101" pitchFamily="2" charset="-122"/>
            </a:endParaRPr>
          </a:p>
        </p:txBody>
      </p:sp>
      <p:sp>
        <p:nvSpPr>
          <p:cNvPr id="56323" name="Rectangle 3"/>
          <p:cNvSpPr>
            <a:spLocks noGrp="1"/>
          </p:cNvSpPr>
          <p:nvPr>
            <p:ph type="title"/>
          </p:nvPr>
        </p:nvSpPr>
        <p:spPr/>
        <p:txBody>
          <a:bodyPr vert="horz" wrap="square" lIns="91440" tIns="45720" rIns="91440" bIns="45720" anchor="ctr" anchorCtr="0"/>
          <a:p>
            <a:r>
              <a:rPr lang="en-US" altLang="zh-CN" dirty="0">
                <a:latin typeface="Times New Roman" panose="02020603050405020304" charset="0"/>
                <a:ea typeface="宋体" panose="02010600030101010101" pitchFamily="2" charset="-122"/>
              </a:rPr>
              <a:t>Oracle</a:t>
            </a:r>
            <a:r>
              <a:rPr lang="zh-CN" altLang="en-US" dirty="0">
                <a:latin typeface="Times New Roman" panose="02020603050405020304" charset="0"/>
                <a:ea typeface="宋体" panose="02010600030101010101" pitchFamily="2" charset="-122"/>
              </a:rPr>
              <a:t>例程后台进程</a:t>
            </a:r>
            <a:endParaRPr lang="zh-CN" altLang="en-US" dirty="0">
              <a:latin typeface="Times New Roman" panose="02020603050405020304" charset="0"/>
              <a:ea typeface="宋体" panose="02010600030101010101" pitchFamily="2" charset="-122"/>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p:sp>
        <p:nvSpPr>
          <p:cNvPr id="57346" name="Rectangle 6"/>
          <p:cNvSpPr>
            <a:spLocks noGrp="1"/>
          </p:cNvSpPr>
          <p:nvPr>
            <p:ph type="sldNum" sz="quarter" idx="12"/>
          </p:nvPr>
        </p:nvSpPr>
        <p:spPr/>
        <p:txBody>
          <a:bodyPr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stStyle>
          <a:p>
            <a:pPr lvl="0" algn="r" eaLnBrk="1" hangingPunct="1">
              <a:buSzTx/>
            </a:pPr>
            <a:fld id="{9A0DB2DC-4C9A-4742-B13C-FB6460FD3503}" type="slidenum">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57347" name="Rectangle 2"/>
          <p:cNvSpPr>
            <a:spLocks noGrp="1"/>
          </p:cNvSpPr>
          <p:nvPr>
            <p:ph type="title"/>
          </p:nvPr>
        </p:nvSpPr>
        <p:spPr>
          <a:xfrm>
            <a:off x="0" y="685800"/>
            <a:ext cx="9144000" cy="914400"/>
          </a:xfrm>
        </p:spPr>
        <p:txBody>
          <a:bodyPr vert="horz" wrap="square" lIns="91440" tIns="45720" rIns="91440" bIns="45720" anchor="ctr" anchorCtr="0"/>
          <a:p>
            <a:pPr algn="l"/>
            <a:r>
              <a:rPr lang="en-US" altLang="zh-CN" sz="3200" dirty="0">
                <a:solidFill>
                  <a:srgbClr val="000066"/>
                </a:solidFill>
                <a:ea typeface="宋体" panose="02010600030101010101" pitchFamily="2" charset="-122"/>
              </a:rPr>
              <a:t>4. SMON</a:t>
            </a:r>
            <a:r>
              <a:rPr lang="zh-CN" altLang="en-US" sz="3200" dirty="0">
                <a:solidFill>
                  <a:srgbClr val="000066"/>
                </a:solidFill>
                <a:ea typeface="宋体" panose="02010600030101010101" pitchFamily="2" charset="-122"/>
              </a:rPr>
              <a:t>（系统监控进程）</a:t>
            </a:r>
            <a:endParaRPr lang="zh-CN" altLang="en-US" sz="3200" dirty="0">
              <a:solidFill>
                <a:srgbClr val="000066"/>
              </a:solidFill>
              <a:ea typeface="宋体" panose="02010600030101010101" pitchFamily="2" charset="-122"/>
            </a:endParaRPr>
          </a:p>
        </p:txBody>
      </p:sp>
      <p:sp>
        <p:nvSpPr>
          <p:cNvPr id="57348" name="Rectangle 3"/>
          <p:cNvSpPr>
            <a:spLocks noGrp="1"/>
          </p:cNvSpPr>
          <p:nvPr>
            <p:ph idx="1"/>
          </p:nvPr>
        </p:nvSpPr>
        <p:spPr>
          <a:xfrm>
            <a:off x="5562600" y="1219200"/>
            <a:ext cx="3200400" cy="4700588"/>
          </a:xfrm>
        </p:spPr>
        <p:txBody>
          <a:bodyPr vert="horz" wrap="square" lIns="91440" tIns="45720" rIns="91440" bIns="45720" anchor="t" anchorCtr="0"/>
          <a:p>
            <a:pPr algn="just">
              <a:lnSpc>
                <a:spcPct val="140000"/>
              </a:lnSpc>
              <a:spcBef>
                <a:spcPct val="50000"/>
              </a:spcBef>
            </a:pPr>
            <a:r>
              <a:rPr lang="zh-CN" altLang="en-US" sz="2800" dirty="0">
                <a:latin typeface="Times New Roman" panose="02020603050405020304" charset="0"/>
                <a:ea typeface="宋体" panose="02010600030101010101" pitchFamily="2" charset="-122"/>
              </a:rPr>
              <a:t>功能</a:t>
            </a:r>
            <a:endParaRPr lang="zh-CN" altLang="en-US" sz="2800" dirty="0">
              <a:latin typeface="Times New Roman" panose="02020603050405020304" charset="0"/>
              <a:ea typeface="宋体" panose="02010600030101010101" pitchFamily="2" charset="-122"/>
            </a:endParaRPr>
          </a:p>
          <a:p>
            <a:pPr>
              <a:lnSpc>
                <a:spcPct val="140000"/>
              </a:lnSpc>
              <a:buFont typeface="Wingdings" panose="05000000000000000000" pitchFamily="2" charset="2"/>
              <a:buChar char="l"/>
            </a:pPr>
            <a:r>
              <a:rPr lang="zh-CN" altLang="en-US" sz="2000" dirty="0">
                <a:latin typeface="Times New Roman" panose="02020603050405020304" charset="0"/>
                <a:ea typeface="宋体" panose="02010600030101010101" pitchFamily="2" charset="-122"/>
              </a:rPr>
              <a:t>在实例启动时负责对数据库进行恢复；</a:t>
            </a:r>
            <a:endParaRPr lang="zh-CN" altLang="en-US" sz="2000" dirty="0">
              <a:latin typeface="Times New Roman" panose="02020603050405020304" charset="0"/>
              <a:ea typeface="宋体" panose="02010600030101010101" pitchFamily="2" charset="-122"/>
            </a:endParaRPr>
          </a:p>
          <a:p>
            <a:pPr>
              <a:lnSpc>
                <a:spcPct val="140000"/>
              </a:lnSpc>
              <a:buFont typeface="Wingdings" panose="05000000000000000000" pitchFamily="2" charset="2"/>
              <a:buChar char="l"/>
            </a:pPr>
            <a:r>
              <a:rPr lang="zh-CN" altLang="en-US" sz="2000" dirty="0">
                <a:latin typeface="Times New Roman" panose="02020603050405020304" charset="0"/>
                <a:ea typeface="宋体" panose="02010600030101010101" pitchFamily="2" charset="-122"/>
              </a:rPr>
              <a:t>回收不再使用的临时空间。</a:t>
            </a:r>
            <a:endParaRPr lang="zh-CN" altLang="en-US" sz="2000" dirty="0">
              <a:latin typeface="Times New Roman" panose="02020603050405020304" charset="0"/>
              <a:ea typeface="宋体" panose="02010600030101010101" pitchFamily="2" charset="-122"/>
            </a:endParaRPr>
          </a:p>
          <a:p>
            <a:pPr>
              <a:lnSpc>
                <a:spcPct val="140000"/>
              </a:lnSpc>
              <a:buFont typeface="Wingdings" panose="05000000000000000000" pitchFamily="2" charset="2"/>
              <a:buChar char="l"/>
            </a:pPr>
            <a:r>
              <a:rPr lang="zh-CN" altLang="en-US" sz="2000" dirty="0">
                <a:latin typeface="Times New Roman" panose="02020603050405020304" charset="0"/>
                <a:ea typeface="宋体" panose="02010600030101010101" pitchFamily="2" charset="-122"/>
              </a:rPr>
              <a:t>将各个表空间的空闲碎片合并（表空间的存储参数</a:t>
            </a:r>
            <a:r>
              <a:rPr lang="en-US" altLang="zh-CN" sz="2000" dirty="0">
                <a:latin typeface="Times New Roman" panose="02020603050405020304" charset="0"/>
                <a:ea typeface="宋体" panose="02010600030101010101" pitchFamily="2" charset="-122"/>
              </a:rPr>
              <a:t>PCTINCREASE</a:t>
            </a:r>
            <a:r>
              <a:rPr lang="zh-CN" altLang="en-US" sz="2000" dirty="0">
                <a:latin typeface="Times New Roman" panose="02020603050405020304" charset="0"/>
                <a:ea typeface="宋体" panose="02010600030101010101" pitchFamily="2" charset="-122"/>
              </a:rPr>
              <a:t>不为</a:t>
            </a:r>
            <a:r>
              <a:rPr lang="en-US" altLang="zh-CN" sz="2000" dirty="0">
                <a:latin typeface="Times New Roman" panose="02020603050405020304" charset="0"/>
                <a:ea typeface="宋体" panose="02010600030101010101" pitchFamily="2" charset="-122"/>
              </a:rPr>
              <a:t>0</a:t>
            </a:r>
            <a:r>
              <a:rPr lang="zh-CN" altLang="en-US" sz="2000" dirty="0">
                <a:latin typeface="Times New Roman" panose="02020603050405020304" charset="0"/>
                <a:ea typeface="宋体" panose="02010600030101010101" pitchFamily="2" charset="-122"/>
              </a:rPr>
              <a:t>时）</a:t>
            </a:r>
            <a:r>
              <a:rPr lang="zh-CN" altLang="en-US" sz="3100" dirty="0">
                <a:latin typeface="Times New Roman" panose="02020603050405020304" charset="0"/>
                <a:ea typeface="宋体" panose="02010600030101010101" pitchFamily="2" charset="-122"/>
              </a:rPr>
              <a:t>。</a:t>
            </a:r>
            <a:endParaRPr lang="zh-CN" altLang="en-US" sz="3100" dirty="0">
              <a:latin typeface="Times New Roman" panose="02020603050405020304" charset="0"/>
              <a:ea typeface="宋体" panose="02010600030101010101" pitchFamily="2" charset="-122"/>
            </a:endParaRPr>
          </a:p>
        </p:txBody>
      </p:sp>
      <p:sp>
        <p:nvSpPr>
          <p:cNvPr id="57349" name="Rectangle 4"/>
          <p:cNvSpPr/>
          <p:nvPr/>
        </p:nvSpPr>
        <p:spPr>
          <a:xfrm>
            <a:off x="533400" y="1981200"/>
            <a:ext cx="4899025" cy="2667000"/>
          </a:xfrm>
          <a:prstGeom prst="rect">
            <a:avLst/>
          </a:prstGeom>
          <a:solidFill>
            <a:schemeClr val="accent2"/>
          </a:solidFill>
          <a:ln w="12700" cap="flat" cmpd="sng">
            <a:solidFill>
              <a:schemeClr val="bg2"/>
            </a:solidFill>
            <a:prstDash val="solid"/>
            <a:miter/>
            <a:headEnd type="none" w="med" len="med"/>
            <a:tailEnd type="none" w="med" len="med"/>
          </a:ln>
        </p:spPr>
        <p:txBody>
          <a:bodyPr wrap="none" lIns="92075" tIns="46038" rIns="92075" bIns="46038" anchor="ctr" anchorCtr="0"/>
          <a:p>
            <a:pPr algn="ctr" defTabSz="822325" eaLnBrk="0" hangingPunct="0">
              <a:lnSpc>
                <a:spcPct val="80000"/>
              </a:lnSpc>
              <a:spcBef>
                <a:spcPct val="40000"/>
              </a:spcBef>
            </a:pPr>
            <a:r>
              <a:rPr lang="en-US" altLang="zh-CN" dirty="0">
                <a:solidFill>
                  <a:schemeClr val="bg2"/>
                </a:solidFill>
                <a:latin typeface="Arial" panose="020B0604020202020204" pitchFamily="34" charset="0"/>
                <a:ea typeface="宋体" panose="02010600030101010101" pitchFamily="2" charset="-122"/>
              </a:rPr>
              <a:t>Instance</a:t>
            </a:r>
            <a:endParaRPr lang="en-US" altLang="zh-CN" b="0" dirty="0">
              <a:latin typeface="Arial" panose="020B0604020202020204" pitchFamily="34" charset="0"/>
              <a:ea typeface="宋体" panose="02010600030101010101" pitchFamily="2" charset="-122"/>
            </a:endParaRPr>
          </a:p>
          <a:p>
            <a:pPr algn="ctr" defTabSz="822325" eaLnBrk="0" hangingPunct="0">
              <a:lnSpc>
                <a:spcPct val="80000"/>
              </a:lnSpc>
              <a:spcBef>
                <a:spcPct val="40000"/>
              </a:spcBef>
            </a:pPr>
            <a:endParaRPr lang="en-US" altLang="zh-CN" b="0" dirty="0">
              <a:latin typeface="Arial" panose="020B0604020202020204" pitchFamily="34" charset="0"/>
              <a:ea typeface="宋体" panose="02010600030101010101" pitchFamily="2" charset="-122"/>
            </a:endParaRPr>
          </a:p>
          <a:p>
            <a:pPr algn="ctr" defTabSz="822325" eaLnBrk="0" hangingPunct="0">
              <a:lnSpc>
                <a:spcPct val="80000"/>
              </a:lnSpc>
              <a:spcBef>
                <a:spcPct val="40000"/>
              </a:spcBef>
            </a:pPr>
            <a:endParaRPr lang="en-US" altLang="zh-CN" b="0" dirty="0">
              <a:latin typeface="Arial" panose="020B0604020202020204" pitchFamily="34" charset="0"/>
              <a:ea typeface="宋体" panose="02010600030101010101" pitchFamily="2" charset="-122"/>
            </a:endParaRPr>
          </a:p>
          <a:p>
            <a:pPr algn="ctr" defTabSz="822325" eaLnBrk="0" hangingPunct="0">
              <a:lnSpc>
                <a:spcPct val="80000"/>
              </a:lnSpc>
              <a:spcBef>
                <a:spcPct val="40000"/>
              </a:spcBef>
            </a:pPr>
            <a:endParaRPr lang="en-US" altLang="zh-CN" b="0" dirty="0">
              <a:latin typeface="Arial" panose="020B0604020202020204" pitchFamily="34" charset="0"/>
              <a:ea typeface="宋体" panose="02010600030101010101" pitchFamily="2" charset="-122"/>
            </a:endParaRPr>
          </a:p>
          <a:p>
            <a:pPr algn="ctr" defTabSz="822325" eaLnBrk="0" hangingPunct="0">
              <a:lnSpc>
                <a:spcPct val="80000"/>
              </a:lnSpc>
              <a:spcBef>
                <a:spcPct val="40000"/>
              </a:spcBef>
            </a:pPr>
            <a:endParaRPr lang="en-US" altLang="zh-CN" b="0" dirty="0">
              <a:latin typeface="Arial" panose="020B0604020202020204" pitchFamily="34" charset="0"/>
              <a:ea typeface="宋体" panose="02010600030101010101" pitchFamily="2" charset="-122"/>
            </a:endParaRPr>
          </a:p>
          <a:p>
            <a:pPr algn="ctr" defTabSz="822325" eaLnBrk="0" hangingPunct="0">
              <a:lnSpc>
                <a:spcPct val="80000"/>
              </a:lnSpc>
              <a:spcBef>
                <a:spcPct val="40000"/>
              </a:spcBef>
            </a:pPr>
            <a:endParaRPr lang="en-US" altLang="zh-CN" b="0" dirty="0">
              <a:latin typeface="Arial" panose="020B0604020202020204" pitchFamily="34" charset="0"/>
              <a:ea typeface="宋体" panose="02010600030101010101" pitchFamily="2" charset="-122"/>
            </a:endParaRPr>
          </a:p>
          <a:p>
            <a:pPr algn="ctr" defTabSz="822325" eaLnBrk="0" hangingPunct="0">
              <a:lnSpc>
                <a:spcPct val="80000"/>
              </a:lnSpc>
              <a:spcBef>
                <a:spcPct val="40000"/>
              </a:spcBef>
            </a:pPr>
            <a:endParaRPr lang="en-US" altLang="zh-CN" b="0" dirty="0">
              <a:latin typeface="Arial" panose="020B0604020202020204" pitchFamily="34" charset="0"/>
              <a:ea typeface="宋体" panose="02010600030101010101" pitchFamily="2" charset="-122"/>
            </a:endParaRPr>
          </a:p>
          <a:p>
            <a:pPr algn="ctr" defTabSz="822325" eaLnBrk="0" hangingPunct="0">
              <a:lnSpc>
                <a:spcPct val="80000"/>
              </a:lnSpc>
              <a:spcBef>
                <a:spcPct val="40000"/>
              </a:spcBef>
            </a:pPr>
            <a:endParaRPr lang="zh-CN" altLang="en-US" b="0" dirty="0">
              <a:latin typeface="Arial" panose="020B0604020202020204" pitchFamily="34" charset="0"/>
              <a:ea typeface="宋体" panose="02010600030101010101" pitchFamily="2" charset="-122"/>
            </a:endParaRPr>
          </a:p>
        </p:txBody>
      </p:sp>
      <p:sp>
        <p:nvSpPr>
          <p:cNvPr id="57350" name="Rectangle 5"/>
          <p:cNvSpPr/>
          <p:nvPr/>
        </p:nvSpPr>
        <p:spPr>
          <a:xfrm>
            <a:off x="649288" y="2300288"/>
            <a:ext cx="4564062" cy="1804987"/>
          </a:xfrm>
          <a:prstGeom prst="rect">
            <a:avLst/>
          </a:prstGeom>
          <a:solidFill>
            <a:schemeClr val="accent1"/>
          </a:solidFill>
          <a:ln w="12700">
            <a:noFill/>
          </a:ln>
        </p:spPr>
        <p:txBody>
          <a:bodyPr wrap="none" lIns="92075" tIns="46038" rIns="92075" bIns="46038" anchor="ctr" anchorCtr="0"/>
          <a:p>
            <a:pPr algn="ctr" defTabSz="822325" eaLnBrk="0" hangingPunct="0">
              <a:spcBef>
                <a:spcPct val="50000"/>
              </a:spcBef>
            </a:pPr>
            <a:r>
              <a:rPr lang="en-US" altLang="zh-CN" dirty="0">
                <a:solidFill>
                  <a:schemeClr val="bg2"/>
                </a:solidFill>
                <a:latin typeface="Arial" panose="020B0604020202020204" pitchFamily="34" charset="0"/>
                <a:ea typeface="宋体" panose="02010600030101010101" pitchFamily="2" charset="-122"/>
              </a:rPr>
              <a:t>SGA</a:t>
            </a:r>
            <a:endParaRPr lang="en-US" altLang="zh-CN"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endParaRPr lang="en-US" altLang="zh-CN"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endParaRPr lang="en-US" altLang="zh-CN"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endParaRPr lang="zh-CN" altLang="en-US" dirty="0">
              <a:solidFill>
                <a:schemeClr val="bg2"/>
              </a:solidFill>
              <a:latin typeface="Arial" panose="020B0604020202020204" pitchFamily="34" charset="0"/>
              <a:ea typeface="宋体" panose="02010600030101010101" pitchFamily="2" charset="-122"/>
            </a:endParaRPr>
          </a:p>
        </p:txBody>
      </p:sp>
      <p:sp>
        <p:nvSpPr>
          <p:cNvPr id="57351" name="Rectangle 6"/>
          <p:cNvSpPr/>
          <p:nvPr/>
        </p:nvSpPr>
        <p:spPr>
          <a:xfrm>
            <a:off x="2414588" y="2830513"/>
            <a:ext cx="1309687" cy="1139825"/>
          </a:xfrm>
          <a:prstGeom prst="rect">
            <a:avLst/>
          </a:prstGeom>
          <a:solidFill>
            <a:srgbClr val="FF9BCE"/>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7352" name="Rectangle 7"/>
          <p:cNvSpPr/>
          <p:nvPr/>
        </p:nvSpPr>
        <p:spPr>
          <a:xfrm>
            <a:off x="3830638" y="2830513"/>
            <a:ext cx="1311275" cy="1139825"/>
          </a:xfrm>
          <a:prstGeom prst="rect">
            <a:avLst/>
          </a:prstGeom>
          <a:solidFill>
            <a:srgbClr val="FF9BCE"/>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7353" name="Rectangle 8"/>
          <p:cNvSpPr/>
          <p:nvPr/>
        </p:nvSpPr>
        <p:spPr>
          <a:xfrm>
            <a:off x="781050" y="2393950"/>
            <a:ext cx="1555750" cy="1614488"/>
          </a:xfrm>
          <a:prstGeom prst="rect">
            <a:avLst/>
          </a:prstGeom>
          <a:solidFill>
            <a:srgbClr val="FFE88A"/>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7354" name="Rectangle 9"/>
          <p:cNvSpPr/>
          <p:nvPr/>
        </p:nvSpPr>
        <p:spPr>
          <a:xfrm>
            <a:off x="901700" y="3430588"/>
            <a:ext cx="1312863" cy="539750"/>
          </a:xfrm>
          <a:prstGeom prst="rect">
            <a:avLst/>
          </a:prstGeom>
          <a:solidFill>
            <a:srgbClr val="FF9BCE"/>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7355" name="Rectangle 10"/>
          <p:cNvSpPr/>
          <p:nvPr/>
        </p:nvSpPr>
        <p:spPr>
          <a:xfrm>
            <a:off x="901700" y="2822575"/>
            <a:ext cx="1312863" cy="538163"/>
          </a:xfrm>
          <a:prstGeom prst="rect">
            <a:avLst/>
          </a:prstGeom>
          <a:solidFill>
            <a:srgbClr val="FF9BCE"/>
          </a:solidFill>
          <a:ln w="12700">
            <a:noFill/>
          </a:ln>
        </p:spPr>
        <p:txBody>
          <a:bodyPr wrap="none" lIns="92075" tIns="46038" rIns="92075" bIns="46038" anchor="ctr" anchorCtr="0"/>
          <a:p>
            <a:pPr algn="ctr" defTabSz="822325" eaLnBrk="0" hangingPunct="0"/>
            <a:endParaRPr lang="zh-CN" altLang="en-US" sz="1600" dirty="0">
              <a:solidFill>
                <a:schemeClr val="bg2"/>
              </a:solidFill>
              <a:latin typeface="Arial" panose="020B0604020202020204" pitchFamily="34" charset="0"/>
              <a:ea typeface="宋体" panose="02010600030101010101" pitchFamily="2" charset="-122"/>
            </a:endParaRPr>
          </a:p>
        </p:txBody>
      </p:sp>
      <p:sp>
        <p:nvSpPr>
          <p:cNvPr id="57356" name="Oval 11"/>
          <p:cNvSpPr/>
          <p:nvPr/>
        </p:nvSpPr>
        <p:spPr>
          <a:xfrm>
            <a:off x="2193925" y="4167188"/>
            <a:ext cx="717550" cy="427037"/>
          </a:xfrm>
          <a:prstGeom prst="ellipse">
            <a:avLst/>
          </a:prstGeom>
          <a:solidFill>
            <a:srgbClr val="FFE88A"/>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7357" name="Oval 12"/>
          <p:cNvSpPr/>
          <p:nvPr/>
        </p:nvSpPr>
        <p:spPr>
          <a:xfrm>
            <a:off x="614363" y="4167188"/>
            <a:ext cx="717550" cy="427037"/>
          </a:xfrm>
          <a:prstGeom prst="ellipse">
            <a:avLst/>
          </a:prstGeom>
          <a:solidFill>
            <a:srgbClr val="FFE88A"/>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7358" name="Oval 13"/>
          <p:cNvSpPr/>
          <p:nvPr/>
        </p:nvSpPr>
        <p:spPr>
          <a:xfrm>
            <a:off x="3827463" y="4167188"/>
            <a:ext cx="712787" cy="427037"/>
          </a:xfrm>
          <a:prstGeom prst="ellipse">
            <a:avLst/>
          </a:prstGeom>
          <a:solidFill>
            <a:srgbClr val="FFE88A"/>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7359" name="Oval 14"/>
          <p:cNvSpPr/>
          <p:nvPr/>
        </p:nvSpPr>
        <p:spPr>
          <a:xfrm>
            <a:off x="4641850" y="4167188"/>
            <a:ext cx="712788" cy="427037"/>
          </a:xfrm>
          <a:prstGeom prst="ellipse">
            <a:avLst/>
          </a:prstGeom>
          <a:solidFill>
            <a:srgbClr val="FFE88A"/>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7360" name="Text Box 15"/>
          <p:cNvSpPr txBox="1"/>
          <p:nvPr/>
        </p:nvSpPr>
        <p:spPr>
          <a:xfrm>
            <a:off x="3836988" y="3241675"/>
            <a:ext cx="1266825" cy="717550"/>
          </a:xfrm>
          <a:prstGeom prst="rect">
            <a:avLst/>
          </a:prstGeom>
          <a:no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7361" name="Oval 16"/>
          <p:cNvSpPr/>
          <p:nvPr/>
        </p:nvSpPr>
        <p:spPr>
          <a:xfrm>
            <a:off x="3017838" y="4167188"/>
            <a:ext cx="717550" cy="427037"/>
          </a:xfrm>
          <a:prstGeom prst="ellipse">
            <a:avLst/>
          </a:prstGeom>
          <a:solidFill>
            <a:srgbClr val="FFE88A"/>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7362" name="Oval 17"/>
          <p:cNvSpPr/>
          <p:nvPr/>
        </p:nvSpPr>
        <p:spPr>
          <a:xfrm>
            <a:off x="1419225" y="4167188"/>
            <a:ext cx="717550" cy="427037"/>
          </a:xfrm>
          <a:prstGeom prst="ellipse">
            <a:avLst/>
          </a:prstGeom>
          <a:solidFill>
            <a:srgbClr val="FFE88A"/>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7363" name="Text Box 18"/>
          <p:cNvSpPr txBox="1"/>
          <p:nvPr/>
        </p:nvSpPr>
        <p:spPr>
          <a:xfrm>
            <a:off x="1506538" y="4148138"/>
            <a:ext cx="523875" cy="457200"/>
          </a:xfrm>
          <a:prstGeom prst="rect">
            <a:avLst/>
          </a:prstGeom>
          <a:noFill/>
          <a:ln w="12700">
            <a:noFill/>
          </a:ln>
        </p:spPr>
        <p:txBody>
          <a:bodyPr wrap="none" lIns="92075" tIns="46038" rIns="92075" bIns="46038" anchor="ctr" anchorCtr="0"/>
          <a:p>
            <a:pPr algn="ctr" defTabSz="822325" eaLnBrk="0" hangingPunct="0">
              <a:spcBef>
                <a:spcPct val="50000"/>
              </a:spcBef>
            </a:pPr>
            <a:r>
              <a:rPr lang="en-US" altLang="zh-CN" sz="1600" dirty="0">
                <a:solidFill>
                  <a:schemeClr val="bg2"/>
                </a:solidFill>
                <a:latin typeface="Arial" panose="020B0604020202020204" pitchFamily="34" charset="0"/>
                <a:ea typeface="宋体" panose="02010600030101010101" pitchFamily="2" charset="-122"/>
              </a:rPr>
              <a:t>SMON</a:t>
            </a:r>
            <a:endParaRPr lang="en-US" altLang="zh-CN" sz="1600" dirty="0">
              <a:solidFill>
                <a:schemeClr val="bg2"/>
              </a:solidFill>
              <a:latin typeface="Arial" panose="020B0604020202020204" pitchFamily="34" charset="0"/>
              <a:ea typeface="宋体" panose="02010600030101010101" pitchFamily="2" charset="-122"/>
            </a:endParaRPr>
          </a:p>
        </p:txBody>
      </p:sp>
      <p:sp>
        <p:nvSpPr>
          <p:cNvPr id="57364" name="Rectangle 19"/>
          <p:cNvSpPr/>
          <p:nvPr/>
        </p:nvSpPr>
        <p:spPr>
          <a:xfrm>
            <a:off x="857250" y="4981575"/>
            <a:ext cx="2959100" cy="1420813"/>
          </a:xfrm>
          <a:prstGeom prst="rect">
            <a:avLst/>
          </a:prstGeom>
          <a:solidFill>
            <a:srgbClr val="FFE88A"/>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grpSp>
        <p:nvGrpSpPr>
          <p:cNvPr id="57365" name="Group 20"/>
          <p:cNvGrpSpPr/>
          <p:nvPr/>
        </p:nvGrpSpPr>
        <p:grpSpPr>
          <a:xfrm>
            <a:off x="2874963" y="5581650"/>
            <a:ext cx="844550" cy="654050"/>
            <a:chOff x="1070" y="1910"/>
            <a:chExt cx="532" cy="412"/>
          </a:xfrm>
        </p:grpSpPr>
        <p:sp>
          <p:nvSpPr>
            <p:cNvPr id="57366" name="Rectangle 21"/>
            <p:cNvSpPr/>
            <p:nvPr/>
          </p:nvSpPr>
          <p:spPr>
            <a:xfrm>
              <a:off x="1070" y="1994"/>
              <a:ext cx="532" cy="246"/>
            </a:xfrm>
            <a:prstGeom prst="rect">
              <a:avLst/>
            </a:prstGeom>
            <a:solidFill>
              <a:srgbClr val="969696"/>
            </a:solidFill>
            <a:ln w="9525">
              <a:noFill/>
            </a:ln>
          </p:spPr>
          <p:txBody>
            <a:bodyPr wrap="none" anchor="ctr" anchorCtr="0"/>
            <a:p>
              <a:pPr algn="ctr" eaLnBrk="0" hangingPunct="0"/>
              <a:endParaRPr lang="zh-CN" altLang="en-US" dirty="0">
                <a:latin typeface="Arial" panose="020B0604020202020204" pitchFamily="34" charset="0"/>
                <a:ea typeface="宋体" panose="02010600030101010101" pitchFamily="2" charset="-122"/>
              </a:endParaRPr>
            </a:p>
          </p:txBody>
        </p:sp>
        <p:sp>
          <p:nvSpPr>
            <p:cNvPr id="57367" name="Oval 22"/>
            <p:cNvSpPr/>
            <p:nvPr/>
          </p:nvSpPr>
          <p:spPr>
            <a:xfrm>
              <a:off x="1070" y="1910"/>
              <a:ext cx="532" cy="158"/>
            </a:xfrm>
            <a:prstGeom prst="ellipse">
              <a:avLst/>
            </a:prstGeom>
            <a:solidFill>
              <a:schemeClr val="accent1"/>
            </a:solidFill>
            <a:ln w="9525">
              <a:noFill/>
            </a:ln>
          </p:spPr>
          <p:txBody>
            <a:bodyPr wrap="none" anchor="ctr" anchorCtr="0"/>
            <a:p>
              <a:pPr algn="ctr" eaLnBrk="0" hangingPunct="0"/>
              <a:endParaRPr lang="zh-CN" altLang="en-US" dirty="0">
                <a:latin typeface="Arial" panose="020B0604020202020204" pitchFamily="34" charset="0"/>
                <a:ea typeface="宋体" panose="02010600030101010101" pitchFamily="2" charset="-122"/>
              </a:endParaRPr>
            </a:p>
          </p:txBody>
        </p:sp>
        <p:sp>
          <p:nvSpPr>
            <p:cNvPr id="57368" name="Oval 23"/>
            <p:cNvSpPr/>
            <p:nvPr/>
          </p:nvSpPr>
          <p:spPr>
            <a:xfrm>
              <a:off x="1070" y="2164"/>
              <a:ext cx="532" cy="158"/>
            </a:xfrm>
            <a:prstGeom prst="ellipse">
              <a:avLst/>
            </a:prstGeom>
            <a:solidFill>
              <a:srgbClr val="969696"/>
            </a:solidFill>
            <a:ln w="9525">
              <a:noFill/>
            </a:ln>
          </p:spPr>
          <p:txBody>
            <a:bodyPr wrap="none" anchor="ctr" anchorCtr="0"/>
            <a:p>
              <a:pPr algn="ctr" eaLnBrk="0" hangingPunct="0"/>
              <a:endParaRPr lang="zh-CN" altLang="en-US" dirty="0">
                <a:latin typeface="Arial" panose="020B0604020202020204" pitchFamily="34" charset="0"/>
                <a:ea typeface="宋体" panose="02010600030101010101" pitchFamily="2" charset="-122"/>
              </a:endParaRPr>
            </a:p>
          </p:txBody>
        </p:sp>
      </p:grpSp>
      <p:grpSp>
        <p:nvGrpSpPr>
          <p:cNvPr id="57369" name="Group 24"/>
          <p:cNvGrpSpPr/>
          <p:nvPr/>
        </p:nvGrpSpPr>
        <p:grpSpPr>
          <a:xfrm>
            <a:off x="1892300" y="5029200"/>
            <a:ext cx="844550" cy="654050"/>
            <a:chOff x="1070" y="1910"/>
            <a:chExt cx="532" cy="412"/>
          </a:xfrm>
        </p:grpSpPr>
        <p:sp>
          <p:nvSpPr>
            <p:cNvPr id="57370" name="Rectangle 25"/>
            <p:cNvSpPr/>
            <p:nvPr/>
          </p:nvSpPr>
          <p:spPr>
            <a:xfrm>
              <a:off x="1070" y="1994"/>
              <a:ext cx="532" cy="246"/>
            </a:xfrm>
            <a:prstGeom prst="rect">
              <a:avLst/>
            </a:prstGeom>
            <a:solidFill>
              <a:srgbClr val="969696"/>
            </a:solidFill>
            <a:ln w="9525">
              <a:noFill/>
            </a:ln>
          </p:spPr>
          <p:txBody>
            <a:bodyPr wrap="none" anchor="ctr" anchorCtr="0"/>
            <a:p>
              <a:pPr algn="ctr" eaLnBrk="0" hangingPunct="0"/>
              <a:endParaRPr lang="zh-CN" altLang="en-US" dirty="0">
                <a:latin typeface="Arial" panose="020B0604020202020204" pitchFamily="34" charset="0"/>
                <a:ea typeface="宋体" panose="02010600030101010101" pitchFamily="2" charset="-122"/>
              </a:endParaRPr>
            </a:p>
          </p:txBody>
        </p:sp>
        <p:sp>
          <p:nvSpPr>
            <p:cNvPr id="57371" name="Oval 26"/>
            <p:cNvSpPr/>
            <p:nvPr/>
          </p:nvSpPr>
          <p:spPr>
            <a:xfrm>
              <a:off x="1070" y="1910"/>
              <a:ext cx="532" cy="158"/>
            </a:xfrm>
            <a:prstGeom prst="ellipse">
              <a:avLst/>
            </a:prstGeom>
            <a:solidFill>
              <a:schemeClr val="accent1"/>
            </a:solidFill>
            <a:ln w="9525">
              <a:noFill/>
            </a:ln>
          </p:spPr>
          <p:txBody>
            <a:bodyPr wrap="none" anchor="ctr" anchorCtr="0"/>
            <a:p>
              <a:pPr algn="ctr" eaLnBrk="0" hangingPunct="0"/>
              <a:endParaRPr lang="zh-CN" altLang="en-US" dirty="0">
                <a:latin typeface="Arial" panose="020B0604020202020204" pitchFamily="34" charset="0"/>
                <a:ea typeface="宋体" panose="02010600030101010101" pitchFamily="2" charset="-122"/>
              </a:endParaRPr>
            </a:p>
          </p:txBody>
        </p:sp>
        <p:sp>
          <p:nvSpPr>
            <p:cNvPr id="57372" name="Oval 27"/>
            <p:cNvSpPr/>
            <p:nvPr/>
          </p:nvSpPr>
          <p:spPr>
            <a:xfrm>
              <a:off x="1070" y="2164"/>
              <a:ext cx="532" cy="158"/>
            </a:xfrm>
            <a:prstGeom prst="ellipse">
              <a:avLst/>
            </a:prstGeom>
            <a:solidFill>
              <a:srgbClr val="969696"/>
            </a:solidFill>
            <a:ln w="9525">
              <a:noFill/>
            </a:ln>
          </p:spPr>
          <p:txBody>
            <a:bodyPr wrap="none" anchor="ctr" anchorCtr="0"/>
            <a:p>
              <a:pPr algn="ctr" eaLnBrk="0" hangingPunct="0"/>
              <a:endParaRPr lang="zh-CN" altLang="en-US" dirty="0">
                <a:latin typeface="Arial" panose="020B0604020202020204" pitchFamily="34" charset="0"/>
                <a:ea typeface="宋体" panose="02010600030101010101" pitchFamily="2" charset="-122"/>
              </a:endParaRPr>
            </a:p>
          </p:txBody>
        </p:sp>
      </p:grpSp>
      <p:grpSp>
        <p:nvGrpSpPr>
          <p:cNvPr id="57373" name="Group 28"/>
          <p:cNvGrpSpPr/>
          <p:nvPr/>
        </p:nvGrpSpPr>
        <p:grpSpPr>
          <a:xfrm>
            <a:off x="963613" y="5573713"/>
            <a:ext cx="844550" cy="654050"/>
            <a:chOff x="1070" y="1910"/>
            <a:chExt cx="532" cy="412"/>
          </a:xfrm>
        </p:grpSpPr>
        <p:sp>
          <p:nvSpPr>
            <p:cNvPr id="57374" name="Rectangle 29"/>
            <p:cNvSpPr/>
            <p:nvPr/>
          </p:nvSpPr>
          <p:spPr>
            <a:xfrm>
              <a:off x="1070" y="1994"/>
              <a:ext cx="532" cy="246"/>
            </a:xfrm>
            <a:prstGeom prst="rect">
              <a:avLst/>
            </a:prstGeom>
            <a:solidFill>
              <a:srgbClr val="969696"/>
            </a:solidFill>
            <a:ln w="9525">
              <a:noFill/>
            </a:ln>
          </p:spPr>
          <p:txBody>
            <a:bodyPr wrap="none" anchor="ctr" anchorCtr="0"/>
            <a:p>
              <a:pPr algn="ctr" eaLnBrk="0" hangingPunct="0"/>
              <a:endParaRPr lang="zh-CN" altLang="en-US" dirty="0">
                <a:latin typeface="Arial" panose="020B0604020202020204" pitchFamily="34" charset="0"/>
                <a:ea typeface="宋体" panose="02010600030101010101" pitchFamily="2" charset="-122"/>
              </a:endParaRPr>
            </a:p>
          </p:txBody>
        </p:sp>
        <p:sp>
          <p:nvSpPr>
            <p:cNvPr id="57375" name="Oval 30"/>
            <p:cNvSpPr/>
            <p:nvPr/>
          </p:nvSpPr>
          <p:spPr>
            <a:xfrm>
              <a:off x="1070" y="1910"/>
              <a:ext cx="532" cy="158"/>
            </a:xfrm>
            <a:prstGeom prst="ellipse">
              <a:avLst/>
            </a:prstGeom>
            <a:solidFill>
              <a:schemeClr val="accent1"/>
            </a:solidFill>
            <a:ln w="9525">
              <a:noFill/>
            </a:ln>
          </p:spPr>
          <p:txBody>
            <a:bodyPr wrap="none" anchor="ctr" anchorCtr="0"/>
            <a:p>
              <a:pPr algn="ctr" eaLnBrk="0" hangingPunct="0"/>
              <a:endParaRPr lang="zh-CN" altLang="en-US" dirty="0">
                <a:latin typeface="Arial" panose="020B0604020202020204" pitchFamily="34" charset="0"/>
                <a:ea typeface="宋体" panose="02010600030101010101" pitchFamily="2" charset="-122"/>
              </a:endParaRPr>
            </a:p>
          </p:txBody>
        </p:sp>
        <p:sp>
          <p:nvSpPr>
            <p:cNvPr id="57376" name="Oval 31"/>
            <p:cNvSpPr/>
            <p:nvPr/>
          </p:nvSpPr>
          <p:spPr>
            <a:xfrm>
              <a:off x="1070" y="2164"/>
              <a:ext cx="532" cy="158"/>
            </a:xfrm>
            <a:prstGeom prst="ellipse">
              <a:avLst/>
            </a:prstGeom>
            <a:solidFill>
              <a:srgbClr val="969696"/>
            </a:solidFill>
            <a:ln w="9525">
              <a:noFill/>
            </a:ln>
          </p:spPr>
          <p:txBody>
            <a:bodyPr wrap="none" anchor="ctr" anchorCtr="0"/>
            <a:p>
              <a:pPr algn="ctr" eaLnBrk="0" hangingPunct="0"/>
              <a:endParaRPr lang="zh-CN" altLang="en-US" dirty="0">
                <a:latin typeface="Arial" panose="020B0604020202020204" pitchFamily="34" charset="0"/>
                <a:ea typeface="宋体" panose="02010600030101010101" pitchFamily="2" charset="-122"/>
              </a:endParaRPr>
            </a:p>
          </p:txBody>
        </p:sp>
      </p:grpSp>
      <p:grpSp>
        <p:nvGrpSpPr>
          <p:cNvPr id="57377" name="Group 32"/>
          <p:cNvGrpSpPr/>
          <p:nvPr/>
        </p:nvGrpSpPr>
        <p:grpSpPr>
          <a:xfrm>
            <a:off x="971550" y="5029200"/>
            <a:ext cx="844550" cy="654050"/>
            <a:chOff x="1070" y="1910"/>
            <a:chExt cx="532" cy="412"/>
          </a:xfrm>
        </p:grpSpPr>
        <p:sp>
          <p:nvSpPr>
            <p:cNvPr id="57378" name="Rectangle 33"/>
            <p:cNvSpPr/>
            <p:nvPr/>
          </p:nvSpPr>
          <p:spPr>
            <a:xfrm>
              <a:off x="1070" y="1994"/>
              <a:ext cx="532" cy="246"/>
            </a:xfrm>
            <a:prstGeom prst="rect">
              <a:avLst/>
            </a:prstGeom>
            <a:solidFill>
              <a:srgbClr val="969696"/>
            </a:solidFill>
            <a:ln w="9525">
              <a:noFill/>
            </a:ln>
          </p:spPr>
          <p:txBody>
            <a:bodyPr wrap="none" anchor="ctr" anchorCtr="0"/>
            <a:p>
              <a:pPr algn="ctr" eaLnBrk="0" hangingPunct="0"/>
              <a:endParaRPr lang="zh-CN" altLang="en-US" dirty="0">
                <a:latin typeface="Arial" panose="020B0604020202020204" pitchFamily="34" charset="0"/>
                <a:ea typeface="宋体" panose="02010600030101010101" pitchFamily="2" charset="-122"/>
              </a:endParaRPr>
            </a:p>
          </p:txBody>
        </p:sp>
        <p:sp>
          <p:nvSpPr>
            <p:cNvPr id="57379" name="Oval 34"/>
            <p:cNvSpPr/>
            <p:nvPr/>
          </p:nvSpPr>
          <p:spPr>
            <a:xfrm>
              <a:off x="1070" y="1910"/>
              <a:ext cx="532" cy="158"/>
            </a:xfrm>
            <a:prstGeom prst="ellipse">
              <a:avLst/>
            </a:prstGeom>
            <a:solidFill>
              <a:schemeClr val="accent1"/>
            </a:solidFill>
            <a:ln w="9525">
              <a:noFill/>
            </a:ln>
          </p:spPr>
          <p:txBody>
            <a:bodyPr wrap="none" anchor="ctr" anchorCtr="0"/>
            <a:p>
              <a:pPr algn="ctr" eaLnBrk="0" hangingPunct="0"/>
              <a:endParaRPr lang="zh-CN" altLang="en-US" dirty="0">
                <a:latin typeface="Arial" panose="020B0604020202020204" pitchFamily="34" charset="0"/>
                <a:ea typeface="宋体" panose="02010600030101010101" pitchFamily="2" charset="-122"/>
              </a:endParaRPr>
            </a:p>
          </p:txBody>
        </p:sp>
        <p:sp>
          <p:nvSpPr>
            <p:cNvPr id="57380" name="Oval 35"/>
            <p:cNvSpPr/>
            <p:nvPr/>
          </p:nvSpPr>
          <p:spPr>
            <a:xfrm>
              <a:off x="1070" y="2164"/>
              <a:ext cx="532" cy="158"/>
            </a:xfrm>
            <a:prstGeom prst="ellipse">
              <a:avLst/>
            </a:prstGeom>
            <a:solidFill>
              <a:srgbClr val="969696"/>
            </a:solidFill>
            <a:ln w="9525">
              <a:noFill/>
            </a:ln>
          </p:spPr>
          <p:txBody>
            <a:bodyPr wrap="none" anchor="ctr" anchorCtr="0"/>
            <a:p>
              <a:pPr algn="ctr" eaLnBrk="0" hangingPunct="0"/>
              <a:endParaRPr lang="zh-CN" altLang="en-US" dirty="0">
                <a:latin typeface="Arial" panose="020B0604020202020204" pitchFamily="34" charset="0"/>
                <a:ea typeface="宋体" panose="02010600030101010101" pitchFamily="2" charset="-122"/>
              </a:endParaRPr>
            </a:p>
          </p:txBody>
        </p:sp>
      </p:grpSp>
      <p:sp>
        <p:nvSpPr>
          <p:cNvPr id="57381" name="Rectangle 36"/>
          <p:cNvSpPr/>
          <p:nvPr/>
        </p:nvSpPr>
        <p:spPr>
          <a:xfrm>
            <a:off x="1841500" y="5286375"/>
            <a:ext cx="985838" cy="403225"/>
          </a:xfrm>
          <a:prstGeom prst="rect">
            <a:avLst/>
          </a:prstGeom>
          <a:noFill/>
          <a:ln w="9525">
            <a:noFill/>
          </a:ln>
        </p:spPr>
        <p:txBody>
          <a:bodyPr lIns="103188" tIns="52388" rIns="103188" bIns="52388" anchor="t" anchorCtr="0">
            <a:spAutoFit/>
          </a:bodyPr>
          <a:p>
            <a:pPr algn="ctr" defTabSz="1041400" eaLnBrk="0" hangingPunct="0">
              <a:lnSpc>
                <a:spcPct val="70000"/>
              </a:lnSpc>
              <a:spcBef>
                <a:spcPct val="50000"/>
              </a:spcBef>
            </a:pPr>
            <a:r>
              <a:rPr lang="en-US" altLang="zh-CN" sz="1400" dirty="0">
                <a:solidFill>
                  <a:schemeClr val="bg2"/>
                </a:solidFill>
                <a:latin typeface="Arial" panose="020B0604020202020204" pitchFamily="34" charset="0"/>
                <a:ea typeface="宋体" panose="02010600030101010101" pitchFamily="2" charset="-122"/>
              </a:rPr>
              <a:t>Control files</a:t>
            </a:r>
            <a:endParaRPr lang="en-US" altLang="zh-CN" sz="1400" dirty="0">
              <a:solidFill>
                <a:schemeClr val="bg2"/>
              </a:solidFill>
              <a:latin typeface="Arial" panose="020B0604020202020204" pitchFamily="34" charset="0"/>
              <a:ea typeface="宋体" panose="02010600030101010101" pitchFamily="2" charset="-122"/>
            </a:endParaRPr>
          </a:p>
        </p:txBody>
      </p:sp>
      <p:sp>
        <p:nvSpPr>
          <p:cNvPr id="57382" name="Rectangle 37"/>
          <p:cNvSpPr/>
          <p:nvPr/>
        </p:nvSpPr>
        <p:spPr>
          <a:xfrm>
            <a:off x="979488" y="5286375"/>
            <a:ext cx="796925" cy="403225"/>
          </a:xfrm>
          <a:prstGeom prst="rect">
            <a:avLst/>
          </a:prstGeom>
          <a:noFill/>
          <a:ln w="9525">
            <a:noFill/>
          </a:ln>
        </p:spPr>
        <p:txBody>
          <a:bodyPr lIns="103188" tIns="52388" rIns="103188" bIns="52388" anchor="t" anchorCtr="0">
            <a:spAutoFit/>
          </a:bodyPr>
          <a:p>
            <a:pPr algn="ctr" defTabSz="1041400" eaLnBrk="0" hangingPunct="0">
              <a:lnSpc>
                <a:spcPct val="70000"/>
              </a:lnSpc>
              <a:spcBef>
                <a:spcPct val="50000"/>
              </a:spcBef>
            </a:pPr>
            <a:r>
              <a:rPr lang="en-US" altLang="zh-CN" sz="1400" dirty="0">
                <a:solidFill>
                  <a:schemeClr val="bg2"/>
                </a:solidFill>
                <a:latin typeface="Arial" panose="020B0604020202020204" pitchFamily="34" charset="0"/>
                <a:ea typeface="宋体" panose="02010600030101010101" pitchFamily="2" charset="-122"/>
              </a:rPr>
              <a:t>Data files </a:t>
            </a:r>
            <a:endParaRPr lang="en-US" altLang="zh-CN" sz="1400" dirty="0">
              <a:solidFill>
                <a:schemeClr val="bg2"/>
              </a:solidFill>
              <a:latin typeface="Arial" panose="020B0604020202020204" pitchFamily="34" charset="0"/>
              <a:ea typeface="宋体" panose="02010600030101010101" pitchFamily="2" charset="-122"/>
            </a:endParaRPr>
          </a:p>
        </p:txBody>
      </p:sp>
      <p:grpSp>
        <p:nvGrpSpPr>
          <p:cNvPr id="57383" name="Group 38"/>
          <p:cNvGrpSpPr/>
          <p:nvPr/>
        </p:nvGrpSpPr>
        <p:grpSpPr>
          <a:xfrm>
            <a:off x="2886075" y="5029200"/>
            <a:ext cx="844550" cy="654050"/>
            <a:chOff x="1070" y="1910"/>
            <a:chExt cx="532" cy="412"/>
          </a:xfrm>
        </p:grpSpPr>
        <p:sp>
          <p:nvSpPr>
            <p:cNvPr id="57384" name="Rectangle 39"/>
            <p:cNvSpPr/>
            <p:nvPr/>
          </p:nvSpPr>
          <p:spPr>
            <a:xfrm>
              <a:off x="1070" y="1994"/>
              <a:ext cx="532" cy="246"/>
            </a:xfrm>
            <a:prstGeom prst="rect">
              <a:avLst/>
            </a:prstGeom>
            <a:solidFill>
              <a:srgbClr val="969696"/>
            </a:solidFill>
            <a:ln w="9525">
              <a:noFill/>
            </a:ln>
          </p:spPr>
          <p:txBody>
            <a:bodyPr wrap="none" anchor="ctr" anchorCtr="0"/>
            <a:p>
              <a:pPr algn="ctr" eaLnBrk="0" hangingPunct="0"/>
              <a:endParaRPr lang="zh-CN" altLang="en-US" dirty="0">
                <a:latin typeface="Arial" panose="020B0604020202020204" pitchFamily="34" charset="0"/>
                <a:ea typeface="宋体" panose="02010600030101010101" pitchFamily="2" charset="-122"/>
              </a:endParaRPr>
            </a:p>
          </p:txBody>
        </p:sp>
        <p:sp>
          <p:nvSpPr>
            <p:cNvPr id="57385" name="Oval 40"/>
            <p:cNvSpPr/>
            <p:nvPr/>
          </p:nvSpPr>
          <p:spPr>
            <a:xfrm>
              <a:off x="1070" y="1910"/>
              <a:ext cx="532" cy="158"/>
            </a:xfrm>
            <a:prstGeom prst="ellipse">
              <a:avLst/>
            </a:prstGeom>
            <a:solidFill>
              <a:schemeClr val="accent1"/>
            </a:solidFill>
            <a:ln w="9525">
              <a:noFill/>
            </a:ln>
          </p:spPr>
          <p:txBody>
            <a:bodyPr wrap="none" anchor="ctr" anchorCtr="0"/>
            <a:p>
              <a:pPr algn="ctr" eaLnBrk="0" hangingPunct="0"/>
              <a:endParaRPr lang="zh-CN" altLang="en-US" dirty="0">
                <a:latin typeface="Arial" panose="020B0604020202020204" pitchFamily="34" charset="0"/>
                <a:ea typeface="宋体" panose="02010600030101010101" pitchFamily="2" charset="-122"/>
              </a:endParaRPr>
            </a:p>
          </p:txBody>
        </p:sp>
        <p:sp>
          <p:nvSpPr>
            <p:cNvPr id="57386" name="Oval 41"/>
            <p:cNvSpPr/>
            <p:nvPr/>
          </p:nvSpPr>
          <p:spPr>
            <a:xfrm>
              <a:off x="1070" y="2164"/>
              <a:ext cx="532" cy="158"/>
            </a:xfrm>
            <a:prstGeom prst="ellipse">
              <a:avLst/>
            </a:prstGeom>
            <a:solidFill>
              <a:srgbClr val="969696"/>
            </a:solidFill>
            <a:ln w="9525">
              <a:noFill/>
            </a:ln>
          </p:spPr>
          <p:txBody>
            <a:bodyPr wrap="none" anchor="ctr" anchorCtr="0"/>
            <a:p>
              <a:pPr algn="ctr" eaLnBrk="0" hangingPunct="0"/>
              <a:endParaRPr lang="zh-CN" altLang="en-US" dirty="0">
                <a:latin typeface="Arial" panose="020B0604020202020204" pitchFamily="34" charset="0"/>
                <a:ea typeface="宋体" panose="02010600030101010101" pitchFamily="2" charset="-122"/>
              </a:endParaRPr>
            </a:p>
          </p:txBody>
        </p:sp>
      </p:grpSp>
      <p:sp>
        <p:nvSpPr>
          <p:cNvPr id="57387" name="Rectangle 42"/>
          <p:cNvSpPr/>
          <p:nvPr/>
        </p:nvSpPr>
        <p:spPr>
          <a:xfrm>
            <a:off x="2778125" y="5286375"/>
            <a:ext cx="1042988" cy="403225"/>
          </a:xfrm>
          <a:prstGeom prst="rect">
            <a:avLst/>
          </a:prstGeom>
          <a:noFill/>
          <a:ln w="9525">
            <a:noFill/>
          </a:ln>
        </p:spPr>
        <p:txBody>
          <a:bodyPr lIns="103188" tIns="52388" rIns="103188" bIns="52388" anchor="t" anchorCtr="0">
            <a:spAutoFit/>
          </a:bodyPr>
          <a:p>
            <a:pPr algn="ctr" defTabSz="1041400" eaLnBrk="0" hangingPunct="0">
              <a:lnSpc>
                <a:spcPct val="70000"/>
              </a:lnSpc>
              <a:spcBef>
                <a:spcPct val="50000"/>
              </a:spcBef>
            </a:pPr>
            <a:r>
              <a:rPr lang="en-US" altLang="zh-CN" sz="1400" dirty="0">
                <a:solidFill>
                  <a:schemeClr val="bg2"/>
                </a:solidFill>
                <a:latin typeface="Arial" panose="020B0604020202020204" pitchFamily="34" charset="0"/>
                <a:ea typeface="宋体" panose="02010600030101010101" pitchFamily="2" charset="-122"/>
              </a:rPr>
              <a:t>Redo log files</a:t>
            </a:r>
            <a:endParaRPr lang="en-US" altLang="zh-CN" sz="1400" dirty="0">
              <a:solidFill>
                <a:schemeClr val="bg2"/>
              </a:solidFill>
              <a:latin typeface="Arial" panose="020B0604020202020204" pitchFamily="34" charset="0"/>
              <a:ea typeface="宋体" panose="02010600030101010101" pitchFamily="2" charset="-122"/>
            </a:endParaRPr>
          </a:p>
        </p:txBody>
      </p:sp>
      <p:sp>
        <p:nvSpPr>
          <p:cNvPr id="57388" name="Rectangle 43"/>
          <p:cNvSpPr/>
          <p:nvPr/>
        </p:nvSpPr>
        <p:spPr>
          <a:xfrm>
            <a:off x="533400" y="1981200"/>
            <a:ext cx="4899025" cy="2667000"/>
          </a:xfrm>
          <a:prstGeom prst="rect">
            <a:avLst/>
          </a:prstGeom>
          <a:solidFill>
            <a:schemeClr val="accent2"/>
          </a:solidFill>
          <a:ln w="12700" cap="flat" cmpd="sng">
            <a:solidFill>
              <a:schemeClr val="bg2"/>
            </a:solidFill>
            <a:prstDash val="solid"/>
            <a:miter/>
            <a:headEnd type="none" w="med" len="med"/>
            <a:tailEnd type="none" w="med" len="med"/>
          </a:ln>
        </p:spPr>
        <p:txBody>
          <a:bodyPr wrap="none" lIns="92075" tIns="46038" rIns="92075" bIns="46038" anchor="ctr" anchorCtr="0"/>
          <a:p>
            <a:pPr algn="ctr" defTabSz="822325" eaLnBrk="0" hangingPunct="0">
              <a:lnSpc>
                <a:spcPct val="80000"/>
              </a:lnSpc>
              <a:spcBef>
                <a:spcPct val="40000"/>
              </a:spcBef>
            </a:pPr>
            <a:r>
              <a:rPr lang="en-US" altLang="zh-CN" dirty="0">
                <a:solidFill>
                  <a:schemeClr val="bg2"/>
                </a:solidFill>
                <a:latin typeface="Arial" panose="020B0604020202020204" pitchFamily="34" charset="0"/>
                <a:ea typeface="宋体" panose="02010600030101010101" pitchFamily="2" charset="-122"/>
              </a:rPr>
              <a:t>Instance</a:t>
            </a:r>
            <a:endParaRPr lang="en-US" altLang="zh-CN" b="0" dirty="0">
              <a:latin typeface="Arial" panose="020B0604020202020204" pitchFamily="34" charset="0"/>
              <a:ea typeface="宋体" panose="02010600030101010101" pitchFamily="2" charset="-122"/>
            </a:endParaRPr>
          </a:p>
          <a:p>
            <a:pPr algn="ctr" defTabSz="822325" eaLnBrk="0" hangingPunct="0">
              <a:lnSpc>
                <a:spcPct val="80000"/>
              </a:lnSpc>
              <a:spcBef>
                <a:spcPct val="40000"/>
              </a:spcBef>
            </a:pPr>
            <a:endParaRPr lang="en-US" altLang="zh-CN" b="0" dirty="0">
              <a:latin typeface="Arial" panose="020B0604020202020204" pitchFamily="34" charset="0"/>
              <a:ea typeface="宋体" panose="02010600030101010101" pitchFamily="2" charset="-122"/>
            </a:endParaRPr>
          </a:p>
          <a:p>
            <a:pPr algn="ctr" defTabSz="822325" eaLnBrk="0" hangingPunct="0">
              <a:lnSpc>
                <a:spcPct val="80000"/>
              </a:lnSpc>
              <a:spcBef>
                <a:spcPct val="40000"/>
              </a:spcBef>
            </a:pPr>
            <a:endParaRPr lang="en-US" altLang="zh-CN" b="0" dirty="0">
              <a:latin typeface="Arial" panose="020B0604020202020204" pitchFamily="34" charset="0"/>
              <a:ea typeface="宋体" panose="02010600030101010101" pitchFamily="2" charset="-122"/>
            </a:endParaRPr>
          </a:p>
          <a:p>
            <a:pPr algn="ctr" defTabSz="822325" eaLnBrk="0" hangingPunct="0">
              <a:lnSpc>
                <a:spcPct val="80000"/>
              </a:lnSpc>
              <a:spcBef>
                <a:spcPct val="40000"/>
              </a:spcBef>
            </a:pPr>
            <a:endParaRPr lang="en-US" altLang="zh-CN" b="0" dirty="0">
              <a:latin typeface="Arial" panose="020B0604020202020204" pitchFamily="34" charset="0"/>
              <a:ea typeface="宋体" panose="02010600030101010101" pitchFamily="2" charset="-122"/>
            </a:endParaRPr>
          </a:p>
          <a:p>
            <a:pPr algn="ctr" defTabSz="822325" eaLnBrk="0" hangingPunct="0">
              <a:lnSpc>
                <a:spcPct val="80000"/>
              </a:lnSpc>
              <a:spcBef>
                <a:spcPct val="40000"/>
              </a:spcBef>
            </a:pPr>
            <a:endParaRPr lang="en-US" altLang="zh-CN" b="0" dirty="0">
              <a:latin typeface="Arial" panose="020B0604020202020204" pitchFamily="34" charset="0"/>
              <a:ea typeface="宋体" panose="02010600030101010101" pitchFamily="2" charset="-122"/>
            </a:endParaRPr>
          </a:p>
          <a:p>
            <a:pPr algn="ctr" defTabSz="822325" eaLnBrk="0" hangingPunct="0">
              <a:lnSpc>
                <a:spcPct val="80000"/>
              </a:lnSpc>
              <a:spcBef>
                <a:spcPct val="40000"/>
              </a:spcBef>
            </a:pPr>
            <a:endParaRPr lang="en-US" altLang="zh-CN" b="0" dirty="0">
              <a:latin typeface="Arial" panose="020B0604020202020204" pitchFamily="34" charset="0"/>
              <a:ea typeface="宋体" panose="02010600030101010101" pitchFamily="2" charset="-122"/>
            </a:endParaRPr>
          </a:p>
          <a:p>
            <a:pPr algn="ctr" defTabSz="822325" eaLnBrk="0" hangingPunct="0">
              <a:lnSpc>
                <a:spcPct val="80000"/>
              </a:lnSpc>
              <a:spcBef>
                <a:spcPct val="40000"/>
              </a:spcBef>
            </a:pPr>
            <a:endParaRPr lang="en-US" altLang="zh-CN" b="0" dirty="0">
              <a:latin typeface="Arial" panose="020B0604020202020204" pitchFamily="34" charset="0"/>
              <a:ea typeface="宋体" panose="02010600030101010101" pitchFamily="2" charset="-122"/>
            </a:endParaRPr>
          </a:p>
          <a:p>
            <a:pPr algn="ctr" defTabSz="822325" eaLnBrk="0" hangingPunct="0">
              <a:lnSpc>
                <a:spcPct val="80000"/>
              </a:lnSpc>
              <a:spcBef>
                <a:spcPct val="40000"/>
              </a:spcBef>
            </a:pPr>
            <a:endParaRPr lang="zh-CN" altLang="en-US" b="0" dirty="0">
              <a:latin typeface="Arial" panose="020B0604020202020204" pitchFamily="34" charset="0"/>
              <a:ea typeface="宋体" panose="02010600030101010101" pitchFamily="2" charset="-122"/>
            </a:endParaRPr>
          </a:p>
        </p:txBody>
      </p:sp>
      <p:sp>
        <p:nvSpPr>
          <p:cNvPr id="57389" name="Rectangle 44"/>
          <p:cNvSpPr/>
          <p:nvPr/>
        </p:nvSpPr>
        <p:spPr>
          <a:xfrm>
            <a:off x="609600" y="2286000"/>
            <a:ext cx="4564063" cy="1804988"/>
          </a:xfrm>
          <a:prstGeom prst="rect">
            <a:avLst/>
          </a:prstGeom>
          <a:solidFill>
            <a:schemeClr val="accent1"/>
          </a:solidFill>
          <a:ln w="12700">
            <a:noFill/>
          </a:ln>
        </p:spPr>
        <p:txBody>
          <a:bodyPr wrap="none" lIns="92075" tIns="46038" rIns="92075" bIns="46038" anchor="ctr" anchorCtr="0"/>
          <a:p>
            <a:pPr algn="ctr" defTabSz="822325" eaLnBrk="0" hangingPunct="0">
              <a:spcBef>
                <a:spcPct val="50000"/>
              </a:spcBef>
            </a:pPr>
            <a:r>
              <a:rPr lang="en-US" altLang="zh-CN" dirty="0">
                <a:solidFill>
                  <a:schemeClr val="bg2"/>
                </a:solidFill>
                <a:latin typeface="Arial" panose="020B0604020202020204" pitchFamily="34" charset="0"/>
                <a:ea typeface="宋体" panose="02010600030101010101" pitchFamily="2" charset="-122"/>
              </a:rPr>
              <a:t>SGA</a:t>
            </a:r>
            <a:endParaRPr lang="en-US" altLang="zh-CN"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endParaRPr lang="en-US" altLang="zh-CN"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endParaRPr lang="en-US" altLang="zh-CN"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endParaRPr lang="zh-CN" altLang="en-US" dirty="0">
              <a:solidFill>
                <a:schemeClr val="bg2"/>
              </a:solidFill>
              <a:latin typeface="Arial" panose="020B0604020202020204" pitchFamily="34" charset="0"/>
              <a:ea typeface="宋体" panose="02010600030101010101" pitchFamily="2" charset="-122"/>
            </a:endParaRPr>
          </a:p>
        </p:txBody>
      </p:sp>
      <p:sp>
        <p:nvSpPr>
          <p:cNvPr id="57390" name="Rectangle 45"/>
          <p:cNvSpPr/>
          <p:nvPr/>
        </p:nvSpPr>
        <p:spPr>
          <a:xfrm>
            <a:off x="2414588" y="2830513"/>
            <a:ext cx="1309687" cy="1139825"/>
          </a:xfrm>
          <a:prstGeom prst="rect">
            <a:avLst/>
          </a:prstGeom>
          <a:solidFill>
            <a:srgbClr val="FF9BCE"/>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7391" name="Rectangle 46"/>
          <p:cNvSpPr/>
          <p:nvPr/>
        </p:nvSpPr>
        <p:spPr>
          <a:xfrm>
            <a:off x="3830638" y="2830513"/>
            <a:ext cx="1311275" cy="1139825"/>
          </a:xfrm>
          <a:prstGeom prst="rect">
            <a:avLst/>
          </a:prstGeom>
          <a:solidFill>
            <a:srgbClr val="FF9BCE"/>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7392" name="Rectangle 47"/>
          <p:cNvSpPr/>
          <p:nvPr/>
        </p:nvSpPr>
        <p:spPr>
          <a:xfrm>
            <a:off x="781050" y="2393950"/>
            <a:ext cx="1555750" cy="1614488"/>
          </a:xfrm>
          <a:prstGeom prst="rect">
            <a:avLst/>
          </a:prstGeom>
          <a:solidFill>
            <a:srgbClr val="FFE88A"/>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7393" name="Rectangle 48"/>
          <p:cNvSpPr/>
          <p:nvPr/>
        </p:nvSpPr>
        <p:spPr>
          <a:xfrm>
            <a:off x="901700" y="3430588"/>
            <a:ext cx="1312863" cy="539750"/>
          </a:xfrm>
          <a:prstGeom prst="rect">
            <a:avLst/>
          </a:prstGeom>
          <a:solidFill>
            <a:srgbClr val="FF9BCE"/>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7394" name="Rectangle 49"/>
          <p:cNvSpPr/>
          <p:nvPr/>
        </p:nvSpPr>
        <p:spPr>
          <a:xfrm>
            <a:off x="901700" y="2822575"/>
            <a:ext cx="1312863" cy="538163"/>
          </a:xfrm>
          <a:prstGeom prst="rect">
            <a:avLst/>
          </a:prstGeom>
          <a:solidFill>
            <a:srgbClr val="FF9BCE"/>
          </a:solidFill>
          <a:ln w="12700">
            <a:noFill/>
          </a:ln>
        </p:spPr>
        <p:txBody>
          <a:bodyPr wrap="none" lIns="92075" tIns="46038" rIns="92075" bIns="46038" anchor="ctr" anchorCtr="0"/>
          <a:p>
            <a:pPr algn="ctr" defTabSz="822325" eaLnBrk="0" hangingPunct="0"/>
            <a:endParaRPr lang="zh-CN" altLang="en-US" sz="1600" dirty="0">
              <a:solidFill>
                <a:schemeClr val="bg2"/>
              </a:solidFill>
              <a:latin typeface="Arial" panose="020B0604020202020204" pitchFamily="34" charset="0"/>
              <a:ea typeface="宋体" panose="02010600030101010101" pitchFamily="2" charset="-122"/>
            </a:endParaRPr>
          </a:p>
        </p:txBody>
      </p:sp>
      <p:sp>
        <p:nvSpPr>
          <p:cNvPr id="57395" name="Oval 50"/>
          <p:cNvSpPr/>
          <p:nvPr/>
        </p:nvSpPr>
        <p:spPr>
          <a:xfrm>
            <a:off x="2214563" y="4154488"/>
            <a:ext cx="717550" cy="427037"/>
          </a:xfrm>
          <a:prstGeom prst="ellipse">
            <a:avLst/>
          </a:prstGeom>
          <a:solidFill>
            <a:srgbClr val="FFE88A"/>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7396" name="Oval 51"/>
          <p:cNvSpPr/>
          <p:nvPr/>
        </p:nvSpPr>
        <p:spPr>
          <a:xfrm>
            <a:off x="1419225" y="4167188"/>
            <a:ext cx="717550" cy="427037"/>
          </a:xfrm>
          <a:prstGeom prst="ellipse">
            <a:avLst/>
          </a:prstGeom>
          <a:solidFill>
            <a:srgbClr val="FFE88A"/>
          </a:solidFill>
          <a:ln w="12700">
            <a:noFill/>
          </a:ln>
        </p:spPr>
        <p:txBody>
          <a:bodyPr wrap="none" lIns="92075" tIns="46038" rIns="92075" bIns="46038" anchor="ctr" anchorCtr="0"/>
          <a:p>
            <a:pPr algn="ctr" defTabSz="822325" eaLnBrk="0" hangingPunct="0">
              <a:spcBef>
                <a:spcPct val="50000"/>
              </a:spcBef>
            </a:pPr>
            <a:r>
              <a:rPr lang="en-US" altLang="zh-CN" sz="1600" dirty="0">
                <a:solidFill>
                  <a:schemeClr val="bg2"/>
                </a:solidFill>
                <a:latin typeface="Arial" panose="020B0604020202020204" pitchFamily="34" charset="0"/>
                <a:ea typeface="宋体" panose="02010600030101010101" pitchFamily="2" charset="-122"/>
              </a:rPr>
              <a:t>SMON</a:t>
            </a:r>
            <a:endParaRPr lang="en-US" altLang="zh-CN" sz="1600" dirty="0">
              <a:solidFill>
                <a:schemeClr val="bg2"/>
              </a:solidFill>
              <a:latin typeface="Arial" panose="020B0604020202020204" pitchFamily="34" charset="0"/>
              <a:ea typeface="宋体" panose="02010600030101010101" pitchFamily="2" charset="-122"/>
            </a:endParaRPr>
          </a:p>
        </p:txBody>
      </p:sp>
      <p:sp>
        <p:nvSpPr>
          <p:cNvPr id="57397" name="Oval 52"/>
          <p:cNvSpPr/>
          <p:nvPr/>
        </p:nvSpPr>
        <p:spPr>
          <a:xfrm>
            <a:off x="614363" y="4167188"/>
            <a:ext cx="717550" cy="427037"/>
          </a:xfrm>
          <a:prstGeom prst="ellipse">
            <a:avLst/>
          </a:prstGeom>
          <a:solidFill>
            <a:srgbClr val="FFE88A"/>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7398" name="Oval 53"/>
          <p:cNvSpPr/>
          <p:nvPr/>
        </p:nvSpPr>
        <p:spPr>
          <a:xfrm>
            <a:off x="3827463" y="4167188"/>
            <a:ext cx="712787" cy="427037"/>
          </a:xfrm>
          <a:prstGeom prst="ellipse">
            <a:avLst/>
          </a:prstGeom>
          <a:solidFill>
            <a:srgbClr val="FFE88A"/>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7399" name="Oval 54"/>
          <p:cNvSpPr/>
          <p:nvPr/>
        </p:nvSpPr>
        <p:spPr>
          <a:xfrm>
            <a:off x="4641850" y="4167188"/>
            <a:ext cx="712788" cy="427037"/>
          </a:xfrm>
          <a:prstGeom prst="ellipse">
            <a:avLst/>
          </a:prstGeom>
          <a:solidFill>
            <a:srgbClr val="FFE88A"/>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7400" name="Oval 55"/>
          <p:cNvSpPr/>
          <p:nvPr/>
        </p:nvSpPr>
        <p:spPr>
          <a:xfrm>
            <a:off x="3017838" y="4167188"/>
            <a:ext cx="717550" cy="427037"/>
          </a:xfrm>
          <a:prstGeom prst="ellipse">
            <a:avLst/>
          </a:prstGeom>
          <a:solidFill>
            <a:srgbClr val="FFE88A"/>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7401" name="Text Box 56"/>
          <p:cNvSpPr txBox="1"/>
          <p:nvPr/>
        </p:nvSpPr>
        <p:spPr>
          <a:xfrm>
            <a:off x="3113088" y="4137025"/>
            <a:ext cx="523875" cy="457200"/>
          </a:xfrm>
          <a:prstGeom prst="rect">
            <a:avLst/>
          </a:prstGeom>
          <a:no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7402" name="Text Box 57"/>
          <p:cNvSpPr txBox="1"/>
          <p:nvPr/>
        </p:nvSpPr>
        <p:spPr>
          <a:xfrm>
            <a:off x="1733550" y="6110288"/>
            <a:ext cx="1319213" cy="336550"/>
          </a:xfrm>
          <a:prstGeom prst="rect">
            <a:avLst/>
          </a:prstGeom>
          <a:noFill/>
          <a:ln w="25400">
            <a:noFill/>
          </a:ln>
        </p:spPr>
        <p:txBody>
          <a:bodyPr anchor="t" anchorCtr="0">
            <a:spAutoFit/>
          </a:bodyPr>
          <a:p>
            <a:pPr algn="ctr" eaLnBrk="0" hangingPunct="0">
              <a:spcBef>
                <a:spcPct val="50000"/>
              </a:spcBef>
            </a:pPr>
            <a:r>
              <a:rPr lang="en-US" altLang="zh-CN" sz="1600" dirty="0">
                <a:solidFill>
                  <a:schemeClr val="bg1"/>
                </a:solidFill>
                <a:latin typeface="Arial" panose="020B0604020202020204" pitchFamily="34" charset="0"/>
                <a:ea typeface="宋体" panose="02010600030101010101" pitchFamily="2" charset="-122"/>
              </a:rPr>
              <a:t>Database</a:t>
            </a:r>
            <a:endParaRPr lang="en-US" altLang="zh-CN" sz="1600" dirty="0">
              <a:solidFill>
                <a:schemeClr val="bg1"/>
              </a:solidFill>
              <a:latin typeface="Arial" panose="020B0604020202020204" pitchFamily="34" charset="0"/>
              <a:ea typeface="宋体" panose="02010600030101010101" pitchFamily="2" charset="-122"/>
            </a:endParaRPr>
          </a:p>
        </p:txBody>
      </p:sp>
      <p:sp>
        <p:nvSpPr>
          <p:cNvPr id="57403" name="Line 58"/>
          <p:cNvSpPr/>
          <p:nvPr/>
        </p:nvSpPr>
        <p:spPr>
          <a:xfrm rot="-5400000" flipV="1">
            <a:off x="1592263" y="4760913"/>
            <a:ext cx="412750" cy="12700"/>
          </a:xfrm>
          <a:prstGeom prst="line">
            <a:avLst/>
          </a:prstGeom>
          <a:ln w="28575" cap="flat" cmpd="sng">
            <a:solidFill>
              <a:srgbClr val="FF3300"/>
            </a:solidFill>
            <a:prstDash val="solid"/>
            <a:round/>
            <a:headEnd type="stealth" w="med" len="lg"/>
            <a:tailEnd type="none" w="sm" len="sm"/>
          </a:ln>
        </p:spPr>
      </p:sp>
      <p:sp>
        <p:nvSpPr>
          <p:cNvPr id="57404" name="Rectangle 3"/>
          <p:cNvSpPr/>
          <p:nvPr/>
        </p:nvSpPr>
        <p:spPr>
          <a:xfrm>
            <a:off x="0" y="0"/>
            <a:ext cx="9144000" cy="914400"/>
          </a:xfrm>
          <a:prstGeom prst="rect">
            <a:avLst/>
          </a:prstGeom>
          <a:noFill/>
          <a:ln w="9525">
            <a:noFill/>
          </a:ln>
        </p:spPr>
        <p:txBody>
          <a:bodyPr anchor="ctr" anchorCtr="0"/>
          <a:p>
            <a:pPr algn="ctr" eaLnBrk="0" hangingPunct="0"/>
            <a:r>
              <a:rPr lang="en-US" altLang="zh-CN" sz="4000" dirty="0">
                <a:solidFill>
                  <a:srgbClr val="800000"/>
                </a:solidFill>
                <a:latin typeface="Times New Roman" panose="02020603050405020304" charset="0"/>
                <a:ea typeface="宋体" panose="02010600030101010101" pitchFamily="2" charset="-122"/>
              </a:rPr>
              <a:t>Oracle</a:t>
            </a:r>
            <a:r>
              <a:rPr lang="zh-CN" altLang="en-US" sz="4000" dirty="0">
                <a:solidFill>
                  <a:srgbClr val="800000"/>
                </a:solidFill>
                <a:latin typeface="Times New Roman" panose="02020603050405020304" charset="0"/>
                <a:ea typeface="宋体" panose="02010600030101010101" pitchFamily="2" charset="-122"/>
              </a:rPr>
              <a:t>例程后台进程</a:t>
            </a:r>
            <a:endParaRPr lang="zh-CN" altLang="en-US" sz="4000" dirty="0">
              <a:solidFill>
                <a:srgbClr val="800000"/>
              </a:solidFill>
              <a:latin typeface="Times New Roman" panose="02020603050405020304" charset="0"/>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p:sp>
        <p:nvSpPr>
          <p:cNvPr id="58370" name="Rectangle 6"/>
          <p:cNvSpPr>
            <a:spLocks noGrp="1"/>
          </p:cNvSpPr>
          <p:nvPr>
            <p:ph type="sldNum" sz="quarter" idx="12"/>
          </p:nvPr>
        </p:nvSpPr>
        <p:spPr/>
        <p:txBody>
          <a:bodyPr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stStyle>
          <a:p>
            <a:pPr lvl="0" algn="r" eaLnBrk="1" hangingPunct="1">
              <a:buSzTx/>
            </a:pPr>
            <a:fld id="{9A0DB2DC-4C9A-4742-B13C-FB6460FD3503}" type="slidenum">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58371" name="Rectangle 2"/>
          <p:cNvSpPr>
            <a:spLocks noGrp="1"/>
          </p:cNvSpPr>
          <p:nvPr>
            <p:ph type="title"/>
          </p:nvPr>
        </p:nvSpPr>
        <p:spPr>
          <a:xfrm>
            <a:off x="0" y="685800"/>
            <a:ext cx="9144000" cy="914400"/>
          </a:xfrm>
        </p:spPr>
        <p:txBody>
          <a:bodyPr vert="horz" wrap="square" lIns="91440" tIns="45720" rIns="91440" bIns="45720" anchor="ctr" anchorCtr="0"/>
          <a:p>
            <a:pPr algn="l"/>
            <a:r>
              <a:rPr lang="en-US" altLang="zh-CN" sz="3200" dirty="0">
                <a:solidFill>
                  <a:srgbClr val="000066"/>
                </a:solidFill>
                <a:ea typeface="宋体" panose="02010600030101010101" pitchFamily="2" charset="-122"/>
              </a:rPr>
              <a:t>5. PMON</a:t>
            </a:r>
            <a:r>
              <a:rPr lang="zh-CN" altLang="en-US" sz="3200" dirty="0">
                <a:solidFill>
                  <a:srgbClr val="000066"/>
                </a:solidFill>
                <a:ea typeface="宋体" panose="02010600030101010101" pitchFamily="2" charset="-122"/>
              </a:rPr>
              <a:t>（进程监控进程）</a:t>
            </a:r>
            <a:endParaRPr lang="zh-CN" altLang="en-US" sz="3200" dirty="0">
              <a:solidFill>
                <a:srgbClr val="000066"/>
              </a:solidFill>
              <a:ea typeface="宋体" panose="02010600030101010101" pitchFamily="2" charset="-122"/>
            </a:endParaRPr>
          </a:p>
        </p:txBody>
      </p:sp>
      <p:sp>
        <p:nvSpPr>
          <p:cNvPr id="58372" name="Rectangle 3"/>
          <p:cNvSpPr>
            <a:spLocks noGrp="1"/>
          </p:cNvSpPr>
          <p:nvPr>
            <p:ph idx="1"/>
          </p:nvPr>
        </p:nvSpPr>
        <p:spPr>
          <a:xfrm>
            <a:off x="5410200" y="1295400"/>
            <a:ext cx="3733800" cy="5410200"/>
          </a:xfrm>
        </p:spPr>
        <p:txBody>
          <a:bodyPr vert="horz" wrap="square" lIns="91440" tIns="45720" rIns="91440" bIns="45720" anchor="t" anchorCtr="0"/>
          <a:p>
            <a:pPr>
              <a:lnSpc>
                <a:spcPct val="120000"/>
              </a:lnSpc>
            </a:pPr>
            <a:r>
              <a:rPr lang="zh-CN" altLang="en-US" sz="2800" dirty="0">
                <a:ea typeface="宋体" panose="02010600030101010101" pitchFamily="2" charset="-122"/>
              </a:rPr>
              <a:t>功能</a:t>
            </a:r>
            <a:endParaRPr lang="zh-CN" altLang="en-US" sz="2800" dirty="0">
              <a:ea typeface="宋体" panose="02010600030101010101" pitchFamily="2" charset="-122"/>
            </a:endParaRPr>
          </a:p>
          <a:p>
            <a:pPr marL="0" lvl="1" indent="0">
              <a:lnSpc>
                <a:spcPct val="120000"/>
              </a:lnSpc>
              <a:buClr>
                <a:srgbClr val="800000"/>
              </a:buClr>
              <a:buFont typeface="Wingdings" panose="05000000000000000000" pitchFamily="2" charset="2"/>
              <a:buChar char="l"/>
            </a:pPr>
            <a:r>
              <a:rPr lang="zh-CN" altLang="en-US" sz="2000" dirty="0">
                <a:ea typeface="宋体" panose="02010600030101010101" pitchFamily="2" charset="-122"/>
              </a:rPr>
              <a:t>监控调度进程和服务器进程的状态，负责恢复失败的用户进程或服务器进程，并且释放进程所占用的资源；</a:t>
            </a:r>
            <a:endParaRPr lang="zh-CN" altLang="en-US" sz="2000" dirty="0">
              <a:ea typeface="宋体" panose="02010600030101010101" pitchFamily="2" charset="-122"/>
            </a:endParaRPr>
          </a:p>
          <a:p>
            <a:pPr marL="0" lvl="1" indent="0">
              <a:lnSpc>
                <a:spcPct val="120000"/>
              </a:lnSpc>
              <a:buClr>
                <a:srgbClr val="800000"/>
              </a:buClr>
              <a:buFont typeface="Wingdings" panose="05000000000000000000" pitchFamily="2" charset="2"/>
              <a:buChar char="l"/>
            </a:pPr>
            <a:r>
              <a:rPr lang="zh-CN" altLang="en-US" sz="2000" dirty="0">
                <a:ea typeface="宋体" panose="02010600030101010101" pitchFamily="2" charset="-122"/>
              </a:rPr>
              <a:t>清除非正常中断的用户进程留下的孤儿会话，回退未提交的事务，释放会话所占用的锁、</a:t>
            </a:r>
            <a:r>
              <a:rPr lang="en-US" altLang="zh-CN" sz="2000" dirty="0">
                <a:ea typeface="宋体" panose="02010600030101010101" pitchFamily="2" charset="-122"/>
              </a:rPr>
              <a:t>SGA</a:t>
            </a:r>
            <a:r>
              <a:rPr lang="zh-CN" altLang="en-US" sz="2000" dirty="0">
                <a:ea typeface="宋体" panose="02010600030101010101" pitchFamily="2" charset="-122"/>
              </a:rPr>
              <a:t>、</a:t>
            </a:r>
            <a:r>
              <a:rPr lang="en-US" altLang="zh-CN" sz="2000" dirty="0">
                <a:ea typeface="宋体" panose="02010600030101010101" pitchFamily="2" charset="-122"/>
              </a:rPr>
              <a:t>PGA</a:t>
            </a:r>
            <a:r>
              <a:rPr lang="zh-CN" altLang="en-US" sz="2000" dirty="0">
                <a:ea typeface="宋体" panose="02010600030101010101" pitchFamily="2" charset="-122"/>
              </a:rPr>
              <a:t>等资源；</a:t>
            </a:r>
            <a:endParaRPr lang="en-US" altLang="zh-CN" sz="2000" dirty="0">
              <a:ea typeface="宋体" panose="02010600030101010101" pitchFamily="2" charset="-122"/>
            </a:endParaRPr>
          </a:p>
          <a:p>
            <a:pPr marL="0" lvl="1" indent="0">
              <a:lnSpc>
                <a:spcPct val="120000"/>
              </a:lnSpc>
              <a:buClr>
                <a:srgbClr val="800000"/>
              </a:buClr>
              <a:buFont typeface="Wingdings" panose="05000000000000000000" pitchFamily="2" charset="2"/>
              <a:buChar char="l"/>
            </a:pPr>
            <a:r>
              <a:rPr lang="zh-CN" altLang="en-US" sz="2000" dirty="0">
                <a:ea typeface="宋体" panose="02010600030101010101" pitchFamily="2" charset="-122"/>
              </a:rPr>
              <a:t>监控调度进程和服务器进程的状态，如果它们失败，重启它们并释放它们所占用的资源。</a:t>
            </a:r>
            <a:endParaRPr lang="zh-CN" altLang="en-US" sz="2000" dirty="0">
              <a:ea typeface="宋体" panose="02010600030101010101" pitchFamily="2" charset="-122"/>
            </a:endParaRPr>
          </a:p>
        </p:txBody>
      </p:sp>
      <p:grpSp>
        <p:nvGrpSpPr>
          <p:cNvPr id="58373" name="Group 4"/>
          <p:cNvGrpSpPr/>
          <p:nvPr/>
        </p:nvGrpSpPr>
        <p:grpSpPr>
          <a:xfrm>
            <a:off x="403225" y="1927225"/>
            <a:ext cx="4949825" cy="2667000"/>
            <a:chOff x="357" y="804"/>
            <a:chExt cx="3118" cy="1680"/>
          </a:xfrm>
        </p:grpSpPr>
        <p:sp>
          <p:nvSpPr>
            <p:cNvPr id="58374" name="Rectangle 5"/>
            <p:cNvSpPr/>
            <p:nvPr/>
          </p:nvSpPr>
          <p:spPr>
            <a:xfrm>
              <a:off x="357" y="804"/>
              <a:ext cx="3118" cy="1680"/>
            </a:xfrm>
            <a:prstGeom prst="rect">
              <a:avLst/>
            </a:prstGeom>
            <a:solidFill>
              <a:schemeClr val="accent2"/>
            </a:solidFill>
            <a:ln w="12700" cap="flat" cmpd="sng">
              <a:solidFill>
                <a:schemeClr val="bg2"/>
              </a:solidFill>
              <a:prstDash val="solid"/>
              <a:miter/>
              <a:headEnd type="none" w="med" len="med"/>
              <a:tailEnd type="none" w="med" len="med"/>
            </a:ln>
          </p:spPr>
          <p:txBody>
            <a:bodyPr wrap="none" lIns="92075" tIns="46038" rIns="92075" bIns="46038" anchor="ctr" anchorCtr="0"/>
            <a:p>
              <a:pPr algn="ctr" defTabSz="822325" eaLnBrk="0" hangingPunct="0">
                <a:lnSpc>
                  <a:spcPct val="80000"/>
                </a:lnSpc>
                <a:spcBef>
                  <a:spcPct val="40000"/>
                </a:spcBef>
              </a:pPr>
              <a:r>
                <a:rPr lang="en-US" altLang="zh-CN" dirty="0">
                  <a:solidFill>
                    <a:schemeClr val="bg2"/>
                  </a:solidFill>
                  <a:latin typeface="Arial" panose="020B0604020202020204" pitchFamily="34" charset="0"/>
                  <a:ea typeface="宋体" panose="02010600030101010101" pitchFamily="2" charset="-122"/>
                </a:rPr>
                <a:t>Instance</a:t>
              </a:r>
              <a:endParaRPr lang="en-US" altLang="zh-CN" b="0" dirty="0">
                <a:latin typeface="Arial" panose="020B0604020202020204" pitchFamily="34" charset="0"/>
                <a:ea typeface="宋体" panose="02010600030101010101" pitchFamily="2" charset="-122"/>
              </a:endParaRPr>
            </a:p>
            <a:p>
              <a:pPr algn="ctr" defTabSz="822325" eaLnBrk="0" hangingPunct="0">
                <a:lnSpc>
                  <a:spcPct val="80000"/>
                </a:lnSpc>
                <a:spcBef>
                  <a:spcPct val="40000"/>
                </a:spcBef>
              </a:pPr>
              <a:endParaRPr lang="en-US" altLang="zh-CN" b="0" dirty="0">
                <a:latin typeface="Arial" panose="020B0604020202020204" pitchFamily="34" charset="0"/>
                <a:ea typeface="宋体" panose="02010600030101010101" pitchFamily="2" charset="-122"/>
              </a:endParaRPr>
            </a:p>
            <a:p>
              <a:pPr algn="ctr" defTabSz="822325" eaLnBrk="0" hangingPunct="0">
                <a:lnSpc>
                  <a:spcPct val="80000"/>
                </a:lnSpc>
                <a:spcBef>
                  <a:spcPct val="40000"/>
                </a:spcBef>
              </a:pPr>
              <a:endParaRPr lang="en-US" altLang="zh-CN" b="0" dirty="0">
                <a:latin typeface="Arial" panose="020B0604020202020204" pitchFamily="34" charset="0"/>
                <a:ea typeface="宋体" panose="02010600030101010101" pitchFamily="2" charset="-122"/>
              </a:endParaRPr>
            </a:p>
            <a:p>
              <a:pPr algn="ctr" defTabSz="822325" eaLnBrk="0" hangingPunct="0">
                <a:lnSpc>
                  <a:spcPct val="80000"/>
                </a:lnSpc>
                <a:spcBef>
                  <a:spcPct val="40000"/>
                </a:spcBef>
              </a:pPr>
              <a:endParaRPr lang="en-US" altLang="zh-CN" b="0" dirty="0">
                <a:latin typeface="Arial" panose="020B0604020202020204" pitchFamily="34" charset="0"/>
                <a:ea typeface="宋体" panose="02010600030101010101" pitchFamily="2" charset="-122"/>
              </a:endParaRPr>
            </a:p>
            <a:p>
              <a:pPr algn="ctr" defTabSz="822325" eaLnBrk="0" hangingPunct="0">
                <a:lnSpc>
                  <a:spcPct val="80000"/>
                </a:lnSpc>
                <a:spcBef>
                  <a:spcPct val="40000"/>
                </a:spcBef>
              </a:pPr>
              <a:endParaRPr lang="en-US" altLang="zh-CN" b="0" dirty="0">
                <a:latin typeface="Arial" panose="020B0604020202020204" pitchFamily="34" charset="0"/>
                <a:ea typeface="宋体" panose="02010600030101010101" pitchFamily="2" charset="-122"/>
              </a:endParaRPr>
            </a:p>
            <a:p>
              <a:pPr algn="ctr" defTabSz="822325" eaLnBrk="0" hangingPunct="0">
                <a:lnSpc>
                  <a:spcPct val="80000"/>
                </a:lnSpc>
                <a:spcBef>
                  <a:spcPct val="40000"/>
                </a:spcBef>
              </a:pPr>
              <a:endParaRPr lang="en-US" altLang="zh-CN" b="0" dirty="0">
                <a:latin typeface="Arial" panose="020B0604020202020204" pitchFamily="34" charset="0"/>
                <a:ea typeface="宋体" panose="02010600030101010101" pitchFamily="2" charset="-122"/>
              </a:endParaRPr>
            </a:p>
            <a:p>
              <a:pPr algn="ctr" defTabSz="822325" eaLnBrk="0" hangingPunct="0">
                <a:lnSpc>
                  <a:spcPct val="80000"/>
                </a:lnSpc>
                <a:spcBef>
                  <a:spcPct val="40000"/>
                </a:spcBef>
              </a:pPr>
              <a:endParaRPr lang="en-US" altLang="zh-CN" b="0" dirty="0">
                <a:latin typeface="Arial" panose="020B0604020202020204" pitchFamily="34" charset="0"/>
                <a:ea typeface="宋体" panose="02010600030101010101" pitchFamily="2" charset="-122"/>
              </a:endParaRPr>
            </a:p>
            <a:p>
              <a:pPr algn="ctr" defTabSz="822325" eaLnBrk="0" hangingPunct="0">
                <a:lnSpc>
                  <a:spcPct val="80000"/>
                </a:lnSpc>
                <a:spcBef>
                  <a:spcPct val="40000"/>
                </a:spcBef>
              </a:pPr>
              <a:endParaRPr lang="zh-CN" altLang="en-US" b="0" dirty="0">
                <a:latin typeface="Arial" panose="020B0604020202020204" pitchFamily="34" charset="0"/>
                <a:ea typeface="宋体" panose="02010600030101010101" pitchFamily="2" charset="-122"/>
              </a:endParaRPr>
            </a:p>
          </p:txBody>
        </p:sp>
        <p:sp>
          <p:nvSpPr>
            <p:cNvPr id="58375" name="Rectangle 6"/>
            <p:cNvSpPr/>
            <p:nvPr/>
          </p:nvSpPr>
          <p:spPr>
            <a:xfrm>
              <a:off x="430" y="1005"/>
              <a:ext cx="2904" cy="1137"/>
            </a:xfrm>
            <a:prstGeom prst="rect">
              <a:avLst/>
            </a:prstGeom>
            <a:solidFill>
              <a:schemeClr val="accent1"/>
            </a:solidFill>
            <a:ln w="12700">
              <a:noFill/>
            </a:ln>
          </p:spPr>
          <p:txBody>
            <a:bodyPr wrap="none" lIns="92075" tIns="46038" rIns="92075" bIns="46038" anchor="ctr" anchorCtr="0"/>
            <a:p>
              <a:pPr algn="ctr" defTabSz="822325" eaLnBrk="0" hangingPunct="0">
                <a:spcBef>
                  <a:spcPct val="50000"/>
                </a:spcBef>
              </a:pPr>
              <a:r>
                <a:rPr lang="en-US" altLang="zh-CN" dirty="0">
                  <a:solidFill>
                    <a:schemeClr val="bg2"/>
                  </a:solidFill>
                  <a:latin typeface="Arial" panose="020B0604020202020204" pitchFamily="34" charset="0"/>
                  <a:ea typeface="宋体" panose="02010600030101010101" pitchFamily="2" charset="-122"/>
                </a:rPr>
                <a:t>SGA</a:t>
              </a:r>
              <a:endParaRPr lang="en-US" altLang="zh-CN"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endParaRPr lang="en-US" altLang="zh-CN"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endParaRPr lang="en-US" altLang="zh-CN"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endParaRPr lang="zh-CN" altLang="en-US" dirty="0">
                <a:solidFill>
                  <a:schemeClr val="bg2"/>
                </a:solidFill>
                <a:latin typeface="Arial" panose="020B0604020202020204" pitchFamily="34" charset="0"/>
                <a:ea typeface="宋体" panose="02010600030101010101" pitchFamily="2" charset="-122"/>
              </a:endParaRPr>
            </a:p>
          </p:txBody>
        </p:sp>
        <p:sp>
          <p:nvSpPr>
            <p:cNvPr id="58376" name="Rectangle 7"/>
            <p:cNvSpPr/>
            <p:nvPr/>
          </p:nvSpPr>
          <p:spPr>
            <a:xfrm>
              <a:off x="1542" y="1339"/>
              <a:ext cx="834" cy="718"/>
            </a:xfrm>
            <a:prstGeom prst="rect">
              <a:avLst/>
            </a:prstGeom>
            <a:solidFill>
              <a:srgbClr val="FF9BCE"/>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8377" name="Rectangle 8"/>
            <p:cNvSpPr/>
            <p:nvPr/>
          </p:nvSpPr>
          <p:spPr>
            <a:xfrm>
              <a:off x="2434" y="1339"/>
              <a:ext cx="835" cy="718"/>
            </a:xfrm>
            <a:prstGeom prst="rect">
              <a:avLst/>
            </a:prstGeom>
            <a:solidFill>
              <a:srgbClr val="FF9BCE"/>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8378" name="Rectangle 9"/>
            <p:cNvSpPr/>
            <p:nvPr/>
          </p:nvSpPr>
          <p:spPr>
            <a:xfrm>
              <a:off x="513" y="1064"/>
              <a:ext cx="991" cy="1017"/>
            </a:xfrm>
            <a:prstGeom prst="rect">
              <a:avLst/>
            </a:prstGeom>
            <a:solidFill>
              <a:srgbClr val="FFE88A"/>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8379" name="Rectangle 10"/>
            <p:cNvSpPr/>
            <p:nvPr/>
          </p:nvSpPr>
          <p:spPr>
            <a:xfrm>
              <a:off x="589" y="1717"/>
              <a:ext cx="836" cy="340"/>
            </a:xfrm>
            <a:prstGeom prst="rect">
              <a:avLst/>
            </a:prstGeom>
            <a:solidFill>
              <a:srgbClr val="FF9BCE"/>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8380" name="Rectangle 11"/>
            <p:cNvSpPr/>
            <p:nvPr/>
          </p:nvSpPr>
          <p:spPr>
            <a:xfrm>
              <a:off x="589" y="1334"/>
              <a:ext cx="836" cy="339"/>
            </a:xfrm>
            <a:prstGeom prst="rect">
              <a:avLst/>
            </a:prstGeom>
            <a:solidFill>
              <a:srgbClr val="FF9BCE"/>
            </a:solidFill>
            <a:ln w="12700">
              <a:noFill/>
            </a:ln>
          </p:spPr>
          <p:txBody>
            <a:bodyPr wrap="none" lIns="92075" tIns="46038" rIns="92075" bIns="46038" anchor="ctr" anchorCtr="0"/>
            <a:p>
              <a:pPr algn="ctr" defTabSz="822325" eaLnBrk="0" hangingPunct="0"/>
              <a:endParaRPr lang="zh-CN" altLang="en-US" sz="1600" dirty="0">
                <a:solidFill>
                  <a:schemeClr val="bg2"/>
                </a:solidFill>
                <a:latin typeface="Arial" panose="020B0604020202020204" pitchFamily="34" charset="0"/>
                <a:ea typeface="宋体" panose="02010600030101010101" pitchFamily="2" charset="-122"/>
              </a:endParaRPr>
            </a:p>
          </p:txBody>
        </p:sp>
        <p:sp>
          <p:nvSpPr>
            <p:cNvPr id="58381" name="Oval 12"/>
            <p:cNvSpPr/>
            <p:nvPr/>
          </p:nvSpPr>
          <p:spPr>
            <a:xfrm>
              <a:off x="1403" y="2181"/>
              <a:ext cx="456" cy="269"/>
            </a:xfrm>
            <a:prstGeom prst="ellipse">
              <a:avLst/>
            </a:prstGeom>
            <a:solidFill>
              <a:srgbClr val="FFE88A"/>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8382" name="Oval 13"/>
            <p:cNvSpPr/>
            <p:nvPr/>
          </p:nvSpPr>
          <p:spPr>
            <a:xfrm>
              <a:off x="2432" y="2181"/>
              <a:ext cx="453" cy="269"/>
            </a:xfrm>
            <a:prstGeom prst="ellipse">
              <a:avLst/>
            </a:prstGeom>
            <a:solidFill>
              <a:srgbClr val="FFE88A"/>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8383" name="Oval 14"/>
            <p:cNvSpPr/>
            <p:nvPr/>
          </p:nvSpPr>
          <p:spPr>
            <a:xfrm>
              <a:off x="2945" y="2181"/>
              <a:ext cx="453" cy="269"/>
            </a:xfrm>
            <a:prstGeom prst="ellipse">
              <a:avLst/>
            </a:prstGeom>
            <a:solidFill>
              <a:srgbClr val="FFE88A"/>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8384" name="Text Box 15"/>
            <p:cNvSpPr txBox="1"/>
            <p:nvPr/>
          </p:nvSpPr>
          <p:spPr>
            <a:xfrm>
              <a:off x="2438" y="1598"/>
              <a:ext cx="806" cy="452"/>
            </a:xfrm>
            <a:prstGeom prst="rect">
              <a:avLst/>
            </a:prstGeom>
            <a:no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8385" name="Oval 16"/>
            <p:cNvSpPr/>
            <p:nvPr/>
          </p:nvSpPr>
          <p:spPr>
            <a:xfrm>
              <a:off x="1922" y="2181"/>
              <a:ext cx="456" cy="269"/>
            </a:xfrm>
            <a:prstGeom prst="ellipse">
              <a:avLst/>
            </a:prstGeom>
            <a:solidFill>
              <a:srgbClr val="FFE88A"/>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8386" name="Oval 17"/>
            <p:cNvSpPr/>
            <p:nvPr/>
          </p:nvSpPr>
          <p:spPr>
            <a:xfrm>
              <a:off x="915" y="2181"/>
              <a:ext cx="456" cy="269"/>
            </a:xfrm>
            <a:prstGeom prst="ellipse">
              <a:avLst/>
            </a:prstGeom>
            <a:solidFill>
              <a:srgbClr val="FFE88A"/>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8387" name="Freeform 18"/>
            <p:cNvSpPr/>
            <p:nvPr/>
          </p:nvSpPr>
          <p:spPr>
            <a:xfrm rot="5400000" flipH="1" flipV="1">
              <a:off x="725" y="2001"/>
              <a:ext cx="232" cy="436"/>
            </a:xfrm>
            <a:custGeom>
              <a:avLst/>
              <a:gdLst/>
              <a:ahLst/>
              <a:cxnLst>
                <a:cxn ang="0">
                  <a:pos x="0" y="0"/>
                </a:cxn>
                <a:cxn ang="0">
                  <a:pos x="413" y="0"/>
                </a:cxn>
                <a:cxn ang="0">
                  <a:pos x="413" y="67"/>
                </a:cxn>
              </a:cxnLst>
              <a:pathLst>
                <a:path w="220" h="517">
                  <a:moveTo>
                    <a:pt x="0" y="0"/>
                  </a:moveTo>
                  <a:lnTo>
                    <a:pt x="219" y="0"/>
                  </a:lnTo>
                  <a:lnTo>
                    <a:pt x="219" y="516"/>
                  </a:lnTo>
                </a:path>
              </a:pathLst>
            </a:custGeom>
            <a:noFill/>
            <a:ln w="28575" cap="rnd" cmpd="sng">
              <a:solidFill>
                <a:schemeClr val="hlink"/>
              </a:solidFill>
              <a:prstDash val="solid"/>
              <a:round/>
              <a:headEnd type="none" w="sm" len="sm"/>
              <a:tailEnd type="stealth" w="med" len="lg"/>
            </a:ln>
          </p:spPr>
          <p:txBody>
            <a:bodyPr/>
            <a:p>
              <a:endParaRPr lang="zh-CN" altLang="en-US"/>
            </a:p>
          </p:txBody>
        </p:sp>
        <p:sp>
          <p:nvSpPr>
            <p:cNvPr id="58388" name="Oval 19"/>
            <p:cNvSpPr/>
            <p:nvPr/>
          </p:nvSpPr>
          <p:spPr>
            <a:xfrm>
              <a:off x="408" y="2181"/>
              <a:ext cx="456" cy="269"/>
            </a:xfrm>
            <a:prstGeom prst="ellipse">
              <a:avLst/>
            </a:prstGeom>
            <a:solidFill>
              <a:srgbClr val="FFE88A"/>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8389" name="Text Box 20"/>
            <p:cNvSpPr txBox="1"/>
            <p:nvPr/>
          </p:nvSpPr>
          <p:spPr>
            <a:xfrm>
              <a:off x="468" y="2167"/>
              <a:ext cx="333" cy="288"/>
            </a:xfrm>
            <a:prstGeom prst="rect">
              <a:avLst/>
            </a:prstGeom>
            <a:noFill/>
            <a:ln w="12700">
              <a:noFill/>
            </a:ln>
          </p:spPr>
          <p:txBody>
            <a:bodyPr wrap="none" lIns="92075" tIns="46038" rIns="92075" bIns="46038" anchor="ctr" anchorCtr="0"/>
            <a:p>
              <a:pPr algn="ctr" defTabSz="822325" eaLnBrk="0" hangingPunct="0">
                <a:spcBef>
                  <a:spcPct val="50000"/>
                </a:spcBef>
              </a:pPr>
              <a:r>
                <a:rPr lang="en-US" altLang="zh-CN" sz="1600" dirty="0">
                  <a:solidFill>
                    <a:schemeClr val="bg2"/>
                  </a:solidFill>
                  <a:latin typeface="Arial" panose="020B0604020202020204" pitchFamily="34" charset="0"/>
                  <a:ea typeface="宋体" panose="02010600030101010101" pitchFamily="2" charset="-122"/>
                </a:rPr>
                <a:t>PMON</a:t>
              </a:r>
              <a:endParaRPr lang="en-US" altLang="zh-CN" sz="1600" dirty="0">
                <a:solidFill>
                  <a:schemeClr val="bg2"/>
                </a:solidFill>
                <a:latin typeface="Arial" panose="020B0604020202020204" pitchFamily="34" charset="0"/>
                <a:ea typeface="宋体" panose="02010600030101010101" pitchFamily="2" charset="-122"/>
              </a:endParaRPr>
            </a:p>
          </p:txBody>
        </p:sp>
      </p:grpSp>
      <p:sp>
        <p:nvSpPr>
          <p:cNvPr id="58390" name="Oval 21"/>
          <p:cNvSpPr/>
          <p:nvPr/>
        </p:nvSpPr>
        <p:spPr>
          <a:xfrm>
            <a:off x="1905000" y="5181600"/>
            <a:ext cx="1903413" cy="893763"/>
          </a:xfrm>
          <a:prstGeom prst="ellipse">
            <a:avLst/>
          </a:prstGeom>
          <a:solidFill>
            <a:srgbClr val="FFE88A"/>
          </a:solidFill>
          <a:ln w="12700">
            <a:noFill/>
          </a:ln>
        </p:spPr>
        <p:txBody>
          <a:bodyPr wrap="none" lIns="92075" tIns="46038" rIns="92075" bIns="46038" anchor="ctr" anchorCtr="0"/>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r>
              <a:rPr lang="en-US" altLang="zh-CN" sz="1600" dirty="0">
                <a:solidFill>
                  <a:schemeClr val="bg2"/>
                </a:solidFill>
                <a:latin typeface="Arial" panose="020B0604020202020204" pitchFamily="34" charset="0"/>
                <a:ea typeface="宋体" panose="02010600030101010101" pitchFamily="2" charset="-122"/>
              </a:rPr>
              <a:t>PGA area</a:t>
            </a:r>
            <a:endParaRPr lang="en-US" altLang="zh-CN" sz="1600" dirty="0">
              <a:solidFill>
                <a:schemeClr val="bg2"/>
              </a:solidFill>
              <a:latin typeface="Arial" panose="020B0604020202020204" pitchFamily="34" charset="0"/>
              <a:ea typeface="宋体" panose="02010600030101010101" pitchFamily="2" charset="-122"/>
            </a:endParaRPr>
          </a:p>
          <a:p>
            <a:pPr algn="ctr" defTabSz="822325" eaLnBrk="0" hangingPunct="0">
              <a:spcBef>
                <a:spcPct val="50000"/>
              </a:spcBef>
            </a:pPr>
            <a:endParaRPr lang="zh-CN" altLang="en-US" sz="1600" dirty="0">
              <a:solidFill>
                <a:schemeClr val="bg2"/>
              </a:solidFill>
              <a:latin typeface="Arial" panose="020B0604020202020204" pitchFamily="34" charset="0"/>
              <a:ea typeface="宋体" panose="02010600030101010101" pitchFamily="2" charset="-122"/>
            </a:endParaRPr>
          </a:p>
        </p:txBody>
      </p:sp>
      <p:sp>
        <p:nvSpPr>
          <p:cNvPr id="58391" name="Freeform 22"/>
          <p:cNvSpPr/>
          <p:nvPr/>
        </p:nvSpPr>
        <p:spPr>
          <a:xfrm>
            <a:off x="889000" y="4603750"/>
            <a:ext cx="1085850" cy="1027113"/>
          </a:xfrm>
          <a:custGeom>
            <a:avLst/>
            <a:gdLst/>
            <a:ahLst/>
            <a:cxnLst>
              <a:cxn ang="0">
                <a:pos x="0" y="0"/>
              </a:cxn>
              <a:cxn ang="0">
                <a:pos x="0" y="2147483647"/>
              </a:cxn>
              <a:cxn ang="0">
                <a:pos x="2147483647" y="2147483647"/>
              </a:cxn>
            </a:cxnLst>
            <a:pathLst>
              <a:path w="333" h="429">
                <a:moveTo>
                  <a:pt x="0" y="0"/>
                </a:moveTo>
                <a:lnTo>
                  <a:pt x="0" y="428"/>
                </a:lnTo>
                <a:lnTo>
                  <a:pt x="332" y="428"/>
                </a:lnTo>
              </a:path>
            </a:pathLst>
          </a:custGeom>
          <a:noFill/>
          <a:ln w="25400" cap="rnd" cmpd="sng">
            <a:solidFill>
              <a:schemeClr val="hlink"/>
            </a:solidFill>
            <a:prstDash val="solid"/>
            <a:round/>
            <a:headEnd type="none" w="sm" len="sm"/>
            <a:tailEnd type="stealth" w="med" len="lg"/>
          </a:ln>
        </p:spPr>
        <p:txBody>
          <a:bodyPr/>
          <a:p>
            <a:endParaRPr lang="zh-CN" altLang="en-US"/>
          </a:p>
        </p:txBody>
      </p:sp>
      <p:sp>
        <p:nvSpPr>
          <p:cNvPr id="58392" name="Rectangle 3"/>
          <p:cNvSpPr/>
          <p:nvPr/>
        </p:nvSpPr>
        <p:spPr>
          <a:xfrm>
            <a:off x="0" y="0"/>
            <a:ext cx="9144000" cy="914400"/>
          </a:xfrm>
          <a:prstGeom prst="rect">
            <a:avLst/>
          </a:prstGeom>
          <a:noFill/>
          <a:ln w="9525">
            <a:noFill/>
          </a:ln>
        </p:spPr>
        <p:txBody>
          <a:bodyPr anchor="ctr" anchorCtr="0"/>
          <a:p>
            <a:pPr algn="ctr" eaLnBrk="0" hangingPunct="0"/>
            <a:r>
              <a:rPr lang="en-US" altLang="zh-CN" sz="4000" dirty="0">
                <a:solidFill>
                  <a:srgbClr val="800000"/>
                </a:solidFill>
                <a:latin typeface="Times New Roman" panose="02020603050405020304" charset="0"/>
                <a:ea typeface="宋体" panose="02010600030101010101" pitchFamily="2" charset="-122"/>
              </a:rPr>
              <a:t>Oracle</a:t>
            </a:r>
            <a:r>
              <a:rPr lang="zh-CN" altLang="en-US" sz="4000" dirty="0">
                <a:solidFill>
                  <a:srgbClr val="800000"/>
                </a:solidFill>
                <a:latin typeface="Times New Roman" panose="02020603050405020304" charset="0"/>
                <a:ea typeface="宋体" panose="02010600030101010101" pitchFamily="2" charset="-122"/>
              </a:rPr>
              <a:t>例程后台进程</a:t>
            </a:r>
            <a:endParaRPr lang="zh-CN" altLang="en-US" sz="4000" dirty="0">
              <a:solidFill>
                <a:srgbClr val="800000"/>
              </a:solidFill>
              <a:latin typeface="Times New Roman" panose="02020603050405020304" charset="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6"/>
          <p:cNvSpPr>
            <a:spLocks noGrp="1"/>
          </p:cNvSpPr>
          <p:nvPr>
            <p:ph type="sldNum" sz="quarter" idx="12"/>
          </p:nvPr>
        </p:nvSpPr>
        <p:spPr/>
        <p:txBody>
          <a:bodyPr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stStyle>
          <a:p>
            <a:pPr lvl="0" algn="r" eaLnBrk="1" hangingPunct="1">
              <a:buSzTx/>
            </a:pPr>
            <a:fld id="{9A0DB2DC-4C9A-4742-B13C-FB6460FD3503}" type="slidenum">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59394" name="Rectangle 2"/>
          <p:cNvSpPr>
            <a:spLocks noGrp="1"/>
          </p:cNvSpPr>
          <p:nvPr>
            <p:ph type="title"/>
          </p:nvPr>
        </p:nvSpPr>
        <p:spPr>
          <a:xfrm>
            <a:off x="381000" y="152400"/>
            <a:ext cx="8229600" cy="690563"/>
          </a:xfrm>
        </p:spPr>
        <p:txBody>
          <a:bodyPr vert="horz" wrap="square" lIns="91440" tIns="45720" rIns="91440" bIns="45720" anchor="ctr" anchorCtr="0"/>
          <a:p>
            <a:r>
              <a:rPr lang="en-US" altLang="zh-CN" dirty="0">
                <a:latin typeface="Times New Roman" panose="02020603050405020304" charset="0"/>
                <a:ea typeface="宋体" panose="02010600030101010101" pitchFamily="2" charset="-122"/>
              </a:rPr>
              <a:t>Oracle</a:t>
            </a:r>
            <a:r>
              <a:rPr lang="zh-CN" altLang="en-US" dirty="0">
                <a:latin typeface="Times New Roman" panose="02020603050405020304" charset="0"/>
                <a:ea typeface="宋体" panose="02010600030101010101" pitchFamily="2" charset="-122"/>
              </a:rPr>
              <a:t>例程后台进程</a:t>
            </a:r>
            <a:endParaRPr lang="zh-CN" altLang="en-US" dirty="0">
              <a:latin typeface="Times New Roman" panose="02020603050405020304" charset="0"/>
              <a:ea typeface="宋体" panose="02010600030101010101" pitchFamily="2" charset="-122"/>
            </a:endParaRPr>
          </a:p>
        </p:txBody>
      </p:sp>
      <p:sp>
        <p:nvSpPr>
          <p:cNvPr id="59395" name="Rectangle 3"/>
          <p:cNvSpPr>
            <a:spLocks noGrp="1"/>
          </p:cNvSpPr>
          <p:nvPr>
            <p:ph idx="1"/>
          </p:nvPr>
        </p:nvSpPr>
        <p:spPr>
          <a:xfrm>
            <a:off x="228600" y="1905000"/>
            <a:ext cx="8077200" cy="4419600"/>
          </a:xfrm>
        </p:spPr>
        <p:txBody>
          <a:bodyPr vert="horz" wrap="square" lIns="91440" tIns="45720" rIns="91440" bIns="45720" anchor="t" anchorCtr="0"/>
          <a:p>
            <a:pPr>
              <a:lnSpc>
                <a:spcPct val="120000"/>
              </a:lnSpc>
            </a:pPr>
            <a:r>
              <a:rPr lang="zh-CN" altLang="en-US" sz="2800" dirty="0">
                <a:latin typeface="Times New Roman" panose="02020603050405020304" charset="0"/>
                <a:ea typeface="宋体" panose="02010600030101010101" pitchFamily="2" charset="-122"/>
              </a:rPr>
              <a:t>功能</a:t>
            </a:r>
            <a:endParaRPr lang="zh-CN" altLang="en-US" sz="2800" dirty="0">
              <a:latin typeface="Times New Roman" panose="02020603050405020304" charset="0"/>
              <a:ea typeface="宋体" panose="02010600030101010101" pitchFamily="2" charset="-122"/>
            </a:endParaRPr>
          </a:p>
          <a:p>
            <a:pPr lvl="1">
              <a:lnSpc>
                <a:spcPct val="120000"/>
              </a:lnSpc>
            </a:pPr>
            <a:r>
              <a:rPr lang="zh-CN" altLang="en-US" sz="2200" dirty="0">
                <a:latin typeface="Times New Roman" panose="02020603050405020304" charset="0"/>
                <a:ea typeface="宋体" panose="02010600030101010101" pitchFamily="2" charset="-122"/>
              </a:rPr>
              <a:t>归档进程负责在日志切换后将已经写满的重做日志文件复制到归档目标中，防止写满的重做日志文件被覆盖</a:t>
            </a:r>
            <a:endParaRPr lang="zh-CN" altLang="en-US" sz="2200" dirty="0">
              <a:latin typeface="Times New Roman" panose="02020603050405020304" charset="0"/>
              <a:ea typeface="宋体" panose="02010600030101010101" pitchFamily="2" charset="-122"/>
            </a:endParaRPr>
          </a:p>
          <a:p>
            <a:pPr>
              <a:lnSpc>
                <a:spcPct val="120000"/>
              </a:lnSpc>
            </a:pPr>
            <a:r>
              <a:rPr lang="zh-CN" altLang="en-US" sz="2200" dirty="0">
                <a:latin typeface="Times New Roman" panose="02020603050405020304" charset="0"/>
                <a:ea typeface="宋体" panose="02010600030101010101" pitchFamily="2" charset="-122"/>
              </a:rPr>
              <a:t>最多可启动</a:t>
            </a:r>
            <a:r>
              <a:rPr lang="en-US" altLang="zh-CN" sz="2200" dirty="0">
                <a:latin typeface="Times New Roman" panose="02020603050405020304" charset="0"/>
                <a:ea typeface="宋体" panose="02010600030101010101" pitchFamily="2" charset="-122"/>
              </a:rPr>
              <a:t>10</a:t>
            </a:r>
            <a:r>
              <a:rPr lang="zh-CN" altLang="en-US" sz="2200" dirty="0">
                <a:latin typeface="Times New Roman" panose="02020603050405020304" charset="0"/>
                <a:ea typeface="宋体" panose="02010600030101010101" pitchFamily="2" charset="-122"/>
              </a:rPr>
              <a:t>个归档进程（ </a:t>
            </a:r>
            <a:r>
              <a:rPr lang="en-US" altLang="zh-CN" sz="2200" dirty="0">
                <a:latin typeface="Times New Roman" panose="02020603050405020304" charset="0"/>
                <a:ea typeface="宋体" panose="02010600030101010101" pitchFamily="2" charset="-122"/>
              </a:rPr>
              <a:t>ARC0 </a:t>
            </a:r>
            <a:r>
              <a:rPr lang="zh-CN" altLang="en-US" sz="2200" dirty="0">
                <a:latin typeface="Times New Roman" panose="02020603050405020304" charset="0"/>
                <a:ea typeface="宋体" panose="02010600030101010101" pitchFamily="2" charset="-122"/>
              </a:rPr>
              <a:t>－ </a:t>
            </a:r>
            <a:r>
              <a:rPr lang="en-US" altLang="zh-CN" sz="2200" dirty="0">
                <a:latin typeface="Times New Roman" panose="02020603050405020304" charset="0"/>
                <a:ea typeface="宋体" panose="02010600030101010101" pitchFamily="2" charset="-122"/>
              </a:rPr>
              <a:t>ARC9</a:t>
            </a:r>
            <a:r>
              <a:rPr lang="zh-CN" altLang="en-US" sz="2200" dirty="0">
                <a:latin typeface="Times New Roman" panose="02020603050405020304" charset="0"/>
                <a:ea typeface="宋体" panose="02010600030101010101" pitchFamily="2" charset="-122"/>
              </a:rPr>
              <a:t>）</a:t>
            </a:r>
            <a:endParaRPr lang="zh-CN" altLang="en-US" sz="2200" dirty="0">
              <a:latin typeface="Times New Roman" panose="02020603050405020304" charset="0"/>
              <a:ea typeface="宋体" panose="02010600030101010101" pitchFamily="2" charset="-122"/>
            </a:endParaRPr>
          </a:p>
          <a:p>
            <a:pPr>
              <a:lnSpc>
                <a:spcPct val="120000"/>
              </a:lnSpc>
            </a:pPr>
            <a:r>
              <a:rPr lang="zh-CN" altLang="en-US" sz="2200" dirty="0">
                <a:latin typeface="Times New Roman" panose="02020603050405020304" charset="0"/>
                <a:ea typeface="宋体" panose="02010600030101010101" pitchFamily="2" charset="-122"/>
              </a:rPr>
              <a:t>该后台进程只有在</a:t>
            </a:r>
            <a:r>
              <a:rPr lang="en-US" altLang="zh-CN" sz="2200" dirty="0">
                <a:solidFill>
                  <a:srgbClr val="800000"/>
                </a:solidFill>
                <a:latin typeface="Times New Roman" panose="02020603050405020304" charset="0"/>
                <a:ea typeface="宋体" panose="02010600030101010101" pitchFamily="2" charset="-122"/>
              </a:rPr>
              <a:t>ARCHIVELOG(</a:t>
            </a:r>
            <a:r>
              <a:rPr lang="zh-CN" altLang="en-US" sz="2200" dirty="0">
                <a:solidFill>
                  <a:srgbClr val="800000"/>
                </a:solidFill>
                <a:latin typeface="Times New Roman" panose="02020603050405020304" charset="0"/>
                <a:ea typeface="宋体" panose="02010600030101010101" pitchFamily="2" charset="-122"/>
              </a:rPr>
              <a:t>归档日志)模式</a:t>
            </a:r>
            <a:r>
              <a:rPr lang="zh-CN" altLang="en-US" sz="2200" dirty="0">
                <a:latin typeface="Times New Roman" panose="02020603050405020304" charset="0"/>
                <a:ea typeface="宋体" panose="02010600030101010101" pitchFamily="2" charset="-122"/>
              </a:rPr>
              <a:t>下才有效</a:t>
            </a:r>
            <a:endParaRPr lang="zh-CN" altLang="en-US" sz="2200" dirty="0">
              <a:latin typeface="Times New Roman" panose="02020603050405020304" charset="0"/>
              <a:ea typeface="宋体" panose="02010600030101010101" pitchFamily="2" charset="-122"/>
            </a:endParaRPr>
          </a:p>
          <a:p>
            <a:pPr>
              <a:lnSpc>
                <a:spcPct val="120000"/>
              </a:lnSpc>
            </a:pPr>
            <a:r>
              <a:rPr lang="zh-CN" altLang="en-US" sz="2200" dirty="0">
                <a:latin typeface="Times New Roman" panose="02020603050405020304" charset="0"/>
                <a:ea typeface="宋体" panose="02010600030101010101" pitchFamily="2" charset="-122"/>
              </a:rPr>
              <a:t>默认情况下只有两个归档日志进程(</a:t>
            </a:r>
            <a:r>
              <a:rPr lang="en-US" altLang="zh-CN" sz="2200" dirty="0">
                <a:latin typeface="Times New Roman" panose="02020603050405020304" charset="0"/>
                <a:ea typeface="宋体" panose="02010600030101010101" pitchFamily="2" charset="-122"/>
              </a:rPr>
              <a:t>ARC0</a:t>
            </a:r>
            <a:r>
              <a:rPr lang="zh-CN" altLang="en-US" sz="2200" dirty="0">
                <a:latin typeface="Times New Roman" panose="02020603050405020304" charset="0"/>
                <a:ea typeface="宋体" panose="02010600030101010101" pitchFamily="2" charset="-122"/>
              </a:rPr>
              <a:t>和</a:t>
            </a:r>
            <a:r>
              <a:rPr lang="en-US" altLang="zh-CN" sz="2200" dirty="0">
                <a:latin typeface="Times New Roman" panose="02020603050405020304" charset="0"/>
                <a:ea typeface="宋体" panose="02010600030101010101" pitchFamily="2" charset="-122"/>
              </a:rPr>
              <a:t>ARC1)</a:t>
            </a:r>
            <a:endParaRPr lang="en-US" altLang="zh-CN" sz="2200" dirty="0">
              <a:latin typeface="Times New Roman" panose="02020603050405020304" charset="0"/>
              <a:ea typeface="宋体" panose="02010600030101010101" pitchFamily="2" charset="-122"/>
            </a:endParaRPr>
          </a:p>
          <a:p>
            <a:endParaRPr lang="zh-CN" altLang="en-US" sz="2200" dirty="0">
              <a:latin typeface="Times New Roman" panose="02020603050405020304" charset="0"/>
              <a:ea typeface="宋体" panose="02010600030101010101" pitchFamily="2" charset="-122"/>
            </a:endParaRPr>
          </a:p>
          <a:p>
            <a:pPr algn="just">
              <a:spcBef>
                <a:spcPct val="50000"/>
              </a:spcBef>
            </a:pPr>
            <a:endParaRPr lang="zh-CN" altLang="en-US" sz="2800" dirty="0">
              <a:ea typeface="宋体" panose="02010600030101010101" pitchFamily="2" charset="-122"/>
            </a:endParaRPr>
          </a:p>
        </p:txBody>
      </p:sp>
      <p:sp>
        <p:nvSpPr>
          <p:cNvPr id="59396" name="Rectangle 4"/>
          <p:cNvSpPr/>
          <p:nvPr/>
        </p:nvSpPr>
        <p:spPr>
          <a:xfrm>
            <a:off x="228600" y="990600"/>
            <a:ext cx="7696200" cy="820738"/>
          </a:xfrm>
          <a:prstGeom prst="rect">
            <a:avLst/>
          </a:prstGeom>
          <a:noFill/>
          <a:ln w="9525">
            <a:noFill/>
          </a:ln>
        </p:spPr>
        <p:txBody>
          <a:bodyPr anchor="ctr" anchorCtr="0"/>
          <a:p>
            <a:pPr eaLnBrk="0" hangingPunct="0"/>
            <a:r>
              <a:rPr lang="en-US" altLang="zh-CN" sz="3200" dirty="0">
                <a:solidFill>
                  <a:srgbClr val="800000"/>
                </a:solidFill>
                <a:latin typeface="Times New Roman" panose="02020603050405020304" charset="0"/>
                <a:ea typeface="宋体" panose="02010600030101010101" pitchFamily="2" charset="-122"/>
              </a:rPr>
              <a:t>6</a:t>
            </a:r>
            <a:r>
              <a:rPr lang="zh-CN" altLang="en-US" sz="3200" dirty="0">
                <a:solidFill>
                  <a:srgbClr val="800000"/>
                </a:solidFill>
                <a:latin typeface="Times New Roman" panose="02020603050405020304" charset="0"/>
                <a:ea typeface="宋体" panose="02010600030101010101" pitchFamily="2" charset="-122"/>
              </a:rPr>
              <a:t>. 日志归档进程（</a:t>
            </a:r>
            <a:r>
              <a:rPr lang="en-US" altLang="zh-CN" sz="3200" dirty="0">
                <a:solidFill>
                  <a:srgbClr val="800000"/>
                </a:solidFill>
                <a:latin typeface="Times New Roman" panose="02020603050405020304" charset="0"/>
                <a:ea typeface="宋体" panose="02010600030101010101" pitchFamily="2" charset="-122"/>
              </a:rPr>
              <a:t>ARCH）</a:t>
            </a:r>
            <a:endParaRPr lang="zh-CN" altLang="en-US" sz="3200" dirty="0">
              <a:solidFill>
                <a:srgbClr val="800000"/>
              </a:solidFill>
              <a:latin typeface="Times New Roman" panose="02020603050405020304" charset="0"/>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61441" name="Rectangle 6"/>
          <p:cNvSpPr>
            <a:spLocks noGrp="1"/>
          </p:cNvSpPr>
          <p:nvPr>
            <p:ph type="sldNum" sz="quarter" idx="12"/>
          </p:nvPr>
        </p:nvSpPr>
        <p:spPr/>
        <p:txBody>
          <a:bodyPr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stStyle>
          <a:p>
            <a:pPr lvl="0" algn="r" eaLnBrk="1" hangingPunct="1">
              <a:buSzTx/>
            </a:pPr>
            <a:fld id="{9A0DB2DC-4C9A-4742-B13C-FB6460FD3503}" type="slidenum">
              <a:rPr lang="zh-CN" altLang="en-US" sz="1000" dirty="0">
                <a:solidFill>
                  <a:srgbClr val="000000"/>
                </a:solidFill>
                <a:ea typeface="宋体" panose="02010600030101010101" pitchFamily="2" charset="-122"/>
              </a:rPr>
            </a:fld>
            <a:endParaRPr lang="zh-CN" altLang="en-US" sz="1000" dirty="0">
              <a:solidFill>
                <a:srgbClr val="000000"/>
              </a:solidFill>
              <a:ea typeface="宋体" panose="02010600030101010101" pitchFamily="2" charset="-122"/>
            </a:endParaRPr>
          </a:p>
        </p:txBody>
      </p:sp>
      <p:sp>
        <p:nvSpPr>
          <p:cNvPr id="61442" name="Rectangle 2"/>
          <p:cNvSpPr>
            <a:spLocks noGrp="1"/>
          </p:cNvSpPr>
          <p:nvPr>
            <p:ph type="title"/>
          </p:nvPr>
        </p:nvSpPr>
        <p:spPr>
          <a:xfrm>
            <a:off x="381000" y="152400"/>
            <a:ext cx="8229600" cy="690563"/>
          </a:xfrm>
        </p:spPr>
        <p:txBody>
          <a:bodyPr vert="horz" wrap="square" lIns="91440" tIns="45720" rIns="91440" bIns="45720" anchor="ctr" anchorCtr="0"/>
          <a:p>
            <a:r>
              <a:rPr lang="en-US" altLang="zh-CN" dirty="0">
                <a:latin typeface="Times New Roman" panose="02020603050405020304" charset="0"/>
                <a:ea typeface="宋体" panose="02010600030101010101" pitchFamily="2" charset="-122"/>
              </a:rPr>
              <a:t>Oracle</a:t>
            </a:r>
            <a:r>
              <a:rPr lang="zh-CN" altLang="en-US" dirty="0">
                <a:latin typeface="Times New Roman" panose="02020603050405020304" charset="0"/>
                <a:ea typeface="宋体" panose="02010600030101010101" pitchFamily="2" charset="-122"/>
              </a:rPr>
              <a:t>例程后台进程</a:t>
            </a:r>
            <a:endParaRPr lang="zh-CN" altLang="en-US" dirty="0">
              <a:latin typeface="Times New Roman" panose="02020603050405020304" charset="0"/>
              <a:ea typeface="宋体" panose="02010600030101010101" pitchFamily="2" charset="-122"/>
            </a:endParaRPr>
          </a:p>
        </p:txBody>
      </p:sp>
      <p:sp>
        <p:nvSpPr>
          <p:cNvPr id="61443" name="Rectangle 3"/>
          <p:cNvSpPr>
            <a:spLocks noGrp="1"/>
          </p:cNvSpPr>
          <p:nvPr>
            <p:ph idx="1"/>
          </p:nvPr>
        </p:nvSpPr>
        <p:spPr>
          <a:xfrm>
            <a:off x="228600" y="1905000"/>
            <a:ext cx="8077200" cy="4419600"/>
          </a:xfrm>
        </p:spPr>
        <p:txBody>
          <a:bodyPr vert="horz" wrap="square" lIns="91440" tIns="45720" rIns="91440" bIns="45720" anchor="t" anchorCtr="0"/>
          <a:p>
            <a:pPr>
              <a:lnSpc>
                <a:spcPct val="120000"/>
              </a:lnSpc>
            </a:pPr>
            <a:r>
              <a:rPr lang="zh-CN" altLang="en-US" dirty="0">
                <a:ea typeface="宋体" panose="02010600030101010101" pitchFamily="2" charset="-122"/>
              </a:rPr>
              <a:t>功能</a:t>
            </a:r>
            <a:endParaRPr lang="zh-CN" altLang="en-US" dirty="0">
              <a:ea typeface="宋体" panose="02010600030101010101" pitchFamily="2" charset="-122"/>
            </a:endParaRPr>
          </a:p>
          <a:p>
            <a:pPr lvl="1">
              <a:lnSpc>
                <a:spcPct val="120000"/>
              </a:lnSpc>
            </a:pPr>
            <a:r>
              <a:rPr lang="en-US" altLang="zh-CN" sz="2200" dirty="0">
                <a:latin typeface="Times New Roman" panose="02020603050405020304" charset="0"/>
                <a:ea typeface="宋体" panose="02010600030101010101" pitchFamily="2" charset="-122"/>
              </a:rPr>
              <a:t>RECO</a:t>
            </a:r>
            <a:r>
              <a:rPr lang="zh-CN" altLang="en-US" sz="2200" dirty="0">
                <a:latin typeface="Times New Roman" panose="02020603050405020304" charset="0"/>
                <a:ea typeface="宋体" panose="02010600030101010101" pitchFamily="2" charset="-122"/>
              </a:rPr>
              <a:t>进程负责在分布式数据库环境中自动解决分布式事务的故障。一个节点的</a:t>
            </a:r>
            <a:r>
              <a:rPr lang="en-US" altLang="zh-CN" sz="2200" dirty="0">
                <a:latin typeface="Times New Roman" panose="02020603050405020304" charset="0"/>
                <a:ea typeface="宋体" panose="02010600030101010101" pitchFamily="2" charset="-122"/>
              </a:rPr>
              <a:t>RECO</a:t>
            </a:r>
            <a:r>
              <a:rPr lang="zh-CN" altLang="en-US" sz="2200" dirty="0">
                <a:latin typeface="Times New Roman" panose="02020603050405020304" charset="0"/>
                <a:ea typeface="宋体" panose="02010600030101010101" pitchFamily="2" charset="-122"/>
              </a:rPr>
              <a:t>自动解决所有的悬而未决的事务。当一个数据库服务器的</a:t>
            </a:r>
            <a:r>
              <a:rPr lang="en-US" altLang="zh-CN" sz="2200" dirty="0">
                <a:latin typeface="Times New Roman" panose="02020603050405020304" charset="0"/>
                <a:ea typeface="宋体" panose="02010600030101010101" pitchFamily="2" charset="-122"/>
              </a:rPr>
              <a:t>RECO</a:t>
            </a:r>
            <a:r>
              <a:rPr lang="zh-CN" altLang="en-US" sz="2200" dirty="0">
                <a:latin typeface="Times New Roman" panose="02020603050405020304" charset="0"/>
                <a:ea typeface="宋体" panose="02010600030101010101" pitchFamily="2" charset="-122"/>
              </a:rPr>
              <a:t>后台进程试图建立同一远程服务器的通信，如果该远程服务器不可用或者网络连接不能建立时，</a:t>
            </a:r>
            <a:r>
              <a:rPr lang="en-US" altLang="zh-CN" sz="2200" dirty="0">
                <a:latin typeface="Times New Roman" panose="02020603050405020304" charset="0"/>
                <a:ea typeface="宋体" panose="02010600030101010101" pitchFamily="2" charset="-122"/>
              </a:rPr>
              <a:t>RECO</a:t>
            </a:r>
            <a:r>
              <a:rPr lang="zh-CN" altLang="en-US" sz="2200" dirty="0">
                <a:latin typeface="Times New Roman" panose="02020603050405020304" charset="0"/>
                <a:ea typeface="宋体" panose="02010600030101010101" pitchFamily="2" charset="-122"/>
              </a:rPr>
              <a:t>自动地在一个时间间隔之后再次连接。</a:t>
            </a:r>
            <a:r>
              <a:rPr lang="zh-CN" altLang="en-US" sz="2400" dirty="0">
                <a:ea typeface="宋体" panose="02010600030101010101" pitchFamily="2" charset="-122"/>
              </a:rPr>
              <a:t> </a:t>
            </a:r>
            <a:endParaRPr lang="zh-CN" altLang="en-US" sz="2400" dirty="0">
              <a:ea typeface="宋体" panose="02010600030101010101" pitchFamily="2" charset="-122"/>
            </a:endParaRPr>
          </a:p>
          <a:p>
            <a:pPr algn="just">
              <a:spcBef>
                <a:spcPct val="50000"/>
              </a:spcBef>
            </a:pPr>
            <a:endParaRPr lang="zh-CN" altLang="en-US" sz="2800" dirty="0">
              <a:ea typeface="宋体" panose="02010600030101010101" pitchFamily="2" charset="-122"/>
            </a:endParaRPr>
          </a:p>
        </p:txBody>
      </p:sp>
      <p:sp>
        <p:nvSpPr>
          <p:cNvPr id="61444" name="Rectangle 4"/>
          <p:cNvSpPr/>
          <p:nvPr/>
        </p:nvSpPr>
        <p:spPr>
          <a:xfrm>
            <a:off x="228600" y="990600"/>
            <a:ext cx="7696200" cy="820738"/>
          </a:xfrm>
          <a:prstGeom prst="rect">
            <a:avLst/>
          </a:prstGeom>
          <a:noFill/>
          <a:ln w="9525">
            <a:noFill/>
          </a:ln>
        </p:spPr>
        <p:txBody>
          <a:bodyPr anchor="ctr" anchorCtr="0"/>
          <a:p>
            <a:pPr eaLnBrk="0" hangingPunct="0"/>
            <a:r>
              <a:rPr lang="en-US" altLang="zh-CN" sz="3200" dirty="0">
                <a:solidFill>
                  <a:srgbClr val="800000"/>
                </a:solidFill>
                <a:latin typeface="Times New Roman" panose="02020603050405020304" charset="0"/>
                <a:ea typeface="宋体" panose="02010600030101010101" pitchFamily="2" charset="-122"/>
              </a:rPr>
              <a:t>7</a:t>
            </a:r>
            <a:r>
              <a:rPr lang="zh-CN" altLang="en-US" sz="3200" dirty="0">
                <a:solidFill>
                  <a:srgbClr val="800000"/>
                </a:solidFill>
                <a:latin typeface="Times New Roman" panose="02020603050405020304" charset="0"/>
                <a:ea typeface="宋体" panose="02010600030101010101" pitchFamily="2" charset="-122"/>
              </a:rPr>
              <a:t>.</a:t>
            </a:r>
            <a:r>
              <a:rPr lang="en-US" altLang="zh-CN" sz="3200" dirty="0">
                <a:solidFill>
                  <a:srgbClr val="800000"/>
                </a:solidFill>
                <a:latin typeface="Times New Roman" panose="02020603050405020304" charset="0"/>
                <a:ea typeface="宋体" panose="02010600030101010101" pitchFamily="2" charset="-122"/>
              </a:rPr>
              <a:t> RECO</a:t>
            </a:r>
            <a:r>
              <a:rPr lang="zh-CN" altLang="en-US" sz="3200" dirty="0">
                <a:solidFill>
                  <a:srgbClr val="800000"/>
                </a:solidFill>
                <a:latin typeface="Times New Roman" panose="02020603050405020304" charset="0"/>
                <a:ea typeface="宋体" panose="02010600030101010101" pitchFamily="2" charset="-122"/>
              </a:rPr>
              <a:t>（恢复进程）</a:t>
            </a:r>
            <a:endParaRPr lang="zh-CN" altLang="en-US" sz="3200" dirty="0">
              <a:solidFill>
                <a:srgbClr val="800000"/>
              </a:solidFill>
              <a:latin typeface="Times New Roman" panose="02020603050405020304" charset="0"/>
              <a:ea typeface="宋体" panose="02010600030101010101" pitchFamily="2" charset="-122"/>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63489" name="Rectangle 6"/>
          <p:cNvSpPr>
            <a:spLocks noGrp="1"/>
          </p:cNvSpPr>
          <p:nvPr>
            <p:ph type="sldNum" sz="quarter" idx="12"/>
          </p:nvPr>
        </p:nvSpPr>
        <p:spPr/>
        <p:txBody>
          <a:bodyPr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stStyle>
          <a:p>
            <a:pPr lvl="0" algn="r" eaLnBrk="1" hangingPunct="1">
              <a:buSzTx/>
            </a:pPr>
            <a:fld id="{9A0DB2DC-4C9A-4742-B13C-FB6460FD3503}" type="slidenum">
              <a:rPr lang="zh-CN" altLang="en-US" sz="1000" dirty="0">
                <a:solidFill>
                  <a:srgbClr val="000000"/>
                </a:solidFill>
                <a:ea typeface="宋体" panose="02010600030101010101" pitchFamily="2" charset="-122"/>
              </a:rPr>
            </a:fld>
            <a:endParaRPr lang="zh-CN" altLang="en-US" sz="1000" dirty="0">
              <a:solidFill>
                <a:srgbClr val="000000"/>
              </a:solidFill>
              <a:ea typeface="宋体" panose="02010600030101010101" pitchFamily="2" charset="-122"/>
            </a:endParaRPr>
          </a:p>
        </p:txBody>
      </p:sp>
      <p:sp>
        <p:nvSpPr>
          <p:cNvPr id="63490" name="Rectangle 2"/>
          <p:cNvSpPr>
            <a:spLocks noGrp="1"/>
          </p:cNvSpPr>
          <p:nvPr>
            <p:ph type="title"/>
          </p:nvPr>
        </p:nvSpPr>
        <p:spPr>
          <a:xfrm>
            <a:off x="381000" y="152400"/>
            <a:ext cx="8229600" cy="690563"/>
          </a:xfrm>
        </p:spPr>
        <p:txBody>
          <a:bodyPr vert="horz" wrap="square" lIns="91440" tIns="45720" rIns="91440" bIns="45720" anchor="ctr" anchorCtr="0"/>
          <a:p>
            <a:r>
              <a:rPr lang="en-US" altLang="zh-CN" dirty="0">
                <a:latin typeface="Times New Roman" panose="02020603050405020304" charset="0"/>
                <a:ea typeface="宋体" panose="02010600030101010101" pitchFamily="2" charset="-122"/>
              </a:rPr>
              <a:t>Oracle</a:t>
            </a:r>
            <a:r>
              <a:rPr lang="zh-CN" altLang="en-US" dirty="0">
                <a:latin typeface="Times New Roman" panose="02020603050405020304" charset="0"/>
                <a:ea typeface="宋体" panose="02010600030101010101" pitchFamily="2" charset="-122"/>
              </a:rPr>
              <a:t>例程后台进程</a:t>
            </a:r>
            <a:endParaRPr lang="zh-CN" altLang="en-US" dirty="0">
              <a:latin typeface="Times New Roman" panose="02020603050405020304" charset="0"/>
              <a:ea typeface="宋体" panose="02010600030101010101" pitchFamily="2" charset="-122"/>
            </a:endParaRPr>
          </a:p>
        </p:txBody>
      </p:sp>
      <p:sp>
        <p:nvSpPr>
          <p:cNvPr id="63491" name="Rectangle 3"/>
          <p:cNvSpPr>
            <a:spLocks noGrp="1"/>
          </p:cNvSpPr>
          <p:nvPr>
            <p:ph idx="1"/>
          </p:nvPr>
        </p:nvSpPr>
        <p:spPr>
          <a:xfrm>
            <a:off x="228600" y="1905000"/>
            <a:ext cx="8077200" cy="4419600"/>
          </a:xfrm>
        </p:spPr>
        <p:txBody>
          <a:bodyPr vert="horz" wrap="square" lIns="91440" tIns="45720" rIns="91440" bIns="45720" anchor="t" anchorCtr="0"/>
          <a:p>
            <a:pPr>
              <a:lnSpc>
                <a:spcPct val="120000"/>
              </a:lnSpc>
            </a:pPr>
            <a:r>
              <a:rPr lang="zh-CN" altLang="en-US" dirty="0">
                <a:latin typeface="Times New Roman" panose="02020603050405020304" charset="0"/>
                <a:ea typeface="宋体" panose="02010600030101010101" pitchFamily="2" charset="-122"/>
              </a:rPr>
              <a:t>功能</a:t>
            </a:r>
            <a:endParaRPr lang="zh-CN" altLang="en-US" dirty="0">
              <a:latin typeface="Times New Roman" panose="02020603050405020304" charset="0"/>
              <a:ea typeface="宋体" panose="02010600030101010101" pitchFamily="2" charset="-122"/>
            </a:endParaRPr>
          </a:p>
          <a:p>
            <a:pPr lvl="1">
              <a:lnSpc>
                <a:spcPct val="120000"/>
              </a:lnSpc>
            </a:pPr>
            <a:r>
              <a:rPr lang="en-US" altLang="zh-CN" sz="2400" dirty="0">
                <a:latin typeface="Times New Roman" panose="02020603050405020304" charset="0"/>
                <a:ea typeface="宋体" panose="02010600030101010101" pitchFamily="2" charset="-122"/>
              </a:rPr>
              <a:t>LCKn</a:t>
            </a:r>
            <a:r>
              <a:rPr lang="zh-CN" altLang="en-US" sz="2400" dirty="0">
                <a:latin typeface="Times New Roman" panose="02020603050405020304" charset="0"/>
                <a:ea typeface="宋体" panose="02010600030101010101" pitchFamily="2" charset="-122"/>
              </a:rPr>
              <a:t>进程用于</a:t>
            </a:r>
            <a:r>
              <a:rPr lang="en-US" altLang="zh-CN" sz="2400" dirty="0">
                <a:latin typeface="Times New Roman" panose="02020603050405020304" charset="0"/>
                <a:ea typeface="宋体" panose="02010600030101010101" pitchFamily="2" charset="-122"/>
              </a:rPr>
              <a:t>Oracle</a:t>
            </a:r>
            <a:r>
              <a:rPr lang="zh-CN" altLang="en-US" sz="2400" dirty="0">
                <a:latin typeface="Times New Roman" panose="02020603050405020304" charset="0"/>
                <a:ea typeface="宋体" panose="02010600030101010101" pitchFamily="2" charset="-122"/>
              </a:rPr>
              <a:t>并行服务器环境中。在数据库中最多可以启动</a:t>
            </a:r>
            <a:r>
              <a:rPr lang="en-US" altLang="zh-CN" sz="2400" dirty="0">
                <a:latin typeface="Times New Roman" panose="02020603050405020304" charset="0"/>
                <a:ea typeface="宋体" panose="02010600030101010101" pitchFamily="2" charset="-122"/>
              </a:rPr>
              <a:t>10</a:t>
            </a:r>
            <a:r>
              <a:rPr lang="zh-CN" altLang="en-US" sz="2400" dirty="0">
                <a:latin typeface="Times New Roman" panose="02020603050405020304" charset="0"/>
                <a:ea typeface="宋体" panose="02010600030101010101" pitchFamily="2" charset="-122"/>
              </a:rPr>
              <a:t>个</a:t>
            </a:r>
            <a:r>
              <a:rPr lang="en-US" altLang="zh-CN" sz="2400" dirty="0">
                <a:latin typeface="Times New Roman" panose="02020603050405020304" charset="0"/>
                <a:ea typeface="宋体" panose="02010600030101010101" pitchFamily="2" charset="-122"/>
              </a:rPr>
              <a:t>LCKn</a:t>
            </a:r>
            <a:r>
              <a:rPr lang="zh-CN" altLang="en-US" sz="2400" dirty="0">
                <a:latin typeface="Times New Roman" panose="02020603050405020304" charset="0"/>
                <a:ea typeface="宋体" panose="02010600030101010101" pitchFamily="2" charset="-122"/>
              </a:rPr>
              <a:t>进程，主要用于实例间的封锁。</a:t>
            </a:r>
            <a:endParaRPr lang="zh-CN" altLang="en-US" sz="2400" dirty="0">
              <a:latin typeface="Times New Roman" panose="02020603050405020304" charset="0"/>
              <a:ea typeface="宋体" panose="02010600030101010101" pitchFamily="2" charset="-122"/>
            </a:endParaRPr>
          </a:p>
          <a:p>
            <a:pPr algn="just">
              <a:spcBef>
                <a:spcPct val="50000"/>
              </a:spcBef>
            </a:pPr>
            <a:endParaRPr lang="zh-CN" altLang="en-US" sz="2800" dirty="0">
              <a:latin typeface="Times New Roman" panose="02020603050405020304" charset="0"/>
              <a:ea typeface="宋体" panose="02010600030101010101" pitchFamily="2" charset="-122"/>
            </a:endParaRPr>
          </a:p>
        </p:txBody>
      </p:sp>
      <p:sp>
        <p:nvSpPr>
          <p:cNvPr id="63492" name="Rectangle 4"/>
          <p:cNvSpPr/>
          <p:nvPr/>
        </p:nvSpPr>
        <p:spPr>
          <a:xfrm>
            <a:off x="228600" y="990600"/>
            <a:ext cx="7696200" cy="820738"/>
          </a:xfrm>
          <a:prstGeom prst="rect">
            <a:avLst/>
          </a:prstGeom>
          <a:noFill/>
          <a:ln w="9525">
            <a:noFill/>
          </a:ln>
        </p:spPr>
        <p:txBody>
          <a:bodyPr anchor="ctr" anchorCtr="0"/>
          <a:p>
            <a:pPr eaLnBrk="0" hangingPunct="0"/>
            <a:r>
              <a:rPr lang="en-US" altLang="zh-CN" sz="3200" dirty="0">
                <a:solidFill>
                  <a:srgbClr val="800000"/>
                </a:solidFill>
                <a:latin typeface="Times New Roman" panose="02020603050405020304" charset="0"/>
                <a:ea typeface="宋体" panose="02010600030101010101" pitchFamily="2" charset="-122"/>
              </a:rPr>
              <a:t>9</a:t>
            </a:r>
            <a:r>
              <a:rPr lang="zh-CN" altLang="en-US" sz="3200" dirty="0">
                <a:solidFill>
                  <a:srgbClr val="800000"/>
                </a:solidFill>
                <a:latin typeface="Times New Roman" panose="02020603050405020304" charset="0"/>
                <a:ea typeface="宋体" panose="02010600030101010101" pitchFamily="2" charset="-122"/>
              </a:rPr>
              <a:t>.</a:t>
            </a:r>
            <a:r>
              <a:rPr lang="en-US" altLang="zh-CN" sz="3200" dirty="0">
                <a:solidFill>
                  <a:srgbClr val="800000"/>
                </a:solidFill>
                <a:latin typeface="Times New Roman" panose="02020603050405020304" charset="0"/>
                <a:ea typeface="宋体" panose="02010600030101010101" pitchFamily="2" charset="-122"/>
              </a:rPr>
              <a:t> LCKn</a:t>
            </a:r>
            <a:r>
              <a:rPr lang="zh-CN" altLang="en-US" sz="3200" dirty="0">
                <a:solidFill>
                  <a:srgbClr val="800000"/>
                </a:solidFill>
                <a:latin typeface="Times New Roman" panose="02020603050405020304" charset="0"/>
                <a:ea typeface="宋体" panose="02010600030101010101" pitchFamily="2" charset="-122"/>
              </a:rPr>
              <a:t>（锁进程）</a:t>
            </a:r>
            <a:endParaRPr lang="zh-CN" altLang="en-US" sz="3200" dirty="0">
              <a:solidFill>
                <a:srgbClr val="800000"/>
              </a:solidFill>
              <a:latin typeface="Times New Roman" panose="02020603050405020304" charset="0"/>
              <a:ea typeface="宋体" panose="02010600030101010101" pitchFamily="2" charset="-122"/>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65537" name="Rectangle 6"/>
          <p:cNvSpPr>
            <a:spLocks noGrp="1"/>
          </p:cNvSpPr>
          <p:nvPr>
            <p:ph type="sldNum" sz="quarter" idx="12"/>
          </p:nvPr>
        </p:nvSpPr>
        <p:spPr/>
        <p:txBody>
          <a:bodyPr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stStyle>
          <a:p>
            <a:pPr lvl="0" algn="r" eaLnBrk="1" hangingPunct="1">
              <a:buSzTx/>
            </a:pPr>
            <a:fld id="{9A0DB2DC-4C9A-4742-B13C-FB6460FD3503}" type="slidenum">
              <a:rPr lang="zh-CN" altLang="en-US" sz="1000" dirty="0">
                <a:solidFill>
                  <a:srgbClr val="000000"/>
                </a:solidFill>
                <a:ea typeface="宋体" panose="02010600030101010101" pitchFamily="2" charset="-122"/>
              </a:rPr>
            </a:fld>
            <a:endParaRPr lang="zh-CN" altLang="en-US" sz="1000" dirty="0">
              <a:solidFill>
                <a:srgbClr val="000000"/>
              </a:solidFill>
              <a:ea typeface="宋体" panose="02010600030101010101" pitchFamily="2" charset="-122"/>
            </a:endParaRPr>
          </a:p>
        </p:txBody>
      </p:sp>
      <p:sp>
        <p:nvSpPr>
          <p:cNvPr id="65538" name="Rectangle 2"/>
          <p:cNvSpPr>
            <a:spLocks noGrp="1"/>
          </p:cNvSpPr>
          <p:nvPr>
            <p:ph type="title"/>
          </p:nvPr>
        </p:nvSpPr>
        <p:spPr>
          <a:xfrm>
            <a:off x="381000" y="152400"/>
            <a:ext cx="8229600" cy="690563"/>
          </a:xfrm>
        </p:spPr>
        <p:txBody>
          <a:bodyPr vert="horz" wrap="square" lIns="91440" tIns="45720" rIns="91440" bIns="45720" anchor="ctr" anchorCtr="0"/>
          <a:p>
            <a:r>
              <a:rPr lang="en-US" altLang="zh-CN" dirty="0">
                <a:latin typeface="Times New Roman" panose="02020603050405020304" charset="0"/>
                <a:ea typeface="宋体" panose="02010600030101010101" pitchFamily="2" charset="-122"/>
              </a:rPr>
              <a:t>Oracle</a:t>
            </a:r>
            <a:r>
              <a:rPr lang="zh-CN" altLang="en-US" dirty="0">
                <a:latin typeface="Times New Roman" panose="02020603050405020304" charset="0"/>
                <a:ea typeface="宋体" panose="02010600030101010101" pitchFamily="2" charset="-122"/>
              </a:rPr>
              <a:t>例程后台进程</a:t>
            </a:r>
            <a:endParaRPr lang="zh-CN" altLang="en-US" dirty="0">
              <a:latin typeface="Times New Roman" panose="02020603050405020304" charset="0"/>
              <a:ea typeface="宋体" panose="02010600030101010101" pitchFamily="2" charset="-122"/>
            </a:endParaRPr>
          </a:p>
        </p:txBody>
      </p:sp>
      <p:sp>
        <p:nvSpPr>
          <p:cNvPr id="65539" name="Rectangle 3"/>
          <p:cNvSpPr>
            <a:spLocks noGrp="1"/>
          </p:cNvSpPr>
          <p:nvPr>
            <p:ph idx="1"/>
          </p:nvPr>
        </p:nvSpPr>
        <p:spPr>
          <a:xfrm>
            <a:off x="228600" y="1905000"/>
            <a:ext cx="8077200" cy="4419600"/>
          </a:xfrm>
        </p:spPr>
        <p:txBody>
          <a:bodyPr vert="horz" wrap="square" lIns="91440" tIns="45720" rIns="91440" bIns="45720" anchor="t" anchorCtr="0"/>
          <a:p>
            <a:pPr>
              <a:lnSpc>
                <a:spcPct val="120000"/>
              </a:lnSpc>
            </a:pPr>
            <a:r>
              <a:rPr lang="zh-CN" altLang="en-US" dirty="0">
                <a:ea typeface="宋体" panose="02010600030101010101" pitchFamily="2" charset="-122"/>
              </a:rPr>
              <a:t>功能</a:t>
            </a:r>
            <a:endParaRPr lang="zh-CN" altLang="en-US" dirty="0">
              <a:ea typeface="宋体" panose="02010600030101010101" pitchFamily="2" charset="-122"/>
            </a:endParaRPr>
          </a:p>
          <a:p>
            <a:pPr lvl="1">
              <a:lnSpc>
                <a:spcPct val="130000"/>
              </a:lnSpc>
            </a:pPr>
            <a:r>
              <a:rPr lang="en-US" altLang="zh-CN" sz="2200" dirty="0">
                <a:latin typeface="Times New Roman" panose="02020603050405020304" charset="0"/>
                <a:ea typeface="宋体" panose="02010600030101010101" pitchFamily="2" charset="-122"/>
              </a:rPr>
              <a:t>Dnnn</a:t>
            </a:r>
            <a:r>
              <a:rPr lang="zh-CN" altLang="en-US" sz="2200" dirty="0">
                <a:latin typeface="Times New Roman" panose="02020603050405020304" charset="0"/>
                <a:ea typeface="宋体" panose="02010600030101010101" pitchFamily="2" charset="-122"/>
              </a:rPr>
              <a:t>进程是多线程服务器（</a:t>
            </a:r>
            <a:r>
              <a:rPr lang="en-US" altLang="zh-CN" sz="2200" dirty="0">
                <a:latin typeface="Times New Roman" panose="02020603050405020304" charset="0"/>
                <a:ea typeface="宋体" panose="02010600030101010101" pitchFamily="2" charset="-122"/>
              </a:rPr>
              <a:t>Multithreaded Server</a:t>
            </a:r>
            <a:r>
              <a:rPr lang="zh-CN" altLang="en-US" sz="2200" dirty="0">
                <a:latin typeface="Times New Roman" panose="02020603050405020304" charset="0"/>
                <a:ea typeface="宋体" panose="02010600030101010101" pitchFamily="2" charset="-122"/>
              </a:rPr>
              <a:t>，</a:t>
            </a:r>
            <a:r>
              <a:rPr lang="en-US" altLang="zh-CN" sz="2200" dirty="0">
                <a:latin typeface="Times New Roman" panose="02020603050405020304" charset="0"/>
                <a:ea typeface="宋体" panose="02010600030101010101" pitchFamily="2" charset="-122"/>
              </a:rPr>
              <a:t>MTS</a:t>
            </a:r>
            <a:r>
              <a:rPr lang="zh-CN" altLang="en-US" sz="2200" dirty="0">
                <a:latin typeface="Times New Roman" panose="02020603050405020304" charset="0"/>
                <a:ea typeface="宋体" panose="02010600030101010101" pitchFamily="2" charset="-122"/>
              </a:rPr>
              <a:t>）的组成部分，以后台进程的形式运行。调度进程接受用户进程请求，将它们放入请求队列中，然后为请求队列中的用户进程分配一个服务器进程。最后，从响应队列返回数据给用户进程 </a:t>
            </a:r>
            <a:endParaRPr lang="zh-CN" altLang="en-US" sz="2200" dirty="0">
              <a:latin typeface="Times New Roman" panose="02020603050405020304" charset="0"/>
              <a:ea typeface="宋体" panose="02010600030101010101" pitchFamily="2" charset="-122"/>
            </a:endParaRPr>
          </a:p>
          <a:p>
            <a:pPr algn="just">
              <a:spcBef>
                <a:spcPct val="50000"/>
              </a:spcBef>
            </a:pPr>
            <a:endParaRPr lang="zh-CN" altLang="en-US" sz="2200" dirty="0">
              <a:latin typeface="Times New Roman" panose="02020603050405020304" charset="0"/>
              <a:ea typeface="宋体" panose="02010600030101010101" pitchFamily="2" charset="-122"/>
            </a:endParaRPr>
          </a:p>
        </p:txBody>
      </p:sp>
      <p:sp>
        <p:nvSpPr>
          <p:cNvPr id="65540" name="Rectangle 4"/>
          <p:cNvSpPr/>
          <p:nvPr/>
        </p:nvSpPr>
        <p:spPr>
          <a:xfrm>
            <a:off x="228600" y="990600"/>
            <a:ext cx="7696200" cy="820738"/>
          </a:xfrm>
          <a:prstGeom prst="rect">
            <a:avLst/>
          </a:prstGeom>
          <a:noFill/>
          <a:ln w="9525">
            <a:noFill/>
          </a:ln>
        </p:spPr>
        <p:txBody>
          <a:bodyPr anchor="ctr" anchorCtr="0"/>
          <a:p>
            <a:pPr eaLnBrk="0" hangingPunct="0"/>
            <a:r>
              <a:rPr lang="en-US" altLang="zh-CN" sz="3200" dirty="0">
                <a:solidFill>
                  <a:srgbClr val="800000"/>
                </a:solidFill>
                <a:latin typeface="Times New Roman" panose="02020603050405020304" charset="0"/>
                <a:ea typeface="宋体" panose="02010600030101010101" pitchFamily="2" charset="-122"/>
              </a:rPr>
              <a:t>10</a:t>
            </a:r>
            <a:r>
              <a:rPr lang="zh-CN" altLang="en-US" sz="3200" dirty="0">
                <a:solidFill>
                  <a:srgbClr val="800000"/>
                </a:solidFill>
                <a:latin typeface="Times New Roman" panose="02020603050405020304" charset="0"/>
                <a:ea typeface="宋体" panose="02010600030101010101" pitchFamily="2" charset="-122"/>
              </a:rPr>
              <a:t>.</a:t>
            </a:r>
            <a:r>
              <a:rPr lang="en-US" altLang="zh-CN" sz="3200" dirty="0">
                <a:solidFill>
                  <a:srgbClr val="800000"/>
                </a:solidFill>
                <a:latin typeface="Times New Roman" panose="02020603050405020304" charset="0"/>
                <a:ea typeface="宋体" panose="02010600030101010101" pitchFamily="2" charset="-122"/>
              </a:rPr>
              <a:t> Dnnn</a:t>
            </a:r>
            <a:r>
              <a:rPr lang="zh-CN" altLang="en-US" sz="3200" dirty="0">
                <a:solidFill>
                  <a:srgbClr val="800000"/>
                </a:solidFill>
                <a:latin typeface="Times New Roman" panose="02020603050405020304" charset="0"/>
                <a:ea typeface="宋体" panose="02010600030101010101" pitchFamily="2" charset="-122"/>
              </a:rPr>
              <a:t>（调度进程）</a:t>
            </a:r>
            <a:endParaRPr lang="zh-CN" altLang="en-US" sz="3200" dirty="0">
              <a:solidFill>
                <a:srgbClr val="800000"/>
              </a:solidFill>
              <a:latin typeface="Times New Roman" panose="02020603050405020304" charset="0"/>
              <a:ea typeface="宋体" panose="02010600030101010101" pitchFamily="2" charset="-122"/>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Rectangle 2"/>
          <p:cNvSpPr>
            <a:spLocks noGrp="1"/>
          </p:cNvSpPr>
          <p:nvPr>
            <p:ph type="title" idx="4294967295"/>
          </p:nvPr>
        </p:nvSpPr>
        <p:spPr>
          <a:xfrm>
            <a:off x="1447800" y="0"/>
            <a:ext cx="5562600" cy="820738"/>
          </a:xfrm>
        </p:spPr>
        <p:txBody>
          <a:bodyPr vert="horz" wrap="square" lIns="91440" tIns="45720" rIns="91440" bIns="45720" anchor="ctr" anchorCtr="0"/>
          <a:p>
            <a:r>
              <a:rPr lang="en-US" altLang="zh-CN" dirty="0">
                <a:latin typeface="Times New Roman" panose="02020603050405020304" charset="0"/>
                <a:ea typeface="宋体" panose="02010600030101010101" pitchFamily="2" charset="-122"/>
              </a:rPr>
              <a:t>  </a:t>
            </a:r>
            <a:r>
              <a:rPr lang="zh-CN" altLang="en-US" dirty="0">
                <a:latin typeface="Times New Roman" panose="02020603050405020304" charset="0"/>
                <a:ea typeface="宋体" panose="02010600030101010101" pitchFamily="2" charset="-122"/>
              </a:rPr>
              <a:t>数据字典</a:t>
            </a:r>
            <a:endParaRPr lang="zh-CN" altLang="en-US" dirty="0">
              <a:latin typeface="Times New Roman" panose="02020603050405020304" charset="0"/>
              <a:ea typeface="宋体" panose="02010600030101010101" pitchFamily="2" charset="-122"/>
            </a:endParaRPr>
          </a:p>
        </p:txBody>
      </p:sp>
      <p:sp>
        <p:nvSpPr>
          <p:cNvPr id="384003" name="Text Box 3"/>
          <p:cNvSpPr txBox="1"/>
          <p:nvPr/>
        </p:nvSpPr>
        <p:spPr>
          <a:xfrm>
            <a:off x="381000" y="1066800"/>
            <a:ext cx="8077200" cy="4491038"/>
          </a:xfrm>
          <a:prstGeom prst="rect">
            <a:avLst/>
          </a:prstGeom>
          <a:noFill/>
          <a:ln w="9525">
            <a:noFill/>
          </a:ln>
        </p:spPr>
        <p:txBody>
          <a:bodyPr anchor="t" anchorCtr="0">
            <a:spAutoFit/>
          </a:bodyPr>
          <a:p>
            <a:pPr eaLnBrk="0" hangingPunct="0">
              <a:lnSpc>
                <a:spcPct val="120000"/>
              </a:lnSpc>
              <a:buClr>
                <a:srgbClr val="FF3300"/>
              </a:buClr>
              <a:buFont typeface="Wingdings" panose="05000000000000000000" pitchFamily="2" charset="2"/>
            </a:pPr>
            <a:r>
              <a:rPr lang="zh-CN" altLang="en-US" sz="2800" dirty="0">
                <a:solidFill>
                  <a:srgbClr val="800000"/>
                </a:solidFill>
                <a:latin typeface="Times New Roman" panose="02020603050405020304" charset="0"/>
                <a:ea typeface="宋体" panose="02010600030101010101" pitchFamily="2" charset="-122"/>
              </a:rPr>
              <a:t>数据字典概念</a:t>
            </a:r>
            <a:endParaRPr lang="zh-CN" altLang="en-US" sz="2800" dirty="0">
              <a:solidFill>
                <a:srgbClr val="800000"/>
              </a:solidFill>
              <a:latin typeface="Times New Roman" panose="02020603050405020304" charset="0"/>
              <a:ea typeface="宋体" panose="02010600030101010101" pitchFamily="2" charset="-122"/>
            </a:endParaRPr>
          </a:p>
          <a:p>
            <a:pPr marL="0" lvl="1" indent="0" algn="l" eaLnBrk="0" hangingPunct="0">
              <a:lnSpc>
                <a:spcPct val="130000"/>
              </a:lnSpc>
              <a:spcBef>
                <a:spcPct val="20000"/>
              </a:spcBef>
              <a:buFont typeface="Wingdings" panose="05000000000000000000" pitchFamily="2" charset="2"/>
              <a:buChar char="n"/>
            </a:pPr>
            <a:r>
              <a:rPr lang="en-GB" altLang="zh-CN" sz="2800" b="0" dirty="0">
                <a:solidFill>
                  <a:srgbClr val="000000"/>
                </a:solidFill>
                <a:latin typeface="Calibri" panose="020F0502020204030204" pitchFamily="34" charset="0"/>
                <a:ea typeface="宋体" panose="02010600030101010101" pitchFamily="2" charset="-122"/>
              </a:rPr>
              <a:t>  </a:t>
            </a:r>
            <a:r>
              <a:rPr lang="en-GB" altLang="zh-CN" sz="2200" dirty="0">
                <a:solidFill>
                  <a:srgbClr val="000000"/>
                </a:solidFill>
                <a:latin typeface="Times New Roman" panose="02020603050405020304" charset="0"/>
                <a:ea typeface="宋体" panose="02010600030101010101" pitchFamily="2" charset="-122"/>
              </a:rPr>
              <a:t>Oracle</a:t>
            </a:r>
            <a:r>
              <a:rPr lang="zh-CN" altLang="en-GB" sz="2200" dirty="0">
                <a:solidFill>
                  <a:srgbClr val="000000"/>
                </a:solidFill>
                <a:latin typeface="Times New Roman" panose="02020603050405020304" charset="0"/>
                <a:ea typeface="宋体" panose="02010600030101010101" pitchFamily="2" charset="-122"/>
              </a:rPr>
              <a:t>数据库的数据字典是在数据库创建的过程中创建的，</a:t>
            </a:r>
            <a:r>
              <a:rPr lang="zh-CN" altLang="en-US" sz="2200" dirty="0">
                <a:solidFill>
                  <a:srgbClr val="000000"/>
                </a:solidFill>
                <a:latin typeface="Times New Roman" panose="02020603050405020304" charset="0"/>
                <a:ea typeface="宋体" panose="02010600030101010101" pitchFamily="2" charset="-122"/>
              </a:rPr>
              <a:t>保存了数据库系统信息以及数据库中所有对象的信息。是数据库运行的基础。</a:t>
            </a:r>
            <a:endParaRPr lang="en-US" altLang="zh-CN" sz="2200" dirty="0">
              <a:solidFill>
                <a:srgbClr val="000000"/>
              </a:solidFill>
              <a:latin typeface="Times New Roman" panose="02020603050405020304" charset="0"/>
              <a:ea typeface="宋体" panose="02010600030101010101" pitchFamily="2" charset="-122"/>
            </a:endParaRPr>
          </a:p>
          <a:p>
            <a:pPr marL="0" lvl="1" indent="0" algn="l" eaLnBrk="0" hangingPunct="0">
              <a:lnSpc>
                <a:spcPct val="130000"/>
              </a:lnSpc>
              <a:spcBef>
                <a:spcPct val="20000"/>
              </a:spcBef>
              <a:buFont typeface="Wingdings" panose="05000000000000000000" pitchFamily="2" charset="2"/>
              <a:buChar char="n"/>
            </a:pPr>
            <a:r>
              <a:rPr lang="zh-CN" altLang="en-US" sz="2200" dirty="0">
                <a:solidFill>
                  <a:srgbClr val="000000"/>
                </a:solidFill>
                <a:latin typeface="Times New Roman" panose="02020603050405020304" charset="0"/>
                <a:ea typeface="宋体" panose="02010600030101010101" pitchFamily="2" charset="-122"/>
              </a:rPr>
              <a:t>数据字典是</a:t>
            </a:r>
            <a:r>
              <a:rPr lang="zh-CN" altLang="en-GB" sz="2200" dirty="0">
                <a:solidFill>
                  <a:srgbClr val="800000"/>
                </a:solidFill>
                <a:latin typeface="Times New Roman" panose="02020603050405020304" charset="0"/>
                <a:ea typeface="宋体" panose="02010600030101010101" pitchFamily="2" charset="-122"/>
              </a:rPr>
              <a:t>一系列表和视图</a:t>
            </a:r>
            <a:r>
              <a:rPr lang="zh-CN" altLang="en-GB" sz="2200" dirty="0">
                <a:solidFill>
                  <a:srgbClr val="000000"/>
                </a:solidFill>
                <a:latin typeface="Times New Roman" panose="02020603050405020304" charset="0"/>
                <a:ea typeface="宋体" panose="02010600030101010101" pitchFamily="2" charset="-122"/>
              </a:rPr>
              <a:t>构成，这些表和视图对于所有的用户（包括</a:t>
            </a:r>
            <a:r>
              <a:rPr lang="en-GB" altLang="zh-CN" sz="2200" dirty="0">
                <a:solidFill>
                  <a:srgbClr val="000000"/>
                </a:solidFill>
                <a:latin typeface="Times New Roman" panose="02020603050405020304" charset="0"/>
                <a:ea typeface="宋体" panose="02010600030101010101" pitchFamily="2" charset="-122"/>
              </a:rPr>
              <a:t>DBA</a:t>
            </a:r>
            <a:r>
              <a:rPr lang="zh-CN" altLang="en-GB" sz="2200" dirty="0">
                <a:solidFill>
                  <a:srgbClr val="000000"/>
                </a:solidFill>
                <a:latin typeface="Times New Roman" panose="02020603050405020304" charset="0"/>
                <a:ea typeface="宋体" panose="02010600030101010101" pitchFamily="2" charset="-122"/>
              </a:rPr>
              <a:t>），都是只读的。</a:t>
            </a:r>
            <a:endParaRPr lang="zh-CN" altLang="en-GB" sz="2200" dirty="0">
              <a:solidFill>
                <a:srgbClr val="000000"/>
              </a:solidFill>
              <a:latin typeface="Times New Roman" panose="02020603050405020304" charset="0"/>
              <a:ea typeface="宋体" panose="02010600030101010101" pitchFamily="2" charset="-122"/>
            </a:endParaRPr>
          </a:p>
          <a:p>
            <a:pPr marL="0" lvl="1" indent="0" algn="l" eaLnBrk="0" hangingPunct="0">
              <a:lnSpc>
                <a:spcPct val="130000"/>
              </a:lnSpc>
              <a:spcBef>
                <a:spcPct val="20000"/>
              </a:spcBef>
              <a:buFont typeface="Wingdings" panose="05000000000000000000" pitchFamily="2" charset="2"/>
              <a:buChar char="n"/>
            </a:pPr>
            <a:r>
              <a:rPr lang="zh-CN" altLang="en-GB" sz="2200" dirty="0">
                <a:solidFill>
                  <a:srgbClr val="000000"/>
                </a:solidFill>
                <a:latin typeface="Times New Roman" panose="02020603050405020304" charset="0"/>
                <a:ea typeface="宋体" panose="02010600030101010101" pitchFamily="2" charset="-122"/>
              </a:rPr>
              <a:t>只有</a:t>
            </a:r>
            <a:r>
              <a:rPr lang="en-GB" altLang="zh-CN" sz="2200" dirty="0">
                <a:solidFill>
                  <a:srgbClr val="000000"/>
                </a:solidFill>
                <a:latin typeface="Times New Roman" panose="02020603050405020304" charset="0"/>
                <a:ea typeface="宋体" panose="02010600030101010101" pitchFamily="2" charset="-122"/>
              </a:rPr>
              <a:t>Oracle</a:t>
            </a:r>
            <a:r>
              <a:rPr lang="zh-CN" altLang="en-GB" sz="2200" dirty="0">
                <a:solidFill>
                  <a:srgbClr val="000000"/>
                </a:solidFill>
                <a:latin typeface="Times New Roman" panose="02020603050405020304" charset="0"/>
                <a:ea typeface="宋体" panose="02010600030101010101" pitchFamily="2" charset="-122"/>
              </a:rPr>
              <a:t>系统可以对数据字典进行管理与维护。</a:t>
            </a:r>
            <a:endParaRPr lang="zh-CN" altLang="en-GB" sz="2200" dirty="0">
              <a:solidFill>
                <a:srgbClr val="000000"/>
              </a:solidFill>
              <a:latin typeface="Times New Roman" panose="02020603050405020304" charset="0"/>
              <a:ea typeface="宋体" panose="02010600030101010101" pitchFamily="2" charset="-122"/>
            </a:endParaRPr>
          </a:p>
          <a:p>
            <a:pPr marL="0" lvl="1" indent="0" algn="l" eaLnBrk="0" hangingPunct="0">
              <a:lnSpc>
                <a:spcPct val="130000"/>
              </a:lnSpc>
              <a:spcBef>
                <a:spcPct val="20000"/>
              </a:spcBef>
              <a:buFont typeface="Wingdings" panose="05000000000000000000" pitchFamily="2" charset="2"/>
              <a:buChar char="n"/>
            </a:pPr>
            <a:r>
              <a:rPr lang="zh-CN" altLang="en-GB" sz="2200" dirty="0">
                <a:solidFill>
                  <a:srgbClr val="000000"/>
                </a:solidFill>
                <a:latin typeface="Times New Roman" panose="02020603050405020304" charset="0"/>
                <a:ea typeface="宋体" panose="02010600030101010101" pitchFamily="2" charset="-122"/>
              </a:rPr>
              <a:t>在</a:t>
            </a:r>
            <a:r>
              <a:rPr lang="en-GB" altLang="zh-CN" sz="2200" dirty="0">
                <a:solidFill>
                  <a:srgbClr val="000000"/>
                </a:solidFill>
                <a:latin typeface="Times New Roman" panose="02020603050405020304" charset="0"/>
                <a:ea typeface="宋体" panose="02010600030101010101" pitchFamily="2" charset="-122"/>
              </a:rPr>
              <a:t>Oracle</a:t>
            </a:r>
            <a:r>
              <a:rPr lang="zh-CN" altLang="en-GB" sz="2200" dirty="0">
                <a:solidFill>
                  <a:srgbClr val="000000"/>
                </a:solidFill>
                <a:latin typeface="Times New Roman" panose="02020603050405020304" charset="0"/>
                <a:ea typeface="宋体" panose="02010600030101010101" pitchFamily="2" charset="-122"/>
              </a:rPr>
              <a:t>数据库中，所有数据字典表和视图都属于</a:t>
            </a:r>
            <a:r>
              <a:rPr lang="en-GB" altLang="zh-CN" sz="2200" dirty="0">
                <a:solidFill>
                  <a:srgbClr val="000000"/>
                </a:solidFill>
                <a:latin typeface="Times New Roman" panose="02020603050405020304" charset="0"/>
                <a:ea typeface="宋体" panose="02010600030101010101" pitchFamily="2" charset="-122"/>
              </a:rPr>
              <a:t>SYS</a:t>
            </a:r>
            <a:r>
              <a:rPr lang="zh-CN" altLang="en-GB" sz="2200" dirty="0">
                <a:solidFill>
                  <a:srgbClr val="000000"/>
                </a:solidFill>
                <a:latin typeface="Times New Roman" panose="02020603050405020304" charset="0"/>
                <a:ea typeface="宋体" panose="02010600030101010101" pitchFamily="2" charset="-122"/>
              </a:rPr>
              <a:t>模式，存储于</a:t>
            </a:r>
            <a:r>
              <a:rPr lang="en-GB" altLang="zh-CN" sz="2200" dirty="0">
                <a:solidFill>
                  <a:srgbClr val="000000"/>
                </a:solidFill>
                <a:latin typeface="Times New Roman" panose="02020603050405020304" charset="0"/>
                <a:ea typeface="宋体" panose="02010600030101010101" pitchFamily="2" charset="-122"/>
              </a:rPr>
              <a:t>SYSTEM</a:t>
            </a:r>
            <a:r>
              <a:rPr lang="zh-CN" altLang="en-GB" sz="2200" dirty="0">
                <a:solidFill>
                  <a:srgbClr val="000000"/>
                </a:solidFill>
                <a:latin typeface="Times New Roman" panose="02020603050405020304" charset="0"/>
                <a:ea typeface="宋体" panose="02010600030101010101" pitchFamily="2" charset="-122"/>
              </a:rPr>
              <a:t>表空间中。</a:t>
            </a:r>
            <a:endParaRPr lang="zh-CN" altLang="en-US" sz="2200" dirty="0">
              <a:solidFill>
                <a:srgbClr val="000000"/>
              </a:solidFill>
              <a:latin typeface="Times New Roman" panose="0202060305040502030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4003"/>
                                        </p:tgtEl>
                                        <p:attrNameLst>
                                          <p:attrName>style.visibility</p:attrName>
                                        </p:attrNameLst>
                                      </p:cBhvr>
                                      <p:to>
                                        <p:strVal val="visible"/>
                                      </p:to>
                                    </p:set>
                                    <p:anim calcmode="lin" valueType="num">
                                      <p:cBhvr additive="base">
                                        <p:cTn id="7" dur="500" fill="hold"/>
                                        <p:tgtEl>
                                          <p:spTgt spid="384003"/>
                                        </p:tgtEl>
                                        <p:attrNameLst>
                                          <p:attrName>ppt_x</p:attrName>
                                        </p:attrNameLst>
                                      </p:cBhvr>
                                      <p:tavLst>
                                        <p:tav tm="0">
                                          <p:val>
                                            <p:strVal val="0-#ppt_w/2"/>
                                          </p:val>
                                        </p:tav>
                                        <p:tav tm="100000">
                                          <p:val>
                                            <p:strVal val="#ppt_x"/>
                                          </p:val>
                                        </p:tav>
                                      </p:tavLst>
                                    </p:anim>
                                    <p:anim calcmode="lin" valueType="num">
                                      <p:cBhvr additive="base">
                                        <p:cTn id="8" dur="500" fill="hold"/>
                                        <p:tgtEl>
                                          <p:spTgt spid="3840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5" name="Text Box 3"/>
          <p:cNvSpPr txBox="1"/>
          <p:nvPr/>
        </p:nvSpPr>
        <p:spPr>
          <a:xfrm>
            <a:off x="304800" y="1447800"/>
            <a:ext cx="8153400" cy="4419600"/>
          </a:xfrm>
          <a:prstGeom prst="rect">
            <a:avLst/>
          </a:prstGeom>
          <a:noFill/>
          <a:ln w="9525">
            <a:noFill/>
          </a:ln>
        </p:spPr>
        <p:txBody>
          <a:bodyPr anchor="t" anchorCtr="0">
            <a:spAutoFit/>
          </a:bodyPr>
          <a:p>
            <a:pPr marL="0" lvl="1" indent="0" algn="l" eaLnBrk="0" hangingPunct="0">
              <a:lnSpc>
                <a:spcPct val="130000"/>
              </a:lnSpc>
              <a:spcBef>
                <a:spcPct val="20000"/>
              </a:spcBef>
              <a:buClr>
                <a:srgbClr val="800000"/>
              </a:buClr>
            </a:pPr>
            <a:r>
              <a:rPr lang="en-US" altLang="zh-CN" sz="2400" dirty="0">
                <a:latin typeface="Times New Roman" panose="02020603050405020304" charset="0"/>
                <a:ea typeface="宋体" panose="02010600030101010101" pitchFamily="2" charset="-122"/>
              </a:rPr>
              <a:t>Oracle</a:t>
            </a:r>
            <a:r>
              <a:rPr lang="zh-CN" altLang="en-US" sz="2400" dirty="0">
                <a:latin typeface="Times New Roman" panose="02020603050405020304" charset="0"/>
                <a:ea typeface="宋体" panose="02010600030101010101" pitchFamily="2" charset="-122"/>
              </a:rPr>
              <a:t>数据字典保存数据库本身的系统信息及所有数据库对象信息，包括：</a:t>
            </a:r>
            <a:endParaRPr lang="zh-CN" altLang="en-US" sz="2400" dirty="0">
              <a:latin typeface="Times New Roman" panose="02020603050405020304" charset="0"/>
              <a:ea typeface="宋体" panose="02010600030101010101" pitchFamily="2" charset="-122"/>
            </a:endParaRPr>
          </a:p>
          <a:p>
            <a:pPr marL="0" lvl="1" indent="0" algn="l" eaLnBrk="0" hangingPunct="0">
              <a:lnSpc>
                <a:spcPct val="130000"/>
              </a:lnSpc>
              <a:spcBef>
                <a:spcPct val="20000"/>
              </a:spcBef>
              <a:buClr>
                <a:srgbClr val="800000"/>
              </a:buClr>
              <a:buFont typeface="Wingdings" panose="05000000000000000000" pitchFamily="2" charset="2"/>
              <a:buChar char="n"/>
            </a:pPr>
            <a:r>
              <a:rPr lang="zh-CN" altLang="en-US" sz="2200" dirty="0">
                <a:latin typeface="Times New Roman" panose="02020603050405020304" charset="0"/>
                <a:ea typeface="宋体" panose="02010600030101010101" pitchFamily="2" charset="-122"/>
              </a:rPr>
              <a:t>各种数据库对象的定义信息，包括表、视图、索引、同义词、序列、存储过程、函数、包、触发器及其他各种对象；</a:t>
            </a:r>
            <a:endParaRPr lang="zh-CN" altLang="en-US" sz="2200" dirty="0">
              <a:latin typeface="Times New Roman" panose="02020603050405020304" charset="0"/>
              <a:ea typeface="宋体" panose="02010600030101010101" pitchFamily="2" charset="-122"/>
            </a:endParaRPr>
          </a:p>
          <a:p>
            <a:pPr marL="0" lvl="1" indent="0" algn="l" eaLnBrk="0" hangingPunct="0">
              <a:lnSpc>
                <a:spcPct val="130000"/>
              </a:lnSpc>
              <a:spcBef>
                <a:spcPct val="20000"/>
              </a:spcBef>
              <a:buClr>
                <a:srgbClr val="800000"/>
              </a:buClr>
              <a:buFont typeface="Wingdings" panose="05000000000000000000" pitchFamily="2" charset="2"/>
              <a:buChar char="n"/>
            </a:pPr>
            <a:r>
              <a:rPr lang="zh-CN" altLang="en-US" sz="2200" dirty="0">
                <a:latin typeface="Times New Roman" panose="02020603050405020304" charset="0"/>
                <a:ea typeface="宋体" panose="02010600030101010101" pitchFamily="2" charset="-122"/>
              </a:rPr>
              <a:t>数据库存储空间分配信息，如为某个数据库对象分配了多少空间，已经使用了多少空间等；</a:t>
            </a:r>
            <a:endParaRPr lang="zh-CN" altLang="en-US" sz="2200" dirty="0">
              <a:latin typeface="Times New Roman" panose="02020603050405020304" charset="0"/>
              <a:ea typeface="宋体" panose="02010600030101010101" pitchFamily="2" charset="-122"/>
            </a:endParaRPr>
          </a:p>
          <a:p>
            <a:pPr marL="0" lvl="1" indent="0" algn="l" eaLnBrk="0" hangingPunct="0">
              <a:lnSpc>
                <a:spcPct val="130000"/>
              </a:lnSpc>
              <a:spcBef>
                <a:spcPct val="20000"/>
              </a:spcBef>
              <a:buClr>
                <a:srgbClr val="800000"/>
              </a:buClr>
              <a:buFont typeface="Wingdings" panose="05000000000000000000" pitchFamily="2" charset="2"/>
              <a:buChar char="n"/>
            </a:pPr>
            <a:r>
              <a:rPr lang="zh-CN" altLang="en-US" sz="2200" dirty="0">
                <a:latin typeface="Times New Roman" panose="02020603050405020304" charset="0"/>
                <a:ea typeface="宋体" panose="02010600030101010101" pitchFamily="2" charset="-122"/>
              </a:rPr>
              <a:t>数据库安全信息，包括用户、权限、角色、完整性等；</a:t>
            </a:r>
            <a:endParaRPr lang="zh-CN" altLang="en-US" sz="2200" dirty="0">
              <a:latin typeface="Times New Roman" panose="02020603050405020304" charset="0"/>
              <a:ea typeface="宋体" panose="02010600030101010101" pitchFamily="2" charset="-122"/>
            </a:endParaRPr>
          </a:p>
          <a:p>
            <a:pPr marL="0" lvl="1" indent="0" algn="l" eaLnBrk="0" hangingPunct="0">
              <a:lnSpc>
                <a:spcPct val="130000"/>
              </a:lnSpc>
              <a:spcBef>
                <a:spcPct val="20000"/>
              </a:spcBef>
              <a:buClr>
                <a:srgbClr val="800000"/>
              </a:buClr>
              <a:buFont typeface="Wingdings" panose="05000000000000000000" pitchFamily="2" charset="2"/>
              <a:buChar char="n"/>
            </a:pPr>
            <a:r>
              <a:rPr lang="zh-CN" altLang="en-US" sz="2200" dirty="0">
                <a:latin typeface="Times New Roman" panose="02020603050405020304" charset="0"/>
                <a:ea typeface="宋体" panose="02010600030101010101" pitchFamily="2" charset="-122"/>
              </a:rPr>
              <a:t>数据库运行时的性能和统计信息；</a:t>
            </a:r>
            <a:endParaRPr lang="zh-CN" altLang="en-US" sz="2200" dirty="0">
              <a:latin typeface="Times New Roman" panose="02020603050405020304" charset="0"/>
              <a:ea typeface="宋体" panose="02010600030101010101" pitchFamily="2" charset="-122"/>
            </a:endParaRPr>
          </a:p>
          <a:p>
            <a:pPr marL="0" lvl="1" indent="0" algn="l" eaLnBrk="0" hangingPunct="0">
              <a:lnSpc>
                <a:spcPct val="130000"/>
              </a:lnSpc>
              <a:spcBef>
                <a:spcPct val="20000"/>
              </a:spcBef>
              <a:buClr>
                <a:srgbClr val="800000"/>
              </a:buClr>
              <a:buFont typeface="Wingdings" panose="05000000000000000000" pitchFamily="2" charset="2"/>
              <a:buChar char="n"/>
            </a:pPr>
            <a:r>
              <a:rPr lang="zh-CN" altLang="en-US" sz="2200" dirty="0">
                <a:latin typeface="Times New Roman" panose="02020603050405020304" charset="0"/>
                <a:ea typeface="宋体" panose="02010600030101010101" pitchFamily="2" charset="-122"/>
              </a:rPr>
              <a:t>其他数据库本身的基本信息。</a:t>
            </a:r>
            <a:endParaRPr lang="zh-CN" altLang="en-US" sz="2200" dirty="0">
              <a:latin typeface="Times New Roman" panose="02020603050405020304" charset="0"/>
              <a:ea typeface="宋体" panose="02010600030101010101" pitchFamily="2" charset="-122"/>
            </a:endParaRPr>
          </a:p>
        </p:txBody>
      </p:sp>
      <p:sp>
        <p:nvSpPr>
          <p:cNvPr id="68610" name="Rectangle 2"/>
          <p:cNvSpPr txBox="1"/>
          <p:nvPr/>
        </p:nvSpPr>
        <p:spPr>
          <a:xfrm>
            <a:off x="1447800" y="0"/>
            <a:ext cx="5562600" cy="820738"/>
          </a:xfrm>
          <a:prstGeom prst="rect">
            <a:avLst/>
          </a:prstGeom>
          <a:noFill/>
          <a:ln w="9525">
            <a:noFill/>
          </a:ln>
        </p:spPr>
        <p:txBody>
          <a:bodyPr anchor="ctr" anchorCtr="0"/>
          <a:p>
            <a:pPr algn="ctr" eaLnBrk="0" hangingPunct="0"/>
            <a:r>
              <a:rPr lang="en-US" altLang="zh-CN" sz="4000" dirty="0">
                <a:solidFill>
                  <a:schemeClr val="bg1"/>
                </a:solidFill>
                <a:latin typeface="Times New Roman" panose="02020603050405020304" charset="0"/>
                <a:ea typeface="宋体" panose="02010600030101010101" pitchFamily="2" charset="-122"/>
              </a:rPr>
              <a:t>  </a:t>
            </a:r>
            <a:r>
              <a:rPr lang="zh-CN" altLang="en-US" sz="4000" dirty="0">
                <a:solidFill>
                  <a:schemeClr val="bg1"/>
                </a:solidFill>
                <a:latin typeface="Times New Roman" panose="02020603050405020304" charset="0"/>
                <a:ea typeface="宋体" panose="02010600030101010101" pitchFamily="2" charset="-122"/>
              </a:rPr>
              <a:t>数据字典</a:t>
            </a:r>
            <a:endParaRPr lang="zh-CN" altLang="en-US" sz="4000" dirty="0">
              <a:solidFill>
                <a:schemeClr val="bg1"/>
              </a:solidFill>
              <a:latin typeface="Times New Roman" panose="0202060305040502030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6915"/>
                                        </p:tgtEl>
                                        <p:attrNameLst>
                                          <p:attrName>style.visibility</p:attrName>
                                        </p:attrNameLst>
                                      </p:cBhvr>
                                      <p:to>
                                        <p:strVal val="visible"/>
                                      </p:to>
                                    </p:set>
                                    <p:anim calcmode="lin" valueType="num">
                                      <p:cBhvr additive="base">
                                        <p:cTn id="7" dur="500" fill="hold"/>
                                        <p:tgtEl>
                                          <p:spTgt spid="166915"/>
                                        </p:tgtEl>
                                        <p:attrNameLst>
                                          <p:attrName>ppt_x</p:attrName>
                                        </p:attrNameLst>
                                      </p:cBhvr>
                                      <p:tavLst>
                                        <p:tav tm="0">
                                          <p:val>
                                            <p:strVal val="0-#ppt_w/2"/>
                                          </p:val>
                                        </p:tav>
                                        <p:tav tm="100000">
                                          <p:val>
                                            <p:strVal val="#ppt_x"/>
                                          </p:val>
                                        </p:tav>
                                      </p:tavLst>
                                    </p:anim>
                                    <p:anim calcmode="lin" valueType="num">
                                      <p:cBhvr additive="base">
                                        <p:cTn id="8" dur="500" fill="hold"/>
                                        <p:tgtEl>
                                          <p:spTgt spid="1669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5" name="Text Box 3"/>
          <p:cNvSpPr txBox="1"/>
          <p:nvPr/>
        </p:nvSpPr>
        <p:spPr>
          <a:xfrm>
            <a:off x="228600" y="1165225"/>
            <a:ext cx="8153400" cy="4702175"/>
          </a:xfrm>
          <a:prstGeom prst="rect">
            <a:avLst/>
          </a:prstGeom>
          <a:noFill/>
          <a:ln w="9525">
            <a:noFill/>
          </a:ln>
        </p:spPr>
        <p:txBody>
          <a:bodyPr anchor="t" anchorCtr="0">
            <a:spAutoFit/>
          </a:bodyPr>
          <a:p>
            <a:pPr marL="0" lvl="1" indent="0" algn="l" eaLnBrk="0" hangingPunct="0">
              <a:lnSpc>
                <a:spcPct val="125000"/>
              </a:lnSpc>
              <a:spcBef>
                <a:spcPct val="20000"/>
              </a:spcBef>
              <a:buClr>
                <a:srgbClr val="800000"/>
              </a:buClr>
            </a:pPr>
            <a:r>
              <a:rPr lang="zh-CN" altLang="en-US" sz="2800" dirty="0">
                <a:solidFill>
                  <a:srgbClr val="000000"/>
                </a:solidFill>
                <a:latin typeface="Times New Roman" panose="02020603050405020304" charset="0"/>
                <a:ea typeface="宋体" panose="02010600030101010101" pitchFamily="2" charset="-122"/>
              </a:rPr>
              <a:t>数据字典的主要用途包括：</a:t>
            </a:r>
            <a:endParaRPr lang="zh-CN" altLang="en-US" sz="2800" dirty="0">
              <a:solidFill>
                <a:srgbClr val="000000"/>
              </a:solidFill>
              <a:latin typeface="Times New Roman" panose="02020603050405020304" charset="0"/>
              <a:ea typeface="宋体" panose="02010600030101010101" pitchFamily="2" charset="-122"/>
            </a:endParaRPr>
          </a:p>
          <a:p>
            <a:pPr marL="0" lvl="1" indent="0" algn="l" eaLnBrk="0" hangingPunct="0">
              <a:lnSpc>
                <a:spcPct val="125000"/>
              </a:lnSpc>
              <a:spcBef>
                <a:spcPct val="20000"/>
              </a:spcBef>
              <a:buClr>
                <a:srgbClr val="800000"/>
              </a:buClr>
              <a:buFont typeface="Wingdings" panose="05000000000000000000" pitchFamily="2" charset="2"/>
              <a:buChar char="n"/>
            </a:pPr>
            <a:r>
              <a:rPr lang="en-US" altLang="zh-CN" sz="2200" dirty="0">
                <a:solidFill>
                  <a:srgbClr val="000000"/>
                </a:solidFill>
                <a:latin typeface="Times New Roman" panose="02020603050405020304" charset="0"/>
                <a:ea typeface="宋体" panose="02010600030101010101" pitchFamily="2" charset="-122"/>
              </a:rPr>
              <a:t>Oracle</a:t>
            </a:r>
            <a:r>
              <a:rPr lang="zh-CN" altLang="en-US" sz="2200" dirty="0">
                <a:solidFill>
                  <a:srgbClr val="000000"/>
                </a:solidFill>
                <a:latin typeface="Times New Roman" panose="02020603050405020304" charset="0"/>
                <a:ea typeface="宋体" panose="02010600030101010101" pitchFamily="2" charset="-122"/>
              </a:rPr>
              <a:t>通过访问数据字典获取用户、模式对象、数据库对象定义与存储等信息，以判断用户权限的合法性、模式对象的存在性及存储空间的可用性等；</a:t>
            </a:r>
            <a:endParaRPr lang="zh-CN" altLang="en-US" sz="2200" dirty="0">
              <a:solidFill>
                <a:srgbClr val="000000"/>
              </a:solidFill>
              <a:latin typeface="Times New Roman" panose="02020603050405020304" charset="0"/>
              <a:ea typeface="宋体" panose="02010600030101010101" pitchFamily="2" charset="-122"/>
            </a:endParaRPr>
          </a:p>
          <a:p>
            <a:pPr marL="0" lvl="1" indent="0" algn="l" eaLnBrk="0" hangingPunct="0">
              <a:lnSpc>
                <a:spcPct val="125000"/>
              </a:lnSpc>
              <a:spcBef>
                <a:spcPct val="20000"/>
              </a:spcBef>
              <a:buClr>
                <a:srgbClr val="800000"/>
              </a:buClr>
              <a:buFont typeface="Wingdings" panose="05000000000000000000" pitchFamily="2" charset="2"/>
              <a:buChar char="n"/>
            </a:pPr>
            <a:r>
              <a:rPr lang="zh-CN" altLang="en-US" sz="2200" dirty="0">
                <a:solidFill>
                  <a:srgbClr val="000000"/>
                </a:solidFill>
                <a:latin typeface="Times New Roman" panose="02020603050405020304" charset="0"/>
                <a:ea typeface="宋体" panose="02010600030101010101" pitchFamily="2" charset="-122"/>
              </a:rPr>
              <a:t>使用</a:t>
            </a:r>
            <a:r>
              <a:rPr lang="en-US" altLang="zh-CN" sz="2200" dirty="0">
                <a:solidFill>
                  <a:srgbClr val="000000"/>
                </a:solidFill>
                <a:latin typeface="Times New Roman" panose="02020603050405020304" charset="0"/>
                <a:ea typeface="宋体" panose="02010600030101010101" pitchFamily="2" charset="-122"/>
              </a:rPr>
              <a:t>DDL</a:t>
            </a:r>
            <a:r>
              <a:rPr lang="zh-CN" altLang="en-US" sz="2200" dirty="0">
                <a:solidFill>
                  <a:srgbClr val="000000"/>
                </a:solidFill>
                <a:latin typeface="Times New Roman" panose="02020603050405020304" charset="0"/>
                <a:ea typeface="宋体" panose="02010600030101010101" pitchFamily="2" charset="-122"/>
              </a:rPr>
              <a:t>语句修改数据库对象后，</a:t>
            </a:r>
            <a:r>
              <a:rPr lang="en-US" altLang="zh-CN" sz="2200" dirty="0">
                <a:solidFill>
                  <a:srgbClr val="000000"/>
                </a:solidFill>
                <a:latin typeface="Times New Roman" panose="02020603050405020304" charset="0"/>
                <a:ea typeface="宋体" panose="02010600030101010101" pitchFamily="2" charset="-122"/>
              </a:rPr>
              <a:t>Oracle</a:t>
            </a:r>
            <a:r>
              <a:rPr lang="zh-CN" altLang="en-US" sz="2200" dirty="0">
                <a:solidFill>
                  <a:srgbClr val="000000"/>
                </a:solidFill>
                <a:latin typeface="Times New Roman" panose="02020603050405020304" charset="0"/>
                <a:ea typeface="宋体" panose="02010600030101010101" pitchFamily="2" charset="-122"/>
              </a:rPr>
              <a:t>将在数据字典中记录所做的修改；</a:t>
            </a:r>
            <a:endParaRPr lang="zh-CN" altLang="en-US" sz="2200" dirty="0">
              <a:solidFill>
                <a:srgbClr val="000000"/>
              </a:solidFill>
              <a:latin typeface="Times New Roman" panose="02020603050405020304" charset="0"/>
              <a:ea typeface="宋体" panose="02010600030101010101" pitchFamily="2" charset="-122"/>
            </a:endParaRPr>
          </a:p>
          <a:p>
            <a:pPr marL="0" lvl="1" indent="0" algn="l" eaLnBrk="0" hangingPunct="0">
              <a:lnSpc>
                <a:spcPct val="125000"/>
              </a:lnSpc>
              <a:spcBef>
                <a:spcPct val="20000"/>
              </a:spcBef>
              <a:buClr>
                <a:srgbClr val="800000"/>
              </a:buClr>
              <a:buFont typeface="Wingdings" panose="05000000000000000000" pitchFamily="2" charset="2"/>
              <a:buChar char="n"/>
            </a:pPr>
            <a:r>
              <a:rPr lang="zh-CN" altLang="en-US" sz="2200" dirty="0">
                <a:solidFill>
                  <a:srgbClr val="000000"/>
                </a:solidFill>
                <a:latin typeface="Times New Roman" panose="02020603050405020304" charset="0"/>
                <a:ea typeface="宋体" panose="02010600030101010101" pitchFamily="2" charset="-122"/>
              </a:rPr>
              <a:t>任何数据库用户都可以从数据字典只读视图中获取各种数据库对象信息；</a:t>
            </a:r>
            <a:endParaRPr lang="zh-CN" altLang="en-US" sz="2200" dirty="0">
              <a:solidFill>
                <a:srgbClr val="000000"/>
              </a:solidFill>
              <a:latin typeface="Times New Roman" panose="02020603050405020304" charset="0"/>
              <a:ea typeface="宋体" panose="02010600030101010101" pitchFamily="2" charset="-122"/>
            </a:endParaRPr>
          </a:p>
          <a:p>
            <a:pPr marL="0" lvl="1" indent="0" algn="l" eaLnBrk="0" hangingPunct="0">
              <a:lnSpc>
                <a:spcPct val="125000"/>
              </a:lnSpc>
              <a:spcBef>
                <a:spcPct val="20000"/>
              </a:spcBef>
              <a:buClr>
                <a:srgbClr val="800000"/>
              </a:buClr>
              <a:buFont typeface="Wingdings" panose="05000000000000000000" pitchFamily="2" charset="2"/>
              <a:buChar char="n"/>
            </a:pPr>
            <a:r>
              <a:rPr lang="en-US" altLang="zh-CN" sz="2200" dirty="0">
                <a:solidFill>
                  <a:srgbClr val="000000"/>
                </a:solidFill>
                <a:latin typeface="Times New Roman" panose="02020603050405020304" charset="0"/>
                <a:ea typeface="宋体" panose="02010600030101010101" pitchFamily="2" charset="-122"/>
              </a:rPr>
              <a:t>DBA</a:t>
            </a:r>
            <a:r>
              <a:rPr lang="zh-CN" altLang="en-US" sz="2200" dirty="0">
                <a:solidFill>
                  <a:srgbClr val="000000"/>
                </a:solidFill>
                <a:latin typeface="Times New Roman" panose="02020603050405020304" charset="0"/>
                <a:ea typeface="宋体" panose="02010600030101010101" pitchFamily="2" charset="-122"/>
              </a:rPr>
              <a:t>可以从数据字典动态性能视图中获取数据库的运行状态，作为进行性能调整的依据。</a:t>
            </a:r>
            <a:r>
              <a:rPr lang="zh-CN" altLang="en-US" sz="2400" dirty="0">
                <a:solidFill>
                  <a:srgbClr val="000000"/>
                </a:solidFill>
                <a:latin typeface="Times New Roman" panose="02020603050405020304" charset="0"/>
                <a:ea typeface="宋体" panose="02010600030101010101" pitchFamily="2" charset="-122"/>
              </a:rPr>
              <a:t> </a:t>
            </a:r>
            <a:endParaRPr lang="zh-CN" altLang="en-US" sz="2400" dirty="0">
              <a:solidFill>
                <a:srgbClr val="000000"/>
              </a:solidFill>
              <a:latin typeface="Times New Roman" panose="02020603050405020304" charset="0"/>
              <a:ea typeface="宋体" panose="02010600030101010101" pitchFamily="2" charset="-122"/>
            </a:endParaRPr>
          </a:p>
        </p:txBody>
      </p:sp>
      <p:sp>
        <p:nvSpPr>
          <p:cNvPr id="69634" name="Rectangle 2"/>
          <p:cNvSpPr txBox="1"/>
          <p:nvPr/>
        </p:nvSpPr>
        <p:spPr>
          <a:xfrm>
            <a:off x="1447800" y="0"/>
            <a:ext cx="5562600" cy="820738"/>
          </a:xfrm>
          <a:prstGeom prst="rect">
            <a:avLst/>
          </a:prstGeom>
          <a:noFill/>
          <a:ln w="9525">
            <a:noFill/>
          </a:ln>
        </p:spPr>
        <p:txBody>
          <a:bodyPr anchor="ctr" anchorCtr="0"/>
          <a:p>
            <a:pPr algn="ctr" eaLnBrk="0" hangingPunct="0"/>
            <a:r>
              <a:rPr lang="en-US" altLang="zh-CN" sz="4000" dirty="0">
                <a:solidFill>
                  <a:schemeClr val="bg1"/>
                </a:solidFill>
                <a:latin typeface="Times New Roman" panose="02020603050405020304" charset="0"/>
                <a:ea typeface="宋体" panose="02010600030101010101" pitchFamily="2" charset="-122"/>
              </a:rPr>
              <a:t>  </a:t>
            </a:r>
            <a:r>
              <a:rPr lang="zh-CN" altLang="en-US" sz="4000" dirty="0">
                <a:solidFill>
                  <a:schemeClr val="bg1"/>
                </a:solidFill>
                <a:latin typeface="Times New Roman" panose="02020603050405020304" charset="0"/>
                <a:ea typeface="宋体" panose="02010600030101010101" pitchFamily="2" charset="-122"/>
              </a:rPr>
              <a:t>数据字典</a:t>
            </a:r>
            <a:endParaRPr lang="zh-CN" altLang="en-US" sz="4000" dirty="0">
              <a:solidFill>
                <a:schemeClr val="bg1"/>
              </a:solidFill>
              <a:latin typeface="Times New Roman" panose="0202060305040502030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6915"/>
                                        </p:tgtEl>
                                        <p:attrNameLst>
                                          <p:attrName>style.visibility</p:attrName>
                                        </p:attrNameLst>
                                      </p:cBhvr>
                                      <p:to>
                                        <p:strVal val="visible"/>
                                      </p:to>
                                    </p:set>
                                    <p:anim calcmode="lin" valueType="num">
                                      <p:cBhvr additive="base">
                                        <p:cTn id="7" dur="500" fill="hold"/>
                                        <p:tgtEl>
                                          <p:spTgt spid="166915"/>
                                        </p:tgtEl>
                                        <p:attrNameLst>
                                          <p:attrName>ppt_x</p:attrName>
                                        </p:attrNameLst>
                                      </p:cBhvr>
                                      <p:tavLst>
                                        <p:tav tm="0">
                                          <p:val>
                                            <p:strVal val="0-#ppt_w/2"/>
                                          </p:val>
                                        </p:tav>
                                        <p:tav tm="100000">
                                          <p:val>
                                            <p:strVal val="#ppt_x"/>
                                          </p:val>
                                        </p:tav>
                                      </p:tavLst>
                                    </p:anim>
                                    <p:anim calcmode="lin" valueType="num">
                                      <p:cBhvr additive="base">
                                        <p:cTn id="8" dur="500" fill="hold"/>
                                        <p:tgtEl>
                                          <p:spTgt spid="1669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6"/>
          <p:cNvSpPr>
            <a:spLocks noGrp="1"/>
          </p:cNvSpPr>
          <p:nvPr>
            <p:ph type="sldNum" sz="quarter" idx="12"/>
          </p:nvPr>
        </p:nvSpPr>
        <p:spPr/>
        <p:txBody>
          <a:bodyPr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stStyle>
          <a:p>
            <a:pPr lvl="0" algn="r" eaLnBrk="1" hangingPunct="1">
              <a:buSzTx/>
            </a:pPr>
            <a:fld id="{9A0DB2DC-4C9A-4742-B13C-FB6460FD3503}" type="slidenum">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9218" name="Text Box 2"/>
          <p:cNvSpPr txBox="1"/>
          <p:nvPr/>
        </p:nvSpPr>
        <p:spPr>
          <a:xfrm>
            <a:off x="0" y="965200"/>
            <a:ext cx="8039100" cy="461963"/>
          </a:xfrm>
          <a:prstGeom prst="rect">
            <a:avLst/>
          </a:prstGeom>
          <a:noFill/>
          <a:ln w="9525">
            <a:noFill/>
          </a:ln>
        </p:spPr>
        <p:txBody>
          <a:bodyPr anchor="t" anchorCtr="0">
            <a:spAutoFit/>
          </a:bodyPr>
          <a:p>
            <a:pPr eaLnBrk="0" hangingPunct="0"/>
            <a:r>
              <a:rPr lang="zh-CN" altLang="en-US" sz="2400" dirty="0">
                <a:latin typeface="Times New Roman" panose="02020603050405020304" charset="0"/>
                <a:ea typeface="宋体" panose="02010600030101010101" pitchFamily="2" charset="-122"/>
              </a:rPr>
              <a:t>       数据库（存储结构）和实例（软件结构）</a:t>
            </a:r>
            <a:endParaRPr lang="en-US" altLang="zh-CN" sz="2400" dirty="0">
              <a:latin typeface="Times New Roman" panose="02020603050405020304" charset="0"/>
              <a:ea typeface="宋体" panose="02010600030101010101" pitchFamily="2" charset="-122"/>
            </a:endParaRPr>
          </a:p>
        </p:txBody>
      </p:sp>
      <p:sp>
        <p:nvSpPr>
          <p:cNvPr id="9219" name="Rectangle 3"/>
          <p:cNvSpPr>
            <a:spLocks noGrp="1"/>
          </p:cNvSpPr>
          <p:nvPr>
            <p:ph type="title" idx="4294967295"/>
          </p:nvPr>
        </p:nvSpPr>
        <p:spPr>
          <a:xfrm>
            <a:off x="304800" y="0"/>
            <a:ext cx="8305800" cy="820738"/>
          </a:xfrm>
        </p:spPr>
        <p:txBody>
          <a:bodyPr vert="horz" wrap="square" lIns="91440" tIns="45720" rIns="91440" bIns="45720" anchor="ctr" anchorCtr="0"/>
          <a:p>
            <a:r>
              <a:rPr lang="en-US" altLang="zh-CN" sz="3600" dirty="0">
                <a:latin typeface="Times New Roman" panose="02020603050405020304" charset="0"/>
                <a:ea typeface="宋体" panose="02010600030101010101" pitchFamily="2" charset="-122"/>
              </a:rPr>
              <a:t>Oracle 11g</a:t>
            </a:r>
            <a:r>
              <a:rPr lang="zh-CN" altLang="en-US" sz="3600" dirty="0">
                <a:latin typeface="Times New Roman" panose="02020603050405020304" charset="0"/>
                <a:ea typeface="宋体" panose="02010600030101010101" pitchFamily="2" charset="-122"/>
              </a:rPr>
              <a:t>系统结构概述</a:t>
            </a:r>
            <a:endParaRPr lang="en-US" altLang="zh-CN" sz="3600" dirty="0">
              <a:latin typeface="Times New Roman" panose="02020603050405020304" charset="0"/>
              <a:ea typeface="宋体" panose="02010600030101010101" pitchFamily="2" charset="-122"/>
            </a:endParaRPr>
          </a:p>
        </p:txBody>
      </p:sp>
      <p:pic>
        <p:nvPicPr>
          <p:cNvPr id="9220" name="Picture 2"/>
          <p:cNvPicPr>
            <a:picLocks noChangeAspect="1"/>
          </p:cNvPicPr>
          <p:nvPr/>
        </p:nvPicPr>
        <p:blipFill>
          <a:blip r:embed="rId1"/>
          <a:stretch>
            <a:fillRect/>
          </a:stretch>
        </p:blipFill>
        <p:spPr>
          <a:xfrm>
            <a:off x="152400" y="1600200"/>
            <a:ext cx="8153400" cy="3962400"/>
          </a:xfrm>
          <a:prstGeom prst="rect">
            <a:avLst/>
          </a:prstGeom>
          <a:noFill/>
          <a:ln w="9525">
            <a:noFill/>
          </a:ln>
        </p:spPr>
      </p:pic>
      <p:pic>
        <p:nvPicPr>
          <p:cNvPr id="9221" name="Picture 7" descr="j0292020"/>
          <p:cNvPicPr>
            <a:picLocks noChangeAspect="1"/>
          </p:cNvPicPr>
          <p:nvPr/>
        </p:nvPicPr>
        <p:blipFill>
          <a:blip r:embed="rId2"/>
          <a:stretch>
            <a:fillRect/>
          </a:stretch>
        </p:blipFill>
        <p:spPr>
          <a:xfrm>
            <a:off x="381000" y="4343400"/>
            <a:ext cx="914400" cy="868363"/>
          </a:xfrm>
          <a:prstGeom prst="rect">
            <a:avLst/>
          </a:prstGeom>
          <a:noFill/>
          <a:ln w="9525">
            <a:noFill/>
          </a:ln>
        </p:spPr>
      </p:pic>
      <p:sp>
        <p:nvSpPr>
          <p:cNvPr id="7176" name="Text Box 8"/>
          <p:cNvSpPr txBox="1"/>
          <p:nvPr/>
        </p:nvSpPr>
        <p:spPr>
          <a:xfrm>
            <a:off x="457200" y="5715000"/>
            <a:ext cx="3048000" cy="457200"/>
          </a:xfrm>
          <a:prstGeom prst="rect">
            <a:avLst/>
          </a:prstGeom>
          <a:noFill/>
          <a:ln w="9525">
            <a:noFill/>
          </a:ln>
        </p:spPr>
        <p:txBody>
          <a:bodyPr anchor="t" anchorCtr="0">
            <a:spAutoFit/>
          </a:bodyPr>
          <a:p>
            <a:pPr eaLnBrk="0" hangingPunct="0">
              <a:spcBef>
                <a:spcPct val="50000"/>
              </a:spcBef>
            </a:pPr>
            <a:r>
              <a:rPr lang="en-US" altLang="zh-CN" sz="2400" dirty="0">
                <a:latin typeface="Times New Roman" panose="02020603050405020304" charset="0"/>
                <a:ea typeface="方正姚体" panose="02010601030101010101" pitchFamily="2" charset="-122"/>
              </a:rPr>
              <a:t>Select  * from emp;</a:t>
            </a:r>
            <a:endParaRPr lang="en-US" altLang="zh-CN" sz="2400" dirty="0">
              <a:latin typeface="Times New Roman" panose="02020603050405020304" charset="0"/>
              <a:ea typeface="方正姚体" panose="02010601030101010101" pitchFamily="2" charset="-122"/>
            </a:endParaRPr>
          </a:p>
        </p:txBody>
      </p:sp>
      <p:sp>
        <p:nvSpPr>
          <p:cNvPr id="7177" name="Text Box 9"/>
          <p:cNvSpPr txBox="1"/>
          <p:nvPr/>
        </p:nvSpPr>
        <p:spPr>
          <a:xfrm>
            <a:off x="533400" y="3429000"/>
            <a:ext cx="1219200" cy="304800"/>
          </a:xfrm>
          <a:prstGeom prst="rect">
            <a:avLst/>
          </a:prstGeom>
          <a:noFill/>
          <a:ln w="9525">
            <a:noFill/>
          </a:ln>
        </p:spPr>
        <p:txBody>
          <a:bodyPr anchor="t" anchorCtr="0">
            <a:spAutoFit/>
          </a:bodyPr>
          <a:p>
            <a:pPr algn="ctr" eaLnBrk="0" hangingPunct="0">
              <a:spcBef>
                <a:spcPct val="50000"/>
              </a:spcBef>
            </a:pPr>
            <a:r>
              <a:rPr lang="en-US" altLang="zh-CN" sz="1400" b="0" dirty="0">
                <a:solidFill>
                  <a:srgbClr val="FF0000"/>
                </a:solidFill>
                <a:latin typeface="Times New Roman" panose="02020603050405020304" charset="0"/>
                <a:ea typeface="宋体" panose="02010600030101010101" pitchFamily="2" charset="-122"/>
              </a:rPr>
              <a:t>listener</a:t>
            </a:r>
            <a:endParaRPr lang="en-US" altLang="zh-CN" sz="1400" b="0" dirty="0">
              <a:solidFill>
                <a:srgbClr val="FF0000"/>
              </a:solidFill>
              <a:latin typeface="Times New Roman" panose="02020603050405020304" charset="0"/>
              <a:ea typeface="宋体" panose="02010600030101010101" pitchFamily="2" charset="-122"/>
            </a:endParaRPr>
          </a:p>
        </p:txBody>
      </p:sp>
      <p:sp>
        <p:nvSpPr>
          <p:cNvPr id="7178" name="Line 10"/>
          <p:cNvSpPr/>
          <p:nvPr/>
        </p:nvSpPr>
        <p:spPr>
          <a:xfrm>
            <a:off x="1295400" y="4267200"/>
            <a:ext cx="7162800" cy="0"/>
          </a:xfrm>
          <a:prstGeom prst="line">
            <a:avLst/>
          </a:prstGeom>
          <a:ln w="28575" cap="flat" cmpd="sng">
            <a:solidFill>
              <a:srgbClr val="FF0000"/>
            </a:solidFill>
            <a:prstDash val="dashDot"/>
            <a:round/>
            <a:headEnd type="none" w="med" len="med"/>
            <a:tailEnd type="none" w="med" len="med"/>
          </a:ln>
        </p:spPr>
      </p:sp>
      <p:sp>
        <p:nvSpPr>
          <p:cNvPr id="9225" name="Rectangle 11"/>
          <p:cNvSpPr/>
          <p:nvPr/>
        </p:nvSpPr>
        <p:spPr>
          <a:xfrm>
            <a:off x="1657350" y="2133600"/>
            <a:ext cx="6419850" cy="1981200"/>
          </a:xfrm>
          <a:prstGeom prst="rect">
            <a:avLst/>
          </a:prstGeom>
          <a:solidFill>
            <a:schemeClr val="accent1">
              <a:alpha val="0"/>
            </a:schemeClr>
          </a:solidFill>
          <a:ln w="38100" cap="flat" cmpd="sng">
            <a:solidFill>
              <a:srgbClr val="33CC33"/>
            </a:solidFill>
            <a:prstDash val="solid"/>
            <a:miter/>
            <a:headEnd type="none" w="med" len="med"/>
            <a:tailEnd type="none" w="med" len="med"/>
          </a:ln>
        </p:spPr>
        <p:txBody>
          <a:bodyPr wrap="none" anchor="ctr" anchorCtr="0"/>
          <a:p>
            <a:pPr algn="ctr" eaLnBrk="0" hangingPunct="0"/>
            <a:endParaRPr lang="zh-CN" altLang="en-US"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6"/>
                                        </p:tgtEl>
                                        <p:attrNameLst>
                                          <p:attrName>style.visibility</p:attrName>
                                        </p:attrNameLst>
                                      </p:cBhvr>
                                      <p:to>
                                        <p:strVal val="visible"/>
                                      </p:to>
                                    </p:set>
                                    <p:anim calcmode="lin" valueType="num">
                                      <p:cBhvr additive="base">
                                        <p:cTn id="7" dur="500" fill="hold"/>
                                        <p:tgtEl>
                                          <p:spTgt spid="7176"/>
                                        </p:tgtEl>
                                        <p:attrNameLst>
                                          <p:attrName>ppt_x</p:attrName>
                                        </p:attrNameLst>
                                      </p:cBhvr>
                                      <p:tavLst>
                                        <p:tav tm="0">
                                          <p:val>
                                            <p:strVal val="0-#ppt_w/2"/>
                                          </p:val>
                                        </p:tav>
                                        <p:tav tm="100000">
                                          <p:val>
                                            <p:strVal val="#ppt_x"/>
                                          </p:val>
                                        </p:tav>
                                      </p:tavLst>
                                    </p:anim>
                                    <p:anim calcmode="lin" valueType="num">
                                      <p:cBhvr additive="base">
                                        <p:cTn id="8" dur="500" fill="hold"/>
                                        <p:tgtEl>
                                          <p:spTgt spid="717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7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6" grpId="0"/>
      <p:bldP spid="717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5" name="Text Box 3"/>
          <p:cNvSpPr txBox="1"/>
          <p:nvPr/>
        </p:nvSpPr>
        <p:spPr>
          <a:xfrm>
            <a:off x="152400" y="1044575"/>
            <a:ext cx="8077200" cy="4289425"/>
          </a:xfrm>
          <a:prstGeom prst="rect">
            <a:avLst/>
          </a:prstGeom>
          <a:noFill/>
          <a:ln w="9525">
            <a:noFill/>
          </a:ln>
        </p:spPr>
        <p:txBody>
          <a:bodyPr anchor="t" anchorCtr="0">
            <a:spAutoFit/>
          </a:bodyPr>
          <a:p>
            <a:pPr marL="0" lvl="1" indent="0" algn="l" eaLnBrk="0" hangingPunct="0">
              <a:lnSpc>
                <a:spcPct val="125000"/>
              </a:lnSpc>
              <a:spcBef>
                <a:spcPct val="20000"/>
              </a:spcBef>
              <a:buClr>
                <a:srgbClr val="800000"/>
              </a:buClr>
            </a:pPr>
            <a:r>
              <a:rPr lang="zh-CN" altLang="en-US" sz="2800" dirty="0">
                <a:solidFill>
                  <a:srgbClr val="000000"/>
                </a:solidFill>
                <a:latin typeface="Times New Roman" panose="02020603050405020304" charset="0"/>
                <a:ea typeface="宋体" panose="02010600030101010101" pitchFamily="2" charset="-122"/>
              </a:rPr>
              <a:t>数据字典的维护与管理：</a:t>
            </a:r>
            <a:endParaRPr lang="en-US" altLang="zh-CN" sz="2800" dirty="0">
              <a:solidFill>
                <a:srgbClr val="000000"/>
              </a:solidFill>
              <a:latin typeface="Times New Roman" panose="02020603050405020304" charset="0"/>
              <a:ea typeface="宋体" panose="02010600030101010101" pitchFamily="2" charset="-122"/>
            </a:endParaRPr>
          </a:p>
          <a:p>
            <a:pPr marL="0" lvl="1" indent="0" algn="l" eaLnBrk="0" hangingPunct="0">
              <a:lnSpc>
                <a:spcPct val="125000"/>
              </a:lnSpc>
              <a:spcBef>
                <a:spcPct val="20000"/>
              </a:spcBef>
              <a:buClr>
                <a:srgbClr val="800000"/>
              </a:buClr>
            </a:pPr>
            <a:r>
              <a:rPr lang="en-US" altLang="zh-CN" sz="2400" dirty="0">
                <a:solidFill>
                  <a:srgbClr val="000000"/>
                </a:solidFill>
                <a:latin typeface="Times New Roman" panose="02020603050405020304" charset="0"/>
                <a:ea typeface="宋体" panose="02010600030101010101" pitchFamily="2" charset="-122"/>
              </a:rPr>
              <a:t>      </a:t>
            </a:r>
            <a:r>
              <a:rPr lang="zh-CN" altLang="en-US" sz="2200" dirty="0">
                <a:solidFill>
                  <a:srgbClr val="000000"/>
                </a:solidFill>
                <a:latin typeface="Times New Roman" panose="02020603050405020304" charset="0"/>
                <a:ea typeface="宋体" panose="02010600030101010101" pitchFamily="2" charset="-122"/>
              </a:rPr>
              <a:t>只有</a:t>
            </a:r>
            <a:r>
              <a:rPr lang="en-US" altLang="zh-CN" sz="2200" dirty="0">
                <a:solidFill>
                  <a:srgbClr val="000000"/>
                </a:solidFill>
                <a:latin typeface="Times New Roman" panose="02020603050405020304" charset="0"/>
                <a:ea typeface="宋体" panose="02010600030101010101" pitchFamily="2" charset="-122"/>
              </a:rPr>
              <a:t>Oracle</a:t>
            </a:r>
            <a:r>
              <a:rPr lang="zh-CN" altLang="en-US" sz="2200" dirty="0">
                <a:solidFill>
                  <a:srgbClr val="000000"/>
                </a:solidFill>
                <a:latin typeface="Times New Roman" panose="02020603050405020304" charset="0"/>
                <a:ea typeface="宋体" panose="02010600030101010101" pitchFamily="2" charset="-122"/>
              </a:rPr>
              <a:t>系统可以对数据字典进行管理和维护，当</a:t>
            </a:r>
            <a:r>
              <a:rPr lang="en-US" altLang="zh-CN" sz="2200" dirty="0">
                <a:solidFill>
                  <a:srgbClr val="000000"/>
                </a:solidFill>
                <a:latin typeface="Times New Roman" panose="02020603050405020304" charset="0"/>
                <a:ea typeface="宋体" panose="02010600030101010101" pitchFamily="2" charset="-122"/>
              </a:rPr>
              <a:t>Oracle</a:t>
            </a:r>
            <a:r>
              <a:rPr lang="zh-CN" altLang="en-US" sz="2200" dirty="0">
                <a:solidFill>
                  <a:srgbClr val="000000"/>
                </a:solidFill>
                <a:latin typeface="Times New Roman" panose="02020603050405020304" charset="0"/>
                <a:ea typeface="宋体" panose="02010600030101010101" pitchFamily="2" charset="-122"/>
              </a:rPr>
              <a:t>系统运行时，当数据库结构等信息发生变化时，</a:t>
            </a:r>
            <a:r>
              <a:rPr lang="en-US" altLang="zh-CN" sz="2200" dirty="0">
                <a:solidFill>
                  <a:srgbClr val="000000"/>
                </a:solidFill>
                <a:latin typeface="Times New Roman" panose="02020603050405020304" charset="0"/>
                <a:ea typeface="宋体" panose="02010600030101010101" pitchFamily="2" charset="-122"/>
              </a:rPr>
              <a:t>Oracle</a:t>
            </a:r>
            <a:r>
              <a:rPr lang="zh-CN" altLang="en-US" sz="2200" dirty="0">
                <a:solidFill>
                  <a:srgbClr val="000000"/>
                </a:solidFill>
                <a:latin typeface="Times New Roman" panose="02020603050405020304" charset="0"/>
                <a:ea typeface="宋体" panose="02010600030101010101" pitchFamily="2" charset="-122"/>
              </a:rPr>
              <a:t>数据库会及时自动的修改数据字典以记录这些变化。一般在执行下列</a:t>
            </a:r>
            <a:r>
              <a:rPr lang="en-US" altLang="zh-CN" sz="2200" dirty="0">
                <a:solidFill>
                  <a:srgbClr val="000000"/>
                </a:solidFill>
                <a:latin typeface="Times New Roman" panose="02020603050405020304" charset="0"/>
                <a:ea typeface="宋体" panose="02010600030101010101" pitchFamily="2" charset="-122"/>
              </a:rPr>
              <a:t>SQL</a:t>
            </a:r>
            <a:r>
              <a:rPr lang="zh-CN" altLang="en-US" sz="2200" dirty="0">
                <a:solidFill>
                  <a:srgbClr val="000000"/>
                </a:solidFill>
                <a:latin typeface="Times New Roman" panose="02020603050405020304" charset="0"/>
                <a:ea typeface="宋体" panose="02010600030101010101" pitchFamily="2" charset="-122"/>
              </a:rPr>
              <a:t>语句时，</a:t>
            </a:r>
            <a:r>
              <a:rPr lang="en-US" altLang="zh-CN" sz="2200" dirty="0">
                <a:solidFill>
                  <a:srgbClr val="000000"/>
                </a:solidFill>
                <a:latin typeface="Times New Roman" panose="02020603050405020304" charset="0"/>
                <a:ea typeface="宋体" panose="02010600030101010101" pitchFamily="2" charset="-122"/>
              </a:rPr>
              <a:t>Oracle</a:t>
            </a:r>
            <a:r>
              <a:rPr lang="zh-CN" altLang="en-US" sz="2200" dirty="0">
                <a:solidFill>
                  <a:srgbClr val="000000"/>
                </a:solidFill>
                <a:latin typeface="Times New Roman" panose="02020603050405020304" charset="0"/>
                <a:ea typeface="宋体" panose="02010600030101010101" pitchFamily="2" charset="-122"/>
              </a:rPr>
              <a:t>数据库服务器会修改数据字典信息。</a:t>
            </a:r>
            <a:endParaRPr lang="en-US" altLang="zh-CN" sz="2200" dirty="0">
              <a:solidFill>
                <a:srgbClr val="000000"/>
              </a:solidFill>
              <a:latin typeface="Times New Roman" panose="02020603050405020304" charset="0"/>
              <a:ea typeface="宋体" panose="02010600030101010101" pitchFamily="2" charset="-122"/>
            </a:endParaRPr>
          </a:p>
          <a:p>
            <a:pPr marL="0" lvl="1" indent="0" algn="l" eaLnBrk="0" hangingPunct="0">
              <a:lnSpc>
                <a:spcPct val="125000"/>
              </a:lnSpc>
              <a:spcBef>
                <a:spcPct val="20000"/>
              </a:spcBef>
              <a:buClr>
                <a:srgbClr val="800000"/>
              </a:buClr>
              <a:buFont typeface="Wingdings" panose="05000000000000000000" pitchFamily="2" charset="2"/>
              <a:buChar char="n"/>
            </a:pPr>
            <a:r>
              <a:rPr lang="en-US" altLang="zh-CN" sz="2200" dirty="0">
                <a:solidFill>
                  <a:srgbClr val="000000"/>
                </a:solidFill>
                <a:latin typeface="Times New Roman" panose="02020603050405020304" charset="0"/>
                <a:ea typeface="宋体" panose="02010600030101010101" pitchFamily="2" charset="-122"/>
              </a:rPr>
              <a:t>DDL</a:t>
            </a:r>
            <a:r>
              <a:rPr lang="zh-CN" altLang="en-US" sz="2200" dirty="0">
                <a:solidFill>
                  <a:srgbClr val="000000"/>
                </a:solidFill>
                <a:latin typeface="Times New Roman" panose="02020603050405020304" charset="0"/>
                <a:ea typeface="宋体" panose="02010600030101010101" pitchFamily="2" charset="-122"/>
              </a:rPr>
              <a:t>：如增加或者减少表空间，增加或减少用户。</a:t>
            </a:r>
            <a:endParaRPr lang="en-US" altLang="zh-CN" sz="2200" dirty="0">
              <a:solidFill>
                <a:srgbClr val="000000"/>
              </a:solidFill>
              <a:latin typeface="Times New Roman" panose="02020603050405020304" charset="0"/>
              <a:ea typeface="宋体" panose="02010600030101010101" pitchFamily="2" charset="-122"/>
            </a:endParaRPr>
          </a:p>
          <a:p>
            <a:pPr marL="0" lvl="1" indent="0" algn="l" eaLnBrk="0" hangingPunct="0">
              <a:lnSpc>
                <a:spcPct val="125000"/>
              </a:lnSpc>
              <a:spcBef>
                <a:spcPct val="20000"/>
              </a:spcBef>
              <a:buClr>
                <a:srgbClr val="800000"/>
              </a:buClr>
              <a:buFont typeface="Wingdings" panose="05000000000000000000" pitchFamily="2" charset="2"/>
              <a:buChar char="n"/>
            </a:pPr>
            <a:r>
              <a:rPr lang="en-US" altLang="zh-CN" sz="2200" dirty="0">
                <a:solidFill>
                  <a:srgbClr val="000000"/>
                </a:solidFill>
                <a:latin typeface="Times New Roman" panose="02020603050405020304" charset="0"/>
                <a:ea typeface="宋体" panose="02010600030101010101" pitchFamily="2" charset="-122"/>
              </a:rPr>
              <a:t>DCL</a:t>
            </a:r>
            <a:r>
              <a:rPr lang="zh-CN" altLang="en-US" sz="2200" dirty="0">
                <a:solidFill>
                  <a:srgbClr val="000000"/>
                </a:solidFill>
                <a:latin typeface="Times New Roman" panose="02020603050405020304" charset="0"/>
                <a:ea typeface="宋体" panose="02010600030101010101" pitchFamily="2" charset="-122"/>
              </a:rPr>
              <a:t>：如授予用户权限，回收用户权限。</a:t>
            </a:r>
            <a:endParaRPr lang="en-US" altLang="zh-CN" sz="2200" dirty="0">
              <a:solidFill>
                <a:srgbClr val="000000"/>
              </a:solidFill>
              <a:latin typeface="Times New Roman" panose="02020603050405020304" charset="0"/>
              <a:ea typeface="宋体" panose="02010600030101010101" pitchFamily="2" charset="-122"/>
            </a:endParaRPr>
          </a:p>
          <a:p>
            <a:pPr marL="0" lvl="1" indent="0" algn="l" eaLnBrk="0" hangingPunct="0">
              <a:lnSpc>
                <a:spcPct val="125000"/>
              </a:lnSpc>
              <a:spcBef>
                <a:spcPct val="20000"/>
              </a:spcBef>
              <a:buClr>
                <a:srgbClr val="800000"/>
              </a:buClr>
              <a:buFont typeface="Wingdings" panose="05000000000000000000" pitchFamily="2" charset="2"/>
              <a:buChar char="n"/>
            </a:pPr>
            <a:r>
              <a:rPr lang="en-US" altLang="zh-CN" sz="2200" dirty="0">
                <a:solidFill>
                  <a:srgbClr val="000000"/>
                </a:solidFill>
                <a:latin typeface="Times New Roman" panose="02020603050405020304" charset="0"/>
                <a:ea typeface="宋体" panose="02010600030101010101" pitchFamily="2" charset="-122"/>
              </a:rPr>
              <a:t>DML</a:t>
            </a:r>
            <a:r>
              <a:rPr lang="zh-CN" altLang="en-US" sz="2200" dirty="0">
                <a:solidFill>
                  <a:srgbClr val="000000"/>
                </a:solidFill>
                <a:latin typeface="Times New Roman" panose="02020603050405020304" charset="0"/>
                <a:ea typeface="宋体" panose="02010600030101010101" pitchFamily="2" charset="-122"/>
              </a:rPr>
              <a:t>：某些</a:t>
            </a:r>
            <a:r>
              <a:rPr lang="en-US" altLang="zh-CN" sz="2200" dirty="0">
                <a:solidFill>
                  <a:srgbClr val="000000"/>
                </a:solidFill>
                <a:latin typeface="Times New Roman" panose="02020603050405020304" charset="0"/>
                <a:ea typeface="宋体" panose="02010600030101010101" pitchFamily="2" charset="-122"/>
              </a:rPr>
              <a:t>DML</a:t>
            </a:r>
            <a:r>
              <a:rPr lang="zh-CN" altLang="en-US" sz="2200" dirty="0">
                <a:solidFill>
                  <a:srgbClr val="000000"/>
                </a:solidFill>
                <a:latin typeface="Times New Roman" panose="02020603050405020304" charset="0"/>
                <a:ea typeface="宋体" panose="02010600030101010101" pitchFamily="2" charset="-122"/>
              </a:rPr>
              <a:t>语句，如引起表空间扩展的插入、修改语句等。</a:t>
            </a:r>
            <a:endParaRPr lang="zh-CN" altLang="en-US" sz="2200" dirty="0">
              <a:solidFill>
                <a:srgbClr val="000000"/>
              </a:solidFill>
              <a:latin typeface="Times New Roman" panose="02020603050405020304" charset="0"/>
              <a:ea typeface="宋体" panose="02010600030101010101" pitchFamily="2" charset="-122"/>
            </a:endParaRPr>
          </a:p>
        </p:txBody>
      </p:sp>
      <p:sp>
        <p:nvSpPr>
          <p:cNvPr id="70658" name="Rectangle 2"/>
          <p:cNvSpPr txBox="1"/>
          <p:nvPr/>
        </p:nvSpPr>
        <p:spPr>
          <a:xfrm>
            <a:off x="1447800" y="0"/>
            <a:ext cx="5562600" cy="820738"/>
          </a:xfrm>
          <a:prstGeom prst="rect">
            <a:avLst/>
          </a:prstGeom>
          <a:noFill/>
          <a:ln w="9525">
            <a:noFill/>
          </a:ln>
        </p:spPr>
        <p:txBody>
          <a:bodyPr anchor="ctr" anchorCtr="0"/>
          <a:p>
            <a:pPr algn="ctr" eaLnBrk="0" hangingPunct="0"/>
            <a:r>
              <a:rPr lang="en-US" altLang="zh-CN" sz="4000" dirty="0">
                <a:solidFill>
                  <a:schemeClr val="bg1"/>
                </a:solidFill>
                <a:latin typeface="Times New Roman" panose="02020603050405020304" charset="0"/>
                <a:ea typeface="宋体" panose="02010600030101010101" pitchFamily="2" charset="-122"/>
              </a:rPr>
              <a:t>  </a:t>
            </a:r>
            <a:r>
              <a:rPr lang="zh-CN" altLang="en-US" sz="4000" dirty="0">
                <a:solidFill>
                  <a:schemeClr val="bg1"/>
                </a:solidFill>
                <a:latin typeface="Times New Roman" panose="02020603050405020304" charset="0"/>
                <a:ea typeface="宋体" panose="02010600030101010101" pitchFamily="2" charset="-122"/>
              </a:rPr>
              <a:t>数据字典</a:t>
            </a:r>
            <a:endParaRPr lang="zh-CN" altLang="en-US" sz="4000" dirty="0">
              <a:solidFill>
                <a:schemeClr val="bg1"/>
              </a:solidFill>
              <a:latin typeface="Times New Roman" panose="0202060305040502030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6915"/>
                                        </p:tgtEl>
                                        <p:attrNameLst>
                                          <p:attrName>style.visibility</p:attrName>
                                        </p:attrNameLst>
                                      </p:cBhvr>
                                      <p:to>
                                        <p:strVal val="visible"/>
                                      </p:to>
                                    </p:set>
                                    <p:anim calcmode="lin" valueType="num">
                                      <p:cBhvr additive="base">
                                        <p:cTn id="7" dur="500" fill="hold"/>
                                        <p:tgtEl>
                                          <p:spTgt spid="166915"/>
                                        </p:tgtEl>
                                        <p:attrNameLst>
                                          <p:attrName>ppt_x</p:attrName>
                                        </p:attrNameLst>
                                      </p:cBhvr>
                                      <p:tavLst>
                                        <p:tav tm="0">
                                          <p:val>
                                            <p:strVal val="0-#ppt_w/2"/>
                                          </p:val>
                                        </p:tav>
                                        <p:tav tm="100000">
                                          <p:val>
                                            <p:strVal val="#ppt_x"/>
                                          </p:val>
                                        </p:tav>
                                      </p:tavLst>
                                    </p:anim>
                                    <p:anim calcmode="lin" valueType="num">
                                      <p:cBhvr additive="base">
                                        <p:cTn id="8" dur="500" fill="hold"/>
                                        <p:tgtEl>
                                          <p:spTgt spid="1669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Rectangle 2"/>
          <p:cNvSpPr>
            <a:spLocks noGrp="1"/>
          </p:cNvSpPr>
          <p:nvPr>
            <p:ph type="title" idx="4294967295"/>
          </p:nvPr>
        </p:nvSpPr>
        <p:spPr>
          <a:xfrm>
            <a:off x="1828800" y="0"/>
            <a:ext cx="5562600" cy="820738"/>
          </a:xfrm>
        </p:spPr>
        <p:txBody>
          <a:bodyPr vert="horz" wrap="square" lIns="91440" tIns="45720" rIns="91440" bIns="45720" anchor="ctr" anchorCtr="0"/>
          <a:p>
            <a:r>
              <a:rPr lang="zh-CN" altLang="en-US" dirty="0">
                <a:latin typeface="Times New Roman" panose="02020603050405020304" charset="0"/>
                <a:ea typeface="宋体" panose="02010600030101010101" pitchFamily="2" charset="-122"/>
              </a:rPr>
              <a:t>数据字典的结构</a:t>
            </a:r>
            <a:endParaRPr lang="zh-CN" altLang="en-US" dirty="0">
              <a:latin typeface="Times New Roman" panose="02020603050405020304" charset="0"/>
              <a:ea typeface="宋体" panose="02010600030101010101" pitchFamily="2" charset="-122"/>
            </a:endParaRPr>
          </a:p>
        </p:txBody>
      </p:sp>
      <p:sp>
        <p:nvSpPr>
          <p:cNvPr id="166915" name="Text Box 3"/>
          <p:cNvSpPr txBox="1"/>
          <p:nvPr/>
        </p:nvSpPr>
        <p:spPr>
          <a:xfrm>
            <a:off x="0" y="839788"/>
            <a:ext cx="8458200" cy="5765800"/>
          </a:xfrm>
          <a:prstGeom prst="rect">
            <a:avLst/>
          </a:prstGeom>
          <a:noFill/>
          <a:ln w="9525">
            <a:noFill/>
          </a:ln>
        </p:spPr>
        <p:txBody>
          <a:bodyPr anchor="t" anchorCtr="0">
            <a:spAutoFit/>
          </a:bodyPr>
          <a:p>
            <a:pPr marL="0" lvl="1" indent="0" algn="l" eaLnBrk="0" hangingPunct="0">
              <a:lnSpc>
                <a:spcPct val="125000"/>
              </a:lnSpc>
              <a:spcBef>
                <a:spcPct val="20000"/>
              </a:spcBef>
              <a:buClr>
                <a:srgbClr val="800000"/>
              </a:buClr>
            </a:pPr>
            <a:r>
              <a:rPr lang="zh-CN" altLang="en-US" sz="2400" dirty="0">
                <a:solidFill>
                  <a:srgbClr val="000000"/>
                </a:solidFill>
                <a:latin typeface="Times New Roman" panose="02020603050405020304" charset="0"/>
                <a:ea typeface="宋体" panose="02010600030101010101" pitchFamily="2" charset="-122"/>
              </a:rPr>
              <a:t>数据字典结构分为</a:t>
            </a:r>
            <a:r>
              <a:rPr lang="en-US" altLang="zh-CN" sz="2400" dirty="0">
                <a:solidFill>
                  <a:srgbClr val="000000"/>
                </a:solidFill>
                <a:latin typeface="Times New Roman" panose="02020603050405020304" charset="0"/>
                <a:ea typeface="宋体" panose="02010600030101010101" pitchFamily="2" charset="-122"/>
              </a:rPr>
              <a:t>: </a:t>
            </a:r>
            <a:r>
              <a:rPr lang="zh-CN" altLang="en-US" sz="2400" dirty="0">
                <a:solidFill>
                  <a:srgbClr val="800000"/>
                </a:solidFill>
                <a:latin typeface="Times New Roman" panose="02020603050405020304" charset="0"/>
                <a:ea typeface="宋体" panose="02010600030101010101" pitchFamily="2" charset="-122"/>
              </a:rPr>
              <a:t>数据字典表</a:t>
            </a:r>
            <a:r>
              <a:rPr lang="zh-CN" altLang="en-US" sz="2400" dirty="0">
                <a:solidFill>
                  <a:srgbClr val="000000"/>
                </a:solidFill>
                <a:latin typeface="Times New Roman" panose="02020603050405020304" charset="0"/>
                <a:ea typeface="宋体" panose="02010600030101010101" pitchFamily="2" charset="-122"/>
              </a:rPr>
              <a:t>和</a:t>
            </a:r>
            <a:r>
              <a:rPr lang="zh-CN" altLang="en-US" sz="2400" dirty="0">
                <a:solidFill>
                  <a:srgbClr val="800000"/>
                </a:solidFill>
                <a:latin typeface="Times New Roman" panose="02020603050405020304" charset="0"/>
                <a:ea typeface="宋体" panose="02010600030101010101" pitchFamily="2" charset="-122"/>
              </a:rPr>
              <a:t>数据字典视图</a:t>
            </a:r>
            <a:endParaRPr lang="zh-CN" altLang="en-US" sz="2400" dirty="0">
              <a:solidFill>
                <a:srgbClr val="800000"/>
              </a:solidFill>
              <a:latin typeface="Times New Roman" panose="02020603050405020304" charset="0"/>
              <a:ea typeface="宋体" panose="02010600030101010101" pitchFamily="2" charset="-122"/>
            </a:endParaRPr>
          </a:p>
          <a:p>
            <a:pPr marL="0" lvl="1" indent="0" algn="l" eaLnBrk="0" hangingPunct="0">
              <a:lnSpc>
                <a:spcPct val="125000"/>
              </a:lnSpc>
              <a:spcBef>
                <a:spcPct val="20000"/>
              </a:spcBef>
              <a:buClr>
                <a:srgbClr val="800000"/>
              </a:buClr>
            </a:pPr>
            <a:r>
              <a:rPr lang="zh-CN" altLang="en-US" sz="2400" dirty="0">
                <a:solidFill>
                  <a:srgbClr val="000000"/>
                </a:solidFill>
                <a:latin typeface="Times New Roman" panose="02020603050405020304" charset="0"/>
                <a:ea typeface="宋体" panose="02010600030101010101" pitchFamily="2" charset="-122"/>
              </a:rPr>
              <a:t>根据数据字典对象的虚实性可分为</a:t>
            </a:r>
            <a:r>
              <a:rPr lang="en-US" altLang="zh-CN" sz="2400" dirty="0">
                <a:solidFill>
                  <a:srgbClr val="000000"/>
                </a:solidFill>
                <a:latin typeface="Times New Roman" panose="02020603050405020304" charset="0"/>
                <a:ea typeface="宋体" panose="02010600030101010101" pitchFamily="2" charset="-122"/>
              </a:rPr>
              <a:t>: </a:t>
            </a:r>
            <a:r>
              <a:rPr lang="zh-CN" altLang="en-US" sz="2400" dirty="0">
                <a:solidFill>
                  <a:srgbClr val="800000"/>
                </a:solidFill>
                <a:latin typeface="Times New Roman" panose="02020603050405020304" charset="0"/>
                <a:ea typeface="宋体" panose="02010600030101010101" pitchFamily="2" charset="-122"/>
              </a:rPr>
              <a:t>静态数据字典</a:t>
            </a:r>
            <a:r>
              <a:rPr lang="zh-CN" altLang="en-US" sz="2400" dirty="0">
                <a:solidFill>
                  <a:srgbClr val="FF0000"/>
                </a:solidFill>
                <a:latin typeface="Times New Roman" panose="02020603050405020304" charset="0"/>
                <a:ea typeface="宋体" panose="02010600030101010101" pitchFamily="2" charset="-122"/>
              </a:rPr>
              <a:t> </a:t>
            </a:r>
            <a:r>
              <a:rPr lang="zh-CN" altLang="en-US" sz="2400" dirty="0">
                <a:solidFill>
                  <a:srgbClr val="000000"/>
                </a:solidFill>
                <a:latin typeface="Times New Roman" panose="02020603050405020304" charset="0"/>
                <a:ea typeface="宋体" panose="02010600030101010101" pitchFamily="2" charset="-122"/>
              </a:rPr>
              <a:t>和 </a:t>
            </a:r>
            <a:r>
              <a:rPr lang="zh-CN" altLang="en-US" sz="2400" dirty="0">
                <a:solidFill>
                  <a:srgbClr val="800000"/>
                </a:solidFill>
                <a:latin typeface="Times New Roman" panose="02020603050405020304" charset="0"/>
                <a:ea typeface="宋体" panose="02010600030101010101" pitchFamily="2" charset="-122"/>
              </a:rPr>
              <a:t>动态数据字典</a:t>
            </a:r>
            <a:r>
              <a:rPr lang="zh-CN" altLang="en-US" sz="2400" dirty="0">
                <a:solidFill>
                  <a:srgbClr val="FF0000"/>
                </a:solidFill>
                <a:latin typeface="Times New Roman" panose="02020603050405020304" charset="0"/>
                <a:ea typeface="宋体" panose="02010600030101010101" pitchFamily="2" charset="-122"/>
              </a:rPr>
              <a:t> </a:t>
            </a:r>
            <a:endParaRPr lang="zh-CN" altLang="en-US" sz="2400" dirty="0">
              <a:solidFill>
                <a:srgbClr val="FF0000"/>
              </a:solidFill>
              <a:latin typeface="Times New Roman" panose="02020603050405020304" charset="0"/>
              <a:ea typeface="宋体" panose="02010600030101010101" pitchFamily="2" charset="-122"/>
            </a:endParaRPr>
          </a:p>
          <a:p>
            <a:pPr marL="0" lvl="1" indent="0" algn="l" eaLnBrk="0" hangingPunct="0">
              <a:lnSpc>
                <a:spcPct val="125000"/>
              </a:lnSpc>
              <a:spcBef>
                <a:spcPct val="20000"/>
              </a:spcBef>
              <a:buClr>
                <a:srgbClr val="800000"/>
              </a:buClr>
              <a:buFont typeface="Wingdings" panose="05000000000000000000" pitchFamily="2" charset="2"/>
              <a:buChar char="n"/>
            </a:pPr>
            <a:r>
              <a:rPr lang="zh-CN" altLang="en-US" sz="2400" dirty="0">
                <a:solidFill>
                  <a:srgbClr val="000000"/>
                </a:solidFill>
                <a:latin typeface="Times New Roman" panose="02020603050405020304" charset="0"/>
                <a:ea typeface="宋体" panose="02010600030101010101" pitchFamily="2" charset="-122"/>
              </a:rPr>
              <a:t>静态数据字典表</a:t>
            </a:r>
            <a:endParaRPr lang="zh-CN" altLang="en-US" sz="2400" dirty="0">
              <a:solidFill>
                <a:srgbClr val="000000"/>
              </a:solidFill>
              <a:latin typeface="Times New Roman" panose="02020603050405020304" charset="0"/>
              <a:ea typeface="宋体" panose="02010600030101010101" pitchFamily="2" charset="-122"/>
            </a:endParaRPr>
          </a:p>
          <a:p>
            <a:pPr marL="0" lvl="1" indent="0" algn="l" eaLnBrk="0" hangingPunct="0">
              <a:lnSpc>
                <a:spcPct val="125000"/>
              </a:lnSpc>
              <a:spcBef>
                <a:spcPct val="20000"/>
              </a:spcBef>
              <a:buClr>
                <a:srgbClr val="800000"/>
              </a:buClr>
            </a:pPr>
            <a:r>
              <a:rPr lang="zh-CN" altLang="en-US" sz="2000" dirty="0">
                <a:solidFill>
                  <a:srgbClr val="000000"/>
                </a:solidFill>
                <a:latin typeface="Times New Roman" panose="02020603050405020304" charset="0"/>
                <a:ea typeface="宋体" panose="02010600030101010101" pitchFamily="2" charset="-122"/>
              </a:rPr>
              <a:t>        静态数据字典表是在数据库创建过程中自动运行</a:t>
            </a:r>
            <a:r>
              <a:rPr lang="en-US" altLang="zh-CN" sz="2000" dirty="0">
                <a:solidFill>
                  <a:srgbClr val="000000"/>
                </a:solidFill>
                <a:latin typeface="Times New Roman" panose="02020603050405020304" charset="0"/>
                <a:ea typeface="宋体" panose="02010600030101010101" pitchFamily="2" charset="-122"/>
              </a:rPr>
              <a:t>sql.bsq</a:t>
            </a:r>
            <a:r>
              <a:rPr lang="zh-CN" altLang="en-US" sz="2000" dirty="0">
                <a:solidFill>
                  <a:srgbClr val="000000"/>
                </a:solidFill>
                <a:latin typeface="Times New Roman" panose="02020603050405020304" charset="0"/>
                <a:ea typeface="宋体" panose="02010600030101010101" pitchFamily="2" charset="-122"/>
              </a:rPr>
              <a:t>脚本创建的，由</a:t>
            </a:r>
            <a:r>
              <a:rPr lang="en-US" altLang="zh-CN" sz="2000" dirty="0">
                <a:solidFill>
                  <a:srgbClr val="000000"/>
                </a:solidFill>
                <a:latin typeface="Times New Roman" panose="02020603050405020304" charset="0"/>
                <a:ea typeface="宋体" panose="02010600030101010101" pitchFamily="2" charset="-122"/>
              </a:rPr>
              <a:t>SYS</a:t>
            </a:r>
            <a:r>
              <a:rPr lang="zh-CN" altLang="en-US" sz="2000" dirty="0">
                <a:solidFill>
                  <a:srgbClr val="000000"/>
                </a:solidFill>
                <a:latin typeface="Times New Roman" panose="02020603050405020304" charset="0"/>
                <a:ea typeface="宋体" panose="02010600030101010101" pitchFamily="2" charset="-122"/>
              </a:rPr>
              <a:t>用户所拥有，表中信息都是经过加密处理的。静态数据字典表的命名中通常包含</a:t>
            </a:r>
            <a:r>
              <a:rPr lang="en-US" altLang="zh-CN" sz="2000" dirty="0">
                <a:solidFill>
                  <a:srgbClr val="000000"/>
                </a:solidFill>
                <a:latin typeface="Times New Roman" panose="02020603050405020304" charset="0"/>
                <a:ea typeface="宋体" panose="02010600030101010101" pitchFamily="2" charset="-122"/>
              </a:rPr>
              <a:t>$</a:t>
            </a:r>
            <a:r>
              <a:rPr lang="zh-CN" altLang="en-US" sz="2000" dirty="0">
                <a:solidFill>
                  <a:srgbClr val="000000"/>
                </a:solidFill>
                <a:latin typeface="Times New Roman" panose="02020603050405020304" charset="0"/>
                <a:ea typeface="宋体" panose="02010600030101010101" pitchFamily="2" charset="-122"/>
              </a:rPr>
              <a:t>符号。只有</a:t>
            </a:r>
            <a:r>
              <a:rPr lang="en-US" altLang="zh-CN" sz="2000" dirty="0">
                <a:solidFill>
                  <a:srgbClr val="000000"/>
                </a:solidFill>
                <a:latin typeface="Times New Roman" panose="02020603050405020304" charset="0"/>
                <a:ea typeface="宋体" panose="02010600030101010101" pitchFamily="2" charset="-122"/>
              </a:rPr>
              <a:t>Oracle</a:t>
            </a:r>
            <a:r>
              <a:rPr lang="zh-CN" altLang="en-US" sz="2000" dirty="0">
                <a:solidFill>
                  <a:srgbClr val="000000"/>
                </a:solidFill>
                <a:latin typeface="Times New Roman" panose="02020603050405020304" charset="0"/>
                <a:ea typeface="宋体" panose="02010600030101010101" pitchFamily="2" charset="-122"/>
              </a:rPr>
              <a:t>才能读</a:t>
            </a:r>
            <a:r>
              <a:rPr lang="en-US" altLang="zh-CN" sz="2000" dirty="0">
                <a:solidFill>
                  <a:srgbClr val="000000"/>
                </a:solidFill>
                <a:latin typeface="Times New Roman" panose="02020603050405020304" charset="0"/>
                <a:ea typeface="宋体" panose="02010600030101010101" pitchFamily="2" charset="-122"/>
              </a:rPr>
              <a:t>/</a:t>
            </a:r>
            <a:r>
              <a:rPr lang="zh-CN" altLang="en-US" sz="2000" dirty="0">
                <a:solidFill>
                  <a:srgbClr val="000000"/>
                </a:solidFill>
                <a:latin typeface="Times New Roman" panose="02020603050405020304" charset="0"/>
                <a:ea typeface="宋体" panose="02010600030101010101" pitchFamily="2" charset="-122"/>
              </a:rPr>
              <a:t>写这些静态数据字典表。例如，静态数据字典表</a:t>
            </a:r>
            <a:r>
              <a:rPr lang="en-US" altLang="zh-CN" sz="2000" dirty="0">
                <a:solidFill>
                  <a:srgbClr val="000000"/>
                </a:solidFill>
                <a:latin typeface="Times New Roman" panose="02020603050405020304" charset="0"/>
                <a:ea typeface="宋体" panose="02010600030101010101" pitchFamily="2" charset="-122"/>
              </a:rPr>
              <a:t>tab$</a:t>
            </a:r>
            <a:r>
              <a:rPr lang="zh-CN" altLang="en-US" sz="2000" dirty="0">
                <a:solidFill>
                  <a:srgbClr val="000000"/>
                </a:solidFill>
                <a:latin typeface="Times New Roman" panose="02020603050405020304" charset="0"/>
                <a:ea typeface="宋体" panose="02010600030101010101" pitchFamily="2" charset="-122"/>
              </a:rPr>
              <a:t>。</a:t>
            </a:r>
            <a:endParaRPr lang="zh-CN" altLang="en-US" sz="2000" dirty="0">
              <a:solidFill>
                <a:srgbClr val="000000"/>
              </a:solidFill>
              <a:latin typeface="Times New Roman" panose="02020603050405020304" charset="0"/>
              <a:ea typeface="宋体" panose="02010600030101010101" pitchFamily="2" charset="-122"/>
            </a:endParaRPr>
          </a:p>
          <a:p>
            <a:pPr marL="0" lvl="1" indent="0" algn="l" eaLnBrk="0" hangingPunct="0">
              <a:lnSpc>
                <a:spcPct val="125000"/>
              </a:lnSpc>
              <a:spcBef>
                <a:spcPct val="20000"/>
              </a:spcBef>
              <a:buClr>
                <a:srgbClr val="800000"/>
              </a:buClr>
              <a:buFont typeface="Wingdings" panose="05000000000000000000" pitchFamily="2" charset="2"/>
              <a:buChar char="n"/>
            </a:pPr>
            <a:r>
              <a:rPr lang="zh-CN" altLang="en-US" sz="2400" dirty="0">
                <a:solidFill>
                  <a:srgbClr val="000000"/>
                </a:solidFill>
                <a:latin typeface="Times New Roman" panose="02020603050405020304" charset="0"/>
                <a:ea typeface="宋体" panose="02010600030101010101" pitchFamily="2" charset="-122"/>
              </a:rPr>
              <a:t>静态数据字典视图</a:t>
            </a:r>
            <a:endParaRPr lang="zh-CN" altLang="en-US" sz="2400" dirty="0">
              <a:solidFill>
                <a:srgbClr val="000000"/>
              </a:solidFill>
              <a:latin typeface="Times New Roman" panose="02020603050405020304" charset="0"/>
              <a:ea typeface="宋体" panose="02010600030101010101" pitchFamily="2" charset="-122"/>
            </a:endParaRPr>
          </a:p>
          <a:p>
            <a:pPr marL="0" lvl="1" indent="0" algn="l" eaLnBrk="0" hangingPunct="0">
              <a:lnSpc>
                <a:spcPct val="125000"/>
              </a:lnSpc>
              <a:spcBef>
                <a:spcPct val="20000"/>
              </a:spcBef>
              <a:buClr>
                <a:srgbClr val="800000"/>
              </a:buClr>
            </a:pPr>
            <a:r>
              <a:rPr lang="zh-CN" altLang="en-US" sz="2000" dirty="0">
                <a:solidFill>
                  <a:srgbClr val="000000"/>
                </a:solidFill>
                <a:latin typeface="Times New Roman" panose="02020603050405020304" charset="0"/>
                <a:ea typeface="宋体" panose="02010600030101010101" pitchFamily="2" charset="-122"/>
              </a:rPr>
              <a:t>        通过对静态数据字典表进行解密和处理，创建了一系列用户可读的静态数据字典视图。在数据库创建过程中，通过自动运行</a:t>
            </a:r>
            <a:r>
              <a:rPr lang="en-US" altLang="zh-CN" sz="2000" dirty="0">
                <a:solidFill>
                  <a:srgbClr val="000000"/>
                </a:solidFill>
                <a:latin typeface="Times New Roman" panose="02020603050405020304" charset="0"/>
                <a:ea typeface="宋体" panose="02010600030101010101" pitchFamily="2" charset="-122"/>
              </a:rPr>
              <a:t>catalog.sql</a:t>
            </a:r>
            <a:r>
              <a:rPr lang="zh-CN" altLang="en-US" sz="2000" dirty="0">
                <a:solidFill>
                  <a:srgbClr val="000000"/>
                </a:solidFill>
                <a:latin typeface="Times New Roman" panose="02020603050405020304" charset="0"/>
                <a:ea typeface="宋体" panose="02010600030101010101" pitchFamily="2" charset="-122"/>
              </a:rPr>
              <a:t>脚本创建静态数据字典视图及其公共同义词，并进行授权，如静态数据字典视图</a:t>
            </a:r>
            <a:r>
              <a:rPr lang="en-US" altLang="zh-CN" sz="2000" dirty="0">
                <a:solidFill>
                  <a:srgbClr val="000000"/>
                </a:solidFill>
                <a:latin typeface="Times New Roman" panose="02020603050405020304" charset="0"/>
                <a:ea typeface="宋体" panose="02010600030101010101" pitchFamily="2" charset="-122"/>
              </a:rPr>
              <a:t>USER_TABLES</a:t>
            </a:r>
            <a:r>
              <a:rPr lang="zh-CN" altLang="en-US" sz="2000" dirty="0">
                <a:solidFill>
                  <a:srgbClr val="000000"/>
                </a:solidFill>
                <a:latin typeface="Times New Roman" panose="02020603050405020304" charset="0"/>
                <a:ea typeface="宋体" panose="02010600030101010101" pitchFamily="2" charset="-122"/>
              </a:rPr>
              <a:t>。</a:t>
            </a:r>
            <a:r>
              <a:rPr lang="en-US" altLang="zh-CN" sz="2000" dirty="0">
                <a:solidFill>
                  <a:srgbClr val="000000"/>
                </a:solidFill>
                <a:latin typeface="Times New Roman" panose="02020603050405020304" charset="0"/>
                <a:ea typeface="宋体" panose="02010600030101010101" pitchFamily="2" charset="-122"/>
              </a:rPr>
              <a:t>      </a:t>
            </a:r>
            <a:endParaRPr lang="zh-CN" altLang="en-US" sz="2000" dirty="0">
              <a:solidFill>
                <a:srgbClr val="000000"/>
              </a:solidFill>
              <a:latin typeface="Times New Roman" panose="0202060305040502030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6915"/>
                                        </p:tgtEl>
                                        <p:attrNameLst>
                                          <p:attrName>style.visibility</p:attrName>
                                        </p:attrNameLst>
                                      </p:cBhvr>
                                      <p:to>
                                        <p:strVal val="visible"/>
                                      </p:to>
                                    </p:set>
                                    <p:anim calcmode="lin" valueType="num">
                                      <p:cBhvr additive="base">
                                        <p:cTn id="7" dur="500" fill="hold"/>
                                        <p:tgtEl>
                                          <p:spTgt spid="166915"/>
                                        </p:tgtEl>
                                        <p:attrNameLst>
                                          <p:attrName>ppt_x</p:attrName>
                                        </p:attrNameLst>
                                      </p:cBhvr>
                                      <p:tavLst>
                                        <p:tav tm="0">
                                          <p:val>
                                            <p:strVal val="0-#ppt_w/2"/>
                                          </p:val>
                                        </p:tav>
                                        <p:tav tm="100000">
                                          <p:val>
                                            <p:strVal val="#ppt_x"/>
                                          </p:val>
                                        </p:tav>
                                      </p:tavLst>
                                    </p:anim>
                                    <p:anim calcmode="lin" valueType="num">
                                      <p:cBhvr additive="base">
                                        <p:cTn id="8" dur="500" fill="hold"/>
                                        <p:tgtEl>
                                          <p:spTgt spid="1669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Rectangle 2"/>
          <p:cNvSpPr>
            <a:spLocks noGrp="1"/>
          </p:cNvSpPr>
          <p:nvPr>
            <p:ph type="title" idx="4294967295"/>
          </p:nvPr>
        </p:nvSpPr>
        <p:spPr>
          <a:xfrm>
            <a:off x="1600200" y="0"/>
            <a:ext cx="5562600" cy="820738"/>
          </a:xfrm>
        </p:spPr>
        <p:txBody>
          <a:bodyPr vert="horz" wrap="square" lIns="91440" tIns="45720" rIns="91440" bIns="45720" anchor="ctr" anchorCtr="0"/>
          <a:p>
            <a:r>
              <a:rPr lang="zh-CN" altLang="en-US" dirty="0">
                <a:latin typeface="Times New Roman" panose="02020603050405020304" charset="0"/>
                <a:ea typeface="宋体" panose="02010600030101010101" pitchFamily="2" charset="-122"/>
              </a:rPr>
              <a:t>数据字典的结构</a:t>
            </a:r>
            <a:endParaRPr lang="zh-CN" altLang="en-US" dirty="0">
              <a:latin typeface="Times New Roman" panose="02020603050405020304" charset="0"/>
              <a:ea typeface="宋体" panose="02010600030101010101" pitchFamily="2" charset="-122"/>
            </a:endParaRPr>
          </a:p>
        </p:txBody>
      </p:sp>
      <p:sp>
        <p:nvSpPr>
          <p:cNvPr id="166915" name="Text Box 3"/>
          <p:cNvSpPr txBox="1"/>
          <p:nvPr/>
        </p:nvSpPr>
        <p:spPr>
          <a:xfrm>
            <a:off x="0" y="839788"/>
            <a:ext cx="8458200" cy="5480050"/>
          </a:xfrm>
          <a:prstGeom prst="rect">
            <a:avLst/>
          </a:prstGeom>
          <a:noFill/>
          <a:ln w="9525">
            <a:noFill/>
          </a:ln>
        </p:spPr>
        <p:txBody>
          <a:bodyPr anchor="t" anchorCtr="0">
            <a:spAutoFit/>
          </a:bodyPr>
          <a:p>
            <a:pPr marL="342900" lvl="1" indent="-342900" algn="l" eaLnBrk="0" hangingPunct="0">
              <a:lnSpc>
                <a:spcPct val="125000"/>
              </a:lnSpc>
              <a:spcBef>
                <a:spcPct val="20000"/>
              </a:spcBef>
              <a:buClr>
                <a:srgbClr val="800000"/>
              </a:buClr>
              <a:buFont typeface="Wingdings" panose="05000000000000000000" pitchFamily="2" charset="2"/>
              <a:buChar char="n"/>
            </a:pPr>
            <a:r>
              <a:rPr lang="zh-CN" altLang="en-US" sz="2400" dirty="0">
                <a:solidFill>
                  <a:srgbClr val="000000"/>
                </a:solidFill>
                <a:latin typeface="Times New Roman" panose="02020603050405020304" charset="0"/>
                <a:ea typeface="宋体" panose="02010600030101010101" pitchFamily="2" charset="-122"/>
              </a:rPr>
              <a:t>动态数据字典表</a:t>
            </a:r>
            <a:endParaRPr lang="zh-CN" altLang="en-US" sz="2400" dirty="0">
              <a:solidFill>
                <a:srgbClr val="000000"/>
              </a:solidFill>
              <a:latin typeface="Times New Roman" panose="02020603050405020304" charset="0"/>
              <a:ea typeface="宋体" panose="02010600030101010101" pitchFamily="2" charset="-122"/>
            </a:endParaRPr>
          </a:p>
          <a:p>
            <a:pPr marL="342900" lvl="1" indent="-342900" algn="l" eaLnBrk="0" hangingPunct="0">
              <a:lnSpc>
                <a:spcPct val="125000"/>
              </a:lnSpc>
              <a:spcBef>
                <a:spcPct val="20000"/>
              </a:spcBef>
              <a:buClr>
                <a:srgbClr val="800000"/>
              </a:buClr>
            </a:pPr>
            <a:r>
              <a:rPr lang="zh-CN" altLang="en-US" sz="2400" dirty="0">
                <a:solidFill>
                  <a:srgbClr val="000000"/>
                </a:solidFill>
                <a:latin typeface="Times New Roman" panose="02020603050405020304" charset="0"/>
                <a:ea typeface="宋体" panose="02010600030101010101" pitchFamily="2" charset="-122"/>
              </a:rPr>
              <a:t>            </a:t>
            </a:r>
            <a:r>
              <a:rPr lang="zh-CN" altLang="en-US" sz="2000" dirty="0">
                <a:solidFill>
                  <a:srgbClr val="000000"/>
                </a:solidFill>
                <a:latin typeface="Times New Roman" panose="02020603050405020304" charset="0"/>
                <a:ea typeface="宋体" panose="02010600030101010101" pitchFamily="2" charset="-122"/>
              </a:rPr>
              <a:t>动态数据字典表是在数据库实例运行过程中由</a:t>
            </a:r>
            <a:r>
              <a:rPr lang="en-US" altLang="zh-CN" sz="2000" dirty="0">
                <a:solidFill>
                  <a:srgbClr val="000000"/>
                </a:solidFill>
                <a:latin typeface="Times New Roman" panose="02020603050405020304" charset="0"/>
                <a:ea typeface="宋体" panose="02010600030101010101" pitchFamily="2" charset="-122"/>
              </a:rPr>
              <a:t>Oracle</a:t>
            </a:r>
            <a:r>
              <a:rPr lang="zh-CN" altLang="en-US" sz="2000" dirty="0">
                <a:solidFill>
                  <a:srgbClr val="000000"/>
                </a:solidFill>
                <a:latin typeface="Times New Roman" panose="02020603050405020304" charset="0"/>
                <a:ea typeface="宋体" panose="02010600030101010101" pitchFamily="2" charset="-122"/>
              </a:rPr>
              <a:t>动态创建和维护的一系列“虚表”，在实例关闭时被释放。动态数据字典表中记录与数据库运行的性能相关的统计信息，因此又称为动态性能表。通常，动态性能表的命名以</a:t>
            </a:r>
            <a:r>
              <a:rPr lang="en-US" altLang="zh-CN" sz="2000" dirty="0">
                <a:solidFill>
                  <a:srgbClr val="000000"/>
                </a:solidFill>
                <a:latin typeface="Times New Roman" panose="02020603050405020304" charset="0"/>
                <a:ea typeface="宋体" panose="02010600030101010101" pitchFamily="2" charset="-122"/>
              </a:rPr>
              <a:t>X$</a:t>
            </a:r>
            <a:r>
              <a:rPr lang="zh-CN" altLang="en-US" sz="2000" dirty="0">
                <a:solidFill>
                  <a:srgbClr val="000000"/>
                </a:solidFill>
                <a:latin typeface="Times New Roman" panose="02020603050405020304" charset="0"/>
                <a:ea typeface="宋体" panose="02010600030101010101" pitchFamily="2" charset="-122"/>
              </a:rPr>
              <a:t>开头。动态性能表由</a:t>
            </a:r>
            <a:r>
              <a:rPr lang="en-US" altLang="zh-CN" sz="2000" dirty="0">
                <a:solidFill>
                  <a:srgbClr val="000000"/>
                </a:solidFill>
                <a:latin typeface="Times New Roman" panose="02020603050405020304" charset="0"/>
                <a:ea typeface="宋体" panose="02010600030101010101" pitchFamily="2" charset="-122"/>
              </a:rPr>
              <a:t>SYS</a:t>
            </a:r>
            <a:r>
              <a:rPr lang="zh-CN" altLang="en-US" sz="2000" dirty="0">
                <a:solidFill>
                  <a:srgbClr val="000000"/>
                </a:solidFill>
                <a:latin typeface="Times New Roman" panose="02020603050405020304" charset="0"/>
                <a:ea typeface="宋体" panose="02010600030101010101" pitchFamily="2" charset="-122"/>
              </a:rPr>
              <a:t>用户所拥有，如动态性能表</a:t>
            </a:r>
            <a:r>
              <a:rPr lang="en-US" altLang="zh-CN" sz="2000" dirty="0">
                <a:solidFill>
                  <a:srgbClr val="000000"/>
                </a:solidFill>
                <a:latin typeface="Times New Roman" panose="02020603050405020304" charset="0"/>
                <a:ea typeface="宋体" panose="02010600030101010101" pitchFamily="2" charset="-122"/>
              </a:rPr>
              <a:t>X$KSPPI</a:t>
            </a:r>
            <a:r>
              <a:rPr lang="zh-CN" altLang="en-US" sz="2000" dirty="0">
                <a:solidFill>
                  <a:srgbClr val="000000"/>
                </a:solidFill>
                <a:latin typeface="Times New Roman" panose="02020603050405020304" charset="0"/>
                <a:ea typeface="宋体" panose="02010600030101010101" pitchFamily="2" charset="-122"/>
              </a:rPr>
              <a:t>。</a:t>
            </a:r>
            <a:endParaRPr lang="zh-CN" altLang="en-US" sz="2000" dirty="0">
              <a:solidFill>
                <a:srgbClr val="000000"/>
              </a:solidFill>
              <a:latin typeface="Times New Roman" panose="02020603050405020304" charset="0"/>
              <a:ea typeface="宋体" panose="02010600030101010101" pitchFamily="2" charset="-122"/>
            </a:endParaRPr>
          </a:p>
          <a:p>
            <a:pPr marL="342900" lvl="1" indent="-342900" algn="l" eaLnBrk="0" hangingPunct="0">
              <a:lnSpc>
                <a:spcPct val="125000"/>
              </a:lnSpc>
              <a:spcBef>
                <a:spcPct val="20000"/>
              </a:spcBef>
              <a:buClr>
                <a:srgbClr val="800000"/>
              </a:buClr>
              <a:buFont typeface="Wingdings" panose="05000000000000000000" pitchFamily="2" charset="2"/>
              <a:buChar char="n"/>
            </a:pPr>
            <a:r>
              <a:rPr lang="zh-CN" altLang="en-US" sz="2400" dirty="0">
                <a:solidFill>
                  <a:srgbClr val="000000"/>
                </a:solidFill>
                <a:latin typeface="Times New Roman" panose="02020603050405020304" charset="0"/>
                <a:ea typeface="宋体" panose="02010600030101010101" pitchFamily="2" charset="-122"/>
              </a:rPr>
              <a:t>动态数据字典视图</a:t>
            </a:r>
            <a:endParaRPr lang="zh-CN" altLang="en-US" sz="2400" dirty="0">
              <a:solidFill>
                <a:srgbClr val="000000"/>
              </a:solidFill>
              <a:latin typeface="Times New Roman" panose="02020603050405020304" charset="0"/>
              <a:ea typeface="宋体" panose="02010600030101010101" pitchFamily="2" charset="-122"/>
            </a:endParaRPr>
          </a:p>
          <a:p>
            <a:pPr marL="342900" lvl="1" indent="-342900" algn="l" eaLnBrk="0" hangingPunct="0">
              <a:lnSpc>
                <a:spcPct val="125000"/>
              </a:lnSpc>
              <a:spcBef>
                <a:spcPct val="20000"/>
              </a:spcBef>
              <a:buClr>
                <a:srgbClr val="800000"/>
              </a:buClr>
            </a:pPr>
            <a:r>
              <a:rPr lang="zh-CN" altLang="en-US" sz="2000" dirty="0">
                <a:solidFill>
                  <a:srgbClr val="000000"/>
                </a:solidFill>
                <a:latin typeface="Times New Roman" panose="02020603050405020304" charset="0"/>
                <a:ea typeface="宋体" panose="02010600030101010101" pitchFamily="2" charset="-122"/>
              </a:rPr>
              <a:t>              在动态性能表上创建的视图称为动态数据字典视图，又称为动态性能视图。所有动态性能视图命名都以</a:t>
            </a:r>
            <a:r>
              <a:rPr lang="en-US" altLang="zh-CN" sz="2000" dirty="0">
                <a:solidFill>
                  <a:srgbClr val="000000"/>
                </a:solidFill>
                <a:latin typeface="Times New Roman" panose="02020603050405020304" charset="0"/>
                <a:ea typeface="宋体" panose="02010600030101010101" pitchFamily="2" charset="-122"/>
              </a:rPr>
              <a:t>V$</a:t>
            </a:r>
            <a:r>
              <a:rPr lang="zh-CN" altLang="en-US" sz="2000" dirty="0">
                <a:solidFill>
                  <a:srgbClr val="000000"/>
                </a:solidFill>
                <a:latin typeface="Times New Roman" panose="02020603050405020304" charset="0"/>
                <a:ea typeface="宋体" panose="02010600030101010101" pitchFamily="2" charset="-122"/>
              </a:rPr>
              <a:t>开头，</a:t>
            </a:r>
            <a:r>
              <a:rPr lang="en-US" altLang="zh-CN" sz="2000" dirty="0">
                <a:solidFill>
                  <a:srgbClr val="000000"/>
                </a:solidFill>
                <a:latin typeface="Times New Roman" panose="02020603050405020304" charset="0"/>
                <a:ea typeface="宋体" panose="02010600030101010101" pitchFamily="2" charset="-122"/>
              </a:rPr>
              <a:t>Oracle</a:t>
            </a:r>
            <a:r>
              <a:rPr lang="zh-CN" altLang="en-US" sz="2000" dirty="0">
                <a:solidFill>
                  <a:srgbClr val="000000"/>
                </a:solidFill>
                <a:latin typeface="Times New Roman" panose="02020603050405020304" charset="0"/>
                <a:ea typeface="宋体" panose="02010600030101010101" pitchFamily="2" charset="-122"/>
              </a:rPr>
              <a:t>自动为这些视图创建了以</a:t>
            </a:r>
            <a:r>
              <a:rPr lang="en-US" altLang="zh-CN" sz="2000" dirty="0">
                <a:solidFill>
                  <a:srgbClr val="000000"/>
                </a:solidFill>
                <a:latin typeface="Times New Roman" panose="02020603050405020304" charset="0"/>
                <a:ea typeface="宋体" panose="02010600030101010101" pitchFamily="2" charset="-122"/>
              </a:rPr>
              <a:t>V$</a:t>
            </a:r>
            <a:r>
              <a:rPr lang="zh-CN" altLang="en-US" sz="2000" dirty="0">
                <a:solidFill>
                  <a:srgbClr val="000000"/>
                </a:solidFill>
                <a:latin typeface="Times New Roman" panose="02020603050405020304" charset="0"/>
                <a:ea typeface="宋体" panose="02010600030101010101" pitchFamily="2" charset="-122"/>
              </a:rPr>
              <a:t>开头命名的公共同义词，因此动态性能视图又称为“</a:t>
            </a:r>
            <a:r>
              <a:rPr lang="en-US" altLang="zh-CN" sz="2000" dirty="0">
                <a:solidFill>
                  <a:srgbClr val="000000"/>
                </a:solidFill>
                <a:latin typeface="Times New Roman" panose="02020603050405020304" charset="0"/>
                <a:ea typeface="宋体" panose="02010600030101010101" pitchFamily="2" charset="-122"/>
              </a:rPr>
              <a:t>V$</a:t>
            </a:r>
            <a:r>
              <a:rPr lang="zh-CN" altLang="en-US" sz="2000" dirty="0">
                <a:solidFill>
                  <a:srgbClr val="000000"/>
                </a:solidFill>
                <a:latin typeface="Times New Roman" panose="02020603050405020304" charset="0"/>
                <a:ea typeface="宋体" panose="02010600030101010101" pitchFamily="2" charset="-122"/>
              </a:rPr>
              <a:t>视图”，如动态性能视图</a:t>
            </a:r>
            <a:r>
              <a:rPr lang="en-US" altLang="zh-CN" sz="2000" dirty="0">
                <a:solidFill>
                  <a:srgbClr val="000000"/>
                </a:solidFill>
                <a:latin typeface="Times New Roman" panose="02020603050405020304" charset="0"/>
                <a:ea typeface="宋体" panose="02010600030101010101" pitchFamily="2" charset="-122"/>
              </a:rPr>
              <a:t>V$DATAFILE</a:t>
            </a:r>
            <a:r>
              <a:rPr lang="zh-CN" altLang="en-US" sz="2000" dirty="0">
                <a:solidFill>
                  <a:srgbClr val="000000"/>
                </a:solidFill>
                <a:latin typeface="Times New Roman" panose="02020603050405020304" charset="0"/>
                <a:ea typeface="宋体" panose="02010600030101010101" pitchFamily="2" charset="-122"/>
              </a:rPr>
              <a:t>。</a:t>
            </a:r>
            <a:endParaRPr lang="zh-CN" altLang="en-US" sz="2000" dirty="0">
              <a:solidFill>
                <a:srgbClr val="000000"/>
              </a:solidFill>
              <a:latin typeface="Times New Roman" panose="02020603050405020304" charset="0"/>
              <a:ea typeface="宋体" panose="02010600030101010101" pitchFamily="2" charset="-122"/>
            </a:endParaRPr>
          </a:p>
          <a:p>
            <a:pPr marL="342900" lvl="1" indent="-342900" algn="l" eaLnBrk="0" hangingPunct="0">
              <a:lnSpc>
                <a:spcPct val="125000"/>
              </a:lnSpc>
              <a:buClr>
                <a:srgbClr val="800000"/>
              </a:buClr>
            </a:pPr>
            <a:endParaRPr lang="en-US" altLang="zh-CN" sz="2000" dirty="0">
              <a:solidFill>
                <a:srgbClr val="000000"/>
              </a:solidFill>
              <a:latin typeface="Times New Roman" panose="02020603050405020304" charset="0"/>
              <a:ea typeface="宋体" panose="02010600030101010101" pitchFamily="2" charset="-122"/>
            </a:endParaRPr>
          </a:p>
          <a:p>
            <a:pPr marL="342900" lvl="1" indent="-342900" algn="l" eaLnBrk="0" hangingPunct="0">
              <a:lnSpc>
                <a:spcPct val="125000"/>
              </a:lnSpc>
              <a:buClr>
                <a:srgbClr val="800000"/>
              </a:buClr>
            </a:pPr>
            <a:r>
              <a:rPr lang="en-US" altLang="zh-CN" sz="2000" dirty="0">
                <a:solidFill>
                  <a:srgbClr val="000000"/>
                </a:solidFill>
                <a:latin typeface="Times New Roman" panose="02020603050405020304" charset="0"/>
                <a:ea typeface="宋体" panose="02010600030101010101" pitchFamily="2" charset="-122"/>
              </a:rPr>
              <a:t>      </a:t>
            </a:r>
            <a:endParaRPr lang="zh-CN" altLang="en-US" sz="2000" dirty="0">
              <a:solidFill>
                <a:srgbClr val="000000"/>
              </a:solidFill>
              <a:latin typeface="Times New Roman" panose="0202060305040502030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6915"/>
                                        </p:tgtEl>
                                        <p:attrNameLst>
                                          <p:attrName>style.visibility</p:attrName>
                                        </p:attrNameLst>
                                      </p:cBhvr>
                                      <p:to>
                                        <p:strVal val="visible"/>
                                      </p:to>
                                    </p:set>
                                    <p:anim calcmode="lin" valueType="num">
                                      <p:cBhvr additive="base">
                                        <p:cTn id="7" dur="500" fill="hold"/>
                                        <p:tgtEl>
                                          <p:spTgt spid="166915"/>
                                        </p:tgtEl>
                                        <p:attrNameLst>
                                          <p:attrName>ppt_x</p:attrName>
                                        </p:attrNameLst>
                                      </p:cBhvr>
                                      <p:tavLst>
                                        <p:tav tm="0">
                                          <p:val>
                                            <p:strVal val="0-#ppt_w/2"/>
                                          </p:val>
                                        </p:tav>
                                        <p:tav tm="100000">
                                          <p:val>
                                            <p:strVal val="#ppt_x"/>
                                          </p:val>
                                        </p:tav>
                                      </p:tavLst>
                                    </p:anim>
                                    <p:anim calcmode="lin" valueType="num">
                                      <p:cBhvr additive="base">
                                        <p:cTn id="8" dur="500" fill="hold"/>
                                        <p:tgtEl>
                                          <p:spTgt spid="1669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Rectangle 2"/>
          <p:cNvSpPr>
            <a:spLocks noGrp="1"/>
          </p:cNvSpPr>
          <p:nvPr>
            <p:ph type="title" idx="4294967295"/>
          </p:nvPr>
        </p:nvSpPr>
        <p:spPr>
          <a:xfrm>
            <a:off x="1600200" y="0"/>
            <a:ext cx="5562600" cy="820738"/>
          </a:xfrm>
        </p:spPr>
        <p:txBody>
          <a:bodyPr vert="horz" wrap="square" lIns="91440" tIns="45720" rIns="91440" bIns="45720" anchor="ctr" anchorCtr="0"/>
          <a:p>
            <a:r>
              <a:rPr lang="zh-CN" altLang="en-US" dirty="0">
                <a:latin typeface="Times New Roman" panose="02020603050405020304" charset="0"/>
                <a:ea typeface="宋体" panose="02010600030101010101" pitchFamily="2" charset="-122"/>
              </a:rPr>
              <a:t>查询数据字典信息</a:t>
            </a:r>
            <a:endParaRPr lang="zh-CN" altLang="en-US" dirty="0">
              <a:latin typeface="Times New Roman" panose="02020603050405020304" charset="0"/>
              <a:ea typeface="宋体" panose="02010600030101010101" pitchFamily="2" charset="-122"/>
            </a:endParaRPr>
          </a:p>
        </p:txBody>
      </p:sp>
      <p:sp>
        <p:nvSpPr>
          <p:cNvPr id="166915" name="Text Box 3"/>
          <p:cNvSpPr txBox="1"/>
          <p:nvPr/>
        </p:nvSpPr>
        <p:spPr>
          <a:xfrm>
            <a:off x="0" y="1241425"/>
            <a:ext cx="8458200" cy="4473575"/>
          </a:xfrm>
          <a:prstGeom prst="rect">
            <a:avLst/>
          </a:prstGeom>
          <a:noFill/>
          <a:ln w="9525">
            <a:noFill/>
          </a:ln>
        </p:spPr>
        <p:txBody>
          <a:bodyPr anchor="t" anchorCtr="0">
            <a:spAutoFit/>
          </a:bodyPr>
          <a:p>
            <a:pPr marL="342900" lvl="1" indent="-342900" algn="l" eaLnBrk="0" hangingPunct="0">
              <a:lnSpc>
                <a:spcPct val="125000"/>
              </a:lnSpc>
              <a:spcBef>
                <a:spcPct val="20000"/>
              </a:spcBef>
              <a:buClr>
                <a:srgbClr val="800000"/>
              </a:buClr>
              <a:buFont typeface="Wingdings" panose="05000000000000000000" pitchFamily="2" charset="2"/>
              <a:buChar char="n"/>
            </a:pPr>
            <a:r>
              <a:rPr lang="zh-CN" altLang="en-US" sz="2200" dirty="0">
                <a:solidFill>
                  <a:srgbClr val="000000"/>
                </a:solidFill>
                <a:latin typeface="Times New Roman" panose="02020603050405020304" charset="0"/>
                <a:ea typeface="宋体" panose="02010600030101010101" pitchFamily="2" charset="-122"/>
              </a:rPr>
              <a:t>查询表</a:t>
            </a:r>
            <a:r>
              <a:rPr lang="en-US" altLang="zh-CN" sz="2200" dirty="0">
                <a:solidFill>
                  <a:srgbClr val="000000"/>
                </a:solidFill>
                <a:latin typeface="Times New Roman" panose="02020603050405020304" charset="0"/>
                <a:ea typeface="宋体" panose="02010600030101010101" pitchFamily="2" charset="-122"/>
              </a:rPr>
              <a:t>dictionary</a:t>
            </a:r>
            <a:r>
              <a:rPr lang="zh-CN" altLang="en-US" sz="2200" dirty="0">
                <a:solidFill>
                  <a:srgbClr val="000000"/>
                </a:solidFill>
                <a:latin typeface="Times New Roman" panose="02020603050405020304" charset="0"/>
                <a:ea typeface="宋体" panose="02010600030101010101" pitchFamily="2" charset="-122"/>
              </a:rPr>
              <a:t>，可以获得全部可以访问的数据字典表或数据字典视图的名称和解释；</a:t>
            </a:r>
            <a:endParaRPr lang="zh-CN" altLang="en-US" sz="2200" dirty="0">
              <a:solidFill>
                <a:srgbClr val="000000"/>
              </a:solidFill>
              <a:latin typeface="Times New Roman" panose="02020603050405020304" charset="0"/>
              <a:ea typeface="宋体" panose="02010600030101010101" pitchFamily="2" charset="-122"/>
            </a:endParaRPr>
          </a:p>
          <a:p>
            <a:pPr marL="342900" lvl="1" indent="-342900" algn="l" eaLnBrk="0" hangingPunct="0">
              <a:lnSpc>
                <a:spcPct val="125000"/>
              </a:lnSpc>
              <a:spcBef>
                <a:spcPct val="20000"/>
              </a:spcBef>
              <a:buClr>
                <a:srgbClr val="800000"/>
              </a:buClr>
              <a:buFont typeface="Wingdings" panose="05000000000000000000" pitchFamily="2" charset="2"/>
              <a:buChar char="n"/>
            </a:pPr>
            <a:r>
              <a:rPr lang="zh-CN" altLang="en-US" sz="2200" dirty="0">
                <a:solidFill>
                  <a:srgbClr val="000000"/>
                </a:solidFill>
                <a:latin typeface="Times New Roman" panose="02020603050405020304" charset="0"/>
                <a:ea typeface="宋体" panose="02010600030101010101" pitchFamily="2" charset="-122"/>
              </a:rPr>
              <a:t>查询表</a:t>
            </a:r>
            <a:r>
              <a:rPr lang="en-US" altLang="zh-CN" sz="2200" dirty="0">
                <a:solidFill>
                  <a:srgbClr val="000000"/>
                </a:solidFill>
                <a:latin typeface="Times New Roman" panose="02020603050405020304" charset="0"/>
                <a:ea typeface="宋体" panose="02010600030101010101" pitchFamily="2" charset="-122"/>
              </a:rPr>
              <a:t>dict_columns</a:t>
            </a:r>
            <a:r>
              <a:rPr lang="zh-CN" altLang="en-US" sz="2200" dirty="0">
                <a:solidFill>
                  <a:srgbClr val="000000"/>
                </a:solidFill>
                <a:latin typeface="Times New Roman" panose="02020603050405020304" charset="0"/>
                <a:ea typeface="宋体" panose="02010600030101010101" pitchFamily="2" charset="-122"/>
              </a:rPr>
              <a:t>，可以获得全部可以访问的数据字典表或数据字典视图中的字段名称和解释。</a:t>
            </a:r>
            <a:endParaRPr lang="zh-CN" altLang="en-US" sz="2200" dirty="0">
              <a:solidFill>
                <a:srgbClr val="000000"/>
              </a:solidFill>
              <a:latin typeface="Times New Roman" panose="02020603050405020304" charset="0"/>
              <a:ea typeface="宋体" panose="02010600030101010101" pitchFamily="2" charset="-122"/>
            </a:endParaRPr>
          </a:p>
          <a:p>
            <a:pPr marL="342900" lvl="1" indent="-342900" algn="l" eaLnBrk="0" hangingPunct="0">
              <a:lnSpc>
                <a:spcPct val="125000"/>
              </a:lnSpc>
              <a:spcBef>
                <a:spcPct val="20000"/>
              </a:spcBef>
              <a:buClr>
                <a:srgbClr val="800000"/>
              </a:buClr>
              <a:buFont typeface="Wingdings" panose="05000000000000000000" pitchFamily="2" charset="2"/>
              <a:buChar char="n"/>
            </a:pPr>
            <a:r>
              <a:rPr lang="zh-CN" altLang="en-US" sz="2200" dirty="0">
                <a:solidFill>
                  <a:srgbClr val="000000"/>
                </a:solidFill>
                <a:latin typeface="Times New Roman" panose="02020603050405020304" charset="0"/>
                <a:ea typeface="宋体" panose="02010600030101010101" pitchFamily="2" charset="-122"/>
              </a:rPr>
              <a:t>示例</a:t>
            </a:r>
            <a:endParaRPr lang="zh-CN" altLang="en-US" sz="2200" dirty="0">
              <a:solidFill>
                <a:srgbClr val="000000"/>
              </a:solidFill>
              <a:latin typeface="Times New Roman" panose="02020603050405020304" charset="0"/>
              <a:ea typeface="宋体" panose="02010600030101010101" pitchFamily="2" charset="-122"/>
            </a:endParaRPr>
          </a:p>
          <a:p>
            <a:pPr marL="342900" lvl="1" indent="-342900" algn="l" eaLnBrk="0" hangingPunct="0">
              <a:lnSpc>
                <a:spcPct val="125000"/>
              </a:lnSpc>
              <a:spcBef>
                <a:spcPct val="20000"/>
              </a:spcBef>
              <a:buClr>
                <a:srgbClr val="800000"/>
              </a:buClr>
              <a:buFont typeface="Wingdings" panose="05000000000000000000" pitchFamily="2" charset="2"/>
            </a:pPr>
            <a:r>
              <a:rPr lang="en-US" altLang="zh-CN" sz="2200" dirty="0">
                <a:solidFill>
                  <a:srgbClr val="000000"/>
                </a:solidFill>
                <a:latin typeface="Times New Roman" panose="02020603050405020304" charset="0"/>
                <a:ea typeface="宋体" panose="02010600030101010101" pitchFamily="2" charset="-122"/>
              </a:rPr>
              <a:t>    SQL&gt;SELECT * FROM dictionary;</a:t>
            </a:r>
            <a:endParaRPr lang="en-US" altLang="zh-CN" sz="2200" dirty="0">
              <a:solidFill>
                <a:srgbClr val="000000"/>
              </a:solidFill>
              <a:latin typeface="Times New Roman" panose="02020603050405020304" charset="0"/>
              <a:ea typeface="宋体" panose="02010600030101010101" pitchFamily="2" charset="-122"/>
            </a:endParaRPr>
          </a:p>
          <a:p>
            <a:pPr marL="342900" lvl="1" indent="-342900" algn="l" eaLnBrk="0" hangingPunct="0">
              <a:lnSpc>
                <a:spcPct val="125000"/>
              </a:lnSpc>
              <a:spcBef>
                <a:spcPct val="20000"/>
              </a:spcBef>
              <a:buClr>
                <a:srgbClr val="800000"/>
              </a:buClr>
              <a:buFont typeface="Wingdings" panose="05000000000000000000" pitchFamily="2" charset="2"/>
            </a:pPr>
            <a:r>
              <a:rPr lang="en-US" altLang="zh-CN" sz="2200" dirty="0">
                <a:solidFill>
                  <a:srgbClr val="000000"/>
                </a:solidFill>
                <a:latin typeface="Times New Roman" panose="02020603050405020304" charset="0"/>
                <a:ea typeface="宋体" panose="02010600030101010101" pitchFamily="2" charset="-122"/>
              </a:rPr>
              <a:t>    SQL&gt;SELECT * FROM dict_columns WHERE TABLE_NAME='USER_TABLES';</a:t>
            </a:r>
            <a:endParaRPr lang="en-US" altLang="zh-CN" sz="2200" dirty="0">
              <a:solidFill>
                <a:srgbClr val="000000"/>
              </a:solidFill>
              <a:latin typeface="Times New Roman" panose="02020603050405020304" charset="0"/>
              <a:ea typeface="宋体" panose="02010600030101010101" pitchFamily="2" charset="-122"/>
            </a:endParaRPr>
          </a:p>
          <a:p>
            <a:pPr marL="342900" lvl="1" indent="-342900" algn="l" eaLnBrk="0" hangingPunct="0">
              <a:lnSpc>
                <a:spcPct val="125000"/>
              </a:lnSpc>
              <a:buClr>
                <a:srgbClr val="800000"/>
              </a:buClr>
            </a:pPr>
            <a:endParaRPr lang="en-US" altLang="zh-CN" sz="2000" dirty="0">
              <a:solidFill>
                <a:srgbClr val="000000"/>
              </a:solidFill>
              <a:latin typeface="Times New Roman" panose="02020603050405020304" charset="0"/>
              <a:ea typeface="宋体" panose="02010600030101010101" pitchFamily="2" charset="-122"/>
            </a:endParaRPr>
          </a:p>
          <a:p>
            <a:pPr marL="342900" lvl="1" indent="-342900" algn="l" eaLnBrk="0" hangingPunct="0">
              <a:lnSpc>
                <a:spcPct val="125000"/>
              </a:lnSpc>
              <a:buClr>
                <a:srgbClr val="800000"/>
              </a:buClr>
            </a:pPr>
            <a:r>
              <a:rPr lang="en-US" altLang="zh-CN" sz="2000" dirty="0">
                <a:solidFill>
                  <a:srgbClr val="000000"/>
                </a:solidFill>
                <a:latin typeface="Times New Roman" panose="02020603050405020304" charset="0"/>
                <a:ea typeface="宋体" panose="02010600030101010101" pitchFamily="2" charset="-122"/>
              </a:rPr>
              <a:t>      </a:t>
            </a:r>
            <a:endParaRPr lang="zh-CN" altLang="en-US" sz="2000" dirty="0">
              <a:solidFill>
                <a:srgbClr val="000000"/>
              </a:solidFill>
              <a:latin typeface="Times New Roman" panose="0202060305040502030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6915"/>
                                        </p:tgtEl>
                                        <p:attrNameLst>
                                          <p:attrName>style.visibility</p:attrName>
                                        </p:attrNameLst>
                                      </p:cBhvr>
                                      <p:to>
                                        <p:strVal val="visible"/>
                                      </p:to>
                                    </p:set>
                                    <p:anim calcmode="lin" valueType="num">
                                      <p:cBhvr additive="base">
                                        <p:cTn id="7" dur="500" fill="hold"/>
                                        <p:tgtEl>
                                          <p:spTgt spid="166915"/>
                                        </p:tgtEl>
                                        <p:attrNameLst>
                                          <p:attrName>ppt_x</p:attrName>
                                        </p:attrNameLst>
                                      </p:cBhvr>
                                      <p:tavLst>
                                        <p:tav tm="0">
                                          <p:val>
                                            <p:strVal val="0-#ppt_w/2"/>
                                          </p:val>
                                        </p:tav>
                                        <p:tav tm="100000">
                                          <p:val>
                                            <p:strVal val="#ppt_x"/>
                                          </p:val>
                                        </p:tav>
                                      </p:tavLst>
                                    </p:anim>
                                    <p:anim calcmode="lin" valueType="num">
                                      <p:cBhvr additive="base">
                                        <p:cTn id="8" dur="500" fill="hold"/>
                                        <p:tgtEl>
                                          <p:spTgt spid="1669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2"/>
          <p:cNvSpPr>
            <a:spLocks noGrp="1"/>
          </p:cNvSpPr>
          <p:nvPr>
            <p:ph type="title" idx="4294967295"/>
          </p:nvPr>
        </p:nvSpPr>
        <p:spPr>
          <a:xfrm>
            <a:off x="2133600" y="0"/>
            <a:ext cx="5562600" cy="820738"/>
          </a:xfrm>
        </p:spPr>
        <p:txBody>
          <a:bodyPr vert="horz" wrap="square" lIns="91440" tIns="45720" rIns="91440" bIns="45720" anchor="ctr" anchorCtr="0"/>
          <a:p>
            <a:r>
              <a:rPr lang="zh-CN" altLang="en-US" dirty="0">
                <a:latin typeface="Times New Roman" panose="02020603050405020304" charset="0"/>
                <a:ea typeface="宋体" panose="02010600030101010101" pitchFamily="2" charset="-122"/>
              </a:rPr>
              <a:t>数据字典的使用</a:t>
            </a:r>
            <a:endParaRPr lang="zh-CN" altLang="en-US" dirty="0">
              <a:latin typeface="Times New Roman" panose="02020603050405020304" charset="0"/>
              <a:ea typeface="宋体" panose="02010600030101010101" pitchFamily="2" charset="-122"/>
            </a:endParaRPr>
          </a:p>
        </p:txBody>
      </p:sp>
      <p:sp>
        <p:nvSpPr>
          <p:cNvPr id="166915" name="Text Box 3"/>
          <p:cNvSpPr txBox="1"/>
          <p:nvPr/>
        </p:nvSpPr>
        <p:spPr>
          <a:xfrm>
            <a:off x="0" y="839788"/>
            <a:ext cx="8458200" cy="3178175"/>
          </a:xfrm>
          <a:prstGeom prst="rect">
            <a:avLst/>
          </a:prstGeom>
          <a:noFill/>
          <a:ln w="9525">
            <a:noFill/>
          </a:ln>
        </p:spPr>
        <p:txBody>
          <a:bodyPr anchor="t" anchorCtr="0">
            <a:spAutoFit/>
          </a:bodyPr>
          <a:p>
            <a:pPr marL="342900" lvl="1" indent="-342900" algn="l" eaLnBrk="0" hangingPunct="0">
              <a:lnSpc>
                <a:spcPct val="125000"/>
              </a:lnSpc>
              <a:buClr>
                <a:srgbClr val="800000"/>
              </a:buClr>
              <a:buFont typeface="Wingdings" panose="05000000000000000000" pitchFamily="2" charset="2"/>
              <a:buChar char="n"/>
            </a:pPr>
            <a:r>
              <a:rPr lang="zh-CN" altLang="en-US" sz="2400" dirty="0">
                <a:solidFill>
                  <a:srgbClr val="000000"/>
                </a:solidFill>
                <a:latin typeface="Times New Roman" panose="02020603050405020304" charset="0"/>
                <a:ea typeface="宋体" panose="02010600030101010101" pitchFamily="2" charset="-122"/>
              </a:rPr>
              <a:t>静态数据字典表的使用</a:t>
            </a:r>
            <a:endParaRPr lang="zh-CN" altLang="en-US" sz="2400" dirty="0">
              <a:solidFill>
                <a:srgbClr val="000000"/>
              </a:solidFill>
              <a:latin typeface="Times New Roman" panose="02020603050405020304" charset="0"/>
              <a:ea typeface="宋体" panose="02010600030101010101" pitchFamily="2" charset="-122"/>
            </a:endParaRPr>
          </a:p>
          <a:p>
            <a:pPr marL="342900" lvl="1" indent="-342900" algn="l" eaLnBrk="0" hangingPunct="0">
              <a:lnSpc>
                <a:spcPct val="125000"/>
              </a:lnSpc>
              <a:buClr>
                <a:srgbClr val="800000"/>
              </a:buClr>
            </a:pPr>
            <a:r>
              <a:rPr lang="zh-CN" altLang="en-US" sz="2400" dirty="0">
                <a:solidFill>
                  <a:srgbClr val="000000"/>
                </a:solidFill>
                <a:latin typeface="Times New Roman" panose="02020603050405020304" charset="0"/>
                <a:ea typeface="宋体" panose="02010600030101010101" pitchFamily="2" charset="-122"/>
              </a:rPr>
              <a:t>              </a:t>
            </a:r>
            <a:r>
              <a:rPr lang="zh-CN" altLang="en-US" sz="2200" dirty="0">
                <a:solidFill>
                  <a:srgbClr val="000000"/>
                </a:solidFill>
                <a:latin typeface="Times New Roman" panose="02020603050405020304" charset="0"/>
                <a:ea typeface="宋体" panose="02010600030101010101" pitchFamily="2" charset="-122"/>
              </a:rPr>
              <a:t>静态数据字典表只能由</a:t>
            </a:r>
            <a:r>
              <a:rPr lang="en-US" altLang="zh-CN" sz="2200" dirty="0">
                <a:solidFill>
                  <a:srgbClr val="000000"/>
                </a:solidFill>
                <a:latin typeface="Times New Roman" panose="02020603050405020304" charset="0"/>
                <a:ea typeface="宋体" panose="02010600030101010101" pitchFamily="2" charset="-122"/>
              </a:rPr>
              <a:t>Oracle</a:t>
            </a:r>
            <a:r>
              <a:rPr lang="zh-CN" altLang="en-US" sz="2200" dirty="0">
                <a:solidFill>
                  <a:srgbClr val="000000"/>
                </a:solidFill>
                <a:latin typeface="Times New Roman" panose="02020603050405020304" charset="0"/>
                <a:ea typeface="宋体" panose="02010600030101010101" pitchFamily="2" charset="-122"/>
              </a:rPr>
              <a:t>进行维护，用户不能对这些表进行直接操作</a:t>
            </a:r>
            <a:r>
              <a:rPr lang="zh-CN" altLang="en-US" sz="2400" dirty="0">
                <a:solidFill>
                  <a:srgbClr val="000000"/>
                </a:solidFill>
                <a:latin typeface="Times New Roman" panose="02020603050405020304" charset="0"/>
                <a:ea typeface="宋体" panose="02010600030101010101" pitchFamily="2" charset="-122"/>
              </a:rPr>
              <a:t>。 </a:t>
            </a:r>
            <a:endParaRPr lang="zh-CN" altLang="en-US" sz="2400" dirty="0">
              <a:solidFill>
                <a:srgbClr val="000000"/>
              </a:solidFill>
              <a:latin typeface="Times New Roman" panose="02020603050405020304" charset="0"/>
              <a:ea typeface="宋体" panose="02010600030101010101" pitchFamily="2" charset="-122"/>
            </a:endParaRPr>
          </a:p>
          <a:p>
            <a:pPr marL="342900" lvl="1" indent="-342900" algn="l" eaLnBrk="0" hangingPunct="0">
              <a:lnSpc>
                <a:spcPct val="125000"/>
              </a:lnSpc>
              <a:buClr>
                <a:srgbClr val="800000"/>
              </a:buClr>
              <a:buFont typeface="Wingdings" panose="05000000000000000000" pitchFamily="2" charset="2"/>
              <a:buChar char="n"/>
            </a:pPr>
            <a:r>
              <a:rPr lang="zh-CN" altLang="en-US" sz="2400" dirty="0">
                <a:solidFill>
                  <a:srgbClr val="000000"/>
                </a:solidFill>
                <a:latin typeface="Times New Roman" panose="02020603050405020304" charset="0"/>
                <a:ea typeface="宋体" panose="02010600030101010101" pitchFamily="2" charset="-122"/>
              </a:rPr>
              <a:t>静态数据字典视图的使用</a:t>
            </a:r>
            <a:endParaRPr lang="zh-CN" altLang="en-US" sz="2400" dirty="0">
              <a:solidFill>
                <a:srgbClr val="000000"/>
              </a:solidFill>
              <a:latin typeface="Times New Roman" panose="02020603050405020304" charset="0"/>
              <a:ea typeface="宋体" panose="02010600030101010101" pitchFamily="2" charset="-122"/>
            </a:endParaRPr>
          </a:p>
          <a:p>
            <a:pPr marL="342900" lvl="1" indent="-342900" algn="l" eaLnBrk="0" hangingPunct="0">
              <a:lnSpc>
                <a:spcPct val="125000"/>
              </a:lnSpc>
              <a:buClr>
                <a:srgbClr val="800000"/>
              </a:buClr>
            </a:pPr>
            <a:r>
              <a:rPr lang="zh-CN" altLang="en-US" sz="2200" dirty="0">
                <a:solidFill>
                  <a:srgbClr val="000000"/>
                </a:solidFill>
                <a:latin typeface="Times New Roman" panose="02020603050405020304" charset="0"/>
                <a:ea typeface="宋体" panose="02010600030101010101" pitchFamily="2" charset="-122"/>
              </a:rPr>
              <a:t>             通常，用户通过对静态数据字典视图的查询可以获取所需要的所有数据库信息。</a:t>
            </a:r>
            <a:r>
              <a:rPr lang="en-US" altLang="zh-CN" sz="2200" dirty="0">
                <a:solidFill>
                  <a:srgbClr val="000000"/>
                </a:solidFill>
                <a:latin typeface="Times New Roman" panose="02020603050405020304" charset="0"/>
                <a:ea typeface="宋体" panose="02010600030101010101" pitchFamily="2" charset="-122"/>
              </a:rPr>
              <a:t>Oracle</a:t>
            </a:r>
            <a:r>
              <a:rPr lang="zh-CN" altLang="en-US" sz="2200" dirty="0">
                <a:solidFill>
                  <a:srgbClr val="000000"/>
                </a:solidFill>
                <a:latin typeface="Times New Roman" panose="02020603050405020304" charset="0"/>
                <a:ea typeface="宋体" panose="02010600030101010101" pitchFamily="2" charset="-122"/>
              </a:rPr>
              <a:t>静态数据字典视图可以分为</a:t>
            </a:r>
            <a:r>
              <a:rPr lang="en-US" altLang="zh-CN" sz="2200" dirty="0">
                <a:solidFill>
                  <a:srgbClr val="000000"/>
                </a:solidFill>
                <a:latin typeface="Times New Roman" panose="02020603050405020304" charset="0"/>
                <a:ea typeface="宋体" panose="02010600030101010101" pitchFamily="2" charset="-122"/>
              </a:rPr>
              <a:t>3</a:t>
            </a:r>
            <a:r>
              <a:rPr lang="zh-CN" altLang="en-US" sz="2200" dirty="0">
                <a:solidFill>
                  <a:srgbClr val="000000"/>
                </a:solidFill>
                <a:latin typeface="Times New Roman" panose="02020603050405020304" charset="0"/>
                <a:ea typeface="宋体" panose="02010600030101010101" pitchFamily="2" charset="-122"/>
              </a:rPr>
              <a:t>类，各类视图具有独特的前缀。</a:t>
            </a:r>
            <a:endParaRPr lang="en-US" altLang="zh-CN" sz="2200" dirty="0">
              <a:solidFill>
                <a:srgbClr val="000000"/>
              </a:solidFill>
              <a:latin typeface="Times New Roman" panose="02020603050405020304" charset="0"/>
              <a:ea typeface="宋体" panose="02010600030101010101" pitchFamily="2" charset="-122"/>
            </a:endParaRPr>
          </a:p>
        </p:txBody>
      </p:sp>
      <p:graphicFrame>
        <p:nvGraphicFramePr>
          <p:cNvPr id="64534" name="Group 22"/>
          <p:cNvGraphicFramePr>
            <a:graphicFrameLocks noGrp="1"/>
          </p:cNvGraphicFramePr>
          <p:nvPr/>
        </p:nvGraphicFramePr>
        <p:xfrm>
          <a:off x="304800" y="4267200"/>
          <a:ext cx="7848600" cy="1892300"/>
        </p:xfrm>
        <a:graphic>
          <a:graphicData uri="http://schemas.openxmlformats.org/drawingml/2006/table">
            <a:tbl>
              <a:tblPr/>
              <a:tblGrid>
                <a:gridCol w="1543050"/>
                <a:gridCol w="6305550"/>
              </a:tblGrid>
              <a:tr h="39687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0" i="0" u="none" strike="noStrike" cap="none" normalizeH="0" baseline="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rPr>
                        <a:t>名 称 前 缀</a:t>
                      </a:r>
                      <a:endParaRPr kumimoji="1" lang="zh-CN" altLang="en-US" sz="2000" b="0" i="0" u="none" strike="noStrike" cap="none" normalizeH="0" baseline="0" smtClean="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0" i="0" u="none" strike="noStrike" cap="none" normalizeH="0" baseline="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rPr>
                        <a:t>含    义</a:t>
                      </a:r>
                      <a:endParaRPr kumimoji="1" lang="zh-CN" altLang="en-US" sz="2000" b="0" i="0" u="none" strike="noStrike" cap="none" normalizeH="0" baseline="0" smtClean="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rPr>
                        <a:t>USER_</a:t>
                      </a:r>
                      <a:endParaRPr kumimoji="1" lang="en-US" altLang="zh-CN" sz="2000" b="0" i="0" u="none" strike="noStrike" cap="none" normalizeH="0" baseline="0" smtClean="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000" b="0" i="0" u="none" strike="noStrike" cap="none" normalizeH="0" baseline="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rPr>
                        <a:t>包含了当前数据库用户所拥有的所有模式对象的信息</a:t>
                      </a:r>
                      <a:endParaRPr kumimoji="1" lang="zh-CN" altLang="en-US" sz="2000" b="0" i="0" u="none" strike="noStrike" cap="none" normalizeH="0" baseline="0" smtClean="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rPr>
                        <a:t>ALL_</a:t>
                      </a:r>
                      <a:endParaRPr kumimoji="1" lang="en-US" altLang="zh-CN" sz="2000" b="0" i="0" u="none" strike="noStrike" cap="none" normalizeH="0" baseline="0" smtClean="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000" b="0" i="0" u="none" strike="noStrike" cap="none" normalizeH="0" baseline="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rPr>
                        <a:t>包含了当前数据库用户可以访问的所有模式对象的信息</a:t>
                      </a:r>
                      <a:endParaRPr kumimoji="1" lang="zh-CN" altLang="en-US" sz="2000" b="0" i="0" u="none" strike="noStrike" cap="none" normalizeH="0" baseline="0" smtClean="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67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rPr>
                        <a:t>DBA_</a:t>
                      </a:r>
                      <a:endParaRPr kumimoji="1" lang="en-US" altLang="zh-CN" sz="2000" b="0" i="0" u="none" strike="noStrike" cap="none" normalizeH="0" baseline="0" smtClean="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0" i="0" u="none" strike="noStrike" cap="none" normalizeH="0" baseline="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rPr>
                        <a:t>包含了所有数据库对象信息，只有具有</a:t>
                      </a:r>
                      <a:r>
                        <a:rPr kumimoji="1" lang="en-US" altLang="zh-CN" sz="2000" b="0" i="0" u="none" strike="noStrike" cap="none" normalizeH="0" baseline="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rPr>
                        <a:t>DBA</a:t>
                      </a:r>
                      <a:r>
                        <a:rPr kumimoji="1" lang="zh-CN" altLang="en-US" sz="2000" b="0" i="0" u="none" strike="noStrike" cap="none" normalizeH="0" baseline="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rPr>
                        <a:t>角色的用户才能够访问这些视图</a:t>
                      </a:r>
                      <a:endParaRPr kumimoji="1" lang="zh-CN" altLang="en-US" sz="2000" b="0" i="0" u="none" strike="noStrike" cap="none" normalizeH="0" baseline="0" smtClean="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6915"/>
                                        </p:tgtEl>
                                        <p:attrNameLst>
                                          <p:attrName>style.visibility</p:attrName>
                                        </p:attrNameLst>
                                      </p:cBhvr>
                                      <p:to>
                                        <p:strVal val="visible"/>
                                      </p:to>
                                    </p:set>
                                    <p:anim calcmode="lin" valueType="num">
                                      <p:cBhvr additive="base">
                                        <p:cTn id="7" dur="500" fill="hold"/>
                                        <p:tgtEl>
                                          <p:spTgt spid="166915"/>
                                        </p:tgtEl>
                                        <p:attrNameLst>
                                          <p:attrName>ppt_x</p:attrName>
                                        </p:attrNameLst>
                                      </p:cBhvr>
                                      <p:tavLst>
                                        <p:tav tm="0">
                                          <p:val>
                                            <p:strVal val="0-#ppt_w/2"/>
                                          </p:val>
                                        </p:tav>
                                        <p:tav tm="100000">
                                          <p:val>
                                            <p:strVal val="#ppt_x"/>
                                          </p:val>
                                        </p:tav>
                                      </p:tavLst>
                                    </p:anim>
                                    <p:anim calcmode="lin" valueType="num">
                                      <p:cBhvr additive="base">
                                        <p:cTn id="8" dur="500" fill="hold"/>
                                        <p:tgtEl>
                                          <p:spTgt spid="1669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Rectangle 2"/>
          <p:cNvSpPr>
            <a:spLocks noGrp="1"/>
          </p:cNvSpPr>
          <p:nvPr>
            <p:ph type="title" idx="4294967295"/>
          </p:nvPr>
        </p:nvSpPr>
        <p:spPr>
          <a:xfrm>
            <a:off x="1981200" y="0"/>
            <a:ext cx="5562600" cy="820738"/>
          </a:xfrm>
        </p:spPr>
        <p:txBody>
          <a:bodyPr vert="horz" wrap="square" lIns="91440" tIns="45720" rIns="91440" bIns="45720" anchor="ctr" anchorCtr="0"/>
          <a:p>
            <a:r>
              <a:rPr lang="zh-CN" altLang="en-US" dirty="0">
                <a:latin typeface="Times New Roman" panose="02020603050405020304" charset="0"/>
                <a:ea typeface="宋体" panose="02010600030101010101" pitchFamily="2" charset="-122"/>
              </a:rPr>
              <a:t>数据字典的使用</a:t>
            </a:r>
            <a:endParaRPr lang="zh-CN" altLang="en-US" dirty="0">
              <a:latin typeface="Times New Roman" panose="02020603050405020304" charset="0"/>
              <a:ea typeface="宋体" panose="02010600030101010101" pitchFamily="2" charset="-122"/>
            </a:endParaRPr>
          </a:p>
        </p:txBody>
      </p:sp>
      <p:sp>
        <p:nvSpPr>
          <p:cNvPr id="166915" name="Text Box 3"/>
          <p:cNvSpPr txBox="1"/>
          <p:nvPr/>
        </p:nvSpPr>
        <p:spPr>
          <a:xfrm>
            <a:off x="0" y="1165225"/>
            <a:ext cx="7848600" cy="2873375"/>
          </a:xfrm>
          <a:prstGeom prst="rect">
            <a:avLst/>
          </a:prstGeom>
          <a:noFill/>
          <a:ln w="9525">
            <a:noFill/>
          </a:ln>
        </p:spPr>
        <p:txBody>
          <a:bodyPr anchor="t" anchorCtr="0">
            <a:spAutoFit/>
          </a:bodyPr>
          <a:p>
            <a:pPr marL="342900" lvl="1" indent="-342900" algn="l" eaLnBrk="0" hangingPunct="0">
              <a:lnSpc>
                <a:spcPct val="125000"/>
              </a:lnSpc>
              <a:spcBef>
                <a:spcPct val="20000"/>
              </a:spcBef>
              <a:buClr>
                <a:srgbClr val="800000"/>
              </a:buClr>
              <a:buFont typeface="Wingdings" panose="05000000000000000000" pitchFamily="2" charset="2"/>
              <a:buChar char="n"/>
            </a:pPr>
            <a:r>
              <a:rPr lang="zh-CN" altLang="en-US" sz="2200" dirty="0">
                <a:solidFill>
                  <a:srgbClr val="000000"/>
                </a:solidFill>
                <a:latin typeface="Times New Roman" panose="02020603050405020304" charset="0"/>
                <a:ea typeface="宋体" panose="02010600030101010101" pitchFamily="2" charset="-122"/>
              </a:rPr>
              <a:t>例如</a:t>
            </a:r>
            <a:r>
              <a:rPr lang="en-US" altLang="zh-CN" sz="2200" dirty="0">
                <a:solidFill>
                  <a:srgbClr val="000000"/>
                </a:solidFill>
                <a:latin typeface="Times New Roman" panose="02020603050405020304" charset="0"/>
                <a:ea typeface="宋体" panose="02010600030101010101" pitchFamily="2" charset="-122"/>
              </a:rPr>
              <a:t>:</a:t>
            </a:r>
            <a:r>
              <a:rPr lang="zh-CN" altLang="en-US" sz="2200" dirty="0">
                <a:solidFill>
                  <a:srgbClr val="000000"/>
                </a:solidFill>
                <a:latin typeface="Times New Roman" panose="02020603050405020304" charset="0"/>
                <a:ea typeface="宋体" panose="02010600030101010101" pitchFamily="2" charset="-122"/>
              </a:rPr>
              <a:t>查询当前用户所拥有的表的信息</a:t>
            </a:r>
            <a:r>
              <a:rPr lang="en-US" altLang="zh-CN" sz="2200" dirty="0">
                <a:solidFill>
                  <a:srgbClr val="000000"/>
                </a:solidFill>
                <a:latin typeface="Times New Roman" panose="02020603050405020304" charset="0"/>
                <a:ea typeface="宋体" panose="02010600030101010101" pitchFamily="2" charset="-122"/>
              </a:rPr>
              <a:t>, </a:t>
            </a:r>
            <a:r>
              <a:rPr lang="zh-CN" altLang="en-US" sz="2200" dirty="0">
                <a:solidFill>
                  <a:srgbClr val="000000"/>
                </a:solidFill>
                <a:latin typeface="Times New Roman" panose="02020603050405020304" charset="0"/>
                <a:ea typeface="宋体" panose="02010600030101010101" pitchFamily="2" charset="-122"/>
              </a:rPr>
              <a:t>可以访问的表的信息以及当前数据库中所有表的信息</a:t>
            </a:r>
            <a:r>
              <a:rPr lang="en-US" altLang="zh-CN" sz="2200" dirty="0">
                <a:solidFill>
                  <a:srgbClr val="000000"/>
                </a:solidFill>
                <a:latin typeface="Times New Roman" panose="02020603050405020304" charset="0"/>
                <a:ea typeface="宋体" panose="02010600030101010101" pitchFamily="2" charset="-122"/>
              </a:rPr>
              <a:t>,</a:t>
            </a:r>
            <a:r>
              <a:rPr lang="zh-CN" altLang="en-US" sz="2200" dirty="0">
                <a:solidFill>
                  <a:srgbClr val="000000"/>
                </a:solidFill>
                <a:latin typeface="Times New Roman" panose="02020603050405020304" charset="0"/>
                <a:ea typeface="宋体" panose="02010600030101010101" pitchFamily="2" charset="-122"/>
              </a:rPr>
              <a:t>可以分别执行下列语句</a:t>
            </a:r>
            <a:r>
              <a:rPr lang="en-US" altLang="zh-CN" sz="2200" dirty="0">
                <a:solidFill>
                  <a:srgbClr val="000000"/>
                </a:solidFill>
                <a:latin typeface="Times New Roman" panose="02020603050405020304" charset="0"/>
                <a:ea typeface="宋体" panose="02010600030101010101" pitchFamily="2" charset="-122"/>
              </a:rPr>
              <a:t>:</a:t>
            </a:r>
            <a:endParaRPr lang="en-US" altLang="zh-CN" sz="2200" dirty="0">
              <a:solidFill>
                <a:srgbClr val="000000"/>
              </a:solidFill>
              <a:latin typeface="Times New Roman" panose="02020603050405020304" charset="0"/>
              <a:ea typeface="宋体" panose="02010600030101010101" pitchFamily="2" charset="-122"/>
            </a:endParaRPr>
          </a:p>
          <a:p>
            <a:pPr marL="1143000" lvl="2" indent="-228600" algn="l" eaLnBrk="0" hangingPunct="0">
              <a:lnSpc>
                <a:spcPct val="125000"/>
              </a:lnSpc>
              <a:spcBef>
                <a:spcPct val="20000"/>
              </a:spcBef>
              <a:buClr>
                <a:srgbClr val="800000"/>
              </a:buClr>
              <a:buFont typeface="Wingdings" panose="05000000000000000000" pitchFamily="2" charset="2"/>
            </a:pPr>
            <a:r>
              <a:rPr lang="en-US" altLang="zh-CN" sz="2200" dirty="0">
                <a:solidFill>
                  <a:srgbClr val="800000"/>
                </a:solidFill>
                <a:latin typeface="Times New Roman" panose="02020603050405020304" charset="0"/>
                <a:ea typeface="宋体" panose="02010600030101010101" pitchFamily="2" charset="-122"/>
              </a:rPr>
              <a:t>SQL&gt;SELECT * FROM USER_TABLES;</a:t>
            </a:r>
            <a:endParaRPr lang="en-US" altLang="zh-CN" sz="2200" dirty="0">
              <a:solidFill>
                <a:srgbClr val="800000"/>
              </a:solidFill>
              <a:latin typeface="Times New Roman" panose="02020603050405020304" charset="0"/>
              <a:ea typeface="宋体" panose="02010600030101010101" pitchFamily="2" charset="-122"/>
            </a:endParaRPr>
          </a:p>
          <a:p>
            <a:pPr marL="1143000" lvl="2" indent="-228600" algn="l" eaLnBrk="0" hangingPunct="0">
              <a:lnSpc>
                <a:spcPct val="125000"/>
              </a:lnSpc>
              <a:spcBef>
                <a:spcPct val="20000"/>
              </a:spcBef>
              <a:buClr>
                <a:srgbClr val="800000"/>
              </a:buClr>
              <a:buFont typeface="Wingdings" panose="05000000000000000000" pitchFamily="2" charset="2"/>
            </a:pPr>
            <a:r>
              <a:rPr lang="en-US" altLang="zh-CN" sz="2200" dirty="0">
                <a:solidFill>
                  <a:srgbClr val="800000"/>
                </a:solidFill>
                <a:latin typeface="Times New Roman" panose="02020603050405020304" charset="0"/>
                <a:ea typeface="宋体" panose="02010600030101010101" pitchFamily="2" charset="-122"/>
              </a:rPr>
              <a:t>SQL&gt;SELECT * FROM ALL_TABLES;</a:t>
            </a:r>
            <a:endParaRPr lang="en-US" altLang="zh-CN" sz="2200" dirty="0">
              <a:solidFill>
                <a:srgbClr val="800000"/>
              </a:solidFill>
              <a:latin typeface="Times New Roman" panose="02020603050405020304" charset="0"/>
              <a:ea typeface="宋体" panose="02010600030101010101" pitchFamily="2" charset="-122"/>
            </a:endParaRPr>
          </a:p>
          <a:p>
            <a:pPr marL="1143000" lvl="2" indent="-228600" algn="l" eaLnBrk="0" hangingPunct="0">
              <a:lnSpc>
                <a:spcPct val="125000"/>
              </a:lnSpc>
              <a:spcBef>
                <a:spcPct val="20000"/>
              </a:spcBef>
              <a:buClr>
                <a:srgbClr val="800000"/>
              </a:buClr>
              <a:buFont typeface="Wingdings" panose="05000000000000000000" pitchFamily="2" charset="2"/>
            </a:pPr>
            <a:r>
              <a:rPr lang="en-US" altLang="zh-CN" sz="2200" dirty="0">
                <a:solidFill>
                  <a:srgbClr val="800000"/>
                </a:solidFill>
                <a:latin typeface="Times New Roman" panose="02020603050405020304" charset="0"/>
                <a:ea typeface="宋体" panose="02010600030101010101" pitchFamily="2" charset="-122"/>
              </a:rPr>
              <a:t>SQL&gt;SELECT * FROM DBA_TABLES; </a:t>
            </a:r>
            <a:endParaRPr lang="en-US" altLang="zh-CN" sz="2200" dirty="0">
              <a:solidFill>
                <a:srgbClr val="800000"/>
              </a:solidFill>
              <a:latin typeface="Times New Roman" panose="02020603050405020304" charset="0"/>
              <a:ea typeface="宋体" panose="02010600030101010101" pitchFamily="2" charset="-122"/>
            </a:endParaRPr>
          </a:p>
          <a:p>
            <a:pPr marL="342900" lvl="1" indent="-342900" algn="l" eaLnBrk="0" hangingPunct="0">
              <a:lnSpc>
                <a:spcPct val="125000"/>
              </a:lnSpc>
              <a:spcBef>
                <a:spcPct val="20000"/>
              </a:spcBef>
              <a:buClr>
                <a:srgbClr val="800000"/>
              </a:buClr>
              <a:buFont typeface="Wingdings" panose="05000000000000000000" pitchFamily="2" charset="2"/>
              <a:buChar char="n"/>
            </a:pPr>
            <a:r>
              <a:rPr lang="zh-CN" altLang="en-US" sz="2200" dirty="0">
                <a:solidFill>
                  <a:srgbClr val="000000"/>
                </a:solidFill>
                <a:latin typeface="Times New Roman" panose="02020603050405020304" charset="0"/>
                <a:ea typeface="宋体" panose="02010600030101010101" pitchFamily="2" charset="-122"/>
              </a:rPr>
              <a:t>同学们思考结果应该是什么？ </a:t>
            </a:r>
            <a:endParaRPr lang="zh-CN" altLang="en-US" sz="2200" dirty="0">
              <a:solidFill>
                <a:srgbClr val="000000"/>
              </a:solidFill>
              <a:latin typeface="Times New Roman" panose="02020603050405020304" charset="0"/>
              <a:ea typeface="宋体" panose="02010600030101010101" pitchFamily="2" charset="-122"/>
            </a:endParaRPr>
          </a:p>
        </p:txBody>
      </p:sp>
      <p:graphicFrame>
        <p:nvGraphicFramePr>
          <p:cNvPr id="97302" name="Group 22"/>
          <p:cNvGraphicFramePr>
            <a:graphicFrameLocks noGrp="1"/>
          </p:cNvGraphicFramePr>
          <p:nvPr/>
        </p:nvGraphicFramePr>
        <p:xfrm>
          <a:off x="304800" y="4267200"/>
          <a:ext cx="8001000" cy="1892300"/>
        </p:xfrm>
        <a:graphic>
          <a:graphicData uri="http://schemas.openxmlformats.org/drawingml/2006/table">
            <a:tbl>
              <a:tblPr/>
              <a:tblGrid>
                <a:gridCol w="1543050"/>
                <a:gridCol w="6457950"/>
              </a:tblGrid>
              <a:tr h="39687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rPr>
                        <a:t>名 称 前 缀</a:t>
                      </a:r>
                      <a:endParaRPr kumimoji="1" lang="zh-CN" altLang="en-US"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rPr>
                        <a:t>含    义</a:t>
                      </a:r>
                      <a:endParaRPr kumimoji="1" lang="zh-CN" altLang="en-US"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rPr>
                        <a:t>USER_</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rPr>
                        <a:t>包含了当前数据库用户所拥有的所有模式对象的信息</a:t>
                      </a:r>
                      <a:endParaRPr kumimoji="1" lang="zh-CN" altLang="en-US"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rPr>
                        <a:t>ALL_</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rPr>
                        <a:t>包含了当前数据库用户可以访问的所有模式对象的信息</a:t>
                      </a:r>
                      <a:endParaRPr kumimoji="1" lang="zh-CN" altLang="en-US"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67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rPr>
                        <a:t>DBA_</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rPr>
                        <a:t>包含了所有数据库对象信息，只有具有</a:t>
                      </a:r>
                      <a:r>
                        <a:rPr kumimoji="1" lang="en-US" altLang="zh-CN" sz="2000" b="1" i="0" u="none" strike="noStrike" cap="none" normalizeH="0" baseline="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rPr>
                        <a:t>DBA</a:t>
                      </a:r>
                      <a:r>
                        <a:rPr kumimoji="1" lang="zh-CN" altLang="en-US" sz="2000" b="1" i="0" u="none" strike="noStrike" cap="none" normalizeH="0" baseline="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rPr>
                        <a:t>角色的用户才能够访问这些视图</a:t>
                      </a:r>
                      <a:endParaRPr kumimoji="1" lang="zh-CN" altLang="en-US"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6915"/>
                                        </p:tgtEl>
                                        <p:attrNameLst>
                                          <p:attrName>style.visibility</p:attrName>
                                        </p:attrNameLst>
                                      </p:cBhvr>
                                      <p:to>
                                        <p:strVal val="visible"/>
                                      </p:to>
                                    </p:set>
                                    <p:anim calcmode="lin" valueType="num">
                                      <p:cBhvr additive="base">
                                        <p:cTn id="7" dur="500" fill="hold"/>
                                        <p:tgtEl>
                                          <p:spTgt spid="166915"/>
                                        </p:tgtEl>
                                        <p:attrNameLst>
                                          <p:attrName>ppt_x</p:attrName>
                                        </p:attrNameLst>
                                      </p:cBhvr>
                                      <p:tavLst>
                                        <p:tav tm="0">
                                          <p:val>
                                            <p:strVal val="0-#ppt_w/2"/>
                                          </p:val>
                                        </p:tav>
                                        <p:tav tm="100000">
                                          <p:val>
                                            <p:strVal val="#ppt_x"/>
                                          </p:val>
                                        </p:tav>
                                      </p:tavLst>
                                    </p:anim>
                                    <p:anim calcmode="lin" valueType="num">
                                      <p:cBhvr additive="base">
                                        <p:cTn id="8" dur="500" fill="hold"/>
                                        <p:tgtEl>
                                          <p:spTgt spid="1669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2"/>
          <p:cNvSpPr>
            <a:spLocks noGrp="1"/>
          </p:cNvSpPr>
          <p:nvPr>
            <p:ph type="title" idx="4294967295"/>
          </p:nvPr>
        </p:nvSpPr>
        <p:spPr>
          <a:xfrm>
            <a:off x="1752600" y="0"/>
            <a:ext cx="5562600" cy="820738"/>
          </a:xfrm>
        </p:spPr>
        <p:txBody>
          <a:bodyPr vert="horz" wrap="square" lIns="91440" tIns="45720" rIns="91440" bIns="45720" anchor="ctr" anchorCtr="0"/>
          <a:p>
            <a:r>
              <a:rPr lang="zh-CN" altLang="en-US" dirty="0">
                <a:latin typeface="Times New Roman" panose="02020603050405020304" charset="0"/>
                <a:ea typeface="宋体" panose="02010600030101010101" pitchFamily="2" charset="-122"/>
              </a:rPr>
              <a:t>数据字典的使用</a:t>
            </a:r>
            <a:endParaRPr lang="zh-CN" altLang="en-US" dirty="0">
              <a:latin typeface="Times New Roman" panose="02020603050405020304" charset="0"/>
              <a:ea typeface="宋体" panose="02010600030101010101" pitchFamily="2" charset="-122"/>
            </a:endParaRPr>
          </a:p>
        </p:txBody>
      </p:sp>
      <p:sp>
        <p:nvSpPr>
          <p:cNvPr id="166915" name="Text Box 3"/>
          <p:cNvSpPr txBox="1"/>
          <p:nvPr/>
        </p:nvSpPr>
        <p:spPr>
          <a:xfrm>
            <a:off x="0" y="839788"/>
            <a:ext cx="8458200" cy="3897312"/>
          </a:xfrm>
          <a:prstGeom prst="rect">
            <a:avLst/>
          </a:prstGeom>
          <a:noFill/>
          <a:ln w="9525">
            <a:noFill/>
          </a:ln>
        </p:spPr>
        <p:txBody>
          <a:bodyPr anchor="t" anchorCtr="0">
            <a:spAutoFit/>
          </a:bodyPr>
          <a:p>
            <a:pPr marL="342900" lvl="1" indent="-342900" algn="l" eaLnBrk="0" hangingPunct="0">
              <a:lnSpc>
                <a:spcPct val="130000"/>
              </a:lnSpc>
              <a:spcBef>
                <a:spcPct val="20000"/>
              </a:spcBef>
              <a:buClr>
                <a:srgbClr val="800000"/>
              </a:buClr>
              <a:buFont typeface="Wingdings" panose="05000000000000000000" pitchFamily="2" charset="2"/>
              <a:buChar char="n"/>
            </a:pPr>
            <a:r>
              <a:rPr lang="zh-CN" altLang="en-US" sz="2400" dirty="0">
                <a:solidFill>
                  <a:srgbClr val="000000"/>
                </a:solidFill>
                <a:latin typeface="Times New Roman" panose="02020603050405020304" charset="0"/>
                <a:ea typeface="宋体" panose="02010600030101010101" pitchFamily="2" charset="-122"/>
              </a:rPr>
              <a:t>动态性能表的使用 </a:t>
            </a:r>
            <a:endParaRPr lang="zh-CN" altLang="en-US" sz="2400" dirty="0">
              <a:solidFill>
                <a:srgbClr val="000000"/>
              </a:solidFill>
              <a:latin typeface="Times New Roman" panose="02020603050405020304" charset="0"/>
              <a:ea typeface="宋体" panose="02010600030101010101" pitchFamily="2" charset="-122"/>
            </a:endParaRPr>
          </a:p>
          <a:p>
            <a:pPr marL="342900" lvl="1" indent="-342900" algn="l" eaLnBrk="0" hangingPunct="0">
              <a:lnSpc>
                <a:spcPct val="130000"/>
              </a:lnSpc>
              <a:spcBef>
                <a:spcPct val="20000"/>
              </a:spcBef>
              <a:buClr>
                <a:srgbClr val="800000"/>
              </a:buClr>
            </a:pPr>
            <a:r>
              <a:rPr lang="zh-CN" altLang="en-US" sz="2200" dirty="0">
                <a:solidFill>
                  <a:srgbClr val="000000"/>
                </a:solidFill>
                <a:latin typeface="Times New Roman" panose="02020603050405020304" charset="0"/>
                <a:ea typeface="宋体" panose="02010600030101010101" pitchFamily="2" charset="-122"/>
              </a:rPr>
              <a:t>             动态性能表都属于</a:t>
            </a:r>
            <a:r>
              <a:rPr lang="en-US" altLang="zh-CN" sz="2200" dirty="0">
                <a:solidFill>
                  <a:srgbClr val="000000"/>
                </a:solidFill>
                <a:latin typeface="Times New Roman" panose="02020603050405020304" charset="0"/>
                <a:ea typeface="宋体" panose="02010600030101010101" pitchFamily="2" charset="-122"/>
              </a:rPr>
              <a:t>SYS</a:t>
            </a:r>
            <a:r>
              <a:rPr lang="zh-CN" altLang="en-US" sz="2200" dirty="0">
                <a:solidFill>
                  <a:srgbClr val="000000"/>
                </a:solidFill>
                <a:latin typeface="Times New Roman" panose="02020603050405020304" charset="0"/>
                <a:ea typeface="宋体" panose="02010600030101010101" pitchFamily="2" charset="-122"/>
              </a:rPr>
              <a:t>用户，</a:t>
            </a:r>
            <a:r>
              <a:rPr lang="en-US" altLang="zh-CN" sz="2200" dirty="0">
                <a:solidFill>
                  <a:srgbClr val="000000"/>
                </a:solidFill>
                <a:latin typeface="Times New Roman" panose="02020603050405020304" charset="0"/>
                <a:ea typeface="宋体" panose="02010600030101010101" pitchFamily="2" charset="-122"/>
              </a:rPr>
              <a:t>Oracle</a:t>
            </a:r>
            <a:r>
              <a:rPr lang="zh-CN" altLang="en-US" sz="2200" dirty="0">
                <a:solidFill>
                  <a:srgbClr val="000000"/>
                </a:solidFill>
                <a:latin typeface="Times New Roman" panose="02020603050405020304" charset="0"/>
                <a:ea typeface="宋体" panose="02010600030101010101" pitchFamily="2" charset="-122"/>
              </a:rPr>
              <a:t>使用这些表生成动态性能视图。</a:t>
            </a:r>
            <a:endParaRPr lang="zh-CN" altLang="en-US" sz="2200" dirty="0">
              <a:solidFill>
                <a:srgbClr val="000000"/>
              </a:solidFill>
              <a:latin typeface="Times New Roman" panose="02020603050405020304" charset="0"/>
              <a:ea typeface="宋体" panose="02010600030101010101" pitchFamily="2" charset="-122"/>
            </a:endParaRPr>
          </a:p>
          <a:p>
            <a:pPr marL="342900" lvl="1" indent="-342900" algn="l" eaLnBrk="0" hangingPunct="0">
              <a:lnSpc>
                <a:spcPct val="130000"/>
              </a:lnSpc>
              <a:spcBef>
                <a:spcPct val="20000"/>
              </a:spcBef>
              <a:buClr>
                <a:srgbClr val="800000"/>
              </a:buClr>
              <a:buFont typeface="Wingdings" panose="05000000000000000000" pitchFamily="2" charset="2"/>
              <a:buChar char="n"/>
            </a:pPr>
            <a:r>
              <a:rPr lang="zh-CN" altLang="en-US" sz="2400" dirty="0">
                <a:solidFill>
                  <a:srgbClr val="000000"/>
                </a:solidFill>
                <a:latin typeface="Times New Roman" panose="02020603050405020304" charset="0"/>
                <a:ea typeface="宋体" panose="02010600030101010101" pitchFamily="2" charset="-122"/>
              </a:rPr>
              <a:t>动态性能视图的使用</a:t>
            </a:r>
            <a:endParaRPr lang="zh-CN" altLang="en-US" sz="2400" dirty="0">
              <a:solidFill>
                <a:srgbClr val="000000"/>
              </a:solidFill>
              <a:latin typeface="Times New Roman" panose="02020603050405020304" charset="0"/>
              <a:ea typeface="宋体" panose="02010600030101010101" pitchFamily="2" charset="-122"/>
            </a:endParaRPr>
          </a:p>
          <a:p>
            <a:pPr marL="342900" lvl="1" indent="-342900" algn="l" eaLnBrk="0" hangingPunct="0">
              <a:lnSpc>
                <a:spcPct val="130000"/>
              </a:lnSpc>
              <a:spcBef>
                <a:spcPct val="20000"/>
              </a:spcBef>
              <a:buClr>
                <a:srgbClr val="800000"/>
              </a:buClr>
            </a:pPr>
            <a:r>
              <a:rPr lang="zh-CN" altLang="en-US" sz="2200" dirty="0">
                <a:solidFill>
                  <a:srgbClr val="000000"/>
                </a:solidFill>
                <a:latin typeface="Times New Roman" panose="02020603050405020304" charset="0"/>
                <a:ea typeface="宋体" panose="02010600030101010101" pitchFamily="2" charset="-122"/>
              </a:rPr>
              <a:t>             动态性能视图是</a:t>
            </a:r>
            <a:r>
              <a:rPr lang="en-US" altLang="zh-CN" sz="2200" dirty="0">
                <a:solidFill>
                  <a:srgbClr val="000000"/>
                </a:solidFill>
                <a:latin typeface="Times New Roman" panose="02020603050405020304" charset="0"/>
                <a:ea typeface="宋体" panose="02010600030101010101" pitchFamily="2" charset="-122"/>
              </a:rPr>
              <a:t>SYS</a:t>
            </a:r>
            <a:r>
              <a:rPr lang="zh-CN" altLang="en-US" sz="2200" dirty="0">
                <a:solidFill>
                  <a:srgbClr val="000000"/>
                </a:solidFill>
                <a:latin typeface="Times New Roman" panose="02020603050405020304" charset="0"/>
                <a:ea typeface="宋体" panose="02010600030101010101" pitchFamily="2" charset="-122"/>
              </a:rPr>
              <a:t>用户所拥有的，在默认情况下，只有</a:t>
            </a:r>
            <a:r>
              <a:rPr lang="en-US" altLang="zh-CN" sz="2200" dirty="0">
                <a:solidFill>
                  <a:srgbClr val="000000"/>
                </a:solidFill>
                <a:latin typeface="Times New Roman" panose="02020603050405020304" charset="0"/>
                <a:ea typeface="宋体" panose="02010600030101010101" pitchFamily="2" charset="-122"/>
              </a:rPr>
              <a:t>SYS</a:t>
            </a:r>
            <a:r>
              <a:rPr lang="zh-CN" altLang="en-US" sz="2200" dirty="0">
                <a:solidFill>
                  <a:srgbClr val="000000"/>
                </a:solidFill>
                <a:latin typeface="Times New Roman" panose="02020603050405020304" charset="0"/>
                <a:ea typeface="宋体" panose="02010600030101010101" pitchFamily="2" charset="-122"/>
              </a:rPr>
              <a:t>用户和拥有</a:t>
            </a:r>
            <a:r>
              <a:rPr lang="en-US" altLang="zh-CN" sz="2200" dirty="0">
                <a:solidFill>
                  <a:srgbClr val="000000"/>
                </a:solidFill>
                <a:latin typeface="Times New Roman" panose="02020603050405020304" charset="0"/>
                <a:ea typeface="宋体" panose="02010600030101010101" pitchFamily="2" charset="-122"/>
              </a:rPr>
              <a:t>DBA</a:t>
            </a:r>
            <a:r>
              <a:rPr lang="zh-CN" altLang="en-US" sz="2200" dirty="0">
                <a:solidFill>
                  <a:srgbClr val="000000"/>
                </a:solidFill>
                <a:latin typeface="Times New Roman" panose="02020603050405020304" charset="0"/>
                <a:ea typeface="宋体" panose="02010600030101010101" pitchFamily="2" charset="-122"/>
              </a:rPr>
              <a:t>角色的用户可以访问。与静态数据字典表和视图不同，在数据库启动的不同阶段只能访问不同的动态性能视图。</a:t>
            </a:r>
            <a:r>
              <a:rPr lang="zh-CN" altLang="en-US" sz="2400" dirty="0">
                <a:solidFill>
                  <a:srgbClr val="000000"/>
                </a:solidFill>
                <a:latin typeface="Times New Roman" panose="02020603050405020304" charset="0"/>
                <a:ea typeface="宋体" panose="02010600030101010101" pitchFamily="2" charset="-122"/>
              </a:rPr>
              <a:t> </a:t>
            </a:r>
            <a:endParaRPr lang="zh-CN" altLang="en-US" sz="2400" dirty="0">
              <a:solidFill>
                <a:srgbClr val="000000"/>
              </a:solidFill>
              <a:latin typeface="Times New Roman" panose="0202060305040502030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6915"/>
                                        </p:tgtEl>
                                        <p:attrNameLst>
                                          <p:attrName>style.visibility</p:attrName>
                                        </p:attrNameLst>
                                      </p:cBhvr>
                                      <p:to>
                                        <p:strVal val="visible"/>
                                      </p:to>
                                    </p:set>
                                    <p:anim calcmode="lin" valueType="num">
                                      <p:cBhvr additive="base">
                                        <p:cTn id="7" dur="500" fill="hold"/>
                                        <p:tgtEl>
                                          <p:spTgt spid="166915"/>
                                        </p:tgtEl>
                                        <p:attrNameLst>
                                          <p:attrName>ppt_x</p:attrName>
                                        </p:attrNameLst>
                                      </p:cBhvr>
                                      <p:tavLst>
                                        <p:tav tm="0">
                                          <p:val>
                                            <p:strVal val="0-#ppt_w/2"/>
                                          </p:val>
                                        </p:tav>
                                        <p:tav tm="100000">
                                          <p:val>
                                            <p:strVal val="#ppt_x"/>
                                          </p:val>
                                        </p:tav>
                                      </p:tavLst>
                                    </p:anim>
                                    <p:anim calcmode="lin" valueType="num">
                                      <p:cBhvr additive="base">
                                        <p:cTn id="8" dur="500" fill="hold"/>
                                        <p:tgtEl>
                                          <p:spTgt spid="1669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Rectangle 2"/>
          <p:cNvSpPr>
            <a:spLocks noGrp="1"/>
          </p:cNvSpPr>
          <p:nvPr>
            <p:ph type="title" idx="4294967295"/>
          </p:nvPr>
        </p:nvSpPr>
        <p:spPr>
          <a:xfrm>
            <a:off x="1600200" y="0"/>
            <a:ext cx="5562600" cy="820738"/>
          </a:xfrm>
        </p:spPr>
        <p:txBody>
          <a:bodyPr vert="horz" wrap="square" lIns="91440" tIns="45720" rIns="91440" bIns="45720" anchor="ctr" anchorCtr="0"/>
          <a:p>
            <a:r>
              <a:rPr lang="zh-CN" altLang="en-US" dirty="0">
                <a:latin typeface="Times New Roman" panose="02020603050405020304" charset="0"/>
                <a:ea typeface="宋体" panose="02010600030101010101" pitchFamily="2" charset="-122"/>
              </a:rPr>
              <a:t>数据字典的使用</a:t>
            </a:r>
            <a:endParaRPr lang="zh-CN" altLang="en-US" dirty="0">
              <a:latin typeface="Times New Roman" panose="02020603050405020304" charset="0"/>
              <a:ea typeface="宋体" panose="02010600030101010101" pitchFamily="2" charset="-122"/>
            </a:endParaRPr>
          </a:p>
        </p:txBody>
      </p:sp>
      <p:sp>
        <p:nvSpPr>
          <p:cNvPr id="166915" name="Text Box 3"/>
          <p:cNvSpPr txBox="1"/>
          <p:nvPr/>
        </p:nvSpPr>
        <p:spPr>
          <a:xfrm>
            <a:off x="0" y="839788"/>
            <a:ext cx="8458200" cy="5414962"/>
          </a:xfrm>
          <a:prstGeom prst="rect">
            <a:avLst/>
          </a:prstGeom>
          <a:noFill/>
          <a:ln w="9525">
            <a:noFill/>
          </a:ln>
        </p:spPr>
        <p:txBody>
          <a:bodyPr anchor="t" anchorCtr="0">
            <a:spAutoFit/>
          </a:bodyPr>
          <a:p>
            <a:pPr marL="342900" lvl="1" indent="-342900" algn="l" eaLnBrk="0" hangingPunct="0">
              <a:lnSpc>
                <a:spcPct val="130000"/>
              </a:lnSpc>
              <a:spcBef>
                <a:spcPct val="20000"/>
              </a:spcBef>
              <a:buClr>
                <a:srgbClr val="800000"/>
              </a:buClr>
              <a:buFont typeface="Wingdings" panose="05000000000000000000" pitchFamily="2" charset="2"/>
              <a:buChar char="n"/>
            </a:pPr>
            <a:r>
              <a:rPr lang="zh-CN" altLang="en-US" sz="2400" dirty="0">
                <a:solidFill>
                  <a:srgbClr val="000000"/>
                </a:solidFill>
                <a:latin typeface="Times New Roman" panose="02020603050405020304" charset="0"/>
                <a:ea typeface="宋体" panose="02010600030101010101" pitchFamily="2" charset="-122"/>
              </a:rPr>
              <a:t>当数据库启动到</a:t>
            </a:r>
            <a:r>
              <a:rPr lang="en-US" altLang="zh-CN" sz="2400" dirty="0">
                <a:solidFill>
                  <a:srgbClr val="000000"/>
                </a:solidFill>
                <a:latin typeface="Times New Roman" panose="02020603050405020304" charset="0"/>
                <a:ea typeface="宋体" panose="02010600030101010101" pitchFamily="2" charset="-122"/>
              </a:rPr>
              <a:t>NOMOUNT</a:t>
            </a:r>
            <a:r>
              <a:rPr lang="zh-CN" altLang="en-US" sz="2400" dirty="0">
                <a:solidFill>
                  <a:srgbClr val="000000"/>
                </a:solidFill>
                <a:latin typeface="Times New Roman" panose="02020603050405020304" charset="0"/>
                <a:ea typeface="宋体" panose="02010600030101010101" pitchFamily="2" charset="-122"/>
              </a:rPr>
              <a:t>状态时：</a:t>
            </a:r>
            <a:endParaRPr lang="zh-CN" altLang="en-US" sz="2400" dirty="0">
              <a:solidFill>
                <a:srgbClr val="000000"/>
              </a:solidFill>
              <a:latin typeface="Times New Roman" panose="02020603050405020304" charset="0"/>
              <a:ea typeface="宋体" panose="02010600030101010101" pitchFamily="2" charset="-122"/>
            </a:endParaRPr>
          </a:p>
          <a:p>
            <a:pPr marL="342900" lvl="1" indent="-342900" algn="l" eaLnBrk="0" hangingPunct="0">
              <a:lnSpc>
                <a:spcPct val="130000"/>
              </a:lnSpc>
              <a:spcBef>
                <a:spcPct val="20000"/>
              </a:spcBef>
              <a:buClr>
                <a:srgbClr val="800000"/>
              </a:buClr>
            </a:pPr>
            <a:r>
              <a:rPr lang="en-US" altLang="zh-CN" sz="2000" dirty="0">
                <a:solidFill>
                  <a:srgbClr val="000000"/>
                </a:solidFill>
                <a:latin typeface="Times New Roman" panose="02020603050405020304" charset="0"/>
                <a:ea typeface="宋体" panose="02010600030101010101" pitchFamily="2" charset="-122"/>
              </a:rPr>
              <a:t>Oracle</a:t>
            </a:r>
            <a:r>
              <a:rPr lang="zh-CN" altLang="en-US" sz="2000" dirty="0">
                <a:solidFill>
                  <a:srgbClr val="000000"/>
                </a:solidFill>
                <a:latin typeface="Times New Roman" panose="02020603050405020304" charset="0"/>
                <a:ea typeface="宋体" panose="02010600030101010101" pitchFamily="2" charset="-122"/>
              </a:rPr>
              <a:t>数据库打开初始化参数文件，分配</a:t>
            </a:r>
            <a:r>
              <a:rPr lang="en-US" altLang="zh-CN" sz="2000" dirty="0">
                <a:solidFill>
                  <a:srgbClr val="000000"/>
                </a:solidFill>
                <a:latin typeface="Times New Roman" panose="02020603050405020304" charset="0"/>
                <a:ea typeface="宋体" panose="02010600030101010101" pitchFamily="2" charset="-122"/>
              </a:rPr>
              <a:t>SGA</a:t>
            </a:r>
            <a:r>
              <a:rPr lang="zh-CN" altLang="en-US" sz="2000" dirty="0">
                <a:solidFill>
                  <a:srgbClr val="000000"/>
                </a:solidFill>
                <a:latin typeface="Times New Roman" panose="02020603050405020304" charset="0"/>
                <a:ea typeface="宋体" panose="02010600030101010101" pitchFamily="2" charset="-122"/>
              </a:rPr>
              <a:t>并启动后台进程，因此只能访问从</a:t>
            </a:r>
            <a:r>
              <a:rPr lang="en-US" altLang="zh-CN" sz="2000" dirty="0">
                <a:solidFill>
                  <a:srgbClr val="000000"/>
                </a:solidFill>
                <a:latin typeface="Times New Roman" panose="02020603050405020304" charset="0"/>
                <a:ea typeface="宋体" panose="02010600030101010101" pitchFamily="2" charset="-122"/>
              </a:rPr>
              <a:t>SGA</a:t>
            </a:r>
            <a:r>
              <a:rPr lang="zh-CN" altLang="en-US" sz="2000" dirty="0">
                <a:solidFill>
                  <a:srgbClr val="000000"/>
                </a:solidFill>
                <a:latin typeface="Times New Roman" panose="02020603050405020304" charset="0"/>
                <a:ea typeface="宋体" panose="02010600030101010101" pitchFamily="2" charset="-122"/>
              </a:rPr>
              <a:t>中获得信息的动态性能视图，如</a:t>
            </a:r>
            <a:r>
              <a:rPr lang="en-US" altLang="zh-CN" sz="2000" dirty="0">
                <a:solidFill>
                  <a:srgbClr val="000000"/>
                </a:solidFill>
                <a:latin typeface="Times New Roman" panose="02020603050405020304" charset="0"/>
                <a:ea typeface="宋体" panose="02010600030101010101" pitchFamily="2" charset="-122"/>
              </a:rPr>
              <a:t>V$PARAMETER</a:t>
            </a:r>
            <a:r>
              <a:rPr lang="zh-CN" altLang="en-US" sz="2000" dirty="0">
                <a:solidFill>
                  <a:srgbClr val="000000"/>
                </a:solidFill>
                <a:latin typeface="Times New Roman" panose="02020603050405020304" charset="0"/>
                <a:ea typeface="宋体" panose="02010600030101010101" pitchFamily="2" charset="-122"/>
              </a:rPr>
              <a:t>，</a:t>
            </a:r>
            <a:r>
              <a:rPr lang="en-US" altLang="zh-CN" sz="2000" dirty="0">
                <a:solidFill>
                  <a:srgbClr val="000000"/>
                </a:solidFill>
                <a:latin typeface="Times New Roman" panose="02020603050405020304" charset="0"/>
                <a:ea typeface="宋体" panose="02010600030101010101" pitchFamily="2" charset="-122"/>
              </a:rPr>
              <a:t>V$SGA</a:t>
            </a:r>
            <a:r>
              <a:rPr lang="zh-CN" altLang="en-US" sz="2000" dirty="0">
                <a:solidFill>
                  <a:srgbClr val="000000"/>
                </a:solidFill>
                <a:latin typeface="Times New Roman" panose="02020603050405020304" charset="0"/>
                <a:ea typeface="宋体" panose="02010600030101010101" pitchFamily="2" charset="-122"/>
              </a:rPr>
              <a:t>，</a:t>
            </a:r>
            <a:r>
              <a:rPr lang="en-US" altLang="zh-CN" sz="2000" dirty="0">
                <a:solidFill>
                  <a:srgbClr val="000000"/>
                </a:solidFill>
                <a:latin typeface="Times New Roman" panose="02020603050405020304" charset="0"/>
                <a:ea typeface="宋体" panose="02010600030101010101" pitchFamily="2" charset="-122"/>
              </a:rPr>
              <a:t>V$SESSION</a:t>
            </a:r>
            <a:r>
              <a:rPr lang="zh-CN" altLang="en-US" sz="2000" dirty="0">
                <a:solidFill>
                  <a:srgbClr val="000000"/>
                </a:solidFill>
                <a:latin typeface="Times New Roman" panose="02020603050405020304" charset="0"/>
                <a:ea typeface="宋体" panose="02010600030101010101" pitchFamily="2" charset="-122"/>
              </a:rPr>
              <a:t>，</a:t>
            </a:r>
            <a:r>
              <a:rPr lang="en-US" altLang="zh-CN" sz="2000" dirty="0">
                <a:solidFill>
                  <a:srgbClr val="000000"/>
                </a:solidFill>
                <a:latin typeface="Times New Roman" panose="02020603050405020304" charset="0"/>
                <a:ea typeface="宋体" panose="02010600030101010101" pitchFamily="2" charset="-122"/>
              </a:rPr>
              <a:t>V$PROCESSE</a:t>
            </a:r>
            <a:r>
              <a:rPr lang="zh-CN" altLang="en-US" sz="2000" dirty="0">
                <a:solidFill>
                  <a:srgbClr val="000000"/>
                </a:solidFill>
                <a:latin typeface="Times New Roman" panose="02020603050405020304" charset="0"/>
                <a:ea typeface="宋体" panose="02010600030101010101" pitchFamily="2" charset="-122"/>
              </a:rPr>
              <a:t>，</a:t>
            </a:r>
            <a:r>
              <a:rPr lang="en-US" altLang="zh-CN" sz="2000" dirty="0">
                <a:solidFill>
                  <a:srgbClr val="000000"/>
                </a:solidFill>
                <a:latin typeface="Times New Roman" panose="02020603050405020304" charset="0"/>
                <a:ea typeface="宋体" panose="02010600030101010101" pitchFamily="2" charset="-122"/>
              </a:rPr>
              <a:t>V$INSTANCE</a:t>
            </a:r>
            <a:r>
              <a:rPr lang="zh-CN" altLang="en-US" sz="2000" dirty="0">
                <a:solidFill>
                  <a:srgbClr val="000000"/>
                </a:solidFill>
                <a:latin typeface="Times New Roman" panose="02020603050405020304" charset="0"/>
                <a:ea typeface="宋体" panose="02010600030101010101" pitchFamily="2" charset="-122"/>
              </a:rPr>
              <a:t>，</a:t>
            </a:r>
            <a:r>
              <a:rPr lang="en-US" altLang="zh-CN" sz="2000" dirty="0">
                <a:solidFill>
                  <a:srgbClr val="000000"/>
                </a:solidFill>
                <a:latin typeface="Times New Roman" panose="02020603050405020304" charset="0"/>
                <a:ea typeface="宋体" panose="02010600030101010101" pitchFamily="2" charset="-122"/>
              </a:rPr>
              <a:t>V$VERSION</a:t>
            </a:r>
            <a:r>
              <a:rPr lang="zh-CN" altLang="en-US" sz="2000" dirty="0">
                <a:solidFill>
                  <a:srgbClr val="000000"/>
                </a:solidFill>
                <a:latin typeface="Times New Roman" panose="02020603050405020304" charset="0"/>
                <a:ea typeface="宋体" panose="02010600030101010101" pitchFamily="2" charset="-122"/>
              </a:rPr>
              <a:t>，</a:t>
            </a:r>
            <a:r>
              <a:rPr lang="en-US" altLang="zh-CN" sz="2000" dirty="0">
                <a:solidFill>
                  <a:srgbClr val="000000"/>
                </a:solidFill>
                <a:latin typeface="Times New Roman" panose="02020603050405020304" charset="0"/>
                <a:ea typeface="宋体" panose="02010600030101010101" pitchFamily="2" charset="-122"/>
              </a:rPr>
              <a:t>V$OPTION </a:t>
            </a:r>
            <a:r>
              <a:rPr lang="zh-CN" altLang="en-US" sz="2000" dirty="0">
                <a:solidFill>
                  <a:srgbClr val="000000"/>
                </a:solidFill>
                <a:latin typeface="Times New Roman" panose="02020603050405020304" charset="0"/>
                <a:ea typeface="宋体" panose="02010600030101010101" pitchFamily="2" charset="-122"/>
              </a:rPr>
              <a:t>等</a:t>
            </a:r>
            <a:endParaRPr lang="zh-CN" altLang="en-US" sz="2000" dirty="0">
              <a:solidFill>
                <a:srgbClr val="000000"/>
              </a:solidFill>
              <a:latin typeface="Times New Roman" panose="02020603050405020304" charset="0"/>
              <a:ea typeface="宋体" panose="02010600030101010101" pitchFamily="2" charset="-122"/>
            </a:endParaRPr>
          </a:p>
          <a:p>
            <a:pPr marL="342900" lvl="1" indent="-342900" algn="l" eaLnBrk="0" hangingPunct="0">
              <a:lnSpc>
                <a:spcPct val="130000"/>
              </a:lnSpc>
              <a:spcBef>
                <a:spcPct val="20000"/>
              </a:spcBef>
              <a:buClr>
                <a:srgbClr val="800000"/>
              </a:buClr>
              <a:buFont typeface="Wingdings" panose="05000000000000000000" pitchFamily="2" charset="2"/>
              <a:buChar char="n"/>
            </a:pPr>
            <a:r>
              <a:rPr lang="zh-CN" altLang="en-US" sz="2400" dirty="0">
                <a:solidFill>
                  <a:srgbClr val="000000"/>
                </a:solidFill>
                <a:latin typeface="Times New Roman" panose="02020603050405020304" charset="0"/>
                <a:ea typeface="宋体" panose="02010600030101010101" pitchFamily="2" charset="-122"/>
              </a:rPr>
              <a:t>当数据库启动到</a:t>
            </a:r>
            <a:r>
              <a:rPr lang="en-US" altLang="zh-CN" sz="2400" dirty="0">
                <a:solidFill>
                  <a:srgbClr val="000000"/>
                </a:solidFill>
                <a:latin typeface="Times New Roman" panose="02020603050405020304" charset="0"/>
                <a:ea typeface="宋体" panose="02010600030101010101" pitchFamily="2" charset="-122"/>
              </a:rPr>
              <a:t>MOUNT</a:t>
            </a:r>
            <a:r>
              <a:rPr lang="zh-CN" altLang="en-US" sz="2400" dirty="0">
                <a:solidFill>
                  <a:srgbClr val="000000"/>
                </a:solidFill>
                <a:latin typeface="Times New Roman" panose="02020603050405020304" charset="0"/>
                <a:ea typeface="宋体" panose="02010600030101010101" pitchFamily="2" charset="-122"/>
              </a:rPr>
              <a:t>状态时：</a:t>
            </a:r>
            <a:endParaRPr lang="zh-CN" altLang="en-US" sz="2400" dirty="0">
              <a:solidFill>
                <a:srgbClr val="000000"/>
              </a:solidFill>
              <a:latin typeface="Times New Roman" panose="02020603050405020304" charset="0"/>
              <a:ea typeface="宋体" panose="02010600030101010101" pitchFamily="2" charset="-122"/>
            </a:endParaRPr>
          </a:p>
          <a:p>
            <a:pPr marL="342900" lvl="1" indent="-342900" algn="l" eaLnBrk="0" hangingPunct="0">
              <a:lnSpc>
                <a:spcPct val="130000"/>
              </a:lnSpc>
              <a:spcBef>
                <a:spcPct val="20000"/>
              </a:spcBef>
              <a:buClr>
                <a:srgbClr val="800000"/>
              </a:buClr>
            </a:pPr>
            <a:r>
              <a:rPr lang="en-US" altLang="zh-CN" sz="2000" dirty="0">
                <a:solidFill>
                  <a:srgbClr val="000000"/>
                </a:solidFill>
                <a:latin typeface="Times New Roman" panose="02020603050405020304" charset="0"/>
                <a:ea typeface="宋体" panose="02010600030101010101" pitchFamily="2" charset="-122"/>
              </a:rPr>
              <a:t>Oracle</a:t>
            </a:r>
            <a:r>
              <a:rPr lang="zh-CN" altLang="en-US" sz="2000" dirty="0">
                <a:solidFill>
                  <a:srgbClr val="000000"/>
                </a:solidFill>
                <a:latin typeface="Times New Roman" panose="02020603050405020304" charset="0"/>
                <a:ea typeface="宋体" panose="02010600030101010101" pitchFamily="2" charset="-122"/>
              </a:rPr>
              <a:t>打开控制文件，因此不仅能访问从</a:t>
            </a:r>
            <a:r>
              <a:rPr lang="en-US" altLang="zh-CN" sz="2000" dirty="0">
                <a:solidFill>
                  <a:srgbClr val="000000"/>
                </a:solidFill>
                <a:latin typeface="Times New Roman" panose="02020603050405020304" charset="0"/>
                <a:ea typeface="宋体" panose="02010600030101010101" pitchFamily="2" charset="-122"/>
              </a:rPr>
              <a:t>SGA</a:t>
            </a:r>
            <a:r>
              <a:rPr lang="zh-CN" altLang="en-US" sz="2000" dirty="0">
                <a:solidFill>
                  <a:srgbClr val="000000"/>
                </a:solidFill>
                <a:latin typeface="Times New Roman" panose="02020603050405020304" charset="0"/>
                <a:ea typeface="宋体" panose="02010600030101010101" pitchFamily="2" charset="-122"/>
              </a:rPr>
              <a:t>中获得信息的动态性能视图，还可以访问从控制文件中获得信息的动态性能视图，如</a:t>
            </a:r>
            <a:r>
              <a:rPr lang="en-US" altLang="zh-CN" sz="2000" dirty="0">
                <a:solidFill>
                  <a:srgbClr val="000000"/>
                </a:solidFill>
                <a:latin typeface="Times New Roman" panose="02020603050405020304" charset="0"/>
                <a:ea typeface="宋体" panose="02010600030101010101" pitchFamily="2" charset="-122"/>
              </a:rPr>
              <a:t>V$LOG</a:t>
            </a:r>
            <a:r>
              <a:rPr lang="zh-CN" altLang="en-US" sz="2000" dirty="0">
                <a:solidFill>
                  <a:srgbClr val="000000"/>
                </a:solidFill>
                <a:latin typeface="Times New Roman" panose="02020603050405020304" charset="0"/>
                <a:ea typeface="宋体" panose="02010600030101010101" pitchFamily="2" charset="-122"/>
              </a:rPr>
              <a:t>，</a:t>
            </a:r>
            <a:r>
              <a:rPr lang="en-US" altLang="zh-CN" sz="2000" dirty="0">
                <a:solidFill>
                  <a:srgbClr val="000000"/>
                </a:solidFill>
                <a:latin typeface="Times New Roman" panose="02020603050405020304" charset="0"/>
                <a:ea typeface="宋体" panose="02010600030101010101" pitchFamily="2" charset="-122"/>
              </a:rPr>
              <a:t>V$LOGFILE</a:t>
            </a:r>
            <a:r>
              <a:rPr lang="zh-CN" altLang="en-US" sz="2000" dirty="0">
                <a:solidFill>
                  <a:srgbClr val="000000"/>
                </a:solidFill>
                <a:latin typeface="Times New Roman" panose="02020603050405020304" charset="0"/>
                <a:ea typeface="宋体" panose="02010600030101010101" pitchFamily="2" charset="-122"/>
              </a:rPr>
              <a:t>，</a:t>
            </a:r>
            <a:r>
              <a:rPr lang="en-US" altLang="zh-CN" sz="2000" dirty="0">
                <a:solidFill>
                  <a:srgbClr val="000000"/>
                </a:solidFill>
                <a:latin typeface="Times New Roman" panose="02020603050405020304" charset="0"/>
                <a:ea typeface="宋体" panose="02010600030101010101" pitchFamily="2" charset="-122"/>
              </a:rPr>
              <a:t>V$DATAFILE</a:t>
            </a:r>
            <a:r>
              <a:rPr lang="zh-CN" altLang="en-US" sz="2000" dirty="0">
                <a:solidFill>
                  <a:srgbClr val="000000"/>
                </a:solidFill>
                <a:latin typeface="Times New Roman" panose="02020603050405020304" charset="0"/>
                <a:ea typeface="宋体" panose="02010600030101010101" pitchFamily="2" charset="-122"/>
              </a:rPr>
              <a:t>，</a:t>
            </a:r>
            <a:r>
              <a:rPr lang="en-US" altLang="zh-CN" sz="2000" dirty="0">
                <a:solidFill>
                  <a:srgbClr val="000000"/>
                </a:solidFill>
                <a:latin typeface="Times New Roman" panose="02020603050405020304" charset="0"/>
                <a:ea typeface="宋体" panose="02010600030101010101" pitchFamily="2" charset="-122"/>
              </a:rPr>
              <a:t>V$CONTROLFILE</a:t>
            </a:r>
            <a:r>
              <a:rPr lang="zh-CN" altLang="en-US" sz="2000" dirty="0">
                <a:solidFill>
                  <a:srgbClr val="000000"/>
                </a:solidFill>
                <a:latin typeface="Times New Roman" panose="02020603050405020304" charset="0"/>
                <a:ea typeface="宋体" panose="02010600030101010101" pitchFamily="2" charset="-122"/>
              </a:rPr>
              <a:t>，</a:t>
            </a:r>
            <a:r>
              <a:rPr lang="en-US" altLang="zh-CN" sz="2000" dirty="0">
                <a:solidFill>
                  <a:srgbClr val="000000"/>
                </a:solidFill>
                <a:latin typeface="Times New Roman" panose="02020603050405020304" charset="0"/>
                <a:ea typeface="宋体" panose="02010600030101010101" pitchFamily="2" charset="-122"/>
              </a:rPr>
              <a:t>V$DATABASE</a:t>
            </a:r>
            <a:r>
              <a:rPr lang="zh-CN" altLang="en-US" sz="2000" dirty="0">
                <a:solidFill>
                  <a:srgbClr val="000000"/>
                </a:solidFill>
                <a:latin typeface="Times New Roman" panose="02020603050405020304" charset="0"/>
                <a:ea typeface="宋体" panose="02010600030101010101" pitchFamily="2" charset="-122"/>
              </a:rPr>
              <a:t>，</a:t>
            </a:r>
            <a:r>
              <a:rPr lang="en-US" altLang="zh-CN" sz="2000" dirty="0">
                <a:solidFill>
                  <a:srgbClr val="000000"/>
                </a:solidFill>
                <a:latin typeface="Times New Roman" panose="02020603050405020304" charset="0"/>
                <a:ea typeface="宋体" panose="02010600030101010101" pitchFamily="2" charset="-122"/>
              </a:rPr>
              <a:t>V$THREAD</a:t>
            </a:r>
            <a:r>
              <a:rPr lang="zh-CN" altLang="en-US" sz="2000" dirty="0">
                <a:solidFill>
                  <a:srgbClr val="000000"/>
                </a:solidFill>
                <a:latin typeface="Times New Roman" panose="02020603050405020304" charset="0"/>
                <a:ea typeface="宋体" panose="02010600030101010101" pitchFamily="2" charset="-122"/>
              </a:rPr>
              <a:t>，</a:t>
            </a:r>
            <a:r>
              <a:rPr lang="en-US" altLang="zh-CN" sz="2000" dirty="0">
                <a:solidFill>
                  <a:srgbClr val="000000"/>
                </a:solidFill>
                <a:latin typeface="Times New Roman" panose="02020603050405020304" charset="0"/>
                <a:ea typeface="宋体" panose="02010600030101010101" pitchFamily="2" charset="-122"/>
              </a:rPr>
              <a:t>V$DATAFILE_ HEADER</a:t>
            </a:r>
            <a:r>
              <a:rPr lang="zh-CN" altLang="en-US" sz="2000" dirty="0">
                <a:solidFill>
                  <a:srgbClr val="000000"/>
                </a:solidFill>
                <a:latin typeface="Times New Roman" panose="02020603050405020304" charset="0"/>
                <a:ea typeface="宋体" panose="02010600030101010101" pitchFamily="2" charset="-122"/>
              </a:rPr>
              <a:t>等。</a:t>
            </a:r>
            <a:endParaRPr lang="zh-CN" altLang="en-US" sz="2000" dirty="0">
              <a:solidFill>
                <a:srgbClr val="000000"/>
              </a:solidFill>
              <a:latin typeface="Times New Roman" panose="02020603050405020304" charset="0"/>
              <a:ea typeface="宋体" panose="02010600030101010101" pitchFamily="2" charset="-122"/>
            </a:endParaRPr>
          </a:p>
          <a:p>
            <a:pPr marL="342900" lvl="1" indent="-342900" algn="l" eaLnBrk="0" hangingPunct="0">
              <a:lnSpc>
                <a:spcPct val="130000"/>
              </a:lnSpc>
              <a:spcBef>
                <a:spcPct val="20000"/>
              </a:spcBef>
              <a:buClr>
                <a:srgbClr val="800000"/>
              </a:buClr>
              <a:buFont typeface="Wingdings" panose="05000000000000000000" pitchFamily="2" charset="2"/>
              <a:buChar char="n"/>
            </a:pPr>
            <a:r>
              <a:rPr lang="zh-CN" altLang="en-US" sz="2400" dirty="0">
                <a:solidFill>
                  <a:srgbClr val="000000"/>
                </a:solidFill>
                <a:latin typeface="Times New Roman" panose="02020603050405020304" charset="0"/>
                <a:ea typeface="宋体" panose="02010600030101010101" pitchFamily="2" charset="-122"/>
              </a:rPr>
              <a:t>当数据库完全启动后：</a:t>
            </a:r>
            <a:endParaRPr lang="zh-CN" altLang="en-US" sz="2400" dirty="0">
              <a:solidFill>
                <a:srgbClr val="000000"/>
              </a:solidFill>
              <a:latin typeface="Times New Roman" panose="02020603050405020304" charset="0"/>
              <a:ea typeface="宋体" panose="02010600030101010101" pitchFamily="2" charset="-122"/>
            </a:endParaRPr>
          </a:p>
          <a:p>
            <a:pPr marL="342900" lvl="1" indent="-342900" algn="l" eaLnBrk="0" hangingPunct="0">
              <a:lnSpc>
                <a:spcPct val="130000"/>
              </a:lnSpc>
              <a:spcBef>
                <a:spcPct val="20000"/>
              </a:spcBef>
              <a:buClr>
                <a:srgbClr val="800000"/>
              </a:buClr>
            </a:pPr>
            <a:r>
              <a:rPr lang="zh-CN" altLang="en-US" sz="2000" dirty="0">
                <a:solidFill>
                  <a:srgbClr val="000000"/>
                </a:solidFill>
                <a:latin typeface="Times New Roman" panose="02020603050405020304" charset="0"/>
                <a:ea typeface="宋体" panose="02010600030101010101" pitchFamily="2" charset="-122"/>
              </a:rPr>
              <a:t>可以访问</a:t>
            </a:r>
            <a:r>
              <a:rPr lang="en-US" altLang="zh-CN" sz="2000" dirty="0">
                <a:solidFill>
                  <a:srgbClr val="000000"/>
                </a:solidFill>
                <a:latin typeface="Times New Roman" panose="02020603050405020304" charset="0"/>
                <a:ea typeface="宋体" panose="02010600030101010101" pitchFamily="2" charset="-122"/>
              </a:rPr>
              <a:t>V_$fixed_table</a:t>
            </a:r>
            <a:r>
              <a:rPr lang="zh-CN" altLang="en-US" sz="2000" dirty="0">
                <a:solidFill>
                  <a:srgbClr val="000000"/>
                </a:solidFill>
                <a:latin typeface="Times New Roman" panose="02020603050405020304" charset="0"/>
                <a:ea typeface="宋体" panose="02010600030101010101" pitchFamily="2" charset="-122"/>
              </a:rPr>
              <a:t>表中所有的动态性能视图</a:t>
            </a:r>
            <a:endParaRPr lang="zh-CN" altLang="en-US" sz="2000" dirty="0">
              <a:solidFill>
                <a:srgbClr val="000000"/>
              </a:solidFill>
              <a:latin typeface="Times New Roman" panose="0202060305040502030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6915"/>
                                        </p:tgtEl>
                                        <p:attrNameLst>
                                          <p:attrName>style.visibility</p:attrName>
                                        </p:attrNameLst>
                                      </p:cBhvr>
                                      <p:to>
                                        <p:strVal val="visible"/>
                                      </p:to>
                                    </p:set>
                                    <p:anim calcmode="lin" valueType="num">
                                      <p:cBhvr additive="base">
                                        <p:cTn id="7" dur="500" fill="hold"/>
                                        <p:tgtEl>
                                          <p:spTgt spid="166915"/>
                                        </p:tgtEl>
                                        <p:attrNameLst>
                                          <p:attrName>ppt_x</p:attrName>
                                        </p:attrNameLst>
                                      </p:cBhvr>
                                      <p:tavLst>
                                        <p:tav tm="0">
                                          <p:val>
                                            <p:strVal val="0-#ppt_w/2"/>
                                          </p:val>
                                        </p:tav>
                                        <p:tav tm="100000">
                                          <p:val>
                                            <p:strVal val="#ppt_x"/>
                                          </p:val>
                                        </p:tav>
                                      </p:tavLst>
                                    </p:anim>
                                    <p:anim calcmode="lin" valueType="num">
                                      <p:cBhvr additive="base">
                                        <p:cTn id="8" dur="500" fill="hold"/>
                                        <p:tgtEl>
                                          <p:spTgt spid="1669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Text Box 2"/>
          <p:cNvSpPr txBox="1"/>
          <p:nvPr/>
        </p:nvSpPr>
        <p:spPr>
          <a:xfrm>
            <a:off x="838200" y="2071688"/>
            <a:ext cx="3810000" cy="3414712"/>
          </a:xfrm>
          <a:prstGeom prst="rect">
            <a:avLst/>
          </a:prstGeom>
          <a:noFill/>
          <a:ln w="9525">
            <a:noFill/>
          </a:ln>
        </p:spPr>
        <p:txBody>
          <a:bodyPr anchor="t" anchorCtr="0">
            <a:spAutoFit/>
          </a:bodyPr>
          <a:p>
            <a:pPr eaLnBrk="0" hangingPunct="0">
              <a:lnSpc>
                <a:spcPct val="130000"/>
              </a:lnSpc>
              <a:buClr>
                <a:srgbClr val="FF3300"/>
              </a:buClr>
              <a:buFont typeface="Wingdings" panose="05000000000000000000" pitchFamily="2" charset="2"/>
              <a:buBlip>
                <a:blip r:embed="rId1"/>
              </a:buBlip>
            </a:pPr>
            <a:r>
              <a:rPr lang="zh-CN" altLang="en-US" sz="2400" dirty="0">
                <a:latin typeface="Times New Roman" panose="02020603050405020304" charset="0"/>
                <a:ea typeface="宋体" panose="02010600030101010101" pitchFamily="2" charset="-122"/>
              </a:rPr>
              <a:t>例程</a:t>
            </a:r>
            <a:endParaRPr lang="zh-CN" altLang="en-US" sz="2400" dirty="0">
              <a:latin typeface="Times New Roman" panose="02020603050405020304" charset="0"/>
              <a:ea typeface="宋体" panose="02010600030101010101" pitchFamily="2" charset="-122"/>
            </a:endParaRPr>
          </a:p>
          <a:p>
            <a:pPr eaLnBrk="0" hangingPunct="0">
              <a:lnSpc>
                <a:spcPct val="130000"/>
              </a:lnSpc>
              <a:buClr>
                <a:srgbClr val="FF3300"/>
              </a:buClr>
              <a:buFont typeface="Wingdings" panose="05000000000000000000" pitchFamily="2" charset="2"/>
              <a:buBlip>
                <a:blip r:embed="rId1"/>
              </a:buBlip>
            </a:pPr>
            <a:r>
              <a:rPr lang="zh-CN" altLang="en-US" sz="2400" dirty="0">
                <a:latin typeface="Times New Roman" panose="02020603050405020304" charset="0"/>
                <a:ea typeface="宋体" panose="02010600030101010101" pitchFamily="2" charset="-122"/>
              </a:rPr>
              <a:t>控制文件</a:t>
            </a:r>
            <a:endParaRPr lang="zh-CN" altLang="en-US" sz="2400" dirty="0">
              <a:latin typeface="Times New Roman" panose="02020603050405020304" charset="0"/>
              <a:ea typeface="宋体" panose="02010600030101010101" pitchFamily="2" charset="-122"/>
            </a:endParaRPr>
          </a:p>
          <a:p>
            <a:pPr eaLnBrk="0" hangingPunct="0">
              <a:lnSpc>
                <a:spcPct val="130000"/>
              </a:lnSpc>
              <a:buClr>
                <a:srgbClr val="FF3300"/>
              </a:buClr>
              <a:buFont typeface="Wingdings" panose="05000000000000000000" pitchFamily="2" charset="2"/>
              <a:buBlip>
                <a:blip r:embed="rId1"/>
              </a:buBlip>
            </a:pPr>
            <a:r>
              <a:rPr lang="zh-CN" altLang="en-US" sz="2400" dirty="0">
                <a:latin typeface="Times New Roman" panose="02020603050405020304" charset="0"/>
                <a:ea typeface="宋体" panose="02010600030101010101" pitchFamily="2" charset="-122"/>
              </a:rPr>
              <a:t>重做日志</a:t>
            </a:r>
            <a:endParaRPr lang="zh-CN" altLang="en-US" sz="2400" dirty="0">
              <a:latin typeface="Times New Roman" panose="02020603050405020304" charset="0"/>
              <a:ea typeface="宋体" panose="02010600030101010101" pitchFamily="2" charset="-122"/>
            </a:endParaRPr>
          </a:p>
          <a:p>
            <a:pPr eaLnBrk="0" hangingPunct="0">
              <a:lnSpc>
                <a:spcPct val="130000"/>
              </a:lnSpc>
              <a:buClr>
                <a:srgbClr val="FF3300"/>
              </a:buClr>
              <a:buFont typeface="Wingdings" panose="05000000000000000000" pitchFamily="2" charset="2"/>
              <a:buBlip>
                <a:blip r:embed="rId1"/>
              </a:buBlip>
            </a:pPr>
            <a:r>
              <a:rPr lang="zh-CN" altLang="en-US" sz="2400" dirty="0">
                <a:latin typeface="Times New Roman" panose="02020603050405020304" charset="0"/>
                <a:ea typeface="宋体" panose="02010600030101010101" pitchFamily="2" charset="-122"/>
              </a:rPr>
              <a:t>表空间与数据文件</a:t>
            </a:r>
            <a:endParaRPr lang="zh-CN" altLang="en-US" sz="2400" dirty="0">
              <a:latin typeface="Times New Roman" panose="02020603050405020304" charset="0"/>
              <a:ea typeface="宋体" panose="02010600030101010101" pitchFamily="2" charset="-122"/>
            </a:endParaRPr>
          </a:p>
          <a:p>
            <a:pPr eaLnBrk="0" hangingPunct="0">
              <a:lnSpc>
                <a:spcPct val="130000"/>
              </a:lnSpc>
              <a:buClr>
                <a:srgbClr val="FF3300"/>
              </a:buClr>
              <a:buFont typeface="Wingdings" panose="05000000000000000000" pitchFamily="2" charset="2"/>
              <a:buBlip>
                <a:blip r:embed="rId1"/>
              </a:buBlip>
            </a:pPr>
            <a:r>
              <a:rPr lang="zh-CN" altLang="en-US" sz="2400" dirty="0">
                <a:latin typeface="Times New Roman" panose="02020603050405020304" charset="0"/>
                <a:ea typeface="宋体" panose="02010600030101010101" pitchFamily="2" charset="-122"/>
              </a:rPr>
              <a:t>存储结构</a:t>
            </a:r>
            <a:endParaRPr lang="zh-CN" altLang="en-US" sz="2400" dirty="0">
              <a:latin typeface="Times New Roman" panose="02020603050405020304" charset="0"/>
              <a:ea typeface="宋体" panose="02010600030101010101" pitchFamily="2" charset="-122"/>
            </a:endParaRPr>
          </a:p>
          <a:p>
            <a:pPr eaLnBrk="0" hangingPunct="0">
              <a:lnSpc>
                <a:spcPct val="130000"/>
              </a:lnSpc>
              <a:buClr>
                <a:srgbClr val="FF3300"/>
              </a:buClr>
              <a:buFont typeface="Wingdings" panose="05000000000000000000" pitchFamily="2" charset="2"/>
              <a:buBlip>
                <a:blip r:embed="rId1"/>
              </a:buBlip>
            </a:pPr>
            <a:r>
              <a:rPr lang="zh-CN" altLang="en-US" sz="2400" dirty="0">
                <a:latin typeface="Times New Roman" panose="02020603050405020304" charset="0"/>
                <a:ea typeface="宋体" panose="02010600030101010101" pitchFamily="2" charset="-122"/>
              </a:rPr>
              <a:t>撤销数据</a:t>
            </a:r>
            <a:endParaRPr lang="zh-CN" altLang="en-US" sz="2400" dirty="0">
              <a:latin typeface="Times New Roman" panose="02020603050405020304" charset="0"/>
              <a:ea typeface="宋体" panose="02010600030101010101" pitchFamily="2" charset="-122"/>
            </a:endParaRPr>
          </a:p>
          <a:p>
            <a:pPr eaLnBrk="0" hangingPunct="0">
              <a:lnSpc>
                <a:spcPct val="130000"/>
              </a:lnSpc>
              <a:buClr>
                <a:srgbClr val="FF3300"/>
              </a:buClr>
              <a:buFont typeface="Wingdings" panose="05000000000000000000" pitchFamily="2" charset="2"/>
              <a:buBlip>
                <a:blip r:embed="rId1"/>
              </a:buBlip>
            </a:pPr>
            <a:r>
              <a:rPr lang="zh-CN" altLang="en-US" sz="2400" dirty="0">
                <a:latin typeface="Times New Roman" panose="02020603050405020304" charset="0"/>
                <a:ea typeface="宋体" panose="02010600030101010101" pitchFamily="2" charset="-122"/>
              </a:rPr>
              <a:t>表</a:t>
            </a:r>
            <a:endParaRPr lang="zh-CN" altLang="en-US" sz="2400" dirty="0">
              <a:latin typeface="Times New Roman" panose="02020603050405020304" charset="0"/>
              <a:ea typeface="宋体" panose="02010600030101010101" pitchFamily="2" charset="-122"/>
            </a:endParaRPr>
          </a:p>
        </p:txBody>
      </p:sp>
      <p:sp>
        <p:nvSpPr>
          <p:cNvPr id="78850" name="Rectangle 3"/>
          <p:cNvSpPr/>
          <p:nvPr/>
        </p:nvSpPr>
        <p:spPr>
          <a:xfrm>
            <a:off x="304800" y="76200"/>
            <a:ext cx="7696200" cy="820738"/>
          </a:xfrm>
          <a:prstGeom prst="rect">
            <a:avLst/>
          </a:prstGeom>
          <a:noFill/>
          <a:ln w="9525">
            <a:noFill/>
          </a:ln>
        </p:spPr>
        <p:txBody>
          <a:bodyPr anchor="ctr" anchorCtr="0"/>
          <a:p>
            <a:pPr algn="ctr" eaLnBrk="0" hangingPunct="0"/>
            <a:r>
              <a:rPr lang="zh-CN" altLang="en-US" sz="4000" dirty="0">
                <a:solidFill>
                  <a:schemeClr val="bg1"/>
                </a:solidFill>
                <a:latin typeface="Times New Roman" panose="02020603050405020304" charset="0"/>
                <a:ea typeface="宋体" panose="02010600030101010101" pitchFamily="2" charset="-122"/>
              </a:rPr>
              <a:t>数据字典</a:t>
            </a:r>
            <a:endParaRPr lang="en-US" altLang="zh-CN" sz="4000" dirty="0">
              <a:solidFill>
                <a:schemeClr val="bg1"/>
              </a:solidFill>
              <a:latin typeface="Times New Roman" panose="02020603050405020304" charset="0"/>
              <a:ea typeface="宋体" panose="02010600030101010101" pitchFamily="2" charset="-122"/>
            </a:endParaRPr>
          </a:p>
        </p:txBody>
      </p:sp>
      <p:sp>
        <p:nvSpPr>
          <p:cNvPr id="155652" name="Text Box 4"/>
          <p:cNvSpPr txBox="1"/>
          <p:nvPr/>
        </p:nvSpPr>
        <p:spPr>
          <a:xfrm>
            <a:off x="4648200" y="2057400"/>
            <a:ext cx="3810000" cy="3414713"/>
          </a:xfrm>
          <a:prstGeom prst="rect">
            <a:avLst/>
          </a:prstGeom>
          <a:noFill/>
          <a:ln w="9525">
            <a:noFill/>
          </a:ln>
        </p:spPr>
        <p:txBody>
          <a:bodyPr anchor="t" anchorCtr="0">
            <a:spAutoFit/>
          </a:bodyPr>
          <a:p>
            <a:pPr eaLnBrk="0" hangingPunct="0">
              <a:lnSpc>
                <a:spcPct val="130000"/>
              </a:lnSpc>
              <a:buClr>
                <a:srgbClr val="FF3300"/>
              </a:buClr>
              <a:buFont typeface="Wingdings" panose="05000000000000000000" pitchFamily="2" charset="2"/>
              <a:buBlip>
                <a:blip r:embed="rId1"/>
              </a:buBlip>
            </a:pPr>
            <a:r>
              <a:rPr lang="zh-CN" altLang="en-US" sz="2400" dirty="0">
                <a:latin typeface="Times New Roman" panose="02020603050405020304" charset="0"/>
                <a:ea typeface="宋体" panose="02010600030101010101" pitchFamily="2" charset="-122"/>
              </a:rPr>
              <a:t>索引与视图</a:t>
            </a:r>
            <a:endParaRPr lang="zh-CN" altLang="en-US" sz="2400" dirty="0">
              <a:latin typeface="Times New Roman" panose="02020603050405020304" charset="0"/>
              <a:ea typeface="宋体" panose="02010600030101010101" pitchFamily="2" charset="-122"/>
            </a:endParaRPr>
          </a:p>
          <a:p>
            <a:pPr eaLnBrk="0" hangingPunct="0">
              <a:lnSpc>
                <a:spcPct val="130000"/>
              </a:lnSpc>
              <a:buClr>
                <a:srgbClr val="FF3300"/>
              </a:buClr>
              <a:buFont typeface="Wingdings" panose="05000000000000000000" pitchFamily="2" charset="2"/>
              <a:buBlip>
                <a:blip r:embed="rId1"/>
              </a:buBlip>
            </a:pPr>
            <a:r>
              <a:rPr lang="zh-CN" altLang="en-US" sz="2400" dirty="0">
                <a:latin typeface="Times New Roman" panose="02020603050405020304" charset="0"/>
                <a:ea typeface="宋体" panose="02010600030101010101" pitchFamily="2" charset="-122"/>
              </a:rPr>
              <a:t>数据完整性</a:t>
            </a:r>
            <a:endParaRPr lang="zh-CN" altLang="en-US" sz="2400" dirty="0">
              <a:latin typeface="Times New Roman" panose="02020603050405020304" charset="0"/>
              <a:ea typeface="宋体" panose="02010600030101010101" pitchFamily="2" charset="-122"/>
            </a:endParaRPr>
          </a:p>
          <a:p>
            <a:pPr eaLnBrk="0" hangingPunct="0">
              <a:lnSpc>
                <a:spcPct val="130000"/>
              </a:lnSpc>
              <a:buClr>
                <a:srgbClr val="FF3300"/>
              </a:buClr>
              <a:buFont typeface="Wingdings" panose="05000000000000000000" pitchFamily="2" charset="2"/>
              <a:buBlip>
                <a:blip r:embed="rId1"/>
              </a:buBlip>
            </a:pPr>
            <a:r>
              <a:rPr lang="zh-CN" altLang="en-US" sz="2400" dirty="0">
                <a:latin typeface="Times New Roman" panose="02020603050405020304" charset="0"/>
                <a:ea typeface="宋体" panose="02010600030101010101" pitchFamily="2" charset="-122"/>
              </a:rPr>
              <a:t>系统资源控制</a:t>
            </a:r>
            <a:endParaRPr lang="zh-CN" altLang="en-US" sz="2400" dirty="0">
              <a:latin typeface="Times New Roman" panose="02020603050405020304" charset="0"/>
              <a:ea typeface="宋体" panose="02010600030101010101" pitchFamily="2" charset="-122"/>
            </a:endParaRPr>
          </a:p>
          <a:p>
            <a:pPr eaLnBrk="0" hangingPunct="0">
              <a:lnSpc>
                <a:spcPct val="130000"/>
              </a:lnSpc>
              <a:buClr>
                <a:srgbClr val="FF3300"/>
              </a:buClr>
              <a:buFont typeface="Wingdings" panose="05000000000000000000" pitchFamily="2" charset="2"/>
              <a:buBlip>
                <a:blip r:embed="rId1"/>
              </a:buBlip>
            </a:pPr>
            <a:r>
              <a:rPr lang="zh-CN" altLang="en-US" sz="2400" dirty="0">
                <a:latin typeface="Times New Roman" panose="02020603050405020304" charset="0"/>
                <a:ea typeface="宋体" panose="02010600030101010101" pitchFamily="2" charset="-122"/>
              </a:rPr>
              <a:t>权限</a:t>
            </a:r>
            <a:endParaRPr lang="zh-CN" altLang="en-US" sz="2400" dirty="0">
              <a:latin typeface="Times New Roman" panose="02020603050405020304" charset="0"/>
              <a:ea typeface="宋体" panose="02010600030101010101" pitchFamily="2" charset="-122"/>
            </a:endParaRPr>
          </a:p>
          <a:p>
            <a:pPr eaLnBrk="0" hangingPunct="0">
              <a:lnSpc>
                <a:spcPct val="130000"/>
              </a:lnSpc>
              <a:buClr>
                <a:srgbClr val="FF3300"/>
              </a:buClr>
              <a:buFont typeface="Wingdings" panose="05000000000000000000" pitchFamily="2" charset="2"/>
              <a:buBlip>
                <a:blip r:embed="rId1"/>
              </a:buBlip>
            </a:pPr>
            <a:r>
              <a:rPr lang="zh-CN" altLang="en-US" sz="2400" dirty="0">
                <a:latin typeface="Times New Roman" panose="02020603050405020304" charset="0"/>
                <a:ea typeface="宋体" panose="02010600030101010101" pitchFamily="2" charset="-122"/>
              </a:rPr>
              <a:t>角色</a:t>
            </a:r>
            <a:endParaRPr lang="zh-CN" altLang="en-US" sz="2400" dirty="0">
              <a:latin typeface="Times New Roman" panose="02020603050405020304" charset="0"/>
              <a:ea typeface="宋体" panose="02010600030101010101" pitchFamily="2" charset="-122"/>
            </a:endParaRPr>
          </a:p>
          <a:p>
            <a:pPr eaLnBrk="0" hangingPunct="0">
              <a:lnSpc>
                <a:spcPct val="130000"/>
              </a:lnSpc>
              <a:buClr>
                <a:srgbClr val="FF3300"/>
              </a:buClr>
              <a:buFont typeface="Wingdings" panose="05000000000000000000" pitchFamily="2" charset="2"/>
              <a:buBlip>
                <a:blip r:embed="rId1"/>
              </a:buBlip>
            </a:pPr>
            <a:r>
              <a:rPr lang="zh-CN" altLang="en-US" sz="2400" dirty="0">
                <a:latin typeface="Times New Roman" panose="02020603050405020304" charset="0"/>
                <a:ea typeface="宋体" panose="02010600030101010101" pitchFamily="2" charset="-122"/>
              </a:rPr>
              <a:t>全球化支持</a:t>
            </a:r>
            <a:endParaRPr lang="zh-CN" altLang="en-US" sz="2400" dirty="0">
              <a:latin typeface="Times New Roman" panose="02020603050405020304" charset="0"/>
              <a:ea typeface="宋体" panose="02010600030101010101" pitchFamily="2" charset="-122"/>
            </a:endParaRPr>
          </a:p>
          <a:p>
            <a:pPr eaLnBrk="0" hangingPunct="0">
              <a:lnSpc>
                <a:spcPct val="130000"/>
              </a:lnSpc>
              <a:buClr>
                <a:srgbClr val="FF3300"/>
              </a:buClr>
              <a:buFont typeface="Wingdings" panose="05000000000000000000" pitchFamily="2" charset="2"/>
              <a:buBlip>
                <a:blip r:embed="rId1"/>
              </a:buBlip>
            </a:pPr>
            <a:r>
              <a:rPr lang="zh-CN" altLang="en-US" sz="2400" dirty="0">
                <a:latin typeface="Times New Roman" panose="02020603050405020304" charset="0"/>
                <a:ea typeface="宋体" panose="02010600030101010101" pitchFamily="2" charset="-122"/>
              </a:rPr>
              <a:t>序列与数据库链接</a:t>
            </a:r>
            <a:endParaRPr lang="zh-CN" altLang="en-US" sz="2400" dirty="0">
              <a:latin typeface="Times New Roman" panose="02020603050405020304" charset="0"/>
              <a:ea typeface="宋体" panose="02010600030101010101" pitchFamily="2" charset="-122"/>
            </a:endParaRPr>
          </a:p>
        </p:txBody>
      </p:sp>
      <p:sp>
        <p:nvSpPr>
          <p:cNvPr id="155653" name="Text Box 5"/>
          <p:cNvSpPr txBox="1"/>
          <p:nvPr/>
        </p:nvSpPr>
        <p:spPr>
          <a:xfrm>
            <a:off x="457200" y="990600"/>
            <a:ext cx="8305800" cy="647700"/>
          </a:xfrm>
          <a:prstGeom prst="rect">
            <a:avLst/>
          </a:prstGeom>
          <a:noFill/>
          <a:ln w="9525">
            <a:noFill/>
          </a:ln>
        </p:spPr>
        <p:txBody>
          <a:bodyPr anchor="t" anchorCtr="0">
            <a:spAutoFit/>
          </a:bodyPr>
          <a:p>
            <a:pPr marL="450850" indent="-450850" eaLnBrk="0" hangingPunct="0">
              <a:lnSpc>
                <a:spcPct val="130000"/>
              </a:lnSpc>
              <a:buClr>
                <a:srgbClr val="FF3300"/>
              </a:buClr>
              <a:buFont typeface="Wingdings" panose="05000000000000000000" pitchFamily="2" charset="2"/>
            </a:pPr>
            <a:r>
              <a:rPr lang="zh-CN" altLang="en-US" sz="2800" dirty="0">
                <a:solidFill>
                  <a:srgbClr val="800000"/>
                </a:solidFill>
                <a:latin typeface="Times New Roman" panose="02020603050405020304" charset="0"/>
                <a:ea typeface="宋体" panose="02010600030101010101" pitchFamily="2" charset="-122"/>
              </a:rPr>
              <a:t>常用数据字典、动态性能监视视图分类</a:t>
            </a:r>
            <a:endParaRPr lang="zh-CN" altLang="en-US" sz="2800" dirty="0">
              <a:solidFill>
                <a:srgbClr val="800000"/>
              </a:solidFill>
              <a:latin typeface="Times New Roman" panose="0202060305040502030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5653"/>
                                        </p:tgtEl>
                                        <p:attrNameLst>
                                          <p:attrName>style.visibility</p:attrName>
                                        </p:attrNameLst>
                                      </p:cBhvr>
                                      <p:to>
                                        <p:strVal val="visible"/>
                                      </p:to>
                                    </p:set>
                                    <p:anim calcmode="lin" valueType="num">
                                      <p:cBhvr additive="base">
                                        <p:cTn id="7" dur="500" fill="hold"/>
                                        <p:tgtEl>
                                          <p:spTgt spid="155653"/>
                                        </p:tgtEl>
                                        <p:attrNameLst>
                                          <p:attrName>ppt_x</p:attrName>
                                        </p:attrNameLst>
                                      </p:cBhvr>
                                      <p:tavLst>
                                        <p:tav tm="0">
                                          <p:val>
                                            <p:strVal val="0-#ppt_w/2"/>
                                          </p:val>
                                        </p:tav>
                                        <p:tav tm="100000">
                                          <p:val>
                                            <p:strVal val="#ppt_x"/>
                                          </p:val>
                                        </p:tav>
                                      </p:tavLst>
                                    </p:anim>
                                    <p:anim calcmode="lin" valueType="num">
                                      <p:cBhvr additive="base">
                                        <p:cTn id="8" dur="500" fill="hold"/>
                                        <p:tgtEl>
                                          <p:spTgt spid="15565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5650"/>
                                        </p:tgtEl>
                                        <p:attrNameLst>
                                          <p:attrName>style.visibility</p:attrName>
                                        </p:attrNameLst>
                                      </p:cBhvr>
                                      <p:to>
                                        <p:strVal val="visible"/>
                                      </p:to>
                                    </p:set>
                                    <p:anim calcmode="lin" valueType="num">
                                      <p:cBhvr additive="base">
                                        <p:cTn id="13" dur="500" fill="hold"/>
                                        <p:tgtEl>
                                          <p:spTgt spid="155650"/>
                                        </p:tgtEl>
                                        <p:attrNameLst>
                                          <p:attrName>ppt_x</p:attrName>
                                        </p:attrNameLst>
                                      </p:cBhvr>
                                      <p:tavLst>
                                        <p:tav tm="0">
                                          <p:val>
                                            <p:strVal val="0-#ppt_w/2"/>
                                          </p:val>
                                        </p:tav>
                                        <p:tav tm="100000">
                                          <p:val>
                                            <p:strVal val="#ppt_x"/>
                                          </p:val>
                                        </p:tav>
                                      </p:tavLst>
                                    </p:anim>
                                    <p:anim calcmode="lin" valueType="num">
                                      <p:cBhvr additive="base">
                                        <p:cTn id="14" dur="500" fill="hold"/>
                                        <p:tgtEl>
                                          <p:spTgt spid="15565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5652"/>
                                        </p:tgtEl>
                                        <p:attrNameLst>
                                          <p:attrName>style.visibility</p:attrName>
                                        </p:attrNameLst>
                                      </p:cBhvr>
                                      <p:to>
                                        <p:strVal val="visible"/>
                                      </p:to>
                                    </p:set>
                                    <p:anim calcmode="lin" valueType="num">
                                      <p:cBhvr additive="base">
                                        <p:cTn id="19" dur="500" fill="hold"/>
                                        <p:tgtEl>
                                          <p:spTgt spid="155652"/>
                                        </p:tgtEl>
                                        <p:attrNameLst>
                                          <p:attrName>ppt_x</p:attrName>
                                        </p:attrNameLst>
                                      </p:cBhvr>
                                      <p:tavLst>
                                        <p:tav tm="0">
                                          <p:val>
                                            <p:strVal val="0-#ppt_w/2"/>
                                          </p:val>
                                        </p:tav>
                                        <p:tav tm="100000">
                                          <p:val>
                                            <p:strVal val="#ppt_x"/>
                                          </p:val>
                                        </p:tav>
                                      </p:tavLst>
                                    </p:anim>
                                    <p:anim calcmode="lin" valueType="num">
                                      <p:cBhvr additive="base">
                                        <p:cTn id="20" dur="500" fill="hold"/>
                                        <p:tgtEl>
                                          <p:spTgt spid="1556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0" grpId="0"/>
      <p:bldP spid="155652" grpId="0"/>
      <p:bldP spid="15565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3"/>
          <p:cNvSpPr/>
          <p:nvPr/>
        </p:nvSpPr>
        <p:spPr>
          <a:xfrm>
            <a:off x="304800" y="76200"/>
            <a:ext cx="7696200" cy="820738"/>
          </a:xfrm>
          <a:prstGeom prst="rect">
            <a:avLst/>
          </a:prstGeom>
          <a:noFill/>
          <a:ln w="9525">
            <a:noFill/>
          </a:ln>
        </p:spPr>
        <p:txBody>
          <a:bodyPr anchor="ctr" anchorCtr="0"/>
          <a:p>
            <a:pPr algn="ctr" eaLnBrk="0" hangingPunct="0"/>
            <a:r>
              <a:rPr lang="zh-CN" altLang="en-US" sz="4000" dirty="0">
                <a:solidFill>
                  <a:schemeClr val="bg1"/>
                </a:solidFill>
                <a:latin typeface="Times New Roman" panose="02020603050405020304" charset="0"/>
                <a:ea typeface="宋体" panose="02010600030101010101" pitchFamily="2" charset="-122"/>
              </a:rPr>
              <a:t>数据字典</a:t>
            </a:r>
            <a:endParaRPr lang="en-US" altLang="zh-CN" sz="4000" dirty="0">
              <a:solidFill>
                <a:schemeClr val="bg1"/>
              </a:solidFill>
              <a:latin typeface="Times New Roman" panose="02020603050405020304" charset="0"/>
              <a:ea typeface="宋体" panose="02010600030101010101" pitchFamily="2" charset="-122"/>
            </a:endParaRPr>
          </a:p>
        </p:txBody>
      </p:sp>
      <p:sp>
        <p:nvSpPr>
          <p:cNvPr id="79874" name="Rectangle 4"/>
          <p:cNvSpPr/>
          <p:nvPr/>
        </p:nvSpPr>
        <p:spPr>
          <a:xfrm>
            <a:off x="381000" y="1143000"/>
            <a:ext cx="6553200" cy="5243513"/>
          </a:xfrm>
          <a:prstGeom prst="rect">
            <a:avLst/>
          </a:prstGeom>
          <a:noFill/>
          <a:ln w="9525">
            <a:noFill/>
          </a:ln>
        </p:spPr>
        <p:txBody>
          <a:bodyPr anchor="t" anchorCtr="0">
            <a:spAutoFit/>
          </a:bodyPr>
          <a:p>
            <a:pPr eaLnBrk="0" hangingPunct="0"/>
            <a:r>
              <a:rPr lang="zh-CN" altLang="en-US" sz="2000" dirty="0">
                <a:latin typeface="Arial" panose="020B0604020202020204" pitchFamily="34" charset="0"/>
                <a:ea typeface="宋体" panose="02010600030101010101" pitchFamily="2" charset="-122"/>
              </a:rPr>
              <a:t>基本静态数据字典列表：</a:t>
            </a:r>
            <a:endParaRPr lang="zh-CN" altLang="en-US" sz="2000" dirty="0">
              <a:latin typeface="Arial" panose="020B0604020202020204" pitchFamily="34" charset="0"/>
              <a:ea typeface="宋体" panose="02010600030101010101" pitchFamily="2" charset="-122"/>
            </a:endParaRPr>
          </a:p>
          <a:p>
            <a:pPr eaLnBrk="0" hangingPunct="0"/>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dba_tables</a:t>
            </a:r>
            <a:endParaRPr lang="en-US" altLang="zh-CN" sz="2000" dirty="0">
              <a:latin typeface="Arial" panose="020B0604020202020204" pitchFamily="34" charset="0"/>
              <a:ea typeface="宋体" panose="02010600030101010101" pitchFamily="2" charset="-122"/>
            </a:endParaRPr>
          </a:p>
          <a:p>
            <a:pPr eaLnBrk="0" hangingPunct="0"/>
            <a:r>
              <a:rPr lang="en-US" altLang="zh-CN" sz="2000" dirty="0">
                <a:latin typeface="Arial" panose="020B0604020202020204" pitchFamily="34" charset="0"/>
                <a:ea typeface="宋体" panose="02010600030101010101" pitchFamily="2" charset="-122"/>
              </a:rPr>
              <a:t>    dba_users</a:t>
            </a:r>
            <a:endParaRPr lang="en-US" altLang="zh-CN" sz="2000" dirty="0">
              <a:latin typeface="Arial" panose="020B0604020202020204" pitchFamily="34" charset="0"/>
              <a:ea typeface="宋体" panose="02010600030101010101" pitchFamily="2" charset="-122"/>
            </a:endParaRPr>
          </a:p>
          <a:p>
            <a:pPr eaLnBrk="0" hangingPunct="0"/>
            <a:r>
              <a:rPr lang="en-US" altLang="zh-CN" sz="2000" dirty="0">
                <a:latin typeface="Arial" panose="020B0604020202020204" pitchFamily="34" charset="0"/>
                <a:ea typeface="宋体" panose="02010600030101010101" pitchFamily="2" charset="-122"/>
              </a:rPr>
              <a:t>    dba_view</a:t>
            </a:r>
            <a:endParaRPr lang="en-US" altLang="zh-CN" sz="2000" dirty="0">
              <a:latin typeface="Arial" panose="020B0604020202020204" pitchFamily="34" charset="0"/>
              <a:ea typeface="宋体" panose="02010600030101010101" pitchFamily="2" charset="-122"/>
            </a:endParaRPr>
          </a:p>
          <a:p>
            <a:pPr eaLnBrk="0" hangingPunct="0"/>
            <a:r>
              <a:rPr lang="en-US" altLang="zh-CN" dirty="0">
                <a:latin typeface="Arial" panose="020B0604020202020204" pitchFamily="34" charset="0"/>
                <a:ea typeface="宋体" panose="02010600030101010101" pitchFamily="2" charset="-122"/>
              </a:rPr>
              <a:t>     dba_tablespaces </a:t>
            </a:r>
            <a:endParaRPr lang="en-US" altLang="zh-CN" sz="2000" dirty="0">
              <a:latin typeface="Arial" panose="020B0604020202020204" pitchFamily="34" charset="0"/>
              <a:ea typeface="宋体" panose="02010600030101010101" pitchFamily="2" charset="-122"/>
            </a:endParaRPr>
          </a:p>
          <a:p>
            <a:pPr eaLnBrk="0" hangingPunct="0"/>
            <a:r>
              <a:rPr lang="en-US" altLang="zh-CN" sz="2000" dirty="0">
                <a:latin typeface="Arial" panose="020B0604020202020204" pitchFamily="34" charset="0"/>
                <a:ea typeface="宋体" panose="02010600030101010101" pitchFamily="2" charset="-122"/>
              </a:rPr>
              <a:t>    dba_synonyms </a:t>
            </a:r>
            <a:r>
              <a:rPr lang="zh-CN" altLang="en-US" sz="2000" dirty="0">
                <a:latin typeface="Arial" panose="020B0604020202020204" pitchFamily="34" charset="0"/>
                <a:ea typeface="宋体" panose="02010600030101010101" pitchFamily="2" charset="-122"/>
              </a:rPr>
              <a:t>所有用户同义词信息</a:t>
            </a:r>
            <a:endParaRPr lang="zh-CN" altLang="en-US" sz="2000" dirty="0">
              <a:latin typeface="Arial" panose="020B0604020202020204" pitchFamily="34" charset="0"/>
              <a:ea typeface="宋体" panose="02010600030101010101" pitchFamily="2" charset="-122"/>
            </a:endParaRPr>
          </a:p>
          <a:p>
            <a:pPr eaLnBrk="0" hangingPunct="0"/>
            <a:r>
              <a:rPr lang="en-US" altLang="zh-CN" sz="2000" dirty="0">
                <a:latin typeface="Arial" panose="020B0604020202020204" pitchFamily="34" charset="0"/>
                <a:ea typeface="宋体" panose="02010600030101010101" pitchFamily="2" charset="-122"/>
              </a:rPr>
              <a:t>    dba_sequences </a:t>
            </a:r>
            <a:r>
              <a:rPr lang="zh-CN" altLang="en-US" sz="2000" dirty="0">
                <a:latin typeface="Arial" panose="020B0604020202020204" pitchFamily="34" charset="0"/>
                <a:ea typeface="宋体" panose="02010600030101010101" pitchFamily="2" charset="-122"/>
              </a:rPr>
              <a:t>所有用户序列信息</a:t>
            </a:r>
            <a:endParaRPr lang="zh-CN" altLang="en-US" sz="2000" dirty="0">
              <a:latin typeface="Arial" panose="020B0604020202020204" pitchFamily="34" charset="0"/>
              <a:ea typeface="宋体" panose="02010600030101010101" pitchFamily="2" charset="-122"/>
            </a:endParaRPr>
          </a:p>
          <a:p>
            <a:pPr eaLnBrk="0" hangingPunct="0"/>
            <a:r>
              <a:rPr lang="en-US" altLang="zh-CN" sz="2000" dirty="0">
                <a:latin typeface="Arial" panose="020B0604020202020204" pitchFamily="34" charset="0"/>
                <a:ea typeface="宋体" panose="02010600030101010101" pitchFamily="2" charset="-122"/>
              </a:rPr>
              <a:t>    dba_counstraints </a:t>
            </a:r>
            <a:r>
              <a:rPr lang="zh-CN" altLang="en-US" sz="2000" dirty="0">
                <a:latin typeface="Arial" panose="020B0604020202020204" pitchFamily="34" charset="0"/>
                <a:ea typeface="宋体" panose="02010600030101010101" pitchFamily="2" charset="-122"/>
              </a:rPr>
              <a:t>所有用户约束信息</a:t>
            </a:r>
            <a:endParaRPr lang="en-US" altLang="zh-CN" sz="2000" dirty="0">
              <a:latin typeface="Arial" panose="020B0604020202020204" pitchFamily="34" charset="0"/>
              <a:ea typeface="宋体" panose="02010600030101010101" pitchFamily="2" charset="-122"/>
            </a:endParaRPr>
          </a:p>
          <a:p>
            <a:pPr eaLnBrk="0" hangingPunct="0"/>
            <a:r>
              <a:rPr lang="en-US" altLang="zh-CN" sz="2000" dirty="0">
                <a:latin typeface="Arial" panose="020B0604020202020204" pitchFamily="34" charset="0"/>
                <a:ea typeface="宋体" panose="02010600030101010101" pitchFamily="2" charset="-122"/>
              </a:rPr>
              <a:t>    dba_indexes</a:t>
            </a:r>
            <a:endParaRPr lang="en-US" altLang="zh-CN" sz="2000" dirty="0">
              <a:latin typeface="Arial" panose="020B0604020202020204" pitchFamily="34" charset="0"/>
              <a:ea typeface="宋体" panose="02010600030101010101" pitchFamily="2" charset="-122"/>
            </a:endParaRPr>
          </a:p>
          <a:p>
            <a:pPr eaLnBrk="0" hangingPunct="0"/>
            <a:r>
              <a:rPr lang="en-US" altLang="zh-CN" sz="2000" dirty="0">
                <a:latin typeface="Arial" panose="020B0604020202020204" pitchFamily="34" charset="0"/>
                <a:ea typeface="宋体" panose="02010600030101010101" pitchFamily="2" charset="-122"/>
              </a:rPr>
              <a:t>    dba_triggers</a:t>
            </a:r>
            <a:endParaRPr lang="en-US" altLang="zh-CN" sz="2000" dirty="0">
              <a:latin typeface="Arial" panose="020B0604020202020204" pitchFamily="34" charset="0"/>
              <a:ea typeface="宋体" panose="02010600030101010101" pitchFamily="2" charset="-122"/>
            </a:endParaRPr>
          </a:p>
          <a:p>
            <a:pPr eaLnBrk="0" hangingPunct="0"/>
            <a:r>
              <a:rPr lang="en-US" altLang="zh-CN" sz="2000" dirty="0">
                <a:latin typeface="Arial" panose="020B0604020202020204" pitchFamily="34" charset="0"/>
                <a:ea typeface="宋体" panose="02010600030101010101" pitchFamily="2" charset="-122"/>
              </a:rPr>
              <a:t>    dba_source </a:t>
            </a:r>
            <a:r>
              <a:rPr lang="zh-CN" altLang="en-US" sz="2000" dirty="0">
                <a:latin typeface="Arial" panose="020B0604020202020204" pitchFamily="34" charset="0"/>
                <a:ea typeface="宋体" panose="02010600030101010101" pitchFamily="2" charset="-122"/>
              </a:rPr>
              <a:t>所有用户存储过程信息</a:t>
            </a:r>
            <a:endParaRPr lang="en-US" altLang="zh-CN" sz="2000" dirty="0">
              <a:latin typeface="Arial" panose="020B0604020202020204" pitchFamily="34" charset="0"/>
              <a:ea typeface="宋体" panose="02010600030101010101" pitchFamily="2" charset="-122"/>
            </a:endParaRPr>
          </a:p>
          <a:p>
            <a:pPr eaLnBrk="0" hangingPunct="0"/>
            <a:r>
              <a:rPr lang="en-US" altLang="zh-CN" sz="2000" dirty="0">
                <a:latin typeface="Arial" panose="020B0604020202020204" pitchFamily="34" charset="0"/>
                <a:ea typeface="宋体" panose="02010600030101010101" pitchFamily="2" charset="-122"/>
              </a:rPr>
              <a:t>    dba_segments </a:t>
            </a:r>
            <a:r>
              <a:rPr lang="zh-CN" altLang="en-US" sz="2000" dirty="0">
                <a:latin typeface="Arial" panose="020B0604020202020204" pitchFamily="34" charset="0"/>
                <a:ea typeface="宋体" panose="02010600030101010101" pitchFamily="2" charset="-122"/>
              </a:rPr>
              <a:t>所有用户段信息</a:t>
            </a:r>
            <a:endParaRPr lang="zh-CN" altLang="en-US" sz="2000" dirty="0">
              <a:latin typeface="Arial" panose="020B0604020202020204" pitchFamily="34" charset="0"/>
              <a:ea typeface="宋体" panose="02010600030101010101" pitchFamily="2" charset="-122"/>
            </a:endParaRPr>
          </a:p>
          <a:p>
            <a:pPr eaLnBrk="0" hangingPunct="0"/>
            <a:r>
              <a:rPr lang="en-US" altLang="zh-CN" sz="2000" dirty="0">
                <a:latin typeface="Arial" panose="020B0604020202020204" pitchFamily="34" charset="0"/>
                <a:ea typeface="宋体" panose="02010600030101010101" pitchFamily="2" charset="-122"/>
              </a:rPr>
              <a:t>    dba_extents </a:t>
            </a:r>
            <a:r>
              <a:rPr lang="zh-CN" altLang="en-US" sz="2000" dirty="0">
                <a:latin typeface="Arial" panose="020B0604020202020204" pitchFamily="34" charset="0"/>
                <a:ea typeface="宋体" panose="02010600030101010101" pitchFamily="2" charset="-122"/>
              </a:rPr>
              <a:t>所有用户段扩展信息</a:t>
            </a:r>
            <a:endParaRPr lang="en-US" altLang="zh-CN" sz="2000" dirty="0">
              <a:latin typeface="Arial" panose="020B0604020202020204" pitchFamily="34" charset="0"/>
              <a:ea typeface="宋体" panose="02010600030101010101" pitchFamily="2" charset="-122"/>
            </a:endParaRPr>
          </a:p>
          <a:p>
            <a:pPr eaLnBrk="0" hangingPunct="0"/>
            <a:r>
              <a:rPr lang="en-US" altLang="zh-CN" sz="2000" dirty="0">
                <a:latin typeface="Arial" panose="020B0604020202020204" pitchFamily="34" charset="0"/>
                <a:ea typeface="宋体" panose="02010600030101010101" pitchFamily="2" charset="-122"/>
              </a:rPr>
              <a:t>    dba_objects </a:t>
            </a:r>
            <a:r>
              <a:rPr lang="zh-CN" altLang="en-US" sz="2000" dirty="0">
                <a:latin typeface="Arial" panose="020B0604020202020204" pitchFamily="34" charset="0"/>
                <a:ea typeface="宋体" panose="02010600030101010101" pitchFamily="2" charset="-122"/>
              </a:rPr>
              <a:t>所有用户对象信息</a:t>
            </a:r>
            <a:endParaRPr lang="en-US" altLang="zh-CN" sz="2000" dirty="0">
              <a:latin typeface="Arial" panose="020B0604020202020204" pitchFamily="34" charset="0"/>
              <a:ea typeface="宋体" panose="02010600030101010101" pitchFamily="2" charset="-122"/>
            </a:endParaRPr>
          </a:p>
          <a:p>
            <a:pPr eaLnBrk="0" hangingPunct="0"/>
            <a:r>
              <a:rPr lang="en-US" altLang="zh-CN" sz="2000" dirty="0">
                <a:latin typeface="Arial" panose="020B0604020202020204" pitchFamily="34" charset="0"/>
                <a:ea typeface="宋体" panose="02010600030101010101" pitchFamily="2" charset="-122"/>
              </a:rPr>
              <a:t>    Cat   </a:t>
            </a:r>
            <a:r>
              <a:rPr lang="zh-CN" altLang="en-US" sz="2000" dirty="0">
                <a:latin typeface="Arial" panose="020B0604020202020204" pitchFamily="34" charset="0"/>
                <a:ea typeface="宋体" panose="02010600030101010101" pitchFamily="2" charset="-122"/>
              </a:rPr>
              <a:t>当前用户可以访问的基表</a:t>
            </a:r>
            <a:endParaRPr lang="zh-CN" altLang="en-US" sz="2000" dirty="0">
              <a:latin typeface="Arial" panose="020B0604020202020204" pitchFamily="34" charset="0"/>
              <a:ea typeface="宋体" panose="02010600030101010101" pitchFamily="2" charset="-122"/>
            </a:endParaRPr>
          </a:p>
          <a:p>
            <a:pPr eaLnBrk="0" hangingPunct="0"/>
            <a:r>
              <a:rPr lang="en-US" altLang="zh-CN" sz="2000" dirty="0">
                <a:latin typeface="Arial" panose="020B0604020202020204" pitchFamily="34" charset="0"/>
                <a:ea typeface="宋体" panose="02010600030101010101" pitchFamily="2" charset="-122"/>
              </a:rPr>
              <a:t>    tab   </a:t>
            </a:r>
            <a:r>
              <a:rPr lang="zh-CN" altLang="en-US" sz="2000" dirty="0">
                <a:latin typeface="Arial" panose="020B0604020202020204" pitchFamily="34" charset="0"/>
                <a:ea typeface="宋体" panose="02010600030101010101" pitchFamily="2" charset="-122"/>
              </a:rPr>
              <a:t>当前用户创建基表、视图、同义词等</a:t>
            </a:r>
            <a:endParaRPr lang="zh-CN" altLang="en-US" sz="2000" dirty="0">
              <a:latin typeface="Arial" panose="020B0604020202020204" pitchFamily="34" charset="0"/>
              <a:ea typeface="宋体" panose="02010600030101010101" pitchFamily="2" charset="-122"/>
            </a:endParaRPr>
          </a:p>
          <a:p>
            <a:pPr eaLnBrk="0" hangingPunct="0"/>
            <a:r>
              <a:rPr lang="en-US" altLang="zh-CN" sz="2000" dirty="0">
                <a:latin typeface="Arial" panose="020B0604020202020204" pitchFamily="34" charset="0"/>
                <a:ea typeface="宋体" panose="02010600030101010101" pitchFamily="2" charset="-122"/>
              </a:rPr>
              <a:t>    Dict </a:t>
            </a:r>
            <a:r>
              <a:rPr lang="zh-CN" altLang="en-US" sz="2000" dirty="0">
                <a:latin typeface="Arial" panose="020B0604020202020204" pitchFamily="34" charset="0"/>
                <a:ea typeface="宋体" panose="02010600030101010101" pitchFamily="2" charset="-122"/>
              </a:rPr>
              <a:t>构成数据字典的所有表的信息</a:t>
            </a:r>
            <a:endParaRPr lang="zh-CN" altLang="en-US" sz="2000" dirty="0">
              <a:latin typeface="Arial" panose="020B0604020202020204" pitchFamily="34" charset="0"/>
              <a:ea typeface="宋体" panose="02010600030101010101" pitchFamily="2"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6"/>
          <p:cNvSpPr>
            <a:spLocks noGrp="1"/>
          </p:cNvSpPr>
          <p:nvPr>
            <p:ph type="sldNum" sz="quarter" idx="12"/>
          </p:nvPr>
        </p:nvSpPr>
        <p:spPr/>
        <p:txBody>
          <a:bodyPr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stStyle>
          <a:p>
            <a:pPr lvl="0" algn="r" eaLnBrk="1" hangingPunct="1">
              <a:buSzTx/>
            </a:pPr>
            <a:fld id="{9A0DB2DC-4C9A-4742-B13C-FB6460FD3503}" type="slidenum">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10242" name="Text Box 2"/>
          <p:cNvSpPr txBox="1"/>
          <p:nvPr/>
        </p:nvSpPr>
        <p:spPr>
          <a:xfrm>
            <a:off x="0" y="965200"/>
            <a:ext cx="8039100" cy="461963"/>
          </a:xfrm>
          <a:prstGeom prst="rect">
            <a:avLst/>
          </a:prstGeom>
          <a:noFill/>
          <a:ln w="9525">
            <a:noFill/>
          </a:ln>
        </p:spPr>
        <p:txBody>
          <a:bodyPr anchor="t" anchorCtr="0">
            <a:spAutoFit/>
          </a:bodyPr>
          <a:p>
            <a:pPr eaLnBrk="0" hangingPunct="0"/>
            <a:r>
              <a:rPr lang="zh-CN" altLang="en-US" sz="2400" dirty="0">
                <a:latin typeface="Times New Roman" panose="02020603050405020304" charset="0"/>
                <a:ea typeface="宋体" panose="02010600030101010101" pitchFamily="2" charset="-122"/>
              </a:rPr>
              <a:t>       数据库（存储结构）和实例（软件结构）</a:t>
            </a:r>
            <a:endParaRPr lang="en-US" altLang="zh-CN" sz="2400" dirty="0">
              <a:latin typeface="Times New Roman" panose="02020603050405020304" charset="0"/>
              <a:ea typeface="宋体" panose="02010600030101010101" pitchFamily="2" charset="-122"/>
            </a:endParaRPr>
          </a:p>
        </p:txBody>
      </p:sp>
      <p:sp>
        <p:nvSpPr>
          <p:cNvPr id="10243" name="Rectangle 3"/>
          <p:cNvSpPr>
            <a:spLocks noGrp="1"/>
          </p:cNvSpPr>
          <p:nvPr>
            <p:ph type="title" idx="4294967295"/>
          </p:nvPr>
        </p:nvSpPr>
        <p:spPr>
          <a:xfrm>
            <a:off x="304800" y="0"/>
            <a:ext cx="8305800" cy="820738"/>
          </a:xfrm>
        </p:spPr>
        <p:txBody>
          <a:bodyPr vert="horz" wrap="square" lIns="91440" tIns="45720" rIns="91440" bIns="45720" anchor="ctr" anchorCtr="0"/>
          <a:p>
            <a:r>
              <a:rPr lang="en-US" altLang="zh-CN" sz="3600" dirty="0">
                <a:latin typeface="Times New Roman" panose="02020603050405020304" charset="0"/>
                <a:ea typeface="宋体" panose="02010600030101010101" pitchFamily="2" charset="-122"/>
              </a:rPr>
              <a:t>Oracle 11g</a:t>
            </a:r>
            <a:r>
              <a:rPr lang="zh-CN" altLang="en-US" sz="3600" dirty="0">
                <a:latin typeface="Times New Roman" panose="02020603050405020304" charset="0"/>
                <a:ea typeface="宋体" panose="02010600030101010101" pitchFamily="2" charset="-122"/>
              </a:rPr>
              <a:t>系统结构概述</a:t>
            </a:r>
            <a:endParaRPr lang="en-US" altLang="zh-CN" sz="3600" dirty="0">
              <a:latin typeface="Times New Roman" panose="02020603050405020304" charset="0"/>
              <a:ea typeface="宋体" panose="02010600030101010101" pitchFamily="2" charset="-122"/>
            </a:endParaRPr>
          </a:p>
        </p:txBody>
      </p:sp>
      <p:pic>
        <p:nvPicPr>
          <p:cNvPr id="10244" name="Picture 2"/>
          <p:cNvPicPr>
            <a:picLocks noChangeAspect="1"/>
          </p:cNvPicPr>
          <p:nvPr/>
        </p:nvPicPr>
        <p:blipFill>
          <a:blip r:embed="rId1"/>
          <a:stretch>
            <a:fillRect/>
          </a:stretch>
        </p:blipFill>
        <p:spPr>
          <a:xfrm>
            <a:off x="1600200" y="1828800"/>
            <a:ext cx="6215063" cy="4562475"/>
          </a:xfrm>
          <a:prstGeom prst="rect">
            <a:avLst/>
          </a:prstGeom>
          <a:noFill/>
          <a:ln w="9525">
            <a:noFill/>
          </a:ln>
        </p:spPr>
      </p:pic>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Rectangle 2"/>
          <p:cNvSpPr/>
          <p:nvPr/>
        </p:nvSpPr>
        <p:spPr>
          <a:xfrm>
            <a:off x="304800" y="76200"/>
            <a:ext cx="7696200" cy="820738"/>
          </a:xfrm>
          <a:prstGeom prst="rect">
            <a:avLst/>
          </a:prstGeom>
          <a:noFill/>
          <a:ln w="9525">
            <a:noFill/>
          </a:ln>
        </p:spPr>
        <p:txBody>
          <a:bodyPr anchor="ctr" anchorCtr="0"/>
          <a:p>
            <a:pPr algn="ctr" eaLnBrk="0" hangingPunct="0"/>
            <a:r>
              <a:rPr lang="en-US" altLang="zh-CN" sz="4000" dirty="0">
                <a:solidFill>
                  <a:schemeClr val="bg1"/>
                </a:solidFill>
                <a:latin typeface="Times New Roman" panose="02020603050405020304" charset="0"/>
                <a:ea typeface="宋体" panose="02010600030101010101" pitchFamily="2" charset="-122"/>
              </a:rPr>
              <a:t>  </a:t>
            </a:r>
            <a:r>
              <a:rPr lang="zh-CN" altLang="en-US" sz="4000" dirty="0">
                <a:solidFill>
                  <a:schemeClr val="bg1"/>
                </a:solidFill>
                <a:latin typeface="Times New Roman" panose="02020603050405020304" charset="0"/>
                <a:ea typeface="宋体" panose="02010600030101010101" pitchFamily="2" charset="-122"/>
              </a:rPr>
              <a:t>数据字典</a:t>
            </a:r>
            <a:endParaRPr lang="en-US" altLang="zh-CN" sz="4000" dirty="0">
              <a:solidFill>
                <a:schemeClr val="bg1"/>
              </a:solidFill>
              <a:latin typeface="Times New Roman" panose="02020603050405020304" charset="0"/>
              <a:ea typeface="宋体" panose="02010600030101010101" pitchFamily="2" charset="-122"/>
            </a:endParaRPr>
          </a:p>
        </p:txBody>
      </p:sp>
      <p:sp>
        <p:nvSpPr>
          <p:cNvPr id="80898" name="Rectangle 3"/>
          <p:cNvSpPr/>
          <p:nvPr/>
        </p:nvSpPr>
        <p:spPr>
          <a:xfrm>
            <a:off x="0" y="896938"/>
            <a:ext cx="6934200" cy="5578475"/>
          </a:xfrm>
          <a:prstGeom prst="rect">
            <a:avLst/>
          </a:prstGeom>
          <a:noFill/>
          <a:ln w="9525">
            <a:noFill/>
          </a:ln>
        </p:spPr>
        <p:txBody>
          <a:bodyPr anchor="t" anchorCtr="0">
            <a:spAutoFit/>
          </a:bodyPr>
          <a:p>
            <a:pPr eaLnBrk="0" hangingPunct="0"/>
            <a:r>
              <a:rPr lang="zh-CN" altLang="en-US" sz="2000" dirty="0">
                <a:latin typeface="Arial" panose="020B0604020202020204" pitchFamily="34" charset="0"/>
                <a:ea typeface="宋体" panose="02010600030101010101" pitchFamily="2" charset="-122"/>
              </a:rPr>
              <a:t>数据对象分类的数据字典列表（动态）：</a:t>
            </a:r>
            <a:endParaRPr lang="en-US" altLang="zh-CN" sz="2000" dirty="0">
              <a:latin typeface="Arial" panose="020B0604020202020204" pitchFamily="34" charset="0"/>
              <a:ea typeface="宋体" panose="02010600030101010101" pitchFamily="2" charset="-122"/>
            </a:endParaRPr>
          </a:p>
          <a:p>
            <a:pPr eaLnBrk="0" hangingPunct="0"/>
            <a:endParaRPr lang="en-US" altLang="zh-CN" sz="2000" dirty="0">
              <a:latin typeface="Arial" panose="020B0604020202020204" pitchFamily="34" charset="0"/>
              <a:ea typeface="宋体" panose="02010600030101010101" pitchFamily="2" charset="-122"/>
            </a:endParaRPr>
          </a:p>
          <a:p>
            <a:pPr eaLnBrk="0" hangingPunct="0"/>
            <a:r>
              <a:rPr lang="en-US" altLang="zh-CN" sz="2000" dirty="0">
                <a:latin typeface="Arial" panose="020B0604020202020204" pitchFamily="34" charset="0"/>
                <a:ea typeface="宋体" panose="02010600030101010101" pitchFamily="2" charset="-122"/>
              </a:rPr>
              <a:t>    V$CONTROLFILE </a:t>
            </a:r>
            <a:r>
              <a:rPr lang="zh-CN" altLang="en-US" sz="2000" dirty="0">
                <a:latin typeface="Arial" panose="020B0604020202020204" pitchFamily="34" charset="0"/>
                <a:ea typeface="宋体" panose="02010600030101010101" pitchFamily="2" charset="-122"/>
              </a:rPr>
              <a:t>控制文件信息</a:t>
            </a:r>
            <a:endParaRPr lang="zh-CN" altLang="en-US" sz="2000" dirty="0">
              <a:latin typeface="Arial" panose="020B0604020202020204" pitchFamily="34" charset="0"/>
              <a:ea typeface="宋体" panose="02010600030101010101" pitchFamily="2" charset="-122"/>
            </a:endParaRPr>
          </a:p>
          <a:p>
            <a:pPr eaLnBrk="0" hangingPunct="0"/>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V$DATABASE    </a:t>
            </a:r>
            <a:r>
              <a:rPr lang="zh-CN" altLang="en-US" sz="2000" dirty="0">
                <a:latin typeface="Arial" panose="020B0604020202020204" pitchFamily="34" charset="0"/>
                <a:ea typeface="宋体" panose="02010600030101010101" pitchFamily="2" charset="-122"/>
              </a:rPr>
              <a:t>数据库信息</a:t>
            </a:r>
            <a:endParaRPr lang="zh-CN" altLang="en-US" sz="2000" dirty="0">
              <a:latin typeface="Arial" panose="020B0604020202020204" pitchFamily="34" charset="0"/>
              <a:ea typeface="宋体" panose="02010600030101010101" pitchFamily="2" charset="-122"/>
            </a:endParaRPr>
          </a:p>
          <a:p>
            <a:pPr eaLnBrk="0" hangingPunct="0"/>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V$DATAFILE    </a:t>
            </a:r>
            <a:r>
              <a:rPr lang="zh-CN" altLang="en-US" sz="2000" dirty="0">
                <a:latin typeface="Arial" panose="020B0604020202020204" pitchFamily="34" charset="0"/>
                <a:ea typeface="宋体" panose="02010600030101010101" pitchFamily="2" charset="-122"/>
              </a:rPr>
              <a:t>数据文件信息</a:t>
            </a:r>
            <a:endParaRPr lang="zh-CN" altLang="en-US" sz="2000" dirty="0">
              <a:latin typeface="Arial" panose="020B0604020202020204" pitchFamily="34" charset="0"/>
              <a:ea typeface="宋体" panose="02010600030101010101" pitchFamily="2" charset="-122"/>
            </a:endParaRPr>
          </a:p>
          <a:p>
            <a:pPr eaLnBrk="0" hangingPunct="0"/>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V$INSTANCE    </a:t>
            </a:r>
            <a:r>
              <a:rPr lang="zh-CN" altLang="en-US" sz="2000" dirty="0">
                <a:latin typeface="Arial" panose="020B0604020202020204" pitchFamily="34" charset="0"/>
                <a:ea typeface="宋体" panose="02010600030101010101" pitchFamily="2" charset="-122"/>
              </a:rPr>
              <a:t>实例信息</a:t>
            </a:r>
            <a:endParaRPr lang="zh-CN" altLang="en-US" sz="2000" dirty="0">
              <a:latin typeface="Arial" panose="020B0604020202020204" pitchFamily="34" charset="0"/>
              <a:ea typeface="宋体" panose="02010600030101010101" pitchFamily="2" charset="-122"/>
            </a:endParaRPr>
          </a:p>
          <a:p>
            <a:pPr eaLnBrk="0" hangingPunct="0"/>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V$PARAMETER       </a:t>
            </a:r>
            <a:r>
              <a:rPr lang="zh-CN" altLang="en-US" sz="2000" dirty="0">
                <a:latin typeface="Arial" panose="020B0604020202020204" pitchFamily="34" charset="0"/>
                <a:ea typeface="宋体" panose="02010600030101010101" pitchFamily="2" charset="-122"/>
              </a:rPr>
              <a:t>参数信息</a:t>
            </a:r>
            <a:endParaRPr lang="zh-CN" altLang="en-US" sz="2000" dirty="0">
              <a:latin typeface="Arial" panose="020B0604020202020204" pitchFamily="34" charset="0"/>
              <a:ea typeface="宋体" panose="02010600030101010101" pitchFamily="2" charset="-122"/>
            </a:endParaRPr>
          </a:p>
          <a:p>
            <a:pPr eaLnBrk="0" hangingPunct="0"/>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V$SESSION     </a:t>
            </a:r>
            <a:r>
              <a:rPr lang="zh-CN" altLang="en-US" sz="2000" dirty="0">
                <a:latin typeface="Arial" panose="020B0604020202020204" pitchFamily="34" charset="0"/>
                <a:ea typeface="宋体" panose="02010600030101010101" pitchFamily="2" charset="-122"/>
              </a:rPr>
              <a:t>会话信息</a:t>
            </a:r>
            <a:endParaRPr lang="zh-CN" altLang="en-US" sz="2000" dirty="0">
              <a:latin typeface="Arial" panose="020B0604020202020204" pitchFamily="34" charset="0"/>
              <a:ea typeface="宋体" panose="02010600030101010101" pitchFamily="2" charset="-122"/>
            </a:endParaRPr>
          </a:p>
          <a:p>
            <a:pPr eaLnBrk="0" hangingPunct="0"/>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V$SGA         SGA</a:t>
            </a:r>
            <a:r>
              <a:rPr lang="zh-CN" altLang="en-US" sz="2000" dirty="0">
                <a:latin typeface="Arial" panose="020B0604020202020204" pitchFamily="34" charset="0"/>
                <a:ea typeface="宋体" panose="02010600030101010101" pitchFamily="2" charset="-122"/>
              </a:rPr>
              <a:t>信息</a:t>
            </a:r>
            <a:endParaRPr lang="zh-CN" altLang="en-US" sz="2000" dirty="0">
              <a:latin typeface="Arial" panose="020B0604020202020204" pitchFamily="34" charset="0"/>
              <a:ea typeface="宋体" panose="02010600030101010101" pitchFamily="2" charset="-122"/>
            </a:endParaRPr>
          </a:p>
          <a:p>
            <a:pPr eaLnBrk="0" hangingPunct="0"/>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V$SGAINFO     SGA</a:t>
            </a:r>
            <a:r>
              <a:rPr lang="zh-CN" altLang="en-US" sz="2000" dirty="0">
                <a:latin typeface="Arial" panose="020B0604020202020204" pitchFamily="34" charset="0"/>
                <a:ea typeface="宋体" panose="02010600030101010101" pitchFamily="2" charset="-122"/>
              </a:rPr>
              <a:t>信息</a:t>
            </a:r>
            <a:endParaRPr lang="zh-CN" altLang="en-US" sz="2000" dirty="0">
              <a:latin typeface="Arial" panose="020B0604020202020204" pitchFamily="34" charset="0"/>
              <a:ea typeface="宋体" panose="02010600030101010101" pitchFamily="2" charset="-122"/>
            </a:endParaRPr>
          </a:p>
          <a:p>
            <a:pPr eaLnBrk="0" hangingPunct="0"/>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V$TABLESPACE  </a:t>
            </a:r>
            <a:r>
              <a:rPr lang="zh-CN" altLang="en-US" sz="2000" dirty="0">
                <a:latin typeface="Arial" panose="020B0604020202020204" pitchFamily="34" charset="0"/>
                <a:ea typeface="宋体" panose="02010600030101010101" pitchFamily="2" charset="-122"/>
              </a:rPr>
              <a:t>表空间信息</a:t>
            </a:r>
            <a:endParaRPr lang="zh-CN" altLang="en-US" sz="2000" dirty="0">
              <a:latin typeface="Arial" panose="020B0604020202020204" pitchFamily="34" charset="0"/>
              <a:ea typeface="宋体" panose="02010600030101010101" pitchFamily="2" charset="-122"/>
            </a:endParaRPr>
          </a:p>
          <a:p>
            <a:pPr eaLnBrk="0" hangingPunct="0"/>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V$THREAD      </a:t>
            </a:r>
            <a:endParaRPr lang="en-US" altLang="zh-CN" sz="2000" dirty="0">
              <a:latin typeface="Arial" panose="020B0604020202020204" pitchFamily="34" charset="0"/>
              <a:ea typeface="宋体" panose="02010600030101010101" pitchFamily="2" charset="-122"/>
            </a:endParaRPr>
          </a:p>
          <a:p>
            <a:pPr eaLnBrk="0" hangingPunct="0"/>
            <a:r>
              <a:rPr lang="en-US" altLang="zh-CN" sz="2000" dirty="0">
                <a:latin typeface="Arial" panose="020B0604020202020204" pitchFamily="34" charset="0"/>
                <a:ea typeface="宋体" panose="02010600030101010101" pitchFamily="2" charset="-122"/>
              </a:rPr>
              <a:t>    V$VERSION     </a:t>
            </a:r>
            <a:endParaRPr lang="en-US" altLang="zh-CN" sz="2000" dirty="0">
              <a:latin typeface="Arial" panose="020B0604020202020204" pitchFamily="34" charset="0"/>
              <a:ea typeface="宋体" panose="02010600030101010101" pitchFamily="2" charset="-122"/>
            </a:endParaRPr>
          </a:p>
          <a:p>
            <a:pPr eaLnBrk="0" hangingPunct="0"/>
            <a:r>
              <a:rPr lang="en-US" altLang="zh-CN" sz="2000" dirty="0">
                <a:latin typeface="Arial" panose="020B0604020202020204" pitchFamily="34" charset="0"/>
                <a:ea typeface="宋体" panose="02010600030101010101" pitchFamily="2" charset="-122"/>
              </a:rPr>
              <a:t>    V$option</a:t>
            </a:r>
            <a:endParaRPr lang="en-US" altLang="zh-CN" sz="2000" dirty="0">
              <a:latin typeface="Arial" panose="020B0604020202020204" pitchFamily="34" charset="0"/>
              <a:ea typeface="宋体" panose="02010600030101010101" pitchFamily="2" charset="-122"/>
            </a:endParaRPr>
          </a:p>
          <a:p>
            <a:pPr eaLnBrk="0" hangingPunct="0"/>
            <a:r>
              <a:rPr lang="en-US" altLang="zh-CN" sz="2000" dirty="0">
                <a:latin typeface="Arial" panose="020B0604020202020204" pitchFamily="34" charset="0"/>
                <a:ea typeface="宋体" panose="02010600030101010101" pitchFamily="2" charset="-122"/>
              </a:rPr>
              <a:t>    V$LOG</a:t>
            </a:r>
            <a:endParaRPr lang="en-US" altLang="zh-CN" sz="2000" dirty="0">
              <a:latin typeface="Arial" panose="020B0604020202020204" pitchFamily="34" charset="0"/>
              <a:ea typeface="宋体" panose="02010600030101010101" pitchFamily="2" charset="-122"/>
            </a:endParaRPr>
          </a:p>
          <a:p>
            <a:pPr eaLnBrk="0" hangingPunct="0"/>
            <a:r>
              <a:rPr lang="en-US" altLang="zh-CN" sz="2000" dirty="0">
                <a:latin typeface="Arial" panose="020B0604020202020204" pitchFamily="34" charset="0"/>
                <a:ea typeface="宋体" panose="02010600030101010101" pitchFamily="2" charset="-122"/>
              </a:rPr>
              <a:t>    V$archived_log </a:t>
            </a:r>
            <a:r>
              <a:rPr lang="zh-CN" altLang="en-US" sz="2000" dirty="0">
                <a:latin typeface="Arial" panose="020B0604020202020204" pitchFamily="34" charset="0"/>
                <a:ea typeface="宋体" panose="02010600030101010101" pitchFamily="2" charset="-122"/>
              </a:rPr>
              <a:t>归档日志文件信息</a:t>
            </a:r>
            <a:endParaRPr lang="zh-CN" altLang="en-US" sz="2000" dirty="0">
              <a:latin typeface="Arial" panose="020B0604020202020204" pitchFamily="34" charset="0"/>
              <a:ea typeface="宋体" panose="02010600030101010101" pitchFamily="2" charset="-122"/>
            </a:endParaRPr>
          </a:p>
          <a:p>
            <a:pPr eaLnBrk="0" hangingPunct="0"/>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  V$archived_dest </a:t>
            </a:r>
            <a:r>
              <a:rPr lang="zh-CN" altLang="en-US" sz="2000" dirty="0">
                <a:latin typeface="Arial" panose="020B0604020202020204" pitchFamily="34" charset="0"/>
                <a:ea typeface="宋体" panose="02010600030101010101" pitchFamily="2" charset="-122"/>
              </a:rPr>
              <a:t>归档日志文件路径信息</a:t>
            </a:r>
            <a:endParaRPr lang="en-US" altLang="zh-CN" sz="2000" dirty="0">
              <a:latin typeface="Arial" panose="020B0604020202020204" pitchFamily="34" charset="0"/>
              <a:ea typeface="宋体" panose="02010600030101010101" pitchFamily="2" charset="-122"/>
            </a:endParaRPr>
          </a:p>
          <a:p>
            <a:pPr eaLnBrk="0" hangingPunct="0"/>
            <a:r>
              <a:rPr lang="en-US" altLang="zh-CN" sz="2000" dirty="0">
                <a:latin typeface="Arial" panose="020B0604020202020204" pitchFamily="34" charset="0"/>
                <a:ea typeface="宋体" panose="02010600030101010101" pitchFamily="2" charset="-122"/>
              </a:rPr>
              <a:t>    V$SQL  </a:t>
            </a:r>
            <a:r>
              <a:rPr lang="zh-CN" altLang="en-US" sz="2000" dirty="0">
                <a:latin typeface="Arial" panose="020B0604020202020204" pitchFamily="34" charset="0"/>
                <a:ea typeface="宋体" panose="02010600030101010101" pitchFamily="2" charset="-122"/>
              </a:rPr>
              <a:t>记录</a:t>
            </a:r>
            <a:r>
              <a:rPr lang="en-US" altLang="zh-CN" sz="2000" dirty="0">
                <a:latin typeface="Arial" panose="020B0604020202020204" pitchFamily="34" charset="0"/>
                <a:ea typeface="宋体" panose="02010600030101010101" pitchFamily="2" charset="-122"/>
              </a:rPr>
              <a:t>SQL</a:t>
            </a:r>
            <a:r>
              <a:rPr lang="zh-CN" altLang="en-US" sz="2000" dirty="0">
                <a:latin typeface="Arial" panose="020B0604020202020204" pitchFamily="34" charset="0"/>
                <a:ea typeface="宋体" panose="02010600030101010101" pitchFamily="2" charset="-122"/>
              </a:rPr>
              <a:t>语句的详细信息</a:t>
            </a:r>
            <a:endParaRPr lang="zh-CN" altLang="en-US" sz="2000" dirty="0">
              <a:latin typeface="Arial" panose="020B0604020202020204" pitchFamily="34" charset="0"/>
              <a:ea typeface="宋体" panose="02010600030101010101" pitchFamily="2" charset="-122"/>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Rectangle 6"/>
          <p:cNvSpPr>
            <a:spLocks noGrp="1"/>
          </p:cNvSpPr>
          <p:nvPr>
            <p:ph type="sldNum" sz="quarter" idx="12"/>
          </p:nvPr>
        </p:nvSpPr>
        <p:spPr/>
        <p:txBody>
          <a:bodyPr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stStyle>
          <a:p>
            <a:pPr lvl="0" algn="r" eaLnBrk="1" hangingPunct="1">
              <a:buSzTx/>
            </a:pPr>
            <a:fld id="{9A0DB2DC-4C9A-4742-B13C-FB6460FD3503}" type="slidenum">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81922"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结束</a:t>
            </a:r>
            <a:endParaRPr lang="zh-CN" altLang="en-US" dirty="0">
              <a:ea typeface="宋体" panose="02010600030101010101" pitchFamily="2" charset="-122"/>
            </a:endParaRPr>
          </a:p>
        </p:txBody>
      </p:sp>
      <p:sp>
        <p:nvSpPr>
          <p:cNvPr id="81923" name="Rectangle 3"/>
          <p:cNvSpPr>
            <a:spLocks noGrp="1"/>
          </p:cNvSpPr>
          <p:nvPr>
            <p:ph idx="1"/>
          </p:nvPr>
        </p:nvSpPr>
        <p:spPr>
          <a:xfrm>
            <a:off x="0" y="3429000"/>
            <a:ext cx="8458200" cy="990600"/>
          </a:xfrm>
        </p:spPr>
        <p:txBody>
          <a:bodyPr vert="horz" wrap="square" lIns="91440" tIns="45720" rIns="91440" bIns="45720" anchor="t" anchorCtr="0"/>
          <a:p>
            <a:pPr marL="0" indent="0">
              <a:lnSpc>
                <a:spcPct val="90000"/>
              </a:lnSpc>
              <a:buNone/>
            </a:pPr>
            <a:r>
              <a:rPr lang="en-US" altLang="zh-CN" dirty="0">
                <a:ea typeface="宋体" panose="02010600030101010101" pitchFamily="2" charset="-122"/>
              </a:rPr>
              <a:t>Thank you very much for your attention</a:t>
            </a:r>
            <a:endParaRPr lang="zh-CN" altLang="en-US" dirty="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6"/>
          <p:cNvSpPr>
            <a:spLocks noGrp="1"/>
          </p:cNvSpPr>
          <p:nvPr>
            <p:ph type="sldNum" sz="quarter" idx="12"/>
          </p:nvPr>
        </p:nvSpPr>
        <p:spPr/>
        <p:txBody>
          <a:bodyPr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stStyle>
          <a:p>
            <a:pPr lvl="0" algn="r" eaLnBrk="1" hangingPunct="1">
              <a:buSzTx/>
            </a:pPr>
            <a:fld id="{9A0DB2DC-4C9A-4742-B13C-FB6460FD3503}" type="slidenum">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11266" name="Text Box 2"/>
          <p:cNvSpPr txBox="1"/>
          <p:nvPr/>
        </p:nvSpPr>
        <p:spPr>
          <a:xfrm>
            <a:off x="38100" y="914400"/>
            <a:ext cx="8534400" cy="884238"/>
          </a:xfrm>
          <a:prstGeom prst="rect">
            <a:avLst/>
          </a:prstGeom>
          <a:noFill/>
          <a:ln w="9525">
            <a:noFill/>
          </a:ln>
        </p:spPr>
        <p:txBody>
          <a:bodyPr anchor="t" anchorCtr="0">
            <a:spAutoFit/>
          </a:bodyPr>
          <a:p>
            <a:pPr eaLnBrk="0" hangingPunct="0"/>
            <a:r>
              <a:rPr lang="zh-CN" altLang="en-US" sz="2800" dirty="0">
                <a:solidFill>
                  <a:srgbClr val="800000"/>
                </a:solidFill>
                <a:latin typeface="Times New Roman" panose="02020603050405020304" charset="0"/>
                <a:ea typeface="宋体" panose="02010600030101010101" pitchFamily="2" charset="-122"/>
              </a:rPr>
              <a:t> </a:t>
            </a:r>
            <a:r>
              <a:rPr lang="en-US" altLang="zh-CN" sz="2800" dirty="0">
                <a:solidFill>
                  <a:srgbClr val="800000"/>
                </a:solidFill>
                <a:latin typeface="Times New Roman" panose="02020603050405020304" charset="0"/>
                <a:ea typeface="宋体" panose="02010600030101010101" pitchFamily="2" charset="-122"/>
              </a:rPr>
              <a:t>(1) </a:t>
            </a:r>
            <a:r>
              <a:rPr lang="zh-CN" altLang="en-US" sz="2800" dirty="0">
                <a:solidFill>
                  <a:srgbClr val="800000"/>
                </a:solidFill>
                <a:latin typeface="Times New Roman" panose="02020603050405020304" charset="0"/>
                <a:ea typeface="宋体" panose="02010600030101010101" pitchFamily="2" charset="-122"/>
              </a:rPr>
              <a:t>数据库（</a:t>
            </a:r>
            <a:r>
              <a:rPr lang="en-US" altLang="zh-CN" sz="2800" dirty="0">
                <a:solidFill>
                  <a:srgbClr val="800000"/>
                </a:solidFill>
                <a:latin typeface="Times New Roman" panose="02020603050405020304" charset="0"/>
                <a:ea typeface="宋体" panose="02010600030101010101" pitchFamily="2" charset="-122"/>
              </a:rPr>
              <a:t>Database</a:t>
            </a:r>
            <a:r>
              <a:rPr lang="zh-CN" altLang="en-US" sz="2800" dirty="0">
                <a:solidFill>
                  <a:srgbClr val="800000"/>
                </a:solidFill>
                <a:latin typeface="Times New Roman" panose="02020603050405020304" charset="0"/>
                <a:ea typeface="宋体" panose="02010600030101010101" pitchFamily="2" charset="-122"/>
              </a:rPr>
              <a:t>）</a:t>
            </a:r>
            <a:endParaRPr lang="zh-CN" altLang="en-US" sz="2800" dirty="0">
              <a:solidFill>
                <a:srgbClr val="800000"/>
              </a:solidFill>
              <a:latin typeface="Times New Roman" panose="02020603050405020304" charset="0"/>
              <a:ea typeface="宋体" panose="02010600030101010101" pitchFamily="2" charset="-122"/>
            </a:endParaRPr>
          </a:p>
          <a:p>
            <a:pPr eaLnBrk="0" hangingPunct="0"/>
            <a:r>
              <a:rPr lang="zh-CN" altLang="en-US" sz="2400" dirty="0">
                <a:latin typeface="Times New Roman" panose="02020603050405020304" charset="0"/>
                <a:ea typeface="宋体" panose="02010600030101010101" pitchFamily="2" charset="-122"/>
              </a:rPr>
              <a:t>　　</a:t>
            </a:r>
            <a:r>
              <a:rPr lang="zh-CN" altLang="en-US" sz="2200" dirty="0">
                <a:latin typeface="Times New Roman" panose="02020603050405020304" charset="0"/>
                <a:ea typeface="宋体" panose="02010600030101010101" pitchFamily="2" charset="-122"/>
              </a:rPr>
              <a:t>数据库是</a:t>
            </a:r>
            <a:r>
              <a:rPr lang="en-US" altLang="zh-CN" sz="2200" dirty="0">
                <a:latin typeface="Times New Roman" panose="02020603050405020304" charset="0"/>
                <a:ea typeface="宋体" panose="02010600030101010101" pitchFamily="2" charset="-122"/>
              </a:rPr>
              <a:t>Oracle</a:t>
            </a:r>
            <a:r>
              <a:rPr lang="zh-CN" altLang="en-US" sz="2200" dirty="0">
                <a:latin typeface="Times New Roman" panose="02020603050405020304" charset="0"/>
                <a:ea typeface="宋体" panose="02010600030101010101" pitchFamily="2" charset="-122"/>
              </a:rPr>
              <a:t>用于保存数据的一系列物理结构和逻辑结构。</a:t>
            </a:r>
            <a:endParaRPr lang="en-US" altLang="zh-CN" sz="2200" dirty="0">
              <a:latin typeface="Times New Roman" panose="02020603050405020304" charset="0"/>
              <a:ea typeface="宋体" panose="02010600030101010101" pitchFamily="2" charset="-122"/>
            </a:endParaRPr>
          </a:p>
        </p:txBody>
      </p:sp>
      <p:sp>
        <p:nvSpPr>
          <p:cNvPr id="11267" name="Rectangle 3"/>
          <p:cNvSpPr>
            <a:spLocks noGrp="1"/>
          </p:cNvSpPr>
          <p:nvPr>
            <p:ph type="title" idx="4294967295"/>
          </p:nvPr>
        </p:nvSpPr>
        <p:spPr>
          <a:xfrm>
            <a:off x="304800" y="0"/>
            <a:ext cx="8305800" cy="820738"/>
          </a:xfrm>
        </p:spPr>
        <p:txBody>
          <a:bodyPr vert="horz" wrap="square" lIns="91440" tIns="45720" rIns="91440" bIns="45720" anchor="ctr" anchorCtr="0"/>
          <a:p>
            <a:r>
              <a:rPr lang="en-US" altLang="zh-CN" sz="3600" dirty="0">
                <a:latin typeface="Times New Roman" panose="02020603050405020304" charset="0"/>
                <a:ea typeface="宋体" panose="02010600030101010101" pitchFamily="2" charset="-122"/>
              </a:rPr>
              <a:t>Oracle 11g</a:t>
            </a:r>
            <a:r>
              <a:rPr lang="zh-CN" altLang="en-US" sz="3600" dirty="0">
                <a:latin typeface="Times New Roman" panose="02020603050405020304" charset="0"/>
                <a:ea typeface="宋体" panose="02010600030101010101" pitchFamily="2" charset="-122"/>
              </a:rPr>
              <a:t>系统结构概述</a:t>
            </a:r>
            <a:endParaRPr lang="en-US" altLang="zh-CN" sz="3600" dirty="0">
              <a:latin typeface="Times New Roman" panose="02020603050405020304" charset="0"/>
              <a:ea typeface="宋体" panose="02010600030101010101" pitchFamily="2" charset="-122"/>
            </a:endParaRPr>
          </a:p>
        </p:txBody>
      </p:sp>
      <p:sp>
        <p:nvSpPr>
          <p:cNvPr id="320517" name="Rectangle 5"/>
          <p:cNvSpPr>
            <a:spLocks noChangeArrowheads="1"/>
          </p:cNvSpPr>
          <p:nvPr/>
        </p:nvSpPr>
        <p:spPr bwMode="auto">
          <a:xfrm>
            <a:off x="922338" y="1905000"/>
            <a:ext cx="6697663" cy="457200"/>
          </a:xfrm>
          <a:prstGeom prst="rect">
            <a:avLst/>
          </a:prstGeom>
          <a:gradFill rotWithShape="1">
            <a:gsLst>
              <a:gs pos="0">
                <a:schemeClr val="folHlink">
                  <a:alpha val="0"/>
                </a:schemeClr>
              </a:gs>
              <a:gs pos="100000">
                <a:schemeClr val="folHlink">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SQL&gt;select name from V$database</a:t>
            </a: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69" name="Rectangle 6"/>
          <p:cNvSpPr/>
          <p:nvPr/>
        </p:nvSpPr>
        <p:spPr>
          <a:xfrm>
            <a:off x="63500" y="2455863"/>
            <a:ext cx="8094663" cy="1322387"/>
          </a:xfrm>
          <a:prstGeom prst="rect">
            <a:avLst/>
          </a:prstGeom>
          <a:noFill/>
          <a:ln w="9525">
            <a:noFill/>
          </a:ln>
        </p:spPr>
        <p:txBody>
          <a:bodyPr wrap="square" anchor="t" anchorCtr="0">
            <a:spAutoFit/>
          </a:bodyPr>
          <a:p>
            <a:pPr eaLnBrk="0" hangingPunct="0"/>
            <a:r>
              <a:rPr lang="en-US" altLang="zh-CN" sz="2800" dirty="0">
                <a:solidFill>
                  <a:srgbClr val="800000"/>
                </a:solidFill>
                <a:latin typeface="Arial" panose="020B0604020202020204" pitchFamily="34" charset="0"/>
                <a:ea typeface="宋体" panose="02010600030101010101" pitchFamily="2" charset="-122"/>
              </a:rPr>
              <a:t>(2) </a:t>
            </a:r>
            <a:r>
              <a:rPr lang="zh-CN" altLang="en-US" sz="2800" dirty="0">
                <a:solidFill>
                  <a:srgbClr val="800000"/>
                </a:solidFill>
                <a:latin typeface="Arial" panose="020B0604020202020204" pitchFamily="34" charset="0"/>
                <a:ea typeface="宋体" panose="02010600030101010101" pitchFamily="2" charset="-122"/>
              </a:rPr>
              <a:t>实例</a:t>
            </a:r>
            <a:r>
              <a:rPr lang="en-US" altLang="zh-CN" sz="2800" dirty="0">
                <a:solidFill>
                  <a:srgbClr val="800000"/>
                </a:solidFill>
                <a:latin typeface="Arial" panose="020B0604020202020204" pitchFamily="34" charset="0"/>
                <a:ea typeface="宋体" panose="02010600030101010101" pitchFamily="2" charset="-122"/>
              </a:rPr>
              <a:t>(Instance)</a:t>
            </a:r>
            <a:endParaRPr lang="en-US" altLang="zh-CN" sz="2800" dirty="0">
              <a:solidFill>
                <a:srgbClr val="800000"/>
              </a:solidFill>
              <a:latin typeface="Arial" panose="020B0604020202020204" pitchFamily="34" charset="0"/>
              <a:ea typeface="宋体" panose="02010600030101010101" pitchFamily="2" charset="-122"/>
            </a:endParaRPr>
          </a:p>
          <a:p>
            <a:pPr eaLnBrk="0" hangingPunct="0"/>
            <a:r>
              <a:rPr lang="en-US" altLang="zh-CN" sz="28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实例是由服务器在运行过程中的</a:t>
            </a:r>
            <a:r>
              <a:rPr lang="zh-CN" altLang="en-US" sz="2400" dirty="0">
                <a:solidFill>
                  <a:srgbClr val="FF0000"/>
                </a:solidFill>
                <a:latin typeface="Arial" panose="020B0604020202020204" pitchFamily="34" charset="0"/>
                <a:ea typeface="宋体" panose="02010600030101010101" pitchFamily="2" charset="-122"/>
              </a:rPr>
              <a:t>内存结构</a:t>
            </a:r>
            <a:r>
              <a:rPr lang="zh-CN" altLang="en-US" sz="2400" dirty="0">
                <a:latin typeface="Arial" panose="020B0604020202020204" pitchFamily="34" charset="0"/>
                <a:ea typeface="宋体" panose="02010600030101010101" pitchFamily="2" charset="-122"/>
              </a:rPr>
              <a:t>和一系列</a:t>
            </a:r>
            <a:r>
              <a:rPr lang="zh-CN" altLang="en-US" sz="2400" dirty="0">
                <a:solidFill>
                  <a:srgbClr val="FF0000"/>
                </a:solidFill>
                <a:latin typeface="Arial" panose="020B0604020202020204" pitchFamily="34" charset="0"/>
                <a:ea typeface="宋体" panose="02010600030101010101" pitchFamily="2" charset="-122"/>
              </a:rPr>
              <a:t>进程</a:t>
            </a:r>
            <a:r>
              <a:rPr lang="zh-CN" altLang="en-US" sz="2400" dirty="0">
                <a:latin typeface="Arial" panose="020B0604020202020204" pitchFamily="34" charset="0"/>
                <a:ea typeface="宋体" panose="02010600030101010101" pitchFamily="2" charset="-122"/>
              </a:rPr>
              <a:t>组成的。</a:t>
            </a:r>
            <a:endParaRPr lang="zh-CN" altLang="en-US" sz="2400" dirty="0">
              <a:latin typeface="Arial" panose="020B0604020202020204" pitchFamily="34" charset="0"/>
              <a:ea typeface="宋体" panose="02010600030101010101" pitchFamily="2" charset="-122"/>
            </a:endParaRPr>
          </a:p>
        </p:txBody>
      </p:sp>
      <p:sp>
        <p:nvSpPr>
          <p:cNvPr id="11270" name="Rectangle 3"/>
          <p:cNvSpPr txBox="1"/>
          <p:nvPr/>
        </p:nvSpPr>
        <p:spPr>
          <a:xfrm>
            <a:off x="0" y="3810000"/>
            <a:ext cx="8420100" cy="2403475"/>
          </a:xfrm>
          <a:prstGeom prst="rect">
            <a:avLst/>
          </a:prstGeom>
          <a:noFill/>
          <a:ln w="9525">
            <a:noFill/>
          </a:ln>
        </p:spPr>
        <p:txBody>
          <a:bodyPr anchor="t" anchorCtr="0"/>
          <a:p>
            <a:pPr marL="342900" indent="-342900" eaLnBrk="0" hangingPunct="0">
              <a:lnSpc>
                <a:spcPct val="90000"/>
              </a:lnSpc>
              <a:spcBef>
                <a:spcPct val="20000"/>
              </a:spcBef>
              <a:buClr>
                <a:srgbClr val="800000"/>
              </a:buClr>
              <a:buSzPct val="90000"/>
              <a:buFont typeface="Wingdings" panose="05000000000000000000" pitchFamily="2" charset="2"/>
              <a:buChar char="n"/>
            </a:pPr>
            <a:r>
              <a:rPr lang="zh-CN" altLang="en-US" sz="2200" dirty="0">
                <a:latin typeface="Arial" panose="020B0604020202020204" pitchFamily="34" charset="0"/>
                <a:ea typeface="宋体" panose="02010600030101010101" pitchFamily="2" charset="-122"/>
              </a:rPr>
              <a:t>每个运行的</a:t>
            </a:r>
            <a:r>
              <a:rPr lang="en-US" altLang="zh-CN" sz="2200" dirty="0">
                <a:latin typeface="Arial" panose="020B0604020202020204" pitchFamily="34" charset="0"/>
                <a:ea typeface="宋体" panose="02010600030101010101" pitchFamily="2" charset="-122"/>
              </a:rPr>
              <a:t>Oracle</a:t>
            </a:r>
            <a:r>
              <a:rPr lang="zh-CN" altLang="en-US" sz="2200" dirty="0">
                <a:latin typeface="Arial" panose="020B0604020202020204" pitchFamily="34" charset="0"/>
                <a:ea typeface="宋体" panose="02010600030101010101" pitchFamily="2" charset="-122"/>
              </a:rPr>
              <a:t>数据库都对应一个</a:t>
            </a:r>
            <a:r>
              <a:rPr lang="en-US" altLang="zh-CN" sz="2200" dirty="0">
                <a:latin typeface="Arial" panose="020B0604020202020204" pitchFamily="34" charset="0"/>
                <a:ea typeface="宋体" panose="02010600030101010101" pitchFamily="2" charset="-122"/>
              </a:rPr>
              <a:t>Oracle</a:t>
            </a:r>
            <a:r>
              <a:rPr lang="zh-CN" altLang="en-US" sz="2200" dirty="0">
                <a:latin typeface="Arial" panose="020B0604020202020204" pitchFamily="34" charset="0"/>
                <a:ea typeface="宋体" panose="02010600030101010101" pitchFamily="2" charset="-122"/>
              </a:rPr>
              <a:t>例程（</a:t>
            </a:r>
            <a:r>
              <a:rPr lang="en-US" altLang="zh-CN" sz="2200" dirty="0">
                <a:latin typeface="Arial" panose="020B0604020202020204" pitchFamily="34" charset="0"/>
                <a:ea typeface="宋体" panose="02010600030101010101" pitchFamily="2" charset="-122"/>
              </a:rPr>
              <a:t>Instance</a:t>
            </a:r>
            <a:r>
              <a:rPr lang="zh-CN" altLang="en-US" sz="2200" dirty="0">
                <a:latin typeface="Arial" panose="020B0604020202020204" pitchFamily="34" charset="0"/>
                <a:ea typeface="宋体" panose="02010600030101010101" pitchFamily="2" charset="-122"/>
              </a:rPr>
              <a:t>），称为实例。</a:t>
            </a:r>
            <a:endParaRPr lang="zh-CN" altLang="en-US" sz="2200" dirty="0">
              <a:latin typeface="Arial" panose="020B0604020202020204" pitchFamily="34" charset="0"/>
              <a:ea typeface="宋体" panose="02010600030101010101" pitchFamily="2" charset="-122"/>
            </a:endParaRPr>
          </a:p>
          <a:p>
            <a:pPr marL="342900" indent="-342900" eaLnBrk="0" hangingPunct="0">
              <a:lnSpc>
                <a:spcPct val="90000"/>
              </a:lnSpc>
              <a:spcBef>
                <a:spcPct val="20000"/>
              </a:spcBef>
              <a:buClr>
                <a:srgbClr val="800000"/>
              </a:buClr>
              <a:buSzPct val="90000"/>
              <a:buFont typeface="Wingdings" panose="05000000000000000000" pitchFamily="2" charset="2"/>
              <a:buChar char="n"/>
            </a:pPr>
            <a:r>
              <a:rPr lang="zh-CN" altLang="en-US" sz="2200" dirty="0">
                <a:latin typeface="Arial" panose="020B0604020202020204" pitchFamily="34" charset="0"/>
                <a:ea typeface="宋体" panose="02010600030101010101" pitchFamily="2" charset="-122"/>
              </a:rPr>
              <a:t>当数据库服务器上的一个数据库启动时，</a:t>
            </a:r>
            <a:r>
              <a:rPr lang="en-US" altLang="zh-CN" sz="2200" dirty="0">
                <a:latin typeface="Arial" panose="020B0604020202020204" pitchFamily="34" charset="0"/>
                <a:ea typeface="宋体" panose="02010600030101010101" pitchFamily="2" charset="-122"/>
              </a:rPr>
              <a:t>Oracle</a:t>
            </a:r>
            <a:r>
              <a:rPr lang="zh-CN" altLang="en-US" sz="2200" dirty="0">
                <a:latin typeface="Arial" panose="020B0604020202020204" pitchFamily="34" charset="0"/>
                <a:ea typeface="宋体" panose="02010600030101010101" pitchFamily="2" charset="-122"/>
              </a:rPr>
              <a:t>将分配一块内存区间，叫做系统全局区（</a:t>
            </a:r>
            <a:r>
              <a:rPr lang="en-US" altLang="zh-CN" sz="2200" dirty="0">
                <a:latin typeface="Arial" panose="020B0604020202020204" pitchFamily="34" charset="0"/>
                <a:ea typeface="宋体" panose="02010600030101010101" pitchFamily="2" charset="-122"/>
              </a:rPr>
              <a:t>SGA</a:t>
            </a:r>
            <a:r>
              <a:rPr lang="zh-CN" altLang="en-US" sz="2200" dirty="0">
                <a:latin typeface="Arial" panose="020B0604020202020204" pitchFamily="34" charset="0"/>
                <a:ea typeface="宋体" panose="02010600030101010101" pitchFamily="2" charset="-122"/>
              </a:rPr>
              <a:t>），并启动一个或多个</a:t>
            </a:r>
            <a:r>
              <a:rPr lang="en-US" altLang="zh-CN" sz="2200" dirty="0">
                <a:latin typeface="Arial" panose="020B0604020202020204" pitchFamily="34" charset="0"/>
                <a:ea typeface="宋体" panose="02010600030101010101" pitchFamily="2" charset="-122"/>
              </a:rPr>
              <a:t>Oracle</a:t>
            </a:r>
            <a:r>
              <a:rPr lang="zh-CN" altLang="en-US" sz="2200" dirty="0">
                <a:latin typeface="Arial" panose="020B0604020202020204" pitchFamily="34" charset="0"/>
                <a:ea typeface="宋体" panose="02010600030101010101" pitchFamily="2" charset="-122"/>
              </a:rPr>
              <a:t>进程。</a:t>
            </a:r>
            <a:endParaRPr lang="zh-CN" altLang="en-US" sz="2200" dirty="0">
              <a:latin typeface="Arial" panose="020B0604020202020204" pitchFamily="34" charset="0"/>
              <a:ea typeface="宋体" panose="02010600030101010101" pitchFamily="2" charset="-122"/>
            </a:endParaRPr>
          </a:p>
          <a:p>
            <a:pPr marL="342900" indent="-342900" eaLnBrk="0" hangingPunct="0">
              <a:lnSpc>
                <a:spcPct val="90000"/>
              </a:lnSpc>
              <a:spcBef>
                <a:spcPct val="20000"/>
              </a:spcBef>
              <a:buClr>
                <a:srgbClr val="800000"/>
              </a:buClr>
              <a:buSzPct val="90000"/>
              <a:buFont typeface="Wingdings" panose="05000000000000000000" pitchFamily="2" charset="2"/>
              <a:buChar char="n"/>
            </a:pPr>
            <a:r>
              <a:rPr lang="en-US" altLang="zh-CN" sz="2200" dirty="0">
                <a:latin typeface="Arial" panose="020B0604020202020204" pitchFamily="34" charset="0"/>
                <a:ea typeface="宋体" panose="02010600030101010101" pitchFamily="2" charset="-122"/>
              </a:rPr>
              <a:t>SGA</a:t>
            </a:r>
            <a:r>
              <a:rPr lang="zh-CN" altLang="en-US" sz="2200" dirty="0">
                <a:latin typeface="Arial" panose="020B0604020202020204" pitchFamily="34" charset="0"/>
                <a:ea typeface="宋体" panose="02010600030101010101" pitchFamily="2" charset="-122"/>
              </a:rPr>
              <a:t>和</a:t>
            </a:r>
            <a:r>
              <a:rPr lang="en-US" altLang="zh-CN" sz="2200" dirty="0">
                <a:latin typeface="Arial" panose="020B0604020202020204" pitchFamily="34" charset="0"/>
                <a:ea typeface="宋体" panose="02010600030101010101" pitchFamily="2" charset="-122"/>
              </a:rPr>
              <a:t>Oracle</a:t>
            </a:r>
            <a:r>
              <a:rPr lang="zh-CN" altLang="en-US" sz="2200" dirty="0">
                <a:latin typeface="Arial" panose="020B0604020202020204" pitchFamily="34" charset="0"/>
                <a:ea typeface="宋体" panose="02010600030101010101" pitchFamily="2" charset="-122"/>
              </a:rPr>
              <a:t>进程结合在一起成为一个</a:t>
            </a:r>
            <a:r>
              <a:rPr lang="en-US" altLang="zh-CN" sz="2200" dirty="0">
                <a:latin typeface="Arial" panose="020B0604020202020204" pitchFamily="34" charset="0"/>
                <a:ea typeface="宋体" panose="02010600030101010101" pitchFamily="2" charset="-122"/>
              </a:rPr>
              <a:t>Oracle</a:t>
            </a:r>
            <a:r>
              <a:rPr lang="zh-CN" altLang="en-US" sz="2200" dirty="0">
                <a:latin typeface="Arial" panose="020B0604020202020204" pitchFamily="34" charset="0"/>
                <a:ea typeface="宋体" panose="02010600030101010101" pitchFamily="2" charset="-122"/>
              </a:rPr>
              <a:t>实例。</a:t>
            </a:r>
            <a:r>
              <a:rPr lang="zh-CN" altLang="en-US" sz="2600" dirty="0">
                <a:latin typeface="Arial" panose="020B0604020202020204" pitchFamily="34" charset="0"/>
                <a:ea typeface="宋体" panose="02010600030101010101" pitchFamily="2" charset="-122"/>
              </a:rPr>
              <a:t> </a:t>
            </a:r>
            <a:endParaRPr lang="zh-CN" altLang="en-US" sz="2600" dirty="0">
              <a:latin typeface="Arial" panose="020B0604020202020204" pitchFamily="34" charset="0"/>
              <a:ea typeface="宋体" panose="02010600030101010101" pitchFamily="2" charset="-122"/>
            </a:endParaRPr>
          </a:p>
        </p:txBody>
      </p:sp>
      <p:sp>
        <p:nvSpPr>
          <p:cNvPr id="9" name="Rectangle 7"/>
          <p:cNvSpPr>
            <a:spLocks noChangeArrowheads="1"/>
          </p:cNvSpPr>
          <p:nvPr/>
        </p:nvSpPr>
        <p:spPr bwMode="auto">
          <a:xfrm>
            <a:off x="955675" y="5943600"/>
            <a:ext cx="6697663" cy="457200"/>
          </a:xfrm>
          <a:prstGeom prst="rect">
            <a:avLst/>
          </a:prstGeom>
          <a:gradFill rotWithShape="1">
            <a:gsLst>
              <a:gs pos="0">
                <a:schemeClr val="folHlink">
                  <a:alpha val="0"/>
                </a:schemeClr>
              </a:gs>
              <a:gs pos="100000">
                <a:schemeClr val="folHlink">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SQL&gt;select </a:t>
            </a:r>
            <a:r>
              <a:rPr kumimoji="0" lang="en-US" altLang="zh-CN" sz="2400" b="1"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instance_name</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from </a:t>
            </a:r>
            <a:r>
              <a:rPr kumimoji="0" lang="en-US" altLang="zh-CN" sz="2400" b="1"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V$instance</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6"/>
          <p:cNvSpPr>
            <a:spLocks noGrp="1"/>
          </p:cNvSpPr>
          <p:nvPr>
            <p:ph type="sldNum" sz="quarter" idx="12"/>
          </p:nvPr>
        </p:nvSpPr>
        <p:spPr/>
        <p:txBody>
          <a:bodyPr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stStyle>
          <a:p>
            <a:pPr lvl="0" algn="r" eaLnBrk="1" hangingPunct="1">
              <a:buSzTx/>
            </a:pPr>
            <a:fld id="{9A0DB2DC-4C9A-4742-B13C-FB6460FD3503}" type="slidenum">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12290" name="Rectangle 2"/>
          <p:cNvSpPr>
            <a:spLocks noGrp="1"/>
          </p:cNvSpPr>
          <p:nvPr>
            <p:ph idx="1"/>
          </p:nvPr>
        </p:nvSpPr>
        <p:spPr>
          <a:xfrm>
            <a:off x="0" y="1371600"/>
            <a:ext cx="8229600" cy="5486400"/>
          </a:xfrm>
        </p:spPr>
        <p:txBody>
          <a:bodyPr vert="horz" wrap="square" lIns="91440" tIns="45720" rIns="91440" bIns="45720" anchor="t" anchorCtr="0"/>
          <a:p>
            <a:pPr>
              <a:lnSpc>
                <a:spcPct val="120000"/>
              </a:lnSpc>
            </a:pPr>
            <a:r>
              <a:rPr lang="en-US" altLang="zh-CN" dirty="0">
                <a:ea typeface="宋体" panose="02010600030101010101" pitchFamily="2" charset="-122"/>
              </a:rPr>
              <a:t>Oracle</a:t>
            </a:r>
            <a:r>
              <a:rPr lang="zh-CN" altLang="en-US" dirty="0">
                <a:ea typeface="宋体" panose="02010600030101010101" pitchFamily="2" charset="-122"/>
              </a:rPr>
              <a:t>数据库服务器由</a:t>
            </a:r>
            <a:r>
              <a:rPr lang="zh-CN" altLang="en-US" dirty="0">
                <a:solidFill>
                  <a:srgbClr val="800000"/>
                </a:solidFill>
                <a:ea typeface="宋体" panose="02010600030101010101" pitchFamily="2" charset="-122"/>
              </a:rPr>
              <a:t>数据库</a:t>
            </a:r>
            <a:r>
              <a:rPr lang="zh-CN" altLang="en-US" dirty="0">
                <a:ea typeface="宋体" panose="02010600030101010101" pitchFamily="2" charset="-122"/>
              </a:rPr>
              <a:t>和</a:t>
            </a:r>
            <a:r>
              <a:rPr lang="zh-CN" altLang="en-US" dirty="0">
                <a:solidFill>
                  <a:srgbClr val="800000"/>
                </a:solidFill>
                <a:ea typeface="宋体" panose="02010600030101010101" pitchFamily="2" charset="-122"/>
              </a:rPr>
              <a:t>实例</a:t>
            </a:r>
            <a:r>
              <a:rPr lang="zh-CN" altLang="en-US" dirty="0">
                <a:ea typeface="宋体" panose="02010600030101010101" pitchFamily="2" charset="-122"/>
              </a:rPr>
              <a:t>组成</a:t>
            </a:r>
            <a:endParaRPr lang="zh-CN" altLang="en-US" dirty="0">
              <a:ea typeface="宋体" panose="02010600030101010101" pitchFamily="2" charset="-122"/>
            </a:endParaRPr>
          </a:p>
          <a:p>
            <a:pPr>
              <a:lnSpc>
                <a:spcPct val="120000"/>
              </a:lnSpc>
            </a:pPr>
            <a:r>
              <a:rPr lang="zh-CN" altLang="en-US" dirty="0">
                <a:ea typeface="宋体" panose="02010600030101010101" pitchFamily="2" charset="-122"/>
              </a:rPr>
              <a:t>数据库与实例的关系</a:t>
            </a:r>
            <a:endParaRPr lang="zh-CN" altLang="en-US" dirty="0">
              <a:ea typeface="宋体" panose="02010600030101010101" pitchFamily="2" charset="-122"/>
            </a:endParaRPr>
          </a:p>
          <a:p>
            <a:pPr lvl="1">
              <a:lnSpc>
                <a:spcPct val="120000"/>
              </a:lnSpc>
              <a:buClr>
                <a:srgbClr val="800000"/>
              </a:buClr>
              <a:buFont typeface="Wingdings" panose="05000000000000000000" pitchFamily="2" charset="2"/>
              <a:buChar char="l"/>
            </a:pPr>
            <a:r>
              <a:rPr lang="zh-CN" altLang="en-US" sz="2200" dirty="0">
                <a:ea typeface="宋体" panose="02010600030101010101" pitchFamily="2" charset="-122"/>
              </a:rPr>
              <a:t>数据库是</a:t>
            </a:r>
            <a:r>
              <a:rPr lang="en-US" altLang="zh-CN" sz="2200" dirty="0">
                <a:ea typeface="宋体" panose="02010600030101010101" pitchFamily="2" charset="-122"/>
              </a:rPr>
              <a:t>Oracle</a:t>
            </a:r>
            <a:r>
              <a:rPr lang="zh-CN" altLang="en-US" sz="2200" dirty="0">
                <a:ea typeface="宋体" panose="02010600030101010101" pitchFamily="2" charset="-122"/>
              </a:rPr>
              <a:t>用于保存数据的</a:t>
            </a:r>
            <a:r>
              <a:rPr lang="zh-CN" altLang="en-US" sz="2200" dirty="0">
                <a:solidFill>
                  <a:srgbClr val="800000"/>
                </a:solidFill>
                <a:ea typeface="宋体" panose="02010600030101010101" pitchFamily="2" charset="-122"/>
              </a:rPr>
              <a:t>一系列物理结构和逻辑结构。</a:t>
            </a:r>
            <a:endParaRPr lang="zh-CN" altLang="en-US" sz="2200" dirty="0">
              <a:solidFill>
                <a:srgbClr val="800000"/>
              </a:solidFill>
              <a:ea typeface="宋体" panose="02010600030101010101" pitchFamily="2" charset="-122"/>
            </a:endParaRPr>
          </a:p>
          <a:p>
            <a:pPr lvl="1">
              <a:lnSpc>
                <a:spcPct val="120000"/>
              </a:lnSpc>
              <a:buClr>
                <a:srgbClr val="800000"/>
              </a:buClr>
              <a:buFont typeface="Wingdings" panose="05000000000000000000" pitchFamily="2" charset="2"/>
              <a:buChar char="l"/>
            </a:pPr>
            <a:r>
              <a:rPr lang="zh-CN" altLang="en-US" sz="2200" dirty="0">
                <a:ea typeface="宋体" panose="02010600030101010101" pitchFamily="2" charset="-122"/>
              </a:rPr>
              <a:t>用户直接与实例交互，由实例访问数据库。</a:t>
            </a:r>
            <a:endParaRPr lang="zh-CN" altLang="en-US" sz="2200" dirty="0">
              <a:ea typeface="宋体" panose="02010600030101010101" pitchFamily="2" charset="-122"/>
            </a:endParaRPr>
          </a:p>
          <a:p>
            <a:pPr lvl="1">
              <a:lnSpc>
                <a:spcPct val="120000"/>
              </a:lnSpc>
              <a:buClr>
                <a:srgbClr val="800000"/>
              </a:buClr>
              <a:buFont typeface="Wingdings" panose="05000000000000000000" pitchFamily="2" charset="2"/>
              <a:buChar char="l"/>
            </a:pPr>
            <a:r>
              <a:rPr lang="zh-CN" altLang="en-US" sz="2200" dirty="0">
                <a:ea typeface="宋体" panose="02010600030101010101" pitchFamily="2" charset="-122"/>
              </a:rPr>
              <a:t>每个数据库至少有一个与之对应的实例。</a:t>
            </a:r>
            <a:endParaRPr lang="zh-CN" altLang="en-US" sz="2200" dirty="0">
              <a:ea typeface="宋体" panose="02010600030101010101" pitchFamily="2" charset="-122"/>
            </a:endParaRPr>
          </a:p>
          <a:p>
            <a:pPr>
              <a:lnSpc>
                <a:spcPct val="120000"/>
              </a:lnSpc>
            </a:pPr>
            <a:endParaRPr lang="zh-CN" altLang="en-US" sz="2200" dirty="0">
              <a:ea typeface="宋体" panose="02010600030101010101" pitchFamily="2" charset="-122"/>
            </a:endParaRPr>
          </a:p>
        </p:txBody>
      </p:sp>
      <p:sp>
        <p:nvSpPr>
          <p:cNvPr id="12291" name="Rectangle 3"/>
          <p:cNvSpPr/>
          <p:nvPr/>
        </p:nvSpPr>
        <p:spPr>
          <a:xfrm>
            <a:off x="228600" y="0"/>
            <a:ext cx="8305800" cy="820738"/>
          </a:xfrm>
          <a:prstGeom prst="rect">
            <a:avLst/>
          </a:prstGeom>
          <a:noFill/>
          <a:ln w="9525">
            <a:noFill/>
          </a:ln>
        </p:spPr>
        <p:txBody>
          <a:bodyPr anchor="ctr" anchorCtr="0"/>
          <a:p>
            <a:pPr algn="ctr" eaLnBrk="0" hangingPunct="0"/>
            <a:r>
              <a:rPr lang="en-US" altLang="zh-CN" sz="3600" dirty="0">
                <a:solidFill>
                  <a:schemeClr val="bg1"/>
                </a:solidFill>
                <a:latin typeface="Times New Roman" panose="02020603050405020304" charset="0"/>
                <a:ea typeface="宋体" panose="02010600030101010101" pitchFamily="2" charset="-122"/>
              </a:rPr>
              <a:t>Oracle 11</a:t>
            </a:r>
            <a:r>
              <a:rPr lang="zh-CN" altLang="en-US" sz="3600" dirty="0">
                <a:solidFill>
                  <a:schemeClr val="bg1"/>
                </a:solidFill>
                <a:latin typeface="Times New Roman" panose="02020603050405020304" charset="0"/>
                <a:ea typeface="宋体" panose="02010600030101010101" pitchFamily="2" charset="-122"/>
              </a:rPr>
              <a:t>系统结构概述</a:t>
            </a:r>
            <a:endParaRPr lang="en-US" altLang="zh-CN" sz="3600" dirty="0">
              <a:solidFill>
                <a:schemeClr val="bg1"/>
              </a:solidFill>
              <a:latin typeface="Times New Roman" panose="02020603050405020304" charset="0"/>
              <a:ea typeface="宋体" panose="02010600030101010101" pitchFamily="2" charset="-122"/>
            </a:endParaRPr>
          </a:p>
        </p:txBody>
      </p:sp>
    </p:spTree>
  </p:cSld>
  <p:clrMapOvr>
    <a:masterClrMapping/>
  </p:clrMapOvr>
</p:sld>
</file>

<file path=ppt/theme/theme1.xml><?xml version="1.0" encoding="utf-8"?>
<a:theme xmlns:a="http://schemas.openxmlformats.org/drawingml/2006/main" name="e_business">
  <a:themeElements>
    <a:clrScheme name="e_busines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_business">
      <a:majorFont>
        <a:latin typeface="Time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alpha val="0"/>
          </a:schemeClr>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alpha val="0"/>
          </a:schemeClr>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e_busines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e_busines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e_busines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e_busines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e_busines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e_busines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e_busines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e_busines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e_busines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e_busines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e_busines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e_busines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12741</Words>
  <Application>WPS 演示</Application>
  <PresentationFormat>全屏显示(4:3)</PresentationFormat>
  <Paragraphs>918</Paragraphs>
  <Slides>71</Slides>
  <Notes>6</Notes>
  <HiddenSlides>7</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71</vt:i4>
      </vt:variant>
    </vt:vector>
  </HeadingPairs>
  <TitlesOfParts>
    <vt:vector size="86" baseType="lpstr">
      <vt:lpstr>Arial</vt:lpstr>
      <vt:lpstr>宋体</vt:lpstr>
      <vt:lpstr>Wingdings</vt:lpstr>
      <vt:lpstr>Times</vt:lpstr>
      <vt:lpstr>Times New Roman</vt:lpstr>
      <vt:lpstr>黑体</vt:lpstr>
      <vt:lpstr>新宋体</vt:lpstr>
      <vt:lpstr>方正姚体</vt:lpstr>
      <vt:lpstr>微软雅黑</vt:lpstr>
      <vt:lpstr>Arial Unicode MS</vt:lpstr>
      <vt:lpstr>Calibri</vt:lpstr>
      <vt:lpstr>楷体_GB2312</vt:lpstr>
      <vt:lpstr>e_business</vt:lpstr>
      <vt:lpstr>Word.Picture.8</vt:lpstr>
      <vt:lpstr>Word.Picture.8</vt:lpstr>
      <vt:lpstr>PowerPoint 演示文稿</vt:lpstr>
      <vt:lpstr>Oracle 11g系统结构概述</vt:lpstr>
      <vt:lpstr>Oracle 11g系统结构概述</vt:lpstr>
      <vt:lpstr>Oracle 11g系统结构概述</vt:lpstr>
      <vt:lpstr>PowerPoint 演示文稿</vt:lpstr>
      <vt:lpstr>Oracle 11g系统结构概述</vt:lpstr>
      <vt:lpstr>Oracle 11g系统结构概述</vt:lpstr>
      <vt:lpstr>Oracle 11g系统结构概述</vt:lpstr>
      <vt:lpstr>PowerPoint 演示文稿</vt:lpstr>
      <vt:lpstr>PowerPoint 演示文稿</vt:lpstr>
      <vt:lpstr>Oracle数据库物理存储结构</vt:lpstr>
      <vt:lpstr>Oracle数据库的逻辑存储结构</vt:lpstr>
      <vt:lpstr>Oracle数据库逻辑存储结构</vt:lpstr>
      <vt:lpstr>Oracle数据库逻辑存储结构</vt:lpstr>
      <vt:lpstr>Oracle数据库逻辑存储结构</vt:lpstr>
      <vt:lpstr>PowerPoint 演示文稿</vt:lpstr>
      <vt:lpstr>物理和逻辑存储结构的对应关系</vt:lpstr>
      <vt:lpstr>物理和逻辑存储结构的对应关系</vt:lpstr>
      <vt:lpstr>PowerPoint 演示文稿</vt:lpstr>
      <vt:lpstr>内存结构</vt:lpstr>
      <vt:lpstr>Oracle内存结构</vt:lpstr>
      <vt:lpstr>Oracle内存结构</vt:lpstr>
      <vt:lpstr>系统全局区SGA</vt:lpstr>
      <vt:lpstr>系统全局区SGA</vt:lpstr>
      <vt:lpstr>系统全局区SGA</vt:lpstr>
      <vt:lpstr>PowerPoint 演示文稿</vt:lpstr>
      <vt:lpstr>系统全局区SGA</vt:lpstr>
      <vt:lpstr>PowerPoint 演示文稿</vt:lpstr>
      <vt:lpstr>系统全局区SGA</vt:lpstr>
      <vt:lpstr>PowerPoint 演示文稿</vt:lpstr>
      <vt:lpstr>PowerPoint 演示文稿</vt:lpstr>
      <vt:lpstr>程序全局区PGA</vt:lpstr>
      <vt:lpstr>PowerPoint 演示文稿</vt:lpstr>
      <vt:lpstr>PowerPoint 演示文稿</vt:lpstr>
      <vt:lpstr>Oracle进程结构</vt:lpstr>
      <vt:lpstr>Oracle进程结构</vt:lpstr>
      <vt:lpstr>PowerPoint 演示文稿</vt:lpstr>
      <vt:lpstr>PowerPoint 演示文稿</vt:lpstr>
      <vt:lpstr>PowerPoint 演示文稿</vt:lpstr>
      <vt:lpstr>PowerPoint 演示文稿</vt:lpstr>
      <vt:lpstr>Oracle例程后台进程</vt:lpstr>
      <vt:lpstr>Oracle例程后台进程</vt:lpstr>
      <vt:lpstr>Oracle例程后台进程</vt:lpstr>
      <vt:lpstr>PowerPoint 演示文稿</vt:lpstr>
      <vt:lpstr>PowerPoint 演示文稿</vt:lpstr>
      <vt:lpstr>PowerPoint 演示文稿</vt:lpstr>
      <vt:lpstr>Oracle例程后台进程</vt:lpstr>
      <vt:lpstr>Oracle例程后台进程</vt:lpstr>
      <vt:lpstr>Oracle例程后台进程</vt:lpstr>
      <vt:lpstr>Oracle例程后台进程</vt:lpstr>
      <vt:lpstr>4. SMON（系统监控进程）</vt:lpstr>
      <vt:lpstr>5. PMON（进程监控进程）</vt:lpstr>
      <vt:lpstr>Oracle例程后台进程</vt:lpstr>
      <vt:lpstr>Oracle例程后台进程</vt:lpstr>
      <vt:lpstr>Oracle例程后台进程</vt:lpstr>
      <vt:lpstr>Oracle例程后台进程</vt:lpstr>
      <vt:lpstr>  数据字典</vt:lpstr>
      <vt:lpstr>PowerPoint 演示文稿</vt:lpstr>
      <vt:lpstr>PowerPoint 演示文稿</vt:lpstr>
      <vt:lpstr>PowerPoint 演示文稿</vt:lpstr>
      <vt:lpstr>数据字典的结构</vt:lpstr>
      <vt:lpstr>数据字典的结构</vt:lpstr>
      <vt:lpstr>查询数据字典信息</vt:lpstr>
      <vt:lpstr>数据字典的使用</vt:lpstr>
      <vt:lpstr>数据字典的使用</vt:lpstr>
      <vt:lpstr>数据字典的使用</vt:lpstr>
      <vt:lpstr>数据字典的使用</vt:lpstr>
      <vt:lpstr>PowerPoint 演示文稿</vt:lpstr>
      <vt:lpstr>PowerPoint 演示文稿</vt:lpstr>
      <vt:lpstr>PowerPoint 演示文稿</vt:lpstr>
      <vt:lpstr>结束</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e-Business</dc:title>
  <dc:creator>asmachi</dc:creator>
  <cp:lastModifiedBy>wxm</cp:lastModifiedBy>
  <cp:revision>742</cp:revision>
  <dcterms:created xsi:type="dcterms:W3CDTF">2003-05-27T10:07:00Z</dcterms:created>
  <dcterms:modified xsi:type="dcterms:W3CDTF">2022-03-30T03:39:12Z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89B43FD5F27849D6BD22EAB359D46938</vt:lpwstr>
  </property>
  <property fmtid="{D5CDD505-2E9C-101B-9397-08002B2CF9AE}" pid="3" name="KSOProductBuildVer">
    <vt:lpwstr>2052-11.1.0.11566</vt:lpwstr>
  </property>
</Properties>
</file>