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23"/>
  </p:notesMasterIdLst>
  <p:handoutMasterIdLst>
    <p:handoutMasterId r:id="rId188"/>
  </p:handoutMasterIdLst>
  <p:sldIdLst>
    <p:sldId id="740" r:id="rId9"/>
    <p:sldId id="741" r:id="rId10"/>
    <p:sldId id="488" r:id="rId11"/>
    <p:sldId id="493" r:id="rId12"/>
    <p:sldId id="490" r:id="rId13"/>
    <p:sldId id="483" r:id="rId14"/>
    <p:sldId id="574" r:id="rId15"/>
    <p:sldId id="576" r:id="rId16"/>
    <p:sldId id="484" r:id="rId17"/>
    <p:sldId id="575" r:id="rId18"/>
    <p:sldId id="660" r:id="rId19"/>
    <p:sldId id="743" r:id="rId20"/>
    <p:sldId id="577" r:id="rId21"/>
    <p:sldId id="578" r:id="rId22"/>
    <p:sldId id="579" r:id="rId24"/>
    <p:sldId id="580" r:id="rId25"/>
    <p:sldId id="581" r:id="rId26"/>
    <p:sldId id="582" r:id="rId27"/>
    <p:sldId id="583" r:id="rId28"/>
    <p:sldId id="604" r:id="rId29"/>
    <p:sldId id="742" r:id="rId30"/>
    <p:sldId id="1391" r:id="rId31"/>
    <p:sldId id="595" r:id="rId32"/>
    <p:sldId id="596" r:id="rId33"/>
    <p:sldId id="597" r:id="rId34"/>
    <p:sldId id="598" r:id="rId35"/>
    <p:sldId id="599" r:id="rId36"/>
    <p:sldId id="600" r:id="rId37"/>
    <p:sldId id="601" r:id="rId38"/>
    <p:sldId id="602" r:id="rId39"/>
    <p:sldId id="605" r:id="rId40"/>
    <p:sldId id="603" r:id="rId41"/>
    <p:sldId id="594" r:id="rId42"/>
    <p:sldId id="606" r:id="rId43"/>
    <p:sldId id="607" r:id="rId44"/>
    <p:sldId id="584" r:id="rId45"/>
    <p:sldId id="608" r:id="rId46"/>
    <p:sldId id="609" r:id="rId47"/>
    <p:sldId id="610" r:id="rId48"/>
    <p:sldId id="611" r:id="rId49"/>
    <p:sldId id="612" r:id="rId50"/>
    <p:sldId id="614" r:id="rId51"/>
    <p:sldId id="615" r:id="rId52"/>
    <p:sldId id="616" r:id="rId53"/>
    <p:sldId id="1256" r:id="rId54"/>
    <p:sldId id="618" r:id="rId55"/>
    <p:sldId id="962" r:id="rId56"/>
    <p:sldId id="655" r:id="rId57"/>
    <p:sldId id="656" r:id="rId58"/>
    <p:sldId id="657" r:id="rId59"/>
    <p:sldId id="658" r:id="rId60"/>
    <p:sldId id="659" r:id="rId61"/>
    <p:sldId id="620" r:id="rId62"/>
    <p:sldId id="621" r:id="rId63"/>
    <p:sldId id="622" r:id="rId64"/>
    <p:sldId id="623" r:id="rId65"/>
    <p:sldId id="624" r:id="rId66"/>
    <p:sldId id="625" r:id="rId67"/>
    <p:sldId id="1257" r:id="rId68"/>
    <p:sldId id="626" r:id="rId69"/>
    <p:sldId id="635" r:id="rId70"/>
    <p:sldId id="633" r:id="rId71"/>
    <p:sldId id="634" r:id="rId72"/>
    <p:sldId id="1385" r:id="rId73"/>
    <p:sldId id="636" r:id="rId74"/>
    <p:sldId id="1258" r:id="rId75"/>
    <p:sldId id="646" r:id="rId76"/>
    <p:sldId id="647" r:id="rId77"/>
    <p:sldId id="650" r:id="rId78"/>
    <p:sldId id="653" r:id="rId79"/>
    <p:sldId id="654" r:id="rId80"/>
    <p:sldId id="664" r:id="rId81"/>
    <p:sldId id="665" r:id="rId82"/>
    <p:sldId id="666" r:id="rId83"/>
    <p:sldId id="667" r:id="rId84"/>
    <p:sldId id="669" r:id="rId85"/>
    <p:sldId id="670" r:id="rId86"/>
    <p:sldId id="671" r:id="rId87"/>
    <p:sldId id="672" r:id="rId88"/>
    <p:sldId id="1392" r:id="rId89"/>
    <p:sldId id="1393" r:id="rId90"/>
    <p:sldId id="1394" r:id="rId91"/>
    <p:sldId id="661" r:id="rId92"/>
    <p:sldId id="662" r:id="rId93"/>
    <p:sldId id="663" r:id="rId94"/>
    <p:sldId id="684" r:id="rId95"/>
    <p:sldId id="685" r:id="rId96"/>
    <p:sldId id="686" r:id="rId97"/>
    <p:sldId id="687" r:id="rId98"/>
    <p:sldId id="1259" r:id="rId99"/>
    <p:sldId id="1260" r:id="rId100"/>
    <p:sldId id="1261" r:id="rId101"/>
    <p:sldId id="1136" r:id="rId102"/>
    <p:sldId id="678" r:id="rId103"/>
    <p:sldId id="679" r:id="rId104"/>
    <p:sldId id="680" r:id="rId105"/>
    <p:sldId id="681" r:id="rId106"/>
    <p:sldId id="682" r:id="rId107"/>
    <p:sldId id="683" r:id="rId108"/>
    <p:sldId id="690" r:id="rId109"/>
    <p:sldId id="691" r:id="rId110"/>
    <p:sldId id="1262" r:id="rId111"/>
    <p:sldId id="692" r:id="rId112"/>
    <p:sldId id="693" r:id="rId113"/>
    <p:sldId id="1263" r:id="rId114"/>
    <p:sldId id="1384" r:id="rId115"/>
    <p:sldId id="1264" r:id="rId116"/>
    <p:sldId id="694" r:id="rId117"/>
    <p:sldId id="695" r:id="rId118"/>
    <p:sldId id="696" r:id="rId119"/>
    <p:sldId id="1265" r:id="rId120"/>
    <p:sldId id="697" r:id="rId121"/>
    <p:sldId id="698" r:id="rId122"/>
    <p:sldId id="699" r:id="rId123"/>
    <p:sldId id="700" r:id="rId124"/>
    <p:sldId id="701" r:id="rId125"/>
    <p:sldId id="702" r:id="rId126"/>
    <p:sldId id="703" r:id="rId127"/>
    <p:sldId id="704" r:id="rId128"/>
    <p:sldId id="1266" r:id="rId129"/>
    <p:sldId id="1267" r:id="rId130"/>
    <p:sldId id="705" r:id="rId131"/>
    <p:sldId id="706" r:id="rId132"/>
    <p:sldId id="1389" r:id="rId133"/>
    <p:sldId id="1390" r:id="rId134"/>
    <p:sldId id="1388" r:id="rId135"/>
    <p:sldId id="707" r:id="rId136"/>
    <p:sldId id="708" r:id="rId137"/>
    <p:sldId id="1269" r:id="rId138"/>
    <p:sldId id="709" r:id="rId139"/>
    <p:sldId id="710" r:id="rId140"/>
    <p:sldId id="712" r:id="rId141"/>
    <p:sldId id="713" r:id="rId142"/>
    <p:sldId id="715" r:id="rId143"/>
    <p:sldId id="716" r:id="rId144"/>
    <p:sldId id="1270" r:id="rId145"/>
    <p:sldId id="717" r:id="rId146"/>
    <p:sldId id="718" r:id="rId147"/>
    <p:sldId id="1271" r:id="rId148"/>
    <p:sldId id="719" r:id="rId149"/>
    <p:sldId id="1272" r:id="rId150"/>
    <p:sldId id="720" r:id="rId151"/>
    <p:sldId id="1395" r:id="rId152"/>
    <p:sldId id="721" r:id="rId153"/>
    <p:sldId id="722" r:id="rId154"/>
    <p:sldId id="727" r:id="rId155"/>
    <p:sldId id="728" r:id="rId156"/>
    <p:sldId id="729" r:id="rId157"/>
    <p:sldId id="1273" r:id="rId158"/>
    <p:sldId id="730" r:id="rId159"/>
    <p:sldId id="1274" r:id="rId160"/>
    <p:sldId id="1275" r:id="rId161"/>
    <p:sldId id="1387" r:id="rId162"/>
    <p:sldId id="1386" r:id="rId163"/>
    <p:sldId id="731" r:id="rId164"/>
    <p:sldId id="732" r:id="rId165"/>
    <p:sldId id="1276" r:id="rId166"/>
    <p:sldId id="1277" r:id="rId167"/>
    <p:sldId id="1278" r:id="rId168"/>
    <p:sldId id="733" r:id="rId169"/>
    <p:sldId id="734" r:id="rId170"/>
    <p:sldId id="442" r:id="rId171"/>
    <p:sldId id="443" r:id="rId172"/>
    <p:sldId id="444" r:id="rId173"/>
    <p:sldId id="445" r:id="rId174"/>
    <p:sldId id="446" r:id="rId175"/>
    <p:sldId id="447" r:id="rId176"/>
    <p:sldId id="448" r:id="rId177"/>
    <p:sldId id="449" r:id="rId178"/>
    <p:sldId id="450" r:id="rId179"/>
    <p:sldId id="469" r:id="rId180"/>
    <p:sldId id="470" r:id="rId181"/>
    <p:sldId id="471" r:id="rId182"/>
    <p:sldId id="472" r:id="rId183"/>
    <p:sldId id="474" r:id="rId184"/>
    <p:sldId id="475" r:id="rId185"/>
    <p:sldId id="476" r:id="rId186"/>
    <p:sldId id="477" r:id="rId18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0000"/>
    <a:srgbClr val="0099CC"/>
    <a:srgbClr val="009999"/>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85"/>
    <p:restoredTop sz="92324"/>
  </p:normalViewPr>
  <p:slideViewPr>
    <p:cSldViewPr showGuides="1">
      <p:cViewPr>
        <p:scale>
          <a:sx n="50" d="100"/>
          <a:sy n="50" d="100"/>
        </p:scale>
        <p:origin x="-450" y="-330"/>
      </p:cViewPr>
      <p:guideLst>
        <p:guide orient="horz" pos="2150"/>
        <p:guide pos="2871"/>
      </p:guideLst>
    </p:cSldViewPr>
  </p:slideViewPr>
  <p:outlineViewPr>
    <p:cViewPr>
      <p:scale>
        <a:sx n="33" d="100"/>
        <a:sy n="33" d="100"/>
      </p:scale>
      <p:origin x="187" y="23899"/>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0.xml"/><Relationship Id="rId98" Type="http://schemas.openxmlformats.org/officeDocument/2006/relationships/slide" Target="slides/slide89.xml"/><Relationship Id="rId97" Type="http://schemas.openxmlformats.org/officeDocument/2006/relationships/slide" Target="slides/slide88.xml"/><Relationship Id="rId96" Type="http://schemas.openxmlformats.org/officeDocument/2006/relationships/slide" Target="slides/slide87.xml"/><Relationship Id="rId95" Type="http://schemas.openxmlformats.org/officeDocument/2006/relationships/slide" Target="slides/slide86.xml"/><Relationship Id="rId94" Type="http://schemas.openxmlformats.org/officeDocument/2006/relationships/slide" Target="slides/slide85.xml"/><Relationship Id="rId93" Type="http://schemas.openxmlformats.org/officeDocument/2006/relationships/slide" Target="slides/slide84.xml"/><Relationship Id="rId92" Type="http://schemas.openxmlformats.org/officeDocument/2006/relationships/slide" Target="slides/slide83.xml"/><Relationship Id="rId91" Type="http://schemas.openxmlformats.org/officeDocument/2006/relationships/slide" Target="slides/slide82.xml"/><Relationship Id="rId90" Type="http://schemas.openxmlformats.org/officeDocument/2006/relationships/slide" Target="slides/slide81.xml"/><Relationship Id="rId9" Type="http://schemas.openxmlformats.org/officeDocument/2006/relationships/slide" Target="slides/slide1.xml"/><Relationship Id="rId89" Type="http://schemas.openxmlformats.org/officeDocument/2006/relationships/slide" Target="slides/slide80.xml"/><Relationship Id="rId88" Type="http://schemas.openxmlformats.org/officeDocument/2006/relationships/slide" Target="slides/slide79.xml"/><Relationship Id="rId87" Type="http://schemas.openxmlformats.org/officeDocument/2006/relationships/slide" Target="slides/slide78.xml"/><Relationship Id="rId86" Type="http://schemas.openxmlformats.org/officeDocument/2006/relationships/slide" Target="slides/slide77.xml"/><Relationship Id="rId85" Type="http://schemas.openxmlformats.org/officeDocument/2006/relationships/slide" Target="slides/slide76.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notesMaster" Target="notesMasters/notesMaster1.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1" Type="http://schemas.openxmlformats.org/officeDocument/2006/relationships/tableStyles" Target="tableStyles.xml"/><Relationship Id="rId190" Type="http://schemas.openxmlformats.org/officeDocument/2006/relationships/viewProps" Target="viewProps.xml"/><Relationship Id="rId19" Type="http://schemas.openxmlformats.org/officeDocument/2006/relationships/slide" Target="slides/slide11.xml"/><Relationship Id="rId189" Type="http://schemas.openxmlformats.org/officeDocument/2006/relationships/presProps" Target="presProps.xml"/><Relationship Id="rId188" Type="http://schemas.openxmlformats.org/officeDocument/2006/relationships/handoutMaster" Target="handoutMasters/handoutMaster1.xml"/><Relationship Id="rId187" Type="http://schemas.openxmlformats.org/officeDocument/2006/relationships/slide" Target="slides/slide178.xml"/><Relationship Id="rId186" Type="http://schemas.openxmlformats.org/officeDocument/2006/relationships/slide" Target="slides/slide177.xml"/><Relationship Id="rId185" Type="http://schemas.openxmlformats.org/officeDocument/2006/relationships/slide" Target="slides/slide176.xml"/><Relationship Id="rId184" Type="http://schemas.openxmlformats.org/officeDocument/2006/relationships/slide" Target="slides/slide175.xml"/><Relationship Id="rId183" Type="http://schemas.openxmlformats.org/officeDocument/2006/relationships/slide" Target="slides/slide174.xml"/><Relationship Id="rId182" Type="http://schemas.openxmlformats.org/officeDocument/2006/relationships/slide" Target="slides/slide173.xml"/><Relationship Id="rId181" Type="http://schemas.openxmlformats.org/officeDocument/2006/relationships/slide" Target="slides/slide172.xml"/><Relationship Id="rId180" Type="http://schemas.openxmlformats.org/officeDocument/2006/relationships/slide" Target="slides/slide171.xml"/><Relationship Id="rId18" Type="http://schemas.openxmlformats.org/officeDocument/2006/relationships/slide" Target="slides/slide10.xml"/><Relationship Id="rId179" Type="http://schemas.openxmlformats.org/officeDocument/2006/relationships/slide" Target="slides/slide170.xml"/><Relationship Id="rId178" Type="http://schemas.openxmlformats.org/officeDocument/2006/relationships/slide" Target="slides/slide169.xml"/><Relationship Id="rId177" Type="http://schemas.openxmlformats.org/officeDocument/2006/relationships/slide" Target="slides/slide168.xml"/><Relationship Id="rId176" Type="http://schemas.openxmlformats.org/officeDocument/2006/relationships/slide" Target="slides/slide167.xml"/><Relationship Id="rId175" Type="http://schemas.openxmlformats.org/officeDocument/2006/relationships/slide" Target="slides/slide166.xml"/><Relationship Id="rId174" Type="http://schemas.openxmlformats.org/officeDocument/2006/relationships/slide" Target="slides/slide165.xml"/><Relationship Id="rId173" Type="http://schemas.openxmlformats.org/officeDocument/2006/relationships/slide" Target="slides/slide164.xml"/><Relationship Id="rId172" Type="http://schemas.openxmlformats.org/officeDocument/2006/relationships/slide" Target="slides/slide163.xml"/><Relationship Id="rId171" Type="http://schemas.openxmlformats.org/officeDocument/2006/relationships/slide" Target="slides/slide162.xml"/><Relationship Id="rId170" Type="http://schemas.openxmlformats.org/officeDocument/2006/relationships/slide" Target="slides/slide161.xml"/><Relationship Id="rId17" Type="http://schemas.openxmlformats.org/officeDocument/2006/relationships/slide" Target="slides/slide9.xml"/><Relationship Id="rId169" Type="http://schemas.openxmlformats.org/officeDocument/2006/relationships/slide" Target="slides/slide160.xml"/><Relationship Id="rId168" Type="http://schemas.openxmlformats.org/officeDocument/2006/relationships/slide" Target="slides/slide159.xml"/><Relationship Id="rId167" Type="http://schemas.openxmlformats.org/officeDocument/2006/relationships/slide" Target="slides/slide158.xml"/><Relationship Id="rId166" Type="http://schemas.openxmlformats.org/officeDocument/2006/relationships/slide" Target="slides/slide157.xml"/><Relationship Id="rId165" Type="http://schemas.openxmlformats.org/officeDocument/2006/relationships/slide" Target="slides/slide156.xml"/><Relationship Id="rId164" Type="http://schemas.openxmlformats.org/officeDocument/2006/relationships/slide" Target="slides/slide155.xml"/><Relationship Id="rId163" Type="http://schemas.openxmlformats.org/officeDocument/2006/relationships/slide" Target="slides/slide154.xml"/><Relationship Id="rId162" Type="http://schemas.openxmlformats.org/officeDocument/2006/relationships/slide" Target="slides/slide153.xml"/><Relationship Id="rId161" Type="http://schemas.openxmlformats.org/officeDocument/2006/relationships/slide" Target="slides/slide152.xml"/><Relationship Id="rId160" Type="http://schemas.openxmlformats.org/officeDocument/2006/relationships/slide" Target="slides/slide151.xml"/><Relationship Id="rId16" Type="http://schemas.openxmlformats.org/officeDocument/2006/relationships/slide" Target="slides/slide8.xml"/><Relationship Id="rId159" Type="http://schemas.openxmlformats.org/officeDocument/2006/relationships/slide" Target="slides/slide150.xml"/><Relationship Id="rId158" Type="http://schemas.openxmlformats.org/officeDocument/2006/relationships/slide" Target="slides/slide149.xml"/><Relationship Id="rId157" Type="http://schemas.openxmlformats.org/officeDocument/2006/relationships/slide" Target="slides/slide148.xml"/><Relationship Id="rId156" Type="http://schemas.openxmlformats.org/officeDocument/2006/relationships/slide" Target="slides/slide147.xml"/><Relationship Id="rId155" Type="http://schemas.openxmlformats.org/officeDocument/2006/relationships/slide" Target="slides/slide146.xml"/><Relationship Id="rId154" Type="http://schemas.openxmlformats.org/officeDocument/2006/relationships/slide" Target="slides/slide145.xml"/><Relationship Id="rId153" Type="http://schemas.openxmlformats.org/officeDocument/2006/relationships/slide" Target="slides/slide144.xml"/><Relationship Id="rId152" Type="http://schemas.openxmlformats.org/officeDocument/2006/relationships/slide" Target="slides/slide143.xml"/><Relationship Id="rId151" Type="http://schemas.openxmlformats.org/officeDocument/2006/relationships/slide" Target="slides/slide142.xml"/><Relationship Id="rId150" Type="http://schemas.openxmlformats.org/officeDocument/2006/relationships/slide" Target="slides/slide141.xml"/><Relationship Id="rId15" Type="http://schemas.openxmlformats.org/officeDocument/2006/relationships/slide" Target="slides/slide7.xml"/><Relationship Id="rId149" Type="http://schemas.openxmlformats.org/officeDocument/2006/relationships/slide" Target="slides/slide140.xml"/><Relationship Id="rId148" Type="http://schemas.openxmlformats.org/officeDocument/2006/relationships/slide" Target="slides/slide139.xml"/><Relationship Id="rId147" Type="http://schemas.openxmlformats.org/officeDocument/2006/relationships/slide" Target="slides/slide138.xml"/><Relationship Id="rId146" Type="http://schemas.openxmlformats.org/officeDocument/2006/relationships/slide" Target="slides/slide137.xml"/><Relationship Id="rId145" Type="http://schemas.openxmlformats.org/officeDocument/2006/relationships/slide" Target="slides/slide136.xml"/><Relationship Id="rId144" Type="http://schemas.openxmlformats.org/officeDocument/2006/relationships/slide" Target="slides/slide135.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14" Type="http://schemas.openxmlformats.org/officeDocument/2006/relationships/slide" Target="slides/slide6.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 Type="http://schemas.openxmlformats.org/officeDocument/2006/relationships/slide" Target="slides/slide5.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125" Type="http://schemas.openxmlformats.org/officeDocument/2006/relationships/slide" Target="slides/slide116.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121" Type="http://schemas.openxmlformats.org/officeDocument/2006/relationships/slide" Target="slides/slide112.xml"/><Relationship Id="rId120" Type="http://schemas.openxmlformats.org/officeDocument/2006/relationships/slide" Target="slides/slide111.xml"/><Relationship Id="rId12" Type="http://schemas.openxmlformats.org/officeDocument/2006/relationships/slide" Target="slides/slide4.xml"/><Relationship Id="rId119" Type="http://schemas.openxmlformats.org/officeDocument/2006/relationships/slide" Target="slides/slide110.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4" Type="http://schemas.openxmlformats.org/officeDocument/2006/relationships/slide" Target="slides/slide105.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110" Type="http://schemas.openxmlformats.org/officeDocument/2006/relationships/slide" Target="slides/slide101.xml"/><Relationship Id="rId11" Type="http://schemas.openxmlformats.org/officeDocument/2006/relationships/slide" Target="slides/slide3.xml"/><Relationship Id="rId109" Type="http://schemas.openxmlformats.org/officeDocument/2006/relationships/slide" Target="slides/slide100.xml"/><Relationship Id="rId108" Type="http://schemas.openxmlformats.org/officeDocument/2006/relationships/slide" Target="slides/slide99.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52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2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en-US" altLang="zh-CN" sz="1200" b="0" dirty="0">
                <a:latin typeface="Arial" panose="020B0604020202020204" pitchFamily="34" charset="0"/>
              </a:rPr>
            </a:fld>
            <a:endParaRPr lang="en-US" altLang="zh-CN"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98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251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en-US" altLang="zh-CN" sz="1200" b="0" dirty="0">
                <a:latin typeface="Arial" panose="020B0604020202020204" pitchFamily="34" charset="0"/>
              </a:rPr>
            </a:fld>
            <a:endParaRPr lang="en-US" altLang="zh-CN"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3539" name="Rectangle 2"/>
          <p:cNvSpPr>
            <a:spLocks noGrp="1" noRot="1" noChangeAspect="1" noTextEdit="1"/>
          </p:cNvSpPr>
          <p:nvPr>
            <p:ph type="sldImg"/>
          </p:nvPr>
        </p:nvSpPr>
        <p:spPr/>
      </p:sp>
      <p:sp>
        <p:nvSpPr>
          <p:cNvPr id="193540" name="Rectangle 3"/>
          <p:cNvSpPr>
            <a:spLocks noGrp="1"/>
          </p:cNvSpPr>
          <p:nvPr>
            <p:ph type="body"/>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2755" name="Rectangle 2"/>
          <p:cNvSpPr>
            <a:spLocks noGrp="1" noRot="1" noChangeAspect="1" noTextEdit="1"/>
          </p:cNvSpPr>
          <p:nvPr>
            <p:ph type="sldImg"/>
          </p:nvPr>
        </p:nvSpPr>
        <p:spPr/>
      </p:sp>
      <p:sp>
        <p:nvSpPr>
          <p:cNvPr id="202756"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3779" name="Rectangle 2"/>
          <p:cNvSpPr>
            <a:spLocks noGrp="1" noRot="1" noChangeAspect="1" noTextEdit="1"/>
          </p:cNvSpPr>
          <p:nvPr>
            <p:ph type="sldImg"/>
          </p:nvPr>
        </p:nvSpPr>
        <p:spPr/>
      </p:sp>
      <p:sp>
        <p:nvSpPr>
          <p:cNvPr id="203780"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4803" name="Rectangle 2"/>
          <p:cNvSpPr>
            <a:spLocks noGrp="1" noRot="1" noChangeAspect="1" noTextEdit="1"/>
          </p:cNvSpPr>
          <p:nvPr>
            <p:ph type="sldImg"/>
          </p:nvPr>
        </p:nvSpPr>
        <p:spPr/>
      </p:sp>
      <p:sp>
        <p:nvSpPr>
          <p:cNvPr id="204804"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5827" name="Rectangle 2"/>
          <p:cNvSpPr>
            <a:spLocks noGrp="1" noRot="1" noChangeAspect="1" noTextEdit="1"/>
          </p:cNvSpPr>
          <p:nvPr>
            <p:ph type="sldImg"/>
          </p:nvPr>
        </p:nvSpPr>
        <p:spPr/>
      </p:sp>
      <p:sp>
        <p:nvSpPr>
          <p:cNvPr id="205828"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6851" name="Rectangle 2"/>
          <p:cNvSpPr>
            <a:spLocks noGrp="1" noRot="1" noChangeAspect="1" noTextEdit="1"/>
          </p:cNvSpPr>
          <p:nvPr>
            <p:ph type="sldImg"/>
          </p:nvPr>
        </p:nvSpPr>
        <p:spPr/>
      </p:sp>
      <p:sp>
        <p:nvSpPr>
          <p:cNvPr id="206852"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7875" name="Rectangle 2"/>
          <p:cNvSpPr>
            <a:spLocks noGrp="1" noRot="1" noChangeAspect="1" noTextEdit="1"/>
          </p:cNvSpPr>
          <p:nvPr>
            <p:ph type="sldImg"/>
          </p:nvPr>
        </p:nvSpPr>
        <p:spPr>
          <a:xfrm>
            <a:off x="487363" y="158750"/>
            <a:ext cx="5878512" cy="4408488"/>
          </a:xfrm>
          <a:ln w="12700">
            <a:solidFill>
              <a:schemeClr val="tx1">
                <a:alpha val="100000"/>
              </a:schemeClr>
            </a:solidFill>
          </a:ln>
        </p:spPr>
      </p:sp>
      <p:sp>
        <p:nvSpPr>
          <p:cNvPr id="207876" name="Rectangle 3"/>
          <p:cNvSpPr>
            <a:spLocks noGrp="1"/>
          </p:cNvSpPr>
          <p:nvPr>
            <p:ph type="body"/>
          </p:nvPr>
        </p:nvSpPr>
        <p:spPr>
          <a:xfrm>
            <a:off x="412750" y="4773613"/>
            <a:ext cx="6029325" cy="3756025"/>
          </a:xfrm>
        </p:spPr>
        <p:txBody>
          <a:bodyPr wrap="square" lIns="92388" tIns="46195" rIns="92388" bIns="46195" anchor="t" anchorCtr="0"/>
          <a:p>
            <a:pPr lvl="0" eaLnBrk="1" hangingPunct="1"/>
            <a:endParaRPr lang="ja-JP" altLang="en-US" b="1" dirty="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8899" name="Rectangle 2"/>
          <p:cNvSpPr>
            <a:spLocks noGrp="1"/>
          </p:cNvSpPr>
          <p:nvPr>
            <p:ph type="body"/>
          </p:nvPr>
        </p:nvSpPr>
        <p:spPr>
          <a:xfrm>
            <a:off x="412750" y="4773613"/>
            <a:ext cx="6029325" cy="3756025"/>
          </a:xfrm>
        </p:spPr>
        <p:txBody>
          <a:bodyPr wrap="square" lIns="90796" tIns="44601" rIns="90796" bIns="44601" anchor="t" anchorCtr="0"/>
          <a:p>
            <a:pPr lvl="0" eaLnBrk="1" hangingPunct="1"/>
            <a:endParaRPr lang="en-US" altLang="ja-JP" dirty="0">
              <a:ea typeface="MS PGothic" panose="020B0600070205080204" pitchFamily="34" charset="-128"/>
            </a:endParaRPr>
          </a:p>
        </p:txBody>
      </p:sp>
      <p:sp>
        <p:nvSpPr>
          <p:cNvPr id="208900" name="Rectangle 3"/>
          <p:cNvSpPr>
            <a:spLocks noGrp="1" noRot="1" noChangeAspect="1" noTextEdit="1"/>
          </p:cNvSpPr>
          <p:nvPr>
            <p:ph type="sldImg"/>
          </p:nvPr>
        </p:nvSpPr>
        <p:spPr>
          <a:xfrm>
            <a:off x="490538" y="160338"/>
            <a:ext cx="5875337" cy="4406900"/>
          </a:xfrm>
          <a:ln w="12700">
            <a:solidFill>
              <a:schemeClr val="tx1">
                <a:alpha val="100000"/>
              </a:schemeClr>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4563" name="Rectangle 2"/>
          <p:cNvSpPr>
            <a:spLocks noGrp="1" noRot="1" noChangeAspect="1" noTextEdit="1"/>
          </p:cNvSpPr>
          <p:nvPr>
            <p:ph type="sldImg"/>
          </p:nvPr>
        </p:nvSpPr>
        <p:spPr/>
      </p:sp>
      <p:sp>
        <p:nvSpPr>
          <p:cNvPr id="194564" name="Rectangle 3"/>
          <p:cNvSpPr>
            <a:spLocks noGrp="1"/>
          </p:cNvSpPr>
          <p:nvPr>
            <p:ph type="body"/>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5587" name="Rectangle 2"/>
          <p:cNvSpPr>
            <a:spLocks noGrp="1" noRot="1" noChangeAspect="1" noTextEdit="1"/>
          </p:cNvSpPr>
          <p:nvPr>
            <p:ph type="sldImg"/>
          </p:nvPr>
        </p:nvSpPr>
        <p:spPr/>
      </p:sp>
      <p:sp>
        <p:nvSpPr>
          <p:cNvPr id="195588" name="Rectangle 3"/>
          <p:cNvSpPr>
            <a:spLocks noGrp="1"/>
          </p:cNvSpPr>
          <p:nvPr>
            <p:ph type="body"/>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6611" name="Rectangle 2"/>
          <p:cNvSpPr>
            <a:spLocks noGrp="1" noRot="1" noChangeAspect="1" noTextEdit="1"/>
          </p:cNvSpPr>
          <p:nvPr>
            <p:ph type="sldImg"/>
          </p:nvPr>
        </p:nvSpPr>
        <p:spPr/>
      </p:sp>
      <p:sp>
        <p:nvSpPr>
          <p:cNvPr id="196612" name="Rectangle 3"/>
          <p:cNvSpPr>
            <a:spLocks noGrp="1"/>
          </p:cNvSpPr>
          <p:nvPr>
            <p:ph type="body"/>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7635" name="Rectangle 2"/>
          <p:cNvSpPr>
            <a:spLocks noGrp="1" noRot="1" noChangeAspect="1" noTextEdit="1"/>
          </p:cNvSpPr>
          <p:nvPr>
            <p:ph type="sldImg"/>
          </p:nvPr>
        </p:nvSpPr>
        <p:spPr/>
      </p:sp>
      <p:sp>
        <p:nvSpPr>
          <p:cNvPr id="197636" name="Rectangle 3"/>
          <p:cNvSpPr>
            <a:spLocks noGrp="1"/>
          </p:cNvSpPr>
          <p:nvPr>
            <p:ph type="body"/>
          </p:nvPr>
        </p:nvSpPr>
        <p:spPr>
          <a:xfrm>
            <a:off x="914400" y="4343400"/>
            <a:ext cx="5029200" cy="4114800"/>
          </a:xfrm>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8659" name="Rectangle 2"/>
          <p:cNvSpPr>
            <a:spLocks noGrp="1"/>
          </p:cNvSpPr>
          <p:nvPr>
            <p:ph type="body"/>
          </p:nvPr>
        </p:nvSpPr>
        <p:spPr>
          <a:xfrm>
            <a:off x="412750" y="4773613"/>
            <a:ext cx="6029325" cy="3756025"/>
          </a:xfrm>
        </p:spPr>
        <p:txBody>
          <a:bodyPr wrap="square" lIns="90796" tIns="44601" rIns="90796" bIns="44601" anchor="t" anchorCtr="0"/>
          <a:p>
            <a:pPr lvl="0" eaLnBrk="1" hangingPunct="1"/>
            <a:endParaRPr lang="en-US" altLang="ja-JP" dirty="0">
              <a:ea typeface="MS PGothic" panose="020B0600070205080204" pitchFamily="34" charset="-128"/>
            </a:endParaRPr>
          </a:p>
        </p:txBody>
      </p:sp>
      <p:sp>
        <p:nvSpPr>
          <p:cNvPr id="198660" name="Rectangle 3"/>
          <p:cNvSpPr>
            <a:spLocks noGrp="1" noRot="1" noChangeAspect="1" noTextEdit="1"/>
          </p:cNvSpPr>
          <p:nvPr>
            <p:ph type="sldImg"/>
          </p:nvPr>
        </p:nvSpPr>
        <p:spPr>
          <a:xfrm>
            <a:off x="490538" y="160338"/>
            <a:ext cx="5875337" cy="4406900"/>
          </a:xfrm>
          <a:ln w="12700">
            <a:solidFill>
              <a:schemeClr val="tx1">
                <a:alpha val="100000"/>
              </a:schemeClr>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199683" name="Rectangle 2"/>
          <p:cNvSpPr>
            <a:spLocks noGrp="1"/>
          </p:cNvSpPr>
          <p:nvPr>
            <p:ph type="body"/>
          </p:nvPr>
        </p:nvSpPr>
        <p:spPr>
          <a:xfrm>
            <a:off x="412750" y="4773613"/>
            <a:ext cx="6029325" cy="3756025"/>
          </a:xfrm>
        </p:spPr>
        <p:txBody>
          <a:bodyPr wrap="square" lIns="90796" tIns="44601" rIns="90796" bIns="44601" anchor="t" anchorCtr="0"/>
          <a:p>
            <a:pPr lvl="0" eaLnBrk="1" hangingPunct="1"/>
            <a:endParaRPr lang="en-US" altLang="ja-JP" dirty="0">
              <a:ea typeface="MS PGothic" panose="020B0600070205080204" pitchFamily="34" charset="-128"/>
            </a:endParaRPr>
          </a:p>
        </p:txBody>
      </p:sp>
      <p:sp>
        <p:nvSpPr>
          <p:cNvPr id="199684" name="Rectangle 3"/>
          <p:cNvSpPr>
            <a:spLocks noGrp="1" noRot="1" noChangeAspect="1" noTextEdit="1"/>
          </p:cNvSpPr>
          <p:nvPr>
            <p:ph type="sldImg"/>
          </p:nvPr>
        </p:nvSpPr>
        <p:spPr>
          <a:xfrm>
            <a:off x="490538" y="160338"/>
            <a:ext cx="5875337" cy="4406900"/>
          </a:xfrm>
          <a:ln w="12700">
            <a:solidFill>
              <a:schemeClr val="tx1">
                <a:alpha val="100000"/>
              </a:schemeClr>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0707" name="幻灯片图像占位符 1"/>
          <p:cNvSpPr>
            <a:spLocks noGrp="1" noRot="1" noChangeAspect="1" noTextEdit="1"/>
          </p:cNvSpPr>
          <p:nvPr>
            <p:ph type="sldImg"/>
          </p:nvPr>
        </p:nvSpPr>
        <p:spPr/>
      </p:sp>
      <p:sp>
        <p:nvSpPr>
          <p:cNvPr id="200708" name="备注占位符 2"/>
          <p:cNvSpPr>
            <a:spLocks noGrp="1"/>
          </p:cNvSpPr>
          <p:nvPr>
            <p:ph type="body"/>
          </p:nvPr>
        </p:nvSpPr>
        <p:spPr/>
        <p:txBody>
          <a:bodyPr wrap="square" lIns="91440" tIns="45720" rIns="91440" bIns="45720" anchor="t" anchorCtr="0"/>
          <a:p>
            <a:pPr lvl="0" eaLnBrk="1" hangingPunct="1"/>
            <a:r>
              <a:rPr lang="zh-CN" altLang="en-US" dirty="0"/>
              <a:t>简略的估算：一个键的长度为</a:t>
            </a:r>
            <a:r>
              <a:rPr lang="en-US" altLang="zh-CN" dirty="0"/>
              <a:t>40</a:t>
            </a:r>
            <a:r>
              <a:rPr lang="zh-CN" altLang="en-US" dirty="0"/>
              <a:t>，一个</a:t>
            </a:r>
            <a:r>
              <a:rPr lang="en-US" altLang="zh-CN" dirty="0"/>
              <a:t>8K</a:t>
            </a:r>
            <a:r>
              <a:rPr lang="zh-CN" altLang="en-US" dirty="0"/>
              <a:t>页可以有</a:t>
            </a:r>
            <a:r>
              <a:rPr lang="en-US" altLang="zh-CN" dirty="0"/>
              <a:t>200</a:t>
            </a:r>
            <a:r>
              <a:rPr lang="zh-CN" altLang="en-US" dirty="0"/>
              <a:t>个键，那么</a:t>
            </a:r>
            <a:r>
              <a:rPr lang="en-US" altLang="zh-CN" dirty="0"/>
              <a:t>3</a:t>
            </a:r>
            <a:r>
              <a:rPr lang="zh-CN" altLang="en-US" dirty="0"/>
              <a:t>层的</a:t>
            </a:r>
            <a:r>
              <a:rPr lang="en-US" altLang="zh-CN" dirty="0"/>
              <a:t>B-Tree</a:t>
            </a:r>
            <a:r>
              <a:rPr lang="zh-CN" altLang="en-US" dirty="0"/>
              <a:t>可以有</a:t>
            </a:r>
            <a:r>
              <a:rPr lang="en-US" altLang="zh-CN" dirty="0"/>
              <a:t>200^3=8</a:t>
            </a:r>
            <a:r>
              <a:rPr lang="zh-CN" altLang="en-US" dirty="0"/>
              <a:t>百万个键</a:t>
            </a:r>
            <a:endParaRPr lang="zh-CN" altLang="en-US" dirty="0"/>
          </a:p>
          <a:p>
            <a:pPr lvl="0" eaLnBrk="1" hangingPunct="1"/>
            <a:r>
              <a:rPr lang="zh-CN" altLang="en-US" dirty="0"/>
              <a:t>特殊例子：</a:t>
            </a:r>
            <a:r>
              <a:rPr lang="en-US" altLang="zh-CN" dirty="0"/>
              <a:t>table T</a:t>
            </a:r>
            <a:r>
              <a:rPr lang="zh-CN" altLang="en-US" dirty="0"/>
              <a:t>。</a:t>
            </a:r>
            <a:r>
              <a:rPr lang="en-US" altLang="zh-CN" dirty="0"/>
              <a:t>32</a:t>
            </a:r>
            <a:r>
              <a:rPr lang="zh-CN" altLang="en-US" dirty="0"/>
              <a:t>条记录就产生了</a:t>
            </a:r>
            <a:r>
              <a:rPr lang="en-US" altLang="zh-CN" dirty="0"/>
              <a:t>blevel=3,height=4</a:t>
            </a:r>
            <a:r>
              <a:rPr lang="zh-CN" altLang="en-US" dirty="0"/>
              <a:t>的树</a:t>
            </a:r>
            <a:endParaRPr lang="zh-CN" altLang="en-US" dirty="0"/>
          </a:p>
        </p:txBody>
      </p:sp>
      <p:sp>
        <p:nvSpPr>
          <p:cNvPr id="200709"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lnSpc>
                <a:spcPct val="120000"/>
              </a:lnSpc>
              <a:spcBef>
                <a:spcPct val="50000"/>
              </a:spcBef>
              <a:buClr>
                <a:schemeClr val="tx1"/>
              </a:buClr>
              <a:buFont typeface="Wingdings" panose="05000000000000000000" pitchFamily="2" charset="2"/>
            </a:pPr>
            <a:fld id="{9A0DB2DC-4C9A-4742-B13C-FB6460FD3503}" type="slidenum">
              <a:rPr lang="en-US" altLang="zh-CN" sz="1200" dirty="0">
                <a:latin typeface="Calibri" panose="020F0502020204030204" pitchFamily="34" charset="0"/>
                <a:ea typeface="黑体" panose="02010609060101010101" pitchFamily="49" charset="-122"/>
              </a:rPr>
            </a:fld>
            <a:endParaRPr lang="en-US" altLang="zh-CN" sz="1200" dirty="0">
              <a:latin typeface="Calibri" panose="020F0502020204030204" pitchFamily="34" charset="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Calibri" panose="020F0502020204030204" pitchFamily="34" charset="0"/>
              </a:rPr>
            </a:fld>
            <a:endParaRPr lang="en-US" altLang="zh-CN" sz="1200" b="0" dirty="0">
              <a:latin typeface="Calibri" panose="020F0502020204030204" pitchFamily="34" charset="0"/>
            </a:endParaRPr>
          </a:p>
        </p:txBody>
      </p:sp>
      <p:sp>
        <p:nvSpPr>
          <p:cNvPr id="201731" name="Rectangle 2"/>
          <p:cNvSpPr>
            <a:spLocks noGrp="1" noRot="1" noChangeAspect="1" noTextEdit="1"/>
          </p:cNvSpPr>
          <p:nvPr>
            <p:ph type="sldImg"/>
          </p:nvPr>
        </p:nvSpPr>
        <p:spPr/>
      </p:sp>
      <p:sp>
        <p:nvSpPr>
          <p:cNvPr id="201732"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0099CC"/>
        </a:solidFill>
        <a:effectLst/>
      </p:bgPr>
    </p:bg>
    <p:spTree>
      <p:nvGrpSpPr>
        <p:cNvPr id="1" name=""/>
        <p:cNvGrpSpPr/>
        <p:nvPr/>
      </p:nvGrpSpPr>
      <p:grpSpPr>
        <a:xfrm>
          <a:off x="0" y="0"/>
          <a:ext cx="0" cy="0"/>
          <a:chOff x="0" y="0"/>
          <a:chExt cx="0" cy="0"/>
        </a:xfrm>
      </p:grpSpPr>
      <p:pic>
        <p:nvPicPr>
          <p:cNvPr id="8194" name="Picture 2" descr="watch"/>
          <p:cNvPicPr>
            <a:picLocks noChangeAspect="1"/>
          </p:cNvPicPr>
          <p:nvPr/>
        </p:nvPicPr>
        <p:blipFill>
          <a:blip r:embed="rId2"/>
          <a:stretch>
            <a:fillRect/>
          </a:stretch>
        </p:blipFill>
        <p:spPr>
          <a:xfrm>
            <a:off x="4043363" y="0"/>
            <a:ext cx="5100637" cy="6858000"/>
          </a:xfrm>
          <a:prstGeom prst="rect">
            <a:avLst/>
          </a:prstGeom>
          <a:noFill/>
          <a:ln w="9525">
            <a:noFill/>
          </a:ln>
        </p:spPr>
      </p:pic>
      <p:pic>
        <p:nvPicPr>
          <p:cNvPr id="8195" name="Picture 4" descr="bar"/>
          <p:cNvPicPr>
            <a:picLocks noChangeAspect="1"/>
          </p:cNvPicPr>
          <p:nvPr/>
        </p:nvPicPr>
        <p:blipFill>
          <a:blip r:embed="rId3"/>
          <a:stretch>
            <a:fillRect/>
          </a:stretch>
        </p:blipFill>
        <p:spPr>
          <a:xfrm>
            <a:off x="0" y="0"/>
            <a:ext cx="9144000" cy="942975"/>
          </a:xfrm>
          <a:prstGeom prst="rect">
            <a:avLst/>
          </a:prstGeom>
          <a:noFill/>
          <a:ln w="9525">
            <a:noFill/>
          </a:ln>
        </p:spPr>
      </p:pic>
      <p:sp>
        <p:nvSpPr>
          <p:cNvPr id="4099" name="Rectangle 3"/>
          <p:cNvSpPr>
            <a:spLocks noGrp="1" noChangeArrowheads="1"/>
          </p:cNvSpPr>
          <p:nvPr>
            <p:ph type="subTitle" idx="1"/>
          </p:nvPr>
        </p:nvSpPr>
        <p:spPr>
          <a:xfrm>
            <a:off x="900113" y="1268413"/>
            <a:ext cx="3200400" cy="4648200"/>
          </a:xfrm>
        </p:spPr>
        <p:txBody>
          <a:bodyPr/>
          <a:lstStyle>
            <a:lvl1pPr marL="0" indent="0">
              <a:buFont typeface="Wingdings" panose="05000000000000000000" pitchFamily="2" charset="2"/>
              <a:buNone/>
              <a:defRPr>
                <a:effectLst>
                  <a:outerShdw blurRad="38100" dist="38100" dir="2700000" algn="tl">
                    <a:srgbClr val="000000"/>
                  </a:outerShdw>
                </a:effectLst>
                <a:latin typeface="宋体" panose="02010600030101010101" pitchFamily="2" charset="-122"/>
              </a:defRPr>
            </a:lvl1pPr>
          </a:lstStyle>
          <a:p>
            <a:pPr lvl="0"/>
            <a:r>
              <a:rPr lang="zh-CN" altLang="en-US" noProof="0" smtClean="0"/>
              <a:t>单击此处编辑母版副标题样式</a:t>
            </a:r>
            <a:endParaRPr lang="en-US" altLang="zh-CN" noProof="0" smtClean="0"/>
          </a:p>
        </p:txBody>
      </p:sp>
      <p:sp>
        <p:nvSpPr>
          <p:cNvPr id="4101" name="Rectangle 5"/>
          <p:cNvSpPr>
            <a:spLocks noGrp="1" noChangeArrowheads="1"/>
          </p:cNvSpPr>
          <p:nvPr>
            <p:ph type="ctrTitle"/>
          </p:nvPr>
        </p:nvSpPr>
        <p:spPr>
          <a:xfrm>
            <a:off x="381000" y="136525"/>
            <a:ext cx="8383588" cy="776288"/>
          </a:xfrm>
        </p:spPr>
        <p:txBody>
          <a:bodyPr/>
          <a:lstStyle>
            <a:lvl1pPr>
              <a:defRPr/>
            </a:lvl1pPr>
          </a:lstStyle>
          <a:p>
            <a:pPr lvl="0"/>
            <a:r>
              <a:rPr lang="zh-CN" altLang="en-US" noProof="0" smtClean="0"/>
              <a:t>单击此处编辑母版标题样式</a:t>
            </a:r>
            <a:endParaRPr lang="en-US" altLang="zh-CN"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133350"/>
            <a:ext cx="2095500" cy="573405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81000" y="133350"/>
            <a:ext cx="6134100" cy="573405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1818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1818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 name="Freeform 2"/>
          <p:cNvSpPr/>
          <p:nvPr/>
        </p:nvSpPr>
        <p:spPr bwMode="gray">
          <a:xfrm>
            <a:off x="0" y="2867025"/>
            <a:ext cx="2414588" cy="3990975"/>
          </a:xfrm>
          <a:custGeom>
            <a:avLst/>
            <a:gdLst>
              <a:gd name="T0" fmla="*/ 1191 w 1521"/>
              <a:gd name="T1" fmla="*/ 2504 h 2514"/>
              <a:gd name="T2" fmla="*/ 0 w 1521"/>
              <a:gd name="T3" fmla="*/ 2514 h 2514"/>
              <a:gd name="T4" fmla="*/ 0 w 1521"/>
              <a:gd name="T5" fmla="*/ 2 h 2514"/>
              <a:gd name="T6" fmla="*/ 1521 w 1521"/>
              <a:gd name="T7" fmla="*/ 0 h 2514"/>
              <a:gd name="T8" fmla="*/ 1061 w 1521"/>
              <a:gd name="T9" fmla="*/ 679 h 2514"/>
              <a:gd name="T10" fmla="*/ 919 w 1521"/>
              <a:gd name="T11" fmla="*/ 1721 h 2514"/>
              <a:gd name="T12" fmla="*/ 1191 w 1521"/>
              <a:gd name="T13" fmla="*/ 2504 h 2514"/>
            </a:gdLst>
            <a:ahLst/>
            <a:cxnLst>
              <a:cxn ang="0">
                <a:pos x="T0" y="T1"/>
              </a:cxn>
              <a:cxn ang="0">
                <a:pos x="T2" y="T3"/>
              </a:cxn>
              <a:cxn ang="0">
                <a:pos x="T4" y="T5"/>
              </a:cxn>
              <a:cxn ang="0">
                <a:pos x="T6" y="T7"/>
              </a:cxn>
              <a:cxn ang="0">
                <a:pos x="T8" y="T9"/>
              </a:cxn>
              <a:cxn ang="0">
                <a:pos x="T10" y="T11"/>
              </a:cxn>
              <a:cxn ang="0">
                <a:pos x="T12" y="T13"/>
              </a:cxn>
            </a:cxnLst>
            <a:rect l="0" t="0" r="r" b="b"/>
            <a:pathLst>
              <a:path w="1521" h="2514">
                <a:moveTo>
                  <a:pt x="1191" y="2504"/>
                </a:moveTo>
                <a:lnTo>
                  <a:pt x="0" y="2514"/>
                </a:lnTo>
                <a:lnTo>
                  <a:pt x="0" y="2"/>
                </a:lnTo>
                <a:lnTo>
                  <a:pt x="1521" y="0"/>
                </a:lnTo>
                <a:cubicBezTo>
                  <a:pt x="1333" y="187"/>
                  <a:pt x="1249" y="297"/>
                  <a:pt x="1061" y="679"/>
                </a:cubicBezTo>
                <a:cubicBezTo>
                  <a:pt x="873" y="1061"/>
                  <a:pt x="900" y="1494"/>
                  <a:pt x="919" y="1721"/>
                </a:cubicBezTo>
                <a:cubicBezTo>
                  <a:pt x="938" y="1948"/>
                  <a:pt x="1061" y="2258"/>
                  <a:pt x="1191" y="2504"/>
                </a:cubicBezTo>
                <a:close/>
              </a:path>
            </a:pathLst>
          </a:custGeom>
          <a:gradFill rotWithShape="0">
            <a:gsLst>
              <a:gs pos="0">
                <a:schemeClr val="accent2"/>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p:nvPr/>
        </p:nvSpPr>
        <p:spPr>
          <a:xfrm>
            <a:off x="2362200" y="0"/>
            <a:ext cx="6781800" cy="2286000"/>
          </a:xfrm>
          <a:prstGeom prst="rect">
            <a:avLst/>
          </a:prstGeom>
          <a:solidFill>
            <a:schemeClr val="accent1"/>
          </a:solidFill>
          <a:ln w="9525">
            <a:noFill/>
          </a:ln>
        </p:spPr>
        <p:txBody>
          <a:bodyPr wrap="none" anchor="ctr" anchorCtr="0"/>
          <a:p>
            <a:pPr lvl="0" algn="ctr" eaLnBrk="1" hangingPunct="1"/>
            <a:endParaRPr lang="zh-CN" altLang="en-US" sz="1800" dirty="0">
              <a:latin typeface="Verdana" panose="020B0604030504040204" pitchFamily="34" charset="0"/>
              <a:ea typeface="Arial" panose="020B0604020202020204" pitchFamily="34" charset="0"/>
            </a:endParaRPr>
          </a:p>
        </p:txBody>
      </p:sp>
      <p:sp>
        <p:nvSpPr>
          <p:cNvPr id="9220" name="Line 4"/>
          <p:cNvSpPr/>
          <p:nvPr/>
        </p:nvSpPr>
        <p:spPr>
          <a:xfrm>
            <a:off x="0" y="2971800"/>
            <a:ext cx="9144000" cy="0"/>
          </a:xfrm>
          <a:prstGeom prst="line">
            <a:avLst/>
          </a:prstGeom>
          <a:ln w="28575" cap="flat" cmpd="sng">
            <a:solidFill>
              <a:schemeClr val="tx1"/>
            </a:solidFill>
            <a:prstDash val="solid"/>
            <a:headEnd type="none" w="med" len="med"/>
            <a:tailEnd type="none" w="med" len="med"/>
          </a:ln>
        </p:spPr>
      </p:sp>
      <p:grpSp>
        <p:nvGrpSpPr>
          <p:cNvPr id="9221" name="Group 5"/>
          <p:cNvGrpSpPr/>
          <p:nvPr/>
        </p:nvGrpSpPr>
        <p:grpSpPr>
          <a:xfrm>
            <a:off x="1987550" y="1949450"/>
            <a:ext cx="7156450" cy="936625"/>
            <a:chOff x="1252" y="1228"/>
            <a:chExt cx="4508" cy="590"/>
          </a:xfrm>
        </p:grpSpPr>
        <p:sp>
          <p:nvSpPr>
            <p:cNvPr id="9227" name="Rectangle 6"/>
            <p:cNvSpPr/>
            <p:nvPr/>
          </p:nvSpPr>
          <p:spPr>
            <a:xfrm>
              <a:off x="1252" y="1228"/>
              <a:ext cx="1900" cy="590"/>
            </a:xfrm>
            <a:prstGeom prst="rect">
              <a:avLst/>
            </a:prstGeom>
            <a:solidFill>
              <a:schemeClr val="tx2"/>
            </a:solidFill>
            <a:ln w="9525">
              <a:noFill/>
            </a:ln>
          </p:spPr>
          <p:txBody>
            <a:bodyPr wrap="none" anchor="ctr" anchorCtr="0"/>
            <a:p>
              <a:pPr lvl="0" algn="ctr" eaLnBrk="1" hangingPunct="1"/>
              <a:endParaRPr lang="zh-CN" altLang="en-US" sz="1800" dirty="0">
                <a:latin typeface="Verdana" panose="020B0604030504040204" pitchFamily="34" charset="0"/>
                <a:ea typeface="Arial" panose="020B0604020202020204" pitchFamily="34" charset="0"/>
              </a:endParaRPr>
            </a:p>
          </p:txBody>
        </p:sp>
        <p:sp>
          <p:nvSpPr>
            <p:cNvPr id="9228" name="Rectangle 7"/>
            <p:cNvSpPr/>
            <p:nvPr/>
          </p:nvSpPr>
          <p:spPr>
            <a:xfrm>
              <a:off x="1632" y="1336"/>
              <a:ext cx="4128" cy="480"/>
            </a:xfrm>
            <a:prstGeom prst="rect">
              <a:avLst/>
            </a:prstGeom>
            <a:solidFill>
              <a:schemeClr val="tx1"/>
            </a:solidFill>
            <a:ln w="9525">
              <a:noFill/>
            </a:ln>
          </p:spPr>
          <p:txBody>
            <a:bodyPr wrap="none" anchor="ctr" anchorCtr="0"/>
            <a:p>
              <a:pPr lvl="0" algn="ctr" eaLnBrk="1" hangingPunct="1"/>
              <a:endParaRPr lang="zh-CN" altLang="en-US" sz="1800" dirty="0">
                <a:latin typeface="Verdana" panose="020B0604030504040204" pitchFamily="34" charset="0"/>
                <a:ea typeface="Arial" panose="020B0604020202020204" pitchFamily="34" charset="0"/>
              </a:endParaRPr>
            </a:p>
          </p:txBody>
        </p:sp>
      </p:grpSp>
      <p:sp>
        <p:nvSpPr>
          <p:cNvPr id="417800" name="Rectangle 8"/>
          <p:cNvSpPr>
            <a:spLocks noGrp="1" noChangeArrowheads="1"/>
          </p:cNvSpPr>
          <p:nvPr>
            <p:ph type="ctrTitle" sz="quarter"/>
          </p:nvPr>
        </p:nvSpPr>
        <p:spPr>
          <a:xfrm>
            <a:off x="2057400" y="2130425"/>
            <a:ext cx="6934200" cy="749300"/>
          </a:xfrm>
        </p:spPr>
        <p:txBody>
          <a:bodyPr/>
          <a:lstStyle>
            <a:lvl1pPr>
              <a:defRPr/>
            </a:lvl1pPr>
          </a:lstStyle>
          <a:p>
            <a:pPr lvl="0"/>
            <a:r>
              <a:rPr lang="zh-CN" altLang="en-US" noProof="0" smtClean="0"/>
              <a:t>单击此处编辑母版标题样式</a:t>
            </a:r>
            <a:endParaRPr lang="zh-CN" altLang="en-US" noProof="0" smtClean="0"/>
          </a:p>
        </p:txBody>
      </p:sp>
      <p:sp>
        <p:nvSpPr>
          <p:cNvPr id="417801" name="Rectangle 9"/>
          <p:cNvSpPr>
            <a:spLocks noGrp="1" noChangeArrowheads="1"/>
          </p:cNvSpPr>
          <p:nvPr>
            <p:ph type="subTitle" sz="quarter" idx="1"/>
          </p:nvPr>
        </p:nvSpPr>
        <p:spPr>
          <a:xfrm>
            <a:off x="1219200" y="4343400"/>
            <a:ext cx="6934200" cy="457200"/>
          </a:xfrm>
        </p:spPr>
        <p:txBody>
          <a:bodyPr/>
          <a:lstStyle>
            <a:lvl1pPr marL="0" indent="0" algn="ctr">
              <a:buFont typeface="Wingdings" panose="05000000000000000000" pitchFamily="2" charset="2"/>
              <a:buNone/>
              <a:defRPr>
                <a:latin typeface="Arial" panose="020B0604020202020204" pitchFamily="34" charset="0"/>
              </a:defRPr>
            </a:lvl1pPr>
          </a:lstStyle>
          <a:p>
            <a:pPr lvl="0"/>
            <a:r>
              <a:rPr lang="zh-CN" altLang="en-US" noProof="0" smtClean="0"/>
              <a:t>单击此处编辑母版副标题样式</a:t>
            </a:r>
            <a:endParaRPr lang="zh-CN" altLang="en-US" noProof="0" smtClean="0"/>
          </a:p>
        </p:txBody>
      </p:sp>
      <p:sp>
        <p:nvSpPr>
          <p:cNvPr id="21" name="Rectangle 10"/>
          <p:cNvSpPr>
            <a:spLocks noGrp="1" noChangeArrowheads="1"/>
          </p:cNvSpPr>
          <p:nvPr>
            <p:ph type="dt" sz="quarter" idx="2"/>
          </p:nvPr>
        </p:nvSpPr>
        <p:spPr bwMode="auto">
          <a:xfrm>
            <a:off x="533400" y="6477000"/>
            <a:ext cx="2133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buFontTx/>
              <a:buNone/>
              <a:defRPr sz="1400" b="0">
                <a:effectLst>
                  <a:outerShdw blurRad="38100" dist="38100" dir="2700000" algn="tl">
                    <a:srgbClr val="C0C0C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 name="Rectangle 11"/>
          <p:cNvSpPr>
            <a:spLocks noGrp="1" noChangeArrowheads="1"/>
          </p:cNvSpPr>
          <p:nvPr>
            <p:ph type="ftr" sz="quarter" idx="3"/>
          </p:nvPr>
        </p:nvSpPr>
        <p:spPr bwMode="auto">
          <a:xfrm>
            <a:off x="3124200" y="6477000"/>
            <a:ext cx="2895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buFontTx/>
              <a:buNone/>
              <a:defRPr sz="1400" b="0">
                <a:effectLst>
                  <a:outerShdw blurRad="38100" dist="38100" dir="2700000" algn="tl">
                    <a:srgbClr val="C0C0C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3" name="Rectangle 12"/>
          <p:cNvSpPr>
            <a:spLocks noGrp="1" noChangeArrowheads="1"/>
          </p:cNvSpPr>
          <p:nvPr>
            <p:ph type="sldNum" sz="quarter" idx="4"/>
          </p:nvPr>
        </p:nvSpPr>
        <p:spPr bwMode="auto">
          <a:xfrm>
            <a:off x="6553200" y="6477000"/>
            <a:ext cx="2133600" cy="244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a:buNone/>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526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2959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12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463550"/>
            <a:ext cx="1809750" cy="56626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52600" y="463550"/>
            <a:ext cx="5276850" cy="566261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526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2959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912813" y="1276350"/>
            <a:ext cx="3848100"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913313" y="1276350"/>
            <a:ext cx="3849687" cy="4591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12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463550"/>
            <a:ext cx="1809750" cy="56626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52600" y="463550"/>
            <a:ext cx="5276850" cy="566261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7526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5295900" y="1600200"/>
            <a:ext cx="33909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12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463550"/>
            <a:ext cx="1809750" cy="56626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752600" y="463550"/>
            <a:ext cx="5276850" cy="566261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10668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305300" y="10668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800000"/>
              </a:buClr>
              <a:buSzPct val="9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14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0" y="1066800"/>
            <a:ext cx="4152900" cy="54864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305300" y="1066800"/>
            <a:ext cx="4152900" cy="54864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14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0" y="1066800"/>
            <a:ext cx="4152900" cy="54864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quarter" idx="2"/>
          </p:nvPr>
        </p:nvSpPr>
        <p:spPr>
          <a:xfrm>
            <a:off x="4305300" y="1066800"/>
            <a:ext cx="4152900" cy="2667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内容占位符 4"/>
          <p:cNvSpPr>
            <a:spLocks noGrp="1"/>
          </p:cNvSpPr>
          <p:nvPr>
            <p:ph sz="quarter" idx="3"/>
          </p:nvPr>
        </p:nvSpPr>
        <p:spPr>
          <a:xfrm>
            <a:off x="4305300" y="3886200"/>
            <a:ext cx="4152900" cy="2667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144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0" y="1066800"/>
            <a:ext cx="4152900" cy="54864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305300" y="1066800"/>
            <a:ext cx="4152900" cy="5486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00000"/>
              </a:buClr>
              <a:buSzPct val="9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Arial" panose="020B0604020202020204" pitchFamily="34" charset="0"/>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灯片编号占位符 4"/>
          <p:cNvSpPr>
            <a:spLocks noGrp="1"/>
          </p:cNvSpPr>
          <p:nvPr>
            <p:ph type="sldNum" sz="quarter" idx="10"/>
          </p:nvPr>
        </p:nvSpPr>
        <p:spPr/>
        <p:txBody>
          <a:bodyPr/>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5.GIF"/><Relationship Id="rId13" Type="http://schemas.openxmlformats.org/officeDocument/2006/relationships/image" Target="../media/image4.GIF"/><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7.jpeg"/><Relationship Id="rId14" Type="http://schemas.openxmlformats.org/officeDocument/2006/relationships/image" Target="../media/image6.png"/><Relationship Id="rId13" Type="http://schemas.openxmlformats.org/officeDocument/2006/relationships/image" Target="../media/image5.GIF"/><Relationship Id="rId12" Type="http://schemas.openxmlformats.org/officeDocument/2006/relationships/image" Target="../media/image4.GIF"/><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7.jpeg"/><Relationship Id="rId14" Type="http://schemas.openxmlformats.org/officeDocument/2006/relationships/image" Target="../media/image6.png"/><Relationship Id="rId13" Type="http://schemas.openxmlformats.org/officeDocument/2006/relationships/image" Target="../media/image5.GIF"/><Relationship Id="rId12" Type="http://schemas.openxmlformats.org/officeDocument/2006/relationships/image" Target="../media/image4.GIF"/><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7" Type="http://schemas.openxmlformats.org/officeDocument/2006/relationships/theme" Target="../theme/theme6.xml"/><Relationship Id="rId16" Type="http://schemas.openxmlformats.org/officeDocument/2006/relationships/image" Target="../media/image7.jpeg"/><Relationship Id="rId15" Type="http://schemas.openxmlformats.org/officeDocument/2006/relationships/image" Target="../media/image6.png"/><Relationship Id="rId14" Type="http://schemas.openxmlformats.org/officeDocument/2006/relationships/image" Target="../media/image5.GIF"/><Relationship Id="rId13" Type="http://schemas.openxmlformats.org/officeDocument/2006/relationships/image" Target="../media/image4.GIF"/><Relationship Id="rId12" Type="http://schemas.openxmlformats.org/officeDocument/2006/relationships/image" Target="../media/image8.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9.jpeg"/><Relationship Id="rId14" Type="http://schemas.openxmlformats.org/officeDocument/2006/relationships/slideLayout" Target="../slideLayouts/slideLayout80.xml"/><Relationship Id="rId13" Type="http://schemas.openxmlformats.org/officeDocument/2006/relationships/slideLayout" Target="../slideLayouts/slideLayout79.xml"/><Relationship Id="rId12" Type="http://schemas.openxmlformats.org/officeDocument/2006/relationships/slideLayout" Target="../slideLayouts/slideLayout78.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9CC"/>
        </a:solidFill>
        <a:effectLst/>
      </p:bgPr>
    </p:bg>
    <p:spTree>
      <p:nvGrpSpPr>
        <p:cNvPr id="1" name=""/>
        <p:cNvGrpSpPr/>
        <p:nvPr/>
      </p:nvGrpSpPr>
      <p:grpSpPr/>
      <p:sp>
        <p:nvSpPr>
          <p:cNvPr id="1026" name="Rectangle 2"/>
          <p:cNvSpPr>
            <a:spLocks noGrp="1"/>
          </p:cNvSpPr>
          <p:nvPr>
            <p:ph type="body"/>
          </p:nvPr>
        </p:nvSpPr>
        <p:spPr>
          <a:xfrm>
            <a:off x="912813" y="1276350"/>
            <a:ext cx="7850187" cy="4591050"/>
          </a:xfrm>
          <a:prstGeom prst="rect">
            <a:avLst/>
          </a:prstGeom>
          <a:noFill/>
          <a:ln w="9525">
            <a:noFill/>
          </a:ln>
        </p:spPr>
        <p:txBody>
          <a:bodyPr/>
          <a:p>
            <a:pPr lvl="0"/>
            <a:r>
              <a:rPr lang="en-US" altLang="zh-CN" dirty="0"/>
              <a:t>  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pic>
        <p:nvPicPr>
          <p:cNvPr id="1027" name="Picture 3" descr="bar"/>
          <p:cNvPicPr>
            <a:picLocks noChangeAspect="1"/>
          </p:cNvPicPr>
          <p:nvPr/>
        </p:nvPicPr>
        <p:blipFill>
          <a:blip r:embed="rId12"/>
          <a:stretch>
            <a:fillRect/>
          </a:stretch>
        </p:blipFill>
        <p:spPr>
          <a:xfrm>
            <a:off x="0" y="0"/>
            <a:ext cx="9144000" cy="942975"/>
          </a:xfrm>
          <a:prstGeom prst="rect">
            <a:avLst/>
          </a:prstGeom>
          <a:solidFill>
            <a:srgbClr val="CC0000">
              <a:alpha val="50195"/>
            </a:srgbClr>
          </a:solidFill>
          <a:ln w="9525">
            <a:noFill/>
          </a:ln>
        </p:spPr>
      </p:pic>
      <p:sp>
        <p:nvSpPr>
          <p:cNvPr id="1028" name="Rectangle 4"/>
          <p:cNvSpPr>
            <a:spLocks noGrp="1"/>
          </p:cNvSpPr>
          <p:nvPr>
            <p:ph type="title"/>
          </p:nvPr>
        </p:nvSpPr>
        <p:spPr>
          <a:xfrm>
            <a:off x="381000" y="133350"/>
            <a:ext cx="8382000" cy="7810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3077" name="Rectangle 5"/>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Myriad Roman" pitchFamily="34" charset="0"/>
          <a:ea typeface="宋体" panose="02010600030101010101" pitchFamily="2" charset="-122"/>
        </a:defRPr>
      </a:lvl2pPr>
      <a:lvl3pPr algn="ctr" rtl="0" eaLnBrk="0" fontAlgn="base" hangingPunct="0">
        <a:spcBef>
          <a:spcPct val="0"/>
        </a:spcBef>
        <a:spcAft>
          <a:spcPct val="0"/>
        </a:spcAft>
        <a:defRPr sz="3600" b="1">
          <a:solidFill>
            <a:schemeClr val="bg1"/>
          </a:solidFill>
          <a:latin typeface="Myriad Roman" pitchFamily="34" charset="0"/>
          <a:ea typeface="宋体" panose="02010600030101010101" pitchFamily="2" charset="-122"/>
        </a:defRPr>
      </a:lvl3pPr>
      <a:lvl4pPr algn="ctr" rtl="0" eaLnBrk="0" fontAlgn="base" hangingPunct="0">
        <a:spcBef>
          <a:spcPct val="0"/>
        </a:spcBef>
        <a:spcAft>
          <a:spcPct val="0"/>
        </a:spcAft>
        <a:defRPr sz="3600" b="1">
          <a:solidFill>
            <a:schemeClr val="bg1"/>
          </a:solidFill>
          <a:latin typeface="Myriad Roman" pitchFamily="34" charset="0"/>
          <a:ea typeface="宋体" panose="02010600030101010101" pitchFamily="2" charset="-122"/>
        </a:defRPr>
      </a:lvl4pPr>
      <a:lvl5pPr algn="ctr" rtl="0" eaLnBrk="0" fontAlgn="base" hangingPunct="0">
        <a:spcBef>
          <a:spcPct val="0"/>
        </a:spcBef>
        <a:spcAft>
          <a:spcPct val="0"/>
        </a:spcAft>
        <a:defRPr sz="3600" b="1">
          <a:solidFill>
            <a:schemeClr val="bg1"/>
          </a:solidFill>
          <a:latin typeface="Myriad Roman" pitchFamily="34" charset="0"/>
          <a:ea typeface="宋体" panose="02010600030101010101" pitchFamily="2" charset="-122"/>
        </a:defRPr>
      </a:lvl5pPr>
      <a:lvl6pPr marL="457200" algn="ctr" rtl="0" fontAlgn="base">
        <a:spcBef>
          <a:spcPct val="0"/>
        </a:spcBef>
        <a:spcAft>
          <a:spcPct val="0"/>
        </a:spcAft>
        <a:defRPr sz="3600" b="1">
          <a:solidFill>
            <a:schemeClr val="bg1"/>
          </a:solidFill>
          <a:latin typeface="Myriad Roman" pitchFamily="34" charset="0"/>
          <a:ea typeface="宋体" panose="02010600030101010101" pitchFamily="2" charset="-122"/>
        </a:defRPr>
      </a:lvl6pPr>
      <a:lvl7pPr marL="914400" algn="ctr" rtl="0" fontAlgn="base">
        <a:spcBef>
          <a:spcPct val="0"/>
        </a:spcBef>
        <a:spcAft>
          <a:spcPct val="0"/>
        </a:spcAft>
        <a:defRPr sz="3600" b="1">
          <a:solidFill>
            <a:schemeClr val="bg1"/>
          </a:solidFill>
          <a:latin typeface="Myriad Roman" pitchFamily="34" charset="0"/>
          <a:ea typeface="宋体" panose="02010600030101010101" pitchFamily="2" charset="-122"/>
        </a:defRPr>
      </a:lvl7pPr>
      <a:lvl8pPr marL="1371600" algn="ctr" rtl="0" fontAlgn="base">
        <a:spcBef>
          <a:spcPct val="0"/>
        </a:spcBef>
        <a:spcAft>
          <a:spcPct val="0"/>
        </a:spcAft>
        <a:defRPr sz="3600" b="1">
          <a:solidFill>
            <a:schemeClr val="bg1"/>
          </a:solidFill>
          <a:latin typeface="Myriad Roman" pitchFamily="34" charset="0"/>
          <a:ea typeface="宋体" panose="02010600030101010101" pitchFamily="2" charset="-122"/>
        </a:defRPr>
      </a:lvl8pPr>
      <a:lvl9pPr marL="1828800" algn="ctr" rtl="0" fontAlgn="base">
        <a:spcBef>
          <a:spcPct val="0"/>
        </a:spcBef>
        <a:spcAft>
          <a:spcPct val="0"/>
        </a:spcAft>
        <a:defRPr sz="3600" b="1">
          <a:solidFill>
            <a:schemeClr val="bg1"/>
          </a:solidFill>
          <a:latin typeface="Myriad Roman"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p"/>
        <a:defRPr sz="32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黑体" panose="02010609060101010101" pitchFamily="49" charset="-122"/>
          <a:ea typeface="+mn-ea"/>
        </a:defRPr>
      </a:lvl2pPr>
      <a:lvl3pPr marL="1143000" indent="-228600" algn="l" rtl="0" eaLnBrk="0" fontAlgn="base" hangingPunct="0">
        <a:spcBef>
          <a:spcPct val="20000"/>
        </a:spcBef>
        <a:spcAft>
          <a:spcPct val="0"/>
        </a:spcAft>
        <a:buFont typeface="Wingdings" panose="05000000000000000000" pitchFamily="2" charset="2"/>
        <a:buChar char="§"/>
        <a:defRPr sz="2400">
          <a:solidFill>
            <a:schemeClr val="tx1"/>
          </a:solidFill>
          <a:latin typeface="+mn-ea"/>
          <a:ea typeface="+mn-ea"/>
        </a:defRPr>
      </a:lvl3pPr>
      <a:lvl4pPr marL="1600200" indent="-228600" algn="l" rtl="0" eaLnBrk="0" fontAlgn="base" hangingPunct="0">
        <a:spcBef>
          <a:spcPct val="20000"/>
        </a:spcBef>
        <a:spcAft>
          <a:spcPct val="0"/>
        </a:spcAft>
        <a:buChar char="–"/>
        <a:defRPr sz="2000">
          <a:solidFill>
            <a:schemeClr val="tx1"/>
          </a:solidFill>
          <a:latin typeface="+mn-ea"/>
          <a:ea typeface="+mn-ea"/>
        </a:defRPr>
      </a:lvl4pPr>
      <a:lvl5pPr marL="2057400" indent="-228600" algn="l" rtl="0" eaLnBrk="0" fontAlgn="base" hangingPunct="0">
        <a:spcBef>
          <a:spcPct val="20000"/>
        </a:spcBef>
        <a:spcAft>
          <a:spcPct val="0"/>
        </a:spcAft>
        <a:buChar char="•"/>
        <a:defRPr sz="2000">
          <a:solidFill>
            <a:schemeClr val="tx1"/>
          </a:solidFill>
          <a:latin typeface="+mn-ea"/>
          <a:ea typeface="+mn-ea"/>
        </a:defRPr>
      </a:lvl5pPr>
      <a:lvl6pPr marL="2514600" indent="-228600" algn="l" rtl="0" fontAlgn="base">
        <a:spcBef>
          <a:spcPct val="20000"/>
        </a:spcBef>
        <a:spcAft>
          <a:spcPct val="0"/>
        </a:spcAft>
        <a:buChar char="•"/>
        <a:defRPr sz="2000">
          <a:solidFill>
            <a:schemeClr val="tx1"/>
          </a:solidFill>
          <a:latin typeface="+mn-ea"/>
          <a:ea typeface="+mn-ea"/>
        </a:defRPr>
      </a:lvl6pPr>
      <a:lvl7pPr marL="2971800" indent="-228600" algn="l" rtl="0" fontAlgn="base">
        <a:spcBef>
          <a:spcPct val="20000"/>
        </a:spcBef>
        <a:spcAft>
          <a:spcPct val="0"/>
        </a:spcAft>
        <a:buChar char="•"/>
        <a:defRPr sz="2000">
          <a:solidFill>
            <a:schemeClr val="tx1"/>
          </a:solidFill>
          <a:latin typeface="+mn-ea"/>
          <a:ea typeface="+mn-ea"/>
        </a:defRPr>
      </a:lvl7pPr>
      <a:lvl8pPr marL="3429000" indent="-228600" algn="l" rtl="0" fontAlgn="base">
        <a:spcBef>
          <a:spcPct val="20000"/>
        </a:spcBef>
        <a:spcAft>
          <a:spcPct val="0"/>
        </a:spcAft>
        <a:buChar char="•"/>
        <a:defRPr sz="2000">
          <a:solidFill>
            <a:schemeClr val="tx1"/>
          </a:solidFill>
          <a:latin typeface="+mn-ea"/>
          <a:ea typeface="+mn-ea"/>
        </a:defRPr>
      </a:lvl8pPr>
      <a:lvl9pPr marL="3886200" indent="-228600" algn="l" rtl="0" fontAlgn="base">
        <a:spcBef>
          <a:spcPct val="20000"/>
        </a:spcBef>
        <a:spcAft>
          <a:spcPct val="0"/>
        </a:spcAft>
        <a:buChar char="•"/>
        <a:defRPr sz="2000">
          <a:solidFill>
            <a:schemeClr val="tx1"/>
          </a:solidFill>
          <a:latin typeface="+mn-ea"/>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492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bwMode="auto">
          <a:xfrm>
            <a:off x="457200" y="6245225"/>
            <a:ext cx="2133600" cy="476250"/>
          </a:xfrm>
          <a:prstGeom prst="rect">
            <a:avLst/>
          </a:prstGeom>
          <a:noFill/>
          <a:ln>
            <a:miter lim="800000"/>
          </a:ln>
        </p:spPr>
        <p:txBody>
          <a:bodyPr vert="horz" wrap="square" lIns="91440" tIns="45720" rIns="91440" bIns="45720" numCol="1" anchor="t" anchorCtr="0" compatLnSpc="1"/>
          <a:lstStyle>
            <a:lvl1pPr algn="l">
              <a:buFontTx/>
              <a:buNone/>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124200" y="6245225"/>
            <a:ext cx="2895600" cy="476250"/>
          </a:xfrm>
          <a:prstGeom prst="rect">
            <a:avLst/>
          </a:prstGeom>
          <a:noFill/>
          <a:ln>
            <a:miter lim="800000"/>
          </a:ln>
        </p:spPr>
        <p:txBody>
          <a:bodyPr vert="horz" wrap="square" lIns="91440" tIns="45720" rIns="91440" bIns="45720" numCol="1" anchor="t" anchorCtr="0" compatLnSpc="1"/>
          <a:lstStyle>
            <a:lvl1pPr algn="ctr">
              <a:buFontTx/>
              <a:buNone/>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553200" y="6245225"/>
            <a:ext cx="2133600" cy="476250"/>
          </a:xfrm>
          <a:prstGeom prst="rect">
            <a:avLst/>
          </a:prstGeom>
          <a:noFill/>
          <a:ln>
            <a:miter lim="800000"/>
          </a:ln>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pic>
        <p:nvPicPr>
          <p:cNvPr id="2055" name="Picture 7" descr="gif145">
            <a:hlinkClick r:id="" action="ppaction://hlinkshowjump?jump=nextslide"/>
          </p:cNvPr>
          <p:cNvPicPr>
            <a:picLocks noChangeAspect="1"/>
          </p:cNvPicPr>
          <p:nvPr/>
        </p:nvPicPr>
        <p:blipFill>
          <a:blip r:embed="rId13"/>
          <a:stretch>
            <a:fillRect/>
          </a:stretch>
        </p:blipFill>
        <p:spPr>
          <a:xfrm>
            <a:off x="8459788" y="6381750"/>
            <a:ext cx="358775" cy="358775"/>
          </a:xfrm>
          <a:prstGeom prst="rect">
            <a:avLst/>
          </a:prstGeom>
          <a:noFill/>
          <a:ln w="9525">
            <a:noFill/>
          </a:ln>
        </p:spPr>
      </p:pic>
      <p:pic>
        <p:nvPicPr>
          <p:cNvPr id="2056" name="Picture 8" descr="gif146">
            <a:hlinkClick r:id="" action="ppaction://hlinkshowjump?jump=previousslide"/>
          </p:cNvPr>
          <p:cNvPicPr>
            <a:picLocks noChangeAspect="1"/>
          </p:cNvPicPr>
          <p:nvPr/>
        </p:nvPicPr>
        <p:blipFill>
          <a:blip r:embed="rId14"/>
          <a:stretch>
            <a:fillRect/>
          </a:stretch>
        </p:blipFill>
        <p:spPr>
          <a:xfrm>
            <a:off x="8101013" y="6381750"/>
            <a:ext cx="360362" cy="3603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16770" name="Freeform 2"/>
          <p:cNvSpPr/>
          <p:nvPr/>
        </p:nvSpPr>
        <p:spPr bwMode="gray">
          <a:xfrm>
            <a:off x="0" y="1130300"/>
            <a:ext cx="1981200" cy="2690813"/>
          </a:xfrm>
          <a:custGeom>
            <a:avLst/>
            <a:gdLst>
              <a:gd name="T0" fmla="*/ 796 w 1248"/>
              <a:gd name="T1" fmla="*/ 1692 h 1695"/>
              <a:gd name="T2" fmla="*/ 0 w 1248"/>
              <a:gd name="T3" fmla="*/ 1695 h 1695"/>
              <a:gd name="T4" fmla="*/ 0 w 1248"/>
              <a:gd name="T5" fmla="*/ 2 h 1695"/>
              <a:gd name="T6" fmla="*/ 1248 w 1248"/>
              <a:gd name="T7" fmla="*/ 0 h 1695"/>
              <a:gd name="T8" fmla="*/ 925 w 1248"/>
              <a:gd name="T9" fmla="*/ 647 h 1695"/>
              <a:gd name="T10" fmla="*/ 796 w 1248"/>
              <a:gd name="T11" fmla="*/ 1692 h 1695"/>
            </a:gdLst>
            <a:ahLst/>
            <a:cxnLst>
              <a:cxn ang="0">
                <a:pos x="T0" y="T1"/>
              </a:cxn>
              <a:cxn ang="0">
                <a:pos x="T2" y="T3"/>
              </a:cxn>
              <a:cxn ang="0">
                <a:pos x="T4" y="T5"/>
              </a:cxn>
              <a:cxn ang="0">
                <a:pos x="T6" y="T7"/>
              </a:cxn>
              <a:cxn ang="0">
                <a:pos x="T8" y="T9"/>
              </a:cxn>
              <a:cxn ang="0">
                <a:pos x="T10" y="T11"/>
              </a:cxn>
            </a:cxnLst>
            <a:rect l="0" t="0" r="r" b="b"/>
            <a:pathLst>
              <a:path w="1248" h="1695">
                <a:moveTo>
                  <a:pt x="796" y="1692"/>
                </a:moveTo>
                <a:lnTo>
                  <a:pt x="0" y="1695"/>
                </a:lnTo>
                <a:lnTo>
                  <a:pt x="0" y="2"/>
                </a:lnTo>
                <a:lnTo>
                  <a:pt x="1248" y="0"/>
                </a:lnTo>
                <a:cubicBezTo>
                  <a:pt x="1094" y="126"/>
                  <a:pt x="951" y="550"/>
                  <a:pt x="925" y="647"/>
                </a:cubicBezTo>
                <a:cubicBezTo>
                  <a:pt x="850" y="929"/>
                  <a:pt x="783" y="1333"/>
                  <a:pt x="796" y="1692"/>
                </a:cubicBezTo>
                <a:close/>
              </a:path>
            </a:pathLst>
          </a:custGeom>
          <a:gradFill rotWithShape="0">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p:nvPr/>
        </p:nvSpPr>
        <p:spPr>
          <a:xfrm>
            <a:off x="0" y="0"/>
            <a:ext cx="9144000" cy="838200"/>
          </a:xfrm>
          <a:prstGeom prst="rect">
            <a:avLst/>
          </a:prstGeom>
          <a:solidFill>
            <a:schemeClr val="accent1"/>
          </a:solidFill>
          <a:ln w="9525">
            <a:noFill/>
          </a:ln>
        </p:spPr>
        <p:txBody>
          <a:bodyPr wrap="none" anchor="ctr" anchorCtr="0"/>
          <a:p>
            <a:pPr lvl="0" algn="ctr" eaLnBrk="1" hangingPunct="1"/>
            <a:endParaRPr lang="zh-CN" altLang="en-US" sz="1800" dirty="0">
              <a:latin typeface="Arial" panose="020B0604020202020204" pitchFamily="34" charset="0"/>
            </a:endParaRPr>
          </a:p>
        </p:txBody>
      </p:sp>
      <p:sp>
        <p:nvSpPr>
          <p:cNvPr id="3076" name="Rectangle 4"/>
          <p:cNvSpPr/>
          <p:nvPr/>
        </p:nvSpPr>
        <p:spPr>
          <a:xfrm>
            <a:off x="0" y="457200"/>
            <a:ext cx="9144000" cy="685800"/>
          </a:xfrm>
          <a:prstGeom prst="rect">
            <a:avLst/>
          </a:prstGeom>
          <a:solidFill>
            <a:schemeClr val="tx2"/>
          </a:solidFill>
          <a:ln w="9525">
            <a:noFill/>
          </a:ln>
        </p:spPr>
        <p:txBody>
          <a:bodyPr wrap="none" anchor="ctr" anchorCtr="0"/>
          <a:p>
            <a:pPr lvl="0" algn="ctr" eaLnBrk="1" hangingPunct="1"/>
            <a:endParaRPr lang="zh-CN" altLang="en-US" sz="1800" dirty="0">
              <a:latin typeface="Arial" panose="020B0604020202020204" pitchFamily="34" charset="0"/>
            </a:endParaRPr>
          </a:p>
        </p:txBody>
      </p:sp>
      <p:sp>
        <p:nvSpPr>
          <p:cNvPr id="3077" name="Rectangle 5"/>
          <p:cNvSpPr/>
          <p:nvPr/>
        </p:nvSpPr>
        <p:spPr>
          <a:xfrm>
            <a:off x="0" y="304800"/>
            <a:ext cx="3657600" cy="631825"/>
          </a:xfrm>
          <a:prstGeom prst="rect">
            <a:avLst/>
          </a:prstGeom>
          <a:solidFill>
            <a:schemeClr val="tx2"/>
          </a:solidFill>
          <a:ln w="9525">
            <a:noFill/>
          </a:ln>
        </p:spPr>
        <p:txBody>
          <a:bodyPr wrap="none" anchor="ctr" anchorCtr="0"/>
          <a:p>
            <a:pPr lvl="0" algn="ctr" eaLnBrk="1" hangingPunct="1"/>
            <a:endParaRPr lang="zh-CN" altLang="en-US" sz="1800" dirty="0">
              <a:latin typeface="Arial" panose="020B0604020202020204" pitchFamily="34" charset="0"/>
            </a:endParaRPr>
          </a:p>
        </p:txBody>
      </p:sp>
      <p:sp>
        <p:nvSpPr>
          <p:cNvPr id="3078" name="Rectangle 6"/>
          <p:cNvSpPr>
            <a:spLocks noGrp="1"/>
          </p:cNvSpPr>
          <p:nvPr>
            <p:ph type="title"/>
          </p:nvPr>
        </p:nvSpPr>
        <p:spPr>
          <a:xfrm>
            <a:off x="1905000" y="463550"/>
            <a:ext cx="7086600" cy="6000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9" name="Rectangle 7"/>
          <p:cNvSpPr>
            <a:spLocks noGrp="1"/>
          </p:cNvSpPr>
          <p:nvPr>
            <p:ph type="body"/>
          </p:nvPr>
        </p:nvSpPr>
        <p:spPr>
          <a:xfrm>
            <a:off x="1752600" y="1600200"/>
            <a:ext cx="69342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6776" name="Rectangle 8"/>
          <p:cNvSpPr>
            <a:spLocks noGrp="1" noChangeArrowheads="1"/>
          </p:cNvSpPr>
          <p:nvPr>
            <p:ph type="sldNum" sz="quarter" idx="4"/>
          </p:nvPr>
        </p:nvSpPr>
        <p:spPr bwMode="auto">
          <a:xfrm>
            <a:off x="4572000" y="6477000"/>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sp>
        <p:nvSpPr>
          <p:cNvPr id="3081" name="Freeform 9"/>
          <p:cNvSpPr/>
          <p:nvPr/>
        </p:nvSpPr>
        <p:spPr>
          <a:xfrm>
            <a:off x="0" y="0"/>
            <a:ext cx="2133600" cy="2286000"/>
          </a:xfrm>
          <a:custGeom>
            <a:avLst/>
            <a:gdLst/>
            <a:ahLst/>
            <a:cxnLst>
              <a:cxn ang="0">
                <a:pos x="0" y="0"/>
              </a:cxn>
              <a:cxn ang="0">
                <a:pos x="0" y="2147483647"/>
              </a:cxn>
              <a:cxn ang="0">
                <a:pos x="2147483647" y="2147483647"/>
              </a:cxn>
              <a:cxn ang="0">
                <a:pos x="2147483647" y="0"/>
              </a:cxn>
              <a:cxn ang="0">
                <a:pos x="0" y="0"/>
              </a:cxn>
            </a:cxnLst>
            <a:pathLst>
              <a:path w="1344" h="1489">
                <a:moveTo>
                  <a:pt x="0" y="0"/>
                </a:moveTo>
                <a:lnTo>
                  <a:pt x="0" y="1488"/>
                </a:lnTo>
                <a:lnTo>
                  <a:pt x="673" y="1489"/>
                </a:lnTo>
                <a:cubicBezTo>
                  <a:pt x="731" y="945"/>
                  <a:pt x="1081" y="285"/>
                  <a:pt x="1344" y="0"/>
                </a:cubicBezTo>
                <a:lnTo>
                  <a:pt x="0" y="0"/>
                </a:lnTo>
                <a:close/>
              </a:path>
            </a:pathLst>
          </a:custGeom>
          <a:solidFill>
            <a:schemeClr val="accent2">
              <a:alpha val="100000"/>
            </a:schemeClr>
          </a:solidFill>
          <a:ln w="9525">
            <a:noFill/>
          </a:ln>
        </p:spPr>
        <p:txBody>
          <a:bodyPr/>
          <a:p>
            <a:endParaRPr lang="zh-CN" altLang="en-US"/>
          </a:p>
        </p:txBody>
      </p:sp>
      <p:sp>
        <p:nvSpPr>
          <p:cNvPr id="416778" name="Line 10"/>
          <p:cNvSpPr/>
          <p:nvPr/>
        </p:nvSpPr>
        <p:spPr>
          <a:xfrm>
            <a:off x="228600" y="1066800"/>
            <a:ext cx="8915400" cy="0"/>
          </a:xfrm>
          <a:prstGeom prst="line">
            <a:avLst/>
          </a:prstGeom>
          <a:ln w="9525" cap="flat" cmpd="sng">
            <a:solidFill>
              <a:schemeClr val="bg1"/>
            </a:solidFill>
            <a:prstDash val="solid"/>
            <a:headEnd type="none" w="med" len="med"/>
            <a:tailEnd type="none" w="med" len="med"/>
          </a:ln>
        </p:spPr>
      </p:sp>
      <p:pic>
        <p:nvPicPr>
          <p:cNvPr id="3083" name="Picture 11" descr="gif145">
            <a:hlinkClick r:id="" action="ppaction://hlinkshowjump?jump=nextslide"/>
          </p:cNvPr>
          <p:cNvPicPr>
            <a:picLocks noChangeAspect="1"/>
          </p:cNvPicPr>
          <p:nvPr/>
        </p:nvPicPr>
        <p:blipFill>
          <a:blip r:embed="rId12"/>
          <a:stretch>
            <a:fillRect/>
          </a:stretch>
        </p:blipFill>
        <p:spPr>
          <a:xfrm>
            <a:off x="8459788" y="6381750"/>
            <a:ext cx="358775" cy="358775"/>
          </a:xfrm>
          <a:prstGeom prst="rect">
            <a:avLst/>
          </a:prstGeom>
          <a:noFill/>
          <a:ln w="9525">
            <a:noFill/>
          </a:ln>
        </p:spPr>
      </p:pic>
      <p:pic>
        <p:nvPicPr>
          <p:cNvPr id="3084" name="Picture 12" descr="gif146">
            <a:hlinkClick r:id="" action="ppaction://hlinkshowjump?jump=previousslide"/>
          </p:cNvPr>
          <p:cNvPicPr>
            <a:picLocks noChangeAspect="1"/>
          </p:cNvPicPr>
          <p:nvPr/>
        </p:nvPicPr>
        <p:blipFill>
          <a:blip r:embed="rId13"/>
          <a:stretch>
            <a:fillRect/>
          </a:stretch>
        </p:blipFill>
        <p:spPr>
          <a:xfrm>
            <a:off x="8101013" y="6381750"/>
            <a:ext cx="360362" cy="360363"/>
          </a:xfrm>
          <a:prstGeom prst="rect">
            <a:avLst/>
          </a:prstGeom>
          <a:noFill/>
          <a:ln w="9525">
            <a:noFill/>
          </a:ln>
        </p:spPr>
      </p:pic>
      <p:pic>
        <p:nvPicPr>
          <p:cNvPr id="3085" name="Picture 13" descr="b2"/>
          <p:cNvPicPr>
            <a:picLocks noChangeAspect="1"/>
          </p:cNvPicPr>
          <p:nvPr/>
        </p:nvPicPr>
        <p:blipFill>
          <a:blip r:embed="rId14">
            <a:lum bright="6000" contrast="6000"/>
          </a:blip>
          <a:stretch>
            <a:fillRect/>
          </a:stretch>
        </p:blipFill>
        <p:spPr>
          <a:xfrm>
            <a:off x="0" y="0"/>
            <a:ext cx="1236663" cy="1371600"/>
          </a:xfrm>
          <a:prstGeom prst="rect">
            <a:avLst/>
          </a:prstGeom>
          <a:noFill/>
          <a:ln w="9525">
            <a:noFill/>
          </a:ln>
        </p:spPr>
      </p:pic>
      <p:pic>
        <p:nvPicPr>
          <p:cNvPr id="3086" name="Picture 2" descr="http://www.91sqs.com/attachments/2008/11/7708_200811050739301u5FG.jpg"/>
          <p:cNvPicPr>
            <a:picLocks noChangeAspect="1"/>
          </p:cNvPicPr>
          <p:nvPr/>
        </p:nvPicPr>
        <p:blipFill>
          <a:blip r:embed="rId15">
            <a:clrChange>
              <a:clrFrom>
                <a:srgbClr val="FFFFFF"/>
              </a:clrFrom>
              <a:clrTo>
                <a:srgbClr val="FFFFFF">
                  <a:alpha val="0"/>
                </a:srgbClr>
              </a:clrTo>
            </a:clrChange>
          </a:blip>
          <a:stretch>
            <a:fillRect/>
          </a:stretch>
        </p:blipFill>
        <p:spPr>
          <a:xfrm>
            <a:off x="7775575" y="-44450"/>
            <a:ext cx="1476375" cy="1096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6778"/>
                                        </p:tgtEl>
                                        <p:attrNameLst>
                                          <p:attrName>style.visibility</p:attrName>
                                        </p:attrNameLst>
                                      </p:cBhvr>
                                      <p:to>
                                        <p:strVal val="visible"/>
                                      </p:to>
                                    </p:set>
                                    <p:animEffect transition="in" filter="blinds(horizontal)">
                                      <p:cBhvr>
                                        <p:cTn id="7" dur="500"/>
                                        <p:tgtEl>
                                          <p:spTgt spid="416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8" grpId="0" animBg="1"/>
    </p:bldLst>
  </p:timing>
  <p:hf sldNum="0" hdr="0" ftr="0" dt="0"/>
  <p:txStyles>
    <p:titleStyle>
      <a:lvl1pPr algn="l" rtl="0" eaLnBrk="0" fontAlgn="base" hangingPunct="0">
        <a:spcBef>
          <a:spcPct val="0"/>
        </a:spcBef>
        <a:spcAft>
          <a:spcPct val="0"/>
        </a:spcAft>
        <a:defRPr sz="3600" b="1">
          <a:solidFill>
            <a:schemeClr val="accent1"/>
          </a:solidFill>
          <a:latin typeface="+mj-lt"/>
          <a:ea typeface="+mj-ea"/>
          <a:cs typeface="Arial" panose="020B0604020202020204" pitchFamily="34" charset="0"/>
        </a:defRPr>
      </a:lvl1pPr>
      <a:lvl2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3600" b="1">
          <a:solidFill>
            <a:schemeClr val="accent1"/>
          </a:solidFill>
          <a:latin typeface="Arial" panose="020B0604020202020204" pitchFamily="34" charset="0"/>
        </a:defRPr>
      </a:lvl6pPr>
      <a:lvl7pPr marL="914400" algn="l" rtl="0" fontAlgn="base">
        <a:spcBef>
          <a:spcPct val="0"/>
        </a:spcBef>
        <a:spcAft>
          <a:spcPct val="0"/>
        </a:spcAft>
        <a:defRPr sz="3600" b="1">
          <a:solidFill>
            <a:schemeClr val="accent1"/>
          </a:solidFill>
          <a:latin typeface="Arial" panose="020B0604020202020204" pitchFamily="34" charset="0"/>
        </a:defRPr>
      </a:lvl7pPr>
      <a:lvl8pPr marL="1371600" algn="l" rtl="0" fontAlgn="base">
        <a:spcBef>
          <a:spcPct val="0"/>
        </a:spcBef>
        <a:spcAft>
          <a:spcPct val="0"/>
        </a:spcAft>
        <a:defRPr sz="3600" b="1">
          <a:solidFill>
            <a:schemeClr val="accent1"/>
          </a:solidFill>
          <a:latin typeface="Arial" panose="020B0604020202020204" pitchFamily="34" charset="0"/>
        </a:defRPr>
      </a:lvl8pPr>
      <a:lvl9pPr marL="1828800" algn="l" rtl="0" fontAlgn="base">
        <a:spcBef>
          <a:spcPct val="0"/>
        </a:spcBef>
        <a:spcAft>
          <a:spcPct val="0"/>
        </a:spcAft>
        <a:defRPr sz="3600" b="1">
          <a:solidFill>
            <a:schemeClr val="accent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120000"/>
        <a:buFont typeface="Wingdings" panose="05000000000000000000" pitchFamily="2" charset="2"/>
        <a:buChar char="§"/>
        <a:defRPr sz="28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85010" name="Freeform 18"/>
          <p:cNvSpPr/>
          <p:nvPr/>
        </p:nvSpPr>
        <p:spPr bwMode="gray">
          <a:xfrm>
            <a:off x="0" y="1130300"/>
            <a:ext cx="1981200" cy="2690813"/>
          </a:xfrm>
          <a:custGeom>
            <a:avLst/>
            <a:gdLst/>
            <a:ahLst/>
            <a:cxnLst>
              <a:cxn ang="0">
                <a:pos x="796" y="1692"/>
              </a:cxn>
              <a:cxn ang="0">
                <a:pos x="0" y="1695"/>
              </a:cxn>
              <a:cxn ang="0">
                <a:pos x="0" y="2"/>
              </a:cxn>
              <a:cxn ang="0">
                <a:pos x="1248" y="0"/>
              </a:cxn>
              <a:cxn ang="0">
                <a:pos x="925" y="647"/>
              </a:cxn>
              <a:cxn ang="0">
                <a:pos x="796" y="1692"/>
              </a:cxn>
            </a:cxnLst>
            <a:rect l="0" t="0" r="r" b="b"/>
            <a:pathLst>
              <a:path w="1248" h="1695">
                <a:moveTo>
                  <a:pt x="796" y="1692"/>
                </a:moveTo>
                <a:lnTo>
                  <a:pt x="0" y="1695"/>
                </a:lnTo>
                <a:lnTo>
                  <a:pt x="0" y="2"/>
                </a:lnTo>
                <a:lnTo>
                  <a:pt x="1248" y="0"/>
                </a:lnTo>
                <a:cubicBezTo>
                  <a:pt x="1094" y="126"/>
                  <a:pt x="951" y="550"/>
                  <a:pt x="925" y="647"/>
                </a:cubicBezTo>
                <a:cubicBezTo>
                  <a:pt x="850" y="929"/>
                  <a:pt x="783" y="1333"/>
                  <a:pt x="796" y="1692"/>
                </a:cubicBezTo>
                <a:close/>
              </a:path>
            </a:pathLst>
          </a:custGeom>
          <a:gradFill rotWithShape="0">
            <a:gsLst>
              <a:gs pos="0">
                <a:schemeClr val="accent1"/>
              </a:gs>
              <a:gs pos="100000">
                <a:schemeClr val="accent1">
                  <a:gamma/>
                  <a:tint val="0"/>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099" name="Rectangle 2"/>
          <p:cNvSpPr/>
          <p:nvPr/>
        </p:nvSpPr>
        <p:spPr>
          <a:xfrm>
            <a:off x="0" y="0"/>
            <a:ext cx="9144000" cy="838200"/>
          </a:xfrm>
          <a:prstGeom prst="rect">
            <a:avLst/>
          </a:prstGeom>
          <a:solidFill>
            <a:schemeClr val="accent1"/>
          </a:solidFill>
          <a:ln w="9525">
            <a:noFill/>
          </a:ln>
        </p:spPr>
        <p:txBody>
          <a:bodyPr wrap="none" anchor="ctr" anchorCtr="0"/>
          <a:p>
            <a:pPr lvl="0" eaLnBrk="1" hangingPunct="1"/>
            <a:endParaRPr lang="zh-CN" altLang="zh-CN" sz="1800" b="0" dirty="0">
              <a:latin typeface="Verdana" panose="020B0604030504040204" pitchFamily="34" charset="0"/>
            </a:endParaRPr>
          </a:p>
        </p:txBody>
      </p:sp>
      <p:sp>
        <p:nvSpPr>
          <p:cNvPr id="4100" name="Rectangle 6"/>
          <p:cNvSpPr/>
          <p:nvPr/>
        </p:nvSpPr>
        <p:spPr>
          <a:xfrm>
            <a:off x="0" y="457200"/>
            <a:ext cx="9144000" cy="685800"/>
          </a:xfrm>
          <a:prstGeom prst="rect">
            <a:avLst/>
          </a:prstGeom>
          <a:solidFill>
            <a:schemeClr val="tx2"/>
          </a:solidFill>
          <a:ln w="9525">
            <a:noFill/>
          </a:ln>
        </p:spPr>
        <p:txBody>
          <a:bodyPr wrap="none" anchor="ctr" anchorCtr="0"/>
          <a:p>
            <a:pPr lvl="0" eaLnBrk="1" hangingPunct="1"/>
            <a:endParaRPr lang="zh-CN" altLang="zh-CN" sz="1800" b="0" dirty="0">
              <a:latin typeface="Verdana" panose="020B0604030504040204" pitchFamily="34" charset="0"/>
            </a:endParaRPr>
          </a:p>
        </p:txBody>
      </p:sp>
      <p:sp>
        <p:nvSpPr>
          <p:cNvPr id="4101" name="Rectangle 7"/>
          <p:cNvSpPr/>
          <p:nvPr/>
        </p:nvSpPr>
        <p:spPr>
          <a:xfrm>
            <a:off x="0" y="304800"/>
            <a:ext cx="3657600" cy="631825"/>
          </a:xfrm>
          <a:prstGeom prst="rect">
            <a:avLst/>
          </a:prstGeom>
          <a:solidFill>
            <a:schemeClr val="tx2"/>
          </a:solidFill>
          <a:ln w="9525">
            <a:noFill/>
          </a:ln>
        </p:spPr>
        <p:txBody>
          <a:bodyPr wrap="none" anchor="ctr" anchorCtr="0"/>
          <a:p>
            <a:pPr lvl="0" eaLnBrk="1" hangingPunct="1"/>
            <a:endParaRPr lang="zh-CN" altLang="zh-CN" sz="1800" b="0" dirty="0">
              <a:latin typeface="Verdana" panose="020B0604030504040204" pitchFamily="34" charset="0"/>
            </a:endParaRPr>
          </a:p>
        </p:txBody>
      </p:sp>
      <p:sp>
        <p:nvSpPr>
          <p:cNvPr id="4102" name="Rectangle 12"/>
          <p:cNvSpPr>
            <a:spLocks noGrp="1"/>
          </p:cNvSpPr>
          <p:nvPr>
            <p:ph type="title"/>
          </p:nvPr>
        </p:nvSpPr>
        <p:spPr>
          <a:xfrm>
            <a:off x="1905000" y="463550"/>
            <a:ext cx="7086600" cy="6000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103" name="Rectangle 13"/>
          <p:cNvSpPr>
            <a:spLocks noGrp="1"/>
          </p:cNvSpPr>
          <p:nvPr>
            <p:ph type="body"/>
          </p:nvPr>
        </p:nvSpPr>
        <p:spPr>
          <a:xfrm>
            <a:off x="1752600" y="1600200"/>
            <a:ext cx="69342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5008" name="Rectangle 16"/>
          <p:cNvSpPr>
            <a:spLocks noGrp="1" noChangeArrowheads="1"/>
          </p:cNvSpPr>
          <p:nvPr>
            <p:ph type="sldNum" sz="quarter" idx="4"/>
          </p:nvPr>
        </p:nvSpPr>
        <p:spPr bwMode="auto">
          <a:xfrm>
            <a:off x="4572000" y="6477000"/>
            <a:ext cx="609600" cy="244475"/>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
        <p:nvSpPr>
          <p:cNvPr id="4105" name="Freeform 20"/>
          <p:cNvSpPr/>
          <p:nvPr/>
        </p:nvSpPr>
        <p:spPr>
          <a:xfrm>
            <a:off x="0" y="0"/>
            <a:ext cx="2133600" cy="2286000"/>
          </a:xfrm>
          <a:custGeom>
            <a:avLst/>
            <a:gdLst/>
            <a:ahLst/>
            <a:cxnLst>
              <a:cxn ang="0">
                <a:pos x="0" y="0"/>
              </a:cxn>
              <a:cxn ang="0">
                <a:pos x="0" y="2147483647"/>
              </a:cxn>
              <a:cxn ang="0">
                <a:pos x="2147483647" y="2147483647"/>
              </a:cxn>
              <a:cxn ang="0">
                <a:pos x="2147483647" y="0"/>
              </a:cxn>
              <a:cxn ang="0">
                <a:pos x="0" y="0"/>
              </a:cxn>
            </a:cxnLst>
            <a:pathLst>
              <a:path w="1344" h="1489">
                <a:moveTo>
                  <a:pt x="0" y="0"/>
                </a:moveTo>
                <a:lnTo>
                  <a:pt x="0" y="1488"/>
                </a:lnTo>
                <a:lnTo>
                  <a:pt x="673" y="1489"/>
                </a:lnTo>
                <a:cubicBezTo>
                  <a:pt x="731" y="945"/>
                  <a:pt x="1081" y="285"/>
                  <a:pt x="1344" y="0"/>
                </a:cubicBezTo>
                <a:lnTo>
                  <a:pt x="0" y="0"/>
                </a:lnTo>
                <a:close/>
              </a:path>
            </a:pathLst>
          </a:custGeom>
          <a:solidFill>
            <a:schemeClr val="accent2">
              <a:alpha val="100000"/>
            </a:schemeClr>
          </a:solidFill>
          <a:ln w="9525">
            <a:noFill/>
          </a:ln>
        </p:spPr>
        <p:txBody>
          <a:bodyPr/>
          <a:p>
            <a:endParaRPr lang="zh-CN" altLang="en-US"/>
          </a:p>
        </p:txBody>
      </p:sp>
      <p:sp>
        <p:nvSpPr>
          <p:cNvPr id="85003" name="Line 11"/>
          <p:cNvSpPr/>
          <p:nvPr/>
        </p:nvSpPr>
        <p:spPr>
          <a:xfrm>
            <a:off x="228600" y="1066800"/>
            <a:ext cx="8915400" cy="0"/>
          </a:xfrm>
          <a:prstGeom prst="line">
            <a:avLst/>
          </a:prstGeom>
          <a:ln w="9525" cap="flat" cmpd="sng">
            <a:solidFill>
              <a:schemeClr val="bg1"/>
            </a:solidFill>
            <a:prstDash val="solid"/>
            <a:headEnd type="none" w="med" len="med"/>
            <a:tailEnd type="none" w="med" len="med"/>
          </a:ln>
        </p:spPr>
      </p:sp>
      <p:pic>
        <p:nvPicPr>
          <p:cNvPr id="4107" name="Picture 33" descr="gif145">
            <a:hlinkClick r:id="" action="ppaction://hlinkshowjump?jump=nextslide"/>
          </p:cNvPr>
          <p:cNvPicPr>
            <a:picLocks noChangeAspect="1"/>
          </p:cNvPicPr>
          <p:nvPr/>
        </p:nvPicPr>
        <p:blipFill>
          <a:blip r:embed="rId12"/>
          <a:stretch>
            <a:fillRect/>
          </a:stretch>
        </p:blipFill>
        <p:spPr>
          <a:xfrm>
            <a:off x="8459788" y="6381750"/>
            <a:ext cx="358775" cy="358775"/>
          </a:xfrm>
          <a:prstGeom prst="rect">
            <a:avLst/>
          </a:prstGeom>
          <a:noFill/>
          <a:ln w="9525">
            <a:noFill/>
          </a:ln>
        </p:spPr>
      </p:pic>
      <p:pic>
        <p:nvPicPr>
          <p:cNvPr id="4108" name="Picture 34" descr="gif146">
            <a:hlinkClick r:id="" action="ppaction://hlinkshowjump?jump=previousslide"/>
          </p:cNvPr>
          <p:cNvPicPr>
            <a:picLocks noChangeAspect="1"/>
          </p:cNvPicPr>
          <p:nvPr/>
        </p:nvPicPr>
        <p:blipFill>
          <a:blip r:embed="rId13"/>
          <a:stretch>
            <a:fillRect/>
          </a:stretch>
        </p:blipFill>
        <p:spPr>
          <a:xfrm>
            <a:off x="8101013" y="6381750"/>
            <a:ext cx="360362" cy="360363"/>
          </a:xfrm>
          <a:prstGeom prst="rect">
            <a:avLst/>
          </a:prstGeom>
          <a:noFill/>
          <a:ln w="9525">
            <a:noFill/>
          </a:ln>
        </p:spPr>
      </p:pic>
      <p:pic>
        <p:nvPicPr>
          <p:cNvPr id="4109" name="Picture 13" descr="b2"/>
          <p:cNvPicPr>
            <a:picLocks noChangeAspect="1"/>
          </p:cNvPicPr>
          <p:nvPr/>
        </p:nvPicPr>
        <p:blipFill>
          <a:blip r:embed="rId14">
            <a:lum bright="6000" contrast="6000"/>
          </a:blip>
          <a:stretch>
            <a:fillRect/>
          </a:stretch>
        </p:blipFill>
        <p:spPr>
          <a:xfrm>
            <a:off x="0" y="0"/>
            <a:ext cx="1236663" cy="1371600"/>
          </a:xfrm>
          <a:prstGeom prst="rect">
            <a:avLst/>
          </a:prstGeom>
          <a:noFill/>
          <a:ln w="9525">
            <a:noFill/>
          </a:ln>
        </p:spPr>
      </p:pic>
      <p:pic>
        <p:nvPicPr>
          <p:cNvPr id="4110" name="Picture 2" descr="http://www.91sqs.com/attachments/2008/11/7708_200811050739301u5FG.jpg"/>
          <p:cNvPicPr>
            <a:picLocks noChangeAspect="1"/>
          </p:cNvPicPr>
          <p:nvPr/>
        </p:nvPicPr>
        <p:blipFill>
          <a:blip r:embed="rId15">
            <a:clrChange>
              <a:clrFrom>
                <a:srgbClr val="FFFFFF"/>
              </a:clrFrom>
              <a:clrTo>
                <a:srgbClr val="FFFFFF">
                  <a:alpha val="0"/>
                </a:srgbClr>
              </a:clrTo>
            </a:clrChange>
          </a:blip>
          <a:stretch>
            <a:fillRect/>
          </a:stretch>
        </p:blipFill>
        <p:spPr>
          <a:xfrm>
            <a:off x="7775575" y="-44450"/>
            <a:ext cx="1476375" cy="1096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5003"/>
                                        </p:tgtEl>
                                        <p:attrNameLst>
                                          <p:attrName>style.visibility</p:attrName>
                                        </p:attrNameLst>
                                      </p:cBhvr>
                                      <p:to>
                                        <p:strVal val="visible"/>
                                      </p:to>
                                    </p:set>
                                    <p:animEffect transition="in" filter="blinds(horizontal)">
                                      <p:cBhvr>
                                        <p:cTn id="7" dur="500"/>
                                        <p:tgtEl>
                                          <p:spTgt spid="8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sz="3600" b="1">
          <a:solidFill>
            <a:schemeClr val="accent1"/>
          </a:solidFill>
          <a:latin typeface="+mj-lt"/>
          <a:ea typeface="+mj-ea"/>
          <a:cs typeface="Arial" panose="020B0604020202020204" pitchFamily="34" charset="0"/>
        </a:defRPr>
      </a:lvl1pPr>
      <a:lvl2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3600" b="1">
          <a:solidFill>
            <a:schemeClr val="accent1"/>
          </a:solidFill>
          <a:latin typeface="Arial" panose="020B0604020202020204" pitchFamily="34" charset="0"/>
        </a:defRPr>
      </a:lvl6pPr>
      <a:lvl7pPr marL="914400" algn="l" rtl="0" eaLnBrk="0" fontAlgn="base" hangingPunct="0">
        <a:spcBef>
          <a:spcPct val="0"/>
        </a:spcBef>
        <a:spcAft>
          <a:spcPct val="0"/>
        </a:spcAft>
        <a:defRPr sz="3600" b="1">
          <a:solidFill>
            <a:schemeClr val="accent1"/>
          </a:solidFill>
          <a:latin typeface="Arial" panose="020B0604020202020204" pitchFamily="34" charset="0"/>
        </a:defRPr>
      </a:lvl7pPr>
      <a:lvl8pPr marL="1371600" algn="l" rtl="0" eaLnBrk="0" fontAlgn="base" hangingPunct="0">
        <a:spcBef>
          <a:spcPct val="0"/>
        </a:spcBef>
        <a:spcAft>
          <a:spcPct val="0"/>
        </a:spcAft>
        <a:defRPr sz="3600" b="1">
          <a:solidFill>
            <a:schemeClr val="accent1"/>
          </a:solidFill>
          <a:latin typeface="Arial" panose="020B0604020202020204" pitchFamily="34" charset="0"/>
        </a:defRPr>
      </a:lvl8pPr>
      <a:lvl9pPr marL="1828800" algn="l" rtl="0" eaLnBrk="0" fontAlgn="base" hangingPunct="0">
        <a:spcBef>
          <a:spcPct val="0"/>
        </a:spcBef>
        <a:spcAft>
          <a:spcPct val="0"/>
        </a:spcAft>
        <a:defRPr sz="3600" b="1">
          <a:solidFill>
            <a:schemeClr val="accent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120000"/>
        <a:buFont typeface="Wingdings" panose="05000000000000000000" pitchFamily="2" charset="2"/>
        <a:buChar char="§"/>
        <a:defRPr sz="28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5" name="Freeform 4"/>
          <p:cNvSpPr/>
          <p:nvPr/>
        </p:nvSpPr>
        <p:spPr bwMode="gray">
          <a:xfrm>
            <a:off x="0" y="2867025"/>
            <a:ext cx="2414588" cy="3990975"/>
          </a:xfrm>
          <a:custGeom>
            <a:avLst/>
            <a:gdLst/>
            <a:ahLst/>
            <a:cxnLst>
              <a:cxn ang="0">
                <a:pos x="1191" y="2504"/>
              </a:cxn>
              <a:cxn ang="0">
                <a:pos x="0" y="2514"/>
              </a:cxn>
              <a:cxn ang="0">
                <a:pos x="0" y="2"/>
              </a:cxn>
              <a:cxn ang="0">
                <a:pos x="1521" y="0"/>
              </a:cxn>
              <a:cxn ang="0">
                <a:pos x="1061" y="679"/>
              </a:cxn>
              <a:cxn ang="0">
                <a:pos x="919" y="1721"/>
              </a:cxn>
              <a:cxn ang="0">
                <a:pos x="1191" y="2504"/>
              </a:cxn>
            </a:cxnLst>
            <a:rect l="0" t="0" r="r" b="b"/>
            <a:pathLst>
              <a:path w="1521" h="2514">
                <a:moveTo>
                  <a:pt x="1191" y="2504"/>
                </a:moveTo>
                <a:lnTo>
                  <a:pt x="0" y="2514"/>
                </a:lnTo>
                <a:lnTo>
                  <a:pt x="0" y="2"/>
                </a:lnTo>
                <a:lnTo>
                  <a:pt x="1521" y="0"/>
                </a:lnTo>
                <a:cubicBezTo>
                  <a:pt x="1333" y="187"/>
                  <a:pt x="1249" y="297"/>
                  <a:pt x="1061" y="679"/>
                </a:cubicBezTo>
                <a:cubicBezTo>
                  <a:pt x="873" y="1061"/>
                  <a:pt x="900" y="1494"/>
                  <a:pt x="919" y="1721"/>
                </a:cubicBezTo>
                <a:cubicBezTo>
                  <a:pt x="938" y="1948"/>
                  <a:pt x="1061" y="2258"/>
                  <a:pt x="1191" y="2504"/>
                </a:cubicBezTo>
                <a:close/>
              </a:path>
            </a:pathLst>
          </a:custGeom>
          <a:gradFill rotWithShape="0">
            <a:gsLst>
              <a:gs pos="0">
                <a:schemeClr val="accent2"/>
              </a:gs>
              <a:gs pos="100000">
                <a:schemeClr val="accent2">
                  <a:gamma/>
                  <a:tint val="0"/>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123" name="Rectangle 5"/>
          <p:cNvSpPr/>
          <p:nvPr/>
        </p:nvSpPr>
        <p:spPr>
          <a:xfrm>
            <a:off x="2362200" y="0"/>
            <a:ext cx="6781800" cy="2286000"/>
          </a:xfrm>
          <a:prstGeom prst="rect">
            <a:avLst/>
          </a:prstGeom>
          <a:solidFill>
            <a:schemeClr val="accent1"/>
          </a:solidFill>
          <a:ln w="9525">
            <a:noFill/>
          </a:ln>
        </p:spPr>
        <p:txBody>
          <a:bodyPr wrap="none" anchor="ctr" anchorCtr="0"/>
          <a:p>
            <a:pPr lvl="0" eaLnBrk="1" hangingPunct="1"/>
            <a:endParaRPr lang="zh-CN" altLang="zh-CN" sz="1800" b="0" dirty="0">
              <a:latin typeface="Verdana" panose="020B0604030504040204" pitchFamily="34" charset="0"/>
            </a:endParaRPr>
          </a:p>
        </p:txBody>
      </p:sp>
      <p:sp>
        <p:nvSpPr>
          <p:cNvPr id="5124" name="Line 6"/>
          <p:cNvSpPr/>
          <p:nvPr/>
        </p:nvSpPr>
        <p:spPr>
          <a:xfrm>
            <a:off x="0" y="2971800"/>
            <a:ext cx="9144000" cy="0"/>
          </a:xfrm>
          <a:prstGeom prst="line">
            <a:avLst/>
          </a:prstGeom>
          <a:ln w="28575" cap="flat" cmpd="sng">
            <a:solidFill>
              <a:schemeClr val="tx1"/>
            </a:solidFill>
            <a:prstDash val="solid"/>
            <a:headEnd type="none" w="med" len="med"/>
            <a:tailEnd type="none" w="med" len="med"/>
          </a:ln>
        </p:spPr>
      </p:sp>
      <p:grpSp>
        <p:nvGrpSpPr>
          <p:cNvPr id="5125" name="Group 14"/>
          <p:cNvGrpSpPr/>
          <p:nvPr/>
        </p:nvGrpSpPr>
        <p:grpSpPr>
          <a:xfrm>
            <a:off x="1987550" y="1949450"/>
            <a:ext cx="7156450" cy="936625"/>
            <a:chOff x="1252" y="1228"/>
            <a:chExt cx="4508" cy="590"/>
          </a:xfrm>
        </p:grpSpPr>
        <p:sp>
          <p:nvSpPr>
            <p:cNvPr id="5131" name="Rectangle 7"/>
            <p:cNvSpPr/>
            <p:nvPr/>
          </p:nvSpPr>
          <p:spPr>
            <a:xfrm>
              <a:off x="1252" y="1228"/>
              <a:ext cx="1900" cy="590"/>
            </a:xfrm>
            <a:prstGeom prst="rect">
              <a:avLst/>
            </a:prstGeom>
            <a:solidFill>
              <a:schemeClr val="tx2"/>
            </a:solidFill>
            <a:ln w="9525">
              <a:noFill/>
            </a:ln>
          </p:spPr>
          <p:txBody>
            <a:bodyPr wrap="none" anchor="ctr" anchorCtr="0"/>
            <a:p>
              <a:pPr lvl="0" eaLnBrk="1" hangingPunct="1"/>
              <a:endParaRPr lang="zh-CN" altLang="zh-CN" sz="1800" b="0" dirty="0">
                <a:latin typeface="Verdana" panose="020B0604030504040204" pitchFamily="34" charset="0"/>
              </a:endParaRPr>
            </a:p>
          </p:txBody>
        </p:sp>
        <p:sp>
          <p:nvSpPr>
            <p:cNvPr id="5132" name="Rectangle 8"/>
            <p:cNvSpPr/>
            <p:nvPr/>
          </p:nvSpPr>
          <p:spPr>
            <a:xfrm>
              <a:off x="1632" y="1336"/>
              <a:ext cx="4128" cy="480"/>
            </a:xfrm>
            <a:prstGeom prst="rect">
              <a:avLst/>
            </a:prstGeom>
            <a:solidFill>
              <a:schemeClr val="tx1"/>
            </a:solidFill>
            <a:ln w="9525">
              <a:noFill/>
            </a:ln>
          </p:spPr>
          <p:txBody>
            <a:bodyPr wrap="none" anchor="ctr" anchorCtr="0"/>
            <a:p>
              <a:pPr lvl="0" eaLnBrk="1" hangingPunct="1"/>
              <a:endParaRPr lang="zh-CN" altLang="zh-CN" sz="1800" b="0" dirty="0">
                <a:latin typeface="Verdana" panose="020B0604030504040204" pitchFamily="34" charset="0"/>
              </a:endParaRPr>
            </a:p>
          </p:txBody>
        </p:sp>
      </p:grpSp>
      <p:sp>
        <p:nvSpPr>
          <p:cNvPr id="5126" name="Rectangle 12"/>
          <p:cNvSpPr>
            <a:spLocks noGrp="1"/>
          </p:cNvSpPr>
          <p:nvPr>
            <p:ph type="title"/>
          </p:nvPr>
        </p:nvSpPr>
        <p:spPr>
          <a:xfrm>
            <a:off x="1905000" y="463550"/>
            <a:ext cx="7086600" cy="60007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7" name="Rectangle 13"/>
          <p:cNvSpPr>
            <a:spLocks noGrp="1"/>
          </p:cNvSpPr>
          <p:nvPr>
            <p:ph type="body"/>
          </p:nvPr>
        </p:nvSpPr>
        <p:spPr>
          <a:xfrm>
            <a:off x="1752600" y="1600200"/>
            <a:ext cx="69342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1" name="Rectangle 11"/>
          <p:cNvSpPr>
            <a:spLocks noGrp="1" noChangeArrowheads="1"/>
          </p:cNvSpPr>
          <p:nvPr>
            <p:ph type="dt" sz="quarter" idx="2"/>
          </p:nvPr>
        </p:nvSpPr>
        <p:spPr bwMode="auto">
          <a:xfrm>
            <a:off x="533400" y="6477000"/>
            <a:ext cx="2133600" cy="244475"/>
          </a:xfrm>
          <a:prstGeom prst="rect">
            <a:avLst/>
          </a:prstGeom>
          <a:noFill/>
          <a:ln>
            <a:miter lim="800000"/>
          </a:ln>
        </p:spPr>
        <p:txBody>
          <a:bodyPr vert="horz" wrap="square" lIns="91440" tIns="45720" rIns="91440" bIns="45720" numCol="1" anchor="t" anchorCtr="0" compatLnSpc="1"/>
          <a:lstStyle>
            <a:lvl1pPr algn="l">
              <a:buFontTx/>
              <a:buNone/>
              <a:defRPr sz="1400" b="0">
                <a:effectLst>
                  <a:outerShdw blurRad="38100" dist="38100" dir="2700000" algn="tl">
                    <a:srgbClr val="C0C0C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2" name="Rectangle 12"/>
          <p:cNvSpPr>
            <a:spLocks noGrp="1" noChangeArrowheads="1"/>
          </p:cNvSpPr>
          <p:nvPr>
            <p:ph type="ftr" sz="quarter" idx="3"/>
          </p:nvPr>
        </p:nvSpPr>
        <p:spPr bwMode="auto">
          <a:xfrm>
            <a:off x="3124200" y="6477000"/>
            <a:ext cx="2895600" cy="244475"/>
          </a:xfrm>
          <a:prstGeom prst="rect">
            <a:avLst/>
          </a:prstGeom>
          <a:noFill/>
          <a:ln>
            <a:miter lim="800000"/>
          </a:ln>
        </p:spPr>
        <p:txBody>
          <a:bodyPr vert="horz" wrap="square" lIns="91440" tIns="45720" rIns="91440" bIns="45720" numCol="1" anchor="t" anchorCtr="0" compatLnSpc="1"/>
          <a:lstStyle>
            <a:lvl1pPr algn="ctr">
              <a:buFontTx/>
              <a:buNone/>
              <a:defRPr sz="1400" b="0">
                <a:effectLst>
                  <a:outerShdw blurRad="38100" dist="38100" dir="2700000" algn="tl">
                    <a:srgbClr val="C0C0C0"/>
                  </a:outerShdw>
                </a:effectLst>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3" name="Rectangle 13"/>
          <p:cNvSpPr>
            <a:spLocks noGrp="1" noChangeArrowheads="1"/>
          </p:cNvSpPr>
          <p:nvPr>
            <p:ph type="sldNum" sz="quarter" idx="4"/>
          </p:nvPr>
        </p:nvSpPr>
        <p:spPr bwMode="auto">
          <a:xfrm>
            <a:off x="6553200" y="6477000"/>
            <a:ext cx="2133600" cy="244475"/>
          </a:xfrm>
          <a:prstGeom prst="rect">
            <a:avLst/>
          </a:prstGeom>
          <a:noFill/>
          <a:ln>
            <a:miter lim="800000"/>
          </a:ln>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3600" b="1">
          <a:solidFill>
            <a:schemeClr val="accent1"/>
          </a:solidFill>
          <a:latin typeface="+mj-lt"/>
          <a:ea typeface="+mj-ea"/>
          <a:cs typeface="Arial" panose="020B0604020202020204" pitchFamily="34" charset="0"/>
        </a:defRPr>
      </a:lvl1pPr>
      <a:lvl2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3600" b="1">
          <a:solidFill>
            <a:schemeClr val="accent1"/>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3600" b="1">
          <a:solidFill>
            <a:schemeClr val="accent1"/>
          </a:solidFill>
          <a:latin typeface="Arial" panose="020B0604020202020204" pitchFamily="34" charset="0"/>
        </a:defRPr>
      </a:lvl6pPr>
      <a:lvl7pPr marL="914400" algn="l" rtl="0" eaLnBrk="0" fontAlgn="base" hangingPunct="0">
        <a:spcBef>
          <a:spcPct val="0"/>
        </a:spcBef>
        <a:spcAft>
          <a:spcPct val="0"/>
        </a:spcAft>
        <a:defRPr sz="3600" b="1">
          <a:solidFill>
            <a:schemeClr val="accent1"/>
          </a:solidFill>
          <a:latin typeface="Arial" panose="020B0604020202020204" pitchFamily="34" charset="0"/>
        </a:defRPr>
      </a:lvl7pPr>
      <a:lvl8pPr marL="1371600" algn="l" rtl="0" eaLnBrk="0" fontAlgn="base" hangingPunct="0">
        <a:spcBef>
          <a:spcPct val="0"/>
        </a:spcBef>
        <a:spcAft>
          <a:spcPct val="0"/>
        </a:spcAft>
        <a:defRPr sz="3600" b="1">
          <a:solidFill>
            <a:schemeClr val="accent1"/>
          </a:solidFill>
          <a:latin typeface="Arial" panose="020B0604020202020204" pitchFamily="34" charset="0"/>
        </a:defRPr>
      </a:lvl8pPr>
      <a:lvl9pPr marL="1828800" algn="l" rtl="0" eaLnBrk="0" fontAlgn="base" hangingPunct="0">
        <a:spcBef>
          <a:spcPct val="0"/>
        </a:spcBef>
        <a:spcAft>
          <a:spcPct val="0"/>
        </a:spcAft>
        <a:defRPr sz="3600" b="1">
          <a:solidFill>
            <a:schemeClr val="accent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120000"/>
        <a:buFont typeface="Wingdings" panose="05000000000000000000" pitchFamily="2" charset="2"/>
        <a:buChar char="§"/>
        <a:defRPr sz="28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cs typeface="Arial" panose="020B0604020202020204" pitchFamily="34" charset="0"/>
        </a:defRPr>
      </a:lvl5pPr>
      <a:lvl6pPr marL="25146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a:buFontTx/>
              <a:buNone/>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buNone/>
            </a:pPr>
            <a:fld id="{9A0DB2DC-4C9A-4742-B13C-FB6460FD3503}" type="slidenum">
              <a:rPr lang="en-US" altLang="zh-CN" dirty="0"/>
            </a:fld>
            <a:endParaRPr lang="en-US" altLang="zh-CN" dirty="0">
              <a:latin typeface="新宋体" panose="02010609030101010101" pitchFamily="49" charset="-122"/>
            </a:endParaRPr>
          </a:p>
        </p:txBody>
      </p:sp>
      <p:pic>
        <p:nvPicPr>
          <p:cNvPr id="6151" name="Picture 33" descr="gif145">
            <a:hlinkClick r:id="" action="ppaction://hlinkshowjump?jump=nextslide"/>
          </p:cNvPr>
          <p:cNvPicPr>
            <a:picLocks noChangeAspect="1"/>
          </p:cNvPicPr>
          <p:nvPr/>
        </p:nvPicPr>
        <p:blipFill>
          <a:blip r:embed="rId13"/>
          <a:stretch>
            <a:fillRect/>
          </a:stretch>
        </p:blipFill>
        <p:spPr>
          <a:xfrm>
            <a:off x="8459788" y="6381750"/>
            <a:ext cx="358775" cy="358775"/>
          </a:xfrm>
          <a:prstGeom prst="rect">
            <a:avLst/>
          </a:prstGeom>
          <a:noFill/>
          <a:ln w="9525">
            <a:noFill/>
          </a:ln>
        </p:spPr>
      </p:pic>
      <p:pic>
        <p:nvPicPr>
          <p:cNvPr id="6152" name="Picture 34" descr="gif146">
            <a:hlinkClick r:id="" action="ppaction://hlinkshowjump?jump=previousslide"/>
          </p:cNvPr>
          <p:cNvPicPr>
            <a:picLocks noChangeAspect="1"/>
          </p:cNvPicPr>
          <p:nvPr/>
        </p:nvPicPr>
        <p:blipFill>
          <a:blip r:embed="rId14"/>
          <a:stretch>
            <a:fillRect/>
          </a:stretch>
        </p:blipFill>
        <p:spPr>
          <a:xfrm>
            <a:off x="8101013" y="6381750"/>
            <a:ext cx="360362" cy="360363"/>
          </a:xfrm>
          <a:prstGeom prst="rect">
            <a:avLst/>
          </a:prstGeom>
          <a:noFill/>
          <a:ln w="9525">
            <a:noFill/>
          </a:ln>
        </p:spPr>
      </p:pic>
      <p:pic>
        <p:nvPicPr>
          <p:cNvPr id="6153" name="Picture 9" descr="b2"/>
          <p:cNvPicPr>
            <a:picLocks noChangeAspect="1"/>
          </p:cNvPicPr>
          <p:nvPr/>
        </p:nvPicPr>
        <p:blipFill>
          <a:blip r:embed="rId15">
            <a:lum bright="6000" contrast="6000"/>
          </a:blip>
          <a:stretch>
            <a:fillRect/>
          </a:stretch>
        </p:blipFill>
        <p:spPr>
          <a:xfrm>
            <a:off x="0" y="0"/>
            <a:ext cx="1236663" cy="1371600"/>
          </a:xfrm>
          <a:prstGeom prst="rect">
            <a:avLst/>
          </a:prstGeom>
          <a:noFill/>
          <a:ln w="9525">
            <a:noFill/>
          </a:ln>
        </p:spPr>
      </p:pic>
      <p:pic>
        <p:nvPicPr>
          <p:cNvPr id="6154" name="Picture 2" descr="http://www.91sqs.com/attachments/2008/11/7708_200811050739301u5FG.jpg"/>
          <p:cNvPicPr>
            <a:picLocks noChangeAspect="1"/>
          </p:cNvPicPr>
          <p:nvPr/>
        </p:nvPicPr>
        <p:blipFill>
          <a:blip r:embed="rId16">
            <a:clrChange>
              <a:clrFrom>
                <a:srgbClr val="FFFFFF"/>
              </a:clrFrom>
              <a:clrTo>
                <a:srgbClr val="FFFFFF">
                  <a:alpha val="0"/>
                </a:srgbClr>
              </a:clrTo>
            </a:clrChange>
          </a:blip>
          <a:stretch>
            <a:fillRect/>
          </a:stretch>
        </p:blipFill>
        <p:spPr>
          <a:xfrm>
            <a:off x="7775575" y="-44450"/>
            <a:ext cx="1476375" cy="1096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7170" name="Rectangle 2"/>
          <p:cNvSpPr>
            <a:spLocks noGrp="1"/>
          </p:cNvSpPr>
          <p:nvPr>
            <p:ph type="title"/>
          </p:nvPr>
        </p:nvSpPr>
        <p:spPr>
          <a:xfrm>
            <a:off x="0" y="0"/>
            <a:ext cx="9144000" cy="914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1" name="Rectangle 3"/>
          <p:cNvSpPr>
            <a:spLocks noGrp="1"/>
          </p:cNvSpPr>
          <p:nvPr>
            <p:ph type="body"/>
          </p:nvPr>
        </p:nvSpPr>
        <p:spPr>
          <a:xfrm>
            <a:off x="0" y="1066800"/>
            <a:ext cx="8458200" cy="54864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lvl="4"/>
            <a:endParaRPr lang="en-US" altLang="zh-CN" dirty="0"/>
          </a:p>
        </p:txBody>
      </p:sp>
      <p:sp>
        <p:nvSpPr>
          <p:cNvPr id="92164" name="Rectangle 4"/>
          <p:cNvSpPr>
            <a:spLocks noGrp="1" noChangeArrowheads="1"/>
          </p:cNvSpPr>
          <p:nvPr>
            <p:ph type="dt" sz="half" idx="2"/>
          </p:nvPr>
        </p:nvSpPr>
        <p:spPr bwMode="auto">
          <a:xfrm>
            <a:off x="0" y="6626225"/>
            <a:ext cx="2133600" cy="231775"/>
          </a:xfrm>
          <a:prstGeom prst="rect">
            <a:avLst/>
          </a:prstGeom>
          <a:noFill/>
          <a:ln w="9525">
            <a:noFill/>
            <a:miter lim="800000"/>
          </a:ln>
          <a:effectLst/>
        </p:spPr>
        <p:txBody>
          <a:bodyPr vert="horz" wrap="square" lIns="91440" tIns="45720" rIns="91440" bIns="45720" numCol="1" anchor="t" anchorCtr="0" compatLnSpc="1"/>
          <a:lstStyle>
            <a:lvl1pPr algn="l">
              <a:buFontTx/>
              <a:buNone/>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5" name="Rectangle 5"/>
          <p:cNvSpPr>
            <a:spLocks noGrp="1" noChangeArrowheads="1"/>
          </p:cNvSpPr>
          <p:nvPr>
            <p:ph type="ftr" sz="quarter" idx="3"/>
          </p:nvPr>
        </p:nvSpPr>
        <p:spPr bwMode="auto">
          <a:xfrm>
            <a:off x="3124200" y="6626225"/>
            <a:ext cx="2895600" cy="231775"/>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6" name="Rectangle 6"/>
          <p:cNvSpPr>
            <a:spLocks noGrp="1" noChangeArrowheads="1"/>
          </p:cNvSpPr>
          <p:nvPr>
            <p:ph type="sldNum" sz="quarter" idx="4"/>
          </p:nvPr>
        </p:nvSpPr>
        <p:spPr bwMode="auto">
          <a:xfrm>
            <a:off x="7010400" y="6626225"/>
            <a:ext cx="2133600" cy="231775"/>
          </a:xfrm>
          <a:prstGeom prst="rect">
            <a:avLst/>
          </a:prstGeom>
          <a:noFill/>
          <a:ln w="9525">
            <a:noFill/>
            <a:miter lim="800000"/>
          </a:ln>
          <a:effectLst/>
        </p:spPr>
        <p:txBody>
          <a:bodyPr vert="horz" wrap="square" lIns="91440" tIns="45720" rIns="91440" bIns="45720" numCol="1" anchor="t" anchorCtr="0" compatLnSpc="1"/>
          <a:lstStyle>
            <a:lvl1pPr algn="r">
              <a:defRPr sz="1000">
                <a:latin typeface="Arial" panose="020B0604020202020204" pitchFamily="34" charset="0"/>
              </a:defRPr>
            </a:lvl1pPr>
          </a:lstStyle>
          <a:p>
            <a:pPr lvl="0" eaLnBrk="1" hangingPunct="1">
              <a:buNone/>
            </a:pPr>
            <a:fld id="{9A0DB2DC-4C9A-4742-B13C-FB6460FD3503}" type="slidenum">
              <a:rPr lang="zh-CN" altLang="en-US" dirty="0"/>
            </a:fld>
            <a:endParaRPr lang="zh-CN" altLang="en-US" dirty="0">
              <a:latin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Arial" panose="020B0604020202020204" pitchFamily="34" charset="0"/>
        </a:defRPr>
      </a:lvl1pPr>
      <a:lvl2pPr algn="ctr" rtl="0" eaLnBrk="0" fontAlgn="base" hangingPunct="0">
        <a:spcBef>
          <a:spcPct val="0"/>
        </a:spcBef>
        <a:spcAft>
          <a:spcPct val="0"/>
        </a:spcAft>
        <a:defRPr sz="4000" b="1">
          <a:solidFill>
            <a:schemeClr val="bg1"/>
          </a:solidFill>
          <a:latin typeface="Times" pitchFamily="18" charset="0"/>
          <a:cs typeface="Arial" panose="020B0604020202020204" pitchFamily="34" charset="0"/>
        </a:defRPr>
      </a:lvl2pPr>
      <a:lvl3pPr algn="ctr" rtl="0" eaLnBrk="0" fontAlgn="base" hangingPunct="0">
        <a:spcBef>
          <a:spcPct val="0"/>
        </a:spcBef>
        <a:spcAft>
          <a:spcPct val="0"/>
        </a:spcAft>
        <a:defRPr sz="4000" b="1">
          <a:solidFill>
            <a:schemeClr val="bg1"/>
          </a:solidFill>
          <a:latin typeface="Times" pitchFamily="18" charset="0"/>
          <a:cs typeface="Arial" panose="020B0604020202020204" pitchFamily="34" charset="0"/>
        </a:defRPr>
      </a:lvl3pPr>
      <a:lvl4pPr algn="ctr" rtl="0" eaLnBrk="0" fontAlgn="base" hangingPunct="0">
        <a:spcBef>
          <a:spcPct val="0"/>
        </a:spcBef>
        <a:spcAft>
          <a:spcPct val="0"/>
        </a:spcAft>
        <a:defRPr sz="4000" b="1">
          <a:solidFill>
            <a:schemeClr val="bg1"/>
          </a:solidFill>
          <a:latin typeface="Times" pitchFamily="18" charset="0"/>
          <a:cs typeface="Arial" panose="020B0604020202020204" pitchFamily="34" charset="0"/>
        </a:defRPr>
      </a:lvl4pPr>
      <a:lvl5pPr algn="ctr" rtl="0" eaLnBrk="0" fontAlgn="base" hangingPunct="0">
        <a:spcBef>
          <a:spcPct val="0"/>
        </a:spcBef>
        <a:spcAft>
          <a:spcPct val="0"/>
        </a:spcAft>
        <a:defRPr sz="4000" b="1">
          <a:solidFill>
            <a:schemeClr val="bg1"/>
          </a:solidFill>
          <a:latin typeface="Times" pitchFamily="18" charset="0"/>
          <a:cs typeface="Arial" panose="020B0604020202020204" pitchFamily="34" charset="0"/>
        </a:defRPr>
      </a:lvl5pPr>
      <a:lvl6pPr marL="457200" algn="ctr" rtl="0" eaLnBrk="0" fontAlgn="base" hangingPunct="0">
        <a:spcBef>
          <a:spcPct val="0"/>
        </a:spcBef>
        <a:spcAft>
          <a:spcPct val="0"/>
        </a:spcAft>
        <a:defRPr sz="4000" b="1">
          <a:solidFill>
            <a:schemeClr val="bg1"/>
          </a:solidFill>
          <a:latin typeface="Times" pitchFamily="18" charset="0"/>
        </a:defRPr>
      </a:lvl6pPr>
      <a:lvl7pPr marL="914400" algn="ctr" rtl="0" eaLnBrk="0" fontAlgn="base" hangingPunct="0">
        <a:spcBef>
          <a:spcPct val="0"/>
        </a:spcBef>
        <a:spcAft>
          <a:spcPct val="0"/>
        </a:spcAft>
        <a:defRPr sz="4000" b="1">
          <a:solidFill>
            <a:schemeClr val="bg1"/>
          </a:solidFill>
          <a:latin typeface="Times" pitchFamily="18" charset="0"/>
        </a:defRPr>
      </a:lvl7pPr>
      <a:lvl8pPr marL="1371600" algn="ctr" rtl="0" eaLnBrk="0" fontAlgn="base" hangingPunct="0">
        <a:spcBef>
          <a:spcPct val="0"/>
        </a:spcBef>
        <a:spcAft>
          <a:spcPct val="0"/>
        </a:spcAft>
        <a:defRPr sz="4000" b="1">
          <a:solidFill>
            <a:schemeClr val="bg1"/>
          </a:solidFill>
          <a:latin typeface="Times" pitchFamily="18" charset="0"/>
        </a:defRPr>
      </a:lvl8pPr>
      <a:lvl9pPr marL="1828800" algn="ctr" rtl="0" eaLnBrk="0" fontAlgn="base" hangingPunct="0">
        <a:spcBef>
          <a:spcPct val="0"/>
        </a:spcBef>
        <a:spcAft>
          <a:spcPct val="0"/>
        </a:spcAft>
        <a:defRPr sz="4000" b="1">
          <a:solidFill>
            <a:schemeClr val="bg1"/>
          </a:solidFill>
          <a:latin typeface="Times" pitchFamily="18" charset="0"/>
        </a:defRPr>
      </a:lvl9pPr>
    </p:titleStyle>
    <p:bodyStyle>
      <a:lvl1pPr marL="342900" indent="-342900" algn="l" rtl="0" eaLnBrk="0" fontAlgn="base" hangingPunct="0">
        <a:spcBef>
          <a:spcPct val="20000"/>
        </a:spcBef>
        <a:spcAft>
          <a:spcPct val="0"/>
        </a:spcAft>
        <a:buClr>
          <a:srgbClr val="800000"/>
        </a:buClr>
        <a:buSzPct val="90000"/>
        <a:buFont typeface="Wingdings" panose="05000000000000000000" pitchFamily="2" charset="2"/>
        <a:buChar char="n"/>
        <a:defRPr sz="3200" b="1">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har char="–"/>
        <a:defRPr sz="2800" b="1">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har char="•"/>
        <a:defRPr sz="2400" b="1">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400" b="1">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400" b="1">
          <a:solidFill>
            <a:schemeClr val="tx1"/>
          </a:solidFill>
          <a:latin typeface="+mn-lt"/>
          <a:cs typeface="Arial" panose="020B0604020202020204" pitchFamily="34" charset="0"/>
        </a:defRPr>
      </a:lvl5pPr>
      <a:lvl6pPr marL="2514600" indent="-228600" algn="l" rtl="0" eaLnBrk="0" fontAlgn="base" hangingPunct="0">
        <a:spcBef>
          <a:spcPct val="20000"/>
        </a:spcBef>
        <a:spcAft>
          <a:spcPct val="0"/>
        </a:spcAft>
        <a:defRPr sz="2400" b="1">
          <a:solidFill>
            <a:schemeClr val="tx1"/>
          </a:solidFill>
          <a:latin typeface="+mn-lt"/>
        </a:defRPr>
      </a:lvl6pPr>
      <a:lvl7pPr marL="2971800" indent="-228600" algn="l" rtl="0" eaLnBrk="0" fontAlgn="base" hangingPunct="0">
        <a:spcBef>
          <a:spcPct val="20000"/>
        </a:spcBef>
        <a:spcAft>
          <a:spcPct val="0"/>
        </a:spcAft>
        <a:defRPr sz="2400" b="1">
          <a:solidFill>
            <a:schemeClr val="tx1"/>
          </a:solidFill>
          <a:latin typeface="+mn-lt"/>
        </a:defRPr>
      </a:lvl7pPr>
      <a:lvl8pPr marL="3429000" indent="-228600" algn="l" rtl="0" eaLnBrk="0" fontAlgn="base" hangingPunct="0">
        <a:spcBef>
          <a:spcPct val="20000"/>
        </a:spcBef>
        <a:spcAft>
          <a:spcPct val="0"/>
        </a:spcAft>
        <a:defRPr sz="2400" b="1">
          <a:solidFill>
            <a:schemeClr val="tx1"/>
          </a:solidFill>
          <a:latin typeface="+mn-lt"/>
        </a:defRPr>
      </a:lvl8pPr>
      <a:lvl9pPr marL="3886200" indent="-228600" algn="l" rtl="0" eaLnBrk="0" fontAlgn="base" hangingPunct="0">
        <a:spcBef>
          <a:spcPct val="20000"/>
        </a:spcBef>
        <a:spcAft>
          <a:spcPct val="0"/>
        </a:spcAft>
        <a:defRPr sz="24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8.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0.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1.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2.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33.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34.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35.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3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7.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8.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80.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8.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8.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8.xml"/><Relationship Id="rId1" Type="http://schemas.openxmlformats.org/officeDocument/2006/relationships/image" Target="../media/image20.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8.xml"/><Relationship Id="rId2" Type="http://schemas.openxmlformats.org/officeDocument/2006/relationships/image" Target="../media/image22.png"/><Relationship Id="rId1" Type="http://schemas.openxmlformats.org/officeDocument/2006/relationships/image" Target="../media/image2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ags" Target="../tags/tag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3.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5.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ChangeArrowheads="1"/>
          </p:cNvSpPr>
          <p:nvPr/>
        </p:nvSpPr>
        <p:spPr bwMode="auto">
          <a:xfrm>
            <a:off x="1524000" y="350520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辽宁科技大学计算机与软件工程学院</a:t>
            </a:r>
            <a:endParaRPr kumimoji="0" lang="zh-CN" altLang="zh-CN" sz="3200" b="1" i="0" u="none" strike="noStrike" kern="1200" cap="none" spc="0" normalizeH="0" baseline="0" noProof="0">
              <a:ln>
                <a:noFill/>
              </a:ln>
              <a:solidFill>
                <a:srgbClr val="8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97284" name="Rectangle 4"/>
          <p:cNvSpPr>
            <a:spLocks noChangeArrowheads="1"/>
          </p:cNvSpPr>
          <p:nvPr/>
        </p:nvSpPr>
        <p:spPr bwMode="auto">
          <a:xfrm>
            <a:off x="468313" y="1693863"/>
            <a:ext cx="7532688"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第</a:t>
            </a:r>
            <a:r>
              <a:rPr kumimoji="0" lang="en-US" altLang="zh-CN"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6</a:t>
            </a:r>
            <a:r>
              <a:rPr kumimoji="0" lang="zh-CN" altLang="en-US"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rPr>
              <a:t>章  数据库对象的创建与管理</a:t>
            </a:r>
            <a:endParaRPr kumimoji="0" lang="en-US" altLang="zh-CN" sz="40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charset="0"/>
              <a:ea typeface="黑体" panose="02010609060101010101" pitchFamily="49" charset="-122"/>
              <a:cs typeface="+mn-cs"/>
            </a:endParaRPr>
          </a:p>
        </p:txBody>
      </p:sp>
      <p:sp>
        <p:nvSpPr>
          <p:cNvPr id="97285" name="Text Box 5"/>
          <p:cNvSpPr txBox="1">
            <a:spLocks noChangeArrowheads="1"/>
          </p:cNvSpPr>
          <p:nvPr/>
        </p:nvSpPr>
        <p:spPr bwMode="auto">
          <a:xfrm>
            <a:off x="0" y="44450"/>
            <a:ext cx="8686800" cy="64135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p>
            <a:pPr marR="0" algn="ctr" defTabSz="914400" eaLnBrk="0" hangingPunct="0">
              <a:spcBef>
                <a:spcPct val="50000"/>
              </a:spcBef>
              <a:buClrTx/>
              <a:buSzTx/>
              <a:buFontTx/>
              <a:buNone/>
              <a:defRPr/>
            </a:pPr>
            <a:r>
              <a:rPr kumimoji="0" lang="en-US" altLang="zh-CN" sz="3600"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新宋体" panose="02010609030101010101" pitchFamily="49" charset="-122"/>
                <a:cs typeface="+mn-cs"/>
              </a:rPr>
              <a:t>Oracle 11g</a:t>
            </a:r>
            <a:r>
              <a:rPr kumimoji="0" lang="zh-CN" altLang="en-US" sz="3600" kern="1200" cap="none" spc="0" normalizeH="0" baseline="0" noProof="0" dirty="0">
                <a:solidFill>
                  <a:schemeClr val="bg1"/>
                </a:solidFill>
                <a:effectLst>
                  <a:outerShdw blurRad="38100" dist="38100" dir="2700000" algn="tl">
                    <a:srgbClr val="C0C0C0"/>
                  </a:outerShdw>
                </a:effectLst>
                <a:latin typeface="Arial" panose="020B0604020202020204" pitchFamily="34" charset="0"/>
                <a:ea typeface="新宋体" panose="02010609030101010101" pitchFamily="49" charset="-122"/>
                <a:cs typeface="+mn-cs"/>
              </a:rPr>
              <a:t>数据库基础教程</a:t>
            </a:r>
            <a:r>
              <a:rPr kumimoji="0" lang="zh-CN" altLang="en-US" sz="3600" b="0" kern="1200" cap="none" spc="0" normalizeH="0" baseline="0" noProof="0" dirty="0">
                <a:solidFill>
                  <a:schemeClr val="bg1"/>
                </a:solidFill>
                <a:latin typeface="Arial" panose="020B0604020202020204" pitchFamily="34" charset="0"/>
                <a:ea typeface="新宋体" panose="02010609030101010101" pitchFamily="49" charset="-122"/>
                <a:cs typeface="+mn-cs"/>
              </a:rPr>
              <a:t> </a:t>
            </a:r>
            <a:endParaRPr kumimoji="0" lang="zh-CN" altLang="en-US" sz="3600" b="0" kern="1200" cap="none" spc="0" normalizeH="0" baseline="0" noProof="0" dirty="0">
              <a:solidFill>
                <a:schemeClr val="bg1"/>
              </a:solidFill>
              <a:latin typeface="Arial" panose="020B0604020202020204" pitchFamily="34" charset="0"/>
              <a:ea typeface="新宋体" panose="02010609030101010101" pitchFamily="49"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945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a:t>
            </a:r>
            <a:r>
              <a:rPr lang="zh-CN" altLang="en-GB" dirty="0">
                <a:ea typeface="宋体" panose="02010600030101010101" pitchFamily="2" charset="-122"/>
              </a:rPr>
              <a:t>表</a:t>
            </a:r>
            <a:endParaRPr lang="zh-CN" altLang="en-US" dirty="0">
              <a:ea typeface="宋体" panose="02010600030101010101" pitchFamily="2" charset="-122"/>
            </a:endParaRPr>
          </a:p>
        </p:txBody>
      </p:sp>
      <p:sp>
        <p:nvSpPr>
          <p:cNvPr id="19460" name="Rectangle 3"/>
          <p:cNvSpPr>
            <a:spLocks noGrp="1"/>
          </p:cNvSpPr>
          <p:nvPr>
            <p:ph idx="1"/>
          </p:nvPr>
        </p:nvSpPr>
        <p:spPr>
          <a:xfrm>
            <a:off x="234950" y="1052513"/>
            <a:ext cx="8729663" cy="5486400"/>
          </a:xfrm>
        </p:spPr>
        <p:txBody>
          <a:bodyPr vert="horz" wrap="square" lIns="91440" tIns="45720" rIns="91440" bIns="45720" anchor="t" anchorCtr="0"/>
          <a:p>
            <a:r>
              <a:rPr lang="zh-CN" altLang="en-US" sz="2400" dirty="0">
                <a:latin typeface="Times New Roman" panose="02020603050405020304" charset="0"/>
                <a:ea typeface="宋体" panose="02010600030101010101" pitchFamily="2" charset="-122"/>
              </a:rPr>
              <a:t>表的创建可以利用</a:t>
            </a:r>
            <a:r>
              <a:rPr lang="en-US" altLang="zh-CN" sz="2400" dirty="0">
                <a:solidFill>
                  <a:srgbClr val="800000"/>
                </a:solidFill>
                <a:latin typeface="Times New Roman" panose="02020603050405020304" charset="0"/>
                <a:ea typeface="宋体" panose="02010600030101010101" pitchFamily="2" charset="-122"/>
              </a:rPr>
              <a:t>SQL</a:t>
            </a:r>
            <a:r>
              <a:rPr lang="zh-CN" altLang="en-US" sz="2400" dirty="0">
                <a:solidFill>
                  <a:srgbClr val="800000"/>
                </a:solidFill>
                <a:latin typeface="Times New Roman" panose="02020603050405020304" charset="0"/>
                <a:ea typeface="宋体" panose="02010600030101010101" pitchFamily="2" charset="-122"/>
              </a:rPr>
              <a:t>语句</a:t>
            </a:r>
            <a:endParaRPr lang="zh-CN" altLang="en-US" sz="2400" dirty="0">
              <a:solidFill>
                <a:srgbClr val="800000"/>
              </a:solidFill>
              <a:latin typeface="Times New Roman" panose="02020603050405020304" charset="0"/>
              <a:ea typeface="宋体" panose="02010600030101010101" pitchFamily="2" charset="-122"/>
            </a:endParaRPr>
          </a:p>
          <a:p>
            <a:pPr>
              <a:buNone/>
            </a:pPr>
            <a:r>
              <a:rPr lang="zh-CN" altLang="en-US" sz="24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或者</a:t>
            </a:r>
            <a:r>
              <a:rPr lang="zh-CN" altLang="en-US" sz="2400" dirty="0">
                <a:solidFill>
                  <a:srgbClr val="800000"/>
                </a:solidFill>
                <a:latin typeface="Times New Roman" panose="02020603050405020304" charset="0"/>
                <a:ea typeface="宋体" panose="02010600030101010101" pitchFamily="2" charset="-122"/>
              </a:rPr>
              <a:t>企业管理器（</a:t>
            </a:r>
            <a:r>
              <a:rPr lang="en-US" altLang="zh-CN" sz="2400" dirty="0">
                <a:solidFill>
                  <a:srgbClr val="800000"/>
                </a:solidFill>
                <a:latin typeface="Times New Roman" panose="02020603050405020304" charset="0"/>
                <a:ea typeface="宋体" panose="02010600030101010101" pitchFamily="2" charset="-122"/>
              </a:rPr>
              <a:t>OEM</a:t>
            </a:r>
            <a:r>
              <a:rPr lang="zh-CN" altLang="en-US" sz="2400" dirty="0">
                <a:solidFill>
                  <a:srgbClr val="800000"/>
                </a:solidFill>
                <a:latin typeface="Times New Roman" panose="02020603050405020304" charset="0"/>
                <a:ea typeface="宋体" panose="02010600030101010101" pitchFamily="2" charset="-122"/>
              </a:rPr>
              <a:t>）</a:t>
            </a:r>
            <a:endParaRPr lang="en-US" altLang="zh-CN" sz="2400" dirty="0">
              <a:solidFill>
                <a:srgbClr val="800000"/>
              </a:solidFill>
              <a:latin typeface="Times New Roman" panose="02020603050405020304" charset="0"/>
              <a:ea typeface="宋体" panose="02010600030101010101" pitchFamily="2" charset="-122"/>
            </a:endParaRPr>
          </a:p>
          <a:p>
            <a:pPr>
              <a:buNone/>
            </a:pPr>
            <a:endParaRPr lang="en-US" altLang="zh-CN" sz="2400" dirty="0">
              <a:solidFill>
                <a:srgbClr val="800000"/>
              </a:solidFill>
              <a:latin typeface="Times New Roman" panose="02020603050405020304" charset="0"/>
              <a:ea typeface="宋体" panose="02010600030101010101" pitchFamily="2" charset="-122"/>
            </a:endParaRPr>
          </a:p>
          <a:p>
            <a:r>
              <a:rPr lang="en-US" altLang="zh-CN" sz="2400" dirty="0">
                <a:latin typeface="Times New Roman" panose="02020603050405020304" charset="0"/>
                <a:ea typeface="宋体" panose="02010600030101010101" pitchFamily="2" charset="-122"/>
              </a:rPr>
              <a:t> </a:t>
            </a:r>
            <a:r>
              <a:rPr lang="zh-CN" altLang="en-US" sz="2400" dirty="0">
                <a:latin typeface="Times New Roman" panose="02020603050405020304" charset="0"/>
                <a:ea typeface="宋体" panose="02010600030101010101" pitchFamily="2" charset="-122"/>
              </a:rPr>
              <a:t>用</a:t>
            </a:r>
            <a:r>
              <a:rPr lang="en-US" altLang="zh-CN" sz="2400" dirty="0">
                <a:latin typeface="Times New Roman" panose="02020603050405020304" charset="0"/>
                <a:ea typeface="宋体" panose="02010600030101010101" pitchFamily="2" charset="-122"/>
              </a:rPr>
              <a:t>SQL</a:t>
            </a:r>
            <a:r>
              <a:rPr lang="zh-CN" altLang="en-US" sz="2400" dirty="0">
                <a:latin typeface="Times New Roman" panose="02020603050405020304" charset="0"/>
                <a:ea typeface="宋体" panose="02010600030101010101" pitchFamily="2" charset="-122"/>
              </a:rPr>
              <a:t>语言创建表的语法：</a:t>
            </a:r>
            <a:endParaRPr lang="en-US" altLang="zh-CN" sz="2400" dirty="0">
              <a:latin typeface="Times New Roman" panose="02020603050405020304" charset="0"/>
              <a:ea typeface="宋体" panose="02010600030101010101" pitchFamily="2" charset="-122"/>
            </a:endParaRPr>
          </a:p>
          <a:p>
            <a:pPr>
              <a:lnSpc>
                <a:spcPts val="3600"/>
              </a:lnSpc>
              <a:buNone/>
            </a:pPr>
            <a:r>
              <a:rPr lang="en-US" altLang="zh-CN" sz="28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CREATE TABLE </a:t>
            </a:r>
            <a:r>
              <a:rPr lang="zh-CN" altLang="en-US" sz="2400" dirty="0">
                <a:latin typeface="Times New Roman" panose="02020603050405020304" charset="0"/>
                <a:ea typeface="宋体" panose="02010600030101010101" pitchFamily="2" charset="-122"/>
              </a:rPr>
              <a:t>表名</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600"/>
              </a:lnSpc>
              <a:buNone/>
            </a:pPr>
            <a:r>
              <a:rPr lang="zh-CN" altLang="en-US" sz="2400" dirty="0">
                <a:latin typeface="Times New Roman" panose="02020603050405020304" charset="0"/>
                <a:ea typeface="宋体" panose="02010600030101010101" pitchFamily="2" charset="-122"/>
              </a:rPr>
              <a:t>    列名 类型 </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列级完整性约束</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600"/>
              </a:lnSpc>
              <a:buNone/>
            </a:pPr>
            <a:r>
              <a:rPr lang="en-US" altLang="zh-CN" sz="2400" dirty="0">
                <a:latin typeface="Times New Roman" panose="02020603050405020304" charset="0"/>
                <a:ea typeface="宋体" panose="02010600030101010101" pitchFamily="2" charset="-122"/>
              </a:rPr>
              <a:t>    [,</a:t>
            </a:r>
            <a:r>
              <a:rPr lang="zh-CN" altLang="en-US" sz="2400" dirty="0">
                <a:latin typeface="Times New Roman" panose="02020603050405020304" charset="0"/>
                <a:ea typeface="宋体" panose="02010600030101010101" pitchFamily="2" charset="-122"/>
              </a:rPr>
              <a:t>列名 类型 </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列级完整性约束</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600"/>
              </a:lnSpc>
              <a:buNone/>
            </a:pPr>
            <a:r>
              <a:rPr lang="en-US" altLang="zh-CN" sz="2400" dirty="0">
                <a:latin typeface="Times New Roman" panose="02020603050405020304" charset="0"/>
                <a:ea typeface="宋体" panose="02010600030101010101" pitchFamily="2" charset="-122"/>
              </a:rPr>
              <a:t>    [,</a:t>
            </a:r>
            <a:r>
              <a:rPr lang="zh-CN" altLang="en-US" sz="2400" dirty="0">
                <a:latin typeface="Times New Roman" panose="02020603050405020304" charset="0"/>
                <a:ea typeface="宋体" panose="02010600030101010101" pitchFamily="2" charset="-122"/>
              </a:rPr>
              <a:t>表级完整性约束</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600"/>
              </a:lnSpc>
              <a:buNone/>
            </a:pPr>
            <a:r>
              <a:rPr lang="en-US" altLang="zh-CN" sz="2400" dirty="0">
                <a:latin typeface="Times New Roman" panose="02020603050405020304" charset="0"/>
                <a:ea typeface="宋体" panose="02010600030101010101" pitchFamily="2" charset="-122"/>
              </a:rPr>
              <a:t>    [</a:t>
            </a:r>
            <a:r>
              <a:rPr lang="zh-CN" altLang="en-US" sz="2400" dirty="0">
                <a:latin typeface="Times New Roman" panose="02020603050405020304" charset="0"/>
                <a:ea typeface="宋体" panose="02010600030101010101" pitchFamily="2" charset="-122"/>
              </a:rPr>
              <a:t>参数列表</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600"/>
              </a:lnSpc>
              <a:buNone/>
            </a:pPr>
            <a:endParaRPr lang="en-US" altLang="zh-CN" dirty="0">
              <a:latin typeface="Times New Roman" panose="02020603050405020304" charset="0"/>
              <a:ea typeface="宋体" panose="02010600030101010101" pitchFamily="2" charset="-122"/>
            </a:endParaRPr>
          </a:p>
          <a:p>
            <a:pPr>
              <a:buNone/>
            </a:pPr>
            <a:r>
              <a:rPr lang="zh-CN" altLang="en-US" sz="2400" dirty="0">
                <a:latin typeface="Times New Roman" panose="02020603050405020304" charset="0"/>
                <a:ea typeface="宋体" panose="02010600030101010101" pitchFamily="2" charset="-122"/>
              </a:rPr>
              <a:t>建表时需要对表名、数据类型、约束、表的参数进行设置。</a:t>
            </a:r>
            <a:endParaRPr lang="en-US" altLang="zh-CN" dirty="0">
              <a:latin typeface="Times New Roman" panose="0202060305040502030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161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1620" name="Rectangle 3"/>
          <p:cNvSpPr>
            <a:spLocks noGrp="1"/>
          </p:cNvSpPr>
          <p:nvPr>
            <p:ph idx="1"/>
          </p:nvPr>
        </p:nvSpPr>
        <p:spPr>
          <a:xfrm>
            <a:off x="431800" y="1066800"/>
            <a:ext cx="8027988" cy="5486400"/>
          </a:xfrm>
        </p:spPr>
        <p:txBody>
          <a:bodyPr vert="horz" wrap="square" lIns="91440" tIns="45720" rIns="91440" bIns="45720" anchor="t" anchorCtr="0"/>
          <a:p>
            <a:r>
              <a:rPr lang="zh-CN" altLang="en-US" dirty="0">
                <a:latin typeface="Times New Roman" panose="02020603050405020304" charset="0"/>
                <a:ea typeface="宋体" panose="02010600030101010101" pitchFamily="2" charset="-122"/>
              </a:rPr>
              <a:t>视图概念及作用</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创建视图</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视图操作</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修改视图</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删除视图</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利用</a:t>
            </a:r>
            <a:r>
              <a:rPr lang="en-US" altLang="zh-CN" dirty="0">
                <a:latin typeface="Times New Roman" panose="02020603050405020304" charset="0"/>
                <a:ea typeface="宋体" panose="02010600030101010101" pitchFamily="2" charset="-122"/>
              </a:rPr>
              <a:t>OEM</a:t>
            </a:r>
            <a:r>
              <a:rPr lang="zh-CN" altLang="en-US" dirty="0">
                <a:latin typeface="Times New Roman" panose="02020603050405020304" charset="0"/>
                <a:ea typeface="宋体" panose="02010600030101010101" pitchFamily="2" charset="-122"/>
              </a:rPr>
              <a:t>管理视图</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2643"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2644" name="Rectangle 3"/>
          <p:cNvSpPr>
            <a:spLocks noGrp="1"/>
          </p:cNvSpPr>
          <p:nvPr>
            <p:ph idx="1"/>
          </p:nvPr>
        </p:nvSpPr>
        <p:spPr>
          <a:xfrm>
            <a:off x="34925" y="908050"/>
            <a:ext cx="7850188" cy="4591050"/>
          </a:xfrm>
        </p:spPr>
        <p:txBody>
          <a:bodyPr vert="horz" wrap="square" lIns="91440" tIns="45720" rIns="91440" bIns="45720" anchor="t" anchorCtr="0"/>
          <a:p>
            <a:r>
              <a:rPr lang="zh-CN" altLang="en-US" dirty="0">
                <a:solidFill>
                  <a:srgbClr val="800000"/>
                </a:solidFill>
                <a:ea typeface="宋体" panose="02010600030101010101" pitchFamily="2" charset="-122"/>
              </a:rPr>
              <a:t>视图概念及作用</a:t>
            </a:r>
            <a:endParaRPr lang="zh-CN" altLang="en-US" dirty="0">
              <a:solidFill>
                <a:srgbClr val="800000"/>
              </a:solidFill>
              <a:ea typeface="宋体" panose="02010600030101010101" pitchFamily="2" charset="-122"/>
            </a:endParaRPr>
          </a:p>
          <a:p>
            <a:pPr lvl="1">
              <a:lnSpc>
                <a:spcPct val="130000"/>
              </a:lnSpc>
            </a:pPr>
            <a:r>
              <a:rPr lang="zh-CN" altLang="en-US" sz="2400" dirty="0">
                <a:ea typeface="宋体" panose="02010600030101010101" pitchFamily="2" charset="-122"/>
              </a:rPr>
              <a:t>视图是从一个或多个表或视图中提取出来的数据的一种表现形式。在数据库中只有视图的定义，而没有实际对应“表”的存在，因此</a:t>
            </a:r>
            <a:r>
              <a:rPr lang="zh-CN" altLang="en-US" sz="2400" dirty="0">
                <a:solidFill>
                  <a:srgbClr val="FF0000"/>
                </a:solidFill>
                <a:ea typeface="宋体" panose="02010600030101010101" pitchFamily="2" charset="-122"/>
              </a:rPr>
              <a:t>视图是一个“虚”表</a:t>
            </a:r>
            <a:r>
              <a:rPr lang="zh-CN" altLang="en-US" sz="2400" dirty="0">
                <a:ea typeface="宋体" panose="02010600030101010101" pitchFamily="2" charset="-122"/>
              </a:rPr>
              <a:t>。当对视图进行操作时，系统根据视图定义临时生成数据。</a:t>
            </a:r>
            <a:endParaRPr lang="zh-CN" altLang="en-US" sz="2400" dirty="0">
              <a:ea typeface="宋体" panose="02010600030101010101" pitchFamily="2" charset="-122"/>
            </a:endParaRPr>
          </a:p>
          <a:p>
            <a:pPr lvl="1">
              <a:lnSpc>
                <a:spcPct val="130000"/>
              </a:lnSpc>
            </a:pPr>
            <a:r>
              <a:rPr lang="zh-CN" altLang="en-US" sz="2400" dirty="0">
                <a:ea typeface="宋体" panose="02010600030101010101" pitchFamily="2" charset="-122"/>
              </a:rPr>
              <a:t>通过视图的使用可以提高数据安全性、隐藏数据的复杂性、简化查询语句、分离应用程序与基础表、保存复杂查询等。</a:t>
            </a:r>
            <a:endParaRPr lang="zh-CN" altLang="en-US" sz="2400" dirty="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3667"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3668" name="Rectangle 3"/>
          <p:cNvSpPr>
            <a:spLocks noGrp="1"/>
          </p:cNvSpPr>
          <p:nvPr>
            <p:ph idx="1"/>
          </p:nvPr>
        </p:nvSpPr>
        <p:spPr>
          <a:xfrm>
            <a:off x="36513" y="908050"/>
            <a:ext cx="8431212" cy="5749925"/>
          </a:xfrm>
        </p:spPr>
        <p:txBody>
          <a:bodyPr vert="horz" wrap="square" lIns="91440" tIns="45720" rIns="91440" bIns="45720" anchor="t" anchorCtr="0"/>
          <a:p>
            <a:r>
              <a:rPr lang="en-US" altLang="en-US" dirty="0">
                <a:solidFill>
                  <a:srgbClr val="800000"/>
                </a:solidFill>
                <a:ea typeface="宋体" panose="02010600030101010101" pitchFamily="2" charset="-122"/>
              </a:rPr>
              <a:t>视图概念及作用</a:t>
            </a:r>
            <a:endParaRPr lang="en-US" altLang="en-US" dirty="0">
              <a:solidFill>
                <a:srgbClr val="800000"/>
              </a:solidFill>
              <a:ea typeface="宋体" panose="02010600030101010101" pitchFamily="2" charset="-122"/>
            </a:endParaRPr>
          </a:p>
          <a:p>
            <a:pPr marL="914400" lvl="1" indent="-457200">
              <a:lnSpc>
                <a:spcPct val="135000"/>
              </a:lnSpc>
              <a:buFont typeface="Wingdings" panose="05000000000000000000" pitchFamily="2" charset="2"/>
              <a:buChar char="l"/>
            </a:pPr>
            <a:r>
              <a:rPr lang="en-US" altLang="en-US" sz="2400" dirty="0">
                <a:latin typeface="Times New Roman" panose="02020603050405020304" charset="0"/>
                <a:ea typeface="宋体" panose="02010600030101010101" pitchFamily="2" charset="-122"/>
              </a:rPr>
              <a:t>根据视图定义时复杂程度的不同，视图分为简单视图和复杂视图两类。</a:t>
            </a:r>
            <a:endParaRPr lang="en-US" altLang="en-US" sz="2400" dirty="0">
              <a:latin typeface="Times New Roman" panose="02020603050405020304" charset="0"/>
              <a:ea typeface="宋体" panose="02010600030101010101" pitchFamily="2" charset="-122"/>
            </a:endParaRPr>
          </a:p>
          <a:p>
            <a:pPr marL="914400" lvl="1" indent="-457200">
              <a:lnSpc>
                <a:spcPct val="135000"/>
              </a:lnSpc>
              <a:buChar char="–"/>
            </a:pPr>
            <a:r>
              <a:rPr lang="en-US" altLang="en-US" sz="2400" dirty="0">
                <a:latin typeface="Times New Roman" panose="02020603050405020304" charset="0"/>
                <a:ea typeface="宋体" panose="02010600030101010101" pitchFamily="2" charset="-122"/>
              </a:rPr>
              <a:t>在简单视图定义中，数据来源于一个基表，不包含函数、分组等，可以直接进行DML操作。</a:t>
            </a:r>
            <a:endParaRPr lang="en-US" altLang="en-US" sz="2400" dirty="0">
              <a:latin typeface="Times New Roman" panose="02020603050405020304" charset="0"/>
              <a:ea typeface="宋体" panose="02010600030101010101" pitchFamily="2" charset="-122"/>
            </a:endParaRPr>
          </a:p>
          <a:p>
            <a:pPr marL="914400" lvl="1" indent="-457200">
              <a:lnSpc>
                <a:spcPct val="135000"/>
              </a:lnSpc>
              <a:buChar char="–"/>
            </a:pPr>
            <a:r>
              <a:rPr lang="en-US" altLang="en-US" sz="2400" dirty="0">
                <a:latin typeface="Times New Roman" panose="02020603050405020304" charset="0"/>
                <a:ea typeface="宋体" panose="02010600030101010101" pitchFamily="2" charset="-122"/>
              </a:rPr>
              <a:t>在复杂视图定义中，数据来源于一个或多个基表，可以包含连接、函数、分组、伪列、表达式等元素，能否直接进行DML操作取决于视图的具体定义。</a:t>
            </a:r>
            <a:endParaRPr lang="en-US" altLang="en-US" sz="2400" dirty="0">
              <a:latin typeface="Times New Roman" panose="02020603050405020304" charset="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4691" name="Rectangle 2"/>
          <p:cNvSpPr>
            <a:spLocks noGrp="1"/>
          </p:cNvSpPr>
          <p:nvPr>
            <p:ph idx="1"/>
          </p:nvPr>
        </p:nvSpPr>
        <p:spPr>
          <a:xfrm>
            <a:off x="36513" y="911225"/>
            <a:ext cx="9028112" cy="4852988"/>
          </a:xfrm>
        </p:spPr>
        <p:txBody>
          <a:bodyPr vert="horz" wrap="square" lIns="91440" tIns="45720" rIns="91440" bIns="45720" anchor="t" anchorCtr="0"/>
          <a:p>
            <a:pPr>
              <a:lnSpc>
                <a:spcPct val="90000"/>
              </a:lnSpc>
            </a:pPr>
            <a:r>
              <a:rPr lang="zh-CN" altLang="en-US" sz="2800" dirty="0">
                <a:solidFill>
                  <a:srgbClr val="800000"/>
                </a:solidFill>
                <a:latin typeface="Times New Roman" panose="02020603050405020304" charset="0"/>
                <a:ea typeface="宋体" panose="02010600030101010101" pitchFamily="2" charset="-122"/>
              </a:rPr>
              <a:t>创建视图</a:t>
            </a:r>
            <a:endParaRPr lang="zh-CN" altLang="en-US" sz="2800" dirty="0">
              <a:solidFill>
                <a:srgbClr val="800000"/>
              </a:solidFill>
              <a:latin typeface="Times New Roman" panose="02020603050405020304" charset="0"/>
              <a:ea typeface="宋体" panose="02010600030101010101" pitchFamily="2" charset="-122"/>
            </a:endParaRPr>
          </a:p>
          <a:p>
            <a:pPr>
              <a:buClr>
                <a:srgbClr val="666600"/>
              </a:buClr>
              <a:buFont typeface="Wingdings" panose="05000000000000000000" pitchFamily="2" charset="2"/>
              <a:buChar char="l"/>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语法为：</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CREATE [OR REPLACE] [FORCE| NOFORCE] view</a:t>
            </a:r>
            <a:endParaRPr lang="en-US"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[(alias[, alias]…)]</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AS </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Subquery</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[WITH CHECK OPTION [CONSTRAINT constraint]]</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[WITH READ ONLY [CONSTRAINT constraint]];</a:t>
            </a:r>
            <a:endParaRPr lang="en-US" altLang="zh-CN" sz="2000" dirty="0">
              <a:latin typeface="Times New Roman" panose="02020603050405020304" charset="0"/>
              <a:ea typeface="宋体" panose="02010600030101010101" pitchFamily="2" charset="-122"/>
            </a:endParaRPr>
          </a:p>
          <a:p>
            <a:pPr lvl="1">
              <a:lnSpc>
                <a:spcPct val="90000"/>
              </a:lnSpc>
            </a:pPr>
            <a:r>
              <a:rPr lang="zh-CN" altLang="en-US" dirty="0">
                <a:latin typeface="Times New Roman" panose="02020603050405020304" charset="0"/>
                <a:ea typeface="宋体" panose="02010600030101010101" pitchFamily="2" charset="-122"/>
              </a:rPr>
              <a:t>说明</a:t>
            </a:r>
            <a:endParaRPr lang="zh-CN" altLang="en-US" dirty="0">
              <a:latin typeface="Times New Roman" panose="02020603050405020304" charset="0"/>
              <a:ea typeface="宋体" panose="02010600030101010101" pitchFamily="2" charset="-122"/>
            </a:endParaRPr>
          </a:p>
          <a:p>
            <a:pPr>
              <a:buClr>
                <a:srgbClr val="666600"/>
              </a:buClr>
              <a:buFont typeface="Wingdings" panose="05000000000000000000" pitchFamily="2" charset="2"/>
              <a:buChar char="l"/>
            </a:pPr>
            <a:r>
              <a:rPr lang="zh-CN" altLang="en-US" sz="2000" dirty="0">
                <a:solidFill>
                  <a:srgbClr val="000000"/>
                </a:solidFill>
                <a:latin typeface="Times New Roman" panose="02020603050405020304" charset="0"/>
                <a:ea typeface="宋体" panose="02010600030101010101" pitchFamily="2" charset="-122"/>
                <a:sym typeface="Wingdings" panose="05000000000000000000" pitchFamily="2" charset="2"/>
              </a:rPr>
              <a:t>其中</a:t>
            </a:r>
            <a:endParaRPr lang="en-US" altLang="zh-CN" sz="2000" dirty="0">
              <a:latin typeface="Times New Roman" panose="02020603050405020304" charset="0"/>
              <a:ea typeface="宋体" panose="02010600030101010101" pitchFamily="2" charset="-122"/>
              <a:sym typeface="Wingdings" panose="05000000000000000000" pitchFamily="2" charset="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FORCE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：不管基表是否存在都创建视图。</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NOFORCE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：仅当基表存在时才创建视图（默认）。</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WITH CHECK OPTION</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：指明对视图操作时，必须满足子查询中的约束条件。</a:t>
            </a:r>
            <a:endParaRPr lang="zh-CN" altLang="zh-CN" sz="2000" dirty="0">
              <a:latin typeface="Times New Roman" panose="02020603050405020304" charset="0"/>
              <a:ea typeface="宋体" panose="02010600030101010101" pitchFamily="2" charset="-122"/>
            </a:endParaRPr>
          </a:p>
          <a:p>
            <a:pPr lvl="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WITH READ ONLY</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：指明该视图为只读视图，不能修改。</a:t>
            </a:r>
            <a:endParaRPr lang="zh-CN" altLang="en-US" sz="2000" dirty="0">
              <a:latin typeface="Times New Roman" panose="02020603050405020304" charset="0"/>
              <a:ea typeface="宋体" panose="02010600030101010101" pitchFamily="2" charset="-122"/>
            </a:endParaRPr>
          </a:p>
        </p:txBody>
      </p:sp>
      <p:sp>
        <p:nvSpPr>
          <p:cNvPr id="114692"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571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5716" name="Rectangle 3"/>
          <p:cNvSpPr>
            <a:spLocks noGrp="1"/>
          </p:cNvSpPr>
          <p:nvPr>
            <p:ph idx="1"/>
          </p:nvPr>
        </p:nvSpPr>
        <p:spPr>
          <a:xfrm>
            <a:off x="323850" y="920750"/>
            <a:ext cx="8375650" cy="4987925"/>
          </a:xfrm>
        </p:spPr>
        <p:txBody>
          <a:bodyPr vert="horz" wrap="square" lIns="91440" tIns="45720" rIns="91440" bIns="45720" anchor="t" anchorCtr="0"/>
          <a:p>
            <a:r>
              <a:rPr lang="en-US" altLang="zh-CN" sz="2200" dirty="0">
                <a:latin typeface="Times New Roman" panose="02020603050405020304" charset="0"/>
                <a:ea typeface="宋体" panose="02010600030101010101" pitchFamily="2" charset="-122"/>
              </a:rPr>
              <a:t>创建一个视图，包含员工号、员工名、工资和部门号等员工基本信息。</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CREATE VIEW emp_base_info_view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(empno,fname,lname,sal,deptno)</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AS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SELECT employee_id, first_name,</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last_name, salary, department_id FROM employees;</a:t>
            </a:r>
            <a:endParaRPr lang="en-US" altLang="zh-CN" sz="2200" dirty="0">
              <a:latin typeface="Times New Roman" panose="02020603050405020304" charset="0"/>
              <a:ea typeface="宋体" panose="02010600030101010101" pitchFamily="2" charset="-122"/>
            </a:endParaRPr>
          </a:p>
          <a:p>
            <a:pPr>
              <a:buNone/>
            </a:pPr>
            <a:endParaRPr lang="en-US" altLang="zh-CN" sz="2200" dirty="0">
              <a:latin typeface="Times New Roman" panose="02020603050405020304" charset="0"/>
              <a:ea typeface="宋体" panose="02010600030101010101" pitchFamily="2" charset="-122"/>
            </a:endParaRPr>
          </a:p>
          <a:p>
            <a:r>
              <a:rPr lang="en-US" altLang="zh-CN" sz="2200" dirty="0">
                <a:latin typeface="Times New Roman" panose="02020603050405020304" charset="0"/>
                <a:ea typeface="宋体" panose="02010600030101010101" pitchFamily="2" charset="-122"/>
              </a:rPr>
              <a:t>创建一个视图，包含各个部门中不同职位的员工人数、平均工资。</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CREATE VIEW dept_job_stat_view</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AS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SELECT department_id, job_id,count(*) num, avg(salary) avgsal</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FROM employees GROUP BY department_id, job_id;</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673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6740" name="Rectangle 3"/>
          <p:cNvSpPr>
            <a:spLocks noGrp="1"/>
          </p:cNvSpPr>
          <p:nvPr>
            <p:ph idx="1"/>
          </p:nvPr>
        </p:nvSpPr>
        <p:spPr>
          <a:xfrm>
            <a:off x="34925" y="920750"/>
            <a:ext cx="8497888" cy="4987925"/>
          </a:xfrm>
        </p:spPr>
        <p:txBody>
          <a:bodyPr vert="horz" wrap="square" lIns="91440" tIns="45720" rIns="91440" bIns="45720" anchor="t" anchorCtr="0"/>
          <a:p>
            <a:r>
              <a:rPr lang="en-US" altLang="zh-CN" sz="2200" dirty="0">
                <a:latin typeface="Times New Roman" panose="02020603050405020304" charset="0"/>
                <a:ea typeface="宋体" panose="02010600030101010101" pitchFamily="2" charset="-122"/>
              </a:rPr>
              <a:t>创建一个视图，包含工资大于2000的员工的员工号、员工名及员工的年工资。</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CREATE VIEW emp_sal_view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AS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SELECT employee_id, first_name,</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last_name, salary*12 year_salary FROM employees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WHERE salary&gt;2000 WITH CHECK OPTION;</a:t>
            </a:r>
            <a:endParaRPr lang="en-US" altLang="zh-CN" sz="2200" dirty="0">
              <a:latin typeface="Times New Roman" panose="02020603050405020304" charset="0"/>
              <a:ea typeface="宋体" panose="02010600030101010101" pitchFamily="2" charset="-122"/>
            </a:endParaRPr>
          </a:p>
          <a:p>
            <a:r>
              <a:rPr lang="en-US" altLang="zh-CN" sz="2200" dirty="0">
                <a:latin typeface="Times New Roman" panose="02020603050405020304" charset="0"/>
                <a:ea typeface="宋体" panose="02010600030101010101" pitchFamily="2" charset="-122"/>
              </a:rPr>
              <a:t>创建一个包含员工号、员工名、员工工资以及员工所在部门名的只读视图。</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CREATE VIEW emp_dept_view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AS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SELECT employee_id, first_name, last_name, salary,</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department_name FROM employees e, departments d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WHERE e.department_id=d.department_id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WITH READ ONLY;</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7763"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7764" name="Rectangle 3"/>
          <p:cNvSpPr>
            <a:spLocks noGrp="1"/>
          </p:cNvSpPr>
          <p:nvPr>
            <p:ph idx="1"/>
          </p:nvPr>
        </p:nvSpPr>
        <p:spPr>
          <a:xfrm>
            <a:off x="252413" y="1628775"/>
            <a:ext cx="7993062" cy="4122738"/>
          </a:xfrm>
        </p:spPr>
        <p:txBody>
          <a:bodyPr vert="horz" wrap="square" lIns="91440" tIns="45720" rIns="91440" bIns="45720" anchor="t" anchorCtr="0"/>
          <a:p>
            <a:pPr>
              <a:lnSpc>
                <a:spcPct val="130000"/>
              </a:lnSpc>
            </a:pPr>
            <a:r>
              <a:rPr lang="en-US" altLang="zh-CN" sz="2400" dirty="0">
                <a:latin typeface="Times New Roman" panose="02020603050405020304" charset="0"/>
                <a:ea typeface="宋体" panose="02010600030101010101" pitchFamily="2" charset="-122"/>
              </a:rPr>
              <a:t>如果在创建视图时基表不存在，则可以强制创建视图，但创建该视图时提示存在编译错误，当基表创建后，对视图重新编译后，视图可以正常使用。</a:t>
            </a:r>
            <a:endParaRPr lang="en-US" altLang="zh-CN" sz="2400" dirty="0">
              <a:latin typeface="Times New Roman" panose="02020603050405020304" charset="0"/>
              <a:ea typeface="宋体" panose="02010600030101010101" pitchFamily="2" charset="-122"/>
            </a:endParaRPr>
          </a:p>
          <a:p>
            <a:pPr>
              <a:lnSpc>
                <a:spcPct val="130000"/>
              </a:lnSpc>
            </a:pPr>
            <a:r>
              <a:rPr lang="en-US" altLang="zh-CN" sz="2400" dirty="0">
                <a:latin typeface="Times New Roman" panose="02020603050405020304" charset="0"/>
                <a:ea typeface="宋体" panose="02010600030101010101" pitchFamily="2" charset="-122"/>
              </a:rPr>
              <a:t>例：基于当前还不存在的test表创建一个视图。</a:t>
            </a:r>
            <a:endParaRPr lang="en-US" altLang="zh-CN" sz="2400" dirty="0">
              <a:latin typeface="Times New Roman" panose="02020603050405020304" charset="0"/>
              <a:ea typeface="宋体" panose="02010600030101010101" pitchFamily="2" charset="-122"/>
            </a:endParaRPr>
          </a:p>
          <a:p>
            <a:pPr>
              <a:lnSpc>
                <a:spcPct val="130000"/>
              </a:lnSpc>
              <a:buNone/>
            </a:pPr>
            <a:r>
              <a:rPr lang="en-US" altLang="zh-CN" sz="2400" dirty="0">
                <a:latin typeface="Times New Roman" panose="02020603050405020304" charset="0"/>
                <a:ea typeface="宋体" panose="02010600030101010101" pitchFamily="2" charset="-122"/>
              </a:rPr>
              <a:t>    SQL&gt; CREATE FORCE VIEW test_view</a:t>
            </a:r>
            <a:endParaRPr lang="en-US" altLang="zh-CN" sz="2400" dirty="0">
              <a:latin typeface="Times New Roman" panose="02020603050405020304" charset="0"/>
              <a:ea typeface="宋体" panose="02010600030101010101" pitchFamily="2" charset="-122"/>
            </a:endParaRPr>
          </a:p>
          <a:p>
            <a:pPr>
              <a:lnSpc>
                <a:spcPct val="130000"/>
              </a:lnSpc>
              <a:buNone/>
            </a:pPr>
            <a:r>
              <a:rPr lang="en-US" altLang="zh-CN" sz="2400" dirty="0">
                <a:latin typeface="Times New Roman" panose="02020603050405020304" charset="0"/>
                <a:ea typeface="宋体" panose="02010600030101010101" pitchFamily="2" charset="-122"/>
              </a:rPr>
              <a:t>     AS</a:t>
            </a:r>
            <a:endParaRPr lang="en-US" altLang="zh-CN" sz="2400" dirty="0">
              <a:latin typeface="Times New Roman" panose="02020603050405020304" charset="0"/>
              <a:ea typeface="宋体" panose="02010600030101010101" pitchFamily="2" charset="-122"/>
            </a:endParaRPr>
          </a:p>
          <a:p>
            <a:pPr>
              <a:lnSpc>
                <a:spcPct val="130000"/>
              </a:lnSpc>
              <a:buNone/>
            </a:pPr>
            <a:r>
              <a:rPr lang="en-US" altLang="zh-CN" sz="2400" dirty="0">
                <a:latin typeface="Times New Roman" panose="02020603050405020304" charset="0"/>
                <a:ea typeface="宋体" panose="02010600030101010101" pitchFamily="2" charset="-122"/>
              </a:rPr>
              <a:t>     SELECT * FROM test;</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878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案例数据库中视图的创建</a:t>
            </a:r>
            <a:endParaRPr lang="zh-CN" altLang="en-US" dirty="0">
              <a:ea typeface="宋体" panose="02010600030101010101" pitchFamily="2" charset="-122"/>
            </a:endParaRPr>
          </a:p>
        </p:txBody>
      </p:sp>
      <p:sp>
        <p:nvSpPr>
          <p:cNvPr id="118788" name="Rectangle 3"/>
          <p:cNvSpPr>
            <a:spLocks noGrp="1"/>
          </p:cNvSpPr>
          <p:nvPr>
            <p:ph idx="1"/>
          </p:nvPr>
        </p:nvSpPr>
        <p:spPr>
          <a:xfrm>
            <a:off x="0" y="1557338"/>
            <a:ext cx="8459788" cy="4987925"/>
          </a:xfrm>
        </p:spPr>
        <p:txBody>
          <a:bodyPr vert="horz" wrap="square" lIns="91440" tIns="45720" rIns="91440" bIns="45720" anchor="t" anchorCtr="0"/>
          <a:p>
            <a:pPr>
              <a:lnSpc>
                <a:spcPct val="120000"/>
              </a:lnSpc>
            </a:pPr>
            <a:r>
              <a:rPr lang="en-US" altLang="zh-CN" sz="2400" dirty="0">
                <a:latin typeface="Times New Roman" panose="02020603050405020304" charset="0"/>
                <a:ea typeface="宋体" panose="02010600030101010101" pitchFamily="2" charset="-122"/>
              </a:rPr>
              <a:t>创建一个名为“EMP_DETAILS_VIEW”的视图，用于员工信息综合查询，包括员工编号、员工名、工资、奖金、职位编号、职位名称、部门编号、部门名称、部门所在地信息、国家信息、区域信息等。</a:t>
            </a:r>
            <a:endParaRPr lang="en-US" altLang="zh-CN" sz="2400" dirty="0">
              <a:latin typeface="Times New Roman" panose="02020603050405020304" charset="0"/>
              <a:ea typeface="宋体" panose="02010600030101010101" pitchFamily="2" charset="-122"/>
            </a:endParaRPr>
          </a:p>
          <a:p>
            <a:pPr>
              <a:lnSpc>
                <a:spcPct val="120000"/>
              </a:lnSpc>
            </a:pPr>
            <a:r>
              <a:rPr lang="en-US" altLang="zh-CN" sz="2400" dirty="0">
                <a:latin typeface="Times New Roman" panose="02020603050405020304" charset="0"/>
                <a:ea typeface="宋体" panose="02010600030101010101" pitchFamily="2" charset="-122"/>
              </a:rPr>
              <a:t>创建一个名为“DEPT_STAT_VIEW”的视图，包含部门号、部门人数、部门平均工资、部门最高工资、部门最低工资以及部门工资总和。</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9811"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19812" name="Rectangle 3"/>
          <p:cNvSpPr>
            <a:spLocks noGrp="1"/>
          </p:cNvSpPr>
          <p:nvPr>
            <p:ph idx="1"/>
          </p:nvPr>
        </p:nvSpPr>
        <p:spPr>
          <a:xfrm>
            <a:off x="-22225" y="765175"/>
            <a:ext cx="8410575" cy="5715000"/>
          </a:xfrm>
        </p:spPr>
        <p:txBody>
          <a:bodyPr vert="horz" wrap="square" lIns="91440" tIns="45720" rIns="91440" bIns="45720" anchor="t" anchorCtr="0"/>
          <a:p>
            <a:pPr>
              <a:lnSpc>
                <a:spcPct val="110000"/>
              </a:lnSpc>
            </a:pPr>
            <a:r>
              <a:rPr lang="zh-CN" altLang="en-US" sz="2800" dirty="0">
                <a:solidFill>
                  <a:srgbClr val="800000"/>
                </a:solidFill>
                <a:latin typeface="Times New Roman" panose="02020603050405020304" charset="0"/>
                <a:ea typeface="宋体" panose="02010600030101010101" pitchFamily="2" charset="-122"/>
              </a:rPr>
              <a:t>视图操作</a:t>
            </a:r>
            <a:endParaRPr lang="zh-CN" altLang="en-US" sz="2800" dirty="0">
              <a:solidFill>
                <a:srgbClr val="800000"/>
              </a:solidFill>
              <a:latin typeface="Times New Roman" panose="02020603050405020304" charset="0"/>
              <a:ea typeface="宋体" panose="02010600030101010101" pitchFamily="2" charset="-122"/>
            </a:endParaRPr>
          </a:p>
          <a:p>
            <a:pPr lvl="1">
              <a:lnSpc>
                <a:spcPct val="110000"/>
              </a:lnSpc>
            </a:pPr>
            <a:r>
              <a:rPr lang="zh-CN" altLang="en-US" sz="2200" dirty="0">
                <a:latin typeface="Times New Roman" panose="02020603050405020304" charset="0"/>
                <a:ea typeface="宋体" panose="02010600030101010101" pitchFamily="2" charset="-122"/>
              </a:rPr>
              <a:t>视图创建后，就可以对视图进行操作，包括数据查询、</a:t>
            </a:r>
            <a:r>
              <a:rPr lang="en-US" altLang="zh-CN" sz="2200" dirty="0">
                <a:latin typeface="Times New Roman" panose="02020603050405020304" charset="0"/>
                <a:ea typeface="宋体" panose="02010600030101010101" pitchFamily="2" charset="-122"/>
              </a:rPr>
              <a:t>DML</a:t>
            </a:r>
            <a:r>
              <a:rPr lang="zh-CN" altLang="en-US" sz="2200" dirty="0">
                <a:latin typeface="Times New Roman" panose="02020603050405020304" charset="0"/>
                <a:ea typeface="宋体" panose="02010600030101010101" pitchFamily="2" charset="-122"/>
              </a:rPr>
              <a:t>操作（数据的插入、删除、修改）等。</a:t>
            </a:r>
            <a:endParaRPr lang="zh-CN" altLang="en-US" sz="2200" dirty="0">
              <a:latin typeface="Times New Roman" panose="02020603050405020304" charset="0"/>
              <a:ea typeface="宋体" panose="02010600030101010101" pitchFamily="2" charset="-122"/>
            </a:endParaRPr>
          </a:p>
          <a:p>
            <a:pPr lvl="1">
              <a:lnSpc>
                <a:spcPct val="110000"/>
              </a:lnSpc>
            </a:pPr>
            <a:r>
              <a:rPr lang="zh-CN" altLang="en-US" sz="2200" dirty="0">
                <a:latin typeface="Times New Roman" panose="02020603050405020304" charset="0"/>
                <a:ea typeface="宋体" panose="02010600030101010101" pitchFamily="2" charset="-122"/>
              </a:rPr>
              <a:t>因为视图是“虚表”，因此对视图的操作最终转换为对基本表的操作。</a:t>
            </a:r>
            <a:endParaRPr lang="zh-CN" altLang="en-US" sz="2200" dirty="0">
              <a:latin typeface="Times New Roman" panose="02020603050405020304" charset="0"/>
              <a:ea typeface="宋体" panose="02010600030101010101" pitchFamily="2" charset="-122"/>
            </a:endParaRPr>
          </a:p>
          <a:p>
            <a:pPr lvl="1">
              <a:lnSpc>
                <a:spcPct val="110000"/>
              </a:lnSpc>
            </a:pPr>
            <a:r>
              <a:rPr lang="zh-CN" altLang="en-US" sz="2200" dirty="0">
                <a:latin typeface="Times New Roman" panose="02020603050405020304" charset="0"/>
                <a:ea typeface="宋体" panose="02010600030101010101" pitchFamily="2" charset="-122"/>
              </a:rPr>
              <a:t>对视图的查询象对标准表查询一样，但是对视图执行</a:t>
            </a:r>
            <a:r>
              <a:rPr lang="en-US" altLang="zh-CN" sz="2200" dirty="0">
                <a:latin typeface="Times New Roman" panose="02020603050405020304" charset="0"/>
                <a:ea typeface="宋体" panose="02010600030101010101" pitchFamily="2" charset="-122"/>
              </a:rPr>
              <a:t>DML</a:t>
            </a:r>
            <a:r>
              <a:rPr lang="zh-CN" altLang="en-US" sz="2200" dirty="0">
                <a:latin typeface="Times New Roman" panose="02020603050405020304" charset="0"/>
                <a:ea typeface="宋体" panose="02010600030101010101" pitchFamily="2" charset="-122"/>
              </a:rPr>
              <a:t>操作时需要注意，如果视图定义包括下列任何一项，则不可直接对视图进行插入、删除和修改等操作，需要通过触发器来实现。</a:t>
            </a:r>
            <a:endParaRPr lang="zh-CN" altLang="en-US" sz="2200" dirty="0">
              <a:latin typeface="Times New Roman" panose="02020603050405020304" charset="0"/>
              <a:ea typeface="宋体" panose="02010600030101010101" pitchFamily="2" charset="-122"/>
            </a:endParaRPr>
          </a:p>
          <a:p>
            <a:pPr lvl="1">
              <a:lnSpc>
                <a:spcPct val="110000"/>
              </a:lnSpc>
            </a:pPr>
            <a:r>
              <a:rPr lang="zh-CN" altLang="en-US" sz="2000" dirty="0">
                <a:solidFill>
                  <a:srgbClr val="800000"/>
                </a:solidFill>
                <a:latin typeface="Times New Roman" panose="02020603050405020304" charset="0"/>
                <a:ea typeface="宋体" panose="02010600030101010101" pitchFamily="2" charset="-122"/>
              </a:rPr>
              <a:t>集合操作符</a:t>
            </a:r>
            <a:r>
              <a:rPr lang="zh-CN" altLang="en-GB"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UNION</a:t>
            </a:r>
            <a:r>
              <a:rPr lang="zh-CN" altLang="en-GB"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UNION ALL</a:t>
            </a:r>
            <a:r>
              <a:rPr lang="zh-CN" altLang="en-GB"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MINUS</a:t>
            </a:r>
            <a:r>
              <a:rPr lang="zh-CN" altLang="en-GB"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INTERSECT</a:t>
            </a:r>
            <a:r>
              <a:rPr lang="zh-CN" altLang="en-GB" sz="2000" dirty="0">
                <a:solidFill>
                  <a:srgbClr val="800000"/>
                </a:solidFill>
                <a:latin typeface="Times New Roman" panose="02020603050405020304" charset="0"/>
                <a:ea typeface="宋体" panose="02010600030101010101" pitchFamily="2" charset="-122"/>
              </a:rPr>
              <a:t>）。</a:t>
            </a:r>
            <a:endParaRPr lang="zh-CN" altLang="en-GB" sz="2000" dirty="0">
              <a:solidFill>
                <a:srgbClr val="800000"/>
              </a:solidFill>
              <a:latin typeface="Times New Roman" panose="02020603050405020304" charset="0"/>
              <a:ea typeface="宋体" panose="02010600030101010101" pitchFamily="2" charset="-122"/>
            </a:endParaRPr>
          </a:p>
          <a:p>
            <a:pPr lvl="1">
              <a:lnSpc>
                <a:spcPct val="110000"/>
              </a:lnSpc>
            </a:pPr>
            <a:r>
              <a:rPr lang="zh-CN" altLang="en-GB" sz="2000" dirty="0">
                <a:solidFill>
                  <a:srgbClr val="800000"/>
                </a:solidFill>
                <a:latin typeface="Times New Roman" panose="02020603050405020304" charset="0"/>
                <a:ea typeface="宋体" panose="02010600030101010101" pitchFamily="2" charset="-122"/>
              </a:rPr>
              <a:t>聚集函数（</a:t>
            </a:r>
            <a:r>
              <a:rPr lang="en-US" altLang="zh-CN" sz="2000" dirty="0">
                <a:solidFill>
                  <a:srgbClr val="800000"/>
                </a:solidFill>
                <a:latin typeface="Times New Roman" panose="02020603050405020304" charset="0"/>
                <a:ea typeface="宋体" panose="02010600030101010101" pitchFamily="2" charset="-122"/>
              </a:rPr>
              <a:t>SUM</a:t>
            </a:r>
            <a:r>
              <a:rPr lang="zh-CN" altLang="en-US"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AVG</a:t>
            </a:r>
            <a:r>
              <a:rPr lang="zh-CN" altLang="en-US" sz="2000" dirty="0">
                <a:solidFill>
                  <a:srgbClr val="800000"/>
                </a:solidFill>
                <a:latin typeface="Times New Roman" panose="02020603050405020304" charset="0"/>
                <a:ea typeface="宋体" panose="02010600030101010101" pitchFamily="2" charset="-122"/>
              </a:rPr>
              <a:t>等）。</a:t>
            </a:r>
            <a:endParaRPr lang="zh-CN" altLang="en-US" sz="20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000" dirty="0">
                <a:solidFill>
                  <a:srgbClr val="800000"/>
                </a:solidFill>
                <a:latin typeface="Times New Roman" panose="02020603050405020304" charset="0"/>
                <a:ea typeface="宋体" panose="02010600030101010101" pitchFamily="2" charset="-122"/>
              </a:rPr>
              <a:t>GROUP BY</a:t>
            </a:r>
            <a:r>
              <a:rPr lang="zh-CN" altLang="en-GB" sz="2000" dirty="0">
                <a:solidFill>
                  <a:srgbClr val="800000"/>
                </a:solidFill>
                <a:latin typeface="Times New Roman" panose="02020603050405020304" charset="0"/>
                <a:ea typeface="宋体" panose="02010600030101010101" pitchFamily="2" charset="-122"/>
              </a:rPr>
              <a:t>，</a:t>
            </a:r>
            <a:r>
              <a:rPr lang="en-US" altLang="zh-CN" sz="2000" dirty="0">
                <a:solidFill>
                  <a:srgbClr val="800000"/>
                </a:solidFill>
                <a:latin typeface="Times New Roman" panose="02020603050405020304" charset="0"/>
                <a:ea typeface="宋体" panose="02010600030101010101" pitchFamily="2" charset="-122"/>
              </a:rPr>
              <a:t>CONNECT BY</a:t>
            </a:r>
            <a:r>
              <a:rPr lang="zh-CN" altLang="en-GB" sz="2000" dirty="0">
                <a:solidFill>
                  <a:srgbClr val="800000"/>
                </a:solidFill>
                <a:latin typeface="Times New Roman" panose="02020603050405020304" charset="0"/>
                <a:ea typeface="宋体" panose="02010600030101010101" pitchFamily="2" charset="-122"/>
              </a:rPr>
              <a:t>，或</a:t>
            </a:r>
            <a:r>
              <a:rPr lang="en-US" altLang="zh-CN" sz="2000" dirty="0">
                <a:solidFill>
                  <a:srgbClr val="800000"/>
                </a:solidFill>
                <a:latin typeface="Times New Roman" panose="02020603050405020304" charset="0"/>
                <a:ea typeface="宋体" panose="02010600030101010101" pitchFamily="2" charset="-122"/>
              </a:rPr>
              <a:t>START WITH</a:t>
            </a:r>
            <a:r>
              <a:rPr lang="zh-CN" altLang="en-US" sz="2000" dirty="0">
                <a:solidFill>
                  <a:srgbClr val="800000"/>
                </a:solidFill>
                <a:latin typeface="Times New Roman" panose="02020603050405020304" charset="0"/>
                <a:ea typeface="宋体" panose="02010600030101010101" pitchFamily="2" charset="-122"/>
              </a:rPr>
              <a:t>子句。</a:t>
            </a:r>
            <a:endParaRPr lang="zh-CN" altLang="en-US" sz="20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000" dirty="0">
                <a:solidFill>
                  <a:srgbClr val="800000"/>
                </a:solidFill>
                <a:latin typeface="Times New Roman" panose="02020603050405020304" charset="0"/>
                <a:ea typeface="宋体" panose="02010600030101010101" pitchFamily="2" charset="-122"/>
              </a:rPr>
              <a:t>DISTINCT</a:t>
            </a:r>
            <a:r>
              <a:rPr lang="zh-CN" altLang="en-US" sz="2000" dirty="0">
                <a:solidFill>
                  <a:srgbClr val="800000"/>
                </a:solidFill>
                <a:latin typeface="Times New Roman" panose="02020603050405020304" charset="0"/>
                <a:ea typeface="宋体" panose="02010600030101010101" pitchFamily="2" charset="-122"/>
              </a:rPr>
              <a:t>操作符。</a:t>
            </a:r>
            <a:endParaRPr lang="zh-CN" altLang="en-US" sz="2000" dirty="0">
              <a:solidFill>
                <a:srgbClr val="800000"/>
              </a:solidFill>
              <a:latin typeface="Times New Roman" panose="02020603050405020304" charset="0"/>
              <a:ea typeface="宋体" panose="02010600030101010101" pitchFamily="2" charset="-122"/>
            </a:endParaRPr>
          </a:p>
          <a:p>
            <a:pPr lvl="1">
              <a:lnSpc>
                <a:spcPct val="110000"/>
              </a:lnSpc>
            </a:pPr>
            <a:r>
              <a:rPr lang="zh-CN" altLang="en-US" sz="2000" dirty="0">
                <a:solidFill>
                  <a:srgbClr val="800000"/>
                </a:solidFill>
                <a:latin typeface="Times New Roman" panose="02020603050405020304" charset="0"/>
                <a:ea typeface="宋体" panose="02010600030101010101" pitchFamily="2" charset="-122"/>
              </a:rPr>
              <a:t>（部分）连接操作。</a:t>
            </a:r>
            <a:r>
              <a:rPr lang="zh-CN" altLang="en-US" sz="2000" dirty="0">
                <a:solidFill>
                  <a:srgbClr val="FF0000"/>
                </a:solidFill>
                <a:latin typeface="Times New Roman" panose="02020603050405020304" charset="0"/>
                <a:ea typeface="宋体" panose="02010600030101010101" pitchFamily="2" charset="-122"/>
              </a:rPr>
              <a:t> </a:t>
            </a:r>
            <a:endParaRPr lang="zh-CN" altLang="en-US" sz="2000" dirty="0">
              <a:solidFill>
                <a:srgbClr val="FF0000"/>
              </a:solidFill>
              <a:latin typeface="Times New Roman" panose="02020603050405020304" charset="0"/>
              <a:ea typeface="宋体" panose="02010600030101010101" pitchFamily="2"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083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20836" name="Rectangle 3"/>
          <p:cNvSpPr>
            <a:spLocks noGrp="1"/>
          </p:cNvSpPr>
          <p:nvPr>
            <p:ph idx="1"/>
          </p:nvPr>
        </p:nvSpPr>
        <p:spPr>
          <a:xfrm>
            <a:off x="36513" y="908050"/>
            <a:ext cx="8496300" cy="4591050"/>
          </a:xfrm>
        </p:spPr>
        <p:txBody>
          <a:bodyPr vert="horz" wrap="square" lIns="91440" tIns="45720" rIns="91440" bIns="45720" anchor="t" anchorCtr="0"/>
          <a:p>
            <a:pPr>
              <a:lnSpc>
                <a:spcPct val="120000"/>
              </a:lnSpc>
            </a:pPr>
            <a:r>
              <a:rPr lang="zh-CN" altLang="en-US" dirty="0">
                <a:solidFill>
                  <a:srgbClr val="800000"/>
                </a:solidFill>
                <a:latin typeface="Times New Roman" panose="02020603050405020304" charset="0"/>
                <a:ea typeface="宋体" panose="02010600030101010101" pitchFamily="2" charset="-122"/>
              </a:rPr>
              <a:t>修改视图</a:t>
            </a:r>
            <a:endParaRPr lang="zh-CN" altLang="en-US" dirty="0">
              <a:solidFill>
                <a:srgbClr val="800000"/>
              </a:solidFill>
              <a:latin typeface="Times New Roman" panose="02020603050405020304" charset="0"/>
              <a:ea typeface="宋体" panose="02010600030101010101" pitchFamily="2" charset="-122"/>
            </a:endParaRPr>
          </a:p>
          <a:p>
            <a:pPr lvl="1">
              <a:lnSpc>
                <a:spcPct val="120000"/>
              </a:lnSpc>
              <a:buFont typeface="Wingdings" panose="05000000000000000000" pitchFamily="2" charset="2"/>
              <a:buChar char="n"/>
            </a:pPr>
            <a:r>
              <a:rPr lang="zh-CN" altLang="en-US" sz="2200" dirty="0">
                <a:latin typeface="Times New Roman" panose="02020603050405020304" charset="0"/>
                <a:ea typeface="宋体" panose="02010600030101010101" pitchFamily="2" charset="-122"/>
              </a:rPr>
              <a:t>可以采用</a:t>
            </a:r>
            <a:r>
              <a:rPr lang="en-US" altLang="zh-CN" sz="2200" dirty="0">
                <a:latin typeface="Times New Roman" panose="02020603050405020304" charset="0"/>
                <a:ea typeface="宋体" panose="02010600030101010101" pitchFamily="2" charset="-122"/>
              </a:rPr>
              <a:t>CREATE OR REPLACE VIEW </a:t>
            </a:r>
            <a:r>
              <a:rPr lang="zh-CN" altLang="en-US" sz="2200" dirty="0">
                <a:latin typeface="Times New Roman" panose="02020603050405020304" charset="0"/>
                <a:ea typeface="宋体" panose="02010600030101010101" pitchFamily="2" charset="-122"/>
              </a:rPr>
              <a:t>语句修改视图，实质是删除原视图并重建该视图，但是会保留该视图上授予的各种权限。</a:t>
            </a:r>
            <a:endParaRPr lang="zh-CN" altLang="en-US"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修改视图dept_job_stat_view，增加各个部门中不同职位的工资总和。</a:t>
            </a:r>
            <a:endParaRPr lang="en-US" altLang="zh-CN" sz="2200" dirty="0">
              <a:latin typeface="Times New Roman" panose="02020603050405020304" charset="0"/>
              <a:ea typeface="宋体" panose="02010600030101010101" pitchFamily="2" charset="-122"/>
            </a:endParaRPr>
          </a:p>
          <a:p>
            <a:pPr lvl="1">
              <a:lnSpc>
                <a:spcPct val="120000"/>
              </a:lnSpc>
              <a:buNone/>
            </a:pPr>
            <a:endParaRPr lang="en-US" altLang="zh-CN" sz="2400" dirty="0">
              <a:latin typeface="Times New Roman" panose="02020603050405020304" charset="0"/>
              <a:ea typeface="宋体" panose="02010600030101010101" pitchFamily="2" charset="-122"/>
            </a:endParaRPr>
          </a:p>
          <a:p>
            <a:pPr lvl="1">
              <a:lnSpc>
                <a:spcPct val="120000"/>
              </a:lnSpc>
              <a:buNone/>
            </a:pPr>
            <a:r>
              <a:rPr lang="en-US" altLang="zh-CN" sz="2200" dirty="0">
                <a:solidFill>
                  <a:srgbClr val="FF0000"/>
                </a:solidFill>
                <a:latin typeface="Times New Roman" panose="02020603050405020304" charset="0"/>
                <a:ea typeface="宋体" panose="02010600030101010101" pitchFamily="2" charset="-122"/>
              </a:rPr>
              <a:t>CREATE OR REPLACE VIEW </a:t>
            </a:r>
            <a:r>
              <a:rPr lang="en-US" altLang="zh-CN" sz="2200" dirty="0">
                <a:latin typeface="Times New Roman" panose="02020603050405020304" charset="0"/>
                <a:ea typeface="宋体" panose="02010600030101010101" pitchFamily="2" charset="-122"/>
              </a:rPr>
              <a:t>dept_job_stat_view</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AS</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SELECT department_id,job_id,count(*) num, avg(salary) avgsal, sum(salary) total </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FROM employees GROUP BY department_id,job_id;</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048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创建表例子</a:t>
            </a:r>
            <a:endParaRPr lang="zh-CN" altLang="en-US" dirty="0">
              <a:ea typeface="宋体" panose="02010600030101010101" pitchFamily="2" charset="-122"/>
            </a:endParaRPr>
          </a:p>
        </p:txBody>
      </p:sp>
      <p:sp>
        <p:nvSpPr>
          <p:cNvPr id="20484" name="Rectangle 3"/>
          <p:cNvSpPr>
            <a:spLocks noGrp="1"/>
          </p:cNvSpPr>
          <p:nvPr>
            <p:ph idx="1"/>
          </p:nvPr>
        </p:nvSpPr>
        <p:spPr>
          <a:xfrm>
            <a:off x="468313" y="1419225"/>
            <a:ext cx="8378825" cy="5321300"/>
          </a:xfrm>
        </p:spPr>
        <p:txBody>
          <a:bodyPr vert="horz" wrap="square" lIns="91440" tIns="45720" rIns="91440" bIns="45720" anchor="t" anchorCtr="0"/>
          <a:p>
            <a:pPr>
              <a:lnSpc>
                <a:spcPct val="110000"/>
              </a:lnSpc>
              <a:buNone/>
            </a:pPr>
            <a:r>
              <a:rPr lang="en-US" altLang="zh-CN" sz="2200" dirty="0">
                <a:latin typeface="Times New Roman" panose="02020603050405020304" charset="0"/>
                <a:ea typeface="宋体" panose="02010600030101010101" pitchFamily="2" charset="-122"/>
              </a:rPr>
              <a:t>CREATE TABLE employee(</a:t>
            </a: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latin typeface="Times New Roman" panose="02020603050405020304" charset="0"/>
                <a:ea typeface="宋体" panose="02010600030101010101" pitchFamily="2" charset="-122"/>
              </a:rPr>
              <a:t>        empno NUMBER(5) PRIMARY KEY,</a:t>
            </a: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latin typeface="Times New Roman" panose="02020603050405020304" charset="0"/>
                <a:ea typeface="宋体" panose="02010600030101010101" pitchFamily="2" charset="-122"/>
              </a:rPr>
              <a:t>        ename VARCHAR2(15),</a:t>
            </a: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latin typeface="Times New Roman" panose="02020603050405020304" charset="0"/>
                <a:ea typeface="宋体" panose="02010600030101010101" pitchFamily="2" charset="-122"/>
              </a:rPr>
              <a:t>        deptno NUMBER(3) NOT NULL CONSTRAINT   fk_emp REFERENCES dept(deptno)</a:t>
            </a: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latin typeface="Times New Roman" panose="02020603050405020304" charset="0"/>
                <a:ea typeface="宋体" panose="02010600030101010101" pitchFamily="2" charset="-122"/>
              </a:rPr>
              <a:t>TABLESPACE USERS</a:t>
            </a:r>
            <a:endParaRPr lang="en-US" altLang="zh-CN" sz="2200" dirty="0">
              <a:latin typeface="Times New Roman" panose="02020603050405020304" charset="0"/>
              <a:ea typeface="宋体" panose="02010600030101010101" pitchFamily="2" charset="-122"/>
            </a:endParaRPr>
          </a:p>
          <a:p>
            <a:pPr>
              <a:lnSpc>
                <a:spcPct val="110000"/>
              </a:lnSpc>
              <a:buNone/>
            </a:pPr>
            <a:endParaRPr lang="en-US" altLang="zh-CN" sz="2200" dirty="0">
              <a:latin typeface="Times New Roman" panose="02020603050405020304" charset="0"/>
              <a:ea typeface="宋体" panose="02010600030101010101" pitchFamily="2" charset="-122"/>
            </a:endParaRPr>
          </a:p>
          <a:p>
            <a:pPr>
              <a:lnSpc>
                <a:spcPct val="110000"/>
              </a:lnSpc>
              <a:buNone/>
            </a:pPr>
            <a:r>
              <a:rPr lang="en-US" altLang="zh-CN" sz="2200" dirty="0">
                <a:solidFill>
                  <a:srgbClr val="800000"/>
                </a:solidFill>
                <a:latin typeface="Times New Roman" panose="02020603050405020304" charset="0"/>
                <a:ea typeface="宋体" panose="02010600030101010101" pitchFamily="2" charset="-122"/>
              </a:rPr>
              <a:t>PCTFREE 10   PCTUSED 40</a:t>
            </a:r>
            <a:endParaRPr lang="en-US" altLang="zh-CN" sz="2200" dirty="0">
              <a:solidFill>
                <a:srgbClr val="800000"/>
              </a:solidFill>
              <a:latin typeface="Times New Roman" panose="02020603050405020304" charset="0"/>
              <a:ea typeface="宋体" panose="02010600030101010101" pitchFamily="2" charset="-122"/>
            </a:endParaRPr>
          </a:p>
          <a:p>
            <a:pPr>
              <a:lnSpc>
                <a:spcPct val="110000"/>
              </a:lnSpc>
              <a:buNone/>
            </a:pPr>
            <a:r>
              <a:rPr lang="en-US" altLang="zh-CN" sz="2200" dirty="0">
                <a:solidFill>
                  <a:srgbClr val="800000"/>
                </a:solidFill>
                <a:latin typeface="Times New Roman" panose="02020603050405020304" charset="0"/>
                <a:ea typeface="宋体" panose="02010600030101010101" pitchFamily="2" charset="-122"/>
              </a:rPr>
              <a:t>STORAGE(INITIAL 50K   NEXT 50K   MAXEXTENTS 10   PCTINCREASE 25); </a:t>
            </a:r>
            <a:endParaRPr lang="en-US" altLang="zh-CN" sz="2200" dirty="0">
              <a:solidFill>
                <a:srgbClr val="800000"/>
              </a:solidFill>
              <a:latin typeface="Times New Roman" panose="02020603050405020304" charset="0"/>
              <a:ea typeface="宋体" panose="02010600030101010101" pitchFamily="2" charset="-122"/>
            </a:endParaRPr>
          </a:p>
          <a:p>
            <a:pPr>
              <a:lnSpc>
                <a:spcPct val="110000"/>
              </a:lnSpc>
              <a:buNone/>
            </a:pPr>
            <a:r>
              <a:rPr lang="en-US" altLang="zh-CN" sz="2200" dirty="0">
                <a:solidFill>
                  <a:srgbClr val="800000"/>
                </a:solidFill>
                <a:latin typeface="Times New Roman" panose="02020603050405020304" charset="0"/>
                <a:ea typeface="宋体" panose="02010600030101010101" pitchFamily="2" charset="-122"/>
              </a:rPr>
              <a:t>http://blog.csdn.net/huang_xw/article/details/6995442</a:t>
            </a:r>
            <a:endParaRPr lang="en-US" altLang="zh-CN" sz="2200" dirty="0">
              <a:solidFill>
                <a:srgbClr val="800000"/>
              </a:solidFill>
              <a:latin typeface="Times New Roman" panose="02020603050405020304" charset="0"/>
              <a:ea typeface="宋体" panose="02010600030101010101" pitchFamily="2" charset="-122"/>
            </a:endParaRPr>
          </a:p>
        </p:txBody>
      </p:sp>
      <p:sp>
        <p:nvSpPr>
          <p:cNvPr id="20485" name="Rectangle 4"/>
          <p:cNvSpPr/>
          <p:nvPr/>
        </p:nvSpPr>
        <p:spPr>
          <a:xfrm>
            <a:off x="120650" y="908050"/>
            <a:ext cx="7048500" cy="519113"/>
          </a:xfrm>
          <a:prstGeom prst="rect">
            <a:avLst/>
          </a:prstGeom>
          <a:noFill/>
          <a:ln w="9525">
            <a:noFill/>
          </a:ln>
        </p:spPr>
        <p:txBody>
          <a:bodyPr wrap="none">
            <a:spAutoFit/>
          </a:bodyPr>
          <a:p>
            <a:pPr algn="ctr">
              <a:buFont typeface="Wingdings" panose="05000000000000000000" pitchFamily="2" charset="2"/>
              <a:buChar char="n"/>
            </a:pPr>
            <a:r>
              <a:rPr lang="en-US" altLang="zh-CN" sz="2800" dirty="0">
                <a:solidFill>
                  <a:srgbClr val="800000"/>
                </a:solidFill>
                <a:latin typeface="Times New Roman" panose="02020603050405020304" charset="0"/>
              </a:rPr>
              <a:t>  </a:t>
            </a:r>
            <a:r>
              <a:rPr lang="zh-CN" altLang="en-US" sz="2800" dirty="0">
                <a:solidFill>
                  <a:srgbClr val="800000"/>
                </a:solidFill>
                <a:latin typeface="Times New Roman" panose="02020603050405020304" charset="0"/>
              </a:rPr>
              <a:t>在当前模式下创建一个名为</a:t>
            </a:r>
            <a:r>
              <a:rPr lang="en-US" altLang="zh-CN" sz="2800" dirty="0">
                <a:solidFill>
                  <a:srgbClr val="800000"/>
                </a:solidFill>
                <a:latin typeface="Times New Roman" panose="02020603050405020304" charset="0"/>
              </a:rPr>
              <a:t>employee</a:t>
            </a:r>
            <a:r>
              <a:rPr lang="zh-CN" altLang="en-US" sz="2800" dirty="0">
                <a:solidFill>
                  <a:srgbClr val="800000"/>
                </a:solidFill>
                <a:latin typeface="Times New Roman" panose="02020603050405020304" charset="0"/>
              </a:rPr>
              <a:t>的表</a:t>
            </a:r>
            <a:endParaRPr lang="zh-CN" altLang="en-US" sz="2800" dirty="0">
              <a:solidFill>
                <a:srgbClr val="800000"/>
              </a:solidFill>
              <a:latin typeface="Times New Roman" panose="0202060305040502030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185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视图</a:t>
            </a:r>
            <a:endParaRPr lang="zh-CN" altLang="en-US" dirty="0">
              <a:ea typeface="宋体" panose="02010600030101010101" pitchFamily="2" charset="-122"/>
            </a:endParaRPr>
          </a:p>
        </p:txBody>
      </p:sp>
      <p:sp>
        <p:nvSpPr>
          <p:cNvPr id="121860" name="Rectangle 3"/>
          <p:cNvSpPr>
            <a:spLocks noGrp="1"/>
          </p:cNvSpPr>
          <p:nvPr>
            <p:ph idx="1"/>
          </p:nvPr>
        </p:nvSpPr>
        <p:spPr>
          <a:xfrm>
            <a:off x="34925" y="908050"/>
            <a:ext cx="8440738" cy="4591050"/>
          </a:xfrm>
        </p:spPr>
        <p:txBody>
          <a:bodyPr vert="horz" wrap="square" lIns="91440" tIns="45720" rIns="91440" bIns="45720" anchor="t" anchorCtr="0"/>
          <a:p>
            <a:pPr>
              <a:lnSpc>
                <a:spcPct val="130000"/>
              </a:lnSpc>
            </a:pPr>
            <a:r>
              <a:rPr lang="en-US" altLang="en-US" dirty="0">
                <a:solidFill>
                  <a:srgbClr val="800000"/>
                </a:solidFill>
                <a:latin typeface="Times New Roman" panose="02020603050405020304" charset="0"/>
                <a:ea typeface="宋体" panose="02010600030101010101" pitchFamily="2" charset="-122"/>
              </a:rPr>
              <a:t>删除视图</a:t>
            </a:r>
            <a:endParaRPr lang="en-US" altLang="en-US" dirty="0">
              <a:solidFill>
                <a:srgbClr val="800000"/>
              </a:solidFill>
              <a:latin typeface="Times New Roman" panose="02020603050405020304" charset="0"/>
              <a:ea typeface="宋体" panose="02010600030101010101" pitchFamily="2" charset="-122"/>
            </a:endParaRPr>
          </a:p>
          <a:p>
            <a:pPr lvl="1">
              <a:lnSpc>
                <a:spcPct val="130000"/>
              </a:lnSpc>
            </a:pPr>
            <a:r>
              <a:rPr lang="en-US" altLang="en-US" sz="2400" dirty="0">
                <a:latin typeface="Times New Roman" panose="02020603050405020304" charset="0"/>
                <a:ea typeface="宋体" panose="02010600030101010101" pitchFamily="2" charset="-122"/>
              </a:rPr>
              <a:t>可以使用</a:t>
            </a:r>
            <a:r>
              <a:rPr lang="en-US" altLang="zh-CN" sz="2400" dirty="0">
                <a:latin typeface="Times New Roman" panose="02020603050405020304" charset="0"/>
                <a:ea typeface="宋体" panose="02010600030101010101" pitchFamily="2" charset="-122"/>
              </a:rPr>
              <a:t>DROP VIEW</a:t>
            </a:r>
            <a:r>
              <a:rPr lang="en-US" altLang="en-US" sz="2400" dirty="0">
                <a:latin typeface="Times New Roman" panose="02020603050405020304" charset="0"/>
                <a:ea typeface="宋体" panose="02010600030101010101" pitchFamily="2" charset="-122"/>
              </a:rPr>
              <a:t>语句删除视图。删除视图后，该视图的定义从数据字典中删除，同时该视图上的权限被回收，但是对数据库表没有任何影响。</a:t>
            </a:r>
            <a:endParaRPr lang="en-US"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删除视图dept_job_stat_view。</a:t>
            </a:r>
            <a:endParaRPr lang="en-US" altLang="zh-CN" sz="2400" dirty="0">
              <a:latin typeface="Times New Roman" panose="02020603050405020304" charset="0"/>
              <a:ea typeface="宋体" panose="02010600030101010101" pitchFamily="2" charset="-122"/>
            </a:endParaRPr>
          </a:p>
          <a:p>
            <a:pPr lvl="1">
              <a:lnSpc>
                <a:spcPct val="130000"/>
              </a:lnSpc>
              <a:buNone/>
            </a:pPr>
            <a:r>
              <a:rPr lang="en-US" altLang="zh-CN" sz="2400" dirty="0">
                <a:latin typeface="Times New Roman" panose="02020603050405020304" charset="0"/>
                <a:ea typeface="宋体" panose="02010600030101010101" pitchFamily="2" charset="-122"/>
              </a:rPr>
              <a:t>    DROP VIEW dept_job_stat_view;</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2883" name="Rectangle 2"/>
          <p:cNvSpPr>
            <a:spLocks noGrp="1"/>
          </p:cNvSpPr>
          <p:nvPr>
            <p:ph type="title"/>
          </p:nvPr>
        </p:nvSpPr>
        <p:spPr/>
        <p:txBody>
          <a:bodyPr vert="horz" wrap="square" lIns="91440" tIns="45720" rIns="91440" bIns="45720" anchor="ctr" anchorCtr="0"/>
          <a:p>
            <a:r>
              <a:rPr lang="zh-CN" altLang="zh-CN" dirty="0">
                <a:ea typeface="宋体" panose="02010600030101010101" pitchFamily="2" charset="-122"/>
              </a:rPr>
              <a:t> </a:t>
            </a:r>
            <a:r>
              <a:rPr lang="zh-CN" altLang="en-US" dirty="0">
                <a:ea typeface="宋体" panose="02010600030101010101" pitchFamily="2" charset="-122"/>
              </a:rPr>
              <a:t>查询视图信息</a:t>
            </a:r>
            <a:endParaRPr lang="zh-CN" altLang="en-US" dirty="0">
              <a:ea typeface="宋体" panose="02010600030101010101" pitchFamily="2" charset="-122"/>
            </a:endParaRPr>
          </a:p>
        </p:txBody>
      </p:sp>
      <p:sp>
        <p:nvSpPr>
          <p:cNvPr id="122884" name="Rectangle 3"/>
          <p:cNvSpPr>
            <a:spLocks noGrp="1"/>
          </p:cNvSpPr>
          <p:nvPr>
            <p:ph idx="1"/>
          </p:nvPr>
        </p:nvSpPr>
        <p:spPr>
          <a:xfrm>
            <a:off x="468313" y="1052513"/>
            <a:ext cx="8007350" cy="4446587"/>
          </a:xfrm>
        </p:spPr>
        <p:txBody>
          <a:bodyPr vert="horz" wrap="square" lIns="91440" tIns="45720" rIns="91440" bIns="45720" anchor="t" anchorCtr="0"/>
          <a:p>
            <a:pPr>
              <a:lnSpc>
                <a:spcPct val="120000"/>
              </a:lnSpc>
            </a:pPr>
            <a:r>
              <a:rPr lang="en-US" altLang="en-US" sz="2800" dirty="0">
                <a:solidFill>
                  <a:srgbClr val="800000"/>
                </a:solidFill>
                <a:latin typeface="Times New Roman" panose="02020603050405020304" charset="0"/>
                <a:ea typeface="宋体" panose="02010600030101010101" pitchFamily="2" charset="-122"/>
              </a:rPr>
              <a:t>数据字典</a:t>
            </a:r>
            <a:endParaRPr lang="en-US" altLang="en-US" sz="28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en-US" sz="2800" dirty="0">
                <a:solidFill>
                  <a:srgbClr val="800000"/>
                </a:solidFill>
                <a:latin typeface="Times New Roman" panose="02020603050405020304" charset="0"/>
                <a:ea typeface="宋体" panose="02010600030101010101" pitchFamily="2" charset="-122"/>
              </a:rPr>
              <a:t>DBA_VIEWS</a:t>
            </a:r>
            <a:endParaRPr lang="en-US" altLang="en-US" sz="28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en-US" sz="2800" dirty="0">
                <a:solidFill>
                  <a:srgbClr val="800000"/>
                </a:solidFill>
                <a:latin typeface="Times New Roman" panose="02020603050405020304" charset="0"/>
                <a:ea typeface="宋体" panose="02010600030101010101" pitchFamily="2" charset="-122"/>
              </a:rPr>
              <a:t>ALL_VIEWS</a:t>
            </a:r>
            <a:endParaRPr lang="en-US" altLang="en-US" sz="28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en-US" sz="2800" dirty="0">
                <a:solidFill>
                  <a:srgbClr val="800000"/>
                </a:solidFill>
                <a:latin typeface="Times New Roman" panose="02020603050405020304" charset="0"/>
                <a:ea typeface="宋体" panose="02010600030101010101" pitchFamily="2" charset="-122"/>
              </a:rPr>
              <a:t>USER_VIEWS</a:t>
            </a:r>
            <a:endParaRPr lang="en-US" altLang="en-US" sz="2800" dirty="0">
              <a:solidFill>
                <a:srgbClr val="800000"/>
              </a:solidFill>
              <a:latin typeface="Times New Roman" panose="02020603050405020304" charset="0"/>
              <a:ea typeface="宋体" panose="02010600030101010101" pitchFamily="2" charset="-122"/>
            </a:endParaRPr>
          </a:p>
          <a:p>
            <a:pPr>
              <a:lnSpc>
                <a:spcPct val="120000"/>
              </a:lnSpc>
            </a:pPr>
            <a:r>
              <a:rPr lang="en-US" altLang="en-US" sz="2800" dirty="0">
                <a:solidFill>
                  <a:srgbClr val="800000"/>
                </a:solidFill>
                <a:latin typeface="Times New Roman" panose="02020603050405020304" charset="0"/>
                <a:ea typeface="宋体" panose="02010600030101010101" pitchFamily="2" charset="-122"/>
              </a:rPr>
              <a:t>查询当前用户所有视图名称及视图定义信息。</a:t>
            </a:r>
            <a:endParaRPr lang="en-US" altLang="en-US" sz="28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en-US" sz="2800" dirty="0">
                <a:solidFill>
                  <a:srgbClr val="800000"/>
                </a:solidFill>
                <a:latin typeface="Times New Roman" panose="02020603050405020304" charset="0"/>
                <a:ea typeface="宋体" panose="02010600030101010101" pitchFamily="2" charset="-122"/>
              </a:rPr>
              <a:t>  SELECT view_name,text   FROM user_views;</a:t>
            </a:r>
            <a:endParaRPr lang="en-US" altLang="en-US" sz="28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3906"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390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视图管理页面</a:t>
            </a:r>
            <a:endParaRPr lang="zh-CN" altLang="en-US" dirty="0">
              <a:ea typeface="宋体" panose="02010600030101010101" pitchFamily="2" charset="-122"/>
            </a:endParaRPr>
          </a:p>
        </p:txBody>
      </p:sp>
      <p:sp>
        <p:nvSpPr>
          <p:cNvPr id="123908" name="Rectangle 3"/>
          <p:cNvSpPr>
            <a:spLocks noGrp="1"/>
          </p:cNvSpPr>
          <p:nvPr>
            <p:ph type="body" sz="half" idx="1"/>
          </p:nvPr>
        </p:nvSpPr>
        <p:spPr>
          <a:xfrm>
            <a:off x="468313" y="1125538"/>
            <a:ext cx="7775575" cy="5040312"/>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ea typeface="宋体" panose="02010600030101010101" pitchFamily="2" charset="-122"/>
              </a:rPr>
              <a:t>视图管理页面 </a:t>
            </a:r>
            <a:endParaRPr lang="zh-CN" altLang="en-US" sz="2800" dirty="0">
              <a:ea typeface="宋体" panose="02010600030101010101" pitchFamily="2" charset="-122"/>
            </a:endParaRPr>
          </a:p>
        </p:txBody>
      </p:sp>
      <p:pic>
        <p:nvPicPr>
          <p:cNvPr id="123909" name="Picture 4"/>
          <p:cNvPicPr>
            <a:picLocks noChangeAspect="1"/>
          </p:cNvPicPr>
          <p:nvPr/>
        </p:nvPicPr>
        <p:blipFill>
          <a:blip r:embed="rId1"/>
          <a:stretch>
            <a:fillRect/>
          </a:stretch>
        </p:blipFill>
        <p:spPr>
          <a:xfrm>
            <a:off x="1258888" y="1647825"/>
            <a:ext cx="6337300" cy="4130675"/>
          </a:xfrm>
          <a:prstGeom prst="rect">
            <a:avLst/>
          </a:prstGeom>
          <a:noFill/>
          <a:ln w="9525">
            <a:noFill/>
          </a:ln>
        </p:spPr>
      </p:pic>
      <p:grpSp>
        <p:nvGrpSpPr>
          <p:cNvPr id="123910" name="Group 5"/>
          <p:cNvGrpSpPr/>
          <p:nvPr/>
        </p:nvGrpSpPr>
        <p:grpSpPr>
          <a:xfrm>
            <a:off x="250825" y="2924175"/>
            <a:ext cx="8713788" cy="2592388"/>
            <a:chOff x="987" y="5075"/>
            <a:chExt cx="8809" cy="2224"/>
          </a:xfrm>
        </p:grpSpPr>
        <p:grpSp>
          <p:nvGrpSpPr>
            <p:cNvPr id="123911" name="Group 6"/>
            <p:cNvGrpSpPr/>
            <p:nvPr/>
          </p:nvGrpSpPr>
          <p:grpSpPr>
            <a:xfrm>
              <a:off x="2185" y="6616"/>
              <a:ext cx="7611" cy="683"/>
              <a:chOff x="2349" y="12639"/>
              <a:chExt cx="7611" cy="683"/>
            </a:xfrm>
          </p:grpSpPr>
          <p:sp>
            <p:nvSpPr>
              <p:cNvPr id="123916" name="Oval 7"/>
              <p:cNvSpPr/>
              <p:nvPr/>
            </p:nvSpPr>
            <p:spPr>
              <a:xfrm>
                <a:off x="2349" y="12639"/>
                <a:ext cx="5923" cy="683"/>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23917" name="Text Box 8"/>
              <p:cNvSpPr txBox="1"/>
              <p:nvPr/>
            </p:nvSpPr>
            <p:spPr>
              <a:xfrm>
                <a:off x="8466" y="12710"/>
                <a:ext cx="1494" cy="489"/>
              </a:xfrm>
              <a:prstGeom prst="rect">
                <a:avLst/>
              </a:prstGeom>
              <a:noFill/>
              <a:ln w="9525">
                <a:noFill/>
              </a:ln>
            </p:spPr>
            <p:txBody>
              <a:bodyPr/>
              <a:p>
                <a:pPr algn="just"/>
                <a:r>
                  <a:rPr lang="zh-CN" altLang="en-US" sz="1400" b="0" dirty="0">
                    <a:latin typeface="Times New Roman" panose="02020603050405020304" charset="0"/>
                  </a:rPr>
                  <a:t>视图基本信息</a:t>
                </a:r>
                <a:endParaRPr lang="zh-CN" altLang="en-US" sz="1400" b="0" dirty="0">
                  <a:latin typeface="Arial" panose="020B0604020202020204" pitchFamily="34" charset="0"/>
                </a:endParaRPr>
              </a:p>
            </p:txBody>
          </p:sp>
          <p:sp>
            <p:nvSpPr>
              <p:cNvPr id="123918" name="Line 9"/>
              <p:cNvSpPr/>
              <p:nvPr/>
            </p:nvSpPr>
            <p:spPr>
              <a:xfrm flipH="1">
                <a:off x="8280" y="12966"/>
                <a:ext cx="315" cy="0"/>
              </a:xfrm>
              <a:prstGeom prst="line">
                <a:avLst/>
              </a:prstGeom>
              <a:ln w="9525" cap="flat" cmpd="sng">
                <a:solidFill>
                  <a:srgbClr val="000000"/>
                </a:solidFill>
                <a:prstDash val="solid"/>
                <a:headEnd type="none" w="med" len="med"/>
                <a:tailEnd type="triangle" w="sm" len="med"/>
              </a:ln>
            </p:spPr>
          </p:sp>
        </p:grpSp>
        <p:grpSp>
          <p:nvGrpSpPr>
            <p:cNvPr id="123912" name="Group 10"/>
            <p:cNvGrpSpPr/>
            <p:nvPr/>
          </p:nvGrpSpPr>
          <p:grpSpPr>
            <a:xfrm>
              <a:off x="987" y="5075"/>
              <a:ext cx="4475" cy="1439"/>
              <a:chOff x="1034" y="11098"/>
              <a:chExt cx="4475" cy="1439"/>
            </a:xfrm>
          </p:grpSpPr>
          <p:sp>
            <p:nvSpPr>
              <p:cNvPr id="123913" name="Oval 11"/>
              <p:cNvSpPr/>
              <p:nvPr/>
            </p:nvSpPr>
            <p:spPr>
              <a:xfrm>
                <a:off x="2453" y="11098"/>
                <a:ext cx="3056" cy="1439"/>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23914" name="Text Box 12"/>
              <p:cNvSpPr txBox="1"/>
              <p:nvPr/>
            </p:nvSpPr>
            <p:spPr>
              <a:xfrm>
                <a:off x="1034" y="11458"/>
                <a:ext cx="1011" cy="409"/>
              </a:xfrm>
              <a:prstGeom prst="rect">
                <a:avLst/>
              </a:prstGeom>
              <a:noFill/>
              <a:ln w="9525">
                <a:noFill/>
              </a:ln>
            </p:spPr>
            <p:txBody>
              <a:bodyPr/>
              <a:p>
                <a:pPr algn="just"/>
                <a:r>
                  <a:rPr lang="zh-CN" altLang="en-US" sz="1400" b="0" dirty="0">
                    <a:latin typeface="Times New Roman" panose="02020603050405020304" charset="0"/>
                  </a:rPr>
                  <a:t>搜索视图</a:t>
                </a:r>
                <a:endParaRPr lang="zh-CN" altLang="en-US" sz="1400" b="0" dirty="0">
                  <a:latin typeface="Arial" panose="020B0604020202020204" pitchFamily="34" charset="0"/>
                </a:endParaRPr>
              </a:p>
            </p:txBody>
          </p:sp>
          <p:sp>
            <p:nvSpPr>
              <p:cNvPr id="123915" name="Line 13"/>
              <p:cNvSpPr/>
              <p:nvPr/>
            </p:nvSpPr>
            <p:spPr>
              <a:xfrm>
                <a:off x="1938" y="11709"/>
                <a:ext cx="537" cy="0"/>
              </a:xfrm>
              <a:prstGeom prst="line">
                <a:avLst/>
              </a:prstGeom>
              <a:ln w="9525" cap="flat" cmpd="sng">
                <a:solidFill>
                  <a:srgbClr val="000000"/>
                </a:solidFill>
                <a:prstDash val="solid"/>
                <a:headEnd type="none" w="med" len="med"/>
                <a:tailEnd type="triangle" w="sm" len="med"/>
              </a:ln>
            </p:spPr>
          </p:sp>
        </p:grpSp>
      </p:gr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4930"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493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创建视图 </a:t>
            </a:r>
            <a:endParaRPr lang="zh-CN" altLang="en-US" dirty="0">
              <a:ea typeface="宋体" panose="02010600030101010101" pitchFamily="2" charset="-122"/>
            </a:endParaRPr>
          </a:p>
        </p:txBody>
      </p:sp>
      <p:sp>
        <p:nvSpPr>
          <p:cNvPr id="124932" name="Rectangle 3"/>
          <p:cNvSpPr>
            <a:spLocks noGrp="1"/>
          </p:cNvSpPr>
          <p:nvPr>
            <p:ph type="body" sz="half" idx="1"/>
          </p:nvPr>
        </p:nvSpPr>
        <p:spPr>
          <a:xfrm>
            <a:off x="468313" y="1125538"/>
            <a:ext cx="6767512" cy="568325"/>
          </a:xfrm>
        </p:spPr>
        <p:txBody>
          <a:bodyPr vert="horz" wrap="square" lIns="91440" tIns="45720" rIns="91440" bIns="45720" anchor="t" anchorCtr="0"/>
          <a:p>
            <a:pPr>
              <a:buClr>
                <a:srgbClr val="800000"/>
              </a:buClr>
              <a:buSzPct val="90000"/>
              <a:buFont typeface="Wingdings" panose="05000000000000000000" pitchFamily="2" charset="2"/>
              <a:buChar char="u"/>
            </a:pPr>
            <a:r>
              <a:rPr lang="en-US" altLang="zh-CN" sz="2800" dirty="0">
                <a:ea typeface="宋体" panose="02010600030101010101" pitchFamily="2" charset="-122"/>
              </a:rPr>
              <a:t>“</a:t>
            </a:r>
            <a:r>
              <a:rPr lang="zh-CN" altLang="en-US" sz="2800" dirty="0">
                <a:ea typeface="宋体" panose="02010600030101010101" pitchFamily="2" charset="-122"/>
              </a:rPr>
              <a:t>创建视图向导”窗口 </a:t>
            </a:r>
            <a:endParaRPr lang="zh-CN" altLang="en-US" sz="2800" dirty="0">
              <a:ea typeface="宋体" panose="02010600030101010101" pitchFamily="2" charset="-122"/>
            </a:endParaRPr>
          </a:p>
        </p:txBody>
      </p:sp>
      <p:pic>
        <p:nvPicPr>
          <p:cNvPr id="124933" name="Picture 4"/>
          <p:cNvPicPr>
            <a:picLocks noChangeAspect="1"/>
          </p:cNvPicPr>
          <p:nvPr/>
        </p:nvPicPr>
        <p:blipFill>
          <a:blip r:embed="rId1"/>
          <a:stretch>
            <a:fillRect/>
          </a:stretch>
        </p:blipFill>
        <p:spPr>
          <a:xfrm>
            <a:off x="1835150" y="1700213"/>
            <a:ext cx="5832475" cy="4222750"/>
          </a:xfrm>
          <a:prstGeom prst="rect">
            <a:avLst/>
          </a:prstGeom>
          <a:noFill/>
          <a:ln w="9525">
            <a:noFill/>
          </a:ln>
        </p:spPr>
      </p:pic>
      <p:grpSp>
        <p:nvGrpSpPr>
          <p:cNvPr id="124934" name="Group 5"/>
          <p:cNvGrpSpPr/>
          <p:nvPr/>
        </p:nvGrpSpPr>
        <p:grpSpPr>
          <a:xfrm>
            <a:off x="468313" y="2924175"/>
            <a:ext cx="8424862" cy="2233613"/>
            <a:chOff x="1321" y="2429"/>
            <a:chExt cx="8062" cy="1939"/>
          </a:xfrm>
        </p:grpSpPr>
        <p:grpSp>
          <p:nvGrpSpPr>
            <p:cNvPr id="124935" name="Group 6"/>
            <p:cNvGrpSpPr/>
            <p:nvPr/>
          </p:nvGrpSpPr>
          <p:grpSpPr>
            <a:xfrm>
              <a:off x="5058" y="2802"/>
              <a:ext cx="2235" cy="690"/>
              <a:chOff x="5052" y="5523"/>
              <a:chExt cx="2235" cy="690"/>
            </a:xfrm>
          </p:grpSpPr>
          <p:sp>
            <p:nvSpPr>
              <p:cNvPr id="124945" name="Line 7"/>
              <p:cNvSpPr/>
              <p:nvPr/>
            </p:nvSpPr>
            <p:spPr>
              <a:xfrm>
                <a:off x="5052" y="5973"/>
                <a:ext cx="695" cy="1"/>
              </a:xfrm>
              <a:prstGeom prst="line">
                <a:avLst/>
              </a:prstGeom>
              <a:ln w="9525" cap="flat" cmpd="sng">
                <a:solidFill>
                  <a:srgbClr val="000000"/>
                </a:solidFill>
                <a:prstDash val="solid"/>
                <a:headEnd type="triangle" w="sm" len="med"/>
                <a:tailEnd type="none" w="sm" len="med"/>
              </a:ln>
            </p:spPr>
          </p:sp>
          <p:sp>
            <p:nvSpPr>
              <p:cNvPr id="124946" name="Text Box 8"/>
              <p:cNvSpPr txBox="1"/>
              <p:nvPr/>
            </p:nvSpPr>
            <p:spPr>
              <a:xfrm>
                <a:off x="5835" y="5523"/>
                <a:ext cx="1452" cy="690"/>
              </a:xfrm>
              <a:prstGeom prst="rect">
                <a:avLst/>
              </a:prstGeom>
              <a:noFill/>
              <a:ln w="9525">
                <a:noFill/>
              </a:ln>
            </p:spPr>
            <p:txBody>
              <a:bodyPr/>
              <a:p>
                <a:pPr algn="just">
                  <a:lnSpc>
                    <a:spcPct val="120000"/>
                  </a:lnSpc>
                </a:pPr>
                <a:r>
                  <a:rPr lang="zh-CN" altLang="en-US" sz="1400" b="0" dirty="0">
                    <a:latin typeface="Times New Roman" panose="02020603050405020304" charset="0"/>
                  </a:rPr>
                  <a:t>单击此图标，</a:t>
                </a:r>
                <a:endParaRPr lang="zh-CN" altLang="en-US" sz="1400" b="0" dirty="0">
                  <a:latin typeface="Times New Roman" panose="02020603050405020304" charset="0"/>
                </a:endParaRPr>
              </a:p>
              <a:p>
                <a:pPr algn="just"/>
                <a:r>
                  <a:rPr lang="zh-CN" altLang="en-US" sz="1400" b="0" dirty="0">
                    <a:latin typeface="Times New Roman" panose="02020603050405020304" charset="0"/>
                  </a:rPr>
                  <a:t>可以选择方案</a:t>
                </a:r>
                <a:endParaRPr lang="zh-CN" altLang="en-US" sz="1400" b="0" dirty="0">
                  <a:latin typeface="Arial" panose="020B0604020202020204" pitchFamily="34" charset="0"/>
                </a:endParaRPr>
              </a:p>
            </p:txBody>
          </p:sp>
        </p:grpSp>
        <p:grpSp>
          <p:nvGrpSpPr>
            <p:cNvPr id="124936" name="Group 9"/>
            <p:cNvGrpSpPr/>
            <p:nvPr/>
          </p:nvGrpSpPr>
          <p:grpSpPr>
            <a:xfrm>
              <a:off x="1333" y="3964"/>
              <a:ext cx="2571" cy="404"/>
              <a:chOff x="1193" y="6983"/>
              <a:chExt cx="2571" cy="404"/>
            </a:xfrm>
          </p:grpSpPr>
          <p:sp>
            <p:nvSpPr>
              <p:cNvPr id="124943" name="Line 10"/>
              <p:cNvSpPr/>
              <p:nvPr/>
            </p:nvSpPr>
            <p:spPr>
              <a:xfrm>
                <a:off x="2548" y="7224"/>
                <a:ext cx="1216" cy="1"/>
              </a:xfrm>
              <a:prstGeom prst="line">
                <a:avLst/>
              </a:prstGeom>
              <a:ln w="9525" cap="flat" cmpd="sng">
                <a:solidFill>
                  <a:srgbClr val="000000"/>
                </a:solidFill>
                <a:prstDash val="solid"/>
                <a:headEnd type="none" w="med" len="med"/>
                <a:tailEnd type="triangle" w="sm" len="med"/>
              </a:ln>
            </p:spPr>
          </p:sp>
          <p:sp>
            <p:nvSpPr>
              <p:cNvPr id="124944" name="Text Box 11"/>
              <p:cNvSpPr txBox="1"/>
              <p:nvPr/>
            </p:nvSpPr>
            <p:spPr>
              <a:xfrm>
                <a:off x="1193" y="6983"/>
                <a:ext cx="1423" cy="404"/>
              </a:xfrm>
              <a:prstGeom prst="rect">
                <a:avLst/>
              </a:prstGeom>
              <a:noFill/>
              <a:ln w="9525">
                <a:noFill/>
              </a:ln>
            </p:spPr>
            <p:txBody>
              <a:bodyPr/>
              <a:p>
                <a:pPr algn="just"/>
                <a:r>
                  <a:rPr lang="zh-CN" altLang="en-US" sz="1400" b="0" dirty="0">
                    <a:latin typeface="Times New Roman" panose="02020603050405020304" charset="0"/>
                  </a:rPr>
                  <a:t>输入</a:t>
                </a:r>
                <a:r>
                  <a:rPr lang="en-US" altLang="zh-CN" sz="1400" b="0" dirty="0">
                    <a:latin typeface="Times New Roman" panose="02020603050405020304" charset="0"/>
                  </a:rPr>
                  <a:t>SQL</a:t>
                </a:r>
                <a:r>
                  <a:rPr lang="zh-CN" altLang="en-US" sz="1400" b="0" dirty="0">
                    <a:latin typeface="Times New Roman" panose="02020603050405020304" charset="0"/>
                  </a:rPr>
                  <a:t>语句</a:t>
                </a:r>
                <a:endParaRPr lang="zh-CN" altLang="en-US" sz="1400" b="0" dirty="0">
                  <a:latin typeface="Arial" panose="020B0604020202020204" pitchFamily="34" charset="0"/>
                </a:endParaRPr>
              </a:p>
            </p:txBody>
          </p:sp>
        </p:grpSp>
        <p:grpSp>
          <p:nvGrpSpPr>
            <p:cNvPr id="124937" name="Group 12"/>
            <p:cNvGrpSpPr/>
            <p:nvPr/>
          </p:nvGrpSpPr>
          <p:grpSpPr>
            <a:xfrm>
              <a:off x="1321" y="3146"/>
              <a:ext cx="2283" cy="818"/>
              <a:chOff x="1107" y="5912"/>
              <a:chExt cx="2283" cy="818"/>
            </a:xfrm>
          </p:grpSpPr>
          <p:sp>
            <p:nvSpPr>
              <p:cNvPr id="124941" name="Line 13"/>
              <p:cNvSpPr/>
              <p:nvPr/>
            </p:nvSpPr>
            <p:spPr>
              <a:xfrm flipV="1">
                <a:off x="2626" y="6364"/>
                <a:ext cx="764" cy="2"/>
              </a:xfrm>
              <a:prstGeom prst="line">
                <a:avLst/>
              </a:prstGeom>
              <a:ln w="9525" cap="flat" cmpd="sng">
                <a:solidFill>
                  <a:srgbClr val="000000"/>
                </a:solidFill>
                <a:prstDash val="solid"/>
                <a:headEnd type="none" w="med" len="med"/>
                <a:tailEnd type="triangle" w="sm" len="med"/>
              </a:ln>
            </p:spPr>
          </p:sp>
          <p:sp>
            <p:nvSpPr>
              <p:cNvPr id="124942" name="Text Box 14"/>
              <p:cNvSpPr txBox="1"/>
              <p:nvPr/>
            </p:nvSpPr>
            <p:spPr>
              <a:xfrm>
                <a:off x="1107" y="5912"/>
                <a:ext cx="1773" cy="818"/>
              </a:xfrm>
              <a:prstGeom prst="rect">
                <a:avLst/>
              </a:prstGeom>
              <a:noFill/>
              <a:ln w="9525">
                <a:noFill/>
              </a:ln>
            </p:spPr>
            <p:txBody>
              <a:bodyPr/>
              <a:p>
                <a:pPr algn="just"/>
                <a:r>
                  <a:rPr lang="zh-CN" altLang="en-US" sz="1400" b="0" dirty="0">
                    <a:latin typeface="Times New Roman" panose="02020603050405020304" charset="0"/>
                  </a:rPr>
                  <a:t>选中此复选框，</a:t>
                </a:r>
                <a:endParaRPr lang="zh-CN" altLang="en-US" sz="1400" b="0" dirty="0">
                  <a:latin typeface="Times New Roman" panose="02020603050405020304" charset="0"/>
                </a:endParaRPr>
              </a:p>
              <a:p>
                <a:pPr algn="just"/>
                <a:r>
                  <a:rPr lang="zh-CN" altLang="en-US" sz="1400" b="0" dirty="0">
                    <a:latin typeface="Times New Roman" panose="02020603050405020304" charset="0"/>
                  </a:rPr>
                  <a:t>如果覆盖同名视图</a:t>
                </a:r>
                <a:endParaRPr lang="zh-CN" altLang="en-US" sz="1400" b="0" dirty="0">
                  <a:latin typeface="Arial" panose="020B0604020202020204" pitchFamily="34" charset="0"/>
                </a:endParaRPr>
              </a:p>
            </p:txBody>
          </p:sp>
        </p:grpSp>
        <p:grpSp>
          <p:nvGrpSpPr>
            <p:cNvPr id="124938" name="Group 15"/>
            <p:cNvGrpSpPr/>
            <p:nvPr/>
          </p:nvGrpSpPr>
          <p:grpSpPr>
            <a:xfrm>
              <a:off x="7734" y="2429"/>
              <a:ext cx="1649" cy="705"/>
              <a:chOff x="8122" y="5053"/>
              <a:chExt cx="1649" cy="705"/>
            </a:xfrm>
          </p:grpSpPr>
          <p:sp>
            <p:nvSpPr>
              <p:cNvPr id="124939" name="Line 16"/>
              <p:cNvSpPr/>
              <p:nvPr/>
            </p:nvSpPr>
            <p:spPr>
              <a:xfrm flipH="1">
                <a:off x="8122" y="5450"/>
                <a:ext cx="420" cy="0"/>
              </a:xfrm>
              <a:prstGeom prst="line">
                <a:avLst/>
              </a:prstGeom>
              <a:ln w="9525" cap="flat" cmpd="sng">
                <a:solidFill>
                  <a:srgbClr val="000000"/>
                </a:solidFill>
                <a:prstDash val="solid"/>
                <a:headEnd type="none" w="med" len="med"/>
                <a:tailEnd type="triangle" w="sm" len="med"/>
              </a:ln>
            </p:spPr>
          </p:sp>
          <p:sp>
            <p:nvSpPr>
              <p:cNvPr id="124940" name="Text Box 17"/>
              <p:cNvSpPr txBox="1"/>
              <p:nvPr/>
            </p:nvSpPr>
            <p:spPr>
              <a:xfrm>
                <a:off x="8511" y="5053"/>
                <a:ext cx="1260" cy="705"/>
              </a:xfrm>
              <a:prstGeom prst="rect">
                <a:avLst/>
              </a:prstGeom>
              <a:noFill/>
              <a:ln w="9525">
                <a:noFill/>
              </a:ln>
            </p:spPr>
            <p:txBody>
              <a:bodyPr/>
              <a:p>
                <a:pPr algn="just">
                  <a:lnSpc>
                    <a:spcPct val="120000"/>
                  </a:lnSpc>
                </a:pPr>
                <a:r>
                  <a:rPr lang="zh-CN" altLang="en-US" sz="1400" b="0" dirty="0">
                    <a:latin typeface="Times New Roman" panose="02020603050405020304" charset="0"/>
                  </a:rPr>
                  <a:t>单击“确定”按钮保存</a:t>
                </a:r>
                <a:endParaRPr lang="zh-CN" altLang="en-US" sz="1400" b="0" dirty="0">
                  <a:latin typeface="Arial" panose="020B0604020202020204" pitchFamily="34" charset="0"/>
                </a:endParaRPr>
              </a:p>
            </p:txBody>
          </p:sp>
        </p:grpSp>
      </p:gr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5954"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125955" name="Picture 2"/>
          <p:cNvPicPr>
            <a:picLocks noChangeAspect="1"/>
          </p:cNvPicPr>
          <p:nvPr/>
        </p:nvPicPr>
        <p:blipFill>
          <a:blip r:embed="rId1"/>
          <a:stretch>
            <a:fillRect/>
          </a:stretch>
        </p:blipFill>
        <p:spPr>
          <a:xfrm>
            <a:off x="1547813" y="1700213"/>
            <a:ext cx="5832475" cy="4230687"/>
          </a:xfrm>
          <a:prstGeom prst="rect">
            <a:avLst/>
          </a:prstGeom>
          <a:noFill/>
          <a:ln w="9525">
            <a:noFill/>
          </a:ln>
        </p:spPr>
      </p:pic>
      <p:sp>
        <p:nvSpPr>
          <p:cNvPr id="125956"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修改视图 </a:t>
            </a:r>
            <a:endParaRPr lang="zh-CN" altLang="en-US" dirty="0">
              <a:ea typeface="宋体" panose="02010600030101010101" pitchFamily="2" charset="-122"/>
            </a:endParaRPr>
          </a:p>
        </p:txBody>
      </p:sp>
      <p:sp>
        <p:nvSpPr>
          <p:cNvPr id="125957" name="Rectangle 4"/>
          <p:cNvSpPr>
            <a:spLocks noGrp="1"/>
          </p:cNvSpPr>
          <p:nvPr>
            <p:ph type="body" sz="half" idx="1"/>
          </p:nvPr>
        </p:nvSpPr>
        <p:spPr>
          <a:xfrm>
            <a:off x="468313" y="1125538"/>
            <a:ext cx="7848600" cy="2374900"/>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ea typeface="宋体" panose="02010600030101010101" pitchFamily="2" charset="-122"/>
              </a:rPr>
              <a:t>编辑视图页面 </a:t>
            </a:r>
            <a:endParaRPr lang="zh-CN" altLang="en-US" sz="2800" dirty="0">
              <a:ea typeface="宋体" panose="02010600030101010101" pitchFamily="2" charset="-122"/>
            </a:endParaRPr>
          </a:p>
        </p:txBody>
      </p:sp>
      <p:grpSp>
        <p:nvGrpSpPr>
          <p:cNvPr id="125958" name="Group 5"/>
          <p:cNvGrpSpPr/>
          <p:nvPr/>
        </p:nvGrpSpPr>
        <p:grpSpPr>
          <a:xfrm>
            <a:off x="468313" y="2781300"/>
            <a:ext cx="8351837" cy="1943100"/>
            <a:chOff x="1401" y="10936"/>
            <a:chExt cx="7775" cy="1439"/>
          </a:xfrm>
        </p:grpSpPr>
        <p:grpSp>
          <p:nvGrpSpPr>
            <p:cNvPr id="125959" name="Group 6"/>
            <p:cNvGrpSpPr/>
            <p:nvPr/>
          </p:nvGrpSpPr>
          <p:grpSpPr>
            <a:xfrm>
              <a:off x="7504" y="10936"/>
              <a:ext cx="1672" cy="780"/>
              <a:chOff x="7956" y="3459"/>
              <a:chExt cx="1672" cy="780"/>
            </a:xfrm>
          </p:grpSpPr>
          <p:sp>
            <p:nvSpPr>
              <p:cNvPr id="125963" name="Line 7"/>
              <p:cNvSpPr/>
              <p:nvPr/>
            </p:nvSpPr>
            <p:spPr>
              <a:xfrm flipH="1">
                <a:off x="7956" y="3845"/>
                <a:ext cx="478" cy="1"/>
              </a:xfrm>
              <a:prstGeom prst="line">
                <a:avLst/>
              </a:prstGeom>
              <a:ln w="9525" cap="flat" cmpd="sng">
                <a:solidFill>
                  <a:srgbClr val="000000"/>
                </a:solidFill>
                <a:prstDash val="solid"/>
                <a:headEnd type="none" w="med" len="med"/>
                <a:tailEnd type="triangle" w="sm" len="med"/>
              </a:ln>
            </p:spPr>
          </p:sp>
          <p:sp>
            <p:nvSpPr>
              <p:cNvPr id="125964" name="Text Box 8"/>
              <p:cNvSpPr txBox="1"/>
              <p:nvPr/>
            </p:nvSpPr>
            <p:spPr>
              <a:xfrm>
                <a:off x="8367" y="3459"/>
                <a:ext cx="1261" cy="780"/>
              </a:xfrm>
              <a:prstGeom prst="rect">
                <a:avLst/>
              </a:prstGeom>
              <a:noFill/>
              <a:ln w="9525">
                <a:noFill/>
              </a:ln>
            </p:spPr>
            <p:txBody>
              <a:bodyPr/>
              <a:p>
                <a:pPr algn="just">
                  <a:lnSpc>
                    <a:spcPct val="120000"/>
                  </a:lnSpc>
                </a:pPr>
                <a:r>
                  <a:rPr lang="zh-CN" altLang="en-US" sz="1400" b="0" dirty="0">
                    <a:latin typeface="Times New Roman" panose="02020603050405020304" charset="0"/>
                  </a:rPr>
                  <a:t>单击“确定”按钮保存</a:t>
                </a:r>
                <a:endParaRPr lang="zh-CN" altLang="en-US" sz="1400" b="0" dirty="0">
                  <a:latin typeface="Arial" panose="020B0604020202020204" pitchFamily="34" charset="0"/>
                </a:endParaRPr>
              </a:p>
            </p:txBody>
          </p:sp>
        </p:grpSp>
        <p:grpSp>
          <p:nvGrpSpPr>
            <p:cNvPr id="125960" name="Group 9"/>
            <p:cNvGrpSpPr/>
            <p:nvPr/>
          </p:nvGrpSpPr>
          <p:grpSpPr>
            <a:xfrm>
              <a:off x="1401" y="11932"/>
              <a:ext cx="2522" cy="443"/>
              <a:chOff x="1395" y="4709"/>
              <a:chExt cx="2522" cy="443"/>
            </a:xfrm>
          </p:grpSpPr>
          <p:sp>
            <p:nvSpPr>
              <p:cNvPr id="125961" name="Line 10"/>
              <p:cNvSpPr/>
              <p:nvPr/>
            </p:nvSpPr>
            <p:spPr>
              <a:xfrm>
                <a:off x="2762" y="4987"/>
                <a:ext cx="1155" cy="0"/>
              </a:xfrm>
              <a:prstGeom prst="line">
                <a:avLst/>
              </a:prstGeom>
              <a:ln w="9525" cap="flat" cmpd="sng">
                <a:solidFill>
                  <a:srgbClr val="000000"/>
                </a:solidFill>
                <a:prstDash val="solid"/>
                <a:headEnd type="none" w="med" len="med"/>
                <a:tailEnd type="triangle" w="sm" len="med"/>
              </a:ln>
            </p:spPr>
          </p:sp>
          <p:sp>
            <p:nvSpPr>
              <p:cNvPr id="125962" name="Text Box 11"/>
              <p:cNvSpPr txBox="1"/>
              <p:nvPr/>
            </p:nvSpPr>
            <p:spPr>
              <a:xfrm>
                <a:off x="1395" y="4709"/>
                <a:ext cx="1489" cy="443"/>
              </a:xfrm>
              <a:prstGeom prst="rect">
                <a:avLst/>
              </a:prstGeom>
              <a:noFill/>
              <a:ln w="9525">
                <a:noFill/>
              </a:ln>
            </p:spPr>
            <p:txBody>
              <a:bodyPr/>
              <a:p>
                <a:pPr algn="just"/>
                <a:r>
                  <a:rPr lang="zh-CN" altLang="en-US" sz="1400" b="0" dirty="0">
                    <a:latin typeface="Times New Roman" panose="02020603050405020304" charset="0"/>
                  </a:rPr>
                  <a:t>修改</a:t>
                </a:r>
                <a:r>
                  <a:rPr lang="en-US" altLang="zh-CN" sz="1400" b="0" dirty="0">
                    <a:latin typeface="Times New Roman" panose="02020603050405020304" charset="0"/>
                  </a:rPr>
                  <a:t>SQL</a:t>
                </a:r>
                <a:r>
                  <a:rPr lang="zh-CN" altLang="en-US" sz="1400" b="0" dirty="0">
                    <a:latin typeface="Times New Roman" panose="02020603050405020304" charset="0"/>
                  </a:rPr>
                  <a:t>语句</a:t>
                </a:r>
                <a:endParaRPr lang="zh-CN" altLang="en-US" sz="1400" b="0" dirty="0">
                  <a:latin typeface="Arial" panose="020B0604020202020204" pitchFamily="34" charset="0"/>
                </a:endParaRPr>
              </a:p>
            </p:txBody>
          </p:sp>
        </p:grpSp>
      </p:gr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697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26980" name="Rectangle 3"/>
          <p:cNvSpPr>
            <a:spLocks noGrp="1"/>
          </p:cNvSpPr>
          <p:nvPr>
            <p:ph idx="1"/>
          </p:nvPr>
        </p:nvSpPr>
        <p:spPr>
          <a:xfrm>
            <a:off x="468313" y="1484313"/>
            <a:ext cx="7273925" cy="4591050"/>
          </a:xfrm>
        </p:spPr>
        <p:txBody>
          <a:bodyPr vert="horz" wrap="square" lIns="91440" tIns="45720" rIns="91440" bIns="45720" anchor="t" anchorCtr="0"/>
          <a:p>
            <a:r>
              <a:rPr lang="zh-CN" altLang="en-US" dirty="0">
                <a:latin typeface="Times New Roman" panose="02020603050405020304" charset="0"/>
                <a:ea typeface="宋体" panose="02010600030101010101" pitchFamily="2" charset="-122"/>
              </a:rPr>
              <a:t>序列的概念</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创建序列</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使用序列</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修改序列</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删除序列</a:t>
            </a:r>
            <a:endParaRPr lang="zh-CN" altLang="en-US" dirty="0">
              <a:latin typeface="Times New Roman" panose="02020603050405020304" charset="0"/>
              <a:ea typeface="宋体" panose="02010600030101010101" pitchFamily="2" charset="-122"/>
            </a:endParaRPr>
          </a:p>
          <a:p>
            <a:r>
              <a:rPr lang="zh-CN" altLang="en-US" dirty="0">
                <a:latin typeface="Times New Roman" panose="02020603050405020304" charset="0"/>
                <a:ea typeface="宋体" panose="02010600030101010101" pitchFamily="2" charset="-122"/>
              </a:rPr>
              <a:t>利用</a:t>
            </a:r>
            <a:r>
              <a:rPr lang="en-US" altLang="zh-CN" dirty="0">
                <a:latin typeface="Times New Roman" panose="02020603050405020304" charset="0"/>
                <a:ea typeface="宋体" panose="02010600030101010101" pitchFamily="2" charset="-122"/>
              </a:rPr>
              <a:t>OEM</a:t>
            </a:r>
            <a:r>
              <a:rPr lang="zh-CN" altLang="en-US" dirty="0">
                <a:latin typeface="Times New Roman" panose="02020603050405020304" charset="0"/>
                <a:ea typeface="宋体" panose="02010600030101010101" pitchFamily="2" charset="-122"/>
              </a:rPr>
              <a:t>管理序列</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8003"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28004" name="Rectangle 3"/>
          <p:cNvSpPr>
            <a:spLocks noGrp="1"/>
          </p:cNvSpPr>
          <p:nvPr>
            <p:ph idx="1"/>
          </p:nvPr>
        </p:nvSpPr>
        <p:spPr>
          <a:xfrm>
            <a:off x="1588" y="908050"/>
            <a:ext cx="8386762" cy="4591050"/>
          </a:xfrm>
        </p:spPr>
        <p:txBody>
          <a:bodyPr vert="horz" wrap="square" lIns="91440" tIns="45720" rIns="91440" bIns="45720" anchor="t" anchorCtr="0"/>
          <a:p>
            <a:pPr>
              <a:lnSpc>
                <a:spcPct val="145000"/>
              </a:lnSpc>
            </a:pPr>
            <a:r>
              <a:rPr lang="zh-CN" altLang="en-US" dirty="0">
                <a:solidFill>
                  <a:srgbClr val="800000"/>
                </a:solidFill>
                <a:latin typeface="Times New Roman" panose="02020603050405020304" charset="0"/>
                <a:ea typeface="宋体" panose="02010600030101010101" pitchFamily="2" charset="-122"/>
              </a:rPr>
              <a:t>序列的概念</a:t>
            </a:r>
            <a:endParaRPr lang="zh-CN" altLang="en-US" dirty="0">
              <a:solidFill>
                <a:srgbClr val="800000"/>
              </a:solidFill>
              <a:latin typeface="Times New Roman" panose="02020603050405020304" charset="0"/>
              <a:ea typeface="宋体" panose="02010600030101010101" pitchFamily="2" charset="-122"/>
            </a:endParaRPr>
          </a:p>
          <a:p>
            <a:pPr lvl="1">
              <a:lnSpc>
                <a:spcPct val="145000"/>
              </a:lnSpc>
            </a:pPr>
            <a:r>
              <a:rPr lang="zh-CN" altLang="en-US" sz="2400" dirty="0">
                <a:latin typeface="Times New Roman" panose="02020603050405020304" charset="0"/>
                <a:ea typeface="宋体" panose="02010600030101010101" pitchFamily="2" charset="-122"/>
              </a:rPr>
              <a:t>序列用于产生惟一序号的数据库对象，用于为多个数据库用户依次生成不重复的连续整数。</a:t>
            </a:r>
            <a:endParaRPr lang="zh-CN" altLang="en-US" sz="2400" dirty="0">
              <a:latin typeface="Times New Roman" panose="02020603050405020304" charset="0"/>
              <a:ea typeface="宋体" panose="02010600030101010101" pitchFamily="2" charset="-122"/>
            </a:endParaRPr>
          </a:p>
          <a:p>
            <a:pPr lvl="1">
              <a:lnSpc>
                <a:spcPct val="145000"/>
              </a:lnSpc>
            </a:pPr>
            <a:r>
              <a:rPr lang="zh-CN" altLang="en-US" sz="2400" dirty="0">
                <a:latin typeface="Times New Roman" panose="02020603050405020304" charset="0"/>
                <a:ea typeface="宋体" panose="02010600030101010101" pitchFamily="2" charset="-122"/>
              </a:rPr>
              <a:t>通常使用序列自动生成表中的主键值。</a:t>
            </a:r>
            <a:endParaRPr lang="zh-CN" altLang="en-US" sz="2400" dirty="0">
              <a:latin typeface="Times New Roman" panose="02020603050405020304" charset="0"/>
              <a:ea typeface="宋体" panose="02010600030101010101" pitchFamily="2" charset="-122"/>
            </a:endParaRPr>
          </a:p>
          <a:p>
            <a:pPr lvl="1">
              <a:lnSpc>
                <a:spcPct val="145000"/>
              </a:lnSpc>
            </a:pPr>
            <a:r>
              <a:rPr lang="zh-CN" altLang="en-US" sz="2400" dirty="0">
                <a:latin typeface="Times New Roman" panose="02020603050405020304" charset="0"/>
                <a:ea typeface="宋体" panose="02010600030101010101" pitchFamily="2" charset="-122"/>
              </a:rPr>
              <a:t>序列产生的数字最大长度可达到</a:t>
            </a:r>
            <a:r>
              <a:rPr lang="en-US" altLang="zh-CN" sz="2400" dirty="0">
                <a:latin typeface="Times New Roman" panose="02020603050405020304" charset="0"/>
                <a:ea typeface="宋体" panose="02010600030101010101" pitchFamily="2" charset="-122"/>
              </a:rPr>
              <a:t>38</a:t>
            </a:r>
            <a:r>
              <a:rPr lang="zh-CN" altLang="en-US" sz="2400" dirty="0">
                <a:latin typeface="Times New Roman" panose="02020603050405020304" charset="0"/>
                <a:ea typeface="宋体" panose="02010600030101010101" pitchFamily="2" charset="-122"/>
              </a:rPr>
              <a:t>位十进制数。</a:t>
            </a:r>
            <a:endParaRPr lang="zh-CN" altLang="en-US" sz="2400" dirty="0">
              <a:latin typeface="Times New Roman" panose="02020603050405020304" charset="0"/>
              <a:ea typeface="宋体" panose="02010600030101010101" pitchFamily="2" charset="-122"/>
            </a:endParaRPr>
          </a:p>
          <a:p>
            <a:pPr lvl="1">
              <a:lnSpc>
                <a:spcPct val="145000"/>
              </a:lnSpc>
            </a:pPr>
            <a:r>
              <a:rPr lang="zh-CN" altLang="en-US" sz="2400" dirty="0">
                <a:latin typeface="Times New Roman" panose="02020603050405020304" charset="0"/>
                <a:ea typeface="宋体" panose="02010600030101010101" pitchFamily="2" charset="-122"/>
              </a:rPr>
              <a:t>序列不占用实际的存储空间，在数据字典中只存储序列的定义描述。</a:t>
            </a:r>
            <a:endParaRPr lang="zh-CN" altLang="en-US" sz="2400" dirty="0">
              <a:latin typeface="Times New Roman" panose="0202060305040502030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9027"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25956" name="Rectangle 3"/>
          <p:cNvSpPr>
            <a:spLocks noGrp="1" noChangeArrowheads="1"/>
          </p:cNvSpPr>
          <p:nvPr>
            <p:ph type="body" sz="half" idx="1"/>
          </p:nvPr>
        </p:nvSpPr>
        <p:spPr>
          <a:xfrm>
            <a:off x="323850" y="908050"/>
            <a:ext cx="8208963" cy="4751388"/>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
                <a:srgbClr val="800000"/>
              </a:buClr>
              <a:buSzPct val="90000"/>
              <a:buFont typeface="Wingdings" panose="05000000000000000000" pitchFamily="2" charset="2"/>
              <a:buNone/>
              <a:defRPr/>
            </a:pPr>
            <a:r>
              <a:rPr kumimoji="0" lang="en-US" altLang="zh-CN" sz="32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宋体" panose="02010600030101010101" pitchFamily="2" charset="-122"/>
                <a:cs typeface="Arial" panose="020B0604020202020204" pitchFamily="34" charset="0"/>
              </a:rPr>
              <a:t> </a:t>
            </a:r>
            <a:r>
              <a:rPr kumimoji="0" lang="zh-CN" altLang="en-US" sz="32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宋体" panose="02010600030101010101" pitchFamily="2" charset="-122"/>
                <a:cs typeface="Arial" panose="020B0604020202020204" pitchFamily="34" charset="0"/>
              </a:rPr>
              <a:t>序列具有下列特点：</a:t>
            </a:r>
            <a:endParaRPr kumimoji="0" lang="zh-CN" altLang="en-US" sz="32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40000"/>
              </a:lnSpc>
              <a:spcBef>
                <a:spcPct val="20000"/>
              </a:spcBef>
              <a:spcAft>
                <a:spcPct val="0"/>
              </a:spcAft>
              <a:buClr>
                <a:srgbClr val="800000"/>
              </a:buClr>
              <a:buSzPct val="90000"/>
              <a:buFont typeface="Wingdings" panose="05000000000000000000" pitchFamily="2" charset="2"/>
              <a:buChar char="l"/>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可以为表中的记录自动产生唯一序号。</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40000"/>
              </a:lnSpc>
              <a:spcBef>
                <a:spcPct val="20000"/>
              </a:spcBef>
              <a:spcAft>
                <a:spcPct val="0"/>
              </a:spcAft>
              <a:buClr>
                <a:srgbClr val="800000"/>
              </a:buClr>
              <a:buSzPct val="90000"/>
              <a:buFont typeface="Wingdings" panose="05000000000000000000" pitchFamily="2" charset="2"/>
              <a:buChar char="l"/>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由用户创建并且可以被多个用户共享。</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40000"/>
              </a:lnSpc>
              <a:spcBef>
                <a:spcPct val="20000"/>
              </a:spcBef>
              <a:spcAft>
                <a:spcPct val="0"/>
              </a:spcAft>
              <a:buClr>
                <a:srgbClr val="800000"/>
              </a:buClr>
              <a:buSzPct val="90000"/>
              <a:buFont typeface="Wingdings" panose="05000000000000000000" pitchFamily="2" charset="2"/>
              <a:buChar char="l"/>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典型应用是生成主键值，用于标识记录的唯一性。</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40000"/>
              </a:lnSpc>
              <a:spcBef>
                <a:spcPct val="20000"/>
              </a:spcBef>
              <a:spcAft>
                <a:spcPct val="0"/>
              </a:spcAft>
              <a:buClr>
                <a:srgbClr val="800000"/>
              </a:buClr>
              <a:buSzPct val="90000"/>
              <a:buFont typeface="Wingdings" panose="05000000000000000000" pitchFamily="2" charset="2"/>
              <a:buChar char="l"/>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允许同时生成多个序列号，而每一个序列号是唯一的。</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40000"/>
              </a:lnSpc>
              <a:spcBef>
                <a:spcPct val="20000"/>
              </a:spcBef>
              <a:spcAft>
                <a:spcPct val="0"/>
              </a:spcAft>
              <a:buClr>
                <a:srgbClr val="800000"/>
              </a:buClr>
              <a:buSzPct val="90000"/>
              <a:buFont typeface="Wingdings" panose="05000000000000000000" pitchFamily="2" charset="2"/>
              <a:buChar char="l"/>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使用缓存可以加速序列的访问速度。</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10000"/>
              </a:lnSpc>
              <a:spcBef>
                <a:spcPct val="20000"/>
              </a:spcBef>
              <a:spcAft>
                <a:spcPct val="0"/>
              </a:spcAft>
              <a:buClr>
                <a:srgbClr val="800000"/>
              </a:buClr>
              <a:buSzPct val="90000"/>
              <a:buFont typeface="Wingdings" panose="05000000000000000000" pitchFamily="2" charset="2"/>
              <a:buChar char="l"/>
              <a:defRPr/>
            </a:pPr>
            <a:endParaRPr kumimoji="0" lang="zh-CN" altLang="zh-CN" sz="3000" b="1" i="0" u="none" strike="noStrike" kern="0" cap="none" spc="0" normalizeH="0" baseline="0" noProof="0" smtClean="0">
              <a:ln>
                <a:noFill/>
              </a:ln>
              <a:solidFill>
                <a:schemeClr val="tx1"/>
              </a:solidFill>
              <a:effectLst/>
              <a:uLnTx/>
              <a:uFillTx/>
              <a:latin typeface="+mn-lt"/>
              <a:ea typeface="宋体" panose="02010600030101010101" pitchFamily="2" charset="-122"/>
              <a:cs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0051"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30052" name="Rectangle 3"/>
          <p:cNvSpPr>
            <a:spLocks noGrp="1"/>
          </p:cNvSpPr>
          <p:nvPr>
            <p:ph idx="1"/>
          </p:nvPr>
        </p:nvSpPr>
        <p:spPr>
          <a:xfrm>
            <a:off x="0" y="908050"/>
            <a:ext cx="8391525" cy="5484813"/>
          </a:xfrm>
        </p:spPr>
        <p:txBody>
          <a:bodyPr vert="horz" wrap="square" lIns="91440" tIns="45720" rIns="91440" bIns="45720" anchor="t" anchorCtr="0"/>
          <a:p>
            <a:pPr>
              <a:lnSpc>
                <a:spcPct val="120000"/>
              </a:lnSpc>
            </a:pPr>
            <a:r>
              <a:rPr lang="zh-CN" altLang="en-US" dirty="0">
                <a:solidFill>
                  <a:srgbClr val="800000"/>
                </a:solidFill>
                <a:latin typeface="Times New Roman" panose="02020603050405020304" charset="0"/>
                <a:ea typeface="宋体" panose="02010600030101010101" pitchFamily="2" charset="-122"/>
              </a:rPr>
              <a:t>创建序列</a:t>
            </a:r>
            <a:endParaRPr lang="zh-CN" altLang="en-US" dirty="0">
              <a:solidFill>
                <a:srgbClr val="800000"/>
              </a:solidFill>
              <a:latin typeface="Times New Roman" panose="02020603050405020304" charset="0"/>
              <a:ea typeface="宋体" panose="02010600030101010101" pitchFamily="2" charset="-122"/>
            </a:endParaRPr>
          </a:p>
          <a:p>
            <a:pPr lvl="1">
              <a:lnSpc>
                <a:spcPct val="120000"/>
              </a:lnSpc>
            </a:pPr>
            <a:r>
              <a:rPr lang="zh-CN" altLang="en-US" sz="3200" dirty="0">
                <a:latin typeface="Times New Roman" panose="02020603050405020304" charset="0"/>
                <a:ea typeface="宋体" panose="02010600030101010101" pitchFamily="2" charset="-122"/>
              </a:rPr>
              <a:t>语法格式</a:t>
            </a:r>
            <a:r>
              <a:rPr lang="en-US" altLang="zh-CN" sz="3200" dirty="0">
                <a:latin typeface="Times New Roman" panose="02020603050405020304" charset="0"/>
                <a:ea typeface="宋体" panose="02010600030101010101" pitchFamily="2" charset="-122"/>
              </a:rPr>
              <a:t>:</a:t>
            </a:r>
            <a:endParaRPr lang="en-US" altLang="zh-CN" sz="3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CREATE SEQUENCE sequence</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[INCREMENT BY n]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[START WITH n]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[MAXVALUE n | NOMAXVALUE]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[MINVALUE n | NOMINVALUE]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[CYCLE | NOCYCLE]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[CACHE n | NOCACHE];</a:t>
            </a:r>
            <a:endParaRPr lang="en-US" altLang="zh-CN" sz="2200" dirty="0">
              <a:latin typeface="Times New Roman" panose="02020603050405020304" charset="0"/>
              <a:ea typeface="宋体" panose="02010600030101010101" pitchFamily="2" charset="-122"/>
            </a:endParaRPr>
          </a:p>
          <a:p>
            <a:pPr lvl="1">
              <a:lnSpc>
                <a:spcPct val="90000"/>
              </a:lnSpc>
            </a:pP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107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31076" name="Rectangle 3"/>
          <p:cNvSpPr>
            <a:spLocks noGrp="1"/>
          </p:cNvSpPr>
          <p:nvPr>
            <p:ph idx="1"/>
          </p:nvPr>
        </p:nvSpPr>
        <p:spPr>
          <a:xfrm>
            <a:off x="9525" y="912813"/>
            <a:ext cx="8451850" cy="4805362"/>
          </a:xfrm>
        </p:spPr>
        <p:txBody>
          <a:bodyPr vert="horz" wrap="square" lIns="91440" tIns="45720" rIns="91440" bIns="45720" anchor="t" anchorCtr="0"/>
          <a:p>
            <a:pPr>
              <a:lnSpc>
                <a:spcPct val="120000"/>
              </a:lnSpc>
            </a:pPr>
            <a:r>
              <a:rPr lang="zh-CN" altLang="en-US" sz="2800" dirty="0">
                <a:solidFill>
                  <a:srgbClr val="800000"/>
                </a:solidFill>
                <a:latin typeface="Times New Roman" panose="02020603050405020304" charset="0"/>
                <a:ea typeface="宋体" panose="02010600030101010101" pitchFamily="2" charset="-122"/>
              </a:rPr>
              <a:t>参数说明</a:t>
            </a:r>
            <a:endParaRPr lang="zh-CN" altLang="en-US" sz="2800"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INCREMENT BY</a:t>
            </a:r>
            <a:r>
              <a:rPr lang="zh-CN" altLang="en-US" sz="2200" dirty="0">
                <a:latin typeface="Times New Roman" panose="02020603050405020304" charset="0"/>
                <a:ea typeface="宋体" panose="02010600030101010101" pitchFamily="2" charset="-122"/>
              </a:rPr>
              <a:t>子句用于设置相邻两个元素之间的差值，即步长，默认值为</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START WITH</a:t>
            </a:r>
            <a:r>
              <a:rPr lang="zh-CN" altLang="en-US" sz="2200" dirty="0">
                <a:latin typeface="Times New Roman" panose="02020603050405020304" charset="0"/>
                <a:ea typeface="宋体" panose="02010600030101010101" pitchFamily="2" charset="-122"/>
              </a:rPr>
              <a:t>子句用于设置序列初始值，默认值为</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MAXVALUE|NO MAXVALUE</a:t>
            </a:r>
            <a:r>
              <a:rPr lang="zh-CN" altLang="en-US" sz="2200" dirty="0">
                <a:latin typeface="Times New Roman" panose="02020603050405020304" charset="0"/>
                <a:ea typeface="宋体" panose="02010600030101010101" pitchFamily="2" charset="-122"/>
              </a:rPr>
              <a:t>子句用于设置序列有无最大值，默认为无；</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MINVALUE|NOMINVALUE</a:t>
            </a:r>
            <a:r>
              <a:rPr lang="zh-CN" altLang="en-US" sz="2200" dirty="0">
                <a:latin typeface="Times New Roman" panose="02020603050405020304" charset="0"/>
                <a:ea typeface="宋体" panose="02010600030101010101" pitchFamily="2" charset="-122"/>
              </a:rPr>
              <a:t>子句用于设置序列有无最小值，默认为无；</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CYCLE|NOCYCLE</a:t>
            </a:r>
            <a:r>
              <a:rPr lang="zh-CN" altLang="en-US" sz="2200" dirty="0">
                <a:latin typeface="Times New Roman" panose="02020603050405020304" charset="0"/>
                <a:ea typeface="宋体" panose="02010600030101010101" pitchFamily="2" charset="-122"/>
              </a:rPr>
              <a:t>子句用于设置序列是否可以循环，默认为不可循环；</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CACHE|NOCACHE</a:t>
            </a:r>
            <a:r>
              <a:rPr lang="zh-CN" altLang="en-US" sz="2200" dirty="0">
                <a:latin typeface="Times New Roman" panose="02020603050405020304" charset="0"/>
                <a:ea typeface="宋体" panose="02010600030101010101" pitchFamily="2" charset="-122"/>
              </a:rPr>
              <a:t>子句用于设置是否在缓存中预先分配一定数量的数据值，以提高获取序列值的速度，默认为不缓存。</a:t>
            </a:r>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1507" name="Rectangle 2"/>
          <p:cNvSpPr>
            <a:spLocks noGrp="1"/>
          </p:cNvSpPr>
          <p:nvPr>
            <p:ph idx="1"/>
          </p:nvPr>
        </p:nvSpPr>
        <p:spPr>
          <a:xfrm>
            <a:off x="444500" y="1630363"/>
            <a:ext cx="8699500" cy="4751387"/>
          </a:xfrm>
        </p:spPr>
        <p:txBody>
          <a:bodyPr vert="horz" wrap="square" lIns="91440" tIns="45720" rIns="91440" bIns="45720" anchor="t" anchorCtr="0"/>
          <a:p>
            <a:pPr>
              <a:lnSpc>
                <a:spcPct val="120000"/>
              </a:lnSpc>
              <a:buClr>
                <a:schemeClr val="tx1"/>
              </a:buClr>
              <a:buNone/>
            </a:pPr>
            <a:r>
              <a:rPr lang="en-US" altLang="zh-CN" sz="2200" dirty="0">
                <a:latin typeface="Times New Roman" panose="02020603050405020304" charset="0"/>
                <a:ea typeface="宋体" panose="02010600030101010101" pitchFamily="2" charset="-122"/>
              </a:rPr>
              <a:t>CREATE TABLE student(</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sno   NUMBER(6)  CONSTRAINT S_PK PRIMARY KEY,</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sname VARCHAR2(10)  NOT NULL,</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sex   CHAR(2) CONSTRAINT S_CK1 check(sex  in('M','F')),</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sage  NUMBER(6,2),</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CONSTRAINT S_CK2 CHECK(sage between 18 and 60)</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p:txBody>
      </p:sp>
      <p:sp>
        <p:nvSpPr>
          <p:cNvPr id="21508"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创建学生表</a:t>
            </a:r>
            <a:endParaRPr lang="zh-CN" altLang="en-US" dirty="0">
              <a:ea typeface="宋体" panose="02010600030101010101" pitchFamily="2" charset="-122"/>
            </a:endParaRPr>
          </a:p>
        </p:txBody>
      </p:sp>
      <p:sp>
        <p:nvSpPr>
          <p:cNvPr id="21509" name="Rectangle 4"/>
          <p:cNvSpPr/>
          <p:nvPr/>
        </p:nvSpPr>
        <p:spPr>
          <a:xfrm>
            <a:off x="122238" y="908050"/>
            <a:ext cx="6756400" cy="519113"/>
          </a:xfrm>
          <a:prstGeom prst="rect">
            <a:avLst/>
          </a:prstGeom>
          <a:noFill/>
          <a:ln w="9525">
            <a:noFill/>
          </a:ln>
        </p:spPr>
        <p:txBody>
          <a:bodyPr wrap="none">
            <a:spAutoFit/>
          </a:bodyPr>
          <a:p>
            <a:pPr algn="ctr">
              <a:buFont typeface="Wingdings" panose="05000000000000000000" pitchFamily="2" charset="2"/>
              <a:buChar char="n"/>
            </a:pPr>
            <a:r>
              <a:rPr lang="en-US" altLang="zh-CN" sz="2800" dirty="0">
                <a:solidFill>
                  <a:srgbClr val="800000"/>
                </a:solidFill>
                <a:latin typeface="Times New Roman" panose="02020603050405020304" charset="0"/>
              </a:rPr>
              <a:t>  </a:t>
            </a:r>
            <a:r>
              <a:rPr lang="zh-CN" altLang="en-US" sz="2800" dirty="0">
                <a:solidFill>
                  <a:srgbClr val="800000"/>
                </a:solidFill>
                <a:latin typeface="Times New Roman" panose="02020603050405020304" charset="0"/>
              </a:rPr>
              <a:t>在当前模式下创建一个名为</a:t>
            </a:r>
            <a:r>
              <a:rPr lang="en-US" altLang="zh-CN" sz="2800" dirty="0">
                <a:solidFill>
                  <a:srgbClr val="800000"/>
                </a:solidFill>
                <a:latin typeface="Times New Roman" panose="02020603050405020304" charset="0"/>
              </a:rPr>
              <a:t>student</a:t>
            </a:r>
            <a:r>
              <a:rPr lang="zh-CN" altLang="en-US" sz="2800" dirty="0">
                <a:solidFill>
                  <a:srgbClr val="800000"/>
                </a:solidFill>
                <a:latin typeface="Times New Roman" panose="02020603050405020304" charset="0"/>
              </a:rPr>
              <a:t>的表</a:t>
            </a:r>
            <a:endParaRPr lang="zh-CN" altLang="en-US" sz="2800" dirty="0">
              <a:solidFill>
                <a:srgbClr val="800000"/>
              </a:solidFill>
              <a:latin typeface="Times New Roman" panose="0202060305040502030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209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32100" name="Rectangle 3"/>
          <p:cNvSpPr>
            <a:spLocks noGrp="1"/>
          </p:cNvSpPr>
          <p:nvPr>
            <p:ph idx="1"/>
          </p:nvPr>
        </p:nvSpPr>
        <p:spPr>
          <a:xfrm>
            <a:off x="0" y="908050"/>
            <a:ext cx="8391525" cy="5484813"/>
          </a:xfrm>
        </p:spPr>
        <p:txBody>
          <a:bodyPr vert="horz" wrap="square" lIns="91440" tIns="45720" rIns="91440" bIns="45720" anchor="t" anchorCtr="0"/>
          <a:p>
            <a:pPr>
              <a:lnSpc>
                <a:spcPct val="125000"/>
              </a:lnSpc>
            </a:pPr>
            <a:r>
              <a:rPr lang="en-US" altLang="en-US" sz="2800" dirty="0">
                <a:solidFill>
                  <a:srgbClr val="800000"/>
                </a:solidFill>
                <a:ea typeface="宋体" panose="02010600030101010101" pitchFamily="2" charset="-122"/>
              </a:rPr>
              <a:t>创建一个序列，用于产生学生号码。</a:t>
            </a:r>
            <a:r>
              <a:rPr lang="en-US" altLang="en-US" sz="2800" b="0" dirty="0">
                <a:ea typeface="宋体" panose="02010600030101010101" pitchFamily="2" charset="-122"/>
              </a:rPr>
              <a:t> </a:t>
            </a:r>
            <a:endParaRPr lang="en-US" altLang="zh-CN" sz="2400" b="0" dirty="0">
              <a:latin typeface="Times New Roman" panose="02020603050405020304" charset="0"/>
              <a:ea typeface="宋体" panose="02010600030101010101" pitchFamily="2" charset="-122"/>
            </a:endParaRPr>
          </a:p>
          <a:p>
            <a:pPr>
              <a:lnSpc>
                <a:spcPct val="125000"/>
              </a:lnSpc>
              <a:buNone/>
            </a:pPr>
            <a:r>
              <a:rPr lang="en-US" altLang="zh-CN" sz="2400" b="0" dirty="0">
                <a:latin typeface="Times New Roman" panose="02020603050405020304" charset="0"/>
                <a:ea typeface="宋体" panose="02010600030101010101" pitchFamily="2" charset="-122"/>
              </a:rPr>
              <a:t>      </a:t>
            </a:r>
            <a:r>
              <a:rPr lang="en-US" altLang="en-US" sz="2400" b="0" dirty="0">
                <a:latin typeface="Times New Roman" panose="02020603050405020304" charset="0"/>
                <a:ea typeface="宋体" panose="02010600030101010101" pitchFamily="2" charset="-122"/>
              </a:rPr>
              <a:t> </a:t>
            </a:r>
            <a:r>
              <a:rPr lang="en-US" altLang="en-US" sz="2400" dirty="0">
                <a:latin typeface="Times New Roman" panose="02020603050405020304" charset="0"/>
                <a:ea typeface="宋体" panose="02010600030101010101" pitchFamily="2" charset="-122"/>
              </a:rPr>
              <a:t>CREATE SEQUENCE </a:t>
            </a:r>
            <a:r>
              <a:rPr lang="en-US" altLang="en-US" sz="2400" dirty="0">
                <a:solidFill>
                  <a:srgbClr val="800000"/>
                </a:solidFill>
                <a:latin typeface="Times New Roman" panose="02020603050405020304" charset="0"/>
                <a:ea typeface="宋体" panose="02010600030101010101" pitchFamily="2" charset="-122"/>
              </a:rPr>
              <a:t>student_seq</a:t>
            </a:r>
            <a:endParaRPr lang="en-US" altLang="en-US" sz="2400" dirty="0">
              <a:solidFill>
                <a:srgbClr val="800000"/>
              </a:solidFill>
              <a:latin typeface="Times New Roman" panose="02020603050405020304" charset="0"/>
              <a:ea typeface="宋体" panose="02010600030101010101" pitchFamily="2" charset="-122"/>
            </a:endParaRPr>
          </a:p>
          <a:p>
            <a:pPr marL="457200" lvl="1" indent="0">
              <a:lnSpc>
                <a:spcPct val="125000"/>
              </a:lnSpc>
              <a:buNone/>
            </a:pPr>
            <a:r>
              <a:rPr lang="en-US" altLang="en-US" sz="2400" dirty="0">
                <a:latin typeface="Times New Roman" panose="02020603050405020304" charset="0"/>
                <a:ea typeface="宋体" panose="02010600030101010101" pitchFamily="2" charset="-122"/>
              </a:rPr>
              <a:t>   START WITH 1000</a:t>
            </a:r>
            <a:endParaRPr lang="en-US" altLang="en-US" sz="2400" dirty="0">
              <a:latin typeface="Times New Roman" panose="02020603050405020304" charset="0"/>
              <a:ea typeface="宋体" panose="02010600030101010101" pitchFamily="2" charset="-122"/>
            </a:endParaRPr>
          </a:p>
          <a:p>
            <a:pPr marL="457200" lvl="1" indent="0">
              <a:lnSpc>
                <a:spcPct val="125000"/>
              </a:lnSpc>
              <a:buNone/>
            </a:pPr>
            <a:r>
              <a:rPr lang="en-US" altLang="en-US" sz="2400" dirty="0">
                <a:latin typeface="Times New Roman" panose="02020603050405020304" charset="0"/>
                <a:ea typeface="宋体" panose="02010600030101010101" pitchFamily="2" charset="-122"/>
              </a:rPr>
              <a:t>   INCREMENT BY 2</a:t>
            </a:r>
            <a:endParaRPr lang="en-US" altLang="en-US" sz="2400" dirty="0">
              <a:latin typeface="Times New Roman" panose="02020603050405020304" charset="0"/>
              <a:ea typeface="宋体" panose="02010600030101010101" pitchFamily="2" charset="-122"/>
            </a:endParaRPr>
          </a:p>
          <a:p>
            <a:pPr marL="457200" lvl="1" indent="0">
              <a:lnSpc>
                <a:spcPct val="125000"/>
              </a:lnSpc>
              <a:buNone/>
            </a:pPr>
            <a:r>
              <a:rPr lang="en-US" altLang="en-US" sz="2400" dirty="0">
                <a:latin typeface="Times New Roman" panose="02020603050405020304" charset="0"/>
                <a:ea typeface="宋体" panose="02010600030101010101" pitchFamily="2" charset="-122"/>
              </a:rPr>
              <a:t>   MAXVALUE 1000000</a:t>
            </a:r>
            <a:endParaRPr lang="en-US" altLang="en-US" sz="2400" dirty="0">
              <a:latin typeface="Times New Roman" panose="02020603050405020304" charset="0"/>
              <a:ea typeface="宋体" panose="02010600030101010101" pitchFamily="2" charset="-122"/>
            </a:endParaRPr>
          </a:p>
          <a:p>
            <a:pPr marL="457200" lvl="1" indent="0">
              <a:lnSpc>
                <a:spcPct val="125000"/>
              </a:lnSpc>
              <a:buNone/>
            </a:pPr>
            <a:r>
              <a:rPr lang="en-US" altLang="en-US" sz="2400" dirty="0">
                <a:latin typeface="Times New Roman" panose="02020603050405020304" charset="0"/>
                <a:ea typeface="宋体" panose="02010600030101010101" pitchFamily="2" charset="-122"/>
              </a:rPr>
              <a:t>   CACHE 10;</a:t>
            </a:r>
            <a:endParaRPr lang="en-US" altLang="en-US" sz="2400" dirty="0">
              <a:latin typeface="Times New Roman" panose="02020603050405020304" charset="0"/>
              <a:ea typeface="宋体" panose="02010600030101010101" pitchFamily="2" charset="-122"/>
            </a:endParaRPr>
          </a:p>
          <a:p>
            <a:pPr marL="457200" lvl="1" indent="0">
              <a:lnSpc>
                <a:spcPct val="125000"/>
              </a:lnSpc>
              <a:buNone/>
            </a:pPr>
            <a:endParaRPr lang="en-US" altLang="en-US" sz="2400" dirty="0">
              <a:latin typeface="Times New Roman" panose="02020603050405020304" charset="0"/>
              <a:ea typeface="宋体" panose="02010600030101010101" pitchFamily="2" charset="-122"/>
            </a:endParaRPr>
          </a:p>
          <a:p>
            <a:pPr marL="457200" lvl="1" indent="0">
              <a:lnSpc>
                <a:spcPct val="90000"/>
              </a:lnSpc>
            </a:pPr>
            <a:endParaRPr lang="en-US" altLang="zh-CN" sz="2400" b="0" dirty="0">
              <a:latin typeface="Times New Roman" panose="02020603050405020304" charset="0"/>
              <a:ea typeface="宋体" panose="0201060003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312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案例数据库中序列的创建</a:t>
            </a:r>
            <a:endParaRPr lang="zh-CN" altLang="en-US" dirty="0">
              <a:ea typeface="宋体" panose="02010600030101010101" pitchFamily="2" charset="-122"/>
            </a:endParaRPr>
          </a:p>
        </p:txBody>
      </p:sp>
      <p:sp>
        <p:nvSpPr>
          <p:cNvPr id="133124" name="Rectangle 3"/>
          <p:cNvSpPr>
            <a:spLocks noGrp="1"/>
          </p:cNvSpPr>
          <p:nvPr>
            <p:ph type="body" sz="half" idx="1"/>
          </p:nvPr>
        </p:nvSpPr>
        <p:spPr>
          <a:xfrm>
            <a:off x="34925" y="1484313"/>
            <a:ext cx="8331200" cy="5400675"/>
          </a:xfrm>
        </p:spPr>
        <p:txBody>
          <a:bodyPr vert="horz" wrap="square" lIns="91440" tIns="45720" rIns="91440" bIns="45720" anchor="t" anchorCtr="0"/>
          <a:p>
            <a:pPr>
              <a:lnSpc>
                <a:spcPct val="125000"/>
              </a:lnSpc>
              <a:buClr>
                <a:srgbClr val="800000"/>
              </a:buClr>
              <a:buSzPct val="90000"/>
              <a:buFont typeface="Wingdings" panose="05000000000000000000" pitchFamily="2" charset="2"/>
            </a:pPr>
            <a:r>
              <a:rPr lang="en-US" altLang="zh-CN" sz="2200" dirty="0">
                <a:latin typeface="Times New Roman" panose="02020603050405020304" charset="0"/>
                <a:ea typeface="宋体" panose="02010600030101010101" pitchFamily="2" charset="-122"/>
              </a:rPr>
              <a:t> </a:t>
            </a:r>
            <a:r>
              <a:rPr lang="en-US" altLang="en-US" sz="2200" dirty="0">
                <a:latin typeface="Times New Roman" panose="02020603050405020304" charset="0"/>
                <a:ea typeface="宋体" panose="02010600030101010101" pitchFamily="2" charset="-122"/>
              </a:rPr>
              <a:t>创建一个名为</a:t>
            </a:r>
            <a:r>
              <a:rPr lang="en-US" altLang="zh-CN" sz="2200" dirty="0">
                <a:latin typeface="Times New Roman" panose="02020603050405020304" charset="0"/>
                <a:ea typeface="宋体" panose="02010600030101010101" pitchFamily="2" charset="-122"/>
              </a:rPr>
              <a:t>employees_seq</a:t>
            </a:r>
            <a:r>
              <a:rPr lang="en-US" altLang="en-US" sz="2200" dirty="0">
                <a:latin typeface="Times New Roman" panose="02020603050405020304" charset="0"/>
                <a:ea typeface="宋体" panose="02010600030101010101" pitchFamily="2" charset="-122"/>
              </a:rPr>
              <a:t>的序列，用于产生员工编号，起始值为</a:t>
            </a:r>
            <a:r>
              <a:rPr lang="en-US" altLang="zh-CN" sz="2200" dirty="0">
                <a:latin typeface="Times New Roman" panose="02020603050405020304" charset="0"/>
                <a:ea typeface="宋体" panose="02010600030101010101" pitchFamily="2" charset="-122"/>
              </a:rPr>
              <a:t>100</a:t>
            </a:r>
            <a:r>
              <a:rPr lang="en-US" altLang="en-US" sz="2200" dirty="0">
                <a:latin typeface="Times New Roman" panose="02020603050405020304" charset="0"/>
                <a:ea typeface="宋体" panose="02010600030101010101" pitchFamily="2" charset="-122"/>
              </a:rPr>
              <a:t>，步长为</a:t>
            </a:r>
            <a:r>
              <a:rPr lang="en-US" altLang="zh-CN" sz="2200" dirty="0">
                <a:latin typeface="Times New Roman" panose="02020603050405020304" charset="0"/>
                <a:ea typeface="宋体" panose="02010600030101010101" pitchFamily="2" charset="-122"/>
              </a:rPr>
              <a:t>1</a:t>
            </a:r>
            <a:r>
              <a:rPr lang="en-US" altLang="en-US" sz="2200" dirty="0">
                <a:latin typeface="Times New Roman" panose="02020603050405020304" charset="0"/>
                <a:ea typeface="宋体" panose="02010600030101010101" pitchFamily="2" charset="-122"/>
              </a:rPr>
              <a:t>，不缓存，不循环。</a:t>
            </a:r>
            <a:endParaRPr lang="en-US" altLang="en-US"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CREATE SEQUENCE employees_seq </a:t>
            </a:r>
            <a:endParaRPr lang="en-US" altLang="zh-CN"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START WITH 100 INCREMENT BY 1   </a:t>
            </a:r>
            <a:endParaRPr lang="en-US" altLang="zh-CN"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NOCACHE NOCYCLE;</a:t>
            </a:r>
            <a:endParaRPr lang="en-US" altLang="en-US"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pPr>
            <a:r>
              <a:rPr lang="en-US" altLang="en-US" sz="2200" dirty="0">
                <a:latin typeface="Times New Roman" panose="02020603050405020304" charset="0"/>
                <a:ea typeface="宋体" panose="02010600030101010101" pitchFamily="2" charset="-122"/>
              </a:rPr>
              <a:t>创建一个名为</a:t>
            </a:r>
            <a:r>
              <a:rPr lang="en-US" altLang="zh-CN" sz="2200" dirty="0">
                <a:latin typeface="Times New Roman" panose="02020603050405020304" charset="0"/>
                <a:ea typeface="宋体" panose="02010600030101010101" pitchFamily="2" charset="-122"/>
              </a:rPr>
              <a:t>departments_seq</a:t>
            </a:r>
            <a:r>
              <a:rPr lang="en-US" altLang="en-US" sz="2200" dirty="0">
                <a:latin typeface="Times New Roman" panose="02020603050405020304" charset="0"/>
                <a:ea typeface="宋体" panose="02010600030101010101" pitchFamily="2" charset="-122"/>
              </a:rPr>
              <a:t>的序列，用于产生部门编号，起始值为</a:t>
            </a:r>
            <a:r>
              <a:rPr lang="en-US" altLang="zh-CN" sz="2200" dirty="0">
                <a:latin typeface="Times New Roman" panose="02020603050405020304" charset="0"/>
                <a:ea typeface="宋体" panose="02010600030101010101" pitchFamily="2" charset="-122"/>
              </a:rPr>
              <a:t>10</a:t>
            </a:r>
            <a:r>
              <a:rPr lang="en-US" altLang="en-US" sz="2200" dirty="0">
                <a:latin typeface="Times New Roman" panose="02020603050405020304" charset="0"/>
                <a:ea typeface="宋体" panose="02010600030101010101" pitchFamily="2" charset="-122"/>
              </a:rPr>
              <a:t>，步长为</a:t>
            </a:r>
            <a:r>
              <a:rPr lang="en-US" altLang="zh-CN" sz="2200" dirty="0">
                <a:latin typeface="Times New Roman" panose="02020603050405020304" charset="0"/>
                <a:ea typeface="宋体" panose="02010600030101010101" pitchFamily="2" charset="-122"/>
              </a:rPr>
              <a:t>10</a:t>
            </a:r>
            <a:r>
              <a:rPr lang="en-US" altLang="en-US" sz="2200" dirty="0">
                <a:latin typeface="Times New Roman" panose="02020603050405020304" charset="0"/>
                <a:ea typeface="宋体" panose="02010600030101010101" pitchFamily="2" charset="-122"/>
              </a:rPr>
              <a:t>，最大值为</a:t>
            </a:r>
            <a:r>
              <a:rPr lang="en-US" altLang="zh-CN" sz="2200" dirty="0">
                <a:latin typeface="Times New Roman" panose="02020603050405020304" charset="0"/>
                <a:ea typeface="宋体" panose="02010600030101010101" pitchFamily="2" charset="-122"/>
              </a:rPr>
              <a:t>9990</a:t>
            </a:r>
            <a:r>
              <a:rPr lang="en-US" altLang="en-US" sz="2200" dirty="0">
                <a:latin typeface="Times New Roman" panose="02020603050405020304" charset="0"/>
                <a:ea typeface="宋体" panose="02010600030101010101" pitchFamily="2" charset="-122"/>
              </a:rPr>
              <a:t>，不缓存，不循环。</a:t>
            </a:r>
            <a:endParaRPr lang="en-US" altLang="en-US"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CREATE SEQUENCE departments_seq </a:t>
            </a:r>
            <a:endParaRPr lang="en-US" altLang="zh-CN"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START WITH 10 INCREMENT BY 10   </a:t>
            </a:r>
            <a:endParaRPr lang="en-US" altLang="zh-CN"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buNone/>
            </a:pPr>
            <a:r>
              <a:rPr lang="en-US" altLang="zh-CN" sz="2200" dirty="0">
                <a:latin typeface="Times New Roman" panose="02020603050405020304" charset="0"/>
                <a:ea typeface="宋体" panose="02010600030101010101" pitchFamily="2" charset="-122"/>
                <a:sym typeface="+mn-ea"/>
              </a:rPr>
              <a:t>     MAXVALUE 9990 NOCACHE NOCYCLE;</a:t>
            </a:r>
            <a:endParaRPr lang="en-US" altLang="en-US" sz="2200" dirty="0">
              <a:latin typeface="Times New Roman" panose="02020603050405020304" charset="0"/>
              <a:ea typeface="宋体" panose="02010600030101010101" pitchFamily="2" charset="-122"/>
            </a:endParaRPr>
          </a:p>
          <a:p>
            <a:pPr>
              <a:lnSpc>
                <a:spcPct val="125000"/>
              </a:lnSpc>
              <a:buClr>
                <a:srgbClr val="800000"/>
              </a:buClr>
              <a:buSzPct val="90000"/>
              <a:buFont typeface="Wingdings" panose="05000000000000000000" pitchFamily="2" charset="2"/>
            </a:pPr>
            <a:endParaRPr lang="en-US" altLang="en-US" sz="2200" dirty="0">
              <a:latin typeface="Times New Roman" panose="02020603050405020304" charset="0"/>
              <a:ea typeface="宋体" panose="02010600030101010101" pitchFamily="2"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4147" name="Rectangle 2"/>
          <p:cNvSpPr>
            <a:spLocks noGrp="1"/>
          </p:cNvSpPr>
          <p:nvPr>
            <p:ph idx="1"/>
          </p:nvPr>
        </p:nvSpPr>
        <p:spPr>
          <a:xfrm>
            <a:off x="0" y="908050"/>
            <a:ext cx="8445500" cy="4781550"/>
          </a:xfrm>
        </p:spPr>
        <p:txBody>
          <a:bodyPr vert="horz" wrap="square" lIns="91440" tIns="45720" rIns="91440" bIns="45720" anchor="t" anchorCtr="0"/>
          <a:p>
            <a:r>
              <a:rPr lang="zh-CN" altLang="en-US" sz="2000" dirty="0">
                <a:solidFill>
                  <a:srgbClr val="800000"/>
                </a:solidFill>
                <a:latin typeface="Times New Roman" panose="02020603050405020304" charset="0"/>
                <a:ea typeface="宋体" panose="02010600030101010101" pitchFamily="2" charset="-122"/>
              </a:rPr>
              <a:t>序列具有CURRVAL和NEXTVAL两个伪列。CURRVAL返回序列的当前值，NEXTVAL在序列中增加新值并返回此值。</a:t>
            </a:r>
            <a:endParaRPr lang="zh-CN" altLang="en-US" sz="2000" dirty="0">
              <a:solidFill>
                <a:srgbClr val="800000"/>
              </a:solidFill>
              <a:latin typeface="Times New Roman" panose="02020603050405020304" charset="0"/>
              <a:ea typeface="宋体" panose="02010600030101010101" pitchFamily="2" charset="-122"/>
            </a:endParaRPr>
          </a:p>
          <a:p>
            <a:r>
              <a:rPr lang="zh-CN" altLang="en-US" sz="2000" dirty="0">
                <a:solidFill>
                  <a:srgbClr val="800000"/>
                </a:solidFill>
                <a:latin typeface="Times New Roman" panose="02020603050405020304" charset="0"/>
                <a:ea typeface="宋体" panose="02010600030101010101" pitchFamily="2" charset="-122"/>
              </a:rPr>
              <a:t>可用通过sequence_name.CURRVAL和sequence_name.NEXTVAL形式来应用序列。</a:t>
            </a:r>
            <a:endParaRPr lang="zh-CN" altLang="en-US" sz="2000" dirty="0">
              <a:solidFill>
                <a:srgbClr val="800000"/>
              </a:solidFill>
              <a:latin typeface="Times New Roman" panose="02020603050405020304" charset="0"/>
              <a:ea typeface="宋体" panose="02010600030101010101" pitchFamily="2" charset="-122"/>
            </a:endParaRPr>
          </a:p>
          <a:p>
            <a:pPr eaLnBrk="1" hangingPunct="1">
              <a:buClr>
                <a:srgbClr val="666600"/>
              </a:buClr>
              <a:buSzPct val="75000"/>
              <a:buFont typeface="Wingdings" panose="05000000000000000000" pitchFamily="2" charset="2"/>
              <a:buChar char="l"/>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在下列语句中可使用序列的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NEXTVAL</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CURRVAL</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伪列：</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SELECT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语句的目标列中。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INSERT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语句的子查询的目标列中。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INSERT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VALUES</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子句中。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UPDATE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子句中。</a:t>
            </a:r>
            <a:endPar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endParaRPr>
          </a:p>
          <a:p>
            <a:pPr eaLnBrk="1" hangingPunct="1">
              <a:buClr>
                <a:srgbClr val="666600"/>
              </a:buClr>
              <a:buSzPct val="75000"/>
              <a:buFont typeface="Wingdings" panose="05000000000000000000" pitchFamily="2" charset="2"/>
              <a:buChar char="l"/>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在下列语句中不允许使用序列的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NEXTVAL</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CURRVAL</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伪列：</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对视图查询的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SELECT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目标列中。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使用了</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DISTINCT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命令的</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SELECT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SELECT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语句中使用了</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GROUP BY</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HAVING</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或</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ORDER BY</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子句时。</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在</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SELECT</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DELETE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或</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UPDATE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语句的子查询中。</a:t>
            </a:r>
            <a:endParaRPr lang="zh-CN" altLang="zh-CN" sz="2000" dirty="0">
              <a:latin typeface="Times New Roman" panose="02020603050405020304" charset="0"/>
              <a:ea typeface="宋体" panose="02010600030101010101" pitchFamily="2" charset="-122"/>
            </a:endParaRPr>
          </a:p>
          <a:p>
            <a:pPr lvl="1" eaLnBrk="1" hangingPunct="1">
              <a:buSzPct val="75000"/>
              <a:buFont typeface="Verdana" panose="020B0604030504040204" pitchFamily="34" charset="0"/>
              <a:buChar char="—"/>
            </a:pP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在</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CREATE TABLE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或</a:t>
            </a: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ALTER TABLE</a:t>
            </a:r>
            <a:r>
              <a:rPr lang="zh-CN"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语句中的默认值表达式中</a:t>
            </a:r>
            <a:endParaRPr lang="zh-CN" altLang="en-US" sz="2000" dirty="0">
              <a:solidFill>
                <a:srgbClr val="800000"/>
              </a:solidFill>
              <a:latin typeface="Times New Roman" panose="02020603050405020304" charset="0"/>
              <a:ea typeface="宋体" panose="02010600030101010101" pitchFamily="2" charset="-122"/>
            </a:endParaRPr>
          </a:p>
        </p:txBody>
      </p:sp>
      <p:sp>
        <p:nvSpPr>
          <p:cNvPr id="134148"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5171" name="Rectangle 2"/>
          <p:cNvSpPr>
            <a:spLocks noGrp="1"/>
          </p:cNvSpPr>
          <p:nvPr>
            <p:ph idx="1"/>
          </p:nvPr>
        </p:nvSpPr>
        <p:spPr>
          <a:xfrm>
            <a:off x="34925" y="909638"/>
            <a:ext cx="8497888" cy="5948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00000"/>
              </a:buClr>
              <a:buSzPct val="90000"/>
              <a:buFont typeface="Wingdings" panose="05000000000000000000" pitchFamily="2" charset="2"/>
              <a:buChar char="n"/>
              <a:defRPr/>
            </a:pPr>
            <a:r>
              <a:rPr kumimoji="0" lang="zh-CN" altLang="en-US" sz="2800" b="1" i="0" u="none" strike="noStrike" kern="0" cap="none" spc="0" normalizeH="0" baseline="0" noProof="1" smtClean="0">
                <a:ln>
                  <a:noFill/>
                </a:ln>
                <a:solidFill>
                  <a:srgbClr val="800000"/>
                </a:solidFill>
                <a:effectLst/>
                <a:uLnTx/>
                <a:uFillTx/>
                <a:latin typeface="+mn-lt"/>
                <a:ea typeface="宋体" panose="02010600030101010101" pitchFamily="2" charset="-122"/>
                <a:cs typeface="Arial" panose="020B0604020202020204" pitchFamily="34" charset="0"/>
              </a:rPr>
              <a:t>使用序列</a:t>
            </a:r>
            <a:endParaRPr kumimoji="0" lang="zh-CN" altLang="en-US" sz="2800" b="1" i="0" u="none" strike="noStrike" kern="0" cap="none" spc="0" normalizeH="0" baseline="0" noProof="1" smtClean="0">
              <a:ln>
                <a:noFill/>
              </a:ln>
              <a:solidFill>
                <a:srgbClr val="800000"/>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30000"/>
              </a:lnSpc>
              <a:spcBef>
                <a:spcPct val="20000"/>
              </a:spcBef>
              <a:spcAft>
                <a:spcPct val="0"/>
              </a:spcAft>
              <a:buClr>
                <a:srgbClr val="800000"/>
              </a:buClr>
              <a:buSzPct val="90000"/>
              <a:buFont typeface="Wingdings" panose="05000000000000000000" pitchFamily="2" charset="2"/>
              <a:buNone/>
              <a:defRPr/>
            </a:pPr>
            <a:r>
              <a:rPr kumimoji="0" lang="zh-CN" altLang="en-US" sz="2700" b="1" i="0" u="none" strike="noStrike" kern="0" cap="none" spc="0" normalizeH="0" baseline="0" noProof="1" smtClean="0">
                <a:ln>
                  <a:noFill/>
                </a:ln>
                <a:solidFill>
                  <a:schemeClr val="tx1"/>
                </a:solidFill>
                <a:effectLst/>
                <a:uLnTx/>
                <a:uFillTx/>
                <a:latin typeface="+mn-lt"/>
                <a:ea typeface="宋体" panose="02010600030101010101" pitchFamily="2" charset="-122"/>
                <a:cs typeface="Arial" panose="020B0604020202020204" pitchFamily="34" charset="0"/>
              </a:rPr>
              <a:t>       </a:t>
            </a:r>
            <a:r>
              <a:rPr kumimoji="0" lang="zh-CN" altLang="en-US"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利用</a:t>
            </a:r>
            <a:r>
              <a:rPr kumimoji="0" lang="en-US" altLang="zh-CN"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student_seq</a:t>
            </a:r>
            <a:r>
              <a:rPr kumimoji="0" lang="zh-CN" altLang="en-US"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序列产生学号并插入到</a:t>
            </a:r>
            <a:r>
              <a:rPr kumimoji="0" lang="en-US" altLang="zh-CN"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student</a:t>
            </a:r>
            <a:r>
              <a:rPr kumimoji="0" lang="zh-CN" altLang="en-US"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表中。</a:t>
            </a:r>
            <a:endParaRPr kumimoji="0" lang="zh-CN" altLang="en-US" sz="2200" b="1"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130000"/>
              </a:lnSpc>
              <a:spcBef>
                <a:spcPct val="20000"/>
              </a:spcBef>
              <a:spcAft>
                <a:spcPct val="0"/>
              </a:spcAft>
              <a:buClrTx/>
              <a:buSzTx/>
              <a:buFontTx/>
              <a:buNone/>
              <a:defRPr/>
            </a:pPr>
            <a:r>
              <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SQL&gt;CREATE TABLE students(sno NUMBER PRIMARY KEY,sname CHAR(20));</a:t>
            </a:r>
            <a:endPar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130000"/>
              </a:lnSpc>
              <a:spcBef>
                <a:spcPct val="20000"/>
              </a:spcBef>
              <a:spcAft>
                <a:spcPct val="0"/>
              </a:spcAft>
              <a:buClrTx/>
              <a:buSzTx/>
              <a:buFontTx/>
              <a:buNone/>
              <a:defRPr/>
            </a:pPr>
            <a:r>
              <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SQL&gt;INSERT INTO students(sno,sname) VALUES(student_seq.nextval,'Joan');</a:t>
            </a:r>
            <a:endPar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130000"/>
              </a:lnSpc>
              <a:spcBef>
                <a:spcPct val="20000"/>
              </a:spcBef>
              <a:spcAft>
                <a:spcPct val="0"/>
              </a:spcAft>
              <a:buClrTx/>
              <a:buSzTx/>
              <a:buFontTx/>
              <a:buNone/>
              <a:defRPr/>
            </a:pPr>
            <a:r>
              <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SQL&gt;INSERT INTO students(sno,sname) VALUES(student_seq.nextval,'Mary');</a:t>
            </a:r>
            <a:endPar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457200" marR="0" lvl="1" indent="0" algn="l" defTabSz="914400" rtl="0" eaLnBrk="0" fontAlgn="base" latinLnBrk="0" hangingPunct="0">
              <a:lnSpc>
                <a:spcPct val="130000"/>
              </a:lnSpc>
              <a:spcBef>
                <a:spcPct val="20000"/>
              </a:spcBef>
              <a:spcAft>
                <a:spcPct val="0"/>
              </a:spcAft>
              <a:buClrTx/>
              <a:buSzTx/>
              <a:buFontTx/>
              <a:buNone/>
              <a:defRPr/>
            </a:pPr>
            <a:r>
              <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SQL&gt;SELECT student_seq.currval FROM dual;</a:t>
            </a:r>
            <a:endParaRPr kumimoji="0" lang="en-US" altLang="zh-CN" sz="2200" b="0" i="0" u="none" strike="noStrike" kern="0" cap="none" spc="0" normalizeH="0" baseline="0" noProof="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914400" marR="0" lvl="1" indent="-457200" algn="l" defTabSz="914400" rtl="0" eaLnBrk="0" fontAlgn="base" latinLnBrk="0" hangingPunct="0">
              <a:lnSpc>
                <a:spcPct val="130000"/>
              </a:lnSpc>
              <a:spcBef>
                <a:spcPct val="20000"/>
              </a:spcBef>
              <a:spcAft>
                <a:spcPct val="0"/>
              </a:spcAft>
              <a:buClrTx/>
              <a:buSzTx/>
              <a:buFont typeface="Wingdings" panose="05000000000000000000" pitchFamily="2" charset="2"/>
              <a:buChar char="l"/>
              <a:defRPr/>
            </a:pPr>
            <a:r>
              <a:rPr kumimoji="0" lang="zh-CN"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rPr>
              <a:t>说明：</a:t>
            </a:r>
            <a:r>
              <a:rPr kumimoji="0" lang="en-US"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rPr>
              <a:t>dual</a:t>
            </a:r>
            <a:r>
              <a:rPr kumimoji="0" lang="zh-CN"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rPr>
              <a:t>是</a:t>
            </a:r>
            <a:r>
              <a:rPr kumimoji="0" lang="en-US"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rPr>
              <a:t>Oracle</a:t>
            </a:r>
            <a:r>
              <a:rPr kumimoji="0" lang="zh-CN"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rPr>
              <a:t>中的一个伪表，利用这个伪表可以设置或查看序列，或者是调用一些内置的函数。</a:t>
            </a:r>
            <a:endParaRPr kumimoji="0" lang="zh-CN" altLang="zh-CN" sz="2200" b="1" i="0" u="none" strike="noStrike" kern="0" cap="none" spc="0" normalizeH="0" baseline="0" noProof="1" smtClean="0">
              <a:ln>
                <a:noFill/>
              </a:ln>
              <a:solidFill>
                <a:srgbClr val="FF0000"/>
              </a:solidFill>
              <a:effectLst/>
              <a:uLnTx/>
              <a:uFillTx/>
              <a:latin typeface="Times New Roman" panose="02020603050405020304" charset="0"/>
              <a:ea typeface="宋体" panose="02010600030101010101" pitchFamily="2" charset="-122"/>
              <a:cs typeface="Arial" panose="020B0604020202020204" pitchFamily="34" charset="0"/>
            </a:endParaRPr>
          </a:p>
          <a:p>
            <a:pPr marL="914400" marR="0" lvl="1" indent="-4572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endParaRPr kumimoji="0" lang="zh-CN" altLang="zh-CN" sz="2800" b="0" i="0" u="none" strike="noStrike" kern="0" cap="none" spc="0" normalizeH="0" baseline="0" noProof="1" smtClean="0">
              <a:ln>
                <a:noFill/>
              </a:ln>
              <a:solidFill>
                <a:schemeClr val="tx1"/>
              </a:solidFill>
              <a:effectLst/>
              <a:uLnTx/>
              <a:uFillTx/>
              <a:latin typeface="+mn-lt"/>
              <a:ea typeface="宋体" panose="02010600030101010101" pitchFamily="2" charset="-122"/>
              <a:cs typeface="Arial" panose="020B0604020202020204" pitchFamily="34" charset="0"/>
            </a:endParaRPr>
          </a:p>
        </p:txBody>
      </p:sp>
      <p:sp>
        <p:nvSpPr>
          <p:cNvPr id="135172"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pic>
        <p:nvPicPr>
          <p:cNvPr id="136195" name="Picture 4" descr="Screenshot-1"/>
          <p:cNvPicPr>
            <a:picLocks noChangeAspect="1"/>
          </p:cNvPicPr>
          <p:nvPr/>
        </p:nvPicPr>
        <p:blipFill>
          <a:blip r:embed="rId1"/>
          <a:srcRect l="13086" t="11610" r="22688" b="11610"/>
          <a:stretch>
            <a:fillRect/>
          </a:stretch>
        </p:blipFill>
        <p:spPr>
          <a:xfrm>
            <a:off x="395288" y="0"/>
            <a:ext cx="7848600" cy="6789738"/>
          </a:xfrm>
          <a:prstGeom prst="rect">
            <a:avLst/>
          </a:prstGeom>
          <a:noFill/>
          <a:ln w="9525">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pic>
        <p:nvPicPr>
          <p:cNvPr id="137219" name="Picture 4" descr="Screenshot-3"/>
          <p:cNvPicPr>
            <a:picLocks noChangeAspect="1"/>
          </p:cNvPicPr>
          <p:nvPr/>
        </p:nvPicPr>
        <p:blipFill>
          <a:blip r:embed="rId1"/>
          <a:srcRect l="13086" t="55902" r="33025" b="12587"/>
          <a:stretch>
            <a:fillRect/>
          </a:stretch>
        </p:blipFill>
        <p:spPr>
          <a:xfrm>
            <a:off x="323850" y="1700213"/>
            <a:ext cx="8496300" cy="3097212"/>
          </a:xfrm>
          <a:prstGeom prst="rect">
            <a:avLst/>
          </a:prstGeom>
          <a:noFill/>
          <a:ln w="9525">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pic>
        <p:nvPicPr>
          <p:cNvPr id="138243" name="Picture 4" descr="Screenshot"/>
          <p:cNvPicPr>
            <a:picLocks noChangeAspect="1"/>
          </p:cNvPicPr>
          <p:nvPr/>
        </p:nvPicPr>
        <p:blipFill>
          <a:blip r:embed="rId1"/>
          <a:srcRect l="40030" t="30316" r="21208" b="24393"/>
          <a:stretch>
            <a:fillRect/>
          </a:stretch>
        </p:blipFill>
        <p:spPr>
          <a:xfrm>
            <a:off x="827088" y="333375"/>
            <a:ext cx="7272337" cy="6188075"/>
          </a:xfrm>
          <a:prstGeom prst="rect">
            <a:avLst/>
          </a:prstGeom>
          <a:noFill/>
          <a:ln w="9525">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9267" name="Arc 2"/>
          <p:cNvSpPr/>
          <p:nvPr/>
        </p:nvSpPr>
        <p:spPr>
          <a:xfrm>
            <a:off x="5459413" y="2813050"/>
            <a:ext cx="211137" cy="225425"/>
          </a:xfrm>
          <a:custGeom>
            <a:avLst/>
            <a:gdLst/>
            <a:ahLst/>
            <a:cxnLst>
              <a:cxn ang="0">
                <a:pos x="2147483647" y="2147483647"/>
              </a:cxn>
              <a:cxn ang="0">
                <a:pos x="0" y="0"/>
              </a:cxn>
              <a:cxn ang="0">
                <a:pos x="2147483647" y="2147483647"/>
              </a:cxn>
              <a:cxn ang="0">
                <a:pos x="0" y="0"/>
              </a:cxn>
              <a:cxn ang="0">
                <a:pos x="2147483647" y="0"/>
              </a:cxn>
              <a:cxn ang="0">
                <a:pos x="2147483647" y="2147483647"/>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noFill/>
          <a:ln w="9525">
            <a:noFill/>
          </a:ln>
        </p:spPr>
        <p:txBody>
          <a:bodyPr/>
          <a:p>
            <a:endParaRPr lang="zh-CN" altLang="en-US"/>
          </a:p>
        </p:txBody>
      </p:sp>
      <p:sp>
        <p:nvSpPr>
          <p:cNvPr id="139268" name="Rectangle 3"/>
          <p:cNvSpPr>
            <a:spLocks noGrp="1"/>
          </p:cNvSpPr>
          <p:nvPr>
            <p:ph idx="1"/>
          </p:nvPr>
        </p:nvSpPr>
        <p:spPr>
          <a:xfrm>
            <a:off x="34925" y="908050"/>
            <a:ext cx="8597900" cy="4591050"/>
          </a:xfrm>
        </p:spPr>
        <p:txBody>
          <a:bodyPr vert="horz" wrap="square" lIns="91440" tIns="45720" rIns="91440" bIns="45720" anchor="t" anchorCtr="0"/>
          <a:p>
            <a:pPr>
              <a:lnSpc>
                <a:spcPct val="130000"/>
              </a:lnSpc>
            </a:pPr>
            <a:r>
              <a:rPr lang="en-US" altLang="en-US" sz="2800" dirty="0">
                <a:solidFill>
                  <a:srgbClr val="800000"/>
                </a:solidFill>
                <a:latin typeface="Times New Roman" panose="02020603050405020304" charset="0"/>
                <a:ea typeface="宋体" panose="02010600030101010101" pitchFamily="2" charset="-122"/>
              </a:rPr>
              <a:t>修改序列</a:t>
            </a:r>
            <a:endParaRPr lang="en-US" altLang="en-US" sz="2800" dirty="0">
              <a:solidFill>
                <a:srgbClr val="800000"/>
              </a:solidFill>
              <a:latin typeface="Times New Roman" panose="02020603050405020304" charset="0"/>
              <a:ea typeface="宋体" panose="02010600030101010101" pitchFamily="2" charset="-122"/>
            </a:endParaRPr>
          </a:p>
          <a:p>
            <a:pPr lvl="1">
              <a:lnSpc>
                <a:spcPct val="130000"/>
              </a:lnSpc>
            </a:pPr>
            <a:r>
              <a:rPr lang="en-US" altLang="ja-JP" sz="2200" dirty="0">
                <a:latin typeface="Times New Roman" panose="02020603050405020304" charset="0"/>
                <a:ea typeface="宋体" panose="02010600030101010101" pitchFamily="2" charset="-122"/>
              </a:rPr>
              <a:t>序列创建完成后，可以使用ALTER SEQUENCE语句修改序列。</a:t>
            </a:r>
            <a:endParaRPr lang="en-US" altLang="ja-JP" sz="2200" dirty="0">
              <a:latin typeface="Times New Roman" panose="02020603050405020304" charset="0"/>
              <a:ea typeface="宋体" panose="02010600030101010101" pitchFamily="2" charset="-122"/>
            </a:endParaRPr>
          </a:p>
          <a:p>
            <a:pPr lvl="1">
              <a:lnSpc>
                <a:spcPct val="130000"/>
              </a:lnSpc>
            </a:pPr>
            <a:r>
              <a:rPr lang="en-US" altLang="ja-JP" sz="2200" dirty="0">
                <a:latin typeface="Times New Roman" panose="02020603050405020304" charset="0"/>
                <a:ea typeface="宋体" panose="02010600030101010101" pitchFamily="2" charset="-122"/>
              </a:rPr>
              <a:t>除了不能修改序列的START WITH参数外，可以对序列其他参数进行修改。</a:t>
            </a:r>
            <a:endParaRPr lang="en-US" altLang="ja-JP" sz="2200" dirty="0">
              <a:latin typeface="Times New Roman" panose="02020603050405020304" charset="0"/>
              <a:ea typeface="宋体" panose="02010600030101010101" pitchFamily="2" charset="-122"/>
            </a:endParaRPr>
          </a:p>
          <a:p>
            <a:pPr lvl="1">
              <a:lnSpc>
                <a:spcPct val="130000"/>
              </a:lnSpc>
            </a:pPr>
            <a:r>
              <a:rPr lang="en-US" altLang="ja-JP" sz="2200" dirty="0">
                <a:latin typeface="Times New Roman" panose="02020603050405020304" charset="0"/>
                <a:ea typeface="宋体" panose="02010600030101010101" pitchFamily="2" charset="-122"/>
              </a:rPr>
              <a:t>如果要修改MAXVALUE参数，需要保证修改后的最大值大于序列的当前值（CURRVAL）。</a:t>
            </a:r>
            <a:endParaRPr lang="en-US" altLang="ja-JP" sz="2200" dirty="0">
              <a:latin typeface="Times New Roman" panose="02020603050405020304" charset="0"/>
              <a:ea typeface="宋体" panose="02010600030101010101" pitchFamily="2" charset="-122"/>
            </a:endParaRPr>
          </a:p>
          <a:p>
            <a:pPr lvl="1">
              <a:lnSpc>
                <a:spcPct val="130000"/>
              </a:lnSpc>
            </a:pPr>
            <a:r>
              <a:rPr lang="en-US" altLang="ja-JP" sz="2200" dirty="0">
                <a:latin typeface="Times New Roman" panose="02020603050405020304" charset="0"/>
                <a:ea typeface="宋体" panose="02010600030101010101" pitchFamily="2" charset="-122"/>
              </a:rPr>
              <a:t>序列的修改只影响以后生成的序列值。</a:t>
            </a:r>
            <a:endParaRPr lang="en-US" altLang="ja-JP" sz="2200" dirty="0">
              <a:latin typeface="Times New Roman" panose="02020603050405020304" charset="0"/>
              <a:ea typeface="宋体" panose="02010600030101010101" pitchFamily="2" charset="-122"/>
            </a:endParaRPr>
          </a:p>
          <a:p>
            <a:pPr lvl="1">
              <a:lnSpc>
                <a:spcPct val="130000"/>
              </a:lnSpc>
              <a:buNone/>
            </a:pPr>
            <a:r>
              <a:rPr lang="en-US" altLang="en-US" sz="2200" dirty="0">
                <a:solidFill>
                  <a:srgbClr val="800000"/>
                </a:solidFill>
                <a:latin typeface="Times New Roman" panose="02020603050405020304" charset="0"/>
                <a:ea typeface="宋体" panose="02010600030101010101" pitchFamily="2" charset="-122"/>
              </a:rPr>
              <a:t>例：修改序列</a:t>
            </a:r>
            <a:r>
              <a:rPr lang="en-US" altLang="zh-CN" sz="2200" dirty="0">
                <a:solidFill>
                  <a:srgbClr val="800000"/>
                </a:solidFill>
                <a:latin typeface="Times New Roman" panose="02020603050405020304" charset="0"/>
                <a:ea typeface="宋体" panose="02010600030101010101" pitchFamily="2" charset="-122"/>
              </a:rPr>
              <a:t>student_seq</a:t>
            </a:r>
            <a:r>
              <a:rPr lang="en-US" altLang="en-US" sz="2200" dirty="0">
                <a:solidFill>
                  <a:srgbClr val="800000"/>
                </a:solidFill>
                <a:latin typeface="Times New Roman" panose="02020603050405020304" charset="0"/>
                <a:ea typeface="宋体" panose="02010600030101010101" pitchFamily="2" charset="-122"/>
              </a:rPr>
              <a:t>的步长为</a:t>
            </a:r>
            <a:r>
              <a:rPr lang="en-US" altLang="zh-CN" sz="2200" dirty="0">
                <a:solidFill>
                  <a:srgbClr val="800000"/>
                </a:solidFill>
                <a:latin typeface="Times New Roman" panose="02020603050405020304" charset="0"/>
                <a:ea typeface="宋体" panose="02010600030101010101" pitchFamily="2" charset="-122"/>
              </a:rPr>
              <a:t>1</a:t>
            </a:r>
            <a:r>
              <a:rPr lang="en-US" altLang="en-US" sz="2200" dirty="0">
                <a:solidFill>
                  <a:srgbClr val="800000"/>
                </a:solidFill>
                <a:latin typeface="Times New Roman" panose="02020603050405020304" charset="0"/>
                <a:ea typeface="宋体" panose="02010600030101010101" pitchFamily="2" charset="-122"/>
              </a:rPr>
              <a:t>，缓存值的个数为</a:t>
            </a:r>
            <a:r>
              <a:rPr lang="en-US" altLang="zh-CN" sz="2200" dirty="0">
                <a:solidFill>
                  <a:srgbClr val="800000"/>
                </a:solidFill>
                <a:latin typeface="Times New Roman" panose="02020603050405020304" charset="0"/>
                <a:ea typeface="宋体" panose="02010600030101010101" pitchFamily="2" charset="-122"/>
              </a:rPr>
              <a:t>5</a:t>
            </a:r>
            <a:r>
              <a:rPr lang="en-US" altLang="en-US" sz="2200" dirty="0">
                <a:solidFill>
                  <a:srgbClr val="800000"/>
                </a:solidFill>
                <a:latin typeface="Times New Roman" panose="02020603050405020304" charset="0"/>
                <a:ea typeface="宋体" panose="02010600030101010101" pitchFamily="2" charset="-122"/>
              </a:rPr>
              <a:t>。</a:t>
            </a:r>
            <a:endParaRPr lang="en-US" altLang="en-US" sz="2200" dirty="0">
              <a:solidFill>
                <a:srgbClr val="800000"/>
              </a:solidFill>
              <a:latin typeface="Times New Roman" panose="02020603050405020304" charset="0"/>
              <a:ea typeface="宋体" panose="02010600030101010101" pitchFamily="2" charset="-122"/>
            </a:endParaRPr>
          </a:p>
          <a:p>
            <a:pPr lvl="1">
              <a:lnSpc>
                <a:spcPct val="130000"/>
              </a:lnSpc>
              <a:buNone/>
            </a:pPr>
            <a:r>
              <a:rPr lang="en-US" altLang="zh-CN" sz="2200" dirty="0">
                <a:solidFill>
                  <a:srgbClr val="800000"/>
                </a:solidFill>
                <a:latin typeface="Times New Roman" panose="02020603050405020304" charset="0"/>
                <a:ea typeface="宋体" panose="02010600030101010101" pitchFamily="2" charset="-122"/>
              </a:rPr>
              <a:t>ALTER SEQUENCE student_seq INCREMENT BY 1 CACHE 5;</a:t>
            </a:r>
            <a:endParaRPr lang="en-US" altLang="zh-CN" sz="2200" dirty="0">
              <a:solidFill>
                <a:srgbClr val="800000"/>
              </a:solidFill>
              <a:latin typeface="Times New Roman" panose="02020603050405020304" charset="0"/>
              <a:ea typeface="宋体" panose="02010600030101010101" pitchFamily="2" charset="-122"/>
            </a:endParaRPr>
          </a:p>
        </p:txBody>
      </p:sp>
      <p:sp>
        <p:nvSpPr>
          <p:cNvPr id="139269" name="Rectangle 4"/>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0291"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40292" name="Rectangle 3"/>
          <p:cNvSpPr>
            <a:spLocks noGrp="1"/>
          </p:cNvSpPr>
          <p:nvPr>
            <p:ph idx="1"/>
          </p:nvPr>
        </p:nvSpPr>
        <p:spPr>
          <a:xfrm>
            <a:off x="0" y="836613"/>
            <a:ext cx="8458200" cy="5486400"/>
          </a:xfrm>
        </p:spPr>
        <p:txBody>
          <a:bodyPr vert="horz" wrap="square" lIns="91440" tIns="45720" rIns="91440" bIns="45720" anchor="t" anchorCtr="0"/>
          <a:p>
            <a:pPr>
              <a:lnSpc>
                <a:spcPct val="140000"/>
              </a:lnSpc>
            </a:pPr>
            <a:r>
              <a:rPr lang="zh-CN" altLang="en-US" sz="2400" dirty="0">
                <a:solidFill>
                  <a:srgbClr val="800000"/>
                </a:solidFill>
                <a:latin typeface="Times New Roman" panose="02020603050405020304" charset="0"/>
                <a:ea typeface="宋体" panose="02010600030101010101" pitchFamily="2" charset="-122"/>
              </a:rPr>
              <a:t>查看序列信息</a:t>
            </a:r>
            <a:endParaRPr lang="zh-CN" altLang="en-US" sz="2400" dirty="0">
              <a:solidFill>
                <a:srgbClr val="800000"/>
              </a:solidFill>
              <a:latin typeface="Times New Roman" panose="02020603050405020304" charset="0"/>
              <a:ea typeface="宋体" panose="02010600030101010101" pitchFamily="2" charset="-122"/>
            </a:endParaRPr>
          </a:p>
          <a:p>
            <a:pPr lvl="1">
              <a:lnSpc>
                <a:spcPct val="140000"/>
              </a:lnSpc>
            </a:pPr>
            <a:r>
              <a:rPr lang="zh-CN" altLang="zh-CN" sz="2400" dirty="0">
                <a:latin typeface="Times New Roman" panose="02020603050405020304" charset="0"/>
                <a:ea typeface="宋体" panose="02010600030101010101" pitchFamily="2" charset="-122"/>
              </a:rPr>
              <a:t>DBA_SEQUENCES</a:t>
            </a:r>
            <a:endParaRPr lang="zh-CN" altLang="zh-CN" sz="2400" dirty="0">
              <a:latin typeface="Times New Roman" panose="02020603050405020304" charset="0"/>
              <a:ea typeface="宋体" panose="02010600030101010101" pitchFamily="2" charset="-122"/>
            </a:endParaRPr>
          </a:p>
          <a:p>
            <a:pPr lvl="1">
              <a:lnSpc>
                <a:spcPct val="140000"/>
              </a:lnSpc>
            </a:pPr>
            <a:r>
              <a:rPr lang="zh-CN" altLang="zh-CN" sz="2400" dirty="0">
                <a:latin typeface="Times New Roman" panose="02020603050405020304" charset="0"/>
                <a:ea typeface="宋体" panose="02010600030101010101" pitchFamily="2" charset="-122"/>
              </a:rPr>
              <a:t>ALL_SEQUENCES</a:t>
            </a:r>
            <a:endParaRPr lang="zh-CN" altLang="zh-CN" sz="2400" dirty="0">
              <a:latin typeface="Times New Roman" panose="02020603050405020304" charset="0"/>
              <a:ea typeface="宋体" panose="02010600030101010101" pitchFamily="2" charset="-122"/>
            </a:endParaRPr>
          </a:p>
          <a:p>
            <a:pPr lvl="1">
              <a:lnSpc>
                <a:spcPct val="140000"/>
              </a:lnSpc>
            </a:pPr>
            <a:r>
              <a:rPr lang="zh-CN" altLang="zh-CN" sz="2400" dirty="0">
                <a:latin typeface="Times New Roman" panose="02020603050405020304" charset="0"/>
                <a:ea typeface="宋体" panose="02010600030101010101" pitchFamily="2" charset="-122"/>
              </a:rPr>
              <a:t>USER_SEQUENCES</a:t>
            </a:r>
            <a:endParaRPr lang="zh-CN" altLang="zh-CN" sz="2400" dirty="0">
              <a:latin typeface="Times New Roman" panose="02020603050405020304" charset="0"/>
              <a:ea typeface="宋体" panose="02010600030101010101" pitchFamily="2"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131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序列</a:t>
            </a:r>
            <a:endParaRPr lang="zh-CN" altLang="en-US" dirty="0">
              <a:ea typeface="宋体" panose="02010600030101010101" pitchFamily="2" charset="-122"/>
            </a:endParaRPr>
          </a:p>
        </p:txBody>
      </p:sp>
      <p:sp>
        <p:nvSpPr>
          <p:cNvPr id="141316" name="Rectangle 3"/>
          <p:cNvSpPr>
            <a:spLocks noGrp="1"/>
          </p:cNvSpPr>
          <p:nvPr>
            <p:ph idx="1"/>
          </p:nvPr>
        </p:nvSpPr>
        <p:spPr>
          <a:xfrm>
            <a:off x="0" y="836613"/>
            <a:ext cx="8027988" cy="5486400"/>
          </a:xfrm>
        </p:spPr>
        <p:txBody>
          <a:bodyPr vert="horz" wrap="square" lIns="91440" tIns="45720" rIns="91440" bIns="45720" anchor="t" anchorCtr="0"/>
          <a:p>
            <a:pPr>
              <a:lnSpc>
                <a:spcPct val="140000"/>
              </a:lnSpc>
            </a:pPr>
            <a:r>
              <a:rPr lang="zh-CN" altLang="en-US" dirty="0">
                <a:solidFill>
                  <a:srgbClr val="800000"/>
                </a:solidFill>
                <a:ea typeface="宋体" panose="02010600030101010101" pitchFamily="2" charset="-122"/>
              </a:rPr>
              <a:t>删除序列</a:t>
            </a:r>
            <a:endParaRPr lang="zh-CN" altLang="en-US" dirty="0">
              <a:solidFill>
                <a:srgbClr val="800000"/>
              </a:solidFill>
              <a:ea typeface="宋体" panose="02010600030101010101" pitchFamily="2" charset="-122"/>
            </a:endParaRPr>
          </a:p>
          <a:p>
            <a:pPr lvl="1">
              <a:lnSpc>
                <a:spcPct val="140000"/>
              </a:lnSpc>
            </a:pPr>
            <a:r>
              <a:rPr lang="zh-CN" altLang="en-US" sz="2400" dirty="0">
                <a:latin typeface="Times New Roman" panose="02020603050405020304" charset="0"/>
                <a:ea typeface="宋体" panose="02010600030101010101" pitchFamily="2" charset="-122"/>
              </a:rPr>
              <a:t>当一个序列不再需要时，可以使用</a:t>
            </a:r>
            <a:r>
              <a:rPr lang="en-US" altLang="zh-CN" sz="2400" dirty="0">
                <a:latin typeface="Times New Roman" panose="02020603050405020304" charset="0"/>
                <a:ea typeface="宋体" panose="02010600030101010101" pitchFamily="2" charset="-122"/>
              </a:rPr>
              <a:t>DROP SEQUENCE</a:t>
            </a:r>
            <a:r>
              <a:rPr lang="zh-CN" altLang="en-US" sz="2400" dirty="0">
                <a:latin typeface="Times New Roman" panose="02020603050405020304" charset="0"/>
                <a:ea typeface="宋体" panose="02010600030101010101" pitchFamily="2" charset="-122"/>
              </a:rPr>
              <a:t>语句删除序列。</a:t>
            </a:r>
            <a:endParaRPr lang="zh-CN" altLang="en-US" sz="2400" dirty="0">
              <a:latin typeface="Times New Roman" panose="02020603050405020304" charset="0"/>
              <a:ea typeface="宋体" panose="02010600030101010101" pitchFamily="2" charset="-122"/>
            </a:endParaRPr>
          </a:p>
          <a:p>
            <a:pPr lvl="1">
              <a:lnSpc>
                <a:spcPct val="140000"/>
              </a:lnSpc>
            </a:pPr>
            <a:r>
              <a:rPr lang="en-US" altLang="zh-CN" sz="2400" dirty="0">
                <a:latin typeface="Times New Roman" panose="02020603050405020304" charset="0"/>
                <a:ea typeface="宋体" panose="02010600030101010101" pitchFamily="2" charset="-122"/>
              </a:rPr>
              <a:t>DROP SEQUENCE student_seq;</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2531" name="Rectangle 2"/>
          <p:cNvSpPr>
            <a:spLocks noGrp="1"/>
          </p:cNvSpPr>
          <p:nvPr>
            <p:ph idx="1"/>
          </p:nvPr>
        </p:nvSpPr>
        <p:spPr>
          <a:xfrm>
            <a:off x="7938" y="908050"/>
            <a:ext cx="8451850" cy="5949950"/>
          </a:xfrm>
        </p:spPr>
        <p:txBody>
          <a:bodyPr vert="horz" wrap="square" lIns="91440" tIns="45720" rIns="91440" bIns="45720" anchor="t" anchorCtr="0"/>
          <a:p>
            <a:pPr>
              <a:lnSpc>
                <a:spcPct val="90000"/>
              </a:lnSpc>
            </a:pPr>
            <a:r>
              <a:rPr lang="zh-CN" altLang="en-US" dirty="0">
                <a:solidFill>
                  <a:srgbClr val="800000"/>
                </a:solidFill>
                <a:latin typeface="Times New Roman" panose="02020603050405020304" charset="0"/>
                <a:ea typeface="宋体" panose="02010600030101010101" pitchFamily="2" charset="-122"/>
              </a:rPr>
              <a:t>表名</a:t>
            </a:r>
            <a:r>
              <a:rPr lang="zh-CN" altLang="en-GB" dirty="0">
                <a:solidFill>
                  <a:srgbClr val="800000"/>
                </a:solidFill>
                <a:latin typeface="Times New Roman" panose="02020603050405020304" charset="0"/>
                <a:ea typeface="宋体" panose="02010600030101010101" pitchFamily="2" charset="-122"/>
              </a:rPr>
              <a:t>（</a:t>
            </a:r>
            <a:r>
              <a:rPr lang="en-US" altLang="zh-CN" dirty="0">
                <a:solidFill>
                  <a:srgbClr val="800000"/>
                </a:solidFill>
                <a:latin typeface="Times New Roman" panose="02020603050405020304" charset="0"/>
                <a:ea typeface="宋体" panose="02010600030101010101" pitchFamily="2" charset="-122"/>
              </a:rPr>
              <a:t>table_name</a:t>
            </a:r>
            <a:r>
              <a:rPr lang="zh-CN" altLang="en-GB" dirty="0">
                <a:solidFill>
                  <a:srgbClr val="800000"/>
                </a:solidFill>
                <a:latin typeface="Times New Roman" panose="02020603050405020304" charset="0"/>
                <a:ea typeface="宋体" panose="02010600030101010101" pitchFamily="2" charset="-122"/>
              </a:rPr>
              <a:t>）</a:t>
            </a:r>
            <a:endParaRPr lang="zh-CN" altLang="en-US" dirty="0">
              <a:solidFill>
                <a:srgbClr val="800000"/>
              </a:solidFill>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必须是合法标识符，长度为</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30 </a:t>
            </a:r>
            <a:r>
              <a:rPr lang="zh-CN" altLang="en-US" sz="2200" dirty="0">
                <a:latin typeface="Times New Roman" panose="02020603050405020304" charset="0"/>
                <a:ea typeface="宋体" panose="02010600030101010101" pitchFamily="2" charset="-122"/>
              </a:rPr>
              <a:t>字节，并且以字母开头，可以包含字母</a:t>
            </a:r>
            <a:r>
              <a:rPr lang="en-US" altLang="zh-CN" sz="2200" dirty="0">
                <a:latin typeface="Times New Roman" panose="02020603050405020304" charset="0"/>
                <a:ea typeface="宋体" panose="02010600030101010101" pitchFamily="2" charset="-122"/>
              </a:rPr>
              <a:t>(A</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Z</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a</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z)</a:t>
            </a:r>
            <a:r>
              <a:rPr lang="zh-CN" altLang="en-US" sz="2200" dirty="0">
                <a:latin typeface="Times New Roman" panose="02020603050405020304" charset="0"/>
                <a:ea typeface="宋体" panose="02010600030101010101" pitchFamily="2" charset="-122"/>
              </a:rPr>
              <a:t>、数字（</a:t>
            </a:r>
            <a:r>
              <a:rPr lang="en-US" altLang="zh-CN" sz="2200" dirty="0">
                <a:latin typeface="Times New Roman" panose="02020603050405020304" charset="0"/>
                <a:ea typeface="宋体" panose="02010600030101010101" pitchFamily="2" charset="-122"/>
              </a:rPr>
              <a:t>0</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9</a:t>
            </a:r>
            <a:r>
              <a:rPr lang="zh-CN" altLang="en-US" sz="2200" dirty="0">
                <a:latin typeface="Times New Roman" panose="02020603050405020304" charset="0"/>
                <a:ea typeface="宋体" panose="02010600030101010101" pitchFamily="2" charset="-122"/>
              </a:rPr>
              <a:t>），下划线（</a:t>
            </a:r>
            <a:r>
              <a:rPr lang="en-US" altLang="zh-CN" sz="2200" dirty="0">
                <a:latin typeface="Times New Roman" panose="02020603050405020304" charset="0"/>
                <a:ea typeface="宋体" panose="02010600030101010101" pitchFamily="2" charset="-122"/>
              </a:rPr>
              <a:t>_</a:t>
            </a:r>
            <a:r>
              <a:rPr lang="zh-CN" altLang="en-US" sz="2200" dirty="0">
                <a:latin typeface="Times New Roman" panose="02020603050405020304" charset="0"/>
                <a:ea typeface="宋体" panose="02010600030101010101" pitchFamily="2" charset="-122"/>
              </a:rPr>
              <a:t>）、美元符号（</a:t>
            </a:r>
            <a:r>
              <a:rPr lang="en-US" altLang="zh-CN"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）和井号（</a:t>
            </a:r>
            <a:r>
              <a:rPr lang="en-US" altLang="zh-CN"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）。此外，表名称不能是</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数据库的保留字</a:t>
            </a:r>
            <a:r>
              <a:rPr lang="zh-CN" altLang="en-US" sz="24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a:lnSpc>
                <a:spcPct val="90000"/>
              </a:lnSpc>
            </a:pPr>
            <a:r>
              <a:rPr lang="zh-CN" altLang="en-US" dirty="0">
                <a:solidFill>
                  <a:srgbClr val="800000"/>
                </a:solidFill>
                <a:latin typeface="Times New Roman" panose="02020603050405020304" charset="0"/>
                <a:ea typeface="宋体" panose="02010600030101010101" pitchFamily="2" charset="-122"/>
              </a:rPr>
              <a:t>表中列的数据类型</a:t>
            </a:r>
            <a:r>
              <a:rPr lang="en-US" altLang="zh-CN" dirty="0">
                <a:solidFill>
                  <a:srgbClr val="800000"/>
                </a:solidFill>
                <a:latin typeface="Times New Roman" panose="02020603050405020304" charset="0"/>
                <a:ea typeface="宋体" panose="02010600030101010101" pitchFamily="2" charset="-122"/>
              </a:rPr>
              <a:t>(datatype) </a:t>
            </a:r>
            <a:endParaRPr lang="en-US" altLang="zh-CN" dirty="0">
              <a:solidFill>
                <a:srgbClr val="800000"/>
              </a:solidFill>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字符类型</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数字类型</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日期类型</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大对象类型</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其他类型</a:t>
            </a:r>
            <a:endParaRPr lang="zh-CN" altLang="en-US" sz="2200" dirty="0">
              <a:latin typeface="Times New Roman" panose="02020603050405020304" charset="0"/>
              <a:ea typeface="宋体" panose="02010600030101010101" pitchFamily="2" charset="-122"/>
            </a:endParaRPr>
          </a:p>
        </p:txBody>
      </p:sp>
      <p:sp>
        <p:nvSpPr>
          <p:cNvPr id="22532"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创建表</a:t>
            </a:r>
            <a:endParaRPr lang="zh-CN" altLang="en-US" dirty="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2338"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142339" name="Picture 2"/>
          <p:cNvPicPr>
            <a:picLocks noChangeAspect="1"/>
          </p:cNvPicPr>
          <p:nvPr/>
        </p:nvPicPr>
        <p:blipFill>
          <a:blip r:embed="rId1"/>
          <a:stretch>
            <a:fillRect/>
          </a:stretch>
        </p:blipFill>
        <p:spPr>
          <a:xfrm>
            <a:off x="1258888" y="1700213"/>
            <a:ext cx="6481762" cy="4008437"/>
          </a:xfrm>
          <a:prstGeom prst="rect">
            <a:avLst/>
          </a:prstGeom>
          <a:noFill/>
          <a:ln w="9525">
            <a:noFill/>
          </a:ln>
        </p:spPr>
      </p:pic>
      <p:sp>
        <p:nvSpPr>
          <p:cNvPr id="142340" name="Rectangle 3"/>
          <p:cNvSpPr>
            <a:spLocks noGrp="1"/>
          </p:cNvSpPr>
          <p:nvPr>
            <p:ph type="title"/>
          </p:nvPr>
        </p:nvSpPr>
        <p:spPr/>
        <p:txBody>
          <a:bodyPr vert="horz" wrap="square" lIns="91440" tIns="45720" rIns="91440" bIns="45720" anchor="ctr" anchorCtr="0"/>
          <a:p>
            <a:r>
              <a:rPr lang="zh-CN" altLang="en-US" sz="4400" dirty="0">
                <a:ea typeface="宋体" panose="02010600030101010101" pitchFamily="2" charset="-122"/>
              </a:rPr>
              <a:t>创建序列</a:t>
            </a:r>
            <a:endParaRPr lang="zh-CN" altLang="en-US" sz="4400" dirty="0">
              <a:ea typeface="宋体" panose="02010600030101010101" pitchFamily="2" charset="-122"/>
            </a:endParaRPr>
          </a:p>
        </p:txBody>
      </p:sp>
      <p:sp>
        <p:nvSpPr>
          <p:cNvPr id="142341" name="Rectangle 4"/>
          <p:cNvSpPr>
            <a:spLocks noGrp="1"/>
          </p:cNvSpPr>
          <p:nvPr>
            <p:ph type="body" sz="half" idx="1"/>
          </p:nvPr>
        </p:nvSpPr>
        <p:spPr>
          <a:xfrm>
            <a:off x="468313" y="1125538"/>
            <a:ext cx="7559675" cy="4751387"/>
          </a:xfrm>
        </p:spPr>
        <p:txBody>
          <a:bodyPr vert="horz" wrap="square" lIns="91440" tIns="45720" rIns="91440" bIns="45720" anchor="t" anchorCtr="0"/>
          <a:p>
            <a:pPr>
              <a:buClr>
                <a:srgbClr val="800000"/>
              </a:buClr>
              <a:buSzPct val="90000"/>
              <a:buFont typeface="Wingdings" panose="05000000000000000000" pitchFamily="2" charset="2"/>
            </a:pPr>
            <a:r>
              <a:rPr lang="zh-CN" altLang="en-US" sz="2800" dirty="0">
                <a:ea typeface="宋体" panose="02010600030101010101" pitchFamily="2" charset="-122"/>
              </a:rPr>
              <a:t>序列管理页面 </a:t>
            </a:r>
            <a:endParaRPr lang="zh-CN" altLang="en-US" sz="2800" dirty="0">
              <a:ea typeface="宋体" panose="02010600030101010101" pitchFamily="2" charset="-122"/>
            </a:endParaRPr>
          </a:p>
        </p:txBody>
      </p:sp>
      <p:grpSp>
        <p:nvGrpSpPr>
          <p:cNvPr id="142342" name="Group 5"/>
          <p:cNvGrpSpPr/>
          <p:nvPr/>
        </p:nvGrpSpPr>
        <p:grpSpPr>
          <a:xfrm>
            <a:off x="179388" y="3716338"/>
            <a:ext cx="8569325" cy="1800225"/>
            <a:chOff x="1004" y="4922"/>
            <a:chExt cx="8924" cy="1889"/>
          </a:xfrm>
        </p:grpSpPr>
        <p:grpSp>
          <p:nvGrpSpPr>
            <p:cNvPr id="142343" name="Group 6"/>
            <p:cNvGrpSpPr/>
            <p:nvPr/>
          </p:nvGrpSpPr>
          <p:grpSpPr>
            <a:xfrm>
              <a:off x="1004" y="4922"/>
              <a:ext cx="3859" cy="780"/>
              <a:chOff x="1193" y="7769"/>
              <a:chExt cx="3859" cy="780"/>
            </a:xfrm>
          </p:grpSpPr>
          <p:sp>
            <p:nvSpPr>
              <p:cNvPr id="142351" name="Oval 7"/>
              <p:cNvSpPr/>
              <p:nvPr/>
            </p:nvSpPr>
            <p:spPr>
              <a:xfrm>
                <a:off x="2637" y="7769"/>
                <a:ext cx="2415" cy="780"/>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42352" name="Line 8"/>
              <p:cNvSpPr/>
              <p:nvPr/>
            </p:nvSpPr>
            <p:spPr>
              <a:xfrm>
                <a:off x="2100" y="8160"/>
                <a:ext cx="525" cy="0"/>
              </a:xfrm>
              <a:prstGeom prst="line">
                <a:avLst/>
              </a:prstGeom>
              <a:ln w="9525" cap="flat" cmpd="sng">
                <a:solidFill>
                  <a:srgbClr val="000000"/>
                </a:solidFill>
                <a:prstDash val="solid"/>
                <a:headEnd type="none" w="med" len="med"/>
                <a:tailEnd type="triangle" w="sm" len="med"/>
              </a:ln>
            </p:spPr>
          </p:sp>
          <p:sp>
            <p:nvSpPr>
              <p:cNvPr id="142353" name="Text Box 9"/>
              <p:cNvSpPr txBox="1"/>
              <p:nvPr/>
            </p:nvSpPr>
            <p:spPr>
              <a:xfrm>
                <a:off x="1193" y="7860"/>
                <a:ext cx="1031" cy="449"/>
              </a:xfrm>
              <a:prstGeom prst="rect">
                <a:avLst/>
              </a:prstGeom>
              <a:noFill/>
              <a:ln w="9525">
                <a:noFill/>
              </a:ln>
            </p:spPr>
            <p:txBody>
              <a:bodyPr/>
              <a:p>
                <a:pPr algn="just">
                  <a:lnSpc>
                    <a:spcPct val="120000"/>
                  </a:lnSpc>
                </a:pPr>
                <a:r>
                  <a:rPr lang="zh-CN" altLang="en-US" sz="1400" b="0" dirty="0">
                    <a:latin typeface="Times New Roman" panose="02020603050405020304" charset="0"/>
                  </a:rPr>
                  <a:t>搜索序列</a:t>
                </a:r>
                <a:endParaRPr lang="zh-CN" altLang="en-US" sz="1400" b="0" dirty="0">
                  <a:latin typeface="Arial" panose="020B0604020202020204" pitchFamily="34" charset="0"/>
                </a:endParaRPr>
              </a:p>
            </p:txBody>
          </p:sp>
        </p:grpSp>
        <p:grpSp>
          <p:nvGrpSpPr>
            <p:cNvPr id="142344" name="Group 10"/>
            <p:cNvGrpSpPr/>
            <p:nvPr/>
          </p:nvGrpSpPr>
          <p:grpSpPr>
            <a:xfrm>
              <a:off x="1158" y="5928"/>
              <a:ext cx="8770" cy="883"/>
              <a:chOff x="1152" y="8775"/>
              <a:chExt cx="8770" cy="883"/>
            </a:xfrm>
          </p:grpSpPr>
          <p:grpSp>
            <p:nvGrpSpPr>
              <p:cNvPr id="142345" name="Group 11"/>
              <p:cNvGrpSpPr/>
              <p:nvPr/>
            </p:nvGrpSpPr>
            <p:grpSpPr>
              <a:xfrm>
                <a:off x="8367" y="8775"/>
                <a:ext cx="1555" cy="459"/>
                <a:chOff x="8367" y="8775"/>
                <a:chExt cx="1555" cy="459"/>
              </a:xfrm>
            </p:grpSpPr>
            <p:sp>
              <p:nvSpPr>
                <p:cNvPr id="142349" name="Line 12"/>
                <p:cNvSpPr/>
                <p:nvPr/>
              </p:nvSpPr>
              <p:spPr>
                <a:xfrm flipH="1">
                  <a:off x="8367" y="9071"/>
                  <a:ext cx="597" cy="1"/>
                </a:xfrm>
                <a:prstGeom prst="line">
                  <a:avLst/>
                </a:prstGeom>
                <a:ln w="9525" cap="flat" cmpd="sng">
                  <a:solidFill>
                    <a:srgbClr val="000000"/>
                  </a:solidFill>
                  <a:prstDash val="solid"/>
                  <a:headEnd type="none" w="med" len="med"/>
                  <a:tailEnd type="triangle" w="sm" len="med"/>
                </a:ln>
              </p:spPr>
            </p:sp>
            <p:sp>
              <p:nvSpPr>
                <p:cNvPr id="142350" name="Text Box 13"/>
                <p:cNvSpPr txBox="1"/>
                <p:nvPr/>
              </p:nvSpPr>
              <p:spPr>
                <a:xfrm>
                  <a:off x="8822" y="8775"/>
                  <a:ext cx="1100" cy="459"/>
                </a:xfrm>
                <a:prstGeom prst="rect">
                  <a:avLst/>
                </a:prstGeom>
                <a:noFill/>
                <a:ln w="9525">
                  <a:noFill/>
                </a:ln>
              </p:spPr>
              <p:txBody>
                <a:bodyPr/>
                <a:p>
                  <a:pPr algn="just">
                    <a:lnSpc>
                      <a:spcPct val="120000"/>
                    </a:lnSpc>
                  </a:pPr>
                  <a:r>
                    <a:rPr lang="zh-CN" altLang="en-US" sz="1400" b="0" dirty="0">
                      <a:latin typeface="Times New Roman" panose="02020603050405020304" charset="0"/>
                    </a:rPr>
                    <a:t>创建序列</a:t>
                  </a:r>
                  <a:endParaRPr lang="zh-CN" altLang="en-US" sz="1400" b="0" dirty="0">
                    <a:latin typeface="Arial" panose="020B0604020202020204" pitchFamily="34" charset="0"/>
                  </a:endParaRPr>
                </a:p>
              </p:txBody>
            </p:sp>
          </p:grpSp>
          <p:sp>
            <p:nvSpPr>
              <p:cNvPr id="142346" name="Line 14"/>
              <p:cNvSpPr/>
              <p:nvPr/>
            </p:nvSpPr>
            <p:spPr>
              <a:xfrm>
                <a:off x="1964" y="9230"/>
                <a:ext cx="567" cy="0"/>
              </a:xfrm>
              <a:prstGeom prst="line">
                <a:avLst/>
              </a:prstGeom>
              <a:ln w="9525" cap="flat" cmpd="sng">
                <a:solidFill>
                  <a:srgbClr val="000000"/>
                </a:solidFill>
                <a:prstDash val="solid"/>
                <a:headEnd type="none" w="med" len="med"/>
                <a:tailEnd type="triangle" w="sm" len="med"/>
              </a:ln>
            </p:spPr>
          </p:sp>
          <p:sp>
            <p:nvSpPr>
              <p:cNvPr id="142347" name="Oval 15"/>
              <p:cNvSpPr/>
              <p:nvPr/>
            </p:nvSpPr>
            <p:spPr>
              <a:xfrm>
                <a:off x="2530" y="8878"/>
                <a:ext cx="5589" cy="780"/>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42348" name="Text Box 16"/>
              <p:cNvSpPr txBox="1"/>
              <p:nvPr/>
            </p:nvSpPr>
            <p:spPr>
              <a:xfrm>
                <a:off x="1152" y="8814"/>
                <a:ext cx="1745" cy="705"/>
              </a:xfrm>
              <a:prstGeom prst="rect">
                <a:avLst/>
              </a:prstGeom>
              <a:noFill/>
              <a:ln w="9525">
                <a:noFill/>
              </a:ln>
            </p:spPr>
            <p:txBody>
              <a:bodyPr/>
              <a:p>
                <a:pPr algn="just">
                  <a:lnSpc>
                    <a:spcPct val="120000"/>
                  </a:lnSpc>
                </a:pPr>
                <a:r>
                  <a:rPr lang="zh-CN" altLang="en-US" sz="1400" b="0" dirty="0">
                    <a:latin typeface="Times New Roman" panose="02020603050405020304" charset="0"/>
                  </a:rPr>
                  <a:t>序列基本</a:t>
                </a:r>
                <a:endParaRPr lang="zh-CN" altLang="en-US" sz="1400" b="0" dirty="0">
                  <a:latin typeface="Times New Roman" panose="02020603050405020304" charset="0"/>
                </a:endParaRPr>
              </a:p>
              <a:p>
                <a:pPr algn="just">
                  <a:lnSpc>
                    <a:spcPct val="120000"/>
                  </a:lnSpc>
                </a:pPr>
                <a:r>
                  <a:rPr lang="zh-CN" altLang="en-US" sz="1400" b="0" dirty="0">
                    <a:latin typeface="Times New Roman" panose="02020603050405020304" charset="0"/>
                  </a:rPr>
                  <a:t>信息</a:t>
                </a:r>
                <a:endParaRPr lang="zh-CN" altLang="en-US" sz="1400" b="0" dirty="0">
                  <a:latin typeface="Arial" panose="020B0604020202020204" pitchFamily="34" charset="0"/>
                </a:endParaRPr>
              </a:p>
            </p:txBody>
          </p:sp>
        </p:grpSp>
      </p:gr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3362"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3363" name="Rectangle 2"/>
          <p:cNvSpPr>
            <a:spLocks noGrp="1"/>
          </p:cNvSpPr>
          <p:nvPr>
            <p:ph type="title"/>
          </p:nvPr>
        </p:nvSpPr>
        <p:spPr/>
        <p:txBody>
          <a:bodyPr vert="horz" wrap="square" lIns="91440" tIns="45720" rIns="91440" bIns="45720" anchor="ctr" anchorCtr="0"/>
          <a:p>
            <a:r>
              <a:rPr lang="zh-CN" altLang="en-US" sz="4400" dirty="0">
                <a:ea typeface="宋体" panose="02010600030101010101" pitchFamily="2" charset="-122"/>
              </a:rPr>
              <a:t>创建序列</a:t>
            </a:r>
            <a:endParaRPr lang="zh-CN" altLang="en-US" sz="4400" dirty="0">
              <a:ea typeface="宋体" panose="02010600030101010101" pitchFamily="2" charset="-122"/>
            </a:endParaRPr>
          </a:p>
        </p:txBody>
      </p:sp>
      <p:sp>
        <p:nvSpPr>
          <p:cNvPr id="143364" name="Rectangle 3"/>
          <p:cNvSpPr>
            <a:spLocks noGrp="1"/>
          </p:cNvSpPr>
          <p:nvPr>
            <p:ph type="body" sz="half" idx="1"/>
          </p:nvPr>
        </p:nvSpPr>
        <p:spPr>
          <a:xfrm>
            <a:off x="468313" y="1125538"/>
            <a:ext cx="7559675" cy="4751387"/>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ea typeface="宋体" panose="02010600030101010101" pitchFamily="2" charset="-122"/>
              </a:rPr>
              <a:t>创建序列页面 </a:t>
            </a:r>
            <a:endParaRPr lang="zh-CN" altLang="en-US" sz="2800" dirty="0">
              <a:ea typeface="宋体" panose="02010600030101010101" pitchFamily="2" charset="-122"/>
            </a:endParaRPr>
          </a:p>
        </p:txBody>
      </p:sp>
      <p:pic>
        <p:nvPicPr>
          <p:cNvPr id="143365" name="Picture 4"/>
          <p:cNvPicPr>
            <a:picLocks noChangeAspect="1"/>
          </p:cNvPicPr>
          <p:nvPr/>
        </p:nvPicPr>
        <p:blipFill>
          <a:blip r:embed="rId1"/>
          <a:stretch>
            <a:fillRect/>
          </a:stretch>
        </p:blipFill>
        <p:spPr>
          <a:xfrm>
            <a:off x="1476375" y="1628775"/>
            <a:ext cx="6119813" cy="4862513"/>
          </a:xfrm>
          <a:prstGeom prst="rect">
            <a:avLst/>
          </a:prstGeom>
          <a:noFill/>
          <a:ln w="9525">
            <a:noFill/>
          </a:ln>
        </p:spPr>
      </p:pic>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4386"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438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修改序列 </a:t>
            </a:r>
            <a:endParaRPr lang="zh-CN" altLang="en-US" dirty="0">
              <a:ea typeface="宋体" panose="02010600030101010101" pitchFamily="2" charset="-122"/>
            </a:endParaRPr>
          </a:p>
        </p:txBody>
      </p:sp>
      <p:sp>
        <p:nvSpPr>
          <p:cNvPr id="144388" name="Rectangle 3"/>
          <p:cNvSpPr>
            <a:spLocks noGrp="1"/>
          </p:cNvSpPr>
          <p:nvPr>
            <p:ph type="body" sz="half" idx="1"/>
          </p:nvPr>
        </p:nvSpPr>
        <p:spPr>
          <a:xfrm>
            <a:off x="468313" y="1125538"/>
            <a:ext cx="7559675" cy="4751387"/>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ea typeface="宋体" panose="02010600030101010101" pitchFamily="2" charset="-122"/>
              </a:rPr>
              <a:t>编辑序列 </a:t>
            </a:r>
            <a:endParaRPr lang="zh-CN" altLang="en-US" sz="2800" dirty="0">
              <a:ea typeface="宋体" panose="02010600030101010101" pitchFamily="2" charset="-122"/>
            </a:endParaRPr>
          </a:p>
        </p:txBody>
      </p:sp>
      <p:pic>
        <p:nvPicPr>
          <p:cNvPr id="144389" name="Picture 4"/>
          <p:cNvPicPr>
            <a:picLocks noChangeAspect="1"/>
          </p:cNvPicPr>
          <p:nvPr/>
        </p:nvPicPr>
        <p:blipFill>
          <a:blip r:embed="rId1"/>
          <a:stretch>
            <a:fillRect/>
          </a:stretch>
        </p:blipFill>
        <p:spPr>
          <a:xfrm>
            <a:off x="1116013" y="1773238"/>
            <a:ext cx="6624637" cy="4421187"/>
          </a:xfrm>
          <a:prstGeom prst="rect">
            <a:avLst/>
          </a:prstGeom>
          <a:noFill/>
          <a:ln w="9525">
            <a:noFill/>
          </a:ln>
        </p:spPr>
      </p:pic>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5410"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541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删除序列 </a:t>
            </a:r>
            <a:endParaRPr lang="zh-CN" altLang="en-US" dirty="0">
              <a:ea typeface="宋体" panose="02010600030101010101" pitchFamily="2" charset="-122"/>
            </a:endParaRPr>
          </a:p>
        </p:txBody>
      </p:sp>
      <p:sp>
        <p:nvSpPr>
          <p:cNvPr id="145412" name="Rectangle 3"/>
          <p:cNvSpPr>
            <a:spLocks noGrp="1"/>
          </p:cNvSpPr>
          <p:nvPr>
            <p:ph type="body" sz="half" idx="1"/>
          </p:nvPr>
        </p:nvSpPr>
        <p:spPr>
          <a:xfrm>
            <a:off x="468313" y="1125538"/>
            <a:ext cx="7559675" cy="5399087"/>
          </a:xfrm>
        </p:spPr>
        <p:txBody>
          <a:bodyPr vert="horz" wrap="square" lIns="91440" tIns="45720" rIns="91440" bIns="45720" anchor="t" anchorCtr="0"/>
          <a:p>
            <a:pPr>
              <a:buClr>
                <a:srgbClr val="800000"/>
              </a:buClr>
              <a:buSzPct val="90000"/>
              <a:buFont typeface="Wingdings" panose="05000000000000000000" pitchFamily="2" charset="2"/>
            </a:pPr>
            <a:r>
              <a:rPr lang="zh-CN" altLang="en-US" sz="2800" dirty="0">
                <a:ea typeface="宋体" panose="02010600030101010101" pitchFamily="2" charset="-122"/>
              </a:rPr>
              <a:t>确认删除页面 </a:t>
            </a: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pPr>
            <a:endParaRPr lang="zh-CN" altLang="en-US" sz="2800" dirty="0">
              <a:ea typeface="宋体" panose="02010600030101010101" pitchFamily="2" charset="-122"/>
            </a:endParaRPr>
          </a:p>
          <a:p>
            <a:pPr>
              <a:buClr>
                <a:srgbClr val="800000"/>
              </a:buClr>
              <a:buSzPct val="90000"/>
              <a:buFont typeface="Wingdings" panose="05000000000000000000" pitchFamily="2" charset="2"/>
              <a:buChar char="u"/>
            </a:pPr>
            <a:r>
              <a:rPr lang="en-US" altLang="zh-CN" sz="2400" dirty="0">
                <a:latin typeface="Times New Roman" panose="02020603050405020304" charset="0"/>
                <a:ea typeface="宋体" panose="02010600030101010101" pitchFamily="2" charset="-122"/>
              </a:rPr>
              <a:t>DROP SEQUENCE</a:t>
            </a:r>
            <a:r>
              <a:rPr lang="zh-CN" altLang="en-US" sz="2400" dirty="0">
                <a:latin typeface="Times New Roman" panose="02020603050405020304" charset="0"/>
                <a:ea typeface="宋体" panose="02010600030101010101" pitchFamily="2" charset="-122"/>
              </a:rPr>
              <a:t>语句也可以删除序列。</a:t>
            </a:r>
            <a:endParaRPr lang="zh-CN" altLang="en-US" sz="2400" dirty="0">
              <a:latin typeface="Times New Roman" panose="02020603050405020304" charset="0"/>
              <a:ea typeface="宋体" panose="02010600030101010101" pitchFamily="2" charset="-122"/>
            </a:endParaRPr>
          </a:p>
          <a:p>
            <a:pPr lvl="1">
              <a:buClrTx/>
              <a:buSzTx/>
              <a:buFontTx/>
              <a:buNone/>
            </a:pP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例</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删除序列</a:t>
            </a:r>
            <a:r>
              <a:rPr lang="en-US" altLang="zh-CN" sz="2400" dirty="0">
                <a:latin typeface="Times New Roman" panose="02020603050405020304" charset="0"/>
                <a:ea typeface="宋体" panose="02010600030101010101" pitchFamily="2" charset="-122"/>
              </a:rPr>
              <a:t>USER_S</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lvl="1">
              <a:buClrTx/>
              <a:buSzTx/>
              <a:buFontTx/>
              <a:buNone/>
            </a:pPr>
            <a:r>
              <a:rPr lang="en-US" altLang="zh-CN" sz="2400" dirty="0">
                <a:latin typeface="Times New Roman" panose="02020603050405020304" charset="0"/>
                <a:ea typeface="宋体" panose="02010600030101010101" pitchFamily="2" charset="-122"/>
              </a:rPr>
              <a:t>DROP SEQUENCE USERMAN.USER_S;</a:t>
            </a:r>
            <a:endParaRPr lang="en-US" altLang="zh-CN" sz="2400" dirty="0">
              <a:latin typeface="Times New Roman" panose="02020603050405020304" charset="0"/>
              <a:ea typeface="宋体" panose="02010600030101010101" pitchFamily="2" charset="-122"/>
            </a:endParaRPr>
          </a:p>
        </p:txBody>
      </p:sp>
      <p:pic>
        <p:nvPicPr>
          <p:cNvPr id="145413" name="Picture 4"/>
          <p:cNvPicPr>
            <a:picLocks noChangeAspect="1"/>
          </p:cNvPicPr>
          <p:nvPr/>
        </p:nvPicPr>
        <p:blipFill>
          <a:blip r:embed="rId1"/>
          <a:stretch>
            <a:fillRect/>
          </a:stretch>
        </p:blipFill>
        <p:spPr>
          <a:xfrm>
            <a:off x="1260475" y="1916113"/>
            <a:ext cx="6407150" cy="2397125"/>
          </a:xfrm>
          <a:prstGeom prst="rect">
            <a:avLst/>
          </a:prstGeom>
          <a:noFill/>
          <a:ln w="9525">
            <a:noFill/>
          </a:ln>
        </p:spPr>
      </p:pic>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643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分区表与分区索引</a:t>
            </a:r>
            <a:endParaRPr lang="zh-CN" altLang="en-US" dirty="0">
              <a:ea typeface="宋体" panose="02010600030101010101" pitchFamily="2" charset="-122"/>
            </a:endParaRPr>
          </a:p>
        </p:txBody>
      </p:sp>
      <p:sp>
        <p:nvSpPr>
          <p:cNvPr id="146436" name="Rectangle 3"/>
          <p:cNvSpPr>
            <a:spLocks noGrp="1"/>
          </p:cNvSpPr>
          <p:nvPr>
            <p:ph idx="1"/>
          </p:nvPr>
        </p:nvSpPr>
        <p:spPr>
          <a:xfrm>
            <a:off x="611188" y="1484313"/>
            <a:ext cx="7847012" cy="5068887"/>
          </a:xfrm>
        </p:spPr>
        <p:txBody>
          <a:bodyPr vert="horz" wrap="square" lIns="91440" tIns="45720" rIns="91440" bIns="45720" anchor="t" anchorCtr="0"/>
          <a:p>
            <a:r>
              <a:rPr lang="zh-CN" altLang="en-US" dirty="0">
                <a:ea typeface="宋体" panose="02010600030101010101" pitchFamily="2" charset="-122"/>
              </a:rPr>
              <a:t>分区概述</a:t>
            </a:r>
            <a:endParaRPr lang="zh-CN" altLang="en-US" dirty="0">
              <a:ea typeface="宋体" panose="02010600030101010101" pitchFamily="2" charset="-122"/>
            </a:endParaRPr>
          </a:p>
          <a:p>
            <a:r>
              <a:rPr lang="zh-CN" altLang="en-GB" dirty="0">
                <a:ea typeface="宋体" panose="02010600030101010101" pitchFamily="2" charset="-122"/>
              </a:rPr>
              <a:t>创建分区表 </a:t>
            </a:r>
            <a:endParaRPr lang="zh-CN" altLang="en-GB" dirty="0">
              <a:ea typeface="宋体" panose="02010600030101010101" pitchFamily="2" charset="-122"/>
            </a:endParaRPr>
          </a:p>
          <a:p>
            <a:r>
              <a:rPr lang="zh-CN" altLang="en-GB" dirty="0">
                <a:ea typeface="宋体" panose="02010600030101010101" pitchFamily="2" charset="-122"/>
              </a:rPr>
              <a:t>创建分区索引 </a:t>
            </a:r>
            <a:endParaRPr lang="zh-CN" altLang="en-GB" dirty="0">
              <a:ea typeface="宋体" panose="02010600030101010101" pitchFamily="2" charset="-122"/>
            </a:endParaRPr>
          </a:p>
          <a:p>
            <a:r>
              <a:rPr lang="zh-CN" altLang="en-GB" dirty="0">
                <a:ea typeface="宋体" panose="02010600030101010101" pitchFamily="2" charset="-122"/>
              </a:rPr>
              <a:t>维护分区表与分区索引 </a:t>
            </a:r>
            <a:endParaRPr lang="zh-CN" altLang="en-US" dirty="0">
              <a:ea typeface="宋体" panose="02010600030101010101" pitchFamily="2"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7459" name="Rectangle 2"/>
          <p:cNvSpPr>
            <a:spLocks noGrp="1"/>
          </p:cNvSpPr>
          <p:nvPr>
            <p:ph type="title"/>
          </p:nvPr>
        </p:nvSpPr>
        <p:spPr>
          <a:xfrm>
            <a:off x="17463" y="65088"/>
            <a:ext cx="8974137" cy="841375"/>
          </a:xfrm>
        </p:spPr>
        <p:txBody>
          <a:bodyPr vert="horz" wrap="square" lIns="91440" tIns="45720" rIns="91440" bIns="45720" anchor="ctr" anchorCtr="0"/>
          <a:p>
            <a:r>
              <a:rPr lang="zh-CN" altLang="en-US" dirty="0">
                <a:ea typeface="宋体" panose="02010600030101010101" pitchFamily="2" charset="-122"/>
              </a:rPr>
              <a:t>分区概述</a:t>
            </a:r>
            <a:endParaRPr lang="zh-CN" altLang="en-US" dirty="0">
              <a:ea typeface="宋体" panose="02010600030101010101" pitchFamily="2" charset="-122"/>
            </a:endParaRPr>
          </a:p>
        </p:txBody>
      </p:sp>
      <p:sp>
        <p:nvSpPr>
          <p:cNvPr id="147460" name="Rectangle 3"/>
          <p:cNvSpPr>
            <a:spLocks noGrp="1"/>
          </p:cNvSpPr>
          <p:nvPr>
            <p:ph idx="1"/>
          </p:nvPr>
        </p:nvSpPr>
        <p:spPr>
          <a:xfrm>
            <a:off x="34925" y="908050"/>
            <a:ext cx="8280400" cy="4403725"/>
          </a:xfrm>
        </p:spPr>
        <p:txBody>
          <a:bodyPr vert="horz" wrap="square" lIns="91440" tIns="45720" rIns="91440" bIns="45720" anchor="t" anchorCtr="0"/>
          <a:p>
            <a:pPr>
              <a:lnSpc>
                <a:spcPct val="135000"/>
              </a:lnSpc>
            </a:pPr>
            <a:r>
              <a:rPr lang="zh-CN" altLang="en-US" dirty="0">
                <a:solidFill>
                  <a:srgbClr val="800000"/>
                </a:solidFill>
                <a:latin typeface="Times New Roman" panose="02020603050405020304" charset="0"/>
                <a:ea typeface="宋体" panose="02010600030101010101" pitchFamily="2" charset="-122"/>
              </a:rPr>
              <a:t>分区概念</a:t>
            </a:r>
            <a:endParaRPr lang="zh-CN" altLang="en-US" dirty="0">
              <a:solidFill>
                <a:srgbClr val="800000"/>
              </a:solidFill>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所谓的分区是指将一个巨型表或巨型索引分成若干独立的组成部分进行存储和管理，每一个相对小的、可以独立管理的部分，称为原来表或索引的分区。</a:t>
            </a:r>
            <a:endParaRPr lang="zh-CN" altLang="en-US" sz="2200" dirty="0">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每个分区都具有相同的逻辑属性，但物理属性可以不同。如具有相同列、数据类型、约束等，但可以具有不同的存储参数、位于不同的表空间等。</a:t>
            </a:r>
            <a:endParaRPr lang="zh-CN" altLang="en-US" sz="2200" dirty="0">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分区后，表中每个记录或索引条目根据分区条件分散存储到不同分区中 。</a:t>
            </a:r>
            <a:endParaRPr lang="zh-CN" altLang="en-US" sz="2200" dirty="0">
              <a:latin typeface="Times New Roman" panose="02020603050405020304" charset="0"/>
              <a:ea typeface="宋体" panose="02010600030101010101" pitchFamily="2" charset="-122"/>
            </a:endParaRPr>
          </a:p>
          <a:p>
            <a:endParaRPr lang="en-US" altLang="zh-CN" b="0" dirty="0">
              <a:latin typeface="Times New Roman" panose="02020603050405020304" charset="0"/>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8483" name="Rectangle 2"/>
          <p:cNvSpPr>
            <a:spLocks noGrp="1"/>
          </p:cNvSpPr>
          <p:nvPr>
            <p:ph type="title"/>
          </p:nvPr>
        </p:nvSpPr>
        <p:spPr>
          <a:xfrm>
            <a:off x="17463" y="65088"/>
            <a:ext cx="8974137" cy="841375"/>
          </a:xfrm>
        </p:spPr>
        <p:txBody>
          <a:bodyPr vert="horz" wrap="square" lIns="91440" tIns="45720" rIns="91440" bIns="45720" anchor="ctr" anchorCtr="0"/>
          <a:p>
            <a:r>
              <a:rPr lang="zh-CN" altLang="en-US" dirty="0">
                <a:ea typeface="宋体" panose="02010600030101010101" pitchFamily="2" charset="-122"/>
              </a:rPr>
              <a:t>分区概述</a:t>
            </a:r>
            <a:endParaRPr lang="zh-CN" altLang="en-US" dirty="0">
              <a:ea typeface="宋体" panose="02010600030101010101" pitchFamily="2" charset="-122"/>
            </a:endParaRPr>
          </a:p>
        </p:txBody>
      </p:sp>
      <p:sp>
        <p:nvSpPr>
          <p:cNvPr id="148484" name="Rectangle 3"/>
          <p:cNvSpPr>
            <a:spLocks noGrp="1"/>
          </p:cNvSpPr>
          <p:nvPr>
            <p:ph idx="1"/>
          </p:nvPr>
        </p:nvSpPr>
        <p:spPr>
          <a:xfrm>
            <a:off x="34925" y="909638"/>
            <a:ext cx="8280400" cy="4403725"/>
          </a:xfrm>
        </p:spPr>
        <p:txBody>
          <a:bodyPr vert="horz" wrap="square" lIns="91440" tIns="45720" rIns="91440" bIns="45720" anchor="t" anchorCtr="0"/>
          <a:p>
            <a:pPr>
              <a:lnSpc>
                <a:spcPct val="125000"/>
              </a:lnSpc>
            </a:pPr>
            <a:r>
              <a:rPr lang="zh-CN" altLang="en-US" dirty="0">
                <a:solidFill>
                  <a:srgbClr val="800000"/>
                </a:solidFill>
                <a:ea typeface="宋体" panose="02010600030101010101" pitchFamily="2" charset="-122"/>
              </a:rPr>
              <a:t>对巨型表进行分区具有下列优点：</a:t>
            </a:r>
            <a:endParaRPr lang="zh-CN" altLang="en-US" dirty="0">
              <a:solidFill>
                <a:srgbClr val="800000"/>
              </a:solidFill>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提高数据的安全性，一个分区的损坏不影响其他分区中数据的正常使用。</a:t>
            </a:r>
            <a:endParaRPr lang="zh-CN" altLang="en-US" sz="2200" dirty="0">
              <a:latin typeface="Times New Roman" panose="02020603050405020304" charset="0"/>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将表的各个分区存储在不同磁盘上，提高数据的并行操作能力。</a:t>
            </a:r>
            <a:endParaRPr lang="zh-CN" altLang="en-US" sz="2200" dirty="0">
              <a:latin typeface="Times New Roman" panose="02020603050405020304" charset="0"/>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简化数据的管理，可以将某些分区设置为不可用状态，某些分区设置为可用状态，某些分区设置为只读状态，某些分区设置为读写状态。</a:t>
            </a:r>
            <a:endParaRPr lang="zh-CN" altLang="en-US" sz="2200" dirty="0">
              <a:latin typeface="Times New Roman" panose="02020603050405020304" charset="0"/>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操作的透明性，对表进行分区并不影响对数据进行操作的SQL语句。</a:t>
            </a:r>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950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分区概述</a:t>
            </a:r>
            <a:endParaRPr lang="zh-CN" altLang="en-US" dirty="0">
              <a:ea typeface="宋体" panose="02010600030101010101" pitchFamily="2" charset="-122"/>
            </a:endParaRPr>
          </a:p>
        </p:txBody>
      </p:sp>
      <p:sp>
        <p:nvSpPr>
          <p:cNvPr id="149508" name="Rectangle 3"/>
          <p:cNvSpPr>
            <a:spLocks noGrp="1"/>
          </p:cNvSpPr>
          <p:nvPr>
            <p:ph idx="1"/>
          </p:nvPr>
        </p:nvSpPr>
        <p:spPr>
          <a:xfrm>
            <a:off x="34925" y="908050"/>
            <a:ext cx="7850188" cy="4591050"/>
          </a:xfrm>
        </p:spPr>
        <p:txBody>
          <a:bodyPr vert="horz" wrap="square" lIns="91440" tIns="45720" rIns="91440" bIns="45720" anchor="t" anchorCtr="0"/>
          <a:p>
            <a:pPr>
              <a:lnSpc>
                <a:spcPct val="135000"/>
              </a:lnSpc>
            </a:pPr>
            <a:r>
              <a:rPr lang="zh-CN" altLang="en-US" dirty="0">
                <a:solidFill>
                  <a:srgbClr val="800000"/>
                </a:solidFill>
                <a:ea typeface="宋体" panose="02010600030101010101" pitchFamily="2" charset="-122"/>
              </a:rPr>
              <a:t>分区条件</a:t>
            </a:r>
            <a:endParaRPr lang="zh-CN" altLang="en-US" dirty="0">
              <a:solidFill>
                <a:srgbClr val="800000"/>
              </a:solidFill>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表的大小超过</a:t>
            </a:r>
            <a:r>
              <a:rPr lang="en-US" altLang="zh-CN" sz="2200" dirty="0">
                <a:latin typeface="Times New Roman" panose="02020603050405020304" charset="0"/>
                <a:ea typeface="宋体" panose="02010600030101010101" pitchFamily="2" charset="-122"/>
              </a:rPr>
              <a:t>2GB</a:t>
            </a:r>
            <a:endParaRPr lang="en-US" altLang="zh-CN" sz="2200" dirty="0">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要对一个表进行并行</a:t>
            </a:r>
            <a:r>
              <a:rPr lang="en-US" altLang="zh-CN" sz="2200" dirty="0">
                <a:latin typeface="Times New Roman" panose="02020603050405020304" charset="0"/>
                <a:ea typeface="宋体" panose="02010600030101010101" pitchFamily="2" charset="-122"/>
              </a:rPr>
              <a:t>DML</a:t>
            </a:r>
            <a:r>
              <a:rPr lang="zh-CN" altLang="en-US" sz="2200" dirty="0">
                <a:latin typeface="Times New Roman" panose="02020603050405020304" charset="0"/>
                <a:ea typeface="宋体" panose="02010600030101010101" pitchFamily="2" charset="-122"/>
              </a:rPr>
              <a:t>操作，必须分区</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为了平衡硬盘的</a:t>
            </a:r>
            <a:r>
              <a:rPr lang="en-US" altLang="zh-CN" sz="2200" dirty="0">
                <a:latin typeface="Times New Roman" panose="02020603050405020304" charset="0"/>
                <a:ea typeface="宋体" panose="02010600030101010101" pitchFamily="2" charset="-122"/>
              </a:rPr>
              <a:t>I/O</a:t>
            </a:r>
            <a:r>
              <a:rPr lang="zh-CN" altLang="en-US" sz="2200" dirty="0">
                <a:latin typeface="Times New Roman" panose="02020603050405020304" charset="0"/>
                <a:ea typeface="宋体" panose="02010600030101010101" pitchFamily="2" charset="-122"/>
              </a:rPr>
              <a:t>操作，将一个表分散存储在不同的表空间中，必须对它进行分区</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lvl="1">
              <a:lnSpc>
                <a:spcPct val="135000"/>
              </a:lnSpc>
            </a:pPr>
            <a:r>
              <a:rPr lang="zh-CN" altLang="en-US" sz="2200" dirty="0">
                <a:latin typeface="Times New Roman" panose="02020603050405020304" charset="0"/>
                <a:ea typeface="宋体" panose="02010600030101010101" pitchFamily="2" charset="-122"/>
              </a:rPr>
              <a:t>如果需要将表一部分设置为只读，另一部分为可更新的，必须对表进行分区</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0531"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0532" name="Rectangle 3"/>
          <p:cNvSpPr>
            <a:spLocks noGrp="1"/>
          </p:cNvSpPr>
          <p:nvPr>
            <p:ph idx="1"/>
          </p:nvPr>
        </p:nvSpPr>
        <p:spPr>
          <a:xfrm>
            <a:off x="0" y="908050"/>
            <a:ext cx="8458200" cy="5486400"/>
          </a:xfrm>
        </p:spPr>
        <p:txBody>
          <a:bodyPr vert="horz" wrap="square" lIns="91440" tIns="45720" rIns="91440" bIns="45720" anchor="t" anchorCtr="0"/>
          <a:p>
            <a:pPr>
              <a:lnSpc>
                <a:spcPct val="145000"/>
              </a:lnSpc>
            </a:pPr>
            <a:r>
              <a:rPr lang="zh-CN" altLang="en-US" dirty="0">
                <a:solidFill>
                  <a:srgbClr val="800000"/>
                </a:solidFill>
                <a:ea typeface="宋体" panose="02010600030101010101" pitchFamily="2" charset="-122"/>
              </a:rPr>
              <a:t>分区方法</a:t>
            </a:r>
            <a:endParaRPr lang="zh-CN" altLang="en-US" dirty="0">
              <a:solidFill>
                <a:srgbClr val="800000"/>
              </a:solidFill>
              <a:ea typeface="宋体" panose="02010600030101010101" pitchFamily="2" charset="-122"/>
            </a:endParaRPr>
          </a:p>
          <a:p>
            <a:pPr lvl="1">
              <a:lnSpc>
                <a:spcPct val="145000"/>
              </a:lnSpc>
            </a:pPr>
            <a:r>
              <a:rPr lang="zh-CN" altLang="en-US" sz="2200" dirty="0">
                <a:latin typeface="Times New Roman" panose="02020603050405020304" charset="0"/>
                <a:ea typeface="宋体" panose="02010600030101010101" pitchFamily="2" charset="-122"/>
              </a:rPr>
              <a:t>范围分区：根据分区列值的范围对表进行分区，每条记录根据其分区列值所在的范围决定存储到哪个分区中。</a:t>
            </a:r>
            <a:r>
              <a:rPr lang="zh-CN" altLang="en-US" sz="2200" dirty="0">
                <a:solidFill>
                  <a:srgbClr val="FF0000"/>
                </a:solidFill>
                <a:latin typeface="Times New Roman" panose="02020603050405020304" charset="0"/>
                <a:ea typeface="宋体" panose="02010600030101010101" pitchFamily="2" charset="-122"/>
              </a:rPr>
              <a:t>范围分区是最常用的分区方法，特别适合根据日期进行分区的情况。</a:t>
            </a:r>
            <a:endParaRPr lang="zh-CN" altLang="en-US" sz="2200" dirty="0">
              <a:solidFill>
                <a:srgbClr val="FF0000"/>
              </a:solidFill>
              <a:latin typeface="Times New Roman" panose="02020603050405020304" charset="0"/>
              <a:ea typeface="宋体" panose="02010600030101010101" pitchFamily="2" charset="-122"/>
            </a:endParaRPr>
          </a:p>
          <a:p>
            <a:pPr lvl="1">
              <a:lnSpc>
                <a:spcPct val="145000"/>
              </a:lnSpc>
            </a:pPr>
            <a:r>
              <a:rPr lang="zh-CN" altLang="en-US" sz="2200" dirty="0">
                <a:latin typeface="Times New Roman" panose="02020603050405020304" charset="0"/>
                <a:ea typeface="宋体" panose="02010600030101010101" pitchFamily="2" charset="-122"/>
              </a:rPr>
              <a:t>列表分区：如果分区列的值不能划分范围（非数值类型或日期类型），同时分区列的取值是一个包含少数值的集合，可以采用列表分区，将特定分区列值的记录保存到特定分区中。</a:t>
            </a:r>
            <a:endParaRPr lang="zh-CN" altLang="en-US" sz="2200" dirty="0">
              <a:latin typeface="Times New Roman" panose="02020603050405020304" charset="0"/>
              <a:ea typeface="宋体" panose="02010600030101010101" pitchFamily="2" charset="-122"/>
            </a:endParaRPr>
          </a:p>
          <a:p>
            <a:pPr lvl="1"/>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155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1556" name="Rectangle 3"/>
          <p:cNvSpPr>
            <a:spLocks noGrp="1"/>
          </p:cNvSpPr>
          <p:nvPr>
            <p:ph idx="1"/>
          </p:nvPr>
        </p:nvSpPr>
        <p:spPr>
          <a:xfrm>
            <a:off x="0" y="908050"/>
            <a:ext cx="8458200" cy="5486400"/>
          </a:xfrm>
        </p:spPr>
        <p:txBody>
          <a:bodyPr vert="horz" wrap="square" lIns="91440" tIns="45720" rIns="91440" bIns="45720" anchor="t" anchorCtr="0"/>
          <a:p>
            <a:pPr>
              <a:lnSpc>
                <a:spcPct val="125000"/>
              </a:lnSpc>
            </a:pPr>
            <a:r>
              <a:rPr lang="zh-CN" altLang="en-US" dirty="0">
                <a:solidFill>
                  <a:srgbClr val="800000"/>
                </a:solidFill>
                <a:ea typeface="宋体" panose="02010600030101010101" pitchFamily="2" charset="-122"/>
              </a:rPr>
              <a:t>分区方法</a:t>
            </a:r>
            <a:endParaRPr lang="zh-CN" altLang="en-US" dirty="0">
              <a:solidFill>
                <a:srgbClr val="800000"/>
              </a:solidFill>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散列分区：又称HASH分区，是采用基于分区列值的HASH算法，将数据均匀分布到指定的分区中。一个记录到底分布到哪个分区是由HASH函数决定的。</a:t>
            </a:r>
            <a:endParaRPr lang="zh-CN" altLang="en-US" sz="2200" dirty="0">
              <a:latin typeface="Times New Roman" panose="02020603050405020304" charset="0"/>
              <a:ea typeface="宋体" panose="02010600030101010101" pitchFamily="2" charset="-122"/>
            </a:endParaRPr>
          </a:p>
          <a:p>
            <a:pPr lvl="1">
              <a:lnSpc>
                <a:spcPct val="125000"/>
              </a:lnSpc>
            </a:pPr>
            <a:r>
              <a:rPr lang="zh-CN" altLang="en-US" sz="2200" dirty="0">
                <a:latin typeface="Times New Roman" panose="02020603050405020304" charset="0"/>
                <a:ea typeface="宋体" panose="02010600030101010101" pitchFamily="2" charset="-122"/>
              </a:rPr>
              <a:t>复合分区：结合两种基本分区方法，先采用一个分区方法对表或索引进行分区，然后再采用另一个分区方法将分区再分成若干个子分区。每个分区的子分区都是数据的一个逻辑子集。</a:t>
            </a:r>
            <a:r>
              <a:rPr lang="zh-CN" altLang="en-US" sz="2200" dirty="0">
                <a:solidFill>
                  <a:srgbClr val="800000"/>
                </a:solidFill>
                <a:latin typeface="Times New Roman" panose="02020603050405020304" charset="0"/>
                <a:ea typeface="宋体" panose="02010600030101010101" pitchFamily="2" charset="-122"/>
              </a:rPr>
              <a:t>复合分区包括范围-范围复合分区、范围-散列复合分区、范围-列表复合分区、列表-范围复合分区、列表-散列复合分区、列表-列表复合分区等多种分区方法。</a:t>
            </a:r>
            <a:endParaRPr lang="zh-CN" altLang="en-US" sz="22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3555" name="Rectangle 2"/>
          <p:cNvSpPr>
            <a:spLocks noGrp="1"/>
          </p:cNvSpPr>
          <p:nvPr>
            <p:ph idx="1"/>
          </p:nvPr>
        </p:nvSpPr>
        <p:spPr>
          <a:xfrm>
            <a:off x="360363" y="908050"/>
            <a:ext cx="8388350" cy="5329238"/>
          </a:xfrm>
        </p:spPr>
        <p:txBody>
          <a:bodyPr vert="horz" wrap="square" lIns="91440" tIns="45720" rIns="91440" bIns="45720" anchor="t" anchorCtr="0"/>
          <a:p>
            <a:pPr>
              <a:lnSpc>
                <a:spcPct val="110000"/>
              </a:lnSpc>
            </a:pPr>
            <a:r>
              <a:rPr lang="en-US" altLang="zh-CN" sz="2400" dirty="0">
                <a:solidFill>
                  <a:srgbClr val="800000"/>
                </a:solidFill>
                <a:latin typeface="Times New Roman" panose="02020603050405020304" charset="0"/>
                <a:ea typeface="宋体" panose="02010600030101010101" pitchFamily="2" charset="-122"/>
              </a:rPr>
              <a:t>CHAR</a:t>
            </a:r>
            <a:r>
              <a:rPr lang="zh-CN" altLang="en-US" sz="2400" dirty="0">
                <a:solidFill>
                  <a:srgbClr val="800000"/>
                </a:solidFill>
                <a:latin typeface="Times New Roman" panose="02020603050405020304" charset="0"/>
                <a:ea typeface="宋体" panose="02010600030101010101" pitchFamily="2" charset="-122"/>
              </a:rPr>
              <a:t>（</a:t>
            </a:r>
            <a:r>
              <a:rPr lang="en-US" altLang="zh-CN" sz="2400" dirty="0">
                <a:solidFill>
                  <a:srgbClr val="800000"/>
                </a:solidFill>
                <a:latin typeface="Times New Roman" panose="02020603050405020304" charset="0"/>
                <a:ea typeface="宋体" panose="02010600030101010101" pitchFamily="2" charset="-122"/>
              </a:rPr>
              <a:t>n</a:t>
            </a:r>
            <a:r>
              <a:rPr lang="zh-CN" altLang="en-US" sz="2400" dirty="0">
                <a:solidFill>
                  <a:srgbClr val="800000"/>
                </a:solidFill>
                <a:latin typeface="Times New Roman" panose="02020603050405020304" charset="0"/>
                <a:ea typeface="宋体" panose="02010600030101010101" pitchFamily="2" charset="-122"/>
              </a:rPr>
              <a:t>）</a:t>
            </a:r>
            <a:endParaRPr lang="zh-CN" altLang="en-US" sz="2400" dirty="0">
              <a:solidFill>
                <a:srgbClr val="800000"/>
              </a:solidFill>
              <a:latin typeface="Times New Roman" panose="02020603050405020304" charset="0"/>
              <a:ea typeface="宋体" panose="02010600030101010101" pitchFamily="2" charset="-122"/>
            </a:endParaRPr>
          </a:p>
          <a:p>
            <a:pPr lvl="1">
              <a:lnSpc>
                <a:spcPct val="110000"/>
              </a:lnSpc>
              <a:buNone/>
            </a:pPr>
            <a:r>
              <a:rPr lang="zh-CN" altLang="en-US" sz="2200" dirty="0">
                <a:latin typeface="Times New Roman" panose="02020603050405020304" charset="0"/>
                <a:ea typeface="黑体" panose="02010609060101010101" pitchFamily="49" charset="-122"/>
              </a:rPr>
              <a:t>定长字符串，</a:t>
            </a:r>
            <a:r>
              <a:rPr lang="en-US" altLang="zh-CN" sz="2200" dirty="0">
                <a:latin typeface="Times New Roman" panose="02020603050405020304" charset="0"/>
                <a:ea typeface="黑体" panose="02010609060101010101" pitchFamily="49" charset="-122"/>
              </a:rPr>
              <a:t>n</a:t>
            </a:r>
            <a:r>
              <a:rPr lang="zh-CN" altLang="en-US" sz="2200" dirty="0">
                <a:latin typeface="Times New Roman" panose="02020603050405020304" charset="0"/>
                <a:ea typeface="黑体" panose="02010609060101010101" pitchFamily="49" charset="-122"/>
              </a:rPr>
              <a:t>的取值范围为</a:t>
            </a:r>
            <a:r>
              <a:rPr lang="en-US" altLang="zh-CN" sz="2200" dirty="0">
                <a:latin typeface="Times New Roman" panose="02020603050405020304" charset="0"/>
                <a:ea typeface="黑体" panose="02010609060101010101" pitchFamily="49" charset="-122"/>
              </a:rPr>
              <a:t>1-2000</a:t>
            </a:r>
            <a:r>
              <a:rPr lang="zh-CN" altLang="en-US" sz="2200" dirty="0">
                <a:latin typeface="Times New Roman" panose="02020603050405020304" charset="0"/>
                <a:ea typeface="黑体" panose="02010609060101010101" pitchFamily="49" charset="-122"/>
              </a:rPr>
              <a:t>字节</a:t>
            </a:r>
            <a:endParaRPr lang="zh-CN" altLang="en-US" sz="2200" dirty="0">
              <a:latin typeface="Times New Roman" panose="02020603050405020304" charset="0"/>
              <a:ea typeface="黑体" panose="02010609060101010101" pitchFamily="49" charset="-122"/>
            </a:endParaRPr>
          </a:p>
          <a:p>
            <a:pPr>
              <a:lnSpc>
                <a:spcPct val="110000"/>
              </a:lnSpc>
            </a:pPr>
            <a:r>
              <a:rPr lang="en-US" altLang="zh-CN" sz="2400" dirty="0">
                <a:solidFill>
                  <a:srgbClr val="800000"/>
                </a:solidFill>
                <a:latin typeface="Times New Roman" panose="02020603050405020304" charset="0"/>
                <a:ea typeface="宋体" panose="02010600030101010101" pitchFamily="2" charset="-122"/>
              </a:rPr>
              <a:t>VARCHAR2</a:t>
            </a:r>
            <a:r>
              <a:rPr lang="zh-CN" altLang="en-US" sz="2400" dirty="0">
                <a:solidFill>
                  <a:srgbClr val="800000"/>
                </a:solidFill>
                <a:latin typeface="Times New Roman" panose="02020603050405020304" charset="0"/>
                <a:ea typeface="宋体" panose="02010600030101010101" pitchFamily="2" charset="-122"/>
              </a:rPr>
              <a:t>（</a:t>
            </a:r>
            <a:r>
              <a:rPr lang="en-US" altLang="zh-CN" sz="2400" dirty="0">
                <a:solidFill>
                  <a:srgbClr val="800000"/>
                </a:solidFill>
                <a:latin typeface="Times New Roman" panose="02020603050405020304" charset="0"/>
                <a:ea typeface="宋体" panose="02010600030101010101" pitchFamily="2" charset="-122"/>
              </a:rPr>
              <a:t>n</a:t>
            </a:r>
            <a:r>
              <a:rPr lang="zh-CN" altLang="en-US" sz="2400" dirty="0">
                <a:solidFill>
                  <a:srgbClr val="800000"/>
                </a:solidFill>
                <a:latin typeface="Times New Roman" panose="02020603050405020304" charset="0"/>
                <a:ea typeface="宋体" panose="02010600030101010101" pitchFamily="2" charset="-122"/>
              </a:rPr>
              <a:t>）</a:t>
            </a:r>
            <a:endParaRPr lang="zh-CN" altLang="en-US" sz="2400" dirty="0">
              <a:solidFill>
                <a:srgbClr val="800000"/>
              </a:solidFill>
              <a:latin typeface="Times New Roman" panose="02020603050405020304" charset="0"/>
              <a:ea typeface="宋体" panose="02010600030101010101" pitchFamily="2" charset="-122"/>
            </a:endParaRPr>
          </a:p>
          <a:p>
            <a:pPr lvl="1">
              <a:lnSpc>
                <a:spcPct val="110000"/>
              </a:lnSpc>
              <a:buFont typeface="Wingdings" panose="05000000000000000000" pitchFamily="2" charset="2"/>
              <a:buChar char="l"/>
            </a:pPr>
            <a:r>
              <a:rPr lang="zh-CN" altLang="en-US" sz="2200" dirty="0">
                <a:latin typeface="Times New Roman" panose="02020603050405020304" charset="0"/>
                <a:ea typeface="黑体" panose="02010609060101010101" pitchFamily="49" charset="-122"/>
              </a:rPr>
              <a:t>可变字符串，</a:t>
            </a:r>
            <a:r>
              <a:rPr lang="en-US" altLang="zh-CN" sz="2200" dirty="0">
                <a:latin typeface="Times New Roman" panose="02020603050405020304" charset="0"/>
                <a:ea typeface="黑体" panose="02010609060101010101" pitchFamily="49" charset="-122"/>
              </a:rPr>
              <a:t>n</a:t>
            </a:r>
            <a:r>
              <a:rPr lang="zh-CN" altLang="en-US" sz="2200" dirty="0">
                <a:latin typeface="Times New Roman" panose="02020603050405020304" charset="0"/>
                <a:ea typeface="黑体" panose="02010609060101010101" pitchFamily="49" charset="-122"/>
              </a:rPr>
              <a:t>取值范围为</a:t>
            </a:r>
            <a:r>
              <a:rPr lang="en-US" altLang="zh-CN" sz="2200" dirty="0">
                <a:latin typeface="Times New Roman" panose="02020603050405020304" charset="0"/>
                <a:ea typeface="黑体" panose="02010609060101010101" pitchFamily="49" charset="-122"/>
              </a:rPr>
              <a:t>1-4000</a:t>
            </a:r>
            <a:r>
              <a:rPr lang="zh-CN" altLang="en-US" sz="2200" dirty="0">
                <a:latin typeface="Times New Roman" panose="02020603050405020304" charset="0"/>
                <a:ea typeface="黑体" panose="02010609060101010101" pitchFamily="49" charset="-122"/>
              </a:rPr>
              <a:t>字节</a:t>
            </a:r>
            <a:endParaRPr lang="zh-CN" altLang="en-US" sz="2200" dirty="0">
              <a:latin typeface="Times New Roman" panose="02020603050405020304" charset="0"/>
              <a:ea typeface="黑体" panose="02010609060101010101" pitchFamily="49" charset="-122"/>
            </a:endParaRPr>
          </a:p>
          <a:p>
            <a:pPr lvl="1">
              <a:lnSpc>
                <a:spcPct val="110000"/>
              </a:lnSpc>
              <a:buFont typeface="Wingdings" panose="05000000000000000000" pitchFamily="2" charset="2"/>
              <a:buChar char="l"/>
            </a:pPr>
            <a:r>
              <a:rPr lang="zh-CN" altLang="en-US" sz="2200" dirty="0">
                <a:latin typeface="Times New Roman" panose="02020603050405020304" charset="0"/>
                <a:ea typeface="黑体" panose="02010609060101010101" pitchFamily="49" charset="-122"/>
              </a:rPr>
              <a:t>自动调整数据长度</a:t>
            </a:r>
            <a:endParaRPr lang="zh-CN" altLang="en-US" sz="2200" dirty="0">
              <a:latin typeface="Times New Roman" panose="02020603050405020304" charset="0"/>
              <a:ea typeface="黑体" panose="02010609060101010101" pitchFamily="49" charset="-122"/>
            </a:endParaRPr>
          </a:p>
          <a:p>
            <a:pPr>
              <a:lnSpc>
                <a:spcPct val="110000"/>
              </a:lnSpc>
            </a:pPr>
            <a:r>
              <a:rPr lang="en-US" altLang="zh-CN" sz="2400" dirty="0">
                <a:solidFill>
                  <a:srgbClr val="800000"/>
                </a:solidFill>
                <a:latin typeface="Times New Roman" panose="02020603050405020304" charset="0"/>
                <a:ea typeface="宋体" panose="02010600030101010101" pitchFamily="2" charset="-122"/>
              </a:rPr>
              <a:t>NCHAR(n)</a:t>
            </a:r>
            <a:endParaRPr lang="en-US" altLang="zh-CN" sz="2400" dirty="0">
              <a:solidFill>
                <a:srgbClr val="800000"/>
              </a:solidFill>
              <a:latin typeface="Times New Roman" panose="02020603050405020304" charset="0"/>
              <a:ea typeface="宋体" panose="02010600030101010101" pitchFamily="2" charset="-122"/>
            </a:endParaRPr>
          </a:p>
          <a:p>
            <a:pPr lvl="1">
              <a:lnSpc>
                <a:spcPct val="110000"/>
              </a:lnSpc>
              <a:buNone/>
            </a:pPr>
            <a:r>
              <a:rPr lang="zh-CN" altLang="en-US" sz="2200" dirty="0">
                <a:latin typeface="Times New Roman" panose="02020603050405020304" charset="0"/>
                <a:ea typeface="黑体" panose="02010609060101010101" pitchFamily="49" charset="-122"/>
              </a:rPr>
              <a:t>用来存储</a:t>
            </a:r>
            <a:r>
              <a:rPr lang="en-US" altLang="zh-CN" sz="2200" dirty="0">
                <a:latin typeface="Times New Roman" panose="02020603050405020304" charset="0"/>
                <a:ea typeface="黑体" panose="02010609060101010101" pitchFamily="49" charset="-122"/>
              </a:rPr>
              <a:t>Unicode</a:t>
            </a:r>
            <a:r>
              <a:rPr lang="zh-CN" altLang="en-US" sz="2200" dirty="0">
                <a:latin typeface="Times New Roman" panose="02020603050405020304" charset="0"/>
                <a:ea typeface="黑体" panose="02010609060101010101" pitchFamily="49" charset="-122"/>
              </a:rPr>
              <a:t>类型字符串。</a:t>
            </a:r>
            <a:endParaRPr lang="zh-CN" altLang="en-US" sz="2200" dirty="0">
              <a:latin typeface="Times New Roman" panose="02020603050405020304" charset="0"/>
              <a:ea typeface="黑体" panose="02010609060101010101" pitchFamily="49" charset="-122"/>
            </a:endParaRPr>
          </a:p>
          <a:p>
            <a:pPr>
              <a:lnSpc>
                <a:spcPct val="110000"/>
              </a:lnSpc>
            </a:pPr>
            <a:r>
              <a:rPr lang="en-US" altLang="zh-CN" sz="2400" dirty="0">
                <a:solidFill>
                  <a:srgbClr val="800000"/>
                </a:solidFill>
                <a:latin typeface="Times New Roman" panose="02020603050405020304" charset="0"/>
                <a:ea typeface="宋体" panose="02010600030101010101" pitchFamily="2" charset="-122"/>
              </a:rPr>
              <a:t>NVARCHAR2(n)</a:t>
            </a:r>
            <a:r>
              <a:rPr lang="en-US" altLang="zh-CN" sz="2400" dirty="0">
                <a:latin typeface="Times New Roman" panose="02020603050405020304" charset="0"/>
                <a:ea typeface="宋体" panose="02010600030101010101" pitchFamily="2" charset="-122"/>
              </a:rPr>
              <a:t> </a:t>
            </a:r>
            <a:endParaRPr lang="en-US" altLang="zh-CN" sz="2400" dirty="0">
              <a:latin typeface="Times New Roman" panose="02020603050405020304" charset="0"/>
              <a:ea typeface="宋体" panose="02010600030101010101" pitchFamily="2" charset="-122"/>
            </a:endParaRPr>
          </a:p>
          <a:p>
            <a:pPr lvl="1">
              <a:lnSpc>
                <a:spcPct val="110000"/>
              </a:lnSpc>
              <a:buNone/>
            </a:pPr>
            <a:r>
              <a:rPr lang="zh-CN" altLang="en-US" sz="2200" dirty="0">
                <a:latin typeface="Times New Roman" panose="02020603050405020304" charset="0"/>
                <a:ea typeface="宋体" panose="02010600030101010101" pitchFamily="2" charset="-122"/>
              </a:rPr>
              <a:t>它用来存储</a:t>
            </a:r>
            <a:r>
              <a:rPr lang="en-US" altLang="zh-CN" sz="2200" dirty="0">
                <a:latin typeface="Times New Roman" panose="02020603050405020304" charset="0"/>
                <a:ea typeface="宋体" panose="02010600030101010101" pitchFamily="2" charset="-122"/>
              </a:rPr>
              <a:t>Unicode</a:t>
            </a:r>
            <a:r>
              <a:rPr lang="zh-CN" altLang="en-US" sz="2200" dirty="0">
                <a:latin typeface="Times New Roman" panose="02020603050405020304" charset="0"/>
                <a:ea typeface="宋体" panose="02010600030101010101" pitchFamily="2" charset="-122"/>
              </a:rPr>
              <a:t>类型字符串</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a:lnSpc>
                <a:spcPct val="110000"/>
              </a:lnSpc>
            </a:pPr>
            <a:r>
              <a:rPr lang="en-US" altLang="zh-CN" sz="2400" dirty="0">
                <a:solidFill>
                  <a:srgbClr val="800000"/>
                </a:solidFill>
                <a:latin typeface="Times New Roman" panose="02020603050405020304" charset="0"/>
                <a:ea typeface="宋体" panose="02010600030101010101" pitchFamily="2" charset="-122"/>
              </a:rPr>
              <a:t>LONG</a:t>
            </a:r>
            <a:endParaRPr lang="en-US" altLang="zh-CN" sz="2400" dirty="0">
              <a:solidFill>
                <a:srgbClr val="800000"/>
              </a:solidFill>
              <a:latin typeface="Times New Roman" panose="02020603050405020304" charset="0"/>
              <a:ea typeface="宋体" panose="02010600030101010101" pitchFamily="2" charset="-122"/>
            </a:endParaRPr>
          </a:p>
          <a:p>
            <a:pPr lvl="1">
              <a:lnSpc>
                <a:spcPct val="110000"/>
              </a:lnSpc>
              <a:buFont typeface="Wingdings" panose="05000000000000000000" pitchFamily="2" charset="2"/>
              <a:buChar char="l"/>
            </a:pPr>
            <a:r>
              <a:rPr lang="zh-CN" altLang="en-US" sz="2200" dirty="0">
                <a:latin typeface="Times New Roman" panose="02020603050405020304" charset="0"/>
                <a:ea typeface="黑体" panose="02010609060101010101" pitchFamily="49" charset="-122"/>
              </a:rPr>
              <a:t>可变长字符列，最大长度为</a:t>
            </a:r>
            <a:r>
              <a:rPr lang="en-US" altLang="zh-CN" sz="2200" dirty="0">
                <a:latin typeface="Times New Roman" panose="02020603050405020304" charset="0"/>
                <a:ea typeface="黑体" panose="02010609060101010101" pitchFamily="49" charset="-122"/>
              </a:rPr>
              <a:t>2GB</a:t>
            </a:r>
            <a:endParaRPr lang="en-US" altLang="zh-CN" sz="2200" dirty="0">
              <a:latin typeface="Times New Roman" panose="02020603050405020304" charset="0"/>
              <a:ea typeface="黑体" panose="02010609060101010101" pitchFamily="49" charset="-122"/>
            </a:endParaRPr>
          </a:p>
          <a:p>
            <a:pPr lvl="1">
              <a:lnSpc>
                <a:spcPct val="110000"/>
              </a:lnSpc>
              <a:buFont typeface="Wingdings" panose="05000000000000000000" pitchFamily="2" charset="2"/>
              <a:buChar char="l"/>
            </a:pPr>
            <a:r>
              <a:rPr lang="zh-CN" altLang="en-US" sz="2200" dirty="0">
                <a:latin typeface="Times New Roman" panose="02020603050405020304" charset="0"/>
                <a:ea typeface="黑体" panose="02010609060101010101" pitchFamily="49" charset="-122"/>
              </a:rPr>
              <a:t>用于不需设置成索引的字符，不常用</a:t>
            </a:r>
            <a:endParaRPr lang="zh-CN" altLang="en-US" sz="2200" dirty="0">
              <a:latin typeface="Times New Roman" panose="02020603050405020304" charset="0"/>
              <a:ea typeface="黑体" panose="02010609060101010101" pitchFamily="49" charset="-122"/>
            </a:endParaRPr>
          </a:p>
        </p:txBody>
      </p:sp>
      <p:sp>
        <p:nvSpPr>
          <p:cNvPr id="23556" name="Rectangle 3"/>
          <p:cNvSpPr>
            <a:spLocks noGrp="1"/>
          </p:cNvSpPr>
          <p:nvPr>
            <p:ph type="title"/>
          </p:nvPr>
        </p:nvSpPr>
        <p:spPr>
          <a:xfrm>
            <a:off x="381000" y="44450"/>
            <a:ext cx="8382000" cy="781050"/>
          </a:xfrm>
        </p:spPr>
        <p:txBody>
          <a:bodyPr vert="horz" wrap="square" lIns="91440" tIns="45720" rIns="91440" bIns="45720" anchor="b" anchorCtr="0"/>
          <a:p>
            <a:r>
              <a:rPr lang="zh-CN" altLang="en-US" dirty="0">
                <a:ea typeface="宋体" panose="02010600030101010101" pitchFamily="2" charset="-122"/>
              </a:rPr>
              <a:t>字符类型</a:t>
            </a:r>
            <a:endParaRPr lang="zh-CN" altLang="en-US" dirty="0">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2579" name="Rectangle 2"/>
          <p:cNvSpPr>
            <a:spLocks noGrp="1"/>
          </p:cNvSpPr>
          <p:nvPr>
            <p:ph idx="1"/>
          </p:nvPr>
        </p:nvSpPr>
        <p:spPr>
          <a:xfrm>
            <a:off x="34925" y="836613"/>
            <a:ext cx="8208963" cy="5327650"/>
          </a:xfrm>
        </p:spPr>
        <p:txBody>
          <a:bodyPr vert="horz" wrap="square" lIns="91440" tIns="45720" rIns="91440" bIns="45720" anchor="t" anchorCtr="0"/>
          <a:p>
            <a:pPr>
              <a:lnSpc>
                <a:spcPct val="110000"/>
              </a:lnSpc>
            </a:pPr>
            <a:r>
              <a:rPr lang="en-US" altLang="en-US" sz="2800" dirty="0">
                <a:solidFill>
                  <a:srgbClr val="800000"/>
                </a:solidFill>
                <a:ea typeface="宋体" panose="02010600030101010101" pitchFamily="2" charset="-122"/>
              </a:rPr>
              <a:t>范围分区语法：</a:t>
            </a:r>
            <a:endParaRPr lang="en-US" altLang="en-US" sz="2800" dirty="0">
              <a:solidFill>
                <a:srgbClr val="800000"/>
              </a:solidFill>
              <a:ea typeface="宋体" panose="02010600030101010101" pitchFamily="2" charset="-122"/>
            </a:endParaRPr>
          </a:p>
          <a:p>
            <a:pPr>
              <a:lnSpc>
                <a:spcPct val="110000"/>
              </a:lnSpc>
              <a:buNone/>
            </a:pPr>
            <a:r>
              <a:rPr lang="en-US" altLang="zh-CN" sz="2200" b="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CREATE TABLE table(…)</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PARTITION BY </a:t>
            </a:r>
            <a:r>
              <a:rPr lang="en-US" altLang="zh-CN" sz="2200" dirty="0">
                <a:solidFill>
                  <a:srgbClr val="800000"/>
                </a:solidFill>
                <a:latin typeface="Times New Roman" panose="02020603050405020304" charset="0"/>
                <a:ea typeface="宋体" panose="02010600030101010101" pitchFamily="2" charset="-122"/>
              </a:rPr>
              <a:t>RANGE</a:t>
            </a:r>
            <a:r>
              <a:rPr lang="en-US" altLang="zh-CN" sz="2200" dirty="0">
                <a:latin typeface="Times New Roman" panose="02020603050405020304" charset="0"/>
                <a:ea typeface="宋体" panose="02010600030101010101" pitchFamily="2" charset="-122"/>
              </a:rPr>
              <a:t> (column1[,column2,…])</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 PARTITION partition1 VALUES LESS THAN</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(literal|MAXVALUE) [TABLESPACE tablespace]</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[,PARTITION partition2 VALUES LESS THAN</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(literal|MAXVALUE) [TABLESPACE tablespace],…]</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其中：PARTITION BY RANGE</a:t>
            </a:r>
            <a:r>
              <a:rPr lang="en-US" altLang="en-US" sz="2200" dirty="0">
                <a:latin typeface="Times New Roman" panose="02020603050405020304" charset="0"/>
                <a:ea typeface="宋体" panose="02010600030101010101" pitchFamily="2" charset="-122"/>
              </a:rPr>
              <a:t>：指明采用范围分区方法。</a:t>
            </a:r>
            <a:endParaRPr lang="en-US" altLang="en-US"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column</a:t>
            </a:r>
            <a:r>
              <a:rPr lang="en-US" altLang="en-US" sz="2200" dirty="0">
                <a:latin typeface="Times New Roman" panose="02020603050405020304" charset="0"/>
                <a:ea typeface="宋体" panose="02010600030101010101" pitchFamily="2" charset="-122"/>
              </a:rPr>
              <a:t>：分区列，可以是单列分区，也可以是多列分区。</a:t>
            </a:r>
            <a:endParaRPr lang="en-US" altLang="en-US"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PARTITION partition1 </a:t>
            </a:r>
            <a:r>
              <a:rPr lang="en-US" altLang="en-US" sz="2200" dirty="0">
                <a:latin typeface="Times New Roman" panose="02020603050405020304" charset="0"/>
                <a:ea typeface="宋体" panose="02010600030101010101" pitchFamily="2" charset="-122"/>
              </a:rPr>
              <a:t>：设置分区名称。</a:t>
            </a:r>
            <a:endParaRPr lang="en-US" altLang="en-US"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VALUES LESS THAN</a:t>
            </a:r>
            <a:r>
              <a:rPr lang="en-US" altLang="en-US" sz="2200" dirty="0">
                <a:latin typeface="Times New Roman" panose="02020603050405020304" charset="0"/>
                <a:ea typeface="宋体" panose="02010600030101010101" pitchFamily="2" charset="-122"/>
              </a:rPr>
              <a:t>：设置分区列值的上界。</a:t>
            </a:r>
            <a:endParaRPr lang="en-US" altLang="en-US" sz="2200" dirty="0">
              <a:latin typeface="Times New Roman" panose="02020603050405020304" charset="0"/>
              <a:ea typeface="宋体" panose="02010600030101010101" pitchFamily="2" charset="-122"/>
            </a:endParaRPr>
          </a:p>
          <a:p>
            <a:pPr marL="403225" lvl="2" indent="0">
              <a:lnSpc>
                <a:spcPct val="110000"/>
              </a:lnSpc>
              <a:buNone/>
            </a:pPr>
            <a:r>
              <a:rPr lang="en-US" altLang="zh-CN" sz="2200" dirty="0">
                <a:latin typeface="Times New Roman" panose="02020603050405020304" charset="0"/>
                <a:ea typeface="宋体" panose="02010600030101010101" pitchFamily="2" charset="-122"/>
              </a:rPr>
              <a:t>TABLESPACE</a:t>
            </a:r>
            <a:r>
              <a:rPr lang="en-US" altLang="en-US" sz="2200" dirty="0">
                <a:latin typeface="Times New Roman" panose="02020603050405020304" charset="0"/>
                <a:ea typeface="宋体" panose="02010600030101010101" pitchFamily="2" charset="-122"/>
              </a:rPr>
              <a:t>：设置分区对应的表空间。</a:t>
            </a:r>
            <a:endParaRPr lang="en-US" altLang="zh-CN" sz="2600" dirty="0">
              <a:ea typeface="宋体" panose="02010600030101010101" pitchFamily="2" charset="-122"/>
            </a:endParaRPr>
          </a:p>
        </p:txBody>
      </p:sp>
      <p:sp>
        <p:nvSpPr>
          <p:cNvPr id="152580" name="Rectangle 3"/>
          <p:cNvSpPr>
            <a:spLocks noGrp="1"/>
          </p:cNvSpPr>
          <p:nvPr>
            <p:ph type="title"/>
          </p:nvPr>
        </p:nvSpPr>
        <p:spPr>
          <a:xfrm>
            <a:off x="0" y="-26987"/>
            <a:ext cx="9144000" cy="91440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3603" name="Rectangle 2"/>
          <p:cNvSpPr>
            <a:spLocks noGrp="1"/>
          </p:cNvSpPr>
          <p:nvPr>
            <p:ph idx="1"/>
          </p:nvPr>
        </p:nvSpPr>
        <p:spPr>
          <a:xfrm>
            <a:off x="34925" y="908050"/>
            <a:ext cx="7920038" cy="5327650"/>
          </a:xfrm>
        </p:spPr>
        <p:txBody>
          <a:bodyPr vert="horz" wrap="square" lIns="91440" tIns="45720" rIns="91440" bIns="45720" anchor="t" anchorCtr="0"/>
          <a:p>
            <a:pPr>
              <a:lnSpc>
                <a:spcPct val="150000"/>
              </a:lnSpc>
            </a:pPr>
            <a:r>
              <a:rPr lang="zh-CN" altLang="en-US" dirty="0">
                <a:solidFill>
                  <a:srgbClr val="800000"/>
                </a:solidFill>
                <a:latin typeface="Times New Roman" panose="02020603050405020304" charset="0"/>
                <a:ea typeface="宋体" panose="02010600030101010101" pitchFamily="2" charset="-122"/>
              </a:rPr>
              <a:t>范围分区</a:t>
            </a:r>
            <a:endParaRPr lang="zh-CN" altLang="en-US" dirty="0">
              <a:solidFill>
                <a:srgbClr val="800000"/>
              </a:solidFill>
              <a:latin typeface="Times New Roman" panose="02020603050405020304" charset="0"/>
              <a:ea typeface="宋体" panose="02010600030101010101" pitchFamily="2" charset="-122"/>
            </a:endParaRPr>
          </a:p>
          <a:p>
            <a:pPr lvl="1">
              <a:lnSpc>
                <a:spcPct val="150000"/>
              </a:lnSpc>
            </a:pPr>
            <a:r>
              <a:rPr lang="zh-CN" altLang="en-US" sz="2200" dirty="0">
                <a:latin typeface="Times New Roman" panose="02020603050405020304" charset="0"/>
                <a:ea typeface="宋体" panose="02010600030101010101" pitchFamily="2" charset="-122"/>
              </a:rPr>
              <a:t>示例</a:t>
            </a:r>
            <a:endParaRPr lang="zh-CN" altLang="en-US" sz="2200" dirty="0">
              <a:latin typeface="Times New Roman" panose="02020603050405020304" charset="0"/>
              <a:ea typeface="宋体" panose="02010600030101010101" pitchFamily="2" charset="-122"/>
            </a:endParaRPr>
          </a:p>
          <a:p>
            <a:pPr lvl="2">
              <a:lnSpc>
                <a:spcPct val="150000"/>
              </a:lnSpc>
            </a:pPr>
            <a:r>
              <a:rPr lang="zh-CN" altLang="en-US" sz="2200" dirty="0">
                <a:latin typeface="Times New Roman" panose="02020603050405020304" charset="0"/>
                <a:ea typeface="宋体" panose="02010600030101010101" pitchFamily="2" charset="-122"/>
              </a:rPr>
              <a:t>创建一个分区表，将学生信息根据其出生日期不同进行分区，将</a:t>
            </a:r>
            <a:r>
              <a:rPr lang="en-US" altLang="zh-CN" sz="2200" dirty="0">
                <a:latin typeface="Times New Roman" panose="02020603050405020304" charset="0"/>
                <a:ea typeface="宋体" panose="02010600030101010101" pitchFamily="2" charset="-122"/>
              </a:rPr>
              <a:t>1980</a:t>
            </a:r>
            <a:r>
              <a:rPr lang="zh-CN" altLang="en-US" sz="2200" dirty="0">
                <a:latin typeface="Times New Roman" panose="02020603050405020304" charset="0"/>
                <a:ea typeface="宋体" panose="02010600030101010101" pitchFamily="2" charset="-122"/>
              </a:rPr>
              <a:t>年</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月</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日前出生的学生信息保存在</a:t>
            </a:r>
            <a:r>
              <a:rPr lang="en-US" altLang="zh-CN" sz="2200" dirty="0">
                <a:latin typeface="Times New Roman" panose="02020603050405020304" charset="0"/>
                <a:ea typeface="宋体" panose="02010600030101010101" pitchFamily="2" charset="-122"/>
              </a:rPr>
              <a:t>TBS1</a:t>
            </a:r>
            <a:r>
              <a:rPr lang="zh-CN" altLang="en-US" sz="2200" dirty="0">
                <a:latin typeface="Times New Roman" panose="02020603050405020304" charset="0"/>
                <a:ea typeface="宋体" panose="02010600030101010101" pitchFamily="2" charset="-122"/>
              </a:rPr>
              <a:t>表空间中，</a:t>
            </a:r>
            <a:r>
              <a:rPr lang="en-US" altLang="zh-CN" sz="2200" dirty="0">
                <a:latin typeface="Times New Roman" panose="02020603050405020304" charset="0"/>
                <a:ea typeface="宋体" panose="02010600030101010101" pitchFamily="2" charset="-122"/>
              </a:rPr>
              <a:t>1980</a:t>
            </a:r>
            <a:r>
              <a:rPr lang="zh-CN" altLang="en-US" sz="2200" dirty="0">
                <a:latin typeface="Times New Roman" panose="02020603050405020304" charset="0"/>
                <a:ea typeface="宋体" panose="02010600030101010101" pitchFamily="2" charset="-122"/>
              </a:rPr>
              <a:t>年</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月</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日到</a:t>
            </a:r>
            <a:r>
              <a:rPr lang="en-US" altLang="zh-CN" sz="2200" dirty="0">
                <a:latin typeface="Times New Roman" panose="02020603050405020304" charset="0"/>
                <a:ea typeface="宋体" panose="02010600030101010101" pitchFamily="2" charset="-122"/>
              </a:rPr>
              <a:t>1990</a:t>
            </a:r>
            <a:r>
              <a:rPr lang="zh-CN" altLang="en-US" sz="2200" dirty="0">
                <a:latin typeface="Times New Roman" panose="02020603050405020304" charset="0"/>
                <a:ea typeface="宋体" panose="02010600030101010101" pitchFamily="2" charset="-122"/>
              </a:rPr>
              <a:t>年</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月</a:t>
            </a: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日出生的学生信息保存在</a:t>
            </a:r>
            <a:r>
              <a:rPr lang="en-US" altLang="zh-CN" sz="2200" dirty="0">
                <a:latin typeface="Times New Roman" panose="02020603050405020304" charset="0"/>
                <a:ea typeface="宋体" panose="02010600030101010101" pitchFamily="2" charset="-122"/>
              </a:rPr>
              <a:t>TBS2</a:t>
            </a:r>
            <a:r>
              <a:rPr lang="zh-CN" altLang="en-US" sz="2200" dirty="0">
                <a:latin typeface="Times New Roman" panose="02020603050405020304" charset="0"/>
                <a:ea typeface="宋体" panose="02010600030101010101" pitchFamily="2" charset="-122"/>
              </a:rPr>
              <a:t>表空间中，其他学生信息保存在</a:t>
            </a:r>
            <a:r>
              <a:rPr lang="en-US" altLang="zh-CN" sz="2200" dirty="0">
                <a:latin typeface="Times New Roman" panose="02020603050405020304" charset="0"/>
                <a:ea typeface="宋体" panose="02010600030101010101" pitchFamily="2" charset="-122"/>
              </a:rPr>
              <a:t>TBS3</a:t>
            </a:r>
            <a:r>
              <a:rPr lang="zh-CN" altLang="en-US" sz="2200" dirty="0">
                <a:latin typeface="Times New Roman" panose="02020603050405020304" charset="0"/>
                <a:ea typeface="宋体" panose="02010600030101010101" pitchFamily="2" charset="-122"/>
              </a:rPr>
              <a:t>表空间中</a:t>
            </a:r>
            <a:r>
              <a:rPr lang="zh-CN" altLang="en-US" sz="2800" dirty="0">
                <a:latin typeface="Times New Roman" panose="02020603050405020304" charset="0"/>
                <a:ea typeface="宋体" panose="02010600030101010101" pitchFamily="2" charset="-122"/>
              </a:rPr>
              <a:t>。 </a:t>
            </a:r>
            <a:endParaRPr lang="zh-CN" altLang="en-US" sz="2800" dirty="0">
              <a:latin typeface="Times New Roman" panose="02020603050405020304" charset="0"/>
              <a:ea typeface="宋体" panose="02010600030101010101" pitchFamily="2" charset="-122"/>
            </a:endParaRPr>
          </a:p>
        </p:txBody>
      </p:sp>
      <p:sp>
        <p:nvSpPr>
          <p:cNvPr id="153604" name="Rectangle 3"/>
          <p:cNvSpPr>
            <a:spLocks noGrp="1"/>
          </p:cNvSpPr>
          <p:nvPr>
            <p:ph type="title"/>
          </p:nvPr>
        </p:nvSpPr>
        <p:spPr>
          <a:xfrm>
            <a:off x="0" y="-26987"/>
            <a:ext cx="9144000" cy="914400"/>
          </a:xfrm>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4627" name="Rectangle 2"/>
          <p:cNvSpPr>
            <a:spLocks noGrp="1"/>
          </p:cNvSpPr>
          <p:nvPr>
            <p:ph idx="1"/>
          </p:nvPr>
        </p:nvSpPr>
        <p:spPr>
          <a:xfrm>
            <a:off x="30163" y="882650"/>
            <a:ext cx="8667750" cy="5572125"/>
          </a:xfrm>
        </p:spPr>
        <p:txBody>
          <a:bodyPr vert="horz" wrap="square" lIns="91440" tIns="45720" rIns="91440" bIns="45720" anchor="t" anchorCtr="0"/>
          <a:p>
            <a:pPr>
              <a:buNone/>
            </a:pPr>
            <a:r>
              <a:rPr lang="en-US" altLang="zh-CN" sz="2000" dirty="0">
                <a:latin typeface="Times New Roman" panose="02020603050405020304" charset="0"/>
                <a:ea typeface="宋体" panose="02010600030101010101" pitchFamily="2" charset="-122"/>
              </a:rPr>
              <a:t>CREATE TABLE student_range(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sno NUMBER(6) PRIMARY KEY,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sname   VARCHAR2(10),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sage int,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birthday DATE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BY RANGE(birthday)</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PARTITION p1 VALUES LESS THAN</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(TO_DATE('1980-1-1', 'YYYY-MM-DD'))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TABLESPACE  TBS1,</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p2 VALUES LESS THAN</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(TO_DATE('1990-1-1', 'YYYY-MM-DD'))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TABLESPACE  TBS2,</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p3 VALUES LESS THAN(MAXVALUE)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TABLESPACE TBS3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a:t>
            </a:r>
            <a:endParaRPr lang="en-US" altLang="zh-CN" sz="2000" dirty="0">
              <a:latin typeface="Times New Roman" panose="02020603050405020304" charset="0"/>
              <a:ea typeface="宋体" panose="02010600030101010101" pitchFamily="2" charset="-122"/>
            </a:endParaRPr>
          </a:p>
        </p:txBody>
      </p:sp>
      <p:sp>
        <p:nvSpPr>
          <p:cNvPr id="154628" name="Rectangle 4"/>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5651" name="Rectangle 2"/>
          <p:cNvSpPr>
            <a:spLocks noGrp="1"/>
          </p:cNvSpPr>
          <p:nvPr>
            <p:ph idx="1"/>
          </p:nvPr>
        </p:nvSpPr>
        <p:spPr>
          <a:xfrm>
            <a:off x="30163" y="882650"/>
            <a:ext cx="9113837" cy="4491038"/>
          </a:xfrm>
          <a:solidFill>
            <a:schemeClr val="accent1">
              <a:alpha val="100000"/>
            </a:schemeClr>
          </a:solidFill>
        </p:spPr>
        <p:txBody>
          <a:bodyPr vert="horz" wrap="square" lIns="91440" tIns="45720" rIns="91440" bIns="45720" anchor="t" anchorCtr="0"/>
          <a:p>
            <a:pPr>
              <a:buNone/>
            </a:pPr>
            <a:r>
              <a:rPr lang="en-US" altLang="zh-CN" sz="2000" dirty="0">
                <a:latin typeface="Times New Roman" panose="02020603050405020304" charset="0"/>
                <a:ea typeface="宋体" panose="02010600030101010101" pitchFamily="2" charset="-122"/>
              </a:rPr>
              <a:t>CREATE TABLE student_range(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sno NUMBER(6) PRIMARY KEY,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sname   VARCHAR2(10),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sage int,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score number</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BY RANGE(score)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PARTITION p1 VALUES LESS THAN (60)  TABLESPACE  TBS1,</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p2 VALUES LESS THAN (80)  TABLESPACE  TBS2,</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PARTITION p3 VALUES LESS THAN(MAXVALUE) TABLESPACE TBS3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a:t>
            </a:r>
            <a:endParaRPr lang="en-US" altLang="zh-CN" sz="2000" dirty="0">
              <a:latin typeface="Times New Roman" panose="02020603050405020304" charset="0"/>
              <a:ea typeface="宋体" panose="02010600030101010101" pitchFamily="2" charset="-122"/>
            </a:endParaRPr>
          </a:p>
        </p:txBody>
      </p:sp>
      <p:sp>
        <p:nvSpPr>
          <p:cNvPr id="155652" name="Rectangle 4"/>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6675" name="Rectangle 2"/>
          <p:cNvSpPr>
            <a:spLocks noGrp="1"/>
          </p:cNvSpPr>
          <p:nvPr>
            <p:ph type="title"/>
          </p:nvPr>
        </p:nvSpPr>
        <p:spPr>
          <a:xfrm>
            <a:off x="323850" y="115888"/>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6676" name="Rectangle 3"/>
          <p:cNvSpPr>
            <a:spLocks noGrp="1"/>
          </p:cNvSpPr>
          <p:nvPr>
            <p:ph idx="1"/>
          </p:nvPr>
        </p:nvSpPr>
        <p:spPr>
          <a:xfrm>
            <a:off x="0" y="908050"/>
            <a:ext cx="8418513" cy="4914900"/>
          </a:xfrm>
        </p:spPr>
        <p:txBody>
          <a:bodyPr vert="horz" wrap="square" lIns="91440" tIns="45720" rIns="91440" bIns="45720" anchor="t" anchorCtr="0"/>
          <a:p>
            <a:pPr>
              <a:lnSpc>
                <a:spcPct val="105000"/>
              </a:lnSpc>
            </a:pPr>
            <a:r>
              <a:rPr lang="zh-CN" altLang="en-US" sz="2800" dirty="0">
                <a:solidFill>
                  <a:srgbClr val="800000"/>
                </a:solidFill>
                <a:latin typeface="宋体" panose="02010600030101010101" pitchFamily="2" charset="-122"/>
                <a:ea typeface="宋体" panose="02010600030101010101" pitchFamily="2" charset="-122"/>
              </a:rPr>
              <a:t>列表分区语法</a:t>
            </a:r>
            <a:endParaRPr lang="zh-CN" altLang="en-US" dirty="0">
              <a:solidFill>
                <a:srgbClr val="800000"/>
              </a:solidFill>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CREATE TABLE table(…)</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PARTITION BY </a:t>
            </a:r>
            <a:r>
              <a:rPr lang="zh-CN" altLang="en-US" sz="2200" dirty="0">
                <a:solidFill>
                  <a:srgbClr val="800000"/>
                </a:solidFill>
                <a:latin typeface="Times New Roman" panose="02020603050405020304" charset="0"/>
                <a:ea typeface="宋体" panose="02010600030101010101" pitchFamily="2" charset="-122"/>
              </a:rPr>
              <a:t>LIST</a:t>
            </a:r>
            <a:r>
              <a:rPr lang="zh-CN" altLang="en-US" sz="2200" dirty="0">
                <a:latin typeface="Times New Roman" panose="02020603050405020304" charset="0"/>
                <a:ea typeface="宋体" panose="02010600030101010101" pitchFamily="2" charset="-122"/>
              </a:rPr>
              <a:t>(column)</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 PARTITION partition1   </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      VALUES([literal|NULL]|[DEFAULT]) </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        [TABLESPACE  tablespace]</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[,PARTITION partition2  </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      VALUES([literal|NULL]|[DEFAULT])</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         [TABLESPACE tablespace],…]</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marL="457200" lvl="1" indent="0">
              <a:lnSpc>
                <a:spcPct val="105000"/>
              </a:lnSpc>
              <a:buNone/>
            </a:pPr>
            <a:r>
              <a:rPr lang="zh-CN" altLang="en-US" sz="2200" dirty="0">
                <a:latin typeface="宋体" panose="02010600030101010101" pitchFamily="2" charset="-122"/>
                <a:ea typeface="宋体" panose="02010600030101010101" pitchFamily="2" charset="-122"/>
              </a:rPr>
              <a:t>例：</a:t>
            </a:r>
            <a:r>
              <a:rPr lang="zh-CN" altLang="en-US" sz="2200" dirty="0">
                <a:ea typeface="宋体" panose="02010600030101010101" pitchFamily="2" charset="-122"/>
              </a:rPr>
              <a:t>创建一个分区表，将学生信息按性别不同进行分区，男学生信息保存在表空间</a:t>
            </a:r>
            <a:r>
              <a:rPr lang="en-US" altLang="zh-CN" sz="2200" dirty="0">
                <a:ea typeface="宋体" panose="02010600030101010101" pitchFamily="2" charset="-122"/>
              </a:rPr>
              <a:t>TBS1</a:t>
            </a:r>
            <a:r>
              <a:rPr lang="zh-CN" altLang="en-US" sz="2200" dirty="0">
                <a:ea typeface="宋体" panose="02010600030101010101" pitchFamily="2" charset="-122"/>
              </a:rPr>
              <a:t>中，而女学生信息保存在</a:t>
            </a:r>
            <a:r>
              <a:rPr lang="en-US" altLang="zh-CN" sz="2200" dirty="0">
                <a:ea typeface="宋体" panose="02010600030101010101" pitchFamily="2" charset="-122"/>
              </a:rPr>
              <a:t>TBS2</a:t>
            </a:r>
            <a:r>
              <a:rPr lang="zh-CN" altLang="en-US" sz="2200" dirty="0">
                <a:ea typeface="宋体" panose="02010600030101010101" pitchFamily="2" charset="-122"/>
              </a:rPr>
              <a:t>中 。</a:t>
            </a:r>
            <a:endParaRPr lang="zh-CN" altLang="en-US" sz="2200" dirty="0">
              <a:ea typeface="宋体" panose="02010600030101010101" pitchFamily="2" charset="-122"/>
            </a:endParaRPr>
          </a:p>
        </p:txBody>
      </p:sp>
      <p:sp>
        <p:nvSpPr>
          <p:cNvPr id="156677" name="Rectangle 4"/>
          <p:cNvSpPr/>
          <p:nvPr/>
        </p:nvSpPr>
        <p:spPr>
          <a:xfrm>
            <a:off x="34925" y="5949950"/>
            <a:ext cx="7929563" cy="914400"/>
          </a:xfrm>
          <a:prstGeom prst="rect">
            <a:avLst/>
          </a:prstGeom>
          <a:solidFill>
            <a:srgbClr val="008080"/>
          </a:solidFill>
          <a:ln w="9525">
            <a:noFill/>
          </a:ln>
        </p:spPr>
        <p:txBody>
          <a:bodyPr>
            <a:spAutoFit/>
          </a:bodyPr>
          <a:p>
            <a:r>
              <a:rPr lang="zh-CN" altLang="en-US" sz="1800" dirty="0">
                <a:latin typeface="Arial" panose="020B0604020202020204" pitchFamily="34" charset="0"/>
              </a:rPr>
              <a:t>注意需要先创建</a:t>
            </a:r>
            <a:r>
              <a:rPr lang="en-US" altLang="zh-CN" sz="1800" dirty="0">
                <a:latin typeface="Arial" panose="020B0604020202020204" pitchFamily="34" charset="0"/>
              </a:rPr>
              <a:t>TBS1</a:t>
            </a:r>
            <a:r>
              <a:rPr lang="zh-CN" altLang="en-US" sz="1800" dirty="0">
                <a:latin typeface="Arial" panose="020B0604020202020204" pitchFamily="34" charset="0"/>
              </a:rPr>
              <a:t>， </a:t>
            </a:r>
            <a:r>
              <a:rPr lang="en-US" altLang="zh-CN" sz="1800" dirty="0">
                <a:latin typeface="Arial" panose="020B0604020202020204" pitchFamily="34" charset="0"/>
              </a:rPr>
              <a:t>TBS2</a:t>
            </a:r>
            <a:endParaRPr lang="en-US" altLang="zh-CN" sz="1800" dirty="0">
              <a:latin typeface="Arial" panose="020B0604020202020204" pitchFamily="34" charset="0"/>
            </a:endParaRPr>
          </a:p>
          <a:p>
            <a:r>
              <a:rPr lang="en-US" altLang="zh-CN" sz="1800" dirty="0">
                <a:latin typeface="Arial" panose="020B0604020202020204" pitchFamily="34" charset="0"/>
              </a:rPr>
              <a:t>CREATE TABLESPACE TBS1 DATAFILE  'E:\oracle\product\10.2.0\oradata\orcl\ORCLTBS1_1.DBF'    SIZE 50M;</a:t>
            </a:r>
            <a:endParaRPr lang="en-US" altLang="zh-CN" sz="1800" dirty="0">
              <a:latin typeface="Arial" panose="020B0604020202020204" pitchFamily="34" charset="0"/>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769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7700" name="Rectangle 3"/>
          <p:cNvSpPr>
            <a:spLocks noGrp="1"/>
          </p:cNvSpPr>
          <p:nvPr>
            <p:ph idx="1"/>
          </p:nvPr>
        </p:nvSpPr>
        <p:spPr>
          <a:xfrm>
            <a:off x="323850" y="1141413"/>
            <a:ext cx="8424863" cy="4591050"/>
          </a:xfrm>
        </p:spPr>
        <p:txBody>
          <a:bodyPr vert="horz" wrap="square" lIns="91440" tIns="45720" rIns="91440" bIns="45720" anchor="t" anchorCtr="0"/>
          <a:p>
            <a:pPr>
              <a:lnSpc>
                <a:spcPct val="115000"/>
              </a:lnSpc>
              <a:buClr>
                <a:schemeClr val="tx1"/>
              </a:buClr>
              <a:buNone/>
            </a:pPr>
            <a:r>
              <a:rPr lang="en-US" altLang="zh-CN" sz="2200" dirty="0">
                <a:latin typeface="Times New Roman" panose="02020603050405020304" charset="0"/>
                <a:ea typeface="宋体" panose="02010600030101010101" pitchFamily="2" charset="-122"/>
              </a:rPr>
              <a:t>CREATE TABLE student_list(</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sno NUMBER(6) PRIMARY KEY,</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sname VARCHAR2(10),</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sex   CHAR(2) CHECK(sex in ('M', 'F'))</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PARTITION BY LIST(sex)</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PARTITION  stu_male  VALUES('M') TABLESPACE TBS1,</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     PARTITION stu_female VALUES('F') TABLESPACE  TBS2</a:t>
            </a:r>
            <a:endParaRPr lang="en-US" altLang="zh-CN" sz="2200" dirty="0">
              <a:latin typeface="Times New Roman" panose="02020603050405020304" charset="0"/>
              <a:ea typeface="宋体" panose="02010600030101010101" pitchFamily="2" charset="-122"/>
            </a:endParaRPr>
          </a:p>
          <a:p>
            <a:pPr>
              <a:lnSpc>
                <a:spcPct val="115000"/>
              </a:lnSpc>
              <a:buClr>
                <a:schemeClr val="tx1"/>
              </a:buClr>
              <a:buNone/>
            </a:pP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8723" name="Rectangle 2"/>
          <p:cNvSpPr>
            <a:spLocks noGrp="1"/>
          </p:cNvSpPr>
          <p:nvPr>
            <p:ph idx="1"/>
          </p:nvPr>
        </p:nvSpPr>
        <p:spPr>
          <a:xfrm>
            <a:off x="38100" y="912813"/>
            <a:ext cx="8493125" cy="5868987"/>
          </a:xfrm>
        </p:spPr>
        <p:txBody>
          <a:bodyPr vert="horz" wrap="square" lIns="91440" tIns="45720" rIns="91440" bIns="45720" anchor="t" anchorCtr="0"/>
          <a:p>
            <a:pPr>
              <a:lnSpc>
                <a:spcPct val="125000"/>
              </a:lnSpc>
            </a:pPr>
            <a:r>
              <a:rPr lang="en-US" altLang="en-US" dirty="0">
                <a:solidFill>
                  <a:srgbClr val="800000"/>
                </a:solidFill>
                <a:ea typeface="宋体" panose="02010600030101010101" pitchFamily="2" charset="-122"/>
              </a:rPr>
              <a:t>散列分区</a:t>
            </a:r>
            <a:endParaRPr lang="en-US" altLang="en-US" dirty="0">
              <a:solidFill>
                <a:srgbClr val="800000"/>
              </a:solidFill>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CREATE TABLE table(…)</a:t>
            </a:r>
            <a:endParaRPr lang="en-US" altLang="en-US" sz="2200" dirty="0">
              <a:latin typeface="Times New Roman" panose="02020603050405020304" charset="0"/>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PARTITION BY </a:t>
            </a:r>
            <a:r>
              <a:rPr lang="en-US" altLang="en-US" sz="2200" dirty="0">
                <a:solidFill>
                  <a:srgbClr val="800000"/>
                </a:solidFill>
                <a:latin typeface="Times New Roman" panose="02020603050405020304" charset="0"/>
                <a:ea typeface="宋体" panose="02010600030101010101" pitchFamily="2" charset="-122"/>
              </a:rPr>
              <a:t>HASH</a:t>
            </a:r>
            <a:r>
              <a:rPr lang="en-US" altLang="en-US" sz="2200" dirty="0">
                <a:latin typeface="Times New Roman" panose="02020603050405020304" charset="0"/>
                <a:ea typeface="宋体" panose="02010600030101010101" pitchFamily="2" charset="-122"/>
              </a:rPr>
              <a:t> (column1[,column2,…]) </a:t>
            </a:r>
            <a:endParaRPr lang="en-US" altLang="en-US" sz="2200" dirty="0">
              <a:latin typeface="Times New Roman" panose="02020603050405020304" charset="0"/>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[(PARTITION partition </a:t>
            </a:r>
            <a:endParaRPr lang="en-US" altLang="en-US" sz="2200" dirty="0">
              <a:latin typeface="Times New Roman" panose="02020603050405020304" charset="0"/>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      [TABLESPACE tablespace][,…])]|</a:t>
            </a:r>
            <a:endParaRPr lang="en-US" altLang="en-US" sz="2200" dirty="0">
              <a:latin typeface="Times New Roman" panose="02020603050405020304" charset="0"/>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[PARTITIONS hash_partition_quantity </a:t>
            </a:r>
            <a:endParaRPr lang="en-US" altLang="en-US" sz="2200" dirty="0">
              <a:latin typeface="Times New Roman" panose="02020603050405020304" charset="0"/>
              <a:ea typeface="宋体" panose="02010600030101010101" pitchFamily="2" charset="-122"/>
            </a:endParaRPr>
          </a:p>
          <a:p>
            <a:pPr marL="457200" lvl="1" indent="0">
              <a:lnSpc>
                <a:spcPct val="125000"/>
              </a:lnSpc>
              <a:buNone/>
            </a:pPr>
            <a:r>
              <a:rPr lang="en-US" altLang="en-US" sz="2200" dirty="0">
                <a:latin typeface="Times New Roman" panose="02020603050405020304" charset="0"/>
                <a:ea typeface="宋体" panose="02010600030101010101" pitchFamily="2" charset="-122"/>
              </a:rPr>
              <a:t>      STORE IN (tablespace1[,…])]…</a:t>
            </a:r>
            <a:endParaRPr lang="en-US" altLang="en-US" sz="2200" dirty="0">
              <a:latin typeface="Times New Roman" panose="02020603050405020304" charset="0"/>
              <a:ea typeface="宋体" panose="02010600030101010101" pitchFamily="2" charset="-122"/>
            </a:endParaRPr>
          </a:p>
          <a:p>
            <a:pPr marL="457200" lvl="1" indent="0">
              <a:lnSpc>
                <a:spcPct val="125000"/>
              </a:lnSpc>
            </a:pPr>
            <a:r>
              <a:rPr lang="en-US" altLang="en-US" sz="2200" b="0" dirty="0">
                <a:latin typeface="Times New Roman" panose="02020603050405020304" charset="0"/>
                <a:ea typeface="宋体" panose="02010600030101010101" pitchFamily="2" charset="-122"/>
              </a:rPr>
              <a:t>参数</a:t>
            </a:r>
            <a:endParaRPr lang="en-US" altLang="en-US" sz="2200" b="0" dirty="0">
              <a:latin typeface="Times New Roman" panose="02020603050405020304" charset="0"/>
              <a:ea typeface="宋体" panose="02010600030101010101" pitchFamily="2" charset="-122"/>
            </a:endParaRPr>
          </a:p>
          <a:p>
            <a:pPr lvl="2">
              <a:lnSpc>
                <a:spcPct val="125000"/>
              </a:lnSpc>
            </a:pPr>
            <a:r>
              <a:rPr lang="en-US" altLang="zh-CN" sz="2200" b="0" dirty="0">
                <a:latin typeface="Times New Roman" panose="02020603050405020304" charset="0"/>
                <a:ea typeface="宋体" panose="02010600030101010101" pitchFamily="2" charset="-122"/>
              </a:rPr>
              <a:t>PARITITION BY HASH</a:t>
            </a:r>
            <a:r>
              <a:rPr lang="en-US" altLang="en-US" sz="2200" b="0" dirty="0">
                <a:latin typeface="Times New Roman" panose="02020603050405020304" charset="0"/>
                <a:ea typeface="宋体" panose="02010600030101010101" pitchFamily="2" charset="-122"/>
              </a:rPr>
              <a:t>（</a:t>
            </a:r>
            <a:r>
              <a:rPr lang="en-US" altLang="zh-CN" sz="2200" b="0" dirty="0">
                <a:latin typeface="Times New Roman" panose="02020603050405020304" charset="0"/>
                <a:ea typeface="宋体" panose="02010600030101010101" pitchFamily="2" charset="-122"/>
              </a:rPr>
              <a:t>col1,…)</a:t>
            </a:r>
            <a:endParaRPr lang="en-US" altLang="zh-CN" sz="2200" b="0" dirty="0">
              <a:latin typeface="Times New Roman" panose="02020603050405020304" charset="0"/>
              <a:ea typeface="宋体" panose="02010600030101010101" pitchFamily="2" charset="-122"/>
            </a:endParaRPr>
          </a:p>
          <a:p>
            <a:pPr lvl="2">
              <a:lnSpc>
                <a:spcPct val="125000"/>
              </a:lnSpc>
            </a:pPr>
            <a:r>
              <a:rPr lang="en-US" altLang="en-US" sz="2200" b="0" dirty="0">
                <a:latin typeface="Times New Roman" panose="02020603050405020304" charset="0"/>
                <a:ea typeface="宋体" panose="02010600030101010101" pitchFamily="2" charset="-122"/>
              </a:rPr>
              <a:t>使用</a:t>
            </a:r>
            <a:r>
              <a:rPr lang="en-US" altLang="zh-CN" sz="2200" b="0" dirty="0">
                <a:latin typeface="Times New Roman" panose="02020603050405020304" charset="0"/>
                <a:ea typeface="宋体" panose="02010600030101010101" pitchFamily="2" charset="-122"/>
              </a:rPr>
              <a:t>PARTITION</a:t>
            </a:r>
            <a:r>
              <a:rPr lang="en-US" altLang="en-US" sz="2200" b="0" dirty="0">
                <a:latin typeface="Times New Roman" panose="02020603050405020304" charset="0"/>
                <a:ea typeface="宋体" panose="02010600030101010101" pitchFamily="2" charset="-122"/>
              </a:rPr>
              <a:t>指定分区数量及</a:t>
            </a:r>
            <a:r>
              <a:rPr lang="en-US" altLang="zh-CN" sz="2200" b="0" dirty="0">
                <a:latin typeface="Times New Roman" panose="02020603050405020304" charset="0"/>
                <a:ea typeface="宋体" panose="02010600030101010101" pitchFamily="2" charset="-122"/>
              </a:rPr>
              <a:t>STORE IN</a:t>
            </a:r>
            <a:r>
              <a:rPr lang="en-US" altLang="en-US" sz="2200" b="0" dirty="0">
                <a:latin typeface="Times New Roman" panose="02020603050405020304" charset="0"/>
                <a:ea typeface="宋体" panose="02010600030101010101" pitchFamily="2" charset="-122"/>
              </a:rPr>
              <a:t>指定分区存储空间；或使用</a:t>
            </a:r>
            <a:r>
              <a:rPr lang="en-US" altLang="zh-CN" sz="2200" b="0" dirty="0">
                <a:latin typeface="Times New Roman" panose="02020603050405020304" charset="0"/>
                <a:ea typeface="宋体" panose="02010600030101010101" pitchFamily="2" charset="-122"/>
              </a:rPr>
              <a:t>PARTITON</a:t>
            </a:r>
            <a:r>
              <a:rPr lang="en-US" altLang="en-US" sz="2200" b="0" dirty="0">
                <a:latin typeface="Times New Roman" panose="02020603050405020304" charset="0"/>
                <a:ea typeface="宋体" panose="02010600030101010101" pitchFamily="2" charset="-122"/>
              </a:rPr>
              <a:t>指定每个分区名称以及其存储空间。</a:t>
            </a:r>
            <a:endParaRPr lang="en-US" altLang="en-US" sz="2200" b="0" dirty="0">
              <a:latin typeface="Times New Roman" panose="02020603050405020304" charset="0"/>
              <a:ea typeface="宋体" panose="02010600030101010101" pitchFamily="2" charset="-122"/>
            </a:endParaRPr>
          </a:p>
        </p:txBody>
      </p:sp>
      <p:sp>
        <p:nvSpPr>
          <p:cNvPr id="158724" name="Rectangle 3"/>
          <p:cNvSpPr>
            <a:spLocks noGrp="1"/>
          </p:cNvSpPr>
          <p:nvPr>
            <p:ph type="title"/>
          </p:nvPr>
        </p:nvSpPr>
        <p:spPr/>
        <p:txBody>
          <a:bodyPr vert="horz" wrap="square" lIns="91440" tIns="45720" rIns="91440" bIns="45720" anchor="b"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8726" name="Text Box 6"/>
          <p:cNvSpPr txBox="1"/>
          <p:nvPr/>
        </p:nvSpPr>
        <p:spPr>
          <a:xfrm>
            <a:off x="5148263" y="1484313"/>
            <a:ext cx="3995737" cy="457200"/>
          </a:xfrm>
          <a:prstGeom prst="rect">
            <a:avLst/>
          </a:prstGeom>
          <a:noFill/>
          <a:ln w="9525">
            <a:noFill/>
          </a:ln>
        </p:spPr>
        <p:txBody>
          <a:bodyPr>
            <a:spAutoFit/>
          </a:bodyPr>
          <a:p>
            <a:pPr>
              <a:spcBef>
                <a:spcPct val="50000"/>
              </a:spcBef>
            </a:pPr>
            <a:r>
              <a:rPr lang="zh-CN" altLang="en-US" dirty="0">
                <a:solidFill>
                  <a:srgbClr val="FF0000"/>
                </a:solidFill>
                <a:latin typeface="新宋体" panose="02010609030101010101" pitchFamily="49" charset="-122"/>
              </a:rPr>
              <a:t>前两种导致分布不均匀</a:t>
            </a:r>
            <a:endParaRPr lang="zh-CN" altLang="en-US" dirty="0">
              <a:solidFill>
                <a:srgbClr val="FF0000"/>
              </a:solidFill>
              <a:latin typeface="新宋体"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 calcmode="lin" valueType="num">
                                      <p:cBhvr additive="base">
                                        <p:cTn id="7" dur="500" fill="hold"/>
                                        <p:tgtEl>
                                          <p:spTgt spid="158726"/>
                                        </p:tgtEl>
                                        <p:attrNameLst>
                                          <p:attrName>ppt_x</p:attrName>
                                        </p:attrNameLst>
                                      </p:cBhvr>
                                      <p:tavLst>
                                        <p:tav tm="0">
                                          <p:val>
                                            <p:strVal val="1+#ppt_w/2"/>
                                          </p:val>
                                        </p:tav>
                                        <p:tav tm="100000">
                                          <p:val>
                                            <p:strVal val="#ppt_x"/>
                                          </p:val>
                                        </p:tav>
                                      </p:tavLst>
                                    </p:anim>
                                    <p:anim calcmode="lin" valueType="num">
                                      <p:cBhvr additive="base">
                                        <p:cTn id="8" dur="500" fill="hold"/>
                                        <p:tgtEl>
                                          <p:spTgt spid="158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9747"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59748" name="Rectangle 3"/>
          <p:cNvSpPr>
            <a:spLocks noGrp="1"/>
          </p:cNvSpPr>
          <p:nvPr>
            <p:ph idx="1"/>
          </p:nvPr>
        </p:nvSpPr>
        <p:spPr>
          <a:xfrm>
            <a:off x="539750" y="1412875"/>
            <a:ext cx="8064500" cy="5086350"/>
          </a:xfrm>
        </p:spPr>
        <p:txBody>
          <a:bodyPr vert="horz" wrap="square" lIns="91440" tIns="45720" rIns="91440" bIns="45720" anchor="t" anchorCtr="0"/>
          <a:p>
            <a:pPr>
              <a:lnSpc>
                <a:spcPct val="120000"/>
              </a:lnSpc>
              <a:buClr>
                <a:schemeClr val="tx1"/>
              </a:buClr>
              <a:buNone/>
            </a:pPr>
            <a:r>
              <a:rPr lang="en-US" altLang="zh-CN" sz="2200" dirty="0">
                <a:latin typeface="Times New Roman" panose="02020603050405020304" charset="0"/>
                <a:ea typeface="宋体" panose="02010600030101010101" pitchFamily="2" charset="-122"/>
              </a:rPr>
              <a:t>例</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创建一个分区表，根据学号将学生信息均匀分布到TBS1 </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和TBS2两个表空间中 。</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CREATE TABLE student_hash (</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sno NUMBER(6) PRIMARY KEY,</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sname VARCHAR2(10)</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PARTITION BY HASH(sno)</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 PARTITION p1 TABLESPACE  TBS1,</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PARTITION p2 TABLESPACE  TBS2 </a:t>
            </a:r>
            <a:endParaRPr lang="en-US" altLang="zh-CN" sz="2200" dirty="0">
              <a:latin typeface="Times New Roman" panose="02020603050405020304" charset="0"/>
              <a:ea typeface="宋体" panose="02010600030101010101" pitchFamily="2" charset="-122"/>
            </a:endParaRPr>
          </a:p>
          <a:p>
            <a:pPr>
              <a:lnSpc>
                <a:spcPct val="120000"/>
              </a:lnSpc>
              <a:buClr>
                <a:schemeClr val="tx1"/>
              </a:buClr>
              <a:buNone/>
            </a:pPr>
            <a:r>
              <a:rPr lang="en-US" altLang="zh-CN" sz="2200" dirty="0">
                <a:latin typeface="Times New Roman" panose="02020603050405020304" charset="0"/>
                <a:ea typeface="宋体" panose="02010600030101010101" pitchFamily="2" charset="-122"/>
              </a:rPr>
              <a:t>      );</a:t>
            </a:r>
            <a:r>
              <a:rPr lang="en-US" altLang="zh-CN" sz="2400" dirty="0">
                <a:ea typeface="宋体" panose="02010600030101010101" pitchFamily="2" charset="-122"/>
              </a:rPr>
              <a:t> </a:t>
            </a:r>
            <a:endParaRPr lang="en-US" altLang="zh-CN" sz="2400" dirty="0">
              <a:ea typeface="宋体" panose="02010600030101010101" pitchFamily="2" charset="-122"/>
            </a:endParaRPr>
          </a:p>
        </p:txBody>
      </p:sp>
      <p:sp>
        <p:nvSpPr>
          <p:cNvPr id="159750" name="Text Box 6"/>
          <p:cNvSpPr txBox="1"/>
          <p:nvPr/>
        </p:nvSpPr>
        <p:spPr>
          <a:xfrm>
            <a:off x="755650" y="4422775"/>
            <a:ext cx="6516688" cy="1552575"/>
          </a:xfrm>
          <a:prstGeom prst="rect">
            <a:avLst/>
          </a:prstGeom>
          <a:solidFill>
            <a:schemeClr val="accent1"/>
          </a:solidFill>
          <a:ln w="9525">
            <a:noFill/>
          </a:ln>
        </p:spPr>
        <p:txBody>
          <a:bodyPr>
            <a:spAutoFit/>
          </a:bodyPr>
          <a:p>
            <a:pPr>
              <a:spcBef>
                <a:spcPct val="50000"/>
              </a:spcBef>
            </a:pPr>
            <a:r>
              <a:rPr lang="en-US" altLang="zh-CN" dirty="0">
                <a:solidFill>
                  <a:srgbClr val="FF0000"/>
                </a:solidFill>
                <a:latin typeface="Times New Roman" panose="02020603050405020304" charset="0"/>
              </a:rPr>
              <a:t>PATITION BY HASH(sno)</a:t>
            </a:r>
            <a:endParaRPr lang="en-US" altLang="zh-CN" dirty="0">
              <a:solidFill>
                <a:srgbClr val="FF0000"/>
              </a:solidFill>
              <a:latin typeface="Times New Roman" panose="02020603050405020304" charset="0"/>
            </a:endParaRPr>
          </a:p>
          <a:p>
            <a:pPr>
              <a:spcBef>
                <a:spcPct val="50000"/>
              </a:spcBef>
            </a:pPr>
            <a:r>
              <a:rPr lang="en-US" altLang="zh-CN" dirty="0">
                <a:solidFill>
                  <a:srgbClr val="FF0000"/>
                </a:solidFill>
                <a:latin typeface="Times New Roman" panose="02020603050405020304" charset="0"/>
              </a:rPr>
              <a:t>PARTITION 2 STORE IN(TBS1,TBS2);</a:t>
            </a:r>
            <a:endParaRPr lang="en-US" altLang="zh-CN" dirty="0">
              <a:solidFill>
                <a:srgbClr val="FF0000"/>
              </a:solidFill>
              <a:latin typeface="Times New Roman" panose="02020603050405020304" charset="0"/>
            </a:endParaRPr>
          </a:p>
          <a:p>
            <a:pPr>
              <a:spcBef>
                <a:spcPct val="50000"/>
              </a:spcBef>
            </a:pPr>
            <a:endParaRPr lang="en-US" altLang="zh-CN" dirty="0">
              <a:solidFill>
                <a:srgbClr val="FF00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50"/>
                                        </p:tgtEl>
                                        <p:attrNameLst>
                                          <p:attrName>style.visibility</p:attrName>
                                        </p:attrNameLst>
                                      </p:cBhvr>
                                      <p:to>
                                        <p:strVal val="visible"/>
                                      </p:to>
                                    </p:set>
                                    <p:anim calcmode="lin" valueType="num">
                                      <p:cBhvr additive="base">
                                        <p:cTn id="7" dur="500" fill="hold"/>
                                        <p:tgtEl>
                                          <p:spTgt spid="159750"/>
                                        </p:tgtEl>
                                        <p:attrNameLst>
                                          <p:attrName>ppt_x</p:attrName>
                                        </p:attrNameLst>
                                      </p:cBhvr>
                                      <p:tavLst>
                                        <p:tav tm="0">
                                          <p:val>
                                            <p:strVal val="1+#ppt_w/2"/>
                                          </p:val>
                                        </p:tav>
                                        <p:tav tm="100000">
                                          <p:val>
                                            <p:strVal val="#ppt_x"/>
                                          </p:val>
                                        </p:tav>
                                      </p:tavLst>
                                    </p:anim>
                                    <p:anim calcmode="lin" valueType="num">
                                      <p:cBhvr additive="base">
                                        <p:cTn id="8"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0771" name="Rectangle 2"/>
          <p:cNvSpPr>
            <a:spLocks noGrp="1"/>
          </p:cNvSpPr>
          <p:nvPr>
            <p:ph type="title"/>
          </p:nvPr>
        </p:nvSpPr>
        <p:spPr>
          <a:xfrm>
            <a:off x="250825" y="44450"/>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60772" name="Rectangle 3"/>
          <p:cNvSpPr>
            <a:spLocks noGrp="1"/>
          </p:cNvSpPr>
          <p:nvPr>
            <p:ph idx="1"/>
          </p:nvPr>
        </p:nvSpPr>
        <p:spPr>
          <a:xfrm>
            <a:off x="44450" y="912813"/>
            <a:ext cx="8559800" cy="5665787"/>
          </a:xfrm>
        </p:spPr>
        <p:txBody>
          <a:bodyPr vert="horz" wrap="square" lIns="91440" tIns="45720" rIns="91440" bIns="45720" anchor="t" anchorCtr="0"/>
          <a:p>
            <a:pPr>
              <a:lnSpc>
                <a:spcPct val="120000"/>
              </a:lnSpc>
            </a:pPr>
            <a:r>
              <a:rPr lang="zh-CN" altLang="en-US" dirty="0">
                <a:solidFill>
                  <a:srgbClr val="800000"/>
                </a:solidFill>
                <a:ea typeface="宋体" panose="02010600030101010101" pitchFamily="2" charset="-122"/>
              </a:rPr>
              <a:t>复合分区</a:t>
            </a:r>
            <a:endParaRPr lang="zh-CN" altLang="en-US" dirty="0">
              <a:solidFill>
                <a:srgbClr val="800000"/>
              </a:solidFill>
              <a:ea typeface="宋体" panose="02010600030101010101" pitchFamily="2" charset="-122"/>
            </a:endParaRPr>
          </a:p>
          <a:p>
            <a:pPr eaLnBrk="1" hangingPunct="1">
              <a:lnSpc>
                <a:spcPct val="120000"/>
              </a:lnSpc>
              <a:buClr>
                <a:srgbClr val="666600"/>
              </a:buClr>
              <a:buSzPct val="75000"/>
              <a:buFont typeface="Wingdings" panose="05000000000000000000" pitchFamily="2" charset="2"/>
              <a:buChar char="l"/>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复合分区包括：</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列表复合分区</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散列复合分区。 </a:t>
            </a:r>
            <a:endParaRPr lang="zh-CN" altLang="en-US" sz="2200" dirty="0">
              <a:latin typeface="Times New Roman" panose="02020603050405020304" charset="0"/>
              <a:ea typeface="宋体" panose="02010600030101010101" pitchFamily="2" charset="-122"/>
            </a:endParaRPr>
          </a:p>
          <a:p>
            <a:pPr eaLnBrk="1" hangingPunct="1">
              <a:lnSpc>
                <a:spcPct val="120000"/>
              </a:lnSpc>
              <a:buClr>
                <a:srgbClr val="666600"/>
              </a:buClr>
              <a:buSzPct val="75000"/>
              <a:buFont typeface="Wingdings" panose="05000000000000000000" pitchFamily="2" charset="2"/>
              <a:buChar char="l"/>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创建复合分区时需要指定</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分区方法（</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PARTITION BY RANGE</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分区列</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子分区方法（</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SUBPARTITION BY HASH</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None/>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                    </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SUBPARTITION BY LIST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子分区列</a:t>
            </a:r>
            <a:endParaRPr lang="zh-CN" altLang="en-US" sz="2200" dirty="0">
              <a:latin typeface="Times New Roman" panose="02020603050405020304" charset="0"/>
              <a:ea typeface="宋体" panose="02010600030101010101" pitchFamily="2" charset="-122"/>
            </a:endParaRPr>
          </a:p>
          <a:p>
            <a:pPr lvl="1"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每个分区中子分区数量或子分区的描述。</a:t>
            </a:r>
            <a:endPar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endParaRPr>
          </a:p>
          <a:p>
            <a:pPr eaLnBrk="1" hangingPunct="1">
              <a:buClr>
                <a:srgbClr val="666600"/>
              </a:buClr>
              <a:buSzPct val="75000"/>
              <a:buFont typeface="Wingdings" panose="05000000000000000000" pitchFamily="2" charset="2"/>
              <a:buChar char="l"/>
            </a:pPr>
            <a:r>
              <a:rPr lang="zh-CN" altLang="en-US" sz="24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zh-CN" altLang="en-US" b="0" dirty="0">
              <a:ea typeface="宋体" panose="02010600030101010101" pitchFamily="2" charset="-122"/>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1795" name="Rectangle 2"/>
          <p:cNvSpPr>
            <a:spLocks noGrp="1"/>
          </p:cNvSpPr>
          <p:nvPr>
            <p:ph type="title"/>
          </p:nvPr>
        </p:nvSpPr>
        <p:spPr>
          <a:xfrm>
            <a:off x="250825" y="44450"/>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61796" name="Rectangle 3"/>
          <p:cNvSpPr>
            <a:spLocks noGrp="1"/>
          </p:cNvSpPr>
          <p:nvPr>
            <p:ph idx="1"/>
          </p:nvPr>
        </p:nvSpPr>
        <p:spPr>
          <a:xfrm>
            <a:off x="42863" y="911225"/>
            <a:ext cx="8275637" cy="5326063"/>
          </a:xfrm>
        </p:spPr>
        <p:txBody>
          <a:bodyPr vert="horz" wrap="square" lIns="91440" tIns="45720" rIns="91440" bIns="45720" anchor="t" anchorCtr="0"/>
          <a:p>
            <a:pPr>
              <a:lnSpc>
                <a:spcPct val="125000"/>
              </a:lnSpc>
            </a:pPr>
            <a:r>
              <a:rPr lang="zh-CN" altLang="en-US" dirty="0">
                <a:solidFill>
                  <a:srgbClr val="800000"/>
                </a:solidFill>
                <a:ea typeface="宋体" panose="02010600030101010101" pitchFamily="2" charset="-122"/>
              </a:rPr>
              <a:t>复合分区</a:t>
            </a:r>
            <a:endParaRPr lang="zh-CN" altLang="en-US" dirty="0">
              <a:solidFill>
                <a:srgbClr val="800000"/>
              </a:solidFill>
              <a:ea typeface="宋体" panose="02010600030101010101" pitchFamily="2" charset="-122"/>
            </a:endParaRPr>
          </a:p>
          <a:p>
            <a:pPr eaLnBrk="1" hangingPunct="1">
              <a:lnSpc>
                <a:spcPct val="125000"/>
              </a:lnSpc>
              <a:buClr>
                <a:srgbClr val="666600"/>
              </a:buCl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列表复合分区</a:t>
            </a:r>
            <a:endParaRPr lang="zh-CN" altLang="en-US" sz="2200" dirty="0">
              <a:latin typeface="Times New Roman" panose="02020603050405020304" charset="0"/>
              <a:ea typeface="宋体" panose="02010600030101010101" pitchFamily="2" charset="-122"/>
            </a:endParaRPr>
          </a:p>
          <a:p>
            <a:pPr lvl="1" eaLnBrk="1" hangingPunct="1">
              <a:lnSpc>
                <a:spcPct val="125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列表复合分区先对表进行范围分区，然后再对每个分区进行列表分区，即在一个范围分区中创建多个列表子分区。</a:t>
            </a:r>
            <a:endParaRPr lang="zh-CN" altLang="en-US" sz="2200" dirty="0">
              <a:latin typeface="Times New Roman" panose="02020603050405020304" charset="0"/>
              <a:ea typeface="宋体" panose="02010600030101010101" pitchFamily="2" charset="-122"/>
            </a:endParaRPr>
          </a:p>
          <a:p>
            <a:pPr>
              <a:lnSpc>
                <a:spcPct val="125000"/>
              </a:lnSpc>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列表复合分区示例</a:t>
            </a:r>
            <a:endParaRPr lang="zh-CN" altLang="en-US" sz="2200" dirty="0">
              <a:latin typeface="Times New Roman" panose="02020603050405020304" charset="0"/>
              <a:ea typeface="宋体" panose="02010600030101010101" pitchFamily="2" charset="-122"/>
            </a:endParaRPr>
          </a:p>
          <a:p>
            <a:pPr lvl="1" eaLnBrk="1" hangingPunct="1">
              <a:lnSpc>
                <a:spcPct val="125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创建一个范围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列表复合分区表，将</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1980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日前出生的男、女学生信息分别保存在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TBS1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TBS2</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1980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日到</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1990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日出生的男、女学生信息分别保存在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TBS3</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TBS4</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表空间中，其他学生信息保存在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TBS5</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a:t>
            </a:r>
            <a:r>
              <a:rPr lang="zh-CN" altLang="en-US" sz="24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zh-CN" altLang="en-US" b="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4579" name="Rectangle 2"/>
          <p:cNvSpPr>
            <a:spLocks noGrp="1"/>
          </p:cNvSpPr>
          <p:nvPr>
            <p:ph idx="1"/>
          </p:nvPr>
        </p:nvSpPr>
        <p:spPr>
          <a:xfrm>
            <a:off x="252413" y="1195388"/>
            <a:ext cx="7991475" cy="4681537"/>
          </a:xfrm>
        </p:spPr>
        <p:txBody>
          <a:bodyPr vert="horz" wrap="square" lIns="91440" tIns="45720" rIns="91440" bIns="45720" anchor="t" anchorCtr="0"/>
          <a:p>
            <a:pPr fontAlgn="ctr">
              <a:lnSpc>
                <a:spcPct val="120000"/>
              </a:lnSpc>
            </a:pPr>
            <a:r>
              <a:rPr lang="en-US" altLang="zh-CN" sz="2200" dirty="0">
                <a:solidFill>
                  <a:srgbClr val="000000"/>
                </a:solidFill>
                <a:latin typeface="Times New Roman" panose="02020603050405020304" charset="0"/>
                <a:ea typeface="黑体" panose="02010609060101010101" pitchFamily="49" charset="-122"/>
              </a:rPr>
              <a:t>NUMBER</a:t>
            </a:r>
            <a:r>
              <a:rPr lang="zh-CN" altLang="en-US" sz="2200" dirty="0">
                <a:solidFill>
                  <a:srgbClr val="000000"/>
                </a:solidFill>
                <a:latin typeface="Times New Roman" panose="02020603050405020304" charset="0"/>
                <a:ea typeface="黑体" panose="02010609060101010101" pitchFamily="49" charset="-122"/>
              </a:rPr>
              <a:t>：用于存储整数或实数。</a:t>
            </a:r>
            <a:endParaRPr lang="zh-CN" altLang="en-US" sz="2200" dirty="0">
              <a:solidFill>
                <a:srgbClr val="000000"/>
              </a:solidFill>
              <a:latin typeface="Times New Roman" panose="02020603050405020304" charset="0"/>
              <a:ea typeface="黑体" panose="02010609060101010101" pitchFamily="49" charset="-122"/>
            </a:endParaRPr>
          </a:p>
          <a:p>
            <a:pPr fontAlgn="ctr">
              <a:lnSpc>
                <a:spcPct val="120000"/>
              </a:lnSpc>
            </a:pPr>
            <a:r>
              <a:rPr lang="en-US" altLang="zh-CN" sz="2200" dirty="0">
                <a:solidFill>
                  <a:srgbClr val="000000"/>
                </a:solidFill>
                <a:latin typeface="Times New Roman" panose="02020603050405020304" charset="0"/>
                <a:ea typeface="黑体" panose="02010609060101010101" pitchFamily="49" charset="-122"/>
              </a:rPr>
              <a:t>NUMBER(P,S)</a:t>
            </a:r>
            <a:r>
              <a:rPr lang="zh-CN" altLang="en-US" sz="2200" dirty="0">
                <a:solidFill>
                  <a:srgbClr val="000000"/>
                </a:solidFill>
                <a:latin typeface="Times New Roman" panose="02020603050405020304" charset="0"/>
                <a:ea typeface="黑体" panose="02010609060101010101" pitchFamily="49" charset="-122"/>
              </a:rPr>
              <a:t>：</a:t>
            </a:r>
            <a:endParaRPr lang="zh-CN" altLang="en-US" sz="2200" dirty="0">
              <a:solidFill>
                <a:srgbClr val="000000"/>
              </a:solidFill>
              <a:latin typeface="Times New Roman" panose="02020603050405020304" charset="0"/>
              <a:ea typeface="黑体" panose="02010609060101010101" pitchFamily="49" charset="-122"/>
            </a:endParaRPr>
          </a:p>
          <a:p>
            <a:pPr fontAlgn="ctr">
              <a:lnSpc>
                <a:spcPct val="120000"/>
              </a:lnSpc>
              <a:buNone/>
            </a:pPr>
            <a:r>
              <a:rPr lang="zh-CN" altLang="en-US" sz="2200" dirty="0">
                <a:solidFill>
                  <a:srgbClr val="000000"/>
                </a:solidFill>
                <a:latin typeface="Times New Roman" panose="02020603050405020304" charset="0"/>
                <a:ea typeface="黑体" panose="02010609060101010101" pitchFamily="49" charset="-122"/>
              </a:rPr>
              <a:t> 这里：</a:t>
            </a:r>
            <a:r>
              <a:rPr lang="en-US" altLang="zh-CN" sz="2200" dirty="0">
                <a:solidFill>
                  <a:srgbClr val="000000"/>
                </a:solidFill>
                <a:latin typeface="Times New Roman" panose="02020603050405020304" charset="0"/>
                <a:ea typeface="黑体" panose="02010609060101010101" pitchFamily="49" charset="-122"/>
              </a:rPr>
              <a:t>p </a:t>
            </a:r>
            <a:r>
              <a:rPr lang="zh-CN" altLang="en-US" sz="2200" dirty="0">
                <a:solidFill>
                  <a:srgbClr val="000000"/>
                </a:solidFill>
                <a:latin typeface="Times New Roman" panose="02020603050405020304" charset="0"/>
                <a:ea typeface="黑体" panose="02010609060101010101" pitchFamily="49" charset="-122"/>
              </a:rPr>
              <a:t>表示精度 （</a:t>
            </a:r>
            <a:r>
              <a:rPr lang="en-US" altLang="zh-CN" sz="2200" dirty="0">
                <a:solidFill>
                  <a:srgbClr val="000000"/>
                </a:solidFill>
                <a:latin typeface="Times New Roman" panose="02020603050405020304" charset="0"/>
                <a:ea typeface="黑体" panose="02010609060101010101" pitchFamily="49" charset="-122"/>
              </a:rPr>
              <a:t>1-38</a:t>
            </a:r>
            <a:r>
              <a:rPr lang="zh-CN" altLang="en-US" sz="2200" dirty="0">
                <a:solidFill>
                  <a:srgbClr val="000000"/>
                </a:solidFill>
                <a:latin typeface="Times New Roman" panose="02020603050405020304" charset="0"/>
                <a:ea typeface="黑体" panose="02010609060101010101" pitchFamily="49" charset="-122"/>
              </a:rPr>
              <a:t>），它表示存储在列中数字的总长度是 </a:t>
            </a:r>
            <a:r>
              <a:rPr lang="en-US" altLang="zh-CN" sz="2200" dirty="0">
                <a:solidFill>
                  <a:srgbClr val="000000"/>
                </a:solidFill>
                <a:latin typeface="Times New Roman" panose="02020603050405020304" charset="0"/>
                <a:ea typeface="黑体" panose="02010609060101010101" pitchFamily="49" charset="-122"/>
              </a:rPr>
              <a:t>p </a:t>
            </a:r>
            <a:r>
              <a:rPr lang="zh-CN" altLang="en-US" sz="2200" dirty="0">
                <a:solidFill>
                  <a:srgbClr val="000000"/>
                </a:solidFill>
                <a:latin typeface="Times New Roman" panose="02020603050405020304" charset="0"/>
                <a:ea typeface="黑体" panose="02010609060101010101" pitchFamily="49" charset="-122"/>
              </a:rPr>
              <a:t>位： </a:t>
            </a:r>
            <a:r>
              <a:rPr lang="en-US" altLang="zh-CN" sz="2200" dirty="0">
                <a:solidFill>
                  <a:srgbClr val="000000"/>
                </a:solidFill>
                <a:latin typeface="Times New Roman" panose="02020603050405020304" charset="0"/>
                <a:ea typeface="黑体" panose="02010609060101010101" pitchFamily="49" charset="-122"/>
              </a:rPr>
              <a:t>s </a:t>
            </a:r>
            <a:r>
              <a:rPr lang="zh-CN" altLang="en-US" sz="2200" dirty="0">
                <a:solidFill>
                  <a:srgbClr val="000000"/>
                </a:solidFill>
                <a:latin typeface="Times New Roman" panose="02020603050405020304" charset="0"/>
                <a:ea typeface="黑体" panose="02010609060101010101" pitchFamily="49" charset="-122"/>
              </a:rPr>
              <a:t>表示范围，它表示小数点后的位数。该取值范围可以从</a:t>
            </a:r>
            <a:r>
              <a:rPr lang="en-US" altLang="zh-CN" sz="2200" dirty="0">
                <a:solidFill>
                  <a:srgbClr val="000000"/>
                </a:solidFill>
                <a:latin typeface="Times New Roman" panose="02020603050405020304" charset="0"/>
                <a:ea typeface="黑体" panose="02010609060101010101" pitchFamily="49" charset="-122"/>
              </a:rPr>
              <a:t>-84 </a:t>
            </a:r>
            <a:r>
              <a:rPr lang="zh-CN" altLang="en-US" sz="2200" dirty="0">
                <a:solidFill>
                  <a:srgbClr val="000000"/>
                </a:solidFill>
                <a:latin typeface="Times New Roman" panose="02020603050405020304" charset="0"/>
                <a:ea typeface="黑体" panose="02010609060101010101" pitchFamily="49" charset="-122"/>
              </a:rPr>
              <a:t>到 </a:t>
            </a:r>
            <a:r>
              <a:rPr lang="en-US" altLang="zh-CN" sz="2200" dirty="0">
                <a:solidFill>
                  <a:srgbClr val="000000"/>
                </a:solidFill>
                <a:latin typeface="Times New Roman" panose="02020603050405020304" charset="0"/>
                <a:ea typeface="黑体" panose="02010609060101010101" pitchFamily="49" charset="-122"/>
              </a:rPr>
              <a:t>127 </a:t>
            </a:r>
            <a:r>
              <a:rPr lang="zh-CN" altLang="en-US" sz="2200" dirty="0">
                <a:solidFill>
                  <a:srgbClr val="000000"/>
                </a:solidFill>
                <a:latin typeface="Times New Roman" panose="02020603050405020304" charset="0"/>
                <a:ea typeface="黑体" panose="02010609060101010101" pitchFamily="49" charset="-122"/>
              </a:rPr>
              <a:t>。例如：</a:t>
            </a:r>
            <a:endParaRPr lang="zh-CN" altLang="en-US" sz="2200" dirty="0">
              <a:solidFill>
                <a:srgbClr val="000000"/>
              </a:solidFill>
              <a:latin typeface="Times New Roman" panose="02020603050405020304" charset="0"/>
              <a:ea typeface="黑体" panose="02010609060101010101" pitchFamily="49" charset="-122"/>
            </a:endParaRPr>
          </a:p>
          <a:p>
            <a:pPr fontAlgn="ctr">
              <a:lnSpc>
                <a:spcPct val="120000"/>
              </a:lnSpc>
              <a:buNone/>
            </a:pPr>
            <a:r>
              <a:rPr lang="en-US" altLang="zh-CN" sz="2200" dirty="0">
                <a:solidFill>
                  <a:srgbClr val="FF0000"/>
                </a:solidFill>
                <a:latin typeface="Times New Roman" panose="02020603050405020304" charset="0"/>
                <a:ea typeface="黑体" panose="02010609060101010101" pitchFamily="49" charset="-122"/>
              </a:rPr>
              <a:t>    CREATE TABLE test1(name number(5))</a:t>
            </a:r>
            <a:br>
              <a:rPr lang="en-US" altLang="zh-CN" sz="2200" dirty="0">
                <a:solidFill>
                  <a:srgbClr val="000000"/>
                </a:solidFill>
                <a:latin typeface="Times New Roman" panose="02020603050405020304" charset="0"/>
                <a:ea typeface="黑体" panose="02010609060101010101" pitchFamily="49" charset="-122"/>
              </a:rPr>
            </a:br>
            <a:r>
              <a:rPr lang="zh-CN" altLang="en-US" sz="2200" dirty="0">
                <a:solidFill>
                  <a:srgbClr val="000000"/>
                </a:solidFill>
                <a:latin typeface="Times New Roman" panose="02020603050405020304" charset="0"/>
                <a:ea typeface="黑体" panose="02010609060101010101" pitchFamily="49" charset="-122"/>
              </a:rPr>
              <a:t>使用精度 </a:t>
            </a:r>
            <a:r>
              <a:rPr lang="en-US" altLang="zh-CN" sz="2200" dirty="0">
                <a:solidFill>
                  <a:srgbClr val="000000"/>
                </a:solidFill>
                <a:latin typeface="Times New Roman" panose="02020603050405020304" charset="0"/>
                <a:ea typeface="黑体" panose="02010609060101010101" pitchFamily="49" charset="-122"/>
              </a:rPr>
              <a:t>5 </a:t>
            </a:r>
            <a:r>
              <a:rPr lang="zh-CN" altLang="en-US" sz="2200" dirty="0">
                <a:solidFill>
                  <a:srgbClr val="000000"/>
                </a:solidFill>
                <a:latin typeface="Times New Roman" panose="02020603050405020304" charset="0"/>
                <a:ea typeface="黑体" panose="02010609060101010101" pitchFamily="49" charset="-122"/>
              </a:rPr>
              <a:t>来定义一个正数（如 </a:t>
            </a:r>
            <a:r>
              <a:rPr lang="en-US" altLang="zh-CN" sz="2200" dirty="0">
                <a:solidFill>
                  <a:srgbClr val="000000"/>
                </a:solidFill>
                <a:latin typeface="Times New Roman" panose="02020603050405020304" charset="0"/>
                <a:ea typeface="黑体" panose="02010609060101010101" pitchFamily="49" charset="-122"/>
              </a:rPr>
              <a:t>12345</a:t>
            </a:r>
            <a:r>
              <a:rPr lang="zh-CN" altLang="en-US" sz="2200" dirty="0">
                <a:solidFill>
                  <a:srgbClr val="000000"/>
                </a:solidFill>
                <a:latin typeface="Times New Roman" panose="02020603050405020304" charset="0"/>
                <a:ea typeface="黑体" panose="02010609060101010101" pitchFamily="49" charset="-122"/>
              </a:rPr>
              <a:t>）。</a:t>
            </a:r>
            <a:endParaRPr lang="en-US" altLang="zh-CN" sz="2200" dirty="0">
              <a:solidFill>
                <a:srgbClr val="000000"/>
              </a:solidFill>
              <a:latin typeface="Times New Roman" panose="02020603050405020304" charset="0"/>
              <a:ea typeface="黑体" panose="02010609060101010101" pitchFamily="49" charset="-122"/>
            </a:endParaRPr>
          </a:p>
          <a:p>
            <a:pPr fontAlgn="ctr">
              <a:lnSpc>
                <a:spcPct val="120000"/>
              </a:lnSpc>
              <a:buNone/>
            </a:pPr>
            <a:br>
              <a:rPr lang="zh-CN" altLang="en-US" sz="2200" dirty="0">
                <a:solidFill>
                  <a:srgbClr val="000000"/>
                </a:solidFill>
                <a:latin typeface="Times New Roman" panose="02020603050405020304" charset="0"/>
                <a:ea typeface="黑体" panose="02010609060101010101" pitchFamily="49" charset="-122"/>
              </a:rPr>
            </a:br>
            <a:r>
              <a:rPr lang="en-US" altLang="zh-CN" sz="2200" dirty="0">
                <a:solidFill>
                  <a:srgbClr val="FF0000"/>
                </a:solidFill>
                <a:latin typeface="Times New Roman" panose="02020603050405020304" charset="0"/>
                <a:ea typeface="黑体" panose="02010609060101010101" pitchFamily="49" charset="-122"/>
              </a:rPr>
              <a:t>CREATE TABLE test2(name number(5,2))</a:t>
            </a:r>
            <a:br>
              <a:rPr lang="en-US" altLang="zh-CN" sz="2200" dirty="0">
                <a:solidFill>
                  <a:srgbClr val="FF0000"/>
                </a:solidFill>
                <a:latin typeface="Times New Roman" panose="02020603050405020304" charset="0"/>
                <a:ea typeface="黑体" panose="02010609060101010101" pitchFamily="49" charset="-122"/>
              </a:rPr>
            </a:br>
            <a:r>
              <a:rPr lang="zh-CN" altLang="en-US" sz="2200" dirty="0">
                <a:solidFill>
                  <a:srgbClr val="000000"/>
                </a:solidFill>
                <a:latin typeface="Times New Roman" panose="02020603050405020304" charset="0"/>
                <a:ea typeface="黑体" panose="02010609060101010101" pitchFamily="49" charset="-122"/>
              </a:rPr>
              <a:t>使用精度 </a:t>
            </a:r>
            <a:r>
              <a:rPr lang="en-US" altLang="zh-CN" sz="2200" dirty="0">
                <a:solidFill>
                  <a:srgbClr val="000000"/>
                </a:solidFill>
                <a:latin typeface="Times New Roman" panose="02020603050405020304" charset="0"/>
                <a:ea typeface="黑体" panose="02010609060101010101" pitchFamily="49" charset="-122"/>
              </a:rPr>
              <a:t>5 </a:t>
            </a:r>
            <a:r>
              <a:rPr lang="zh-CN" altLang="en-US" sz="2200" dirty="0">
                <a:solidFill>
                  <a:srgbClr val="000000"/>
                </a:solidFill>
                <a:latin typeface="Times New Roman" panose="02020603050405020304" charset="0"/>
                <a:ea typeface="黑体" panose="02010609060101010101" pitchFamily="49" charset="-122"/>
              </a:rPr>
              <a:t>和范围 </a:t>
            </a:r>
            <a:r>
              <a:rPr lang="en-US" altLang="zh-CN" sz="2200" dirty="0">
                <a:solidFill>
                  <a:srgbClr val="000000"/>
                </a:solidFill>
                <a:latin typeface="Times New Roman" panose="02020603050405020304" charset="0"/>
                <a:ea typeface="黑体" panose="02010609060101010101" pitchFamily="49" charset="-122"/>
              </a:rPr>
              <a:t>2 </a:t>
            </a:r>
            <a:r>
              <a:rPr lang="zh-CN" altLang="en-US" sz="2200" dirty="0">
                <a:solidFill>
                  <a:srgbClr val="000000"/>
                </a:solidFill>
                <a:latin typeface="Times New Roman" panose="02020603050405020304" charset="0"/>
                <a:ea typeface="黑体" panose="02010609060101010101" pitchFamily="49" charset="-122"/>
              </a:rPr>
              <a:t>来定义一个数字。符合这种数据类型的数字值如 </a:t>
            </a:r>
            <a:r>
              <a:rPr lang="en-US" altLang="zh-CN" sz="2200" dirty="0">
                <a:solidFill>
                  <a:srgbClr val="000000"/>
                </a:solidFill>
                <a:latin typeface="Times New Roman" panose="02020603050405020304" charset="0"/>
                <a:ea typeface="黑体" panose="02010609060101010101" pitchFamily="49" charset="-122"/>
              </a:rPr>
              <a:t>123.45 </a:t>
            </a:r>
            <a:r>
              <a:rPr lang="zh-CN" altLang="en-US" sz="2200" dirty="0">
                <a:solidFill>
                  <a:srgbClr val="000000"/>
                </a:solidFill>
                <a:latin typeface="Times New Roman" panose="02020603050405020304" charset="0"/>
                <a:ea typeface="黑体" panose="02010609060101010101" pitchFamily="49" charset="-122"/>
              </a:rPr>
              <a:t>和 </a:t>
            </a:r>
            <a:r>
              <a:rPr lang="en-US" altLang="zh-CN" sz="2200" dirty="0">
                <a:solidFill>
                  <a:srgbClr val="000000"/>
                </a:solidFill>
                <a:latin typeface="Times New Roman" panose="02020603050405020304" charset="0"/>
                <a:ea typeface="黑体" panose="02010609060101010101" pitchFamily="49" charset="-122"/>
              </a:rPr>
              <a:t>12.34</a:t>
            </a:r>
            <a:r>
              <a:rPr lang="zh-CN" altLang="en-US" sz="2200" dirty="0">
                <a:solidFill>
                  <a:srgbClr val="000000"/>
                </a:solidFill>
                <a:latin typeface="Times New Roman" panose="02020603050405020304" charset="0"/>
                <a:ea typeface="黑体" panose="02010609060101010101" pitchFamily="49" charset="-122"/>
              </a:rPr>
              <a:t>。</a:t>
            </a:r>
            <a:endParaRPr lang="en-US" altLang="zh-CN" sz="2200" dirty="0">
              <a:solidFill>
                <a:srgbClr val="000000"/>
              </a:solidFill>
              <a:latin typeface="Times New Roman" panose="02020603050405020304" charset="0"/>
              <a:ea typeface="黑体" panose="02010609060101010101" pitchFamily="49" charset="-122"/>
            </a:endParaRPr>
          </a:p>
        </p:txBody>
      </p:sp>
      <p:sp>
        <p:nvSpPr>
          <p:cNvPr id="24580" name="Rectangle 3"/>
          <p:cNvSpPr>
            <a:spLocks noGrp="1"/>
          </p:cNvSpPr>
          <p:nvPr>
            <p:ph type="title"/>
          </p:nvPr>
        </p:nvSpPr>
        <p:spPr>
          <a:xfrm>
            <a:off x="395288" y="0"/>
            <a:ext cx="8382000" cy="781050"/>
          </a:xfrm>
        </p:spPr>
        <p:txBody>
          <a:bodyPr vert="horz" wrap="square" lIns="91440" tIns="45720" rIns="91440" bIns="45720" anchor="b" anchorCtr="0"/>
          <a:p>
            <a:r>
              <a:rPr lang="zh-CN" altLang="en-US" dirty="0">
                <a:ea typeface="宋体" panose="02010600030101010101" pitchFamily="2" charset="-122"/>
              </a:rPr>
              <a:t>数值类型</a:t>
            </a:r>
            <a:endParaRPr lang="zh-CN" altLang="en-US" dirty="0">
              <a:ea typeface="宋体" panose="02010600030101010101" pitchFamily="2"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2819" name="Rectangle 2"/>
          <p:cNvSpPr>
            <a:spLocks noGrp="1"/>
          </p:cNvSpPr>
          <p:nvPr>
            <p:ph idx="1"/>
          </p:nvPr>
        </p:nvSpPr>
        <p:spPr>
          <a:xfrm>
            <a:off x="-31750" y="917575"/>
            <a:ext cx="9170988" cy="5824538"/>
          </a:xfrm>
          <a:solidFill>
            <a:schemeClr val="accent1">
              <a:alpha val="100000"/>
            </a:schemeClr>
          </a:solidFill>
        </p:spPr>
        <p:txBody>
          <a:bodyPr vert="horz" wrap="square" lIns="91440" tIns="45720" rIns="91440" bIns="45720" anchor="t" anchorCtr="0"/>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CREATE TABLE student_range_list(</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sno NUMBER(6) PRIMARY KEY,</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sname VARCHAR2(10), </a:t>
            </a:r>
            <a:endPar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sex   CHAR(2) CHECK(sex IN ('M','F')),</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sage  NUMBER(4), birthday DATE</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PARTITION BY RANGE(birthday)</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SUBPARTITION BY LIST(sex)</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(PARTITION p1 VALUES LESS THAN(TO_DATE('1980-1-1', 'YYYY-MM-DD'))</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(SUBPARTITION p1_sub1 VALUES('M') TABLESPACE TBS1,</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SUBPARTITION p1_sub2 VALUES('F') TABLESPACE TBS2),</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PARTITION p2 VALUES LESS THAN(TO_DATE('1990-1-1', 'YYYY-MM-DD'))</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(SUBPARTITION p2_sub1 VALUES('M') TABLESPACE TBS3,</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SUBPARTITION p2_sub2 VALUES('F') TABLESPACE TBS4),</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PARTITION p3 VALUES LESS THAN(MAXVALUE) TABLESPACE TBS5</a:t>
            </a:r>
            <a:endParaRPr lang="en-US" altLang="zh-CN" sz="1900" dirty="0">
              <a:latin typeface="Times New Roman" panose="02020603050405020304" charset="0"/>
              <a:ea typeface="宋体" panose="02010600030101010101" pitchFamily="2" charset="-122"/>
            </a:endParaRPr>
          </a:p>
          <a:p>
            <a:pPr marL="0" indent="0" eaLnBrk="1" hangingPunct="1">
              <a:buClr>
                <a:srgbClr val="666600"/>
              </a:buClr>
              <a:buSzPct val="75000"/>
              <a:buNone/>
            </a:pPr>
            <a:r>
              <a:rPr lang="en-US" altLang="zh-CN" sz="1900" dirty="0">
                <a:solidFill>
                  <a:srgbClr val="000000"/>
                </a:solidFill>
                <a:latin typeface="Times New Roman" panose="02020603050405020304" charset="0"/>
                <a:ea typeface="宋体" panose="02010600030101010101" pitchFamily="2" charset="-122"/>
                <a:sym typeface="Arial" panose="020B0604020202020204" pitchFamily="34" charset="0"/>
              </a:rPr>
              <a:t> ); </a:t>
            </a:r>
            <a:endParaRPr lang="en-US" altLang="zh-CN" sz="1900" dirty="0">
              <a:latin typeface="Times New Roman" panose="02020603050405020304" charset="0"/>
              <a:ea typeface="宋体" panose="02010600030101010101" pitchFamily="2" charset="-122"/>
            </a:endParaRPr>
          </a:p>
        </p:txBody>
      </p:sp>
      <p:sp>
        <p:nvSpPr>
          <p:cNvPr id="162820" name="Rectangle 3"/>
          <p:cNvSpPr>
            <a:spLocks noGrp="1"/>
          </p:cNvSpPr>
          <p:nvPr>
            <p:ph type="title"/>
          </p:nvPr>
        </p:nvSpPr>
        <p:spPr>
          <a:xfrm>
            <a:off x="250825" y="44450"/>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3843" name="Rectangle 2"/>
          <p:cNvSpPr>
            <a:spLocks noGrp="1"/>
          </p:cNvSpPr>
          <p:nvPr>
            <p:ph type="title"/>
          </p:nvPr>
        </p:nvSpPr>
        <p:spPr>
          <a:xfrm>
            <a:off x="250825" y="44450"/>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
        <p:nvSpPr>
          <p:cNvPr id="163844" name="Rectangle 3"/>
          <p:cNvSpPr>
            <a:spLocks noGrp="1"/>
          </p:cNvSpPr>
          <p:nvPr>
            <p:ph idx="1"/>
          </p:nvPr>
        </p:nvSpPr>
        <p:spPr>
          <a:xfrm>
            <a:off x="42863" y="911225"/>
            <a:ext cx="8275637" cy="4660900"/>
          </a:xfrm>
        </p:spPr>
        <p:txBody>
          <a:bodyPr vert="horz" wrap="square" lIns="91440" tIns="45720" rIns="91440" bIns="45720" anchor="t" anchorCtr="0"/>
          <a:p>
            <a:pPr eaLnBrk="1" hangingPunct="1">
              <a:lnSpc>
                <a:spcPct val="135000"/>
              </a:lnSpc>
              <a:buClr>
                <a:srgbClr val="666600"/>
              </a:buClr>
              <a:buSzPct val="75000"/>
              <a:buFont typeface="Wingdings" panose="05000000000000000000" pitchFamily="2" charset="2"/>
              <a:buChar char="l"/>
            </a:pPr>
            <a:r>
              <a:rPr lang="zh-CN" altLang="en-US" sz="28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8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800" dirty="0">
                <a:solidFill>
                  <a:srgbClr val="000000"/>
                </a:solidFill>
                <a:latin typeface="Times New Roman" panose="02020603050405020304" charset="0"/>
                <a:ea typeface="宋体" panose="02010600030101010101" pitchFamily="2" charset="-122"/>
                <a:sym typeface="Arial" panose="020B0604020202020204" pitchFamily="34" charset="0"/>
              </a:rPr>
              <a:t>散列复合分区</a:t>
            </a:r>
            <a:endParaRPr lang="zh-CN" altLang="en-US" dirty="0">
              <a:latin typeface="Times New Roman" panose="02020603050405020304" charset="0"/>
              <a:ea typeface="宋体" panose="02010600030101010101" pitchFamily="2" charset="-122"/>
            </a:endParaRPr>
          </a:p>
          <a:p>
            <a:pPr lvl="1" eaLnBrk="1" hangingPunct="1">
              <a:lnSpc>
                <a:spcPct val="135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散列复合分区先对表进行范围分区，然后再对每个分区进行散列分区，即在一个范围分区中创建多个散列子分区。</a:t>
            </a:r>
            <a:endParaRPr lang="zh-CN" altLang="en-US" sz="2200" dirty="0">
              <a:latin typeface="Times New Roman" panose="02020603050405020304" charset="0"/>
              <a:ea typeface="宋体" panose="02010600030101010101" pitchFamily="2" charset="-122"/>
            </a:endParaRPr>
          </a:p>
          <a:p>
            <a:pPr eaLnBrk="1" hangingPunct="1">
              <a:lnSpc>
                <a:spcPct val="135000"/>
              </a:lnSpc>
              <a:buClr>
                <a:srgbClr val="666600"/>
              </a:buClr>
              <a:buSzPct val="75000"/>
              <a:buFont typeface="Wingdings" panose="05000000000000000000" pitchFamily="2" charset="2"/>
              <a:buChar char="l"/>
            </a:pPr>
            <a:r>
              <a:rPr lang="zh-CN" altLang="en-US" sz="2800" dirty="0">
                <a:solidFill>
                  <a:srgbClr val="000000"/>
                </a:solidFill>
                <a:latin typeface="Times New Roman" panose="02020603050405020304" charset="0"/>
                <a:ea typeface="宋体" panose="02010600030101010101" pitchFamily="2" charset="-122"/>
                <a:sym typeface="Arial" panose="020B0604020202020204" pitchFamily="34" charset="0"/>
              </a:rPr>
              <a:t>示例</a:t>
            </a:r>
            <a:endParaRPr lang="zh-CN" altLang="en-US" dirty="0">
              <a:latin typeface="Times New Roman" panose="02020603050405020304" charset="0"/>
              <a:ea typeface="宋体" panose="02010600030101010101" pitchFamily="2" charset="-122"/>
            </a:endParaRPr>
          </a:p>
          <a:p>
            <a:pPr lvl="1" eaLnBrk="1" hangingPunct="1">
              <a:lnSpc>
                <a:spcPct val="135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创建一个范围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散列复合分区表，将</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1980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日前出生的学生信息均匀地保存在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ORCLTBS1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ORCLTBS2</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1980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日到</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1990</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年</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月</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1</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日出生的学生信息保存在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ORCLTBS3</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和</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ORCLTBS4</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表空间中，其他学生信息保存在</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ORCLTBS5</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表空间中。</a:t>
            </a:r>
            <a:r>
              <a:rPr lang="zh-CN" altLang="en-US" sz="2400" dirty="0">
                <a:solidFill>
                  <a:srgbClr val="000000"/>
                </a:solidFill>
                <a:latin typeface="Times New Roman" panose="02020603050405020304" charset="0"/>
                <a:ea typeface="宋体" panose="02010600030101010101" pitchFamily="2" charset="-122"/>
                <a:sym typeface="Arial" panose="020B0604020202020204" pitchFamily="34" charset="0"/>
              </a:rPr>
              <a:t> </a:t>
            </a:r>
            <a:r>
              <a:rPr lang="zh-CN" altLang="en-US" sz="20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zh-CN" altLang="en-US" b="0" dirty="0">
              <a:latin typeface="Times New Roman" panose="02020603050405020304" charset="0"/>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4867" name="Rectangle 2"/>
          <p:cNvSpPr>
            <a:spLocks noGrp="1"/>
          </p:cNvSpPr>
          <p:nvPr>
            <p:ph idx="1"/>
          </p:nvPr>
        </p:nvSpPr>
        <p:spPr>
          <a:xfrm>
            <a:off x="-31750" y="917575"/>
            <a:ext cx="9170988" cy="5824538"/>
          </a:xfrm>
        </p:spPr>
        <p:txBody>
          <a:bodyPr vert="horz" wrap="square" lIns="91440" tIns="45720" rIns="91440" bIns="45720" anchor="t" anchorCtr="0"/>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CREATE TABLE student_range_hash(</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sno NUMBER(6) PRIMARY KEY,</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sname VARCHAR2(10),</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sage  NUMBER(4),</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birthday DATE</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PARTITION BY RANGE(birthday)</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SUBPARTITION BY HASH(sage)</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(PARTITION p1 VALUES LESS THAN(TO_DATE('1980-1-1', 'YYYY-MM-DD'))</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(SUBPARTITION p1_sub1 TABLESPACE ORCLTBS1,</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SUBPARTITION p1_sub2 TABLESPACE ORCLTBS2),</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PARTITION p2 VALUES LESS THAN(TO_DATE("1990-1-1", "YYYY-MM-DD"))</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(SUBPARTITION p2_sub1 TABLESPACE ORCLTBS3,</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SUBPARTITION p2_sub2 TABLESPACE ORCLTBS4),</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PARTITION p3 VALUES LESS THAN(MAXVALUE) TABLESPACE ORCLTBS5</a:t>
            </a:r>
            <a:endParaRPr lang="en-US" altLang="zh-CN" sz="2000" dirty="0">
              <a:latin typeface="Times New Roman" panose="02020603050405020304" charset="0"/>
              <a:ea typeface="宋体" panose="02010600030101010101" pitchFamily="2" charset="-122"/>
            </a:endParaRPr>
          </a:p>
          <a:p>
            <a:pPr marL="0" indent="0" eaLnBrk="1" hangingPunct="1">
              <a:lnSpc>
                <a:spcPct val="80000"/>
              </a:lnSpc>
              <a:buClr>
                <a:srgbClr val="666600"/>
              </a:buClr>
              <a:buSzPct val="75000"/>
              <a:buNone/>
            </a:pPr>
            <a:r>
              <a:rPr lang="en-US" altLang="zh-CN" sz="20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en-US" altLang="zh-CN" sz="2000" dirty="0">
              <a:latin typeface="Times New Roman" panose="02020603050405020304" charset="0"/>
              <a:ea typeface="宋体" panose="02010600030101010101" pitchFamily="2" charset="-122"/>
            </a:endParaRPr>
          </a:p>
        </p:txBody>
      </p:sp>
      <p:sp>
        <p:nvSpPr>
          <p:cNvPr id="164868" name="Rectangle 3"/>
          <p:cNvSpPr>
            <a:spLocks noGrp="1"/>
          </p:cNvSpPr>
          <p:nvPr>
            <p:ph type="title"/>
          </p:nvPr>
        </p:nvSpPr>
        <p:spPr>
          <a:xfrm>
            <a:off x="250825" y="44450"/>
            <a:ext cx="8382000" cy="781050"/>
          </a:xfrm>
        </p:spPr>
        <p:txBody>
          <a:bodyPr vert="horz" wrap="square" lIns="91440" tIns="45720" rIns="91440" bIns="45720" anchor="ctr" anchorCtr="0"/>
          <a:p>
            <a:r>
              <a:rPr lang="zh-CN" altLang="en-GB" dirty="0">
                <a:ea typeface="宋体" panose="02010600030101010101" pitchFamily="2" charset="-122"/>
              </a:rPr>
              <a:t>创建分区表</a:t>
            </a:r>
            <a:endParaRPr lang="zh-CN" altLang="en-US" dirty="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a:spLocks noGrp="1"/>
          </p:cNvSpPr>
          <p:nvPr>
            <p:ph type="title"/>
          </p:nvPr>
        </p:nvSpPr>
        <p:spPr/>
        <p:txBody>
          <a:bodyPr vert="horz" wrap="square" lIns="91440" tIns="45720" rIns="91440" bIns="45720" anchor="ctr" anchorCtr="0"/>
          <a:p>
            <a:r>
              <a:rPr lang="zh-CN" altLang="en-US" sz="3600" dirty="0">
                <a:ea typeface="宋体" panose="02010600030101010101" pitchFamily="2" charset="-122"/>
              </a:rPr>
              <a:t>结束</a:t>
            </a:r>
            <a:endParaRPr lang="zh-CN" altLang="en-US" sz="3600" dirty="0">
              <a:ea typeface="宋体" panose="02010600030101010101" pitchFamily="2" charset="-122"/>
            </a:endParaRPr>
          </a:p>
        </p:txBody>
      </p:sp>
      <p:sp>
        <p:nvSpPr>
          <p:cNvPr id="165891" name="Rectangle 3"/>
          <p:cNvSpPr txBox="1"/>
          <p:nvPr/>
        </p:nvSpPr>
        <p:spPr>
          <a:xfrm>
            <a:off x="152400" y="3429000"/>
            <a:ext cx="8077200" cy="990600"/>
          </a:xfrm>
          <a:prstGeom prst="rect">
            <a:avLst/>
          </a:prstGeom>
          <a:noFill/>
          <a:ln w="9525">
            <a:noFill/>
          </a:ln>
        </p:spPr>
        <p:txBody>
          <a:bodyPr/>
          <a:p>
            <a:pPr>
              <a:lnSpc>
                <a:spcPct val="90000"/>
              </a:lnSpc>
              <a:spcBef>
                <a:spcPct val="20000"/>
              </a:spcBef>
              <a:buClr>
                <a:srgbClr val="800000"/>
              </a:buClr>
              <a:buSzPct val="90000"/>
              <a:buFont typeface="Wingdings" panose="05000000000000000000" pitchFamily="2" charset="2"/>
            </a:pPr>
            <a:r>
              <a:rPr lang="en-US" altLang="zh-CN" sz="3200" dirty="0">
                <a:latin typeface="Arial" panose="020B0604020202020204" pitchFamily="34" charset="0"/>
              </a:rPr>
              <a:t>Thank you very much for your attention</a:t>
            </a:r>
            <a:endParaRPr lang="zh-CN" altLang="en-US" sz="3200" dirty="0">
              <a:latin typeface="Arial" panose="020B060402020202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6915" name="Rectangle 3"/>
          <p:cNvSpPr>
            <a:spLocks noGrp="1"/>
          </p:cNvSpPr>
          <p:nvPr>
            <p:ph type="title"/>
          </p:nvPr>
        </p:nvSpPr>
        <p:spPr>
          <a:xfrm>
            <a:off x="323850" y="188913"/>
            <a:ext cx="8382000" cy="482600"/>
          </a:xfrm>
        </p:spPr>
        <p:txBody>
          <a:bodyPr vert="horz" wrap="square" lIns="91440" tIns="45720" rIns="91440" bIns="45720" anchor="ctr" anchorCtr="0"/>
          <a:p>
            <a:r>
              <a:rPr lang="zh-CN" altLang="en-US" dirty="0">
                <a:ea typeface="宋体" panose="02010600030101010101" pitchFamily="2" charset="-122"/>
              </a:rPr>
              <a:t>以下为补充内容</a:t>
            </a:r>
            <a:endParaRPr lang="zh-CN" altLang="en-US" dirty="0">
              <a:ea typeface="宋体" panose="02010600030101010101" pitchFamily="2" charset="-122"/>
            </a:endParaRPr>
          </a:p>
        </p:txBody>
      </p:sp>
      <p:sp>
        <p:nvSpPr>
          <p:cNvPr id="166916" name="文本框 1"/>
          <p:cNvSpPr txBox="1"/>
          <p:nvPr/>
        </p:nvSpPr>
        <p:spPr>
          <a:xfrm>
            <a:off x="611188" y="3213100"/>
            <a:ext cx="7294562" cy="517525"/>
          </a:xfrm>
          <a:prstGeom prst="rect">
            <a:avLst/>
          </a:prstGeom>
          <a:noFill/>
          <a:ln w="9525">
            <a:noFill/>
          </a:ln>
        </p:spPr>
        <p:txBody>
          <a:bodyPr wrap="none">
            <a:spAutoFit/>
          </a:bodyPr>
          <a:p>
            <a:r>
              <a:rPr lang="zh-CN" altLang="en-US" sz="2800" dirty="0">
                <a:solidFill>
                  <a:srgbClr val="FF0000"/>
                </a:solidFill>
                <a:latin typeface="Arial" panose="020B0604020202020204" pitchFamily="34" charset="0"/>
                <a:cs typeface="Arial" panose="020B0604020202020204" pitchFamily="34" charset="0"/>
              </a:rPr>
              <a:t>仅供有兴趣的同学参考学习，不作为考试内容</a:t>
            </a:r>
            <a:endParaRPr lang="zh-CN" altLang="en-US" sz="2800" dirty="0">
              <a:solidFill>
                <a:srgbClr val="FF0000"/>
              </a:solidFill>
              <a:latin typeface="Arial" panose="020B0604020202020204" pitchFamily="34" charset="0"/>
              <a:ea typeface="Arial" panose="020B0604020202020204" pitchFamily="34" charset="0"/>
            </a:endParaRPr>
          </a:p>
        </p:txBody>
      </p:sp>
    </p:spTree>
  </p:cSld>
  <p:clrMapOvr>
    <a:masterClrMapping/>
  </p:clrMapOvr>
  <p:transition spd="slow">
    <p:cu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7939" name="Rectangle 2"/>
          <p:cNvSpPr>
            <a:spLocks noGrp="1"/>
          </p:cNvSpPr>
          <p:nvPr>
            <p:ph type="title"/>
          </p:nvPr>
        </p:nvSpPr>
        <p:spPr>
          <a:xfrm>
            <a:off x="381000" y="115888"/>
            <a:ext cx="8382000" cy="781050"/>
          </a:xfrm>
        </p:spPr>
        <p:txBody>
          <a:bodyPr vert="horz" wrap="square" lIns="91440" tIns="45720" rIns="91440" bIns="45720" anchor="ctr" anchorCtr="0"/>
          <a:p>
            <a:r>
              <a:rPr lang="zh-CN" altLang="en-GB" dirty="0">
                <a:ea typeface="宋体" panose="02010600030101010101" pitchFamily="2" charset="-122"/>
              </a:rPr>
              <a:t>创建分区索引</a:t>
            </a:r>
            <a:endParaRPr lang="zh-CN" altLang="en-US" dirty="0">
              <a:ea typeface="宋体" panose="02010600030101010101" pitchFamily="2" charset="-122"/>
            </a:endParaRPr>
          </a:p>
        </p:txBody>
      </p:sp>
      <p:sp>
        <p:nvSpPr>
          <p:cNvPr id="167940" name="Rectangle 3"/>
          <p:cNvSpPr>
            <a:spLocks noGrp="1"/>
          </p:cNvSpPr>
          <p:nvPr>
            <p:ph idx="1"/>
          </p:nvPr>
        </p:nvSpPr>
        <p:spPr>
          <a:xfrm>
            <a:off x="26988" y="908050"/>
            <a:ext cx="7931150" cy="4591050"/>
          </a:xfrm>
        </p:spPr>
        <p:txBody>
          <a:bodyPr vert="horz" wrap="square" lIns="91440" tIns="45720" rIns="91440" bIns="45720" anchor="t" anchorCtr="0"/>
          <a:p>
            <a:r>
              <a:rPr lang="zh-CN" altLang="en-US" dirty="0">
                <a:ea typeface="宋体" panose="02010600030101010101" pitchFamily="2" charset="-122"/>
              </a:rPr>
              <a:t>分区索引介绍 </a:t>
            </a:r>
            <a:endParaRPr lang="zh-CN" altLang="en-US" dirty="0">
              <a:ea typeface="宋体" panose="02010600030101010101" pitchFamily="2" charset="-122"/>
            </a:endParaRPr>
          </a:p>
          <a:p>
            <a:r>
              <a:rPr lang="zh-CN" altLang="en-US" dirty="0">
                <a:ea typeface="宋体" panose="02010600030101010101" pitchFamily="2" charset="-122"/>
              </a:rPr>
              <a:t>创建分区索引</a:t>
            </a:r>
            <a:endParaRPr lang="zh-CN" altLang="en-US" dirty="0">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8963" name="Rectangle 2"/>
          <p:cNvSpPr>
            <a:spLocks noGrp="1"/>
          </p:cNvSpPr>
          <p:nvPr>
            <p:ph idx="1"/>
          </p:nvPr>
        </p:nvSpPr>
        <p:spPr>
          <a:xfrm>
            <a:off x="55563" y="977900"/>
            <a:ext cx="8405812" cy="4667250"/>
          </a:xfrm>
        </p:spPr>
        <p:txBody>
          <a:bodyPr vert="horz" wrap="square" lIns="91440" tIns="45720" rIns="91440" bIns="45720" anchor="t" anchorCtr="0"/>
          <a:p>
            <a:pPr>
              <a:lnSpc>
                <a:spcPct val="125000"/>
              </a:lnSpc>
            </a:pPr>
            <a:r>
              <a:rPr lang="zh-CN" altLang="en-US" dirty="0">
                <a:solidFill>
                  <a:srgbClr val="800000"/>
                </a:solidFill>
                <a:latin typeface="宋体" panose="02010600030101010101" pitchFamily="2" charset="-122"/>
                <a:ea typeface="宋体" panose="02010600030101010101" pitchFamily="2" charset="-122"/>
              </a:rPr>
              <a:t>分区索引类型</a:t>
            </a:r>
            <a:endParaRPr lang="zh-CN" altLang="en-US" dirty="0">
              <a:solidFill>
                <a:srgbClr val="800000"/>
              </a:solidFill>
              <a:latin typeface="宋体" panose="02010600030101010101" pitchFamily="2" charset="-122"/>
              <a:ea typeface="宋体" panose="02010600030101010101" pitchFamily="2" charset="-122"/>
            </a:endParaRPr>
          </a:p>
          <a:p>
            <a:pPr lvl="1">
              <a:lnSpc>
                <a:spcPct val="125000"/>
              </a:lnSpc>
            </a:pPr>
            <a:r>
              <a:rPr lang="zh-CN" altLang="en-US" sz="2200" dirty="0">
                <a:latin typeface="宋体" panose="02010600030101010101" pitchFamily="2" charset="-122"/>
                <a:ea typeface="宋体" panose="02010600030101010101" pitchFamily="2" charset="-122"/>
              </a:rPr>
              <a:t>本地分区索引</a:t>
            </a:r>
            <a:r>
              <a:rPr lang="zh-CN" altLang="en-US" sz="2200" dirty="0">
                <a:ea typeface="宋体" panose="02010600030101010101" pitchFamily="2" charset="-122"/>
              </a:rPr>
              <a:t> </a:t>
            </a:r>
            <a:endParaRPr lang="zh-CN" altLang="en-US" sz="2200" dirty="0">
              <a:ea typeface="宋体" panose="02010600030101010101" pitchFamily="2" charset="-122"/>
            </a:endParaRPr>
          </a:p>
          <a:p>
            <a:pPr lvl="2">
              <a:lnSpc>
                <a:spcPct val="125000"/>
              </a:lnSpc>
            </a:pPr>
            <a:r>
              <a:rPr lang="zh-CN" altLang="en-US" sz="2200" dirty="0">
                <a:ea typeface="宋体" panose="02010600030101010101" pitchFamily="2" charset="-122"/>
              </a:rPr>
              <a:t>本地分区索引是指为分区表中的各个分区单独建立索引分区，各个索引分区之间是相互独立的。</a:t>
            </a:r>
            <a:endParaRPr lang="zh-CN" altLang="en-US" sz="2200" dirty="0">
              <a:ea typeface="宋体" panose="02010600030101010101" pitchFamily="2" charset="-122"/>
            </a:endParaRPr>
          </a:p>
          <a:p>
            <a:pPr lvl="1">
              <a:lnSpc>
                <a:spcPct val="125000"/>
              </a:lnSpc>
            </a:pPr>
            <a:r>
              <a:rPr lang="zh-CN" altLang="en-US" sz="2200" dirty="0">
                <a:latin typeface="宋体" panose="02010600030101010101" pitchFamily="2" charset="-122"/>
                <a:ea typeface="宋体" panose="02010600030101010101" pitchFamily="2" charset="-122"/>
              </a:rPr>
              <a:t>全局分区索引</a:t>
            </a:r>
            <a:r>
              <a:rPr lang="zh-CN" altLang="en-US" sz="2200" dirty="0">
                <a:ea typeface="宋体" panose="02010600030101010101" pitchFamily="2" charset="-122"/>
              </a:rPr>
              <a:t> </a:t>
            </a:r>
            <a:endParaRPr lang="zh-CN" altLang="en-US" sz="2200" dirty="0">
              <a:ea typeface="宋体" panose="02010600030101010101" pitchFamily="2" charset="-122"/>
            </a:endParaRPr>
          </a:p>
          <a:p>
            <a:pPr lvl="2">
              <a:lnSpc>
                <a:spcPct val="125000"/>
              </a:lnSpc>
            </a:pPr>
            <a:r>
              <a:rPr lang="zh-CN" altLang="en-US" sz="2200" dirty="0">
                <a:ea typeface="宋体" panose="02010600030101010101" pitchFamily="2" charset="-122"/>
              </a:rPr>
              <a:t>全局分区索引是指先对整个分区表建立索引，然后再对索引进行分区。 </a:t>
            </a:r>
            <a:endParaRPr lang="zh-CN" altLang="en-US" sz="2200" dirty="0">
              <a:ea typeface="宋体" panose="02010600030101010101" pitchFamily="2" charset="-122"/>
            </a:endParaRPr>
          </a:p>
          <a:p>
            <a:pPr lvl="1">
              <a:lnSpc>
                <a:spcPct val="125000"/>
              </a:lnSpc>
            </a:pPr>
            <a:r>
              <a:rPr lang="zh-CN" altLang="en-US" sz="2200" dirty="0">
                <a:latin typeface="宋体" panose="02010600030101010101" pitchFamily="2" charset="-122"/>
                <a:ea typeface="宋体" panose="02010600030101010101" pitchFamily="2" charset="-122"/>
              </a:rPr>
              <a:t>全局非分区索引</a:t>
            </a:r>
            <a:r>
              <a:rPr lang="zh-CN" altLang="en-US" sz="2200" dirty="0">
                <a:ea typeface="宋体" panose="02010600030101010101" pitchFamily="2" charset="-122"/>
              </a:rPr>
              <a:t> </a:t>
            </a:r>
            <a:endParaRPr lang="zh-CN" altLang="en-US" sz="2200" dirty="0">
              <a:ea typeface="宋体" panose="02010600030101010101" pitchFamily="2" charset="-122"/>
            </a:endParaRPr>
          </a:p>
          <a:p>
            <a:pPr lvl="2">
              <a:lnSpc>
                <a:spcPct val="125000"/>
              </a:lnSpc>
            </a:pPr>
            <a:r>
              <a:rPr lang="zh-CN" altLang="en-US" sz="2200" dirty="0">
                <a:ea typeface="宋体" panose="02010600030101010101" pitchFamily="2" charset="-122"/>
              </a:rPr>
              <a:t>全局非分区索引是指对整个分区表创建标准的未分区的索引。</a:t>
            </a:r>
            <a:endParaRPr lang="zh-CN" altLang="en-US" sz="2200" dirty="0">
              <a:ea typeface="宋体" panose="02010600030101010101" pitchFamily="2" charset="-122"/>
            </a:endParaRPr>
          </a:p>
        </p:txBody>
      </p:sp>
      <p:sp>
        <p:nvSpPr>
          <p:cNvPr id="168964" name="Rectangle 3"/>
          <p:cNvSpPr>
            <a:spLocks noGrp="1"/>
          </p:cNvSpPr>
          <p:nvPr>
            <p:ph type="title"/>
          </p:nvPr>
        </p:nvSpPr>
        <p:spPr>
          <a:xfrm>
            <a:off x="381000" y="115888"/>
            <a:ext cx="8382000" cy="781050"/>
          </a:xfrm>
        </p:spPr>
        <p:txBody>
          <a:bodyPr vert="horz" wrap="square" lIns="91440" tIns="45720" rIns="91440" bIns="45720" anchor="ctr" anchorCtr="0"/>
          <a:p>
            <a:r>
              <a:rPr lang="zh-CN" altLang="en-GB" dirty="0">
                <a:ea typeface="宋体" panose="02010600030101010101" pitchFamily="2" charset="-122"/>
              </a:rPr>
              <a:t>创建分区索引</a:t>
            </a:r>
            <a:endParaRPr lang="zh-CN" altLang="en-US" dirty="0">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9987" name="Rectangle 2"/>
          <p:cNvSpPr>
            <a:spLocks noGrp="1"/>
          </p:cNvSpPr>
          <p:nvPr>
            <p:ph type="title"/>
          </p:nvPr>
        </p:nvSpPr>
        <p:spPr>
          <a:xfrm>
            <a:off x="381000" y="115888"/>
            <a:ext cx="8382000" cy="781050"/>
          </a:xfrm>
        </p:spPr>
        <p:txBody>
          <a:bodyPr vert="horz" wrap="square" lIns="91440" tIns="45720" rIns="91440" bIns="45720" anchor="ctr" anchorCtr="0"/>
          <a:p>
            <a:r>
              <a:rPr lang="zh-CN" altLang="en-US" dirty="0">
                <a:ea typeface="宋体" panose="02010600030101010101" pitchFamily="2" charset="-122"/>
              </a:rPr>
              <a:t>分区索引介绍</a:t>
            </a:r>
            <a:endParaRPr lang="zh-CN" altLang="en-US" dirty="0">
              <a:ea typeface="宋体" panose="02010600030101010101" pitchFamily="2" charset="-122"/>
            </a:endParaRPr>
          </a:p>
        </p:txBody>
      </p:sp>
      <p:sp>
        <p:nvSpPr>
          <p:cNvPr id="169988" name="Rectangle 3"/>
          <p:cNvSpPr>
            <a:spLocks noGrp="1"/>
          </p:cNvSpPr>
          <p:nvPr>
            <p:ph idx="1"/>
          </p:nvPr>
        </p:nvSpPr>
        <p:spPr>
          <a:xfrm>
            <a:off x="107950" y="908050"/>
            <a:ext cx="7850188" cy="4591050"/>
          </a:xfrm>
        </p:spPr>
        <p:txBody>
          <a:bodyPr vert="horz" wrap="square" lIns="91440" tIns="45720" rIns="91440" bIns="45720" anchor="t" anchorCtr="0"/>
          <a:p>
            <a:pPr eaLnBrk="1" hangingPunct="1">
              <a:lnSpc>
                <a:spcPct val="125000"/>
              </a:lnSpc>
              <a:buClr>
                <a:srgbClr val="666600"/>
              </a:buClr>
              <a:buSzPct val="75000"/>
              <a:buFont typeface="Wingdings" panose="05000000000000000000" pitchFamily="2" charset="2"/>
              <a:buChar char="l"/>
            </a:pPr>
            <a:r>
              <a:rPr lang="zh-CN" altLang="en-US" sz="2800" dirty="0">
                <a:solidFill>
                  <a:srgbClr val="000000"/>
                </a:solidFill>
                <a:latin typeface="宋体" panose="02010600030101010101" pitchFamily="2" charset="-122"/>
                <a:ea typeface="宋体" panose="02010600030101010101" pitchFamily="2" charset="-122"/>
                <a:sym typeface="Arial" panose="020B0604020202020204" pitchFamily="34" charset="0"/>
              </a:rPr>
              <a:t>本地分区索引</a:t>
            </a:r>
            <a:r>
              <a:rPr lang="zh-CN" altLang="en-US" sz="28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zh-CN" altLang="en-US" dirty="0">
              <a:ea typeface="宋体" panose="02010600030101010101" pitchFamily="2" charset="-122"/>
            </a:endParaRPr>
          </a:p>
          <a:p>
            <a:pPr lvl="1" eaLnBrk="1" hangingPunct="1">
              <a:lnSpc>
                <a:spcPct val="125000"/>
              </a:lnSpc>
              <a:buSzPct val="75000"/>
              <a:buFont typeface="Verdana" panose="020B0604030504040204" pitchFamily="34" charset="0"/>
              <a:buChar char="—"/>
            </a:pPr>
            <a:r>
              <a:rPr lang="zh-CN" altLang="en-US" sz="2200" dirty="0">
                <a:solidFill>
                  <a:srgbClr val="000000"/>
                </a:solidFill>
                <a:latin typeface="Verdana" panose="020B0604030504040204" pitchFamily="34" charset="0"/>
                <a:ea typeface="宋体" panose="02010600030101010101" pitchFamily="2" charset="-122"/>
                <a:sym typeface="Arial" panose="020B0604020202020204" pitchFamily="34" charset="0"/>
              </a:rPr>
              <a:t>本地分区索引是指为分区表中的各个分区单独建立索引分区，各个索引分区之间是相互独立的</a:t>
            </a:r>
            <a:r>
              <a:rPr lang="zh-CN" altLang="en-US" sz="2400" dirty="0">
                <a:solidFill>
                  <a:srgbClr val="000000"/>
                </a:solidFill>
                <a:latin typeface="Verdana" panose="020B0604030504040204" pitchFamily="34" charset="0"/>
                <a:ea typeface="宋体" panose="02010600030101010101" pitchFamily="2" charset="-122"/>
                <a:sym typeface="Arial" panose="020B0604020202020204" pitchFamily="34" charset="0"/>
              </a:rPr>
              <a:t>。</a:t>
            </a:r>
            <a:endParaRPr lang="zh-CN" altLang="en-US" dirty="0">
              <a:ea typeface="宋体" panose="02010600030101010101" pitchFamily="2" charset="-122"/>
            </a:endParaRPr>
          </a:p>
        </p:txBody>
      </p:sp>
      <p:pic>
        <p:nvPicPr>
          <p:cNvPr id="169989" name="Picture 2" descr="F2"/>
          <p:cNvPicPr>
            <a:picLocks noChangeAspect="1"/>
          </p:cNvPicPr>
          <p:nvPr/>
        </p:nvPicPr>
        <p:blipFill>
          <a:blip r:embed="rId1"/>
          <a:stretch>
            <a:fillRect/>
          </a:stretch>
        </p:blipFill>
        <p:spPr>
          <a:xfrm>
            <a:off x="395288" y="2924175"/>
            <a:ext cx="7664450" cy="3116263"/>
          </a:xfrm>
          <a:prstGeom prst="rect">
            <a:avLst/>
          </a:prstGeom>
          <a:noFill/>
          <a:ln w="9525">
            <a:noFill/>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1011" name="Rectangle 2"/>
          <p:cNvSpPr>
            <a:spLocks noGrp="1"/>
          </p:cNvSpPr>
          <p:nvPr>
            <p:ph type="title"/>
          </p:nvPr>
        </p:nvSpPr>
        <p:spPr>
          <a:xfrm>
            <a:off x="381000" y="115888"/>
            <a:ext cx="8382000" cy="781050"/>
          </a:xfrm>
        </p:spPr>
        <p:txBody>
          <a:bodyPr vert="horz" wrap="square" lIns="91440" tIns="45720" rIns="91440" bIns="45720" anchor="ctr" anchorCtr="0"/>
          <a:p>
            <a:r>
              <a:rPr lang="zh-CN" altLang="en-US" dirty="0">
                <a:ea typeface="宋体" panose="02010600030101010101" pitchFamily="2" charset="-122"/>
              </a:rPr>
              <a:t>分区索引介绍</a:t>
            </a:r>
            <a:endParaRPr lang="zh-CN" altLang="en-US" dirty="0">
              <a:ea typeface="宋体" panose="02010600030101010101" pitchFamily="2" charset="-122"/>
            </a:endParaRPr>
          </a:p>
        </p:txBody>
      </p:sp>
      <p:sp>
        <p:nvSpPr>
          <p:cNvPr id="171012" name="Rectangle 3"/>
          <p:cNvSpPr>
            <a:spLocks noGrp="1"/>
          </p:cNvSpPr>
          <p:nvPr>
            <p:ph idx="1"/>
          </p:nvPr>
        </p:nvSpPr>
        <p:spPr>
          <a:xfrm>
            <a:off x="107950" y="908050"/>
            <a:ext cx="7850188" cy="4591050"/>
          </a:xfrm>
        </p:spPr>
        <p:txBody>
          <a:bodyPr vert="horz" wrap="square" lIns="91440" tIns="45720" rIns="91440" bIns="45720" anchor="t" anchorCtr="0"/>
          <a:p>
            <a:pPr eaLnBrk="1" hangingPunct="1">
              <a:lnSpc>
                <a:spcPct val="130000"/>
              </a:lnSpc>
              <a:buClr>
                <a:srgbClr val="666600"/>
              </a:buClr>
              <a:buSzPct val="75000"/>
              <a:buFont typeface="Wingdings" panose="05000000000000000000" pitchFamily="2" charset="2"/>
              <a:buChar char="l"/>
            </a:pPr>
            <a:r>
              <a:rPr lang="zh-CN" altLang="en-US" sz="2800" dirty="0">
                <a:solidFill>
                  <a:srgbClr val="000000"/>
                </a:solidFill>
                <a:latin typeface="宋体" panose="02010600030101010101" pitchFamily="2" charset="-122"/>
                <a:ea typeface="宋体" panose="02010600030101010101" pitchFamily="2" charset="-122"/>
                <a:sym typeface="Arial" panose="020B0604020202020204" pitchFamily="34" charset="0"/>
              </a:rPr>
              <a:t>全局分区索引</a:t>
            </a:r>
            <a:r>
              <a:rPr lang="zh-CN" altLang="en-US" sz="28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zh-CN" altLang="en-US" dirty="0">
              <a:ea typeface="宋体" panose="02010600030101010101" pitchFamily="2" charset="-122"/>
            </a:endParaRPr>
          </a:p>
          <a:p>
            <a:pPr lvl="1" eaLnBrk="1" hangingPunct="1">
              <a:lnSpc>
                <a:spcPct val="130000"/>
              </a:lnSpc>
              <a:buSzPct val="75000"/>
              <a:buFont typeface="Verdana" panose="020B0604030504040204" pitchFamily="34" charset="0"/>
              <a:buChar char="—"/>
            </a:pPr>
            <a:r>
              <a:rPr lang="zh-CN" altLang="en-US" sz="2200" dirty="0">
                <a:solidFill>
                  <a:srgbClr val="000000"/>
                </a:solidFill>
                <a:latin typeface="Verdana" panose="020B0604030504040204" pitchFamily="34" charset="0"/>
                <a:ea typeface="宋体" panose="02010600030101010101" pitchFamily="2" charset="-122"/>
                <a:sym typeface="Arial" panose="020B0604020202020204" pitchFamily="34" charset="0"/>
              </a:rPr>
              <a:t>全局分区索引是指先对整个分区表建立索引，然后再对索引进行分区。</a:t>
            </a:r>
            <a:endParaRPr lang="zh-CN" altLang="en-US" sz="2200" dirty="0">
              <a:ea typeface="宋体" panose="02010600030101010101" pitchFamily="2" charset="-122"/>
            </a:endParaRPr>
          </a:p>
        </p:txBody>
      </p:sp>
      <p:pic>
        <p:nvPicPr>
          <p:cNvPr id="171013" name="Picture 4" descr="F3"/>
          <p:cNvPicPr>
            <a:picLocks noChangeAspect="1"/>
          </p:cNvPicPr>
          <p:nvPr/>
        </p:nvPicPr>
        <p:blipFill>
          <a:blip r:embed="rId1"/>
          <a:stretch>
            <a:fillRect/>
          </a:stretch>
        </p:blipFill>
        <p:spPr>
          <a:xfrm>
            <a:off x="827088" y="2670175"/>
            <a:ext cx="5648325" cy="3495675"/>
          </a:xfrm>
          <a:prstGeom prst="rect">
            <a:avLst/>
          </a:prstGeom>
          <a:noFill/>
          <a:ln w="9525">
            <a:noFill/>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2035" name="Rectangle 2"/>
          <p:cNvSpPr>
            <a:spLocks noGrp="1"/>
          </p:cNvSpPr>
          <p:nvPr>
            <p:ph type="title"/>
          </p:nvPr>
        </p:nvSpPr>
        <p:spPr>
          <a:xfrm>
            <a:off x="381000" y="115888"/>
            <a:ext cx="8382000" cy="781050"/>
          </a:xfrm>
        </p:spPr>
        <p:txBody>
          <a:bodyPr vert="horz" wrap="square" lIns="91440" tIns="45720" rIns="91440" bIns="45720" anchor="ctr" anchorCtr="0"/>
          <a:p>
            <a:r>
              <a:rPr lang="zh-CN" altLang="en-US" dirty="0">
                <a:ea typeface="宋体" panose="02010600030101010101" pitchFamily="2" charset="-122"/>
              </a:rPr>
              <a:t>分区索引介绍</a:t>
            </a:r>
            <a:endParaRPr lang="zh-CN" altLang="en-US" dirty="0">
              <a:ea typeface="宋体" panose="02010600030101010101" pitchFamily="2" charset="-122"/>
            </a:endParaRPr>
          </a:p>
        </p:txBody>
      </p:sp>
      <p:sp>
        <p:nvSpPr>
          <p:cNvPr id="172036" name="Rectangle 3"/>
          <p:cNvSpPr>
            <a:spLocks noGrp="1"/>
          </p:cNvSpPr>
          <p:nvPr>
            <p:ph idx="1"/>
          </p:nvPr>
        </p:nvSpPr>
        <p:spPr>
          <a:xfrm>
            <a:off x="107950" y="908050"/>
            <a:ext cx="7850188" cy="4591050"/>
          </a:xfrm>
        </p:spPr>
        <p:txBody>
          <a:bodyPr vert="horz" wrap="square" lIns="91440" tIns="45720" rIns="91440" bIns="45720" anchor="t" anchorCtr="0"/>
          <a:p>
            <a:pPr eaLnBrk="1" hangingPunct="1">
              <a:lnSpc>
                <a:spcPct val="125000"/>
              </a:lnSpc>
              <a:buClr>
                <a:srgbClr val="666600"/>
              </a:buClr>
              <a:buSzPct val="75000"/>
              <a:buFont typeface="Wingdings" panose="05000000000000000000" pitchFamily="2" charset="2"/>
              <a:buChar char="l"/>
            </a:pPr>
            <a:r>
              <a:rPr lang="zh-CN" altLang="en-US" sz="2800" dirty="0">
                <a:solidFill>
                  <a:srgbClr val="000000"/>
                </a:solidFill>
                <a:latin typeface="宋体" panose="02010600030101010101" pitchFamily="2" charset="-122"/>
                <a:ea typeface="宋体" panose="02010600030101010101" pitchFamily="2" charset="-122"/>
                <a:sym typeface="Arial" panose="020B0604020202020204" pitchFamily="34" charset="0"/>
              </a:rPr>
              <a:t>全局非分区索引</a:t>
            </a:r>
            <a:r>
              <a:rPr lang="zh-CN" altLang="en-US" sz="28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zh-CN" altLang="en-US" dirty="0">
              <a:ea typeface="宋体" panose="02010600030101010101" pitchFamily="2" charset="-122"/>
            </a:endParaRPr>
          </a:p>
          <a:p>
            <a:pPr lvl="1" eaLnBrk="1" hangingPunct="1">
              <a:lnSpc>
                <a:spcPct val="125000"/>
              </a:lnSpc>
              <a:buSzPct val="75000"/>
              <a:buFont typeface="Verdana" panose="020B0604030504040204" pitchFamily="34" charset="0"/>
              <a:buChar char="—"/>
            </a:pPr>
            <a:r>
              <a:rPr lang="zh-CN" altLang="en-US" sz="2200" dirty="0">
                <a:solidFill>
                  <a:srgbClr val="000000"/>
                </a:solidFill>
                <a:latin typeface="Verdana" panose="020B0604030504040204" pitchFamily="34" charset="0"/>
                <a:ea typeface="宋体" panose="02010600030101010101" pitchFamily="2" charset="-122"/>
                <a:sym typeface="Arial" panose="020B0604020202020204" pitchFamily="34" charset="0"/>
              </a:rPr>
              <a:t>全局非分区索引是指对整个分区表创建标准的未分区的索引。</a:t>
            </a:r>
            <a:endParaRPr lang="zh-CN" altLang="en-US" sz="2200" dirty="0">
              <a:ea typeface="宋体" panose="02010600030101010101" pitchFamily="2" charset="-122"/>
            </a:endParaRPr>
          </a:p>
        </p:txBody>
      </p:sp>
      <p:pic>
        <p:nvPicPr>
          <p:cNvPr id="172037" name="Picture 2" descr="F4"/>
          <p:cNvPicPr>
            <a:picLocks noChangeAspect="1"/>
          </p:cNvPicPr>
          <p:nvPr/>
        </p:nvPicPr>
        <p:blipFill>
          <a:blip r:embed="rId1"/>
          <a:stretch>
            <a:fillRect/>
          </a:stretch>
        </p:blipFill>
        <p:spPr>
          <a:xfrm>
            <a:off x="755650" y="2835275"/>
            <a:ext cx="6840538" cy="3402013"/>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5603" name="Rectangle 2"/>
          <p:cNvSpPr>
            <a:spLocks noGrp="1"/>
          </p:cNvSpPr>
          <p:nvPr>
            <p:ph idx="1"/>
          </p:nvPr>
        </p:nvSpPr>
        <p:spPr>
          <a:xfrm>
            <a:off x="0" y="1023938"/>
            <a:ext cx="8388350" cy="5834062"/>
          </a:xfrm>
        </p:spPr>
        <p:txBody>
          <a:bodyPr vert="horz" wrap="square" lIns="91440" tIns="45720" rIns="91440" bIns="45720" anchor="t" anchorCtr="0"/>
          <a:p>
            <a:pPr fontAlgn="ctr">
              <a:lnSpc>
                <a:spcPts val="4000"/>
              </a:lnSpc>
            </a:pPr>
            <a:r>
              <a:rPr lang="en-US" altLang="zh-CN" sz="2200" dirty="0">
                <a:solidFill>
                  <a:srgbClr val="000000"/>
                </a:solidFill>
                <a:latin typeface="Times New Roman" panose="02020603050405020304" charset="0"/>
                <a:ea typeface="黑体" panose="02010609060101010101" pitchFamily="49" charset="-122"/>
              </a:rPr>
              <a:t>Date</a:t>
            </a:r>
            <a:endParaRPr lang="en-US" altLang="zh-CN" sz="2200" dirty="0">
              <a:solidFill>
                <a:srgbClr val="000000"/>
              </a:solidFill>
              <a:latin typeface="Times New Roman" panose="02020603050405020304" charset="0"/>
              <a:ea typeface="黑体" panose="02010609060101010101" pitchFamily="49" charset="-122"/>
            </a:endParaRPr>
          </a:p>
          <a:p>
            <a:pPr fontAlgn="ctr">
              <a:lnSpc>
                <a:spcPts val="4000"/>
              </a:lnSpc>
            </a:pPr>
            <a:r>
              <a:rPr lang="zh-CN" altLang="en-US" sz="2200" dirty="0">
                <a:solidFill>
                  <a:srgbClr val="000000"/>
                </a:solidFill>
                <a:latin typeface="Times New Roman" panose="02020603050405020304" charset="0"/>
                <a:ea typeface="黑体" panose="02010609060101010101" pitchFamily="49" charset="-122"/>
              </a:rPr>
              <a:t>用于在数据库中存储日期和时间。存储时间的精度可以达到 </a:t>
            </a:r>
            <a:r>
              <a:rPr lang="en-US" altLang="zh-CN" sz="2200" dirty="0">
                <a:solidFill>
                  <a:srgbClr val="000000"/>
                </a:solidFill>
                <a:latin typeface="Times New Roman" panose="02020603050405020304" charset="0"/>
                <a:ea typeface="黑体" panose="02010609060101010101" pitchFamily="49" charset="-122"/>
              </a:rPr>
              <a:t>1/100s</a:t>
            </a:r>
            <a:r>
              <a:rPr lang="zh-CN" altLang="en-US" sz="2200" dirty="0">
                <a:solidFill>
                  <a:srgbClr val="000000"/>
                </a:solidFill>
                <a:latin typeface="Times New Roman" panose="02020603050405020304" charset="0"/>
                <a:ea typeface="黑体" panose="02010609060101010101" pitchFamily="49" charset="-122"/>
              </a:rPr>
              <a:t>。不提供时区的相关信息。</a:t>
            </a:r>
            <a:endParaRPr lang="en-US" altLang="zh-CN" sz="2200" dirty="0">
              <a:solidFill>
                <a:srgbClr val="000000"/>
              </a:solidFill>
              <a:latin typeface="Times New Roman" panose="02020603050405020304" charset="0"/>
              <a:ea typeface="黑体" panose="02010609060101010101" pitchFamily="49" charset="-122"/>
            </a:endParaRPr>
          </a:p>
          <a:p>
            <a:pPr fontAlgn="ctr">
              <a:lnSpc>
                <a:spcPts val="4000"/>
              </a:lnSpc>
            </a:pPr>
            <a:r>
              <a:rPr lang="zh-CN" altLang="en-US" sz="2200" dirty="0">
                <a:solidFill>
                  <a:srgbClr val="000000"/>
                </a:solidFill>
                <a:latin typeface="Times New Roman" panose="02020603050405020304" charset="0"/>
                <a:ea typeface="黑体" panose="02010609060101010101" pitchFamily="49" charset="-122"/>
              </a:rPr>
              <a:t>例如：</a:t>
            </a:r>
            <a:br>
              <a:rPr lang="zh-CN" altLang="en-US" sz="2200" dirty="0">
                <a:solidFill>
                  <a:srgbClr val="000000"/>
                </a:solidFill>
                <a:latin typeface="Times New Roman" panose="02020603050405020304" charset="0"/>
                <a:ea typeface="黑体" panose="02010609060101010101" pitchFamily="49" charset="-122"/>
              </a:rPr>
            </a:br>
            <a:r>
              <a:rPr lang="en-US" altLang="zh-CN" sz="2200" dirty="0">
                <a:solidFill>
                  <a:srgbClr val="800000"/>
                </a:solidFill>
                <a:latin typeface="Times New Roman" panose="02020603050405020304" charset="0"/>
                <a:ea typeface="黑体" panose="02010609060101010101" pitchFamily="49" charset="-122"/>
              </a:rPr>
              <a:t>CREATE TABLE test3(birthday DATE)</a:t>
            </a:r>
            <a:r>
              <a:rPr lang="en-US" altLang="zh-CN" sz="2400" dirty="0">
                <a:solidFill>
                  <a:srgbClr val="FF0000"/>
                </a:solidFill>
                <a:latin typeface="Arial Black" panose="020B0A04020102020204" pitchFamily="34" charset="0"/>
                <a:ea typeface="黑体" panose="02010609060101010101" pitchFamily="49" charset="-122"/>
              </a:rPr>
              <a:t> </a:t>
            </a:r>
            <a:endParaRPr lang="en-US" altLang="zh-CN" sz="2400" dirty="0">
              <a:solidFill>
                <a:srgbClr val="FF0000"/>
              </a:solidFill>
              <a:latin typeface="Arial Black" panose="020B0A04020102020204" pitchFamily="34" charset="0"/>
              <a:ea typeface="黑体" panose="02010609060101010101" pitchFamily="49" charset="-122"/>
            </a:endParaRPr>
          </a:p>
        </p:txBody>
      </p:sp>
      <p:sp>
        <p:nvSpPr>
          <p:cNvPr id="25604" name="Rectangle 3"/>
          <p:cNvSpPr>
            <a:spLocks noGrp="1"/>
          </p:cNvSpPr>
          <p:nvPr>
            <p:ph type="title"/>
          </p:nvPr>
        </p:nvSpPr>
        <p:spPr>
          <a:xfrm>
            <a:off x="381000" y="44450"/>
            <a:ext cx="8382000" cy="781050"/>
          </a:xfrm>
        </p:spPr>
        <p:txBody>
          <a:bodyPr vert="horz" wrap="square" lIns="91440" tIns="45720" rIns="91440" bIns="45720" anchor="b" anchorCtr="0"/>
          <a:p>
            <a:r>
              <a:rPr lang="zh-CN" altLang="en-US" dirty="0">
                <a:ea typeface="宋体" panose="02010600030101010101" pitchFamily="2" charset="-122"/>
              </a:rPr>
              <a:t>时间类型</a:t>
            </a:r>
            <a:endParaRPr lang="zh-CN" altLang="en-US" dirty="0">
              <a:ea typeface="宋体" panose="02010600030101010101" pitchFamily="2" charset="-122"/>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3059" name="Rectangle 2"/>
          <p:cNvSpPr>
            <a:spLocks noGrp="1"/>
          </p:cNvSpPr>
          <p:nvPr>
            <p:ph idx="1"/>
          </p:nvPr>
        </p:nvSpPr>
        <p:spPr>
          <a:xfrm>
            <a:off x="33338" y="820738"/>
            <a:ext cx="9110662" cy="6038850"/>
          </a:xfrm>
        </p:spPr>
        <p:txBody>
          <a:bodyPr vert="horz" wrap="square" lIns="91440" tIns="45720" rIns="91440" bIns="45720" anchor="t" anchorCtr="0"/>
          <a:p>
            <a:pPr>
              <a:lnSpc>
                <a:spcPct val="90000"/>
              </a:lnSpc>
            </a:pPr>
            <a:r>
              <a:rPr lang="zh-CN" altLang="en-US" sz="2800" dirty="0">
                <a:latin typeface="Times New Roman" panose="02020603050405020304" charset="0"/>
                <a:ea typeface="宋体" panose="02010600030101010101" pitchFamily="2" charset="-122"/>
              </a:rPr>
              <a:t>创建本地分区索引 </a:t>
            </a:r>
            <a:endParaRPr lang="zh-CN" altLang="en-US" sz="2800" dirty="0">
              <a:latin typeface="Times New Roman" panose="02020603050405020304" charset="0"/>
              <a:ea typeface="宋体" panose="02010600030101010101" pitchFamily="2" charset="-122"/>
            </a:endParaRPr>
          </a:p>
          <a:p>
            <a:pPr lvl="1">
              <a:lnSpc>
                <a:spcPct val="90000"/>
              </a:lnSpc>
            </a:pPr>
            <a:r>
              <a:rPr lang="zh-CN" altLang="en-US" sz="2200" b="0" dirty="0">
                <a:latin typeface="Times New Roman" panose="02020603050405020304" charset="0"/>
                <a:ea typeface="宋体" panose="02010600030101010101" pitchFamily="2" charset="-122"/>
              </a:rPr>
              <a:t>分区表创建后，可以对分区表创建本地分区索引。在指明分区方法时使用</a:t>
            </a:r>
            <a:r>
              <a:rPr lang="en-US" altLang="zh-CN" sz="2200" b="0" dirty="0">
                <a:latin typeface="Times New Roman" panose="02020603050405020304" charset="0"/>
                <a:ea typeface="宋体" panose="02010600030101010101" pitchFamily="2" charset="-122"/>
              </a:rPr>
              <a:t>LOCAL</a:t>
            </a:r>
            <a:r>
              <a:rPr lang="zh-CN" altLang="en-US" sz="2200" b="0" dirty="0">
                <a:latin typeface="Times New Roman" panose="02020603050405020304" charset="0"/>
                <a:ea typeface="宋体" panose="02010600030101010101" pitchFamily="2" charset="-122"/>
              </a:rPr>
              <a:t>关键字标识本地分区索引。</a:t>
            </a:r>
            <a:endParaRPr lang="zh-CN" altLang="en-US" sz="2200" b="0" dirty="0">
              <a:latin typeface="Times New Roman" panose="02020603050405020304" charset="0"/>
              <a:ea typeface="宋体" panose="02010600030101010101" pitchFamily="2" charset="-122"/>
            </a:endParaRPr>
          </a:p>
          <a:p>
            <a:pPr lvl="1">
              <a:lnSpc>
                <a:spcPct val="90000"/>
              </a:lnSpc>
            </a:pPr>
            <a:r>
              <a:rPr lang="en-US" altLang="zh-CN" sz="2200" b="0" dirty="0">
                <a:latin typeface="Times New Roman" panose="02020603050405020304" charset="0"/>
                <a:ea typeface="宋体" panose="02010600030101010101" pitchFamily="2" charset="-122"/>
              </a:rPr>
              <a:t>CREATE INDEX student_range_local ON student_range(sname) </a:t>
            </a:r>
            <a:r>
              <a:rPr lang="en-US" altLang="zh-CN" sz="2200" b="0" dirty="0">
                <a:solidFill>
                  <a:srgbClr val="FF0000"/>
                </a:solidFill>
                <a:latin typeface="Times New Roman" panose="02020603050405020304" charset="0"/>
                <a:ea typeface="宋体" panose="02010600030101010101" pitchFamily="2" charset="-122"/>
              </a:rPr>
              <a:t>LOCAL</a:t>
            </a:r>
            <a:r>
              <a:rPr lang="en-US" altLang="zh-CN" sz="2200" b="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a:lnSpc>
                <a:spcPct val="90000"/>
              </a:lnSpc>
            </a:pPr>
            <a:r>
              <a:rPr lang="zh-CN" altLang="en-US" sz="2800" dirty="0">
                <a:solidFill>
                  <a:srgbClr val="800000"/>
                </a:solidFill>
                <a:latin typeface="Times New Roman" panose="02020603050405020304" charset="0"/>
                <a:ea typeface="宋体" panose="02010600030101010101" pitchFamily="2" charset="-122"/>
              </a:rPr>
              <a:t>创建全局分区索引</a:t>
            </a:r>
            <a:endParaRPr lang="zh-CN" altLang="en-US" sz="2800" dirty="0">
              <a:solidFill>
                <a:srgbClr val="800000"/>
              </a:solidFill>
              <a:latin typeface="Times New Roman" panose="02020603050405020304" charset="0"/>
              <a:ea typeface="宋体" panose="02010600030101010101" pitchFamily="2" charset="-122"/>
            </a:endParaRPr>
          </a:p>
          <a:p>
            <a:pPr lvl="1">
              <a:lnSpc>
                <a:spcPct val="90000"/>
              </a:lnSpc>
            </a:pPr>
            <a:r>
              <a:rPr lang="zh-CN" altLang="en-US" sz="2200" b="0" dirty="0">
                <a:latin typeface="Times New Roman" panose="02020603050405020304" charset="0"/>
                <a:ea typeface="宋体" panose="02010600030101010101" pitchFamily="2" charset="-122"/>
              </a:rPr>
              <a:t>与表分区方法类似，索引分区方法也包括范围分区、列表分区、散列分区和复合分区</a:t>
            </a:r>
            <a:r>
              <a:rPr lang="zh-CN" altLang="zh-CN" sz="2200" b="0" dirty="0">
                <a:latin typeface="Times New Roman" panose="02020603050405020304" charset="0"/>
                <a:ea typeface="宋体" panose="02010600030101010101" pitchFamily="2" charset="-122"/>
              </a:rPr>
              <a:t>4</a:t>
            </a:r>
            <a:r>
              <a:rPr lang="zh-CN" altLang="en-US" sz="2200" b="0" dirty="0">
                <a:latin typeface="Times New Roman" panose="02020603050405020304" charset="0"/>
                <a:ea typeface="宋体" panose="02010600030101010101" pitchFamily="2" charset="-122"/>
              </a:rPr>
              <a:t>种。在指明分区方法时使用</a:t>
            </a:r>
            <a:r>
              <a:rPr lang="zh-CN" altLang="zh-CN" sz="2200" b="0" dirty="0">
                <a:latin typeface="Times New Roman" panose="02020603050405020304" charset="0"/>
                <a:ea typeface="宋体" panose="02010600030101010101" pitchFamily="2" charset="-122"/>
              </a:rPr>
              <a:t>GLOBAL</a:t>
            </a:r>
            <a:r>
              <a:rPr lang="zh-CN" altLang="en-US" sz="2200" b="0" dirty="0">
                <a:latin typeface="Times New Roman" panose="02020603050405020304" charset="0"/>
                <a:ea typeface="宋体" panose="02010600030101010101" pitchFamily="2" charset="-122"/>
              </a:rPr>
              <a:t>关键字标识全局分区索引。</a:t>
            </a:r>
            <a:endParaRPr lang="zh-CN" altLang="en-US" sz="2200" b="0" dirty="0">
              <a:latin typeface="Times New Roman" panose="02020603050405020304" charset="0"/>
              <a:ea typeface="宋体" panose="02010600030101010101" pitchFamily="2" charset="-122"/>
            </a:endParaRPr>
          </a:p>
          <a:p>
            <a:pPr lvl="1">
              <a:lnSpc>
                <a:spcPct val="90000"/>
              </a:lnSpc>
            </a:pPr>
            <a:r>
              <a:rPr lang="zh-CN" altLang="en-US" sz="2200" b="0" dirty="0">
                <a:latin typeface="Times New Roman" panose="02020603050405020304" charset="0"/>
                <a:ea typeface="宋体" panose="02010600030101010101" pitchFamily="2" charset="-122"/>
              </a:rPr>
              <a:t>例如为分区表</a:t>
            </a:r>
            <a:r>
              <a:rPr lang="zh-CN" altLang="zh-CN" sz="2200" b="0" dirty="0">
                <a:latin typeface="Times New Roman" panose="02020603050405020304" charset="0"/>
                <a:ea typeface="宋体" panose="02010600030101010101" pitchFamily="2" charset="-122"/>
              </a:rPr>
              <a:t>student_list</a:t>
            </a:r>
            <a:r>
              <a:rPr lang="zh-CN" altLang="en-US" sz="2200" b="0" dirty="0">
                <a:latin typeface="Times New Roman" panose="02020603050405020304" charset="0"/>
                <a:ea typeface="宋体" panose="02010600030101010101" pitchFamily="2" charset="-122"/>
              </a:rPr>
              <a:t>的</a:t>
            </a:r>
            <a:r>
              <a:rPr lang="zh-CN" altLang="zh-CN" sz="2200" b="0" dirty="0">
                <a:latin typeface="Times New Roman" panose="02020603050405020304" charset="0"/>
                <a:ea typeface="宋体" panose="02010600030101010101" pitchFamily="2" charset="-122"/>
              </a:rPr>
              <a:t>sage</a:t>
            </a:r>
            <a:r>
              <a:rPr lang="zh-CN" altLang="en-US" sz="2200" b="0" dirty="0">
                <a:latin typeface="Times New Roman" panose="02020603050405020304" charset="0"/>
                <a:ea typeface="宋体" panose="02010600030101010101" pitchFamily="2" charset="-122"/>
              </a:rPr>
              <a:t>列建立基于范围的全局分区索引。</a:t>
            </a:r>
            <a:endParaRPr lang="zh-CN" altLang="en-US" sz="2200" b="0" dirty="0">
              <a:latin typeface="Times New Roman" panose="02020603050405020304" charset="0"/>
              <a:ea typeface="宋体" panose="02010600030101010101" pitchFamily="2" charset="-122"/>
            </a:endParaRPr>
          </a:p>
          <a:p>
            <a:pPr lvl="1">
              <a:lnSpc>
                <a:spcPct val="90000"/>
              </a:lnSpc>
            </a:pPr>
            <a:r>
              <a:rPr lang="en-US" altLang="zh-CN" sz="2200" b="0" dirty="0">
                <a:latin typeface="Times New Roman" panose="02020603050405020304" charset="0"/>
                <a:ea typeface="宋体" panose="02010600030101010101" pitchFamily="2" charset="-122"/>
              </a:rPr>
              <a:t>CREATE INDEX student_range_global ON student_range(sage)</a:t>
            </a:r>
            <a:endParaRPr lang="en-US" altLang="zh-CN" sz="2200" b="0" dirty="0">
              <a:latin typeface="Times New Roman" panose="02020603050405020304" charset="0"/>
              <a:ea typeface="宋体" panose="02010600030101010101" pitchFamily="2" charset="-122"/>
            </a:endParaRPr>
          </a:p>
          <a:p>
            <a:pPr lvl="1">
              <a:lnSpc>
                <a:spcPct val="90000"/>
              </a:lnSpc>
              <a:buNone/>
            </a:pPr>
            <a:r>
              <a:rPr lang="en-US" altLang="zh-CN" sz="2200" b="0" dirty="0">
                <a:latin typeface="Times New Roman" panose="02020603050405020304" charset="0"/>
                <a:ea typeface="宋体" panose="02010600030101010101" pitchFamily="2" charset="-122"/>
              </a:rPr>
              <a:t>   GLOBAL PARTITION BY RANGE(sage)</a:t>
            </a:r>
            <a:endParaRPr lang="en-US" altLang="zh-CN" sz="2200" b="0" dirty="0">
              <a:latin typeface="Times New Roman" panose="02020603050405020304" charset="0"/>
              <a:ea typeface="宋体" panose="02010600030101010101" pitchFamily="2" charset="-122"/>
            </a:endParaRPr>
          </a:p>
          <a:p>
            <a:pPr lvl="1">
              <a:lnSpc>
                <a:spcPct val="90000"/>
              </a:lnSpc>
              <a:buNone/>
            </a:pPr>
            <a:r>
              <a:rPr lang="en-US" altLang="zh-CN" sz="2200" b="0" dirty="0">
                <a:latin typeface="Times New Roman" panose="02020603050405020304" charset="0"/>
                <a:ea typeface="宋体" panose="02010600030101010101" pitchFamily="2" charset="-122"/>
              </a:rPr>
              <a:t>   (PARTITION p1 VALUES LESS THAN (80) TABLESPACE ORCLTBS1,</a:t>
            </a:r>
            <a:endParaRPr lang="en-US" altLang="zh-CN" sz="2200" b="0" dirty="0">
              <a:latin typeface="Times New Roman" panose="02020603050405020304" charset="0"/>
              <a:ea typeface="宋体" panose="02010600030101010101" pitchFamily="2" charset="-122"/>
            </a:endParaRPr>
          </a:p>
          <a:p>
            <a:pPr lvl="1">
              <a:lnSpc>
                <a:spcPct val="90000"/>
              </a:lnSpc>
              <a:buNone/>
            </a:pPr>
            <a:r>
              <a:rPr lang="en-US" altLang="zh-CN" sz="2200" b="0" dirty="0">
                <a:latin typeface="Times New Roman" panose="02020603050405020304" charset="0"/>
                <a:ea typeface="宋体" panose="02010600030101010101" pitchFamily="2" charset="-122"/>
              </a:rPr>
              <a:t>   PARTITION p2 VALUES LESS THAN (MAXVALUE) TABLESPACE ORCLTBS2 );</a:t>
            </a: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p:txBody>
      </p:sp>
      <p:sp>
        <p:nvSpPr>
          <p:cNvPr id="173060" name="Rectangle 3"/>
          <p:cNvSpPr>
            <a:spLocks noGrp="1"/>
          </p:cNvSpPr>
          <p:nvPr>
            <p:ph type="title"/>
          </p:nvPr>
        </p:nvSpPr>
        <p:spPr>
          <a:xfrm>
            <a:off x="381000" y="115888"/>
            <a:ext cx="8382000" cy="781050"/>
          </a:xfrm>
        </p:spPr>
        <p:txBody>
          <a:bodyPr vert="horz" wrap="square" lIns="91440" tIns="45720" rIns="91440" bIns="45720" anchor="ctr" anchorCtr="0"/>
          <a:p>
            <a:r>
              <a:rPr lang="zh-CN" altLang="en-GB" dirty="0">
                <a:ea typeface="宋体" panose="02010600030101010101" pitchFamily="2" charset="-122"/>
              </a:rPr>
              <a:t>创建分区索引</a:t>
            </a:r>
            <a:endParaRPr lang="zh-CN" altLang="en-US" dirty="0">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4083" name="Rectangle 2"/>
          <p:cNvSpPr>
            <a:spLocks noGrp="1"/>
          </p:cNvSpPr>
          <p:nvPr>
            <p:ph idx="1"/>
          </p:nvPr>
        </p:nvSpPr>
        <p:spPr>
          <a:xfrm>
            <a:off x="6350" y="922338"/>
            <a:ext cx="9040813" cy="4794250"/>
          </a:xfrm>
        </p:spPr>
        <p:txBody>
          <a:bodyPr vert="horz" wrap="square" lIns="91440" tIns="45720" rIns="91440" bIns="45720" anchor="t" anchorCtr="0"/>
          <a:p>
            <a:pPr>
              <a:lnSpc>
                <a:spcPct val="150000"/>
              </a:lnSpc>
            </a:pPr>
            <a:r>
              <a:rPr lang="zh-CN" altLang="en-US" sz="2800" dirty="0">
                <a:solidFill>
                  <a:srgbClr val="800000"/>
                </a:solidFill>
                <a:latin typeface="Times New Roman" panose="02020603050405020304" charset="0"/>
                <a:ea typeface="宋体" panose="02010600030101010101" pitchFamily="2" charset="-122"/>
              </a:rPr>
              <a:t>全局非分区索引</a:t>
            </a:r>
            <a:r>
              <a:rPr lang="zh-CN" altLang="en-US" sz="2800" dirty="0">
                <a:latin typeface="Times New Roman" panose="02020603050405020304" charset="0"/>
                <a:ea typeface="宋体" panose="02010600030101010101" pitchFamily="2" charset="-122"/>
              </a:rPr>
              <a:t> </a:t>
            </a:r>
            <a:endParaRPr lang="zh-CN" altLang="en-US" sz="2800" dirty="0">
              <a:latin typeface="Times New Roman" panose="02020603050405020304" charset="0"/>
              <a:ea typeface="宋体" panose="02010600030101010101" pitchFamily="2" charset="-122"/>
            </a:endParaRPr>
          </a:p>
          <a:p>
            <a:pPr lvl="1">
              <a:lnSpc>
                <a:spcPct val="150000"/>
              </a:lnSpc>
            </a:pPr>
            <a:r>
              <a:rPr lang="zh-CN" altLang="en-US" sz="2200" dirty="0">
                <a:latin typeface="Times New Roman" panose="02020603050405020304" charset="0"/>
                <a:ea typeface="宋体" panose="02010600030101010101" pitchFamily="2" charset="-122"/>
              </a:rPr>
              <a:t>为分区表创建全局非分区索引与为标准表创建索引一样。</a:t>
            </a:r>
            <a:endParaRPr lang="zh-CN" altLang="en-US" sz="2200" dirty="0">
              <a:latin typeface="Times New Roman" panose="02020603050405020304" charset="0"/>
              <a:ea typeface="宋体" panose="02010600030101010101" pitchFamily="2" charset="-122"/>
            </a:endParaRPr>
          </a:p>
          <a:p>
            <a:pPr lvl="1">
              <a:lnSpc>
                <a:spcPct val="150000"/>
              </a:lnSpc>
            </a:pPr>
            <a:r>
              <a:rPr lang="zh-CN" altLang="en-US" sz="2200" dirty="0">
                <a:latin typeface="Times New Roman" panose="02020603050405020304" charset="0"/>
                <a:ea typeface="宋体" panose="02010600030101010101" pitchFamily="2" charset="-122"/>
              </a:rPr>
              <a:t>例如，为分区表</a:t>
            </a:r>
            <a:r>
              <a:rPr lang="zh-CN" altLang="zh-CN" sz="2200" dirty="0">
                <a:latin typeface="Times New Roman" panose="02020603050405020304" charset="0"/>
                <a:ea typeface="宋体" panose="02010600030101010101" pitchFamily="2" charset="-122"/>
              </a:rPr>
              <a:t>student_list_index</a:t>
            </a:r>
            <a:r>
              <a:rPr lang="zh-CN" altLang="en-US" sz="2200" dirty="0">
                <a:latin typeface="Times New Roman" panose="02020603050405020304" charset="0"/>
                <a:ea typeface="宋体" panose="02010600030101010101" pitchFamily="2" charset="-122"/>
              </a:rPr>
              <a:t>创建全局非分区索引。</a:t>
            </a:r>
            <a:endParaRPr lang="zh-CN" altLang="en-US" sz="2200" dirty="0">
              <a:latin typeface="Times New Roman" panose="02020603050405020304" charset="0"/>
              <a:ea typeface="宋体" panose="02010600030101010101" pitchFamily="2" charset="-122"/>
            </a:endParaRPr>
          </a:p>
          <a:p>
            <a:pPr lvl="1">
              <a:lnSpc>
                <a:spcPct val="150000"/>
              </a:lnSpc>
            </a:pPr>
            <a:r>
              <a:rPr lang="zh-CN" altLang="zh-CN" sz="2200" dirty="0">
                <a:latin typeface="Times New Roman" panose="02020603050405020304" charset="0"/>
                <a:ea typeface="宋体" panose="02010600030101010101" pitchFamily="2" charset="-122"/>
              </a:rPr>
              <a:t>CREATE INDEX student_list_index ON student_list(sname);</a:t>
            </a:r>
            <a:endParaRPr lang="zh-CN" altLang="zh-CN" sz="2200" dirty="0">
              <a:latin typeface="Times New Roman" panose="02020603050405020304" charset="0"/>
              <a:ea typeface="宋体" panose="02010600030101010101" pitchFamily="2" charset="-122"/>
            </a:endParaRPr>
          </a:p>
        </p:txBody>
      </p:sp>
      <p:sp>
        <p:nvSpPr>
          <p:cNvPr id="174084" name="Rectangle 3"/>
          <p:cNvSpPr>
            <a:spLocks noGrp="1"/>
          </p:cNvSpPr>
          <p:nvPr>
            <p:ph type="title"/>
          </p:nvPr>
        </p:nvSpPr>
        <p:spPr>
          <a:xfrm>
            <a:off x="381000" y="115888"/>
            <a:ext cx="8382000" cy="781050"/>
          </a:xfrm>
        </p:spPr>
        <p:txBody>
          <a:bodyPr vert="horz" wrap="square" lIns="91440" tIns="45720" rIns="91440" bIns="45720" anchor="ctr" anchorCtr="0"/>
          <a:p>
            <a:r>
              <a:rPr lang="zh-CN" altLang="en-GB" dirty="0">
                <a:ea typeface="宋体" panose="02010600030101010101" pitchFamily="2" charset="-122"/>
              </a:rPr>
              <a:t>创建分区索引</a:t>
            </a:r>
            <a:endParaRPr lang="zh-CN" altLang="en-US" dirty="0">
              <a:ea typeface="宋体" panose="0201060003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5107"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其他模式对象</a:t>
            </a:r>
            <a:endParaRPr lang="zh-CN" altLang="en-US" dirty="0">
              <a:ea typeface="宋体" panose="02010600030101010101" pitchFamily="2" charset="-122"/>
            </a:endParaRPr>
          </a:p>
        </p:txBody>
      </p:sp>
      <p:sp>
        <p:nvSpPr>
          <p:cNvPr id="175108" name="Rectangle 3"/>
          <p:cNvSpPr>
            <a:spLocks noGrp="1"/>
          </p:cNvSpPr>
          <p:nvPr>
            <p:ph idx="1"/>
          </p:nvPr>
        </p:nvSpPr>
        <p:spPr/>
        <p:txBody>
          <a:bodyPr vert="horz" wrap="square" lIns="91440" tIns="45720" rIns="91440" bIns="45720" anchor="t" anchorCtr="0"/>
          <a:p>
            <a:r>
              <a:rPr lang="zh-CN" altLang="en-GB" dirty="0">
                <a:ea typeface="宋体" panose="02010600030101010101" pitchFamily="2" charset="-122"/>
              </a:rPr>
              <a:t>簇 </a:t>
            </a:r>
            <a:endParaRPr lang="zh-CN" altLang="en-GB" dirty="0">
              <a:ea typeface="宋体" panose="02010600030101010101" pitchFamily="2" charset="-122"/>
            </a:endParaRPr>
          </a:p>
          <a:p>
            <a:r>
              <a:rPr lang="zh-CN" altLang="en-GB" dirty="0">
                <a:ea typeface="宋体" panose="02010600030101010101" pitchFamily="2" charset="-122"/>
              </a:rPr>
              <a:t>同义词 </a:t>
            </a:r>
            <a:endParaRPr lang="zh-CN" altLang="en-GB" dirty="0">
              <a:ea typeface="宋体" panose="02010600030101010101" pitchFamily="2" charset="-122"/>
            </a:endParaRPr>
          </a:p>
          <a:p>
            <a:r>
              <a:rPr lang="zh-CN" altLang="en-GB" dirty="0">
                <a:ea typeface="宋体" panose="02010600030101010101" pitchFamily="2" charset="-122"/>
              </a:rPr>
              <a:t>数据库链接 </a:t>
            </a:r>
            <a:endParaRPr lang="zh-CN" altLang="en-US" dirty="0">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6131"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76132" name="Rectangle 3"/>
          <p:cNvSpPr>
            <a:spLocks noGrp="1"/>
          </p:cNvSpPr>
          <p:nvPr>
            <p:ph idx="1"/>
          </p:nvPr>
        </p:nvSpPr>
        <p:spPr>
          <a:xfrm>
            <a:off x="0" y="908050"/>
            <a:ext cx="7850188" cy="4591050"/>
          </a:xfrm>
        </p:spPr>
        <p:txBody>
          <a:bodyPr vert="horz" wrap="square" lIns="91440" tIns="45720" rIns="91440" bIns="45720" anchor="t" anchorCtr="0"/>
          <a:p>
            <a:r>
              <a:rPr lang="zh-CN" altLang="en-US" dirty="0">
                <a:latin typeface="宋体" panose="02010600030101010101" pitchFamily="2" charset="-122"/>
                <a:ea typeface="宋体" panose="02010600030101010101" pitchFamily="2" charset="-122"/>
              </a:rPr>
              <a:t>簇的概念</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创建簇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创建聚簇表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修改簇</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创建聚簇索引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删除簇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查询簇信息 </a:t>
            </a:r>
            <a:endParaRPr lang="zh-CN" altLang="en-US" dirty="0">
              <a:latin typeface="宋体" panose="02010600030101010101" pitchFamily="2" charset="-122"/>
              <a:ea typeface="宋体" panose="02010600030101010101" pitchFamily="2" charset="-122"/>
            </a:endParaRPr>
          </a:p>
          <a:p>
            <a:r>
              <a:rPr lang="zh-CN" altLang="en-US" dirty="0">
                <a:ea typeface="宋体" panose="02010600030101010101" pitchFamily="2" charset="-122"/>
              </a:rPr>
              <a:t>利用</a:t>
            </a:r>
            <a:r>
              <a:rPr lang="en-US" altLang="zh-CN" dirty="0">
                <a:ea typeface="宋体" panose="02010600030101010101" pitchFamily="2" charset="-122"/>
              </a:rPr>
              <a:t>OEM</a:t>
            </a:r>
            <a:r>
              <a:rPr lang="zh-CN" altLang="en-US" dirty="0">
                <a:ea typeface="宋体" panose="02010600030101010101" pitchFamily="2" charset="-122"/>
              </a:rPr>
              <a:t>管理簇 </a:t>
            </a:r>
            <a:endParaRPr lang="zh-CN" altLang="en-US" dirty="0">
              <a:ea typeface="宋体" panose="02010600030101010101" pitchFamily="2" charset="-122"/>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7155"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77156" name="Rectangle 3"/>
          <p:cNvSpPr>
            <a:spLocks noGrp="1"/>
          </p:cNvSpPr>
          <p:nvPr>
            <p:ph idx="1"/>
          </p:nvPr>
        </p:nvSpPr>
        <p:spPr>
          <a:xfrm>
            <a:off x="0" y="836613"/>
            <a:ext cx="7850188" cy="4591050"/>
          </a:xfrm>
        </p:spPr>
        <p:txBody>
          <a:bodyPr vert="horz" wrap="square" lIns="91440" tIns="45720" rIns="91440" bIns="45720" anchor="t" anchorCtr="0"/>
          <a:p>
            <a:pPr>
              <a:lnSpc>
                <a:spcPct val="135000"/>
              </a:lnSpc>
            </a:pPr>
            <a:r>
              <a:rPr lang="zh-CN" altLang="en-US" dirty="0">
                <a:solidFill>
                  <a:srgbClr val="800000"/>
                </a:solidFill>
                <a:latin typeface="Times New Roman" panose="02020603050405020304" charset="0"/>
                <a:ea typeface="宋体" panose="02010600030101010101" pitchFamily="2" charset="-122"/>
              </a:rPr>
              <a:t>簇的概念</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a:p>
            <a:pPr lvl="1">
              <a:lnSpc>
                <a:spcPct val="135000"/>
              </a:lnSpc>
            </a:pPr>
            <a:r>
              <a:rPr lang="zh-CN" altLang="en-US" sz="2400" dirty="0">
                <a:latin typeface="Times New Roman" panose="02020603050405020304" charset="0"/>
                <a:ea typeface="宋体" panose="02010600030101010101" pitchFamily="2" charset="-122"/>
              </a:rPr>
              <a:t>簇是一种存储表数据的方法</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一个簇由共享相同数据块的一组表组成。</a:t>
            </a:r>
            <a:endParaRPr lang="zh-CN" altLang="en-US" sz="2400" dirty="0">
              <a:latin typeface="Times New Roman" panose="02020603050405020304" charset="0"/>
              <a:ea typeface="宋体" panose="02010600030101010101" pitchFamily="2" charset="-122"/>
            </a:endParaRPr>
          </a:p>
          <a:p>
            <a:pPr lvl="1">
              <a:lnSpc>
                <a:spcPct val="135000"/>
              </a:lnSpc>
            </a:pPr>
            <a:r>
              <a:rPr lang="zh-CN" altLang="en-US" sz="2400" dirty="0">
                <a:latin typeface="Times New Roman" panose="02020603050405020304" charset="0"/>
                <a:ea typeface="宋体" panose="02010600030101010101" pitchFamily="2" charset="-122"/>
              </a:rPr>
              <a:t>在一个簇中，</a:t>
            </a: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将多个表中具有相同相关列的记录聚簇在相同的数据块中（</a:t>
            </a:r>
            <a:r>
              <a:rPr lang="zh-CN" altLang="en-US" sz="2400" dirty="0">
                <a:solidFill>
                  <a:srgbClr val="800000"/>
                </a:solidFill>
                <a:latin typeface="Times New Roman" panose="02020603050405020304" charset="0"/>
                <a:ea typeface="宋体" panose="02010600030101010101" pitchFamily="2" charset="-122"/>
              </a:rPr>
              <a:t>类似于连接结果）。</a:t>
            </a:r>
            <a:endParaRPr lang="zh-CN" altLang="en-US" sz="2400" dirty="0">
              <a:solidFill>
                <a:srgbClr val="800000"/>
              </a:solidFill>
              <a:latin typeface="Times New Roman" panose="02020603050405020304" charset="0"/>
              <a:ea typeface="宋体" panose="02010600030101010101" pitchFamily="2" charset="-122"/>
            </a:endParaRPr>
          </a:p>
          <a:p>
            <a:pPr lvl="1">
              <a:lnSpc>
                <a:spcPct val="135000"/>
              </a:lnSpc>
            </a:pPr>
            <a:r>
              <a:rPr lang="zh-CN" altLang="en-US" sz="2400" dirty="0">
                <a:latin typeface="Times New Roman" panose="02020603050405020304" charset="0"/>
                <a:ea typeface="宋体" panose="02010600030101010101" pitchFamily="2" charset="-122"/>
              </a:rPr>
              <a:t>对于经常需要访问这些列的应用来说，能够减少硬盘</a:t>
            </a:r>
            <a:r>
              <a:rPr lang="en-US" altLang="zh-CN" sz="2400" dirty="0">
                <a:latin typeface="Times New Roman" panose="02020603050405020304" charset="0"/>
                <a:ea typeface="宋体" panose="02010600030101010101" pitchFamily="2" charset="-122"/>
              </a:rPr>
              <a:t>I/O</a:t>
            </a:r>
            <a:r>
              <a:rPr lang="zh-CN" altLang="en-US" sz="2400" dirty="0">
                <a:latin typeface="Times New Roman" panose="02020603050405020304" charset="0"/>
                <a:ea typeface="宋体" panose="02010600030101010101" pitchFamily="2" charset="-122"/>
              </a:rPr>
              <a:t>时间、改善连接查询的效率。</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8179"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78180" name="Rectangle 3"/>
          <p:cNvSpPr>
            <a:spLocks noGrp="1"/>
          </p:cNvSpPr>
          <p:nvPr>
            <p:ph idx="1"/>
          </p:nvPr>
        </p:nvSpPr>
        <p:spPr>
          <a:xfrm>
            <a:off x="0" y="908050"/>
            <a:ext cx="7850188" cy="4591050"/>
          </a:xfrm>
        </p:spPr>
        <p:txBody>
          <a:bodyPr vert="horz" wrap="square" lIns="91440" tIns="45720" rIns="91440" bIns="45720" anchor="t" anchorCtr="0"/>
          <a:p>
            <a:pPr>
              <a:lnSpc>
                <a:spcPct val="130000"/>
              </a:lnSpc>
            </a:pPr>
            <a:r>
              <a:rPr lang="zh-CN" altLang="en-US" dirty="0">
                <a:solidFill>
                  <a:srgbClr val="800000"/>
                </a:solidFill>
                <a:ea typeface="宋体" panose="02010600030101010101" pitchFamily="2" charset="-122"/>
              </a:rPr>
              <a:t>创建簇</a:t>
            </a:r>
            <a:r>
              <a:rPr lang="zh-CN" altLang="en-US" dirty="0">
                <a:ea typeface="宋体" panose="02010600030101010101" pitchFamily="2" charset="-122"/>
              </a:rPr>
              <a:t> </a:t>
            </a:r>
            <a:endParaRPr lang="zh-CN" altLang="en-US" dirty="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在数据库中，簇占据实际的存储空间，因此用户必须具有足够的表空间配额。 </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CREATE CLUSTER student_class (class_id NUMBER(3))</a:t>
            </a:r>
            <a:endParaRPr lang="en-US" altLang="zh-CN" sz="2400" dirty="0">
              <a:latin typeface="Times New Roman" panose="02020603050405020304" charset="0"/>
              <a:ea typeface="宋体" panose="02010600030101010101" pitchFamily="2" charset="-122"/>
            </a:endParaRPr>
          </a:p>
          <a:p>
            <a:pPr lvl="1">
              <a:lnSpc>
                <a:spcPct val="130000"/>
              </a:lnSpc>
              <a:buNone/>
            </a:pPr>
            <a:r>
              <a:rPr lang="en-US" altLang="zh-CN" sz="2400" dirty="0">
                <a:latin typeface="Times New Roman" panose="02020603050405020304" charset="0"/>
                <a:ea typeface="宋体" panose="02010600030101010101" pitchFamily="2" charset="-122"/>
              </a:rPr>
              <a:t>   SIZE 600</a:t>
            </a:r>
            <a:endParaRPr lang="en-US" altLang="zh-CN" sz="2400" dirty="0">
              <a:latin typeface="Times New Roman" panose="02020603050405020304" charset="0"/>
              <a:ea typeface="宋体" panose="02010600030101010101" pitchFamily="2" charset="-122"/>
            </a:endParaRPr>
          </a:p>
          <a:p>
            <a:pPr lvl="1">
              <a:lnSpc>
                <a:spcPct val="130000"/>
              </a:lnSpc>
              <a:buNone/>
            </a:pPr>
            <a:r>
              <a:rPr lang="en-US" altLang="zh-CN" sz="2400" dirty="0">
                <a:latin typeface="Times New Roman" panose="02020603050405020304" charset="0"/>
                <a:ea typeface="宋体" panose="02010600030101010101" pitchFamily="2" charset="-122"/>
              </a:rPr>
              <a:t>   TABLESPACE users </a:t>
            </a:r>
            <a:endParaRPr lang="en-US" altLang="zh-CN" sz="2400" dirty="0">
              <a:latin typeface="Times New Roman" panose="02020603050405020304" charset="0"/>
              <a:ea typeface="宋体" panose="02010600030101010101" pitchFamily="2" charset="-122"/>
            </a:endParaRPr>
          </a:p>
          <a:p>
            <a:pPr lvl="1">
              <a:lnSpc>
                <a:spcPct val="130000"/>
              </a:lnSpc>
              <a:buNone/>
            </a:pPr>
            <a:r>
              <a:rPr lang="en-US" altLang="zh-CN" sz="2400" dirty="0">
                <a:latin typeface="Times New Roman" panose="02020603050405020304" charset="0"/>
                <a:ea typeface="宋体" panose="02010600030101010101" pitchFamily="2" charset="-122"/>
              </a:rPr>
              <a:t>   STORAGE (INITIAL 200K  NEXT 300K  MINEXTENTS 2 MAXEXTENTS 20);</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9203"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79204" name="Rectangle 3"/>
          <p:cNvSpPr>
            <a:spLocks noGrp="1"/>
          </p:cNvSpPr>
          <p:nvPr>
            <p:ph idx="1"/>
          </p:nvPr>
        </p:nvSpPr>
        <p:spPr>
          <a:xfrm>
            <a:off x="34925" y="908050"/>
            <a:ext cx="7850188" cy="4591050"/>
          </a:xfrm>
        </p:spPr>
        <p:txBody>
          <a:bodyPr vert="horz" wrap="square" lIns="91440" tIns="45720" rIns="91440" bIns="45720" anchor="t" anchorCtr="0"/>
          <a:p>
            <a:r>
              <a:rPr lang="zh-CN" altLang="en-US" sz="2800" dirty="0">
                <a:solidFill>
                  <a:srgbClr val="800000"/>
                </a:solidFill>
                <a:ea typeface="宋体" panose="02010600030101010101" pitchFamily="2" charset="-122"/>
              </a:rPr>
              <a:t>创建聚簇表</a:t>
            </a:r>
            <a:r>
              <a:rPr lang="zh-CN" altLang="en-US" sz="2800" dirty="0">
                <a:ea typeface="宋体" panose="02010600030101010101" pitchFamily="2" charset="-122"/>
              </a:rPr>
              <a:t> </a:t>
            </a:r>
            <a:endParaRPr lang="zh-CN" altLang="en-US" sz="2800" dirty="0">
              <a:ea typeface="宋体" panose="02010600030101010101" pitchFamily="2" charset="-122"/>
            </a:endParaRPr>
          </a:p>
          <a:p>
            <a:pPr lvl="1"/>
            <a:r>
              <a:rPr lang="zh-CN" altLang="en-US" sz="2200" b="0" dirty="0">
                <a:latin typeface="Times New Roman" panose="02020603050405020304" charset="0"/>
                <a:ea typeface="宋体" panose="02010600030101010101" pitchFamily="2" charset="-122"/>
              </a:rPr>
              <a:t>通过将</a:t>
            </a:r>
            <a:r>
              <a:rPr lang="zh-CN" altLang="en-US" sz="2200" b="0" dirty="0">
                <a:solidFill>
                  <a:srgbClr val="800000"/>
                </a:solidFill>
                <a:latin typeface="Times New Roman" panose="02020603050405020304" charset="0"/>
                <a:ea typeface="宋体" panose="02010600030101010101" pitchFamily="2" charset="-122"/>
              </a:rPr>
              <a:t>两个或多个聚簇表</a:t>
            </a:r>
            <a:r>
              <a:rPr lang="zh-CN" altLang="en-US" sz="2200" b="0" dirty="0">
                <a:latin typeface="Times New Roman" panose="02020603050405020304" charset="0"/>
                <a:ea typeface="宋体" panose="02010600030101010101" pitchFamily="2" charset="-122"/>
              </a:rPr>
              <a:t>保存在同一个簇中，可以将两个表中具有相同的聚簇字段值的记录集中存放在同一个数据块（或相邻的多个数据块）中。 </a:t>
            </a:r>
            <a:endParaRPr lang="zh-CN" altLang="en-US" sz="2200" b="0" dirty="0">
              <a:latin typeface="Times New Roman" panose="02020603050405020304" charset="0"/>
              <a:ea typeface="宋体" panose="02010600030101010101" pitchFamily="2" charset="-122"/>
            </a:endParaRPr>
          </a:p>
          <a:p>
            <a:pPr lvl="1"/>
            <a:r>
              <a:rPr lang="en-US" altLang="zh-CN" sz="2200" b="0" dirty="0">
                <a:latin typeface="Times New Roman" panose="02020603050405020304" charset="0"/>
                <a:ea typeface="宋体" panose="02010600030101010101" pitchFamily="2" charset="-122"/>
              </a:rPr>
              <a:t>CREATE TABLE classes(</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class_id NUMBER(3) PRIMARY KEY,</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cname  VARCHAR2(10) )</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CLUSTER </a:t>
            </a:r>
            <a:r>
              <a:rPr lang="en-US" altLang="zh-CN" sz="2200" b="0" dirty="0">
                <a:solidFill>
                  <a:srgbClr val="800000"/>
                </a:solidFill>
                <a:latin typeface="Times New Roman" panose="02020603050405020304" charset="0"/>
                <a:ea typeface="宋体" panose="02010600030101010101" pitchFamily="2" charset="-122"/>
              </a:rPr>
              <a:t>student_class</a:t>
            </a:r>
            <a:r>
              <a:rPr lang="en-US" altLang="zh-CN" sz="2200" b="0" dirty="0">
                <a:latin typeface="Times New Roman" panose="02020603050405020304" charset="0"/>
                <a:ea typeface="宋体" panose="02010600030101010101" pitchFamily="2" charset="-122"/>
              </a:rPr>
              <a:t> (class_id);</a:t>
            </a:r>
            <a:endParaRPr lang="en-US" altLang="zh-CN" sz="2200" b="0" dirty="0">
              <a:latin typeface="Times New Roman" panose="02020603050405020304" charset="0"/>
              <a:ea typeface="宋体" panose="02010600030101010101" pitchFamily="2" charset="-122"/>
            </a:endParaRPr>
          </a:p>
          <a:p>
            <a:pPr lvl="1"/>
            <a:r>
              <a:rPr lang="en-US" altLang="zh-CN" sz="2200" b="0" dirty="0">
                <a:latin typeface="Times New Roman" panose="02020603050405020304" charset="0"/>
                <a:ea typeface="宋体" panose="02010600030101010101" pitchFamily="2" charset="-122"/>
              </a:rPr>
              <a:t>CREATE TABLE students (</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sno NUMBER(5) PRIMARY KEY,</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sname VARCHAR2(15) NOT NULL,</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class_id NUMBER(3) REFERENCES classes)</a:t>
            </a:r>
            <a:endParaRPr lang="en-US" altLang="zh-CN" sz="2200" b="0" dirty="0">
              <a:latin typeface="Times New Roman" panose="02020603050405020304" charset="0"/>
              <a:ea typeface="宋体" panose="02010600030101010101" pitchFamily="2" charset="-122"/>
            </a:endParaRPr>
          </a:p>
          <a:p>
            <a:pPr lvl="1">
              <a:buNone/>
            </a:pPr>
            <a:r>
              <a:rPr lang="en-US" altLang="zh-CN" sz="2200" b="0" dirty="0">
                <a:latin typeface="Times New Roman" panose="02020603050405020304" charset="0"/>
                <a:ea typeface="宋体" panose="02010600030101010101" pitchFamily="2" charset="-122"/>
              </a:rPr>
              <a:t>       CLUSTER </a:t>
            </a:r>
            <a:r>
              <a:rPr lang="en-US" altLang="zh-CN" sz="2200" b="0" dirty="0">
                <a:solidFill>
                  <a:srgbClr val="800000"/>
                </a:solidFill>
                <a:latin typeface="Times New Roman" panose="02020603050405020304" charset="0"/>
                <a:ea typeface="宋体" panose="02010600030101010101" pitchFamily="2" charset="-122"/>
              </a:rPr>
              <a:t>student_class</a:t>
            </a:r>
            <a:r>
              <a:rPr lang="en-US" altLang="zh-CN" sz="2200" b="0" dirty="0">
                <a:latin typeface="Times New Roman" panose="02020603050405020304" charset="0"/>
                <a:ea typeface="宋体" panose="02010600030101010101" pitchFamily="2" charset="-122"/>
              </a:rPr>
              <a:t>(class_id);</a:t>
            </a:r>
            <a:endParaRPr lang="en-US" altLang="zh-CN" sz="2200" b="0" dirty="0">
              <a:latin typeface="Times New Roman" panose="02020603050405020304" charset="0"/>
              <a:ea typeface="宋体" panose="02010600030101010101" pitchFamily="2" charset="-122"/>
            </a:endParaRPr>
          </a:p>
          <a:p>
            <a:pPr lvl="1"/>
            <a:r>
              <a:rPr lang="zh-CN" altLang="en-US" sz="2200" b="0" dirty="0">
                <a:latin typeface="Times New Roman" panose="02020603050405020304" charset="0"/>
                <a:ea typeface="宋体" panose="02010600030101010101" pitchFamily="2" charset="-122"/>
              </a:rPr>
              <a:t>注意：</a:t>
            </a:r>
            <a:r>
              <a:rPr lang="zh-CN" altLang="en-US" sz="2200" b="0" dirty="0">
                <a:solidFill>
                  <a:srgbClr val="800000"/>
                </a:solidFill>
                <a:latin typeface="Times New Roman" panose="02020603050405020304" charset="0"/>
                <a:ea typeface="宋体" panose="02010600030101010101" pitchFamily="2" charset="-122"/>
              </a:rPr>
              <a:t>聚簇表中的聚簇字段必须与创建簇时指定的聚簇字段具有相同的名称和数据类型</a:t>
            </a:r>
            <a:r>
              <a:rPr lang="zh-CN" altLang="en-US" sz="2200" b="0" dirty="0">
                <a:latin typeface="Times New Roman" panose="02020603050405020304" charset="0"/>
                <a:ea typeface="宋体" panose="02010600030101010101" pitchFamily="2" charset="-122"/>
              </a:rPr>
              <a:t>。</a:t>
            </a:r>
            <a:endParaRPr lang="zh-CN" altLang="en-US" sz="2200" b="0" dirty="0">
              <a:latin typeface="Times New Roman" panose="02020603050405020304" charset="0"/>
              <a:ea typeface="宋体" panose="02010600030101010101" pitchFamily="2"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0227"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80228" name="Rectangle 3"/>
          <p:cNvSpPr>
            <a:spLocks noGrp="1"/>
          </p:cNvSpPr>
          <p:nvPr>
            <p:ph idx="1"/>
          </p:nvPr>
        </p:nvSpPr>
        <p:spPr>
          <a:xfrm>
            <a:off x="0" y="908050"/>
            <a:ext cx="7850188" cy="4591050"/>
          </a:xfrm>
        </p:spPr>
        <p:txBody>
          <a:bodyPr vert="horz" wrap="square" lIns="91440" tIns="45720" rIns="91440" bIns="45720" anchor="t" anchorCtr="0"/>
          <a:p>
            <a:pPr>
              <a:lnSpc>
                <a:spcPct val="130000"/>
              </a:lnSpc>
            </a:pPr>
            <a:r>
              <a:rPr lang="zh-CN" altLang="en-US" dirty="0">
                <a:solidFill>
                  <a:srgbClr val="800000"/>
                </a:solidFill>
                <a:latin typeface="Times New Roman" panose="02020603050405020304" charset="0"/>
                <a:ea typeface="宋体" panose="02010600030101010101" pitchFamily="2" charset="-122"/>
              </a:rPr>
              <a:t>修改簇</a:t>
            </a:r>
            <a:endParaRPr lang="zh-CN" altLang="en-US" dirty="0">
              <a:solidFill>
                <a:srgbClr val="800000"/>
              </a:solidFill>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簇创建之后，用户可以对簇进行修改，包括：修改簇的物理存储参数（</a:t>
            </a:r>
            <a:r>
              <a:rPr lang="en-US" altLang="zh-CN" sz="2400" dirty="0">
                <a:latin typeface="Times New Roman" panose="02020603050405020304" charset="0"/>
                <a:ea typeface="宋体" panose="02010600030101010101" pitchFamily="2" charset="-122"/>
              </a:rPr>
              <a:t>PCTFREE</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PCTUSED</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STORAGE</a:t>
            </a:r>
            <a:r>
              <a:rPr lang="zh-CN" altLang="en-US" sz="2400" dirty="0">
                <a:latin typeface="Times New Roman" panose="02020603050405020304" charset="0"/>
                <a:ea typeface="宋体" panose="02010600030101010101" pitchFamily="2" charset="-122"/>
              </a:rPr>
              <a:t>等）、修改</a:t>
            </a:r>
            <a:r>
              <a:rPr lang="en-US" altLang="zh-CN" sz="2400" dirty="0">
                <a:latin typeface="Times New Roman" panose="02020603050405020304" charset="0"/>
                <a:ea typeface="宋体" panose="02010600030101010101" pitchFamily="2" charset="-122"/>
              </a:rPr>
              <a:t>SIZE</a:t>
            </a:r>
            <a:r>
              <a:rPr lang="zh-CN" altLang="en-US" sz="2400" dirty="0">
                <a:latin typeface="Times New Roman" panose="02020603050405020304" charset="0"/>
                <a:ea typeface="宋体" panose="02010600030101010101" pitchFamily="2" charset="-122"/>
              </a:rPr>
              <a:t>值的大小。</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ALTER CLUSTER student_class  PCTFREE 30  PCTUSED 60;</a:t>
            </a:r>
            <a:endParaRPr lang="en-US" altLang="zh-CN" sz="2400" dirty="0">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注意：不能修改聚簇表的</a:t>
            </a:r>
            <a:r>
              <a:rPr lang="en-US" altLang="zh-CN" sz="2400" dirty="0">
                <a:latin typeface="Times New Roman" panose="02020603050405020304" charset="0"/>
                <a:ea typeface="宋体" panose="02010600030101010101" pitchFamily="2" charset="-122"/>
              </a:rPr>
              <a:t>PCTFREE</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PCTUSED</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INITRANS</a:t>
            </a:r>
            <a:r>
              <a:rPr lang="zh-CN" altLang="en-US" sz="2400" dirty="0">
                <a:latin typeface="Times New Roman" panose="02020603050405020304" charset="0"/>
                <a:ea typeface="宋体" panose="02010600030101010101" pitchFamily="2" charset="-122"/>
              </a:rPr>
              <a:t>和</a:t>
            </a:r>
            <a:r>
              <a:rPr lang="en-US" altLang="zh-CN" sz="2400" dirty="0">
                <a:latin typeface="Times New Roman" panose="02020603050405020304" charset="0"/>
                <a:ea typeface="宋体" panose="02010600030101010101" pitchFamily="2" charset="-122"/>
              </a:rPr>
              <a:t>MAXTRANS</a:t>
            </a:r>
            <a:r>
              <a:rPr lang="zh-CN" altLang="en-US" sz="2400" dirty="0">
                <a:latin typeface="Times New Roman" panose="02020603050405020304" charset="0"/>
                <a:ea typeface="宋体" panose="02010600030101010101" pitchFamily="2" charset="-122"/>
              </a:rPr>
              <a:t>参数。这些参数是由簇的物理存储参数设置的。</a:t>
            </a:r>
            <a:endParaRPr lang="zh-CN" altLang="en-US" sz="2400" dirty="0">
              <a:latin typeface="Times New Roman" panose="02020603050405020304" charset="0"/>
              <a:ea typeface="宋体" panose="02010600030101010101" pitchFamily="2"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1251"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81252" name="Rectangle 3"/>
          <p:cNvSpPr>
            <a:spLocks noGrp="1"/>
          </p:cNvSpPr>
          <p:nvPr>
            <p:ph idx="1"/>
          </p:nvPr>
        </p:nvSpPr>
        <p:spPr>
          <a:xfrm>
            <a:off x="539750" y="1052513"/>
            <a:ext cx="7850188" cy="4591050"/>
          </a:xfrm>
        </p:spPr>
        <p:txBody>
          <a:bodyPr vert="horz" wrap="square" lIns="91440" tIns="45720" rIns="91440" bIns="45720" anchor="t" anchorCtr="0"/>
          <a:p>
            <a:pPr>
              <a:lnSpc>
                <a:spcPct val="120000"/>
              </a:lnSpc>
            </a:pPr>
            <a:r>
              <a:rPr lang="zh-CN" altLang="en-US" sz="2800" dirty="0">
                <a:solidFill>
                  <a:srgbClr val="800000"/>
                </a:solidFill>
                <a:ea typeface="宋体" panose="02010600030101010101" pitchFamily="2" charset="-122"/>
              </a:rPr>
              <a:t>创建聚簇索引</a:t>
            </a:r>
            <a:endParaRPr lang="zh-CN" altLang="en-US" sz="2800" dirty="0">
              <a:solidFill>
                <a:srgbClr val="800000"/>
              </a:solidFill>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可以为簇中的聚族字段创建索引，这种类型的索引称为“聚簇索引”。</a:t>
            </a:r>
            <a:endParaRPr lang="zh-CN" altLang="en-US" sz="2200" dirty="0">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聚簇索引必须在向簇中的聚簇表中插入任何记录之前创建。</a:t>
            </a:r>
            <a:endParaRPr lang="zh-CN" altLang="en-US" sz="2200" dirty="0">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聚簇表中数据的存储顺序与聚簇索引中索引值排序相一致。</a:t>
            </a:r>
            <a:endParaRPr lang="zh-CN" altLang="en-US"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CREATE INDEX student_class_index</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   ON CLUSTER student_class</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   TABLESPACE USERS</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   STORAGE (INITIAL 10K NEXT 10K MINEXTENTS 2 MAXEXTENTS 10) PCTFREE 10;</a:t>
            </a:r>
            <a:r>
              <a:rPr lang="en-US" altLang="zh-CN" sz="2400" b="0" dirty="0">
                <a:ea typeface="宋体" panose="02010600030101010101" pitchFamily="2" charset="-122"/>
              </a:rPr>
              <a:t> </a:t>
            </a:r>
            <a:endParaRPr lang="en-US" altLang="zh-CN" sz="2400" b="0" dirty="0">
              <a:ea typeface="宋体" panose="02010600030101010101" pitchFamily="2" charset="-122"/>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2275" name="Rectangle 2"/>
          <p:cNvSpPr>
            <a:spLocks noGrp="1"/>
          </p:cNvSpPr>
          <p:nvPr>
            <p:ph idx="1"/>
          </p:nvPr>
        </p:nvSpPr>
        <p:spPr>
          <a:xfrm>
            <a:off x="34925" y="908050"/>
            <a:ext cx="7850188" cy="4591050"/>
          </a:xfrm>
        </p:spPr>
        <p:txBody>
          <a:bodyPr vert="horz" wrap="square" lIns="91440" tIns="45720" rIns="91440" bIns="45720" anchor="t" anchorCtr="0"/>
          <a:p>
            <a:pPr>
              <a:lnSpc>
                <a:spcPct val="125000"/>
              </a:lnSpc>
            </a:pPr>
            <a:r>
              <a:rPr lang="zh-CN" altLang="en-US" sz="2800" dirty="0">
                <a:solidFill>
                  <a:srgbClr val="800000"/>
                </a:solidFill>
                <a:ea typeface="宋体" panose="02010600030101010101" pitchFamily="2" charset="-122"/>
              </a:rPr>
              <a:t>根据簇中是否包含表，簇删除可以分为下列</a:t>
            </a:r>
            <a:r>
              <a:rPr lang="en-US" altLang="zh-CN" sz="2800" dirty="0">
                <a:solidFill>
                  <a:srgbClr val="800000"/>
                </a:solidFill>
                <a:ea typeface="宋体" panose="02010600030101010101" pitchFamily="2" charset="-122"/>
              </a:rPr>
              <a:t>3</a:t>
            </a:r>
            <a:r>
              <a:rPr lang="zh-CN" altLang="en-US" sz="2800" dirty="0">
                <a:solidFill>
                  <a:srgbClr val="800000"/>
                </a:solidFill>
                <a:ea typeface="宋体" panose="02010600030101010101" pitchFamily="2" charset="-122"/>
              </a:rPr>
              <a:t>中情况。</a:t>
            </a:r>
            <a:endParaRPr lang="zh-CN" altLang="en-US" sz="2800" dirty="0">
              <a:solidFill>
                <a:srgbClr val="800000"/>
              </a:solidFill>
              <a:ea typeface="宋体" panose="02010600030101010101" pitchFamily="2" charset="-122"/>
            </a:endParaRPr>
          </a:p>
          <a:p>
            <a:pPr lvl="1">
              <a:lnSpc>
                <a:spcPct val="125000"/>
              </a:lnSpc>
            </a:pPr>
            <a:r>
              <a:rPr lang="zh-CN" altLang="en-US" sz="2200" b="0" dirty="0">
                <a:latin typeface="Times New Roman" panose="02020603050405020304" charset="0"/>
                <a:ea typeface="宋体" panose="02010600030101010101" pitchFamily="2" charset="-122"/>
              </a:rPr>
              <a:t>使用</a:t>
            </a:r>
            <a:r>
              <a:rPr lang="en-US" altLang="zh-CN" sz="2200" b="0" dirty="0">
                <a:latin typeface="Times New Roman" panose="02020603050405020304" charset="0"/>
                <a:ea typeface="宋体" panose="02010600030101010101" pitchFamily="2" charset="-122"/>
              </a:rPr>
              <a:t>DROP CLUSTER</a:t>
            </a:r>
            <a:r>
              <a:rPr lang="zh-CN" altLang="en-US" sz="2200" b="0" dirty="0">
                <a:latin typeface="Times New Roman" panose="02020603050405020304" charset="0"/>
                <a:ea typeface="宋体" panose="02010600030101010101" pitchFamily="2" charset="-122"/>
              </a:rPr>
              <a:t>删除不包含聚簇表的簇及簇索引。</a:t>
            </a:r>
            <a:endParaRPr lang="zh-CN" altLang="en-US" sz="2200" b="0" dirty="0">
              <a:latin typeface="Times New Roman" panose="02020603050405020304" charset="0"/>
              <a:ea typeface="宋体" panose="02010600030101010101" pitchFamily="2" charset="-122"/>
            </a:endParaRPr>
          </a:p>
          <a:p>
            <a:pPr lvl="2">
              <a:lnSpc>
                <a:spcPct val="125000"/>
              </a:lnSpc>
            </a:pPr>
            <a:r>
              <a:rPr lang="en-US" altLang="zh-CN" sz="2200" b="0" dirty="0">
                <a:latin typeface="Times New Roman" panose="02020603050405020304" charset="0"/>
                <a:ea typeface="宋体" panose="02010600030101010101" pitchFamily="2" charset="-122"/>
              </a:rPr>
              <a:t>DROP CLUSTER student_class;</a:t>
            </a:r>
            <a:endParaRPr lang="en-US" altLang="zh-CN" sz="2200" b="0" dirty="0">
              <a:latin typeface="Times New Roman" panose="02020603050405020304" charset="0"/>
              <a:ea typeface="宋体" panose="02010600030101010101" pitchFamily="2" charset="-122"/>
            </a:endParaRPr>
          </a:p>
          <a:p>
            <a:pPr lvl="1">
              <a:lnSpc>
                <a:spcPct val="125000"/>
              </a:lnSpc>
            </a:pPr>
            <a:r>
              <a:rPr lang="zh-CN" altLang="en-US" sz="2200" b="0" dirty="0">
                <a:latin typeface="Times New Roman" panose="02020603050405020304" charset="0"/>
                <a:ea typeface="宋体" panose="02010600030101010101" pitchFamily="2" charset="-122"/>
              </a:rPr>
              <a:t>使用</a:t>
            </a:r>
            <a:r>
              <a:rPr lang="en-US" altLang="zh-CN" sz="2200" b="0" dirty="0">
                <a:latin typeface="Times New Roman" panose="02020603050405020304" charset="0"/>
                <a:ea typeface="宋体" panose="02010600030101010101" pitchFamily="2" charset="-122"/>
              </a:rPr>
              <a:t>DROP CLUSTER...INCLUDING TABLES</a:t>
            </a:r>
            <a:r>
              <a:rPr lang="zh-CN" altLang="en-US" sz="2200" b="0" dirty="0">
                <a:latin typeface="Times New Roman" panose="02020603050405020304" charset="0"/>
                <a:ea typeface="宋体" panose="02010600030101010101" pitchFamily="2" charset="-122"/>
              </a:rPr>
              <a:t>语句删除包含聚簇表的簇。</a:t>
            </a:r>
            <a:endParaRPr lang="zh-CN" altLang="en-US" sz="2200" b="0" dirty="0">
              <a:latin typeface="Times New Roman" panose="02020603050405020304" charset="0"/>
              <a:ea typeface="宋体" panose="02010600030101010101" pitchFamily="2" charset="-122"/>
            </a:endParaRPr>
          </a:p>
          <a:p>
            <a:pPr lvl="2">
              <a:lnSpc>
                <a:spcPct val="125000"/>
              </a:lnSpc>
            </a:pPr>
            <a:r>
              <a:rPr lang="en-US" altLang="zh-CN" sz="2200" b="0" dirty="0">
                <a:latin typeface="Times New Roman" panose="02020603050405020304" charset="0"/>
                <a:ea typeface="宋体" panose="02010600030101010101" pitchFamily="2" charset="-122"/>
              </a:rPr>
              <a:t>DROP CLUSTER student_class INCLUDING TABLES;</a:t>
            </a:r>
            <a:endParaRPr lang="en-US" altLang="zh-CN" sz="2200" b="0" dirty="0">
              <a:latin typeface="Times New Roman" panose="02020603050405020304" charset="0"/>
              <a:ea typeface="宋体" panose="02010600030101010101" pitchFamily="2" charset="-122"/>
            </a:endParaRPr>
          </a:p>
          <a:p>
            <a:pPr lvl="1">
              <a:lnSpc>
                <a:spcPct val="125000"/>
              </a:lnSpc>
            </a:pPr>
            <a:r>
              <a:rPr lang="zh-CN" altLang="en-US" sz="2200" b="0" dirty="0">
                <a:latin typeface="Times New Roman" panose="02020603050405020304" charset="0"/>
                <a:ea typeface="宋体" panose="02010600030101010101" pitchFamily="2" charset="-122"/>
              </a:rPr>
              <a:t>如果聚簇表中包含其他表外键参考的主键约束列或惟一性约束列，则需要使用</a:t>
            </a:r>
            <a:r>
              <a:rPr lang="en-US" altLang="zh-CN" sz="2200" b="0" dirty="0">
                <a:latin typeface="Times New Roman" panose="02020603050405020304" charset="0"/>
                <a:ea typeface="宋体" panose="02010600030101010101" pitchFamily="2" charset="-122"/>
              </a:rPr>
              <a:t>CASCADE CONSTRAINTS</a:t>
            </a:r>
            <a:r>
              <a:rPr lang="zh-CN" altLang="en-US" sz="2200" b="0" dirty="0">
                <a:latin typeface="Times New Roman" panose="02020603050405020304" charset="0"/>
                <a:ea typeface="宋体" panose="02010600030101010101" pitchFamily="2" charset="-122"/>
              </a:rPr>
              <a:t>子句删除约束同时删除簇。</a:t>
            </a:r>
            <a:endParaRPr lang="zh-CN" altLang="en-US" sz="2200" b="0" dirty="0">
              <a:latin typeface="Times New Roman" panose="02020603050405020304" charset="0"/>
              <a:ea typeface="宋体" panose="02010600030101010101" pitchFamily="2" charset="-122"/>
            </a:endParaRPr>
          </a:p>
          <a:p>
            <a:pPr lvl="2">
              <a:lnSpc>
                <a:spcPct val="125000"/>
              </a:lnSpc>
            </a:pPr>
            <a:r>
              <a:rPr lang="en-US" altLang="zh-CN" sz="2200" b="0" dirty="0">
                <a:latin typeface="Times New Roman" panose="02020603050405020304" charset="0"/>
                <a:ea typeface="宋体" panose="02010600030101010101" pitchFamily="2" charset="-122"/>
              </a:rPr>
              <a:t>DROP CLUSTER student_class INCLUDING TABLES CASCADE CONSTRAINTS; </a:t>
            </a:r>
            <a:endParaRPr lang="en-US" altLang="zh-CN" sz="2200" b="0" dirty="0">
              <a:latin typeface="Times New Roman" panose="02020603050405020304" charset="0"/>
              <a:ea typeface="宋体" panose="02010600030101010101" pitchFamily="2" charset="-122"/>
            </a:endParaRPr>
          </a:p>
        </p:txBody>
      </p:sp>
      <p:sp>
        <p:nvSpPr>
          <p:cNvPr id="182276" name="Rectangle 3"/>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簇</a:t>
            </a:r>
            <a:endParaRPr lang="zh-CN" altLang="en-US"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6627" name="Rectangle 2"/>
          <p:cNvSpPr>
            <a:spLocks noGrp="1"/>
          </p:cNvSpPr>
          <p:nvPr>
            <p:ph type="title"/>
          </p:nvPr>
        </p:nvSpPr>
        <p:spPr>
          <a:xfrm>
            <a:off x="539750" y="0"/>
            <a:ext cx="7772400" cy="836613"/>
          </a:xfrm>
        </p:spPr>
        <p:txBody>
          <a:bodyPr vert="horz" wrap="square" lIns="91440" tIns="45720" rIns="91440" bIns="45720" anchor="ctr" anchorCtr="0"/>
          <a:p>
            <a:r>
              <a:rPr lang="zh-CN" altLang="en-US" dirty="0">
                <a:ea typeface="宋体" panose="02010600030101010101" pitchFamily="2" charset="-122"/>
              </a:rPr>
              <a:t>大对象数据类型</a:t>
            </a:r>
            <a:r>
              <a:rPr lang="en-US" altLang="zh-CN" dirty="0">
                <a:ea typeface="宋体" panose="02010600030101010101" pitchFamily="2" charset="-122"/>
              </a:rPr>
              <a:t>LOB</a:t>
            </a:r>
            <a:r>
              <a:rPr lang="zh-CN" altLang="en-US" dirty="0">
                <a:ea typeface="宋体" panose="02010600030101010101" pitchFamily="2" charset="-122"/>
              </a:rPr>
              <a:t>类型</a:t>
            </a:r>
            <a:endParaRPr lang="zh-CN" altLang="en-US" dirty="0">
              <a:ea typeface="宋体" panose="02010600030101010101" pitchFamily="2" charset="-122"/>
            </a:endParaRPr>
          </a:p>
        </p:txBody>
      </p:sp>
      <p:sp>
        <p:nvSpPr>
          <p:cNvPr id="26628" name="Rectangle 3"/>
          <p:cNvSpPr>
            <a:spLocks noGrp="1"/>
          </p:cNvSpPr>
          <p:nvPr>
            <p:ph idx="1"/>
          </p:nvPr>
        </p:nvSpPr>
        <p:spPr>
          <a:xfrm>
            <a:off x="0" y="908050"/>
            <a:ext cx="8027988" cy="5949950"/>
          </a:xfrm>
        </p:spPr>
        <p:txBody>
          <a:bodyPr vert="horz" wrap="square" lIns="91440" tIns="45720" rIns="91440" bIns="45720" anchor="t" anchorCtr="0"/>
          <a:p>
            <a:pPr>
              <a:lnSpc>
                <a:spcPts val="4000"/>
              </a:lnSpc>
            </a:pPr>
            <a:r>
              <a:rPr lang="en-US" altLang="zh-CN" sz="2400" dirty="0">
                <a:solidFill>
                  <a:srgbClr val="800000"/>
                </a:solidFill>
                <a:latin typeface="Times New Roman" panose="02020603050405020304" charset="0"/>
                <a:ea typeface="宋体" panose="02010600030101010101" pitchFamily="2" charset="-122"/>
              </a:rPr>
              <a:t>BLOB</a:t>
            </a:r>
            <a:r>
              <a:rPr lang="zh-CN" altLang="en-US" sz="2400" dirty="0">
                <a:solidFill>
                  <a:srgbClr val="800000"/>
                </a:solidFill>
                <a:latin typeface="Times New Roman" panose="02020603050405020304" charset="0"/>
                <a:ea typeface="宋体" panose="02010600030101010101" pitchFamily="2" charset="-122"/>
              </a:rPr>
              <a:t>、</a:t>
            </a:r>
            <a:r>
              <a:rPr lang="en-US" altLang="zh-CN" sz="2400" dirty="0">
                <a:solidFill>
                  <a:srgbClr val="800000"/>
                </a:solidFill>
                <a:latin typeface="Times New Roman" panose="02020603050405020304" charset="0"/>
                <a:ea typeface="宋体" panose="02010600030101010101" pitchFamily="2" charset="-122"/>
              </a:rPr>
              <a:t>CLOB</a:t>
            </a:r>
            <a:r>
              <a:rPr lang="zh-CN" altLang="en-US" sz="2400" dirty="0">
                <a:solidFill>
                  <a:srgbClr val="800000"/>
                </a:solidFill>
                <a:latin typeface="Times New Roman" panose="02020603050405020304" charset="0"/>
                <a:ea typeface="宋体" panose="02010600030101010101" pitchFamily="2" charset="-122"/>
              </a:rPr>
              <a:t>、</a:t>
            </a:r>
            <a:r>
              <a:rPr lang="en-US" altLang="zh-CN" sz="2400" dirty="0">
                <a:solidFill>
                  <a:srgbClr val="800000"/>
                </a:solidFill>
                <a:latin typeface="Times New Roman" panose="02020603050405020304" charset="0"/>
                <a:ea typeface="宋体" panose="02010600030101010101" pitchFamily="2" charset="-122"/>
              </a:rPr>
              <a:t>NCLOB</a:t>
            </a:r>
            <a:endParaRPr lang="en-US" altLang="zh-CN" sz="2400" dirty="0">
              <a:solidFill>
                <a:srgbClr val="800000"/>
              </a:solidFill>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用来保存较大的图形文件或带格式的文本文件、音频和视频等非文本文件</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最大长度</a:t>
            </a:r>
            <a:r>
              <a:rPr lang="en-US" altLang="zh-CN" sz="2400" dirty="0">
                <a:latin typeface="Times New Roman" panose="02020603050405020304" charset="0"/>
                <a:ea typeface="宋体" panose="02010600030101010101" pitchFamily="2" charset="-122"/>
              </a:rPr>
              <a:t>4GB</a:t>
            </a:r>
            <a:endParaRPr lang="en-US" altLang="zh-CN" sz="2400" dirty="0">
              <a:latin typeface="Times New Roman" panose="02020603050405020304" charset="0"/>
              <a:ea typeface="宋体" panose="02010600030101010101" pitchFamily="2" charset="-122"/>
            </a:endParaRPr>
          </a:p>
          <a:p>
            <a:pPr>
              <a:lnSpc>
                <a:spcPts val="4000"/>
              </a:lnSpc>
            </a:pPr>
            <a:r>
              <a:rPr lang="en-US" altLang="zh-CN" sz="2400" dirty="0">
                <a:solidFill>
                  <a:srgbClr val="800000"/>
                </a:solidFill>
                <a:latin typeface="Times New Roman" panose="02020603050405020304" charset="0"/>
                <a:ea typeface="宋体" panose="02010600030101010101" pitchFamily="2" charset="-122"/>
              </a:rPr>
              <a:t>BFILE</a:t>
            </a:r>
            <a:endParaRPr lang="en-US" altLang="zh-CN" sz="2400" dirty="0">
              <a:solidFill>
                <a:srgbClr val="800000"/>
              </a:solidFill>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在数据库外部保存的大型二进制对象文件。</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不能写，只能读、查询</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大小由操作系统决定</a:t>
            </a:r>
            <a:endParaRPr lang="zh-CN" altLang="en-US" sz="2400" dirty="0">
              <a:latin typeface="Times New Roman" panose="02020603050405020304" charset="0"/>
              <a:ea typeface="宋体" panose="02010600030101010101" pitchFamily="2"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329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簇</a:t>
            </a:r>
            <a:endParaRPr lang="zh-CN" altLang="en-US" dirty="0">
              <a:ea typeface="宋体" panose="02010600030101010101" pitchFamily="2" charset="-122"/>
            </a:endParaRPr>
          </a:p>
        </p:txBody>
      </p:sp>
      <p:sp>
        <p:nvSpPr>
          <p:cNvPr id="183300" name="Rectangle 3"/>
          <p:cNvSpPr>
            <a:spLocks noGrp="1"/>
          </p:cNvSpPr>
          <p:nvPr>
            <p:ph idx="1"/>
          </p:nvPr>
        </p:nvSpPr>
        <p:spPr>
          <a:xfrm>
            <a:off x="395288" y="1052513"/>
            <a:ext cx="7850187" cy="4591050"/>
          </a:xfrm>
        </p:spPr>
        <p:txBody>
          <a:bodyPr vert="horz" wrap="square" lIns="91440" tIns="45720" rIns="91440" bIns="45720" anchor="t" anchorCtr="0"/>
          <a:p>
            <a:pPr>
              <a:lnSpc>
                <a:spcPct val="130000"/>
              </a:lnSpc>
            </a:pPr>
            <a:r>
              <a:rPr lang="zh-CN" altLang="en-US" dirty="0">
                <a:solidFill>
                  <a:srgbClr val="800000"/>
                </a:solidFill>
                <a:ea typeface="宋体" panose="02010600030101010101" pitchFamily="2" charset="-122"/>
              </a:rPr>
              <a:t>查询簇信息</a:t>
            </a:r>
            <a:endParaRPr lang="zh-CN" altLang="en-US" dirty="0">
              <a:solidFill>
                <a:srgbClr val="800000"/>
              </a:solidFill>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DBA_CLUSTERS</a:t>
            </a:r>
            <a:r>
              <a:rPr lang="zh-CN" altLang="en-US" sz="2400" dirty="0">
                <a:latin typeface="Times New Roman" panose="02020603050405020304" charset="0"/>
                <a:ea typeface="宋体" panose="02010600030101010101" pitchFamily="2" charset="-122"/>
              </a:rPr>
              <a:t>：包含数据库中所有簇的信息。</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ALL_CLUSTERS</a:t>
            </a:r>
            <a:r>
              <a:rPr lang="zh-CN" altLang="en-US" sz="2400" dirty="0">
                <a:latin typeface="Times New Roman" panose="02020603050405020304" charset="0"/>
                <a:ea typeface="宋体" panose="02010600030101010101" pitchFamily="2" charset="-122"/>
              </a:rPr>
              <a:t>：包含当前用户可以访问的簇的信息。</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US ER_CLUSTERS</a:t>
            </a:r>
            <a:r>
              <a:rPr lang="zh-CN" altLang="en-US" sz="2400" dirty="0">
                <a:latin typeface="Times New Roman" panose="02020603050405020304" charset="0"/>
                <a:ea typeface="宋体" panose="02010600030101010101" pitchFamily="2" charset="-122"/>
              </a:rPr>
              <a:t>：包含当前用户的所有簇的信息。</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DBA_CLU_COLUMNS</a:t>
            </a:r>
            <a:r>
              <a:rPr lang="zh-CN" altLang="en-US" sz="2400" dirty="0">
                <a:latin typeface="Times New Roman" panose="02020603050405020304" charset="0"/>
                <a:ea typeface="宋体" panose="02010600030101010101" pitchFamily="2" charset="-122"/>
              </a:rPr>
              <a:t>：包含数据库中所有聚簇列信息。</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USER_CLU_COLUMNS</a:t>
            </a:r>
            <a:r>
              <a:rPr lang="zh-CN" altLang="en-US" sz="2400" dirty="0">
                <a:latin typeface="Times New Roman" panose="02020603050405020304" charset="0"/>
                <a:ea typeface="宋体" panose="02010600030101010101" pitchFamily="2" charset="-122"/>
              </a:rPr>
              <a:t>：包含当前用户所有聚簇列信息。</a:t>
            </a:r>
            <a:r>
              <a:rPr lang="zh-CN" altLang="en-US" b="0" dirty="0">
                <a:ea typeface="宋体" panose="02010600030101010101" pitchFamily="2" charset="-122"/>
              </a:rPr>
              <a:t> </a:t>
            </a:r>
            <a:endParaRPr lang="zh-CN" altLang="en-US" b="0" dirty="0">
              <a:ea typeface="宋体" panose="02010600030101010101" pitchFamily="2" charset="-122"/>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4323"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同义词</a:t>
            </a:r>
            <a:endParaRPr lang="zh-CN" altLang="en-US" dirty="0">
              <a:ea typeface="宋体" panose="02010600030101010101" pitchFamily="2" charset="-122"/>
            </a:endParaRPr>
          </a:p>
        </p:txBody>
      </p:sp>
      <p:sp>
        <p:nvSpPr>
          <p:cNvPr id="184324"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同义词概述</a:t>
            </a:r>
            <a:endParaRPr lang="zh-CN" altLang="en-US" dirty="0">
              <a:ea typeface="宋体" panose="02010600030101010101" pitchFamily="2" charset="-122"/>
            </a:endParaRPr>
          </a:p>
          <a:p>
            <a:r>
              <a:rPr lang="zh-CN" altLang="en-US" dirty="0">
                <a:ea typeface="宋体" panose="02010600030101010101" pitchFamily="2" charset="-122"/>
              </a:rPr>
              <a:t>创建同义词</a:t>
            </a:r>
            <a:endParaRPr lang="zh-CN" altLang="en-US" dirty="0">
              <a:ea typeface="宋体" panose="02010600030101010101" pitchFamily="2" charset="-122"/>
            </a:endParaRPr>
          </a:p>
          <a:p>
            <a:r>
              <a:rPr lang="zh-CN" altLang="en-US" dirty="0">
                <a:ea typeface="宋体" panose="02010600030101010101" pitchFamily="2" charset="-122"/>
              </a:rPr>
              <a:t>删除同义词</a:t>
            </a:r>
            <a:endParaRPr lang="zh-CN" altLang="en-US" dirty="0">
              <a:ea typeface="宋体" panose="02010600030101010101" pitchFamily="2" charset="-122"/>
            </a:endParaRPr>
          </a:p>
          <a:p>
            <a:r>
              <a:rPr lang="zh-CN" altLang="en-US" dirty="0">
                <a:ea typeface="宋体" panose="02010600030101010101" pitchFamily="2" charset="-122"/>
              </a:rPr>
              <a:t>利用</a:t>
            </a:r>
            <a:r>
              <a:rPr lang="en-US" altLang="zh-CN" dirty="0">
                <a:ea typeface="宋体" panose="02010600030101010101" pitchFamily="2" charset="-122"/>
              </a:rPr>
              <a:t>OEM</a:t>
            </a:r>
            <a:r>
              <a:rPr lang="zh-CN" altLang="en-US" dirty="0">
                <a:ea typeface="宋体" panose="02010600030101010101" pitchFamily="2" charset="-122"/>
              </a:rPr>
              <a:t>管理同义词</a:t>
            </a:r>
            <a:endParaRPr lang="zh-CN" altLang="en-US" dirty="0">
              <a:ea typeface="宋体" panose="02010600030101010101" pitchFamily="2" charset="-122"/>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5347"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同义词</a:t>
            </a:r>
            <a:endParaRPr lang="zh-CN" altLang="en-US" dirty="0">
              <a:ea typeface="宋体" panose="02010600030101010101" pitchFamily="2" charset="-122"/>
            </a:endParaRPr>
          </a:p>
        </p:txBody>
      </p:sp>
      <p:sp>
        <p:nvSpPr>
          <p:cNvPr id="185348" name="Rectangle 3"/>
          <p:cNvSpPr>
            <a:spLocks noGrp="1"/>
          </p:cNvSpPr>
          <p:nvPr>
            <p:ph idx="1"/>
          </p:nvPr>
        </p:nvSpPr>
        <p:spPr>
          <a:xfrm>
            <a:off x="106363" y="981075"/>
            <a:ext cx="7850187" cy="4591050"/>
          </a:xfrm>
        </p:spPr>
        <p:txBody>
          <a:bodyPr vert="horz" wrap="square" lIns="91440" tIns="45720" rIns="91440" bIns="45720" anchor="t" anchorCtr="0"/>
          <a:p>
            <a:pPr>
              <a:lnSpc>
                <a:spcPct val="120000"/>
              </a:lnSpc>
            </a:pPr>
            <a:r>
              <a:rPr lang="zh-CN" altLang="en-US" dirty="0">
                <a:solidFill>
                  <a:srgbClr val="800000"/>
                </a:solidFill>
                <a:ea typeface="宋体" panose="02010600030101010101" pitchFamily="2" charset="-122"/>
              </a:rPr>
              <a:t>同义词概述</a:t>
            </a:r>
            <a:endParaRPr lang="zh-CN" altLang="en-US" dirty="0">
              <a:solidFill>
                <a:srgbClr val="800000"/>
              </a:solidFill>
              <a:ea typeface="宋体" panose="02010600030101010101" pitchFamily="2" charset="-122"/>
            </a:endParaRPr>
          </a:p>
          <a:p>
            <a:pPr lvl="1">
              <a:lnSpc>
                <a:spcPct val="120000"/>
              </a:lnSpc>
            </a:pPr>
            <a:r>
              <a:rPr lang="zh-CN" altLang="en-US" sz="2200" b="0" dirty="0">
                <a:latin typeface="Times New Roman" panose="02020603050405020304" charset="0"/>
                <a:ea typeface="宋体" panose="02010600030101010101" pitchFamily="2" charset="-122"/>
              </a:rPr>
              <a:t>同义词是数据库中表、索引、视图或其他模式对象的一个别名。利用同义词，一方面为数据库对象提供一定的安全性保证，例如可以隐藏对象的实际名称和所有者信息，或隐藏分布式数据库中远程对象的位置信息；另一个方面是简化对象访问。此外，当数据库对象改变时，只需要修改同义词而不需要修改应用程序。</a:t>
            </a:r>
            <a:endParaRPr lang="zh-CN" altLang="en-US" sz="2200" b="0" dirty="0">
              <a:latin typeface="Times New Roman" panose="02020603050405020304" charset="0"/>
              <a:ea typeface="宋体" panose="02010600030101010101" pitchFamily="2" charset="-122"/>
            </a:endParaRPr>
          </a:p>
          <a:p>
            <a:pPr lvl="1">
              <a:lnSpc>
                <a:spcPct val="120000"/>
              </a:lnSpc>
            </a:pPr>
            <a:r>
              <a:rPr lang="zh-CN" altLang="en-US" sz="2200" b="0" dirty="0">
                <a:latin typeface="Times New Roman" panose="02020603050405020304" charset="0"/>
                <a:ea typeface="宋体" panose="02010600030101010101" pitchFamily="2" charset="-122"/>
              </a:rPr>
              <a:t>同义词分为私有同义词和公有同义词两种。私有同义词只能被创建它的用户所拥有，该用户可以控制其他用户是否有权使用该同义词；公有同义词被用户组</a:t>
            </a:r>
            <a:r>
              <a:rPr lang="en-US" altLang="zh-CN" sz="2200" b="0" dirty="0">
                <a:latin typeface="Times New Roman" panose="02020603050405020304" charset="0"/>
                <a:ea typeface="宋体" panose="02010600030101010101" pitchFamily="2" charset="-122"/>
              </a:rPr>
              <a:t>PUBLIC</a:t>
            </a:r>
            <a:r>
              <a:rPr lang="zh-CN" altLang="en-US" sz="2200" b="0" dirty="0">
                <a:latin typeface="Times New Roman" panose="02020603050405020304" charset="0"/>
                <a:ea typeface="宋体" panose="02010600030101010101" pitchFamily="2" charset="-122"/>
              </a:rPr>
              <a:t>拥有，数据库所有用户都可以使用公有同义词。 </a:t>
            </a:r>
            <a:endParaRPr lang="zh-CN" altLang="en-US" sz="2200" b="0" dirty="0">
              <a:latin typeface="Times New Roman" panose="02020603050405020304" charset="0"/>
              <a:ea typeface="宋体" panose="02010600030101010101" pitchFamily="2" charset="-122"/>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6371"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同义词</a:t>
            </a:r>
            <a:endParaRPr lang="zh-CN" altLang="en-US" dirty="0">
              <a:ea typeface="宋体" panose="02010600030101010101" pitchFamily="2" charset="-122"/>
            </a:endParaRPr>
          </a:p>
        </p:txBody>
      </p:sp>
      <p:sp>
        <p:nvSpPr>
          <p:cNvPr id="186372" name="Rectangle 3"/>
          <p:cNvSpPr>
            <a:spLocks noGrp="1"/>
          </p:cNvSpPr>
          <p:nvPr>
            <p:ph idx="1"/>
          </p:nvPr>
        </p:nvSpPr>
        <p:spPr>
          <a:xfrm>
            <a:off x="0" y="908050"/>
            <a:ext cx="7850188" cy="4591050"/>
          </a:xfrm>
        </p:spPr>
        <p:txBody>
          <a:bodyPr vert="horz" wrap="square" lIns="91440" tIns="45720" rIns="91440" bIns="45720" anchor="t" anchorCtr="0"/>
          <a:p>
            <a:pPr>
              <a:lnSpc>
                <a:spcPct val="120000"/>
              </a:lnSpc>
            </a:pPr>
            <a:r>
              <a:rPr lang="zh-CN" altLang="en-US" sz="2800" dirty="0">
                <a:solidFill>
                  <a:srgbClr val="800000"/>
                </a:solidFill>
                <a:ea typeface="宋体" panose="02010600030101010101" pitchFamily="2" charset="-122"/>
              </a:rPr>
              <a:t>创建同义词</a:t>
            </a:r>
            <a:endParaRPr lang="zh-CN" altLang="en-US" sz="2800" dirty="0">
              <a:solidFill>
                <a:srgbClr val="800000"/>
              </a:solidFill>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语法</a:t>
            </a:r>
            <a:endParaRPr lang="zh-CN" altLang="en-US" sz="2200" dirty="0">
              <a:latin typeface="Times New Roman" panose="02020603050405020304" charset="0"/>
              <a:ea typeface="宋体" panose="02010600030101010101" pitchFamily="2" charset="-122"/>
            </a:endParaRPr>
          </a:p>
          <a:p>
            <a:pPr lvl="2">
              <a:lnSpc>
                <a:spcPct val="120000"/>
              </a:lnSpc>
            </a:pPr>
            <a:r>
              <a:rPr lang="en-US" altLang="zh-CN" sz="2200" dirty="0">
                <a:latin typeface="Times New Roman" panose="02020603050405020304" charset="0"/>
                <a:ea typeface="宋体" panose="02010600030101010101" pitchFamily="2" charset="-122"/>
              </a:rPr>
              <a:t>CREATE [PUBLIC] SYNONYM synonym_name  FOR object_name;</a:t>
            </a:r>
            <a:endParaRPr lang="en-US" altLang="zh-CN" sz="2200" dirty="0">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示例</a:t>
            </a:r>
            <a:endParaRPr lang="zh-CN" altLang="en-US" sz="2200" dirty="0">
              <a:latin typeface="Times New Roman" panose="02020603050405020304" charset="0"/>
              <a:ea typeface="宋体" panose="02010600030101010101" pitchFamily="2" charset="-122"/>
            </a:endParaRPr>
          </a:p>
          <a:p>
            <a:pPr lvl="2">
              <a:lnSpc>
                <a:spcPct val="120000"/>
              </a:lnSpc>
            </a:pPr>
            <a:r>
              <a:rPr lang="en-US" altLang="zh-CN" sz="2200" dirty="0">
                <a:latin typeface="Times New Roman" panose="02020603050405020304" charset="0"/>
                <a:ea typeface="宋体" panose="02010600030101010101" pitchFamily="2" charset="-122"/>
              </a:rPr>
              <a:t>CREATE PUBLIC SYNONYM scottemp FOR scott.emp;</a:t>
            </a:r>
            <a:r>
              <a:rPr lang="zh-CN" altLang="en-US" sz="2200" dirty="0">
                <a:latin typeface="Times New Roman" panose="02020603050405020304" charset="0"/>
                <a:ea typeface="宋体" panose="02010600030101010101" pitchFamily="2" charset="-122"/>
              </a:rPr>
              <a:t>（注意</a:t>
            </a:r>
            <a:r>
              <a:rPr lang="en-US" altLang="zh-CN" sz="2200" dirty="0">
                <a:latin typeface="Times New Roman" panose="02020603050405020304" charset="0"/>
                <a:ea typeface="宋体" panose="02010600030101010101" pitchFamily="2" charset="-122"/>
              </a:rPr>
              <a:t>sys</a:t>
            </a:r>
            <a:r>
              <a:rPr lang="zh-CN" altLang="en-US" sz="2200" dirty="0">
                <a:latin typeface="Times New Roman" panose="02020603050405020304" charset="0"/>
                <a:ea typeface="宋体" panose="02010600030101010101" pitchFamily="2" charset="-122"/>
              </a:rPr>
              <a:t>可以创建）</a:t>
            </a:r>
            <a:endParaRPr lang="zh-CN" altLang="en-US" sz="2200" dirty="0">
              <a:latin typeface="Times New Roman" panose="02020603050405020304" charset="0"/>
              <a:ea typeface="宋体" panose="02010600030101010101" pitchFamily="2" charset="-122"/>
            </a:endParaRPr>
          </a:p>
          <a:p>
            <a:pPr lvl="2">
              <a:lnSpc>
                <a:spcPct val="120000"/>
              </a:lnSpc>
              <a:buNone/>
            </a:pPr>
            <a:r>
              <a:rPr lang="zh-CN" altLang="en-US" sz="2200" dirty="0">
                <a:latin typeface="Times New Roman" panose="02020603050405020304" charset="0"/>
                <a:ea typeface="宋体" panose="02010600030101010101" pitchFamily="2" charset="-122"/>
              </a:rPr>
              <a:t>使用：</a:t>
            </a:r>
            <a:r>
              <a:rPr lang="en-US" altLang="zh-CN" sz="2200" dirty="0">
                <a:latin typeface="Times New Roman" panose="02020603050405020304" charset="0"/>
                <a:ea typeface="宋体" panose="02010600030101010101" pitchFamily="2" charset="-122"/>
              </a:rPr>
              <a:t>select * from scottemp;</a:t>
            </a:r>
            <a:r>
              <a:rPr lang="zh-CN" altLang="en-US" sz="2200" dirty="0">
                <a:latin typeface="Times New Roman" panose="02020603050405020304" charset="0"/>
                <a:ea typeface="宋体" panose="02010600030101010101" pitchFamily="2" charset="-122"/>
              </a:rPr>
              <a:t>（各个用户都可以直接使用）</a:t>
            </a:r>
            <a:endParaRPr lang="zh-CN" altLang="en-US" sz="2200" dirty="0">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利用同义词可以实现对数据库对象的操作</a:t>
            </a:r>
            <a:endParaRPr lang="zh-CN" altLang="en-US" sz="2200" dirty="0">
              <a:latin typeface="Times New Roman" panose="02020603050405020304" charset="0"/>
              <a:ea typeface="宋体" panose="02010600030101010101" pitchFamily="2" charset="-122"/>
            </a:endParaRPr>
          </a:p>
          <a:p>
            <a:pPr lvl="2">
              <a:lnSpc>
                <a:spcPct val="120000"/>
              </a:lnSpc>
            </a:pPr>
            <a:r>
              <a:rPr lang="en-US" altLang="zh-CN" sz="2200" dirty="0">
                <a:latin typeface="Times New Roman" panose="02020603050405020304" charset="0"/>
                <a:ea typeface="宋体" panose="02010600030101010101" pitchFamily="2" charset="-122"/>
              </a:rPr>
              <a:t>UPDATE scottemp</a:t>
            </a: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SET ename='SFD‘</a:t>
            </a:r>
            <a:endParaRPr lang="en-US" altLang="zh-CN" sz="2200" dirty="0">
              <a:latin typeface="Times New Roman" panose="02020603050405020304" charset="0"/>
              <a:ea typeface="宋体" panose="02010600030101010101" pitchFamily="2" charset="-122"/>
            </a:endParaRPr>
          </a:p>
          <a:p>
            <a:pPr lvl="2">
              <a:lnSpc>
                <a:spcPct val="120000"/>
              </a:lnSpc>
            </a:pPr>
            <a:r>
              <a:rPr lang="en-US" altLang="zh-CN" sz="2200" dirty="0">
                <a:latin typeface="Times New Roman" panose="02020603050405020304" charset="0"/>
                <a:ea typeface="宋体" panose="02010600030101010101" pitchFamily="2" charset="-122"/>
              </a:rPr>
              <a:t>WHERE empno=7884;</a:t>
            </a:r>
            <a:r>
              <a:rPr lang="en-US" altLang="zh-CN" b="0" dirty="0">
                <a:ea typeface="宋体" panose="02010600030101010101" pitchFamily="2" charset="-122"/>
              </a:rPr>
              <a:t> </a:t>
            </a:r>
            <a:endParaRPr lang="en-US" altLang="zh-CN" b="0" dirty="0">
              <a:ea typeface="宋体" panose="02010600030101010101"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7395"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同义词</a:t>
            </a:r>
            <a:endParaRPr lang="zh-CN" altLang="en-US" dirty="0">
              <a:ea typeface="宋体" panose="02010600030101010101" pitchFamily="2" charset="-122"/>
            </a:endParaRPr>
          </a:p>
        </p:txBody>
      </p:sp>
      <p:sp>
        <p:nvSpPr>
          <p:cNvPr id="187396" name="Rectangle 3"/>
          <p:cNvSpPr>
            <a:spLocks noGrp="1"/>
          </p:cNvSpPr>
          <p:nvPr>
            <p:ph idx="1"/>
          </p:nvPr>
        </p:nvSpPr>
        <p:spPr/>
        <p:txBody>
          <a:bodyPr vert="horz" wrap="square" lIns="91440" tIns="45720" rIns="91440" bIns="45720" anchor="t" anchorCtr="0"/>
          <a:p>
            <a:pPr>
              <a:lnSpc>
                <a:spcPct val="145000"/>
              </a:lnSpc>
            </a:pPr>
            <a:r>
              <a:rPr lang="zh-CN" altLang="en-US" dirty="0">
                <a:solidFill>
                  <a:srgbClr val="800000"/>
                </a:solidFill>
                <a:ea typeface="宋体" panose="02010600030101010101" pitchFamily="2" charset="-122"/>
              </a:rPr>
              <a:t>删除同义词</a:t>
            </a:r>
            <a:endParaRPr lang="zh-CN" altLang="en-US" dirty="0">
              <a:solidFill>
                <a:srgbClr val="800000"/>
              </a:solidFill>
              <a:ea typeface="宋体" panose="02010600030101010101" pitchFamily="2" charset="-122"/>
            </a:endParaRPr>
          </a:p>
          <a:p>
            <a:pPr lvl="1">
              <a:lnSpc>
                <a:spcPct val="145000"/>
              </a:lnSpc>
            </a:pPr>
            <a:r>
              <a:rPr lang="zh-CN" altLang="en-US" sz="2200" dirty="0">
                <a:latin typeface="Times New Roman" panose="02020603050405020304" charset="0"/>
                <a:ea typeface="宋体" panose="02010600030101010101" pitchFamily="2" charset="-122"/>
              </a:rPr>
              <a:t>语法</a:t>
            </a:r>
            <a:endParaRPr lang="zh-CN" altLang="en-US" sz="2200" dirty="0">
              <a:latin typeface="Times New Roman" panose="02020603050405020304" charset="0"/>
              <a:ea typeface="宋体" panose="02010600030101010101" pitchFamily="2" charset="-122"/>
            </a:endParaRPr>
          </a:p>
          <a:p>
            <a:pPr lvl="2">
              <a:lnSpc>
                <a:spcPct val="145000"/>
              </a:lnSpc>
            </a:pPr>
            <a:r>
              <a:rPr lang="en-US" altLang="zh-CN" sz="2200" dirty="0">
                <a:latin typeface="Times New Roman" panose="02020603050405020304" charset="0"/>
                <a:ea typeface="宋体" panose="02010600030101010101" pitchFamily="2" charset="-122"/>
              </a:rPr>
              <a:t>DROP [PUBLIC] SYNONYM synonym_name;</a:t>
            </a:r>
            <a:endParaRPr lang="en-US" altLang="zh-CN" sz="2200" dirty="0">
              <a:latin typeface="Times New Roman" panose="02020603050405020304" charset="0"/>
              <a:ea typeface="宋体" panose="02010600030101010101" pitchFamily="2" charset="-122"/>
            </a:endParaRPr>
          </a:p>
          <a:p>
            <a:pPr lvl="1">
              <a:lnSpc>
                <a:spcPct val="145000"/>
              </a:lnSpc>
            </a:pPr>
            <a:r>
              <a:rPr lang="zh-CN" altLang="en-US" sz="2200" dirty="0">
                <a:latin typeface="Times New Roman" panose="02020603050405020304" charset="0"/>
                <a:ea typeface="宋体" panose="02010600030101010101" pitchFamily="2" charset="-122"/>
              </a:rPr>
              <a:t>示例</a:t>
            </a:r>
            <a:endParaRPr lang="zh-CN" altLang="en-US" sz="2200" dirty="0">
              <a:latin typeface="Times New Roman" panose="02020603050405020304" charset="0"/>
              <a:ea typeface="宋体" panose="02010600030101010101" pitchFamily="2" charset="-122"/>
            </a:endParaRPr>
          </a:p>
          <a:p>
            <a:pPr lvl="2">
              <a:lnSpc>
                <a:spcPct val="145000"/>
              </a:lnSpc>
            </a:pPr>
            <a:r>
              <a:rPr lang="en-US" altLang="zh-CN" sz="2200" dirty="0">
                <a:latin typeface="Times New Roman" panose="02020603050405020304" charset="0"/>
                <a:ea typeface="宋体" panose="02010600030101010101" pitchFamily="2" charset="-122"/>
              </a:rPr>
              <a:t>DROP PUBLIC SYNONYM scottemp;</a:t>
            </a:r>
            <a:r>
              <a:rPr lang="en-US" altLang="zh-CN" sz="2200" b="0" dirty="0">
                <a:latin typeface="Times New Roman" panose="02020603050405020304" charset="0"/>
                <a:ea typeface="宋体" panose="02010600030101010101" pitchFamily="2" charset="-122"/>
              </a:rPr>
              <a:t> </a:t>
            </a:r>
            <a:endParaRPr lang="en-US" altLang="zh-CN" sz="2200" b="0" dirty="0">
              <a:latin typeface="Times New Roman" panose="02020603050405020304" charset="0"/>
              <a:ea typeface="宋体" panose="02010600030101010101" pitchFamily="2" charset="-122"/>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8419"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数据库链接</a:t>
            </a:r>
            <a:endParaRPr lang="zh-CN" altLang="en-US" dirty="0">
              <a:ea typeface="宋体" panose="02010600030101010101" pitchFamily="2" charset="-122"/>
            </a:endParaRPr>
          </a:p>
        </p:txBody>
      </p:sp>
      <p:sp>
        <p:nvSpPr>
          <p:cNvPr id="188420" name="Rectangle 3"/>
          <p:cNvSpPr>
            <a:spLocks noGrp="1"/>
          </p:cNvSpPr>
          <p:nvPr>
            <p:ph idx="1"/>
          </p:nvPr>
        </p:nvSpPr>
        <p:spPr>
          <a:xfrm>
            <a:off x="0" y="884238"/>
            <a:ext cx="8458200" cy="5668962"/>
          </a:xfrm>
        </p:spPr>
        <p:txBody>
          <a:bodyPr vert="horz" wrap="square" lIns="91440" tIns="45720" rIns="91440" bIns="45720" anchor="t" anchorCtr="0"/>
          <a:p>
            <a:r>
              <a:rPr lang="zh-CN" altLang="en-US" dirty="0">
                <a:ea typeface="宋体" panose="02010600030101010101" pitchFamily="2" charset="-122"/>
              </a:rPr>
              <a:t>概述</a:t>
            </a:r>
            <a:endParaRPr lang="zh-CN" altLang="en-US" dirty="0">
              <a:ea typeface="宋体" panose="02010600030101010101" pitchFamily="2" charset="-122"/>
            </a:endParaRPr>
          </a:p>
          <a:p>
            <a:r>
              <a:rPr lang="zh-CN" altLang="en-US" dirty="0">
                <a:ea typeface="宋体" panose="02010600030101010101" pitchFamily="2" charset="-122"/>
              </a:rPr>
              <a:t>创建数据库链接 </a:t>
            </a:r>
            <a:endParaRPr lang="zh-CN" altLang="en-US" dirty="0">
              <a:ea typeface="宋体" panose="02010600030101010101" pitchFamily="2" charset="-122"/>
            </a:endParaRPr>
          </a:p>
          <a:p>
            <a:r>
              <a:rPr lang="zh-CN" altLang="en-US" dirty="0">
                <a:ea typeface="宋体" panose="02010600030101010101" pitchFamily="2" charset="-122"/>
              </a:rPr>
              <a:t>利用</a:t>
            </a:r>
            <a:r>
              <a:rPr lang="en-US" altLang="zh-CN" dirty="0">
                <a:ea typeface="宋体" panose="02010600030101010101" pitchFamily="2" charset="-122"/>
              </a:rPr>
              <a:t>OEM</a:t>
            </a:r>
            <a:r>
              <a:rPr lang="zh-CN" altLang="en-US" dirty="0">
                <a:ea typeface="宋体" panose="02010600030101010101" pitchFamily="2" charset="-122"/>
              </a:rPr>
              <a:t>管理数据库链接 </a:t>
            </a:r>
            <a:endParaRPr lang="zh-CN" altLang="en-US" dirty="0">
              <a:ea typeface="宋体" panose="02010600030101010101" pitchFamily="2" charset="-122"/>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89443"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数据库链接</a:t>
            </a:r>
            <a:endParaRPr lang="zh-CN" altLang="en-US" dirty="0">
              <a:ea typeface="宋体" panose="02010600030101010101" pitchFamily="2" charset="-122"/>
            </a:endParaRPr>
          </a:p>
        </p:txBody>
      </p:sp>
      <p:sp>
        <p:nvSpPr>
          <p:cNvPr id="189444" name="Rectangle 3"/>
          <p:cNvSpPr>
            <a:spLocks noGrp="1"/>
          </p:cNvSpPr>
          <p:nvPr>
            <p:ph idx="1"/>
          </p:nvPr>
        </p:nvSpPr>
        <p:spPr>
          <a:xfrm>
            <a:off x="539750" y="1125538"/>
            <a:ext cx="7850188" cy="4591050"/>
          </a:xfrm>
        </p:spPr>
        <p:txBody>
          <a:bodyPr vert="horz" wrap="square" lIns="91440" tIns="45720" rIns="91440" bIns="45720" anchor="t" anchorCtr="0"/>
          <a:p>
            <a:pPr>
              <a:lnSpc>
                <a:spcPct val="130000"/>
              </a:lnSpc>
            </a:pPr>
            <a:r>
              <a:rPr lang="zh-CN" altLang="en-US" dirty="0">
                <a:solidFill>
                  <a:srgbClr val="800000"/>
                </a:solidFill>
                <a:ea typeface="宋体" panose="02010600030101010101" pitchFamily="2" charset="-122"/>
              </a:rPr>
              <a:t>数据库链接概述</a:t>
            </a:r>
            <a:endParaRPr lang="zh-CN" altLang="en-US" dirty="0">
              <a:solidFill>
                <a:srgbClr val="800000"/>
              </a:solidFill>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数据库链接是在分布式数据库应用环境中的一个数据库与另一个数据库之间的通信途径，将远程数据库映射到本地。所有能够访问本地数据库链接的应用程序即可访问远程数据库中的模式对象。</a:t>
            </a:r>
            <a:endParaRPr lang="zh-CN" altLang="en-US" sz="2400" dirty="0">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当用户正在访问一个本地数据库同时，需要访问其他非本地数据库的数据时，就需要使用数据库链接。数据库链接分为私有和公有两种类型。</a:t>
            </a:r>
            <a:r>
              <a:rPr lang="zh-CN" altLang="en-US" b="0" dirty="0">
                <a:ea typeface="宋体" panose="02010600030101010101" pitchFamily="2" charset="-122"/>
              </a:rPr>
              <a:t> </a:t>
            </a:r>
            <a:endParaRPr lang="zh-CN" altLang="en-US" b="0" dirty="0">
              <a:ea typeface="宋体" panose="02010600030101010101" pitchFamily="2" charset="-122"/>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90467"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数据库链接</a:t>
            </a:r>
            <a:endParaRPr lang="zh-CN" altLang="en-US" dirty="0">
              <a:ea typeface="宋体" panose="02010600030101010101" pitchFamily="2" charset="-122"/>
            </a:endParaRPr>
          </a:p>
        </p:txBody>
      </p:sp>
      <p:sp>
        <p:nvSpPr>
          <p:cNvPr id="190468" name="Rectangle 3"/>
          <p:cNvSpPr>
            <a:spLocks noGrp="1"/>
          </p:cNvSpPr>
          <p:nvPr>
            <p:ph idx="1"/>
          </p:nvPr>
        </p:nvSpPr>
        <p:spPr>
          <a:xfrm>
            <a:off x="34925" y="908050"/>
            <a:ext cx="8785225" cy="5688013"/>
          </a:xfrm>
        </p:spPr>
        <p:txBody>
          <a:bodyPr vert="horz" wrap="square" lIns="91440" tIns="45720" rIns="91440" bIns="45720" anchor="t" anchorCtr="0"/>
          <a:p>
            <a:pPr>
              <a:lnSpc>
                <a:spcPct val="110000"/>
              </a:lnSpc>
            </a:pPr>
            <a:r>
              <a:rPr lang="zh-CN" altLang="en-US" sz="2800" dirty="0">
                <a:solidFill>
                  <a:srgbClr val="800000"/>
                </a:solidFill>
                <a:ea typeface="宋体" panose="02010600030101010101" pitchFamily="2" charset="-122"/>
              </a:rPr>
              <a:t>创建数据库链接</a:t>
            </a:r>
            <a:endParaRPr lang="zh-CN" altLang="en-US" sz="2800" dirty="0">
              <a:solidFill>
                <a:srgbClr val="800000"/>
              </a:solidFill>
              <a:ea typeface="宋体" panose="02010600030101010101" pitchFamily="2" charset="-122"/>
            </a:endParaRPr>
          </a:p>
          <a:p>
            <a:pPr lvl="1">
              <a:lnSpc>
                <a:spcPct val="110000"/>
              </a:lnSpc>
            </a:pPr>
            <a:r>
              <a:rPr lang="zh-CN" altLang="en-US" sz="2200" b="0" dirty="0">
                <a:latin typeface="Times New Roman" panose="02020603050405020304" charset="0"/>
                <a:ea typeface="宋体" panose="02010600030101010101" pitchFamily="2" charset="-122"/>
              </a:rPr>
              <a:t>语法</a:t>
            </a:r>
            <a:endParaRPr lang="zh-CN" altLang="en-US"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CREATE [PUBLIC] DATABASE LINK dlink</a:t>
            </a:r>
            <a:endParaRPr lang="en-US" altLang="zh-CN"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[CONNECT TO [CURRENT USER]|[user  IDENTIFIED BY password]]</a:t>
            </a:r>
            <a:endParaRPr lang="en-US" altLang="zh-CN"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USING connect_string ;</a:t>
            </a:r>
            <a:endParaRPr lang="en-US" altLang="zh-CN" sz="2200" b="0" dirty="0">
              <a:latin typeface="Times New Roman" panose="02020603050405020304" charset="0"/>
              <a:ea typeface="宋体" panose="02010600030101010101" pitchFamily="2" charset="-122"/>
            </a:endParaRPr>
          </a:p>
          <a:p>
            <a:pPr lvl="1">
              <a:lnSpc>
                <a:spcPct val="110000"/>
              </a:lnSpc>
            </a:pPr>
            <a:r>
              <a:rPr lang="zh-CN" altLang="en-US" sz="2200" b="0" dirty="0">
                <a:latin typeface="Times New Roman" panose="02020603050405020304" charset="0"/>
                <a:ea typeface="宋体" panose="02010600030101010101" pitchFamily="2" charset="-122"/>
              </a:rPr>
              <a:t>参数说明</a:t>
            </a:r>
            <a:endParaRPr lang="zh-CN" altLang="en-US"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CONNECT TO</a:t>
            </a:r>
            <a:r>
              <a:rPr lang="zh-CN" altLang="en-US" sz="2200" b="0" dirty="0">
                <a:latin typeface="Times New Roman" panose="02020603050405020304" charset="0"/>
                <a:ea typeface="宋体" panose="02010600030101010101" pitchFamily="2" charset="-122"/>
              </a:rPr>
              <a:t>子句用于设置与远程数据库建立连接的方式；</a:t>
            </a:r>
            <a:endParaRPr lang="zh-CN" altLang="en-US"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CURRENT USER</a:t>
            </a:r>
            <a:r>
              <a:rPr lang="zh-CN" altLang="en-US" sz="2200" b="0" dirty="0">
                <a:latin typeface="Times New Roman" panose="02020603050405020304" charset="0"/>
                <a:ea typeface="宋体" panose="02010600030101010101" pitchFamily="2" charset="-122"/>
              </a:rPr>
              <a:t>子句指明用当前数据库用户连接远程数据库；</a:t>
            </a:r>
            <a:endParaRPr lang="zh-CN" altLang="en-US"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user IDENTIFIED BY password</a:t>
            </a:r>
            <a:r>
              <a:rPr lang="zh-CN" altLang="en-US" sz="2200" b="0" dirty="0">
                <a:latin typeface="Times New Roman" panose="02020603050405020304" charset="0"/>
                <a:ea typeface="宋体" panose="02010600030101010101" pitchFamily="2" charset="-122"/>
              </a:rPr>
              <a:t>用于设置连接远程数据库的用户名和口令；</a:t>
            </a:r>
            <a:endParaRPr lang="zh-CN" altLang="en-US" sz="2200" b="0" dirty="0">
              <a:latin typeface="Times New Roman" panose="02020603050405020304" charset="0"/>
              <a:ea typeface="宋体" panose="02010600030101010101" pitchFamily="2" charset="-122"/>
            </a:endParaRPr>
          </a:p>
          <a:p>
            <a:pPr lvl="2">
              <a:lnSpc>
                <a:spcPct val="110000"/>
              </a:lnSpc>
            </a:pPr>
            <a:r>
              <a:rPr lang="en-US" altLang="zh-CN" sz="2200" b="0" dirty="0">
                <a:latin typeface="Times New Roman" panose="02020603050405020304" charset="0"/>
                <a:ea typeface="宋体" panose="02010600030101010101" pitchFamily="2" charset="-122"/>
              </a:rPr>
              <a:t>USING connect_string</a:t>
            </a:r>
            <a:r>
              <a:rPr lang="zh-CN" altLang="en-US" sz="2200" b="0" dirty="0">
                <a:latin typeface="Times New Roman" panose="02020603050405020304" charset="0"/>
                <a:ea typeface="宋体" panose="02010600030101010101" pitchFamily="2" charset="-122"/>
              </a:rPr>
              <a:t>用于指定远程数据库在本地的服务命名。</a:t>
            </a:r>
            <a:endParaRPr lang="zh-CN" altLang="en-US" sz="2200" b="0" dirty="0">
              <a:latin typeface="Times New Roman" panose="02020603050405020304" charset="0"/>
              <a:ea typeface="宋体" panose="02010600030101010101" pitchFamily="2" charset="-122"/>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91491"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数据库链接</a:t>
            </a:r>
            <a:endParaRPr lang="zh-CN" altLang="en-US" dirty="0">
              <a:ea typeface="宋体" panose="02010600030101010101" pitchFamily="2" charset="-122"/>
            </a:endParaRPr>
          </a:p>
        </p:txBody>
      </p:sp>
      <p:sp>
        <p:nvSpPr>
          <p:cNvPr id="191492" name="Rectangle 3"/>
          <p:cNvSpPr>
            <a:spLocks noGrp="1"/>
          </p:cNvSpPr>
          <p:nvPr>
            <p:ph idx="1"/>
          </p:nvPr>
        </p:nvSpPr>
        <p:spPr>
          <a:xfrm>
            <a:off x="34925" y="908050"/>
            <a:ext cx="7850188" cy="4591050"/>
          </a:xfrm>
        </p:spPr>
        <p:txBody>
          <a:bodyPr vert="horz" wrap="square" lIns="91440" tIns="45720" rIns="91440" bIns="45720" anchor="t" anchorCtr="0"/>
          <a:p>
            <a:pPr>
              <a:lnSpc>
                <a:spcPct val="145000"/>
              </a:lnSpc>
            </a:pPr>
            <a:r>
              <a:rPr lang="zh-CN" altLang="en-US" sz="2400" dirty="0">
                <a:solidFill>
                  <a:srgbClr val="800000"/>
                </a:solidFill>
                <a:latin typeface="Times New Roman" panose="02020603050405020304" charset="0"/>
                <a:ea typeface="宋体" panose="02010600030101010101" pitchFamily="2" charset="-122"/>
              </a:rPr>
              <a:t>假设远程数据库在本地的服务命名为</a:t>
            </a:r>
            <a:r>
              <a:rPr lang="en-US" altLang="zh-CN" sz="2400" dirty="0">
                <a:solidFill>
                  <a:srgbClr val="800000"/>
                </a:solidFill>
                <a:latin typeface="Times New Roman" panose="02020603050405020304" charset="0"/>
                <a:ea typeface="宋体" panose="02010600030101010101" pitchFamily="2" charset="-122"/>
              </a:rPr>
              <a:t>backup_database</a:t>
            </a:r>
            <a:r>
              <a:rPr lang="zh-CN" altLang="en-US" sz="2400" dirty="0">
                <a:solidFill>
                  <a:srgbClr val="800000"/>
                </a:solidFill>
                <a:latin typeface="Times New Roman" panose="02020603050405020304" charset="0"/>
                <a:ea typeface="宋体" panose="02010600030101010101" pitchFamily="2" charset="-122"/>
              </a:rPr>
              <a:t>，建立一个到远程数据库的连接</a:t>
            </a:r>
            <a:endParaRPr lang="zh-CN" altLang="en-US" sz="2400" dirty="0">
              <a:solidFill>
                <a:srgbClr val="800000"/>
              </a:solidFill>
              <a:latin typeface="Times New Roman" panose="02020603050405020304" charset="0"/>
              <a:ea typeface="宋体" panose="02010600030101010101" pitchFamily="2" charset="-122"/>
            </a:endParaRPr>
          </a:p>
          <a:p>
            <a:pPr lvl="1">
              <a:lnSpc>
                <a:spcPct val="145000"/>
              </a:lnSpc>
            </a:pPr>
            <a:r>
              <a:rPr lang="en-US" altLang="zh-CN" sz="2400" b="0" dirty="0">
                <a:latin typeface="Times New Roman" panose="02020603050405020304" charset="0"/>
                <a:ea typeface="宋体" panose="02010600030101010101" pitchFamily="2" charset="-122"/>
              </a:rPr>
              <a:t>CREATE DATABASE LINK example_backup</a:t>
            </a:r>
            <a:endParaRPr lang="en-US" altLang="zh-CN" sz="2400" b="0" dirty="0">
              <a:latin typeface="Times New Roman" panose="02020603050405020304" charset="0"/>
              <a:ea typeface="宋体" panose="02010600030101010101" pitchFamily="2" charset="-122"/>
            </a:endParaRPr>
          </a:p>
          <a:p>
            <a:pPr lvl="1">
              <a:lnSpc>
                <a:spcPct val="145000"/>
              </a:lnSpc>
            </a:pPr>
            <a:r>
              <a:rPr lang="en-US" altLang="zh-CN" sz="2400" b="0" dirty="0">
                <a:latin typeface="Times New Roman" panose="02020603050405020304" charset="0"/>
                <a:ea typeface="宋体" panose="02010600030101010101" pitchFamily="2" charset="-122"/>
              </a:rPr>
              <a:t>CONNECT TO scott IDENTIFIED BY tiger USING 'backup_database' ;</a:t>
            </a:r>
            <a:endParaRPr lang="en-US" altLang="zh-CN" sz="2400" b="0" dirty="0">
              <a:latin typeface="Times New Roman" panose="02020603050405020304" charset="0"/>
              <a:ea typeface="宋体" panose="02010600030101010101" pitchFamily="2" charset="-122"/>
            </a:endParaRPr>
          </a:p>
          <a:p>
            <a:pPr>
              <a:lnSpc>
                <a:spcPct val="145000"/>
              </a:lnSpc>
            </a:pPr>
            <a:r>
              <a:rPr lang="zh-CN" altLang="en-US" sz="2400" dirty="0">
                <a:solidFill>
                  <a:srgbClr val="800000"/>
                </a:solidFill>
                <a:latin typeface="Times New Roman" panose="02020603050405020304" charset="0"/>
                <a:ea typeface="宋体" panose="02010600030101010101" pitchFamily="2" charset="-122"/>
              </a:rPr>
              <a:t>可以利用数据库链接更新远程数据库上的</a:t>
            </a:r>
            <a:r>
              <a:rPr lang="en-US" altLang="zh-CN" sz="2400" dirty="0">
                <a:solidFill>
                  <a:srgbClr val="800000"/>
                </a:solidFill>
                <a:latin typeface="Times New Roman" panose="02020603050405020304" charset="0"/>
                <a:ea typeface="宋体" panose="02010600030101010101" pitchFamily="2" charset="-122"/>
              </a:rPr>
              <a:t>emp</a:t>
            </a:r>
            <a:r>
              <a:rPr lang="zh-CN" altLang="en-US" sz="2400" dirty="0">
                <a:solidFill>
                  <a:srgbClr val="800000"/>
                </a:solidFill>
                <a:latin typeface="Times New Roman" panose="02020603050405020304" charset="0"/>
                <a:ea typeface="宋体" panose="02010600030101010101" pitchFamily="2" charset="-122"/>
              </a:rPr>
              <a:t>表。例如，修改远程数据库中员工工资，语句为：</a:t>
            </a:r>
            <a:endParaRPr lang="zh-CN" altLang="en-US" sz="2400" dirty="0">
              <a:solidFill>
                <a:srgbClr val="800000"/>
              </a:solidFill>
              <a:latin typeface="Times New Roman" panose="02020603050405020304" charset="0"/>
              <a:ea typeface="宋体" panose="02010600030101010101" pitchFamily="2" charset="-122"/>
            </a:endParaRPr>
          </a:p>
          <a:p>
            <a:pPr lvl="1">
              <a:lnSpc>
                <a:spcPct val="145000"/>
              </a:lnSpc>
            </a:pPr>
            <a:r>
              <a:rPr lang="en-US" altLang="zh-CN" sz="2400" b="0" dirty="0">
                <a:latin typeface="Times New Roman" panose="02020603050405020304" charset="0"/>
                <a:ea typeface="宋体" panose="02010600030101010101" pitchFamily="2" charset="-122"/>
              </a:rPr>
              <a:t>UPDATE  emp@example_backup SET sal=sal+100;</a:t>
            </a:r>
            <a:r>
              <a:rPr lang="en-US" altLang="zh-CN" b="0" dirty="0">
                <a:ea typeface="宋体" panose="02010600030101010101" pitchFamily="2" charset="-122"/>
              </a:rPr>
              <a:t> </a:t>
            </a:r>
            <a:endParaRPr lang="en-US" altLang="zh-CN" b="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7651" name="Rectangle 2"/>
          <p:cNvSpPr>
            <a:spLocks noGrp="1"/>
          </p:cNvSpPr>
          <p:nvPr>
            <p:ph type="title"/>
          </p:nvPr>
        </p:nvSpPr>
        <p:spPr>
          <a:xfrm>
            <a:off x="611188" y="0"/>
            <a:ext cx="7772400" cy="908050"/>
          </a:xfrm>
        </p:spPr>
        <p:txBody>
          <a:bodyPr vert="horz" wrap="square" lIns="91440" tIns="45720" rIns="91440" bIns="45720" anchor="ctr" anchorCtr="0"/>
          <a:p>
            <a:r>
              <a:rPr lang="zh-CN" altLang="en-US" dirty="0">
                <a:ea typeface="宋体" panose="02010600030101010101" pitchFamily="2" charset="-122"/>
              </a:rPr>
              <a:t>其他数据类型</a:t>
            </a:r>
            <a:endParaRPr lang="zh-CN" altLang="en-US" dirty="0">
              <a:ea typeface="宋体" panose="02010600030101010101" pitchFamily="2" charset="-122"/>
            </a:endParaRPr>
          </a:p>
        </p:txBody>
      </p:sp>
      <p:sp>
        <p:nvSpPr>
          <p:cNvPr id="27652" name="Rectangle 3"/>
          <p:cNvSpPr>
            <a:spLocks noGrp="1"/>
          </p:cNvSpPr>
          <p:nvPr>
            <p:ph idx="1"/>
          </p:nvPr>
        </p:nvSpPr>
        <p:spPr>
          <a:xfrm>
            <a:off x="234950" y="1123950"/>
            <a:ext cx="8440738" cy="5329238"/>
          </a:xfrm>
        </p:spPr>
        <p:txBody>
          <a:bodyPr vert="horz" wrap="square" lIns="91440" tIns="45720" rIns="91440" bIns="45720" anchor="t" anchorCtr="0"/>
          <a:p>
            <a:pPr>
              <a:lnSpc>
                <a:spcPts val="3600"/>
              </a:lnSpc>
            </a:pPr>
            <a:r>
              <a:rPr lang="en-US" altLang="zh-CN" sz="2200" dirty="0">
                <a:solidFill>
                  <a:srgbClr val="800000"/>
                </a:solidFill>
                <a:latin typeface="Times New Roman" panose="02020603050405020304" charset="0"/>
                <a:ea typeface="宋体" panose="02010600030101010101" pitchFamily="2" charset="-122"/>
              </a:rPr>
              <a:t>RAW</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n</a:t>
            </a:r>
            <a:r>
              <a:rPr lang="zh-CN" altLang="en-US" sz="2200" dirty="0">
                <a:solidFill>
                  <a:srgbClr val="800000"/>
                </a:solidFill>
                <a:latin typeface="Times New Roman" panose="02020603050405020304" charset="0"/>
                <a:ea typeface="宋体" panose="02010600030101010101" pitchFamily="2" charset="-122"/>
              </a:rPr>
              <a:t>）</a:t>
            </a:r>
            <a:endParaRPr lang="zh-CN" altLang="en-US" sz="2200" dirty="0">
              <a:solidFill>
                <a:srgbClr val="800000"/>
              </a:solidFill>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可变长二进制数据</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保存较小的图形文件或带格式的文本文件</a:t>
            </a:r>
            <a:endParaRPr lang="zh-CN" altLang="en-US" sz="2200" dirty="0">
              <a:latin typeface="Times New Roman" panose="02020603050405020304" charset="0"/>
              <a:ea typeface="宋体" panose="02010600030101010101" pitchFamily="2" charset="-122"/>
            </a:endParaRPr>
          </a:p>
          <a:p>
            <a:pPr lvl="1">
              <a:lnSpc>
                <a:spcPts val="3600"/>
              </a:lnSpc>
            </a:pPr>
            <a:r>
              <a:rPr lang="en-US" altLang="zh-CN" sz="2200" dirty="0">
                <a:latin typeface="Times New Roman" panose="02020603050405020304" charset="0"/>
                <a:ea typeface="宋体" panose="02010600030101010101" pitchFamily="2" charset="-122"/>
              </a:rPr>
              <a:t>N</a:t>
            </a:r>
            <a:r>
              <a:rPr lang="zh-CN" altLang="en-US" sz="2200" dirty="0">
                <a:latin typeface="Times New Roman" panose="02020603050405020304" charset="0"/>
                <a:ea typeface="宋体" panose="02010600030101010101" pitchFamily="2" charset="-122"/>
              </a:rPr>
              <a:t>取</a:t>
            </a:r>
            <a:r>
              <a:rPr lang="en-US" altLang="zh-CN" sz="2200" dirty="0">
                <a:latin typeface="Times New Roman" panose="02020603050405020304" charset="0"/>
                <a:ea typeface="宋体" panose="02010600030101010101" pitchFamily="2" charset="-122"/>
              </a:rPr>
              <a:t>1-2000</a:t>
            </a:r>
            <a:r>
              <a:rPr lang="zh-CN" altLang="en-US" sz="2200" dirty="0">
                <a:latin typeface="Times New Roman" panose="02020603050405020304" charset="0"/>
                <a:ea typeface="宋体" panose="02010600030101010101" pitchFamily="2" charset="-122"/>
              </a:rPr>
              <a:t>字节</a:t>
            </a:r>
            <a:endParaRPr lang="zh-CN" altLang="en-US" sz="2200" dirty="0">
              <a:latin typeface="Times New Roman" panose="02020603050405020304" charset="0"/>
              <a:ea typeface="宋体" panose="02010600030101010101" pitchFamily="2" charset="-122"/>
            </a:endParaRPr>
          </a:p>
          <a:p>
            <a:pPr>
              <a:lnSpc>
                <a:spcPts val="3600"/>
              </a:lnSpc>
            </a:pPr>
            <a:r>
              <a:rPr lang="en-US" altLang="zh-CN" sz="2200" dirty="0">
                <a:solidFill>
                  <a:srgbClr val="800000"/>
                </a:solidFill>
                <a:latin typeface="Times New Roman" panose="02020603050405020304" charset="0"/>
                <a:ea typeface="宋体" panose="02010600030101010101" pitchFamily="2" charset="-122"/>
              </a:rPr>
              <a:t>LONG  RAW</a:t>
            </a:r>
            <a:endParaRPr lang="en-US" altLang="zh-CN" sz="2200" dirty="0">
              <a:solidFill>
                <a:srgbClr val="800000"/>
              </a:solidFill>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可变长二进制数据</a:t>
            </a:r>
            <a:endParaRPr lang="zh-CN" altLang="en-US" sz="2200" dirty="0">
              <a:latin typeface="Times New Roman" panose="02020603050405020304" charset="0"/>
              <a:ea typeface="宋体" panose="02010600030101010101" pitchFamily="2" charset="-122"/>
            </a:endParaRPr>
          </a:p>
          <a:p>
            <a:pPr lvl="1">
              <a:lnSpc>
                <a:spcPts val="3600"/>
              </a:lnSpc>
            </a:pPr>
            <a:r>
              <a:rPr lang="zh-CN" altLang="en-US" sz="2200" dirty="0">
                <a:latin typeface="Times New Roman" panose="02020603050405020304" charset="0"/>
                <a:ea typeface="宋体" panose="02010600030101010101" pitchFamily="2" charset="-122"/>
              </a:rPr>
              <a:t>保存较大的图形文件或带格式的文本文件</a:t>
            </a:r>
            <a:endParaRPr lang="zh-CN" altLang="en-US" sz="2200" dirty="0">
              <a:latin typeface="Times New Roman" panose="02020603050405020304" charset="0"/>
              <a:ea typeface="宋体" panose="02010600030101010101" pitchFamily="2" charset="-122"/>
            </a:endParaRPr>
          </a:p>
          <a:p>
            <a:pPr lvl="1">
              <a:lnSpc>
                <a:spcPts val="3600"/>
              </a:lnSpc>
            </a:pPr>
            <a:r>
              <a:rPr lang="en-US" altLang="zh-CN" sz="2200" dirty="0">
                <a:latin typeface="Times New Roman" panose="02020603050405020304" charset="0"/>
                <a:ea typeface="宋体" panose="02010600030101010101" pitchFamily="2" charset="-122"/>
              </a:rPr>
              <a:t>N</a:t>
            </a:r>
            <a:r>
              <a:rPr lang="zh-CN" altLang="en-US" sz="2200" dirty="0">
                <a:latin typeface="Times New Roman" panose="02020603050405020304" charset="0"/>
                <a:ea typeface="宋体" panose="02010600030101010101" pitchFamily="2" charset="-122"/>
              </a:rPr>
              <a:t>取</a:t>
            </a:r>
            <a:r>
              <a:rPr lang="en-US" altLang="zh-CN" sz="2200" dirty="0">
                <a:latin typeface="Times New Roman" panose="02020603050405020304" charset="0"/>
                <a:ea typeface="宋体" panose="02010600030101010101" pitchFamily="2" charset="-122"/>
              </a:rPr>
              <a:t>2GB</a:t>
            </a:r>
            <a:r>
              <a:rPr lang="zh-CN" altLang="en-US" sz="2200" dirty="0">
                <a:latin typeface="Times New Roman" panose="02020603050405020304" charset="0"/>
                <a:ea typeface="宋体" panose="02010600030101010101" pitchFamily="2" charset="-122"/>
              </a:rPr>
              <a:t>字节</a:t>
            </a:r>
            <a:endParaRPr lang="zh-CN" altLang="en-US" sz="2200" dirty="0">
              <a:latin typeface="Times New Roman" panose="02020603050405020304" charset="0"/>
              <a:ea typeface="宋体" panose="02010600030101010101" pitchFamily="2" charset="-122"/>
            </a:endParaRPr>
          </a:p>
          <a:p>
            <a:pPr>
              <a:lnSpc>
                <a:spcPts val="3600"/>
              </a:lnSpc>
            </a:pPr>
            <a:r>
              <a:rPr lang="en-US" altLang="zh-CN" sz="2200" dirty="0">
                <a:solidFill>
                  <a:srgbClr val="800000"/>
                </a:solidFill>
                <a:latin typeface="Times New Roman" panose="02020603050405020304" charset="0"/>
                <a:ea typeface="宋体" panose="02010600030101010101" pitchFamily="2" charset="-122"/>
              </a:rPr>
              <a:t>ROWID</a:t>
            </a:r>
            <a:endParaRPr lang="en-US" altLang="zh-CN" sz="2200" dirty="0">
              <a:solidFill>
                <a:srgbClr val="800000"/>
              </a:solidFill>
              <a:latin typeface="Times New Roman" panose="02020603050405020304" charset="0"/>
              <a:ea typeface="宋体" panose="02010600030101010101" pitchFamily="2" charset="-122"/>
            </a:endParaRPr>
          </a:p>
          <a:p>
            <a:pPr>
              <a:lnSpc>
                <a:spcPts val="3600"/>
              </a:lnSpc>
            </a:pPr>
            <a:r>
              <a:rPr lang="en-US" altLang="zh-CN" sz="2200" dirty="0">
                <a:solidFill>
                  <a:srgbClr val="800000"/>
                </a:solidFill>
                <a:latin typeface="Times New Roman" panose="02020603050405020304" charset="0"/>
                <a:ea typeface="宋体" panose="02010600030101010101" pitchFamily="2" charset="-122"/>
              </a:rPr>
              <a:t>UROWID</a:t>
            </a:r>
            <a:endParaRPr lang="en-US" altLang="zh-CN" sz="2200" dirty="0">
              <a:solidFill>
                <a:srgbClr val="800000"/>
              </a:solidFill>
              <a:latin typeface="Times New Roman" panose="02020603050405020304" charset="0"/>
              <a:ea typeface="宋体" panose="02010600030101010101" pitchFamily="2" charset="-122"/>
            </a:endParaRPr>
          </a:p>
          <a:p>
            <a:pPr lvl="1">
              <a:lnSpc>
                <a:spcPct val="90000"/>
              </a:lnSpc>
              <a:buNone/>
            </a:pPr>
            <a:endParaRPr lang="en-US" altLang="zh-CN" sz="2200" dirty="0">
              <a:latin typeface="Times New Roman" panose="02020603050405020304" charset="0"/>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867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约束与参数</a:t>
            </a:r>
            <a:endParaRPr lang="zh-CN" altLang="en-US" dirty="0">
              <a:ea typeface="宋体" panose="02010600030101010101" pitchFamily="2" charset="-122"/>
            </a:endParaRPr>
          </a:p>
        </p:txBody>
      </p:sp>
      <p:sp>
        <p:nvSpPr>
          <p:cNvPr id="28676" name="Rectangle 3"/>
          <p:cNvSpPr>
            <a:spLocks noGrp="1"/>
          </p:cNvSpPr>
          <p:nvPr>
            <p:ph idx="1"/>
          </p:nvPr>
        </p:nvSpPr>
        <p:spPr>
          <a:xfrm>
            <a:off x="0" y="908050"/>
            <a:ext cx="8243888" cy="5949950"/>
          </a:xfrm>
        </p:spPr>
        <p:txBody>
          <a:bodyPr vert="horz" wrap="square" lIns="91440" tIns="45720" rIns="91440" bIns="45720" anchor="t" anchorCtr="0"/>
          <a:p>
            <a:pPr>
              <a:lnSpc>
                <a:spcPct val="120000"/>
              </a:lnSpc>
            </a:pPr>
            <a:r>
              <a:rPr lang="zh-CN" altLang="en-US" sz="2200" dirty="0">
                <a:solidFill>
                  <a:srgbClr val="800000"/>
                </a:solidFill>
                <a:latin typeface="Times New Roman" panose="02020603050405020304" charset="0"/>
                <a:ea typeface="宋体" panose="02010600030101010101" pitchFamily="2" charset="-122"/>
              </a:rPr>
              <a:t>约束（</a:t>
            </a:r>
            <a:r>
              <a:rPr lang="en-US" altLang="zh-CN" sz="2200" dirty="0">
                <a:solidFill>
                  <a:srgbClr val="800000"/>
                </a:solidFill>
                <a:latin typeface="Times New Roman" panose="02020603050405020304" charset="0"/>
                <a:ea typeface="宋体" panose="02010600030101010101" pitchFamily="2" charset="-122"/>
              </a:rPr>
              <a:t>constraint</a:t>
            </a:r>
            <a:r>
              <a:rPr lang="zh-CN" altLang="en-US" sz="2200" dirty="0">
                <a:solidFill>
                  <a:srgbClr val="800000"/>
                </a:solidFill>
                <a:latin typeface="Times New Roman" panose="02020603050405020304" charset="0"/>
                <a:ea typeface="宋体" panose="02010600030101010101" pitchFamily="2" charset="-122"/>
              </a:rPr>
              <a:t>）</a:t>
            </a:r>
            <a:endParaRPr lang="zh-CN" altLang="en-US" sz="2200" dirty="0">
              <a:solidFill>
                <a:srgbClr val="800000"/>
              </a:solidFill>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zh-CN" altLang="en-US" sz="2200" dirty="0">
                <a:solidFill>
                  <a:srgbClr val="800000"/>
                </a:solidFill>
                <a:latin typeface="Times New Roman" panose="02020603050405020304" charset="0"/>
                <a:ea typeface="宋体" panose="02010600030101010101" pitchFamily="2" charset="-122"/>
              </a:rPr>
              <a:t>约束作用</a:t>
            </a:r>
            <a:endParaRPr lang="zh-CN" altLang="en-US" sz="2200" dirty="0">
              <a:solidFill>
                <a:srgbClr val="800000"/>
              </a:solidFill>
              <a:latin typeface="Times New Roman" panose="02020603050405020304" charset="0"/>
              <a:ea typeface="宋体" panose="02010600030101010101" pitchFamily="2" charset="-122"/>
            </a:endParaRPr>
          </a:p>
          <a:p>
            <a:pPr lvl="1">
              <a:lnSpc>
                <a:spcPct val="120000"/>
              </a:lnSpc>
              <a:buFont typeface="Wingdings" panose="05000000000000000000" pitchFamily="2" charset="2"/>
              <a:buNone/>
            </a:pPr>
            <a:r>
              <a:rPr lang="zh-CN" altLang="en-US" sz="2200" dirty="0">
                <a:solidFill>
                  <a:srgbClr val="000000"/>
                </a:solidFill>
                <a:latin typeface="Times New Roman" panose="02020603050405020304" charset="0"/>
                <a:ea typeface="宋体" panose="02010600030101010101" pitchFamily="2" charset="-122"/>
              </a:rPr>
              <a:t>    是在表中定义的用于维护数据库完整性的一些规则。通过对表中列定义约束，可以防止在执行</a:t>
            </a:r>
            <a:r>
              <a:rPr lang="en-US" altLang="zh-CN" sz="2200" dirty="0">
                <a:solidFill>
                  <a:srgbClr val="800000"/>
                </a:solidFill>
                <a:latin typeface="Times New Roman" panose="02020603050405020304" charset="0"/>
                <a:ea typeface="宋体" panose="02010600030101010101" pitchFamily="2" charset="-122"/>
              </a:rPr>
              <a:t>DML</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Data Manipulation Language</a:t>
            </a:r>
            <a:r>
              <a:rPr lang="zh-CN" altLang="en-US" sz="2200" dirty="0">
                <a:solidFill>
                  <a:srgbClr val="800000"/>
                </a:solidFill>
                <a:latin typeface="Times New Roman" panose="02020603050405020304" charset="0"/>
                <a:ea typeface="宋体" panose="02010600030101010101" pitchFamily="2" charset="-122"/>
              </a:rPr>
              <a:t>）</a:t>
            </a:r>
            <a:r>
              <a:rPr lang="zh-CN" altLang="en-US" sz="2200" dirty="0">
                <a:solidFill>
                  <a:srgbClr val="000000"/>
                </a:solidFill>
                <a:latin typeface="Times New Roman" panose="02020603050405020304" charset="0"/>
                <a:ea typeface="宋体" panose="02010600030101010101" pitchFamily="2" charset="-122"/>
              </a:rPr>
              <a:t>操作时，将不符合要求的数据插入到表中。</a:t>
            </a:r>
            <a:endParaRPr lang="zh-CN" altLang="en-US" sz="2200" dirty="0">
              <a:solidFill>
                <a:srgbClr val="000000"/>
              </a:solidFill>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zh-CN" altLang="en-US" sz="2200" dirty="0">
                <a:solidFill>
                  <a:srgbClr val="800000"/>
                </a:solidFill>
                <a:latin typeface="Times New Roman" panose="02020603050405020304" charset="0"/>
                <a:ea typeface="宋体" panose="02010600030101010101" pitchFamily="2" charset="-122"/>
              </a:rPr>
              <a:t>约束类型</a:t>
            </a:r>
            <a:endParaRPr lang="zh-CN" altLang="en-US" sz="2200"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000000"/>
                </a:solidFill>
                <a:latin typeface="Times New Roman" panose="02020603050405020304" charset="0"/>
                <a:ea typeface="宋体" panose="02010600030101010101" pitchFamily="2" charset="-122"/>
              </a:rPr>
              <a:t>PRIMARY KEY</a:t>
            </a:r>
            <a:r>
              <a:rPr lang="zh-CN" altLang="en-US" sz="2200" dirty="0">
                <a:solidFill>
                  <a:srgbClr val="00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主键约束</a:t>
            </a:r>
            <a:endParaRPr lang="en-US" altLang="zh-CN" sz="2200" dirty="0">
              <a:solidFill>
                <a:srgbClr val="0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000000"/>
                </a:solidFill>
                <a:latin typeface="Times New Roman" panose="02020603050405020304" charset="0"/>
                <a:ea typeface="宋体" panose="02010600030101010101" pitchFamily="2" charset="-122"/>
              </a:rPr>
              <a:t>UNIQUE</a:t>
            </a:r>
            <a:r>
              <a:rPr lang="zh-CN" altLang="en-US" sz="2200" dirty="0">
                <a:solidFill>
                  <a:srgbClr val="00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惟一性约束</a:t>
            </a:r>
            <a:endParaRPr lang="en-US" altLang="zh-CN" sz="2200" dirty="0">
              <a:solidFill>
                <a:srgbClr val="0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000000"/>
                </a:solidFill>
                <a:latin typeface="Times New Roman" panose="02020603050405020304" charset="0"/>
                <a:ea typeface="宋体" panose="02010600030101010101" pitchFamily="2" charset="-122"/>
              </a:rPr>
              <a:t>CHECK</a:t>
            </a:r>
            <a:r>
              <a:rPr lang="zh-CN" altLang="en-US" sz="2200" dirty="0">
                <a:solidFill>
                  <a:srgbClr val="00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检查约束</a:t>
            </a:r>
            <a:endParaRPr lang="en-US" altLang="zh-CN" sz="2200" dirty="0">
              <a:solidFill>
                <a:srgbClr val="0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000000"/>
                </a:solidFill>
                <a:latin typeface="Times New Roman" panose="02020603050405020304" charset="0"/>
                <a:ea typeface="宋体" panose="02010600030101010101" pitchFamily="2" charset="-122"/>
              </a:rPr>
              <a:t>FOREIGN KEY</a:t>
            </a:r>
            <a:r>
              <a:rPr lang="zh-CN" altLang="en-US" sz="2200" dirty="0">
                <a:solidFill>
                  <a:srgbClr val="00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外键约束</a:t>
            </a:r>
            <a:endParaRPr lang="en-US" altLang="zh-CN" sz="2200" dirty="0">
              <a:solidFill>
                <a:srgbClr val="0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000000"/>
                </a:solidFill>
                <a:latin typeface="Times New Roman" panose="02020603050405020304" charset="0"/>
                <a:ea typeface="宋体" panose="02010600030101010101" pitchFamily="2" charset="-122"/>
              </a:rPr>
              <a:t>NULL/NOT NULL</a:t>
            </a:r>
            <a:r>
              <a:rPr lang="zh-CN" altLang="en-US" sz="2200" dirty="0">
                <a:solidFill>
                  <a:srgbClr val="000000"/>
                </a:solidFill>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空</a:t>
            </a:r>
            <a:r>
              <a:rPr lang="en-US" altLang="zh-CN"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非空约束</a:t>
            </a:r>
            <a:endParaRPr lang="en-US" altLang="zh-CN" sz="2200" dirty="0">
              <a:solidFill>
                <a:srgbClr val="000000"/>
              </a:solidFill>
              <a:latin typeface="Times New Roman" panose="02020603050405020304" charset="0"/>
              <a:ea typeface="宋体" panose="02010600030101010101" pitchFamily="2" charset="-122"/>
            </a:endParaRPr>
          </a:p>
          <a:p>
            <a:pPr lvl="1">
              <a:lnSpc>
                <a:spcPct val="120000"/>
              </a:lnSpc>
            </a:pP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2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26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Oracle</a:t>
            </a:r>
            <a:r>
              <a:rPr lang="zh-CN" altLang="en-US" dirty="0">
                <a:ea typeface="宋体" panose="02010600030101010101" pitchFamily="2" charset="-122"/>
              </a:rPr>
              <a:t>数据库对象概述</a:t>
            </a:r>
            <a:endParaRPr lang="zh-CN" altLang="en-US" dirty="0">
              <a:ea typeface="宋体" panose="02010600030101010101" pitchFamily="2" charset="-122"/>
            </a:endParaRPr>
          </a:p>
        </p:txBody>
      </p:sp>
      <p:sp>
        <p:nvSpPr>
          <p:cNvPr id="11268" name="Rectangle 3"/>
          <p:cNvSpPr>
            <a:spLocks noGrp="1" noChangeArrowheads="1"/>
          </p:cNvSpPr>
          <p:nvPr>
            <p:ph idx="1"/>
          </p:nvPr>
        </p:nvSpPr>
        <p:spPr>
          <a:xfrm>
            <a:off x="0" y="1412875"/>
            <a:ext cx="8172450" cy="4752975"/>
          </a:xfrm>
        </p:spPr>
        <p:txBody>
          <a:bodyPr vert="horz" wrap="square" lIns="91440" tIns="45720" rIns="91440" bIns="45720" numCol="1" anchor="t" anchorCtr="0" compatLnSpc="1"/>
          <a:lstStyle/>
          <a:p>
            <a:pPr marL="609600" marR="0" lvl="0" indent="-609600" algn="l" defTabSz="914400" rtl="0" eaLnBrk="0" fontAlgn="base" latinLnBrk="0" hangingPunct="0">
              <a:lnSpc>
                <a:spcPts val="4000"/>
              </a:lnSpc>
              <a:spcBef>
                <a:spcPct val="20000"/>
              </a:spcBef>
              <a:spcAft>
                <a:spcPct val="0"/>
              </a:spcAft>
              <a:buClr>
                <a:srgbClr val="800000"/>
              </a:buClr>
              <a:buSzPct val="9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创建数据库，并完成数据库的存储设置后，就可以根据应用的需求设计来创建所需要的数据库对象，并使用这些数据库对象。</a:t>
            </a:r>
            <a:endPar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09600" marR="0" lvl="0" indent="-609600" algn="l" defTabSz="914400" rtl="0" eaLnBrk="0" fontAlgn="base" latinLnBrk="0" hangingPunct="0">
              <a:lnSpc>
                <a:spcPts val="4000"/>
              </a:lnSpc>
              <a:spcBef>
                <a:spcPct val="20000"/>
              </a:spcBef>
              <a:spcAft>
                <a:spcPct val="0"/>
              </a:spcAft>
              <a:buClr>
                <a:srgbClr val="800000"/>
              </a:buClr>
              <a:buSzPct val="9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Oracle</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数据库常用对象主要包括</a:t>
            </a:r>
            <a:r>
              <a:rPr kumimoji="0" lang="zh-CN" altLang="en-US" sz="2400" b="1" i="0" u="none" strike="noStrike" kern="0" cap="none" spc="0" normalizeH="0" baseline="0" noProof="0" dirty="0" smtClean="0">
                <a:ln>
                  <a:noFill/>
                </a:ln>
                <a:solidFill>
                  <a:srgbClr val="800000"/>
                </a:solidFill>
                <a:effectLst>
                  <a:outerShdw blurRad="38100" dist="38100" dir="2700000" algn="tl">
                    <a:srgbClr val="C0C0C0"/>
                  </a:outerShdw>
                </a:effectLst>
                <a:uLnTx/>
                <a:uFillTx/>
                <a:latin typeface="+mn-lt"/>
                <a:ea typeface="宋体" panose="02010600030101010101" pitchFamily="2" charset="-122"/>
                <a:cs typeface="Arial" panose="020B0604020202020204" pitchFamily="34" charset="0"/>
              </a:rPr>
              <a:t>表、索引、视图、序列、分区表与分区索引</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等等。</a:t>
            </a:r>
            <a:endPar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a:p>
            <a:pPr marL="609600" marR="0" lvl="0" indent="-609600" algn="l" defTabSz="914400" rtl="0" eaLnBrk="0" fontAlgn="base" latinLnBrk="0" hangingPunct="0">
              <a:lnSpc>
                <a:spcPts val="4000"/>
              </a:lnSpc>
              <a:spcBef>
                <a:spcPct val="20000"/>
              </a:spcBef>
              <a:spcAft>
                <a:spcPct val="0"/>
              </a:spcAft>
              <a:buClr>
                <a:srgbClr val="800000"/>
              </a:buClr>
              <a:buSzPct val="9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rPr>
              <a:t>本章介绍这些数据库对象的管理方法。</a:t>
            </a:r>
            <a:endPar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2969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约束与参数</a:t>
            </a:r>
            <a:endParaRPr lang="zh-CN" altLang="en-US" dirty="0">
              <a:ea typeface="宋体" panose="02010600030101010101" pitchFamily="2" charset="-122"/>
            </a:endParaRPr>
          </a:p>
        </p:txBody>
      </p:sp>
      <p:sp>
        <p:nvSpPr>
          <p:cNvPr id="29700" name="Rectangle 3"/>
          <p:cNvSpPr>
            <a:spLocks noGrp="1"/>
          </p:cNvSpPr>
          <p:nvPr>
            <p:ph idx="1"/>
          </p:nvPr>
        </p:nvSpPr>
        <p:spPr>
          <a:xfrm>
            <a:off x="0" y="836613"/>
            <a:ext cx="8532813" cy="5949950"/>
          </a:xfrm>
        </p:spPr>
        <p:txBody>
          <a:bodyPr vert="horz" wrap="square" lIns="91440" tIns="45720" rIns="91440" bIns="45720" anchor="t" anchorCtr="0"/>
          <a:p>
            <a:pPr>
              <a:lnSpc>
                <a:spcPct val="110000"/>
              </a:lnSpc>
            </a:pPr>
            <a:r>
              <a:rPr lang="zh-CN" altLang="en-US" dirty="0">
                <a:solidFill>
                  <a:srgbClr val="800000"/>
                </a:solidFill>
                <a:latin typeface="Times New Roman" panose="02020603050405020304" charset="0"/>
                <a:ea typeface="宋体" panose="02010600030101010101" pitchFamily="2" charset="-122"/>
              </a:rPr>
              <a:t>约束的两种形式：列级约束和表级约束。</a:t>
            </a:r>
            <a:endParaRPr lang="zh-CN" altLang="en-US" dirty="0">
              <a:solidFill>
                <a:srgbClr val="800000"/>
              </a:solidFill>
              <a:latin typeface="Times New Roman" panose="02020603050405020304" charset="0"/>
              <a:ea typeface="宋体" panose="02010600030101010101" pitchFamily="2" charset="-122"/>
            </a:endParaRPr>
          </a:p>
          <a:p>
            <a:pPr>
              <a:lnSpc>
                <a:spcPct val="110000"/>
              </a:lnSpc>
              <a:buFont typeface="Wingdings" panose="05000000000000000000" pitchFamily="2" charset="2"/>
              <a:buChar char="l"/>
            </a:pPr>
            <a:r>
              <a:rPr lang="zh-CN" altLang="en-US" sz="2200" dirty="0">
                <a:solidFill>
                  <a:srgbClr val="800000"/>
                </a:solidFill>
                <a:latin typeface="Times New Roman" panose="02020603050405020304" charset="0"/>
                <a:ea typeface="宋体" panose="02010600030101010101" pitchFamily="2" charset="-122"/>
              </a:rPr>
              <a:t>列级约束：</a:t>
            </a:r>
            <a:r>
              <a:rPr lang="zh-CN" altLang="en-US" sz="2200" dirty="0">
                <a:solidFill>
                  <a:srgbClr val="000000"/>
                </a:solidFill>
                <a:latin typeface="Times New Roman" panose="02020603050405020304" charset="0"/>
                <a:ea typeface="宋体" panose="02010600030101010101" pitchFamily="2" charset="-122"/>
              </a:rPr>
              <a:t>从形式上看，在每列定义完后马上定义的约束，在逗号之前就定义好了。</a:t>
            </a:r>
            <a:endParaRPr lang="en-US" altLang="zh-CN" sz="2200" dirty="0">
              <a:solidFill>
                <a:srgbClr val="000000"/>
              </a:solidFill>
              <a:latin typeface="Times New Roman" panose="02020603050405020304" charset="0"/>
              <a:ea typeface="宋体" panose="02010600030101010101" pitchFamily="2" charset="-122"/>
            </a:endParaRPr>
          </a:p>
          <a:p>
            <a:pPr>
              <a:lnSpc>
                <a:spcPct val="110000"/>
              </a:lnSpc>
              <a:buFont typeface="Wingdings" panose="05000000000000000000" pitchFamily="2" charset="2"/>
              <a:buChar char="l"/>
            </a:pPr>
            <a:r>
              <a:rPr lang="zh-CN" altLang="en-US" sz="2200" dirty="0">
                <a:solidFill>
                  <a:srgbClr val="000000"/>
                </a:solidFill>
                <a:latin typeface="Times New Roman" panose="02020603050405020304" charset="0"/>
                <a:ea typeface="宋体" panose="02010600030101010101" pitchFamily="2" charset="-122"/>
              </a:rPr>
              <a:t>定义列级约束的语法为：</a:t>
            </a:r>
            <a:endParaRPr lang="zh-CN" altLang="en-US" sz="2200" dirty="0">
              <a:solidFill>
                <a:srgbClr val="000000"/>
              </a:solidFill>
              <a:latin typeface="Times New Roman" panose="02020603050405020304" charset="0"/>
              <a:ea typeface="宋体" panose="02010600030101010101" pitchFamily="2" charset="-122"/>
            </a:endParaRPr>
          </a:p>
          <a:p>
            <a:pPr>
              <a:lnSpc>
                <a:spcPct val="110000"/>
              </a:lnSpc>
              <a:buNone/>
            </a:pPr>
            <a:r>
              <a:rPr lang="en-US" altLang="zh-CN" sz="2200" dirty="0">
                <a:solidFill>
                  <a:srgbClr val="000000"/>
                </a:solidFill>
                <a:latin typeface="Times New Roman" panose="02020603050405020304" charset="0"/>
                <a:ea typeface="宋体" panose="02010600030101010101" pitchFamily="2" charset="-122"/>
              </a:rPr>
              <a:t>     [CONSTRAINT constraint_name] constraint_type </a:t>
            </a:r>
            <a:endParaRPr lang="en-US" altLang="zh-CN" sz="2200" dirty="0">
              <a:solidFill>
                <a:srgbClr val="000000"/>
              </a:solidFill>
              <a:latin typeface="Times New Roman" panose="02020603050405020304" charset="0"/>
              <a:ea typeface="宋体" panose="02010600030101010101" pitchFamily="2" charset="-122"/>
            </a:endParaRPr>
          </a:p>
          <a:p>
            <a:pPr>
              <a:lnSpc>
                <a:spcPct val="110000"/>
              </a:lnSpc>
              <a:buNone/>
            </a:pPr>
            <a:r>
              <a:rPr lang="en-US" altLang="zh-CN" sz="2200" dirty="0">
                <a:solidFill>
                  <a:srgbClr val="000000"/>
                </a:solidFill>
                <a:latin typeface="Times New Roman" panose="02020603050405020304" charset="0"/>
                <a:ea typeface="宋体" panose="02010600030101010101" pitchFamily="2" charset="-122"/>
              </a:rPr>
              <a:t>     [conditioin]; </a:t>
            </a:r>
            <a:endParaRPr lang="en-US" altLang="zh-CN" sz="2200" dirty="0">
              <a:solidFill>
                <a:srgbClr val="000000"/>
              </a:solidFill>
              <a:latin typeface="Times New Roman" panose="02020603050405020304" charset="0"/>
              <a:ea typeface="宋体" panose="02010600030101010101" pitchFamily="2" charset="-122"/>
            </a:endParaRPr>
          </a:p>
          <a:p>
            <a:pPr>
              <a:lnSpc>
                <a:spcPct val="110000"/>
              </a:lnSpc>
              <a:buFont typeface="Wingdings" panose="05000000000000000000" pitchFamily="2" charset="2"/>
              <a:buChar char="l"/>
            </a:pPr>
            <a:r>
              <a:rPr lang="zh-CN" altLang="en-US" sz="2400" dirty="0">
                <a:solidFill>
                  <a:srgbClr val="FF0000"/>
                </a:solidFill>
                <a:latin typeface="Times New Roman" panose="02020603050405020304" charset="0"/>
                <a:ea typeface="宋体" panose="02010600030101010101" pitchFamily="2" charset="-122"/>
              </a:rPr>
              <a:t>举例：</a:t>
            </a:r>
            <a:endParaRPr lang="en-US" altLang="zh-CN" sz="2400" dirty="0">
              <a:solidFill>
                <a:srgbClr val="FF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000000"/>
                </a:solidFill>
                <a:latin typeface="Times New Roman" panose="02020603050405020304" charset="0"/>
                <a:ea typeface="宋体" panose="02010600030101010101" pitchFamily="2" charset="-122"/>
              </a:rPr>
              <a:t>create   table     parent(c1 number  primary key );    </a:t>
            </a:r>
            <a:endParaRPr lang="en-US" altLang="zh-CN" sz="2200" dirty="0">
              <a:solidFill>
                <a:srgbClr val="0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000000"/>
                </a:solidFill>
                <a:latin typeface="Times New Roman" panose="02020603050405020304" charset="0"/>
                <a:ea typeface="宋体" panose="02010600030101010101" pitchFamily="2" charset="-122"/>
              </a:rPr>
              <a:t>create   table    child  (c  number primary key ,   c2 number  references parent(c1));</a:t>
            </a:r>
            <a:endParaRPr lang="en-US" altLang="zh-CN" sz="2200" dirty="0">
              <a:solidFill>
                <a:srgbClr val="000000"/>
              </a:solidFill>
              <a:latin typeface="Times New Roman" panose="02020603050405020304" charset="0"/>
              <a:ea typeface="宋体" panose="02010600030101010101" pitchFamily="2" charset="-122"/>
            </a:endParaRPr>
          </a:p>
          <a:p>
            <a:pPr lvl="1">
              <a:lnSpc>
                <a:spcPct val="110000"/>
              </a:lnSpc>
              <a:buFont typeface="Wingdings" panose="05000000000000000000" pitchFamily="2" charset="2"/>
              <a:buChar char="l"/>
            </a:pPr>
            <a:r>
              <a:rPr lang="zh-CN" altLang="en-US" sz="2200" dirty="0">
                <a:solidFill>
                  <a:srgbClr val="FF0000"/>
                </a:solidFill>
                <a:latin typeface="Times New Roman" panose="02020603050405020304" charset="0"/>
                <a:ea typeface="宋体" panose="02010600030101010101" pitchFamily="2" charset="-122"/>
              </a:rPr>
              <a:t>注意</a:t>
            </a:r>
            <a:endParaRPr lang="zh-CN" altLang="en-US" sz="2200" dirty="0">
              <a:solidFill>
                <a:srgbClr val="FF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约束通过名称进行标识。在定义时可以通过</a:t>
            </a:r>
            <a:r>
              <a:rPr lang="en-US" altLang="zh-CN" sz="2200" dirty="0">
                <a:solidFill>
                  <a:srgbClr val="000000"/>
                </a:solidFill>
                <a:latin typeface="Times New Roman" panose="02020603050405020304" charset="0"/>
                <a:ea typeface="宋体" panose="02010600030101010101" pitchFamily="2" charset="-122"/>
              </a:rPr>
              <a:t>CONSTRAINT </a:t>
            </a:r>
            <a:r>
              <a:rPr lang="zh-CN" altLang="en-US" sz="2200" dirty="0">
                <a:solidFill>
                  <a:srgbClr val="000000"/>
                </a:solidFill>
                <a:latin typeface="Times New Roman" panose="02020603050405020304" charset="0"/>
                <a:ea typeface="宋体" panose="02010600030101010101" pitchFamily="2" charset="-122"/>
              </a:rPr>
              <a:t>关键字定义约束命名。如果用户没有为约束命名，</a:t>
            </a:r>
            <a:r>
              <a:rPr lang="en-US" altLang="zh-CN" sz="2200" dirty="0">
                <a:solidFill>
                  <a:srgbClr val="000000"/>
                </a:solidFill>
                <a:latin typeface="Times New Roman" panose="02020603050405020304" charset="0"/>
                <a:ea typeface="宋体" panose="02010600030101010101" pitchFamily="2" charset="-122"/>
              </a:rPr>
              <a:t>Oracle</a:t>
            </a:r>
            <a:r>
              <a:rPr lang="zh-CN" altLang="en-US" sz="2200" dirty="0">
                <a:solidFill>
                  <a:srgbClr val="000000"/>
                </a:solidFill>
                <a:latin typeface="Times New Roman" panose="02020603050405020304" charset="0"/>
                <a:ea typeface="宋体" panose="02010600030101010101" pitchFamily="2" charset="-122"/>
              </a:rPr>
              <a:t>将自动为约束命名。</a:t>
            </a:r>
            <a:r>
              <a:rPr lang="zh-CN" altLang="en-US" sz="2400" dirty="0">
                <a:solidFill>
                  <a:srgbClr val="000000"/>
                </a:solidFill>
                <a:ea typeface="宋体" panose="02010600030101010101" pitchFamily="2" charset="-122"/>
              </a:rPr>
              <a:t> </a:t>
            </a:r>
            <a:endParaRPr lang="en-US" altLang="zh-CN"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072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约束与参数</a:t>
            </a:r>
            <a:endParaRPr lang="zh-CN" altLang="en-US" dirty="0">
              <a:ea typeface="宋体" panose="02010600030101010101" pitchFamily="2" charset="-122"/>
            </a:endParaRPr>
          </a:p>
        </p:txBody>
      </p:sp>
      <p:sp>
        <p:nvSpPr>
          <p:cNvPr id="30724" name="Rectangle 3"/>
          <p:cNvSpPr>
            <a:spLocks noGrp="1"/>
          </p:cNvSpPr>
          <p:nvPr>
            <p:ph idx="1"/>
          </p:nvPr>
        </p:nvSpPr>
        <p:spPr>
          <a:xfrm>
            <a:off x="71438" y="1196975"/>
            <a:ext cx="8532812" cy="4968875"/>
          </a:xfrm>
        </p:spPr>
        <p:txBody>
          <a:bodyPr vert="horz" wrap="square" lIns="91440" tIns="45720" rIns="91440" bIns="45720" anchor="t" anchorCtr="0"/>
          <a:p>
            <a:pPr>
              <a:spcBef>
                <a:spcPct val="25000"/>
              </a:spcBef>
              <a:spcAft>
                <a:spcPct val="40000"/>
              </a:spcAft>
              <a:buFont typeface="Wingdings" panose="05000000000000000000" pitchFamily="2" charset="2"/>
              <a:buChar char="l"/>
            </a:pPr>
            <a:r>
              <a:rPr lang="zh-CN" altLang="en-US" sz="2800" dirty="0">
                <a:solidFill>
                  <a:srgbClr val="800000"/>
                </a:solidFill>
                <a:latin typeface="Times New Roman" panose="02020603050405020304" charset="0"/>
                <a:ea typeface="宋体" panose="02010600030101010101" pitchFamily="2" charset="-122"/>
              </a:rPr>
              <a:t>表级约束：</a:t>
            </a:r>
            <a:r>
              <a:rPr lang="zh-CN" altLang="en-US" sz="2400" dirty="0">
                <a:solidFill>
                  <a:srgbClr val="000000"/>
                </a:solidFill>
                <a:latin typeface="Times New Roman" panose="02020603050405020304" charset="0"/>
                <a:ea typeface="宋体" panose="02010600030101010101" pitchFamily="2" charset="-122"/>
              </a:rPr>
              <a:t>在表中列都定义完后在单独定义约束</a:t>
            </a:r>
            <a:endParaRPr lang="en-US" altLang="zh-CN" sz="2400" dirty="0">
              <a:solidFill>
                <a:srgbClr val="000000"/>
              </a:solidFill>
              <a:latin typeface="Times New Roman" panose="02020603050405020304" charset="0"/>
              <a:ea typeface="宋体" panose="02010600030101010101" pitchFamily="2" charset="-122"/>
            </a:endParaRPr>
          </a:p>
          <a:p>
            <a:pPr eaLnBrk="1" hangingPunct="1"/>
            <a:r>
              <a:rPr lang="zh-CN" altLang="en-US" sz="2400" dirty="0">
                <a:solidFill>
                  <a:srgbClr val="FF0000"/>
                </a:solidFill>
                <a:latin typeface="Times New Roman" panose="02020603050405020304" charset="0"/>
                <a:ea typeface="宋体" panose="02010600030101010101" pitchFamily="2" charset="-122"/>
              </a:rPr>
              <a:t>语法：</a:t>
            </a:r>
            <a:r>
              <a:rPr lang="zh-CN" altLang="en-US" sz="24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[CONSTRAINT constraint_name]</a:t>
            </a:r>
            <a:endParaRPr lang="en-US" altLang="zh-CN" sz="2400" dirty="0">
              <a:latin typeface="Times New Roman" panose="02020603050405020304" charset="0"/>
              <a:ea typeface="宋体" panose="02010600030101010101" pitchFamily="2" charset="-122"/>
            </a:endParaRPr>
          </a:p>
          <a:p>
            <a:pPr marL="457200" lvl="1" indent="0" eaLnBrk="1" hangingPunct="1">
              <a:buNone/>
            </a:pPr>
            <a:r>
              <a:rPr lang="en-US" altLang="zh-CN" sz="2400" dirty="0">
                <a:latin typeface="Times New Roman" panose="02020603050405020304" charset="0"/>
                <a:ea typeface="宋体" panose="02010600030101010101" pitchFamily="2" charset="-122"/>
              </a:rPr>
              <a:t>           constraint_type([column1_name,</a:t>
            </a:r>
            <a:endParaRPr lang="en-US" altLang="zh-CN" sz="2400" dirty="0">
              <a:latin typeface="Times New Roman" panose="02020603050405020304" charset="0"/>
              <a:ea typeface="宋体" panose="02010600030101010101" pitchFamily="2" charset="-122"/>
            </a:endParaRPr>
          </a:p>
          <a:p>
            <a:pPr marL="457200" lvl="1" indent="0" eaLnBrk="1" hangingPunct="1">
              <a:buNone/>
            </a:pPr>
            <a:r>
              <a:rPr lang="en-US" altLang="zh-CN" sz="2400" dirty="0">
                <a:latin typeface="Times New Roman" panose="02020603050405020304" charset="0"/>
                <a:ea typeface="宋体" panose="02010600030101010101" pitchFamily="2" charset="-122"/>
              </a:rPr>
              <a:t>           column2_name,…]|[condition]);</a:t>
            </a:r>
            <a:endParaRPr lang="en-US" altLang="zh-CN" sz="2400" dirty="0">
              <a:latin typeface="Times New Roman" panose="02020603050405020304" charset="0"/>
              <a:ea typeface="宋体" panose="02010600030101010101" pitchFamily="2" charset="-122"/>
            </a:endParaRPr>
          </a:p>
          <a:p>
            <a:pPr marL="457200" lvl="1" indent="0" eaLnBrk="1" hangingPunct="1">
              <a:buNone/>
            </a:pPr>
            <a:r>
              <a:rPr lang="zh-CN" altLang="en-US" sz="2400" dirty="0">
                <a:solidFill>
                  <a:srgbClr val="FF0000"/>
                </a:solidFill>
                <a:latin typeface="Times New Roman" panose="02020603050405020304" charset="0"/>
                <a:ea typeface="宋体" panose="02010600030101010101" pitchFamily="2" charset="-122"/>
              </a:rPr>
              <a:t>举例：</a:t>
            </a:r>
            <a:endParaRPr lang="en-US" altLang="zh-CN" sz="2400" dirty="0">
              <a:solidFill>
                <a:srgbClr val="FF0000"/>
              </a:solidFill>
              <a:latin typeface="Times New Roman" panose="02020603050405020304" charset="0"/>
              <a:ea typeface="宋体" panose="02010600030101010101" pitchFamily="2" charset="-122"/>
            </a:endParaRPr>
          </a:p>
          <a:p>
            <a:pPr marL="457200" lvl="1" indent="0">
              <a:lnSpc>
                <a:spcPct val="120000"/>
              </a:lnSpc>
              <a:buNone/>
            </a:pPr>
            <a:r>
              <a:rPr lang="en-US" altLang="zh-CN" sz="2400" dirty="0">
                <a:solidFill>
                  <a:srgbClr val="000000"/>
                </a:solidFill>
                <a:latin typeface="Times New Roman" panose="02020603050405020304" charset="0"/>
                <a:ea typeface="宋体" panose="02010600030101010101" pitchFamily="2" charset="-122"/>
              </a:rPr>
              <a:t>Create   table  child( c number ,  c2  number  , primary key (c2),  foreign key(c2)  references  parent(c1));</a:t>
            </a:r>
            <a:endParaRPr lang="en-US" altLang="zh-CN" sz="2400" dirty="0">
              <a:solidFill>
                <a:srgbClr val="000000"/>
              </a:solidFill>
              <a:latin typeface="Times New Roman" panose="02020603050405020304" charset="0"/>
              <a:ea typeface="宋体" panose="02010600030101010101" pitchFamily="2" charset="-122"/>
            </a:endParaRPr>
          </a:p>
          <a:p>
            <a:pPr marL="457200" lvl="1" indent="0">
              <a:lnSpc>
                <a:spcPct val="120000"/>
              </a:lnSpc>
            </a:pPr>
            <a:r>
              <a:rPr lang="zh-CN" altLang="en-US" sz="2400" dirty="0">
                <a:solidFill>
                  <a:srgbClr val="000000"/>
                </a:solidFill>
                <a:latin typeface="Times New Roman" panose="02020603050405020304" charset="0"/>
                <a:ea typeface="宋体" panose="02010600030101010101" pitchFamily="2" charset="-122"/>
              </a:rPr>
              <a:t>有些时候，列级约束无法实现某种约束的定义，比如联合主键的定义，就要用到表级约束</a:t>
            </a:r>
            <a:r>
              <a:rPr lang="en-US" altLang="zh-CN" sz="2400" dirty="0">
                <a:solidFill>
                  <a:srgbClr val="000000"/>
                </a:solidFill>
                <a:latin typeface="Times New Roman" panose="02020603050405020304" charset="0"/>
                <a:ea typeface="宋体" panose="02010600030101010101" pitchFamily="2" charset="-122"/>
              </a:rPr>
              <a:t>:</a:t>
            </a:r>
            <a:endParaRPr lang="en-US" altLang="zh-CN" sz="2400" dirty="0">
              <a:solidFill>
                <a:srgbClr val="000000"/>
              </a:solidFill>
              <a:latin typeface="Times New Roman" panose="02020603050405020304" charset="0"/>
              <a:ea typeface="宋体" panose="02010600030101010101" pitchFamily="2" charset="-122"/>
            </a:endParaRPr>
          </a:p>
          <a:p>
            <a:pPr marL="457200" lvl="1" indent="0">
              <a:lnSpc>
                <a:spcPct val="120000"/>
              </a:lnSpc>
              <a:buNone/>
            </a:pPr>
            <a:r>
              <a:rPr lang="en-US" altLang="zh-CN" sz="2400" dirty="0">
                <a:solidFill>
                  <a:srgbClr val="000000"/>
                </a:solidFill>
                <a:latin typeface="Times New Roman" panose="02020603050405020304" charset="0"/>
                <a:ea typeface="宋体" panose="02010600030101010101" pitchFamily="2" charset="-122"/>
              </a:rPr>
              <a:t>create table test(id1 number , id2 number, primary key(id1, id2));</a:t>
            </a:r>
            <a:endParaRPr lang="en-US" altLang="zh-CN" dirty="0">
              <a:latin typeface="Times New Roman" panose="020206030504050203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nvSpPr>
        <p:spPr>
          <a:xfrm>
            <a:off x="7010400" y="6626225"/>
            <a:ext cx="2133600" cy="231775"/>
          </a:xfrm>
          <a:prstGeom prst="rect">
            <a:avLst/>
          </a:prstGeom>
          <a:solidFill>
            <a:srgbClr val="FFFFFF"/>
          </a:solidFill>
          <a:ln w="9525">
            <a:noFill/>
          </a:ln>
        </p:spPr>
        <p:txBody>
          <a:bodyPr/>
          <a:p>
            <a:pPr algn="r"/>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1747" name="Rectangle 2"/>
          <p:cNvSpPr>
            <a:spLocks noGrp="1"/>
          </p:cNvSpPr>
          <p:nvPr>
            <p:ph type="title" idx="4294967295"/>
          </p:nvPr>
        </p:nvSpPr>
        <p:spPr/>
        <p:txBody>
          <a:bodyPr vert="horz" wrap="square" lIns="91440" tIns="45720" rIns="91440" bIns="45720" anchor="ctr" anchorCtr="0"/>
          <a:p>
            <a:r>
              <a:rPr lang="zh-CN" altLang="en-US" dirty="0">
                <a:ea typeface="宋体" panose="02010600030101010101" pitchFamily="2" charset="-122"/>
              </a:rPr>
              <a:t>约束与参数</a:t>
            </a:r>
            <a:endParaRPr lang="zh-CN" altLang="en-US" dirty="0">
              <a:ea typeface="宋体" panose="02010600030101010101" pitchFamily="2" charset="-122"/>
            </a:endParaRPr>
          </a:p>
        </p:txBody>
      </p:sp>
      <p:sp>
        <p:nvSpPr>
          <p:cNvPr id="31748" name="Rectangle 3"/>
          <p:cNvSpPr>
            <a:spLocks noGrp="1"/>
          </p:cNvSpPr>
          <p:nvPr>
            <p:ph idx="4294967295"/>
          </p:nvPr>
        </p:nvSpPr>
        <p:spPr>
          <a:xfrm>
            <a:off x="71438" y="1196975"/>
            <a:ext cx="8532812" cy="4968875"/>
          </a:xfrm>
        </p:spPr>
        <p:txBody>
          <a:bodyPr vert="horz" wrap="square" lIns="91440" tIns="45720" rIns="91440" bIns="45720" anchor="t" anchorCtr="0"/>
          <a:p>
            <a:pPr marL="457200" lvl="1" indent="0">
              <a:lnSpc>
                <a:spcPct val="110000"/>
              </a:lnSpc>
              <a:buNone/>
            </a:pPr>
            <a:r>
              <a:rPr lang="zh-CN" altLang="en-US" dirty="0">
                <a:solidFill>
                  <a:srgbClr val="000000"/>
                </a:solidFill>
                <a:latin typeface="Times New Roman" panose="02020603050405020304" charset="0"/>
                <a:ea typeface="宋体" panose="02010600030101010101" pitchFamily="2" charset="-122"/>
              </a:rPr>
              <a:t>以下定义的约束是表级还是列级</a:t>
            </a:r>
            <a:r>
              <a:rPr lang="en-US" altLang="zh-CN" dirty="0">
                <a:solidFill>
                  <a:srgbClr val="000000"/>
                </a:solidFill>
                <a:latin typeface="Times New Roman" panose="02020603050405020304" charset="0"/>
                <a:ea typeface="宋体" panose="02010600030101010101" pitchFamily="2" charset="-122"/>
              </a:rPr>
              <a:t>? </a:t>
            </a:r>
            <a:endParaRPr lang="en-US" altLang="zh-CN" dirty="0">
              <a:solidFill>
                <a:srgbClr val="000000"/>
              </a:solidFill>
              <a:latin typeface="Times New Roman" panose="02020603050405020304" charset="0"/>
              <a:ea typeface="宋体" panose="02010600030101010101" pitchFamily="2" charset="-122"/>
            </a:endParaRPr>
          </a:p>
          <a:p>
            <a:pPr marL="457200" lvl="1" indent="0">
              <a:lnSpc>
                <a:spcPct val="120000"/>
              </a:lnSpc>
              <a:spcBef>
                <a:spcPct val="40000"/>
              </a:spcBef>
              <a:spcAft>
                <a:spcPct val="50000"/>
              </a:spcAft>
              <a:buNone/>
            </a:pPr>
            <a:r>
              <a:rPr lang="en-US" altLang="zh-CN" sz="2200" dirty="0">
                <a:solidFill>
                  <a:srgbClr val="000000"/>
                </a:solidFill>
                <a:latin typeface="Times New Roman" panose="02020603050405020304" charset="0"/>
                <a:ea typeface="宋体" panose="02010600030101010101" pitchFamily="2" charset="-122"/>
              </a:rPr>
              <a:t>1. SQL&gt;Create   table     parent(c number  primary key );    </a:t>
            </a:r>
            <a:endParaRPr lang="en-US" altLang="zh-CN" sz="2200" dirty="0">
              <a:solidFill>
                <a:srgbClr val="000000"/>
              </a:solidFill>
              <a:latin typeface="Times New Roman" panose="02020603050405020304" charset="0"/>
              <a:ea typeface="宋体" panose="02010600030101010101" pitchFamily="2" charset="-122"/>
            </a:endParaRPr>
          </a:p>
          <a:p>
            <a:pPr marL="457200" lvl="1" indent="0">
              <a:lnSpc>
                <a:spcPct val="120000"/>
              </a:lnSpc>
              <a:spcBef>
                <a:spcPct val="40000"/>
              </a:spcBef>
              <a:spcAft>
                <a:spcPct val="50000"/>
              </a:spcAft>
              <a:buNone/>
            </a:pPr>
            <a:r>
              <a:rPr lang="en-US" altLang="zh-CN" sz="2200" dirty="0">
                <a:solidFill>
                  <a:srgbClr val="000000"/>
                </a:solidFill>
                <a:latin typeface="Times New Roman" panose="02020603050405020304" charset="0"/>
                <a:ea typeface="宋体" panose="02010600030101010101" pitchFamily="2" charset="-122"/>
              </a:rPr>
              <a:t>2. </a:t>
            </a:r>
            <a:r>
              <a:rPr lang="en-US" altLang="zh-CN" sz="2400" dirty="0">
                <a:solidFill>
                  <a:srgbClr val="000000"/>
                </a:solidFill>
                <a:latin typeface="Times New Roman" panose="02020603050405020304" charset="0"/>
                <a:ea typeface="宋体" panose="02010600030101010101" pitchFamily="2" charset="-122"/>
              </a:rPr>
              <a:t>SQL&gt;Create   table  child( c number ,  c2  number  , primary key (c2),  foreign key(c2)  references  parent(c1));</a:t>
            </a:r>
            <a:endParaRPr lang="en-US" altLang="zh-CN" sz="2400" dirty="0">
              <a:solidFill>
                <a:srgbClr val="FF0000"/>
              </a:solidFill>
              <a:latin typeface="Times New Roman" panose="02020603050405020304" charset="0"/>
              <a:ea typeface="宋体" panose="02010600030101010101" pitchFamily="2" charset="-122"/>
            </a:endParaRPr>
          </a:p>
          <a:p>
            <a:pPr marL="457200" lvl="1" indent="0">
              <a:lnSpc>
                <a:spcPct val="120000"/>
              </a:lnSpc>
              <a:spcBef>
                <a:spcPct val="40000"/>
              </a:spcBef>
              <a:spcAft>
                <a:spcPct val="50000"/>
              </a:spcAft>
              <a:buNone/>
            </a:pPr>
            <a:r>
              <a:rPr lang="en-US" altLang="zh-CN" sz="2400" dirty="0">
                <a:solidFill>
                  <a:srgbClr val="000000"/>
                </a:solidFill>
                <a:latin typeface="Times New Roman" panose="02020603050405020304" charset="0"/>
                <a:ea typeface="宋体" panose="02010600030101010101" pitchFamily="2" charset="-122"/>
              </a:rPr>
              <a:t>3. </a:t>
            </a:r>
            <a:r>
              <a:rPr lang="en-US" altLang="zh-CN" sz="2200" dirty="0">
                <a:solidFill>
                  <a:srgbClr val="000000"/>
                </a:solidFill>
                <a:latin typeface="Times New Roman" panose="02020603050405020304" charset="0"/>
                <a:ea typeface="宋体" panose="02010600030101010101" pitchFamily="2" charset="-122"/>
              </a:rPr>
              <a:t>SQL&gt;Create   table    child  (c1  number primary key ,   c2 number  references parent(c) );</a:t>
            </a:r>
            <a:r>
              <a:rPr lang="en-US" altLang="zh-CN" sz="2400" dirty="0">
                <a:solidFill>
                  <a:srgbClr val="000000"/>
                </a:solidFill>
                <a:latin typeface="Times New Roman" panose="02020603050405020304" charset="0"/>
                <a:ea typeface="宋体" panose="02010600030101010101" pitchFamily="2" charset="-122"/>
              </a:rPr>
              <a:t> </a:t>
            </a:r>
            <a:endParaRPr lang="en-US" altLang="zh-CN" sz="2400" dirty="0">
              <a:solidFill>
                <a:srgbClr val="000000"/>
              </a:solidFill>
              <a:latin typeface="Times New Roman" panose="02020603050405020304" charset="0"/>
              <a:ea typeface="宋体" panose="02010600030101010101" pitchFamily="2" charset="-122"/>
            </a:endParaRPr>
          </a:p>
          <a:p>
            <a:pPr marL="457200" lvl="1" indent="0">
              <a:lnSpc>
                <a:spcPct val="120000"/>
              </a:lnSpc>
              <a:spcBef>
                <a:spcPct val="40000"/>
              </a:spcBef>
              <a:spcAft>
                <a:spcPct val="50000"/>
              </a:spcAft>
              <a:buNone/>
            </a:pPr>
            <a:r>
              <a:rPr lang="en-US" altLang="zh-CN" sz="2400" dirty="0">
                <a:solidFill>
                  <a:srgbClr val="000000"/>
                </a:solidFill>
                <a:latin typeface="Times New Roman" panose="02020603050405020304" charset="0"/>
                <a:ea typeface="宋体" panose="02010600030101010101" pitchFamily="2" charset="-122"/>
              </a:rPr>
              <a:t>4. SQL&gt;Create table test(id1 number , id2 number, primary key(id1, id2));</a:t>
            </a:r>
            <a:endParaRPr lang="en-US" altLang="zh-CN" sz="2400" dirty="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2771" name="Rectangle 2"/>
          <p:cNvSpPr>
            <a:spLocks noGrp="1"/>
          </p:cNvSpPr>
          <p:nvPr>
            <p:ph type="title"/>
          </p:nvPr>
        </p:nvSpPr>
        <p:spPr>
          <a:xfrm>
            <a:off x="-17462" y="0"/>
            <a:ext cx="9144000" cy="914400"/>
          </a:xfrm>
        </p:spPr>
        <p:txBody>
          <a:bodyPr vert="horz" wrap="square" lIns="91440" tIns="45720" rIns="91440" bIns="45720" anchor="ctr" anchorCtr="0"/>
          <a:p>
            <a:r>
              <a:rPr lang="en-US" altLang="zh-CN" dirty="0">
                <a:ea typeface="宋体" panose="02010600030101010101" pitchFamily="2" charset="-122"/>
              </a:rPr>
              <a:t>PRIMARY KEY</a:t>
            </a:r>
            <a:r>
              <a:rPr lang="zh-CN" altLang="en-US" dirty="0">
                <a:ea typeface="宋体" panose="02010600030101010101" pitchFamily="2" charset="-122"/>
              </a:rPr>
              <a:t>：主键约束</a:t>
            </a:r>
            <a:endParaRPr lang="en-US" altLang="zh-CN" dirty="0">
              <a:ea typeface="宋体" panose="02010600030101010101" pitchFamily="2" charset="-122"/>
            </a:endParaRPr>
          </a:p>
        </p:txBody>
      </p:sp>
      <p:sp>
        <p:nvSpPr>
          <p:cNvPr id="32772" name="Rectangle 3"/>
          <p:cNvSpPr>
            <a:spLocks noGrp="1"/>
          </p:cNvSpPr>
          <p:nvPr>
            <p:ph idx="1"/>
          </p:nvPr>
        </p:nvSpPr>
        <p:spPr>
          <a:xfrm>
            <a:off x="144463" y="1384300"/>
            <a:ext cx="8459787" cy="4276725"/>
          </a:xfrm>
        </p:spPr>
        <p:txBody>
          <a:bodyPr vert="horz" wrap="square" lIns="91440" tIns="45720" rIns="91440" bIns="45720" anchor="t" anchorCtr="0"/>
          <a:p>
            <a:r>
              <a:rPr lang="en-US" altLang="zh-CN" sz="2800" dirty="0">
                <a:solidFill>
                  <a:srgbClr val="800000"/>
                </a:solidFill>
                <a:latin typeface="Times New Roman" panose="02020603050405020304" charset="0"/>
                <a:ea typeface="宋体" panose="02010600030101010101" pitchFamily="2" charset="-122"/>
              </a:rPr>
              <a:t>PRIMARY KEY</a:t>
            </a:r>
            <a:r>
              <a:rPr lang="zh-CN" altLang="en-US" sz="2800" dirty="0">
                <a:solidFill>
                  <a:srgbClr val="800000"/>
                </a:solidFill>
                <a:latin typeface="Times New Roman" panose="02020603050405020304" charset="0"/>
                <a:ea typeface="宋体" panose="02010600030101010101" pitchFamily="2" charset="-122"/>
              </a:rPr>
              <a:t>特点</a:t>
            </a:r>
            <a:endParaRPr lang="zh-CN" altLang="en-US" sz="2800" dirty="0">
              <a:solidFill>
                <a:srgbClr val="800000"/>
              </a:solidFill>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定义主键，</a:t>
            </a:r>
            <a:r>
              <a:rPr lang="zh-CN" altLang="en-US" sz="2400" dirty="0">
                <a:solidFill>
                  <a:srgbClr val="800000"/>
                </a:solidFill>
                <a:latin typeface="Times New Roman" panose="02020603050405020304" charset="0"/>
                <a:ea typeface="宋体" panose="02010600030101010101" pitchFamily="2" charset="-122"/>
              </a:rPr>
              <a:t>起惟一标识作用，其值不能为</a:t>
            </a:r>
            <a:r>
              <a:rPr lang="en-US" altLang="zh-CN" sz="2400" dirty="0">
                <a:solidFill>
                  <a:srgbClr val="800000"/>
                </a:solidFill>
                <a:latin typeface="Times New Roman" panose="02020603050405020304" charset="0"/>
                <a:ea typeface="宋体" panose="02010600030101010101" pitchFamily="2" charset="-122"/>
              </a:rPr>
              <a:t>NULL</a:t>
            </a:r>
            <a:r>
              <a:rPr lang="zh-CN" altLang="en-US" sz="2400" dirty="0">
                <a:solidFill>
                  <a:srgbClr val="800000"/>
                </a:solidFill>
                <a:latin typeface="Times New Roman" panose="02020603050405020304" charset="0"/>
                <a:ea typeface="宋体" panose="02010600030101010101" pitchFamily="2" charset="-122"/>
              </a:rPr>
              <a:t>，也不能重复</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solidFill>
                  <a:srgbClr val="800000"/>
                </a:solidFill>
                <a:latin typeface="Times New Roman" panose="02020603050405020304" charset="0"/>
                <a:ea typeface="宋体" panose="02010600030101010101" pitchFamily="2" charset="-122"/>
              </a:rPr>
              <a:t>一个表中只能定义一个主键约束</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建立主键约束的同时，在该列上建立一个惟一性索引，可以为它指定存储位置和存储参数；</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主键约束可以是列级约束，也可以是表级约束。</a:t>
            </a:r>
            <a:endParaRPr lang="zh-CN" altLang="en-US" sz="2400" dirty="0">
              <a:latin typeface="Times New Roman" panose="0202060305040502030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379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惟一性约束：</a:t>
            </a:r>
            <a:r>
              <a:rPr lang="en-US" altLang="zh-CN" dirty="0">
                <a:ea typeface="宋体" panose="02010600030101010101" pitchFamily="2" charset="-122"/>
              </a:rPr>
              <a:t>UNIQUE</a:t>
            </a:r>
            <a:endParaRPr lang="en-US" altLang="zh-CN" dirty="0">
              <a:ea typeface="宋体" panose="02010600030101010101" pitchFamily="2" charset="-122"/>
            </a:endParaRPr>
          </a:p>
        </p:txBody>
      </p:sp>
      <p:sp>
        <p:nvSpPr>
          <p:cNvPr id="33796" name="Rectangle 3"/>
          <p:cNvSpPr>
            <a:spLocks noGrp="1"/>
          </p:cNvSpPr>
          <p:nvPr>
            <p:ph idx="1"/>
          </p:nvPr>
        </p:nvSpPr>
        <p:spPr>
          <a:xfrm>
            <a:off x="0" y="1268413"/>
            <a:ext cx="8375650" cy="4752975"/>
          </a:xfrm>
        </p:spPr>
        <p:txBody>
          <a:bodyPr vert="horz" wrap="square" lIns="91440" tIns="45720" rIns="91440" bIns="45720" anchor="t" anchorCtr="0"/>
          <a:p>
            <a:pPr>
              <a:lnSpc>
                <a:spcPct val="90000"/>
              </a:lnSpc>
            </a:pPr>
            <a:r>
              <a:rPr lang="zh-CN" altLang="en-US" sz="2800" dirty="0">
                <a:solidFill>
                  <a:srgbClr val="800000"/>
                </a:solidFill>
                <a:ea typeface="宋体" panose="02010600030101010101" pitchFamily="2" charset="-122"/>
              </a:rPr>
              <a:t>惟一性约束特点</a:t>
            </a:r>
            <a:endParaRPr lang="zh-CN" altLang="en-US" sz="2800" dirty="0">
              <a:solidFill>
                <a:srgbClr val="800000"/>
              </a:solidFill>
              <a:ea typeface="宋体" panose="02010600030101010101" pitchFamily="2" charset="-122"/>
            </a:endParaRPr>
          </a:p>
          <a:p>
            <a:pPr lvl="1">
              <a:lnSpc>
                <a:spcPts val="4000"/>
              </a:lnSpc>
            </a:pPr>
            <a:r>
              <a:rPr lang="zh-CN" altLang="en-US" sz="2400" dirty="0">
                <a:ea typeface="宋体" panose="02010600030101010101" pitchFamily="2" charset="-122"/>
              </a:rPr>
              <a:t>定义为惟一性约束的某一列或多个列的组合的取值必须惟一；</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如果某一列或多个列仅定义惟一性约束，而没有定义非空约束，</a:t>
            </a:r>
            <a:r>
              <a:rPr lang="zh-CN" altLang="en-US" sz="2400" dirty="0">
                <a:solidFill>
                  <a:srgbClr val="800000"/>
                </a:solidFill>
                <a:ea typeface="宋体" panose="02010600030101010101" pitchFamily="2" charset="-122"/>
              </a:rPr>
              <a:t>则该约束列可以包含多个空值</a:t>
            </a:r>
            <a:r>
              <a:rPr lang="zh-CN" altLang="en-US" sz="2400" dirty="0">
                <a:ea typeface="宋体" panose="02010600030101010101" pitchFamily="2" charset="-122"/>
              </a:rPr>
              <a:t>；</a:t>
            </a:r>
            <a:endParaRPr lang="zh-CN" altLang="en-US" sz="2400" dirty="0">
              <a:ea typeface="宋体" panose="02010600030101010101" pitchFamily="2" charset="-122"/>
            </a:endParaRPr>
          </a:p>
          <a:p>
            <a:pPr lvl="1">
              <a:lnSpc>
                <a:spcPts val="4000"/>
              </a:lnSpc>
            </a:pPr>
            <a:r>
              <a:rPr lang="en-US" altLang="zh-CN" sz="2400" dirty="0">
                <a:ea typeface="宋体" panose="02010600030101010101" pitchFamily="2" charset="-122"/>
              </a:rPr>
              <a:t>Oracle</a:t>
            </a:r>
            <a:r>
              <a:rPr lang="zh-CN" altLang="en-US" sz="2400" dirty="0">
                <a:ea typeface="宋体" panose="02010600030101010101" pitchFamily="2" charset="-122"/>
              </a:rPr>
              <a:t>自动在惟一性约束列上建立一个惟一性索引，可以为它指定存储位置和存储参数；</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惟一性约束可以是列级约束，也可以是表级约束。 </a:t>
            </a:r>
            <a:endParaRPr lang="zh-CN" altLang="en-US" sz="24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4819" name="Rectangle 2"/>
          <p:cNvSpPr>
            <a:spLocks noGrp="1"/>
          </p:cNvSpPr>
          <p:nvPr>
            <p:ph idx="1"/>
          </p:nvPr>
        </p:nvSpPr>
        <p:spPr>
          <a:xfrm>
            <a:off x="0" y="1457325"/>
            <a:ext cx="8388350" cy="3340100"/>
          </a:xfrm>
        </p:spPr>
        <p:txBody>
          <a:bodyPr vert="horz" wrap="square" lIns="91440" tIns="45720" rIns="91440" bIns="45720" anchor="t" anchorCtr="0"/>
          <a:p>
            <a:pPr>
              <a:lnSpc>
                <a:spcPts val="4000"/>
              </a:lnSpc>
              <a:spcAft>
                <a:spcPts val="600"/>
              </a:spcAft>
            </a:pPr>
            <a:r>
              <a:rPr lang="zh-CN" altLang="en-US" sz="2400" dirty="0">
                <a:latin typeface="Times New Roman" panose="02020603050405020304" charset="0"/>
                <a:ea typeface="宋体" panose="02010600030101010101" pitchFamily="2" charset="-122"/>
              </a:rPr>
              <a:t>在一个基本表中只能定义一个</a:t>
            </a:r>
            <a:r>
              <a:rPr lang="en-US" altLang="zh-CN" sz="2400" dirty="0">
                <a:latin typeface="Times New Roman" panose="02020603050405020304" charset="0"/>
                <a:ea typeface="宋体" panose="02010600030101010101" pitchFamily="2" charset="-122"/>
              </a:rPr>
              <a:t>PRIMARY KEY</a:t>
            </a:r>
            <a:r>
              <a:rPr lang="zh-CN" altLang="en-US" sz="2400" dirty="0">
                <a:latin typeface="Times New Roman" panose="02020603050405020304" charset="0"/>
                <a:ea typeface="宋体" panose="02010600030101010101" pitchFamily="2" charset="-122"/>
              </a:rPr>
              <a:t>约束，但可定义多个</a:t>
            </a:r>
            <a:r>
              <a:rPr lang="en-US" altLang="zh-CN" sz="2400" dirty="0">
                <a:latin typeface="Times New Roman" panose="02020603050405020304" charset="0"/>
                <a:ea typeface="宋体" panose="02010600030101010101" pitchFamily="2" charset="-122"/>
              </a:rPr>
              <a:t>UNIQUE</a:t>
            </a:r>
            <a:r>
              <a:rPr lang="zh-CN" altLang="en-US" sz="2400" dirty="0">
                <a:latin typeface="Times New Roman" panose="02020603050405020304" charset="0"/>
                <a:ea typeface="宋体" panose="02010600030101010101" pitchFamily="2" charset="-122"/>
              </a:rPr>
              <a:t>约束；</a:t>
            </a:r>
            <a:endParaRPr lang="zh-CN" altLang="en-US" sz="2400" dirty="0">
              <a:latin typeface="Times New Roman" panose="02020603050405020304" charset="0"/>
              <a:ea typeface="宋体" panose="02010600030101010101" pitchFamily="2" charset="-122"/>
            </a:endParaRPr>
          </a:p>
          <a:p>
            <a:pPr>
              <a:lnSpc>
                <a:spcPts val="4000"/>
              </a:lnSpc>
              <a:spcAft>
                <a:spcPts val="600"/>
              </a:spcAft>
            </a:pPr>
            <a:r>
              <a:rPr lang="zh-CN" altLang="en-US" sz="2400" dirty="0">
                <a:latin typeface="Times New Roman" panose="02020603050405020304" charset="0"/>
                <a:ea typeface="宋体" panose="02010600030101010101" pitchFamily="2" charset="-122"/>
              </a:rPr>
              <a:t>对于指定为</a:t>
            </a:r>
            <a:r>
              <a:rPr lang="en-US" altLang="zh-CN" sz="2400" dirty="0">
                <a:latin typeface="Times New Roman" panose="02020603050405020304" charset="0"/>
                <a:ea typeface="宋体" panose="02010600030101010101" pitchFamily="2" charset="-122"/>
              </a:rPr>
              <a:t>PRIMARY KEY</a:t>
            </a:r>
            <a:r>
              <a:rPr lang="zh-CN" altLang="en-US" sz="2400" dirty="0">
                <a:latin typeface="Times New Roman" panose="02020603050405020304" charset="0"/>
                <a:ea typeface="宋体" panose="02010600030101010101" pitchFamily="2" charset="-122"/>
              </a:rPr>
              <a:t>的一个列或多个列的组合，其中任何一个列都不能出现空值，而对于</a:t>
            </a:r>
            <a:r>
              <a:rPr lang="en-US" altLang="zh-CN" sz="2400" dirty="0">
                <a:latin typeface="Times New Roman" panose="02020603050405020304" charset="0"/>
                <a:ea typeface="宋体" panose="02010600030101010101" pitchFamily="2" charset="-122"/>
              </a:rPr>
              <a:t>UNIQUE</a:t>
            </a:r>
            <a:r>
              <a:rPr lang="zh-CN" altLang="en-US" sz="2400" dirty="0">
                <a:latin typeface="Times New Roman" panose="02020603050405020304" charset="0"/>
                <a:ea typeface="宋体" panose="02010600030101010101" pitchFamily="2" charset="-122"/>
              </a:rPr>
              <a:t>所约束的唯一键，则允许为空。</a:t>
            </a:r>
            <a:endParaRPr lang="zh-CN" altLang="en-US" sz="2400" dirty="0">
              <a:latin typeface="Times New Roman" panose="02020603050405020304" charset="0"/>
              <a:ea typeface="宋体" panose="02010600030101010101" pitchFamily="2" charset="-122"/>
            </a:endParaRPr>
          </a:p>
          <a:p>
            <a:pPr>
              <a:lnSpc>
                <a:spcPts val="4000"/>
              </a:lnSpc>
              <a:spcAft>
                <a:spcPts val="600"/>
              </a:spcAft>
            </a:pPr>
            <a:r>
              <a:rPr lang="zh-CN" altLang="en-US" sz="2400" dirty="0">
                <a:latin typeface="Times New Roman" panose="02020603050405020304" charset="0"/>
                <a:ea typeface="宋体" panose="02010600030101010101" pitchFamily="2" charset="-122"/>
              </a:rPr>
              <a:t>不能为同一个列或一组列既定义</a:t>
            </a:r>
            <a:r>
              <a:rPr lang="en-US" altLang="zh-CN" sz="2400" dirty="0">
                <a:latin typeface="Times New Roman" panose="02020603050405020304" charset="0"/>
                <a:ea typeface="宋体" panose="02010600030101010101" pitchFamily="2" charset="-122"/>
              </a:rPr>
              <a:t>UNIQUE</a:t>
            </a:r>
            <a:r>
              <a:rPr lang="zh-CN" altLang="en-US" sz="2400" dirty="0">
                <a:latin typeface="Times New Roman" panose="02020603050405020304" charset="0"/>
                <a:ea typeface="宋体" panose="02010600030101010101" pitchFamily="2" charset="-122"/>
              </a:rPr>
              <a:t>约束，又定义</a:t>
            </a:r>
            <a:r>
              <a:rPr lang="en-US" altLang="zh-CN" sz="2400" dirty="0">
                <a:latin typeface="Times New Roman" panose="02020603050405020304" charset="0"/>
                <a:ea typeface="宋体" panose="02010600030101010101" pitchFamily="2" charset="-122"/>
              </a:rPr>
              <a:t>PRIMARY KEY</a:t>
            </a:r>
            <a:r>
              <a:rPr lang="zh-CN" altLang="en-US" sz="2400" dirty="0">
                <a:latin typeface="Times New Roman" panose="02020603050405020304" charset="0"/>
                <a:ea typeface="宋体" panose="02010600030101010101" pitchFamily="2" charset="-122"/>
              </a:rPr>
              <a:t>约束。</a:t>
            </a:r>
            <a:endParaRPr lang="zh-CN" altLang="en-US" sz="2400" dirty="0">
              <a:latin typeface="Times New Roman" panose="02020603050405020304" charset="0"/>
              <a:ea typeface="宋体" panose="02010600030101010101" pitchFamily="2" charset="-122"/>
            </a:endParaRPr>
          </a:p>
        </p:txBody>
      </p:sp>
      <p:sp>
        <p:nvSpPr>
          <p:cNvPr id="34820" name="Rectangle 3"/>
          <p:cNvSpPr/>
          <p:nvPr/>
        </p:nvSpPr>
        <p:spPr>
          <a:xfrm>
            <a:off x="1258888" y="115888"/>
            <a:ext cx="6696075" cy="641350"/>
          </a:xfrm>
          <a:prstGeom prst="rect">
            <a:avLst/>
          </a:prstGeom>
          <a:noFill/>
          <a:ln w="9525">
            <a:noFill/>
          </a:ln>
        </p:spPr>
        <p:txBody>
          <a:bodyPr>
            <a:spAutoFit/>
          </a:bodyPr>
          <a:p>
            <a:r>
              <a:rPr lang="en-US" altLang="zh-CN" sz="3600" dirty="0">
                <a:solidFill>
                  <a:schemeClr val="bg1"/>
                </a:solidFill>
                <a:latin typeface="Garamond" panose="02020404030301010803" pitchFamily="18" charset="0"/>
              </a:rPr>
              <a:t>PRIMARY KEY</a:t>
            </a:r>
            <a:r>
              <a:rPr lang="zh-CN" altLang="en-US" sz="3600" dirty="0">
                <a:solidFill>
                  <a:schemeClr val="bg1"/>
                </a:solidFill>
                <a:latin typeface="Garamond" panose="02020404030301010803" pitchFamily="18" charset="0"/>
              </a:rPr>
              <a:t>与</a:t>
            </a:r>
            <a:r>
              <a:rPr lang="en-US" altLang="zh-CN" sz="3600" dirty="0">
                <a:solidFill>
                  <a:schemeClr val="bg1"/>
                </a:solidFill>
                <a:latin typeface="Garamond" panose="02020404030301010803" pitchFamily="18" charset="0"/>
              </a:rPr>
              <a:t>UNIQUE</a:t>
            </a:r>
            <a:r>
              <a:rPr lang="zh-CN" altLang="en-US" sz="3600" dirty="0">
                <a:solidFill>
                  <a:schemeClr val="bg1"/>
                </a:solidFill>
                <a:latin typeface="Garamond" panose="02020404030301010803" pitchFamily="18" charset="0"/>
              </a:rPr>
              <a:t>比较</a:t>
            </a:r>
            <a:endParaRPr lang="zh-CN" altLang="en-US" sz="3600" dirty="0">
              <a:solidFill>
                <a:schemeClr val="bg1"/>
              </a:solidFill>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584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检查约束：</a:t>
            </a:r>
            <a:r>
              <a:rPr lang="en-US" altLang="zh-CN" dirty="0">
                <a:ea typeface="宋体" panose="02010600030101010101" pitchFamily="2" charset="-122"/>
              </a:rPr>
              <a:t>CHECK </a:t>
            </a:r>
            <a:endParaRPr lang="en-US" altLang="zh-CN" dirty="0">
              <a:ea typeface="宋体" panose="02010600030101010101" pitchFamily="2" charset="-122"/>
            </a:endParaRPr>
          </a:p>
        </p:txBody>
      </p:sp>
      <p:sp>
        <p:nvSpPr>
          <p:cNvPr id="35844" name="Rectangle 3"/>
          <p:cNvSpPr>
            <a:spLocks noGrp="1"/>
          </p:cNvSpPr>
          <p:nvPr>
            <p:ph idx="1"/>
          </p:nvPr>
        </p:nvSpPr>
        <p:spPr>
          <a:xfrm>
            <a:off x="0" y="892175"/>
            <a:ext cx="8532813" cy="3544888"/>
          </a:xfrm>
        </p:spPr>
        <p:txBody>
          <a:bodyPr vert="horz" wrap="square" lIns="91440" tIns="45720" rIns="91440" bIns="45720" anchor="t" anchorCtr="0"/>
          <a:p>
            <a:r>
              <a:rPr lang="zh-CN" altLang="en-US" sz="2800" dirty="0">
                <a:solidFill>
                  <a:srgbClr val="800000"/>
                </a:solidFill>
                <a:ea typeface="宋体" panose="02010600030101010101" pitchFamily="2" charset="-122"/>
              </a:rPr>
              <a:t>特点</a:t>
            </a:r>
            <a:endParaRPr lang="zh-CN" altLang="en-US" sz="2800" dirty="0">
              <a:solidFill>
                <a:srgbClr val="800000"/>
              </a:solidFill>
              <a:ea typeface="宋体" panose="02010600030101010101" pitchFamily="2" charset="-122"/>
            </a:endParaRPr>
          </a:p>
          <a:p>
            <a:pPr lvl="1">
              <a:lnSpc>
                <a:spcPts val="4000"/>
              </a:lnSpc>
            </a:pPr>
            <a:r>
              <a:rPr lang="zh-CN" altLang="en-US" sz="2400" dirty="0">
                <a:ea typeface="宋体" panose="02010600030101010101" pitchFamily="2" charset="-122"/>
              </a:rPr>
              <a:t>检查约束用来限制列值所允许的取值范围，其表达式中必须引用相应列，并且表达式的计算结果必须是一个布尔值；</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一个列可以定义多个检查约束；</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检查约束可以是列级约束，也可以是表级约束。 </a:t>
            </a:r>
            <a:endParaRPr lang="zh-CN" altLang="en-US" sz="2400" dirty="0">
              <a:ea typeface="宋体" panose="02010600030101010101" pitchFamily="2" charset="-122"/>
            </a:endParaRPr>
          </a:p>
        </p:txBody>
      </p:sp>
      <p:sp>
        <p:nvSpPr>
          <p:cNvPr id="35845" name="Rectangle 4"/>
          <p:cNvSpPr/>
          <p:nvPr/>
        </p:nvSpPr>
        <p:spPr>
          <a:xfrm>
            <a:off x="1547813" y="4941888"/>
            <a:ext cx="4271962" cy="400050"/>
          </a:xfrm>
          <a:prstGeom prst="rect">
            <a:avLst/>
          </a:prstGeom>
          <a:noFill/>
          <a:ln w="9525">
            <a:noFill/>
          </a:ln>
        </p:spPr>
        <p:txBody>
          <a:bodyPr wrap="none">
            <a:spAutoFit/>
          </a:bodyPr>
          <a:p>
            <a:pPr lvl="1" eaLnBrk="1" hangingPunct="1">
              <a:spcBef>
                <a:spcPct val="20000"/>
              </a:spcBef>
            </a:pPr>
            <a:r>
              <a:rPr lang="en-US" altLang="zh-CN" sz="2000" dirty="0">
                <a:solidFill>
                  <a:srgbClr val="800000"/>
                </a:solidFill>
                <a:latin typeface="Times New Roman" panose="02020603050405020304" charset="0"/>
              </a:rPr>
              <a:t>CHECK(age between 15 and 25),</a:t>
            </a:r>
            <a:endParaRPr lang="en-US" altLang="zh-CN" sz="2000" dirty="0">
              <a:solidFill>
                <a:srgbClr val="800000"/>
              </a:solidFill>
              <a:latin typeface="Times New Roman" panose="02020603050405020304" charset="0"/>
            </a:endParaRPr>
          </a:p>
        </p:txBody>
      </p:sp>
      <p:sp>
        <p:nvSpPr>
          <p:cNvPr id="35846" name="Rectangle 4"/>
          <p:cNvSpPr/>
          <p:nvPr/>
        </p:nvSpPr>
        <p:spPr>
          <a:xfrm>
            <a:off x="1547813" y="4365625"/>
            <a:ext cx="3908425" cy="400050"/>
          </a:xfrm>
          <a:prstGeom prst="rect">
            <a:avLst/>
          </a:prstGeom>
          <a:noFill/>
          <a:ln w="9525">
            <a:noFill/>
          </a:ln>
        </p:spPr>
        <p:txBody>
          <a:bodyPr wrap="none">
            <a:spAutoFit/>
          </a:bodyPr>
          <a:p>
            <a:pPr lvl="1" eaLnBrk="1" hangingPunct="1">
              <a:spcBef>
                <a:spcPct val="20000"/>
              </a:spcBef>
            </a:pPr>
            <a:r>
              <a:rPr lang="en-US" altLang="zh-CN" sz="2000" dirty="0">
                <a:solidFill>
                  <a:srgbClr val="800000"/>
                </a:solidFill>
                <a:latin typeface="Times New Roman" panose="02020603050405020304" charset="0"/>
              </a:rPr>
              <a:t>CHECK(age&gt;15 and age&lt;25),</a:t>
            </a:r>
            <a:endParaRPr lang="en-US" altLang="zh-CN" sz="2000" dirty="0">
              <a:solidFill>
                <a:srgbClr val="800000"/>
              </a:solidFill>
              <a:latin typeface="Times New Roman" panose="02020603050405020304" charset="0"/>
            </a:endParaRPr>
          </a:p>
        </p:txBody>
      </p:sp>
      <p:sp>
        <p:nvSpPr>
          <p:cNvPr id="35847" name="Rectangle 5"/>
          <p:cNvSpPr/>
          <p:nvPr/>
        </p:nvSpPr>
        <p:spPr>
          <a:xfrm>
            <a:off x="1547813" y="5510213"/>
            <a:ext cx="3881437" cy="400050"/>
          </a:xfrm>
          <a:prstGeom prst="rect">
            <a:avLst/>
          </a:prstGeom>
          <a:noFill/>
          <a:ln w="9525">
            <a:noFill/>
          </a:ln>
        </p:spPr>
        <p:txBody>
          <a:bodyPr wrap="none">
            <a:spAutoFit/>
          </a:bodyPr>
          <a:p>
            <a:pPr lvl="1" eaLnBrk="1" hangingPunct="1">
              <a:spcBef>
                <a:spcPct val="20000"/>
              </a:spcBef>
            </a:pPr>
            <a:r>
              <a:rPr lang="en-US" altLang="zh-CN" sz="2000" dirty="0">
                <a:solidFill>
                  <a:srgbClr val="800000"/>
                </a:solidFill>
                <a:latin typeface="Times New Roman" panose="02020603050405020304" charset="0"/>
              </a:rPr>
              <a:t>CHECK(sex=‘M’ or  sex=‘F’)</a:t>
            </a:r>
            <a:endParaRPr lang="en-US" altLang="zh-CN" sz="2000" dirty="0">
              <a:solidFill>
                <a:srgbClr val="800000"/>
              </a:solidFill>
              <a:latin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6867" name="Rectangle 2"/>
          <p:cNvSpPr>
            <a:spLocks noGrp="1"/>
          </p:cNvSpPr>
          <p:nvPr>
            <p:ph idx="1"/>
          </p:nvPr>
        </p:nvSpPr>
        <p:spPr>
          <a:xfrm>
            <a:off x="73025" y="1268413"/>
            <a:ext cx="8243888" cy="4176712"/>
          </a:xfrm>
        </p:spPr>
        <p:txBody>
          <a:bodyPr vert="horz" wrap="square" lIns="91440" tIns="45720" rIns="91440" bIns="45720" anchor="t" anchorCtr="0"/>
          <a:p>
            <a:pPr>
              <a:spcBef>
                <a:spcPct val="50000"/>
              </a:spcBef>
            </a:pPr>
            <a:r>
              <a:rPr lang="zh-CN" altLang="en-US" sz="2800" dirty="0">
                <a:solidFill>
                  <a:srgbClr val="800000"/>
                </a:solidFill>
                <a:latin typeface="Times New Roman" panose="02020603050405020304" charset="0"/>
                <a:ea typeface="宋体" panose="02010600030101010101" pitchFamily="2" charset="-122"/>
              </a:rPr>
              <a:t>概念</a:t>
            </a:r>
            <a:endParaRPr lang="zh-CN" altLang="en-US" sz="2800" dirty="0">
              <a:solidFill>
                <a:srgbClr val="800000"/>
              </a:solidFill>
              <a:latin typeface="Times New Roman" panose="02020603050405020304" charset="0"/>
              <a:ea typeface="宋体" panose="02010600030101010101" pitchFamily="2" charset="-122"/>
            </a:endParaRPr>
          </a:p>
          <a:p>
            <a:pPr lvl="1">
              <a:lnSpc>
                <a:spcPts val="4000"/>
              </a:lnSpc>
              <a:spcBef>
                <a:spcPct val="50000"/>
              </a:spcBef>
            </a:pPr>
            <a:r>
              <a:rPr lang="en-US" altLang="zh-CN" sz="2400" dirty="0">
                <a:latin typeface="Times New Roman" panose="02020603050405020304" charset="0"/>
                <a:ea typeface="宋体" panose="02010600030101010101" pitchFamily="2" charset="-122"/>
              </a:rPr>
              <a:t>FOREIGN KEY</a:t>
            </a:r>
            <a:r>
              <a:rPr lang="zh-CN" altLang="en-US" sz="2400" dirty="0">
                <a:latin typeface="Times New Roman" panose="02020603050405020304" charset="0"/>
                <a:ea typeface="宋体" panose="02010600030101010101" pitchFamily="2" charset="-122"/>
              </a:rPr>
              <a:t>约束指定某一个列或一组列作为外部键，其中，包含外部键的表称为从表，包含外部键所引用的主键或唯一键的表称主表。</a:t>
            </a:r>
            <a:endParaRPr lang="zh-CN" altLang="en-US" sz="2400" dirty="0">
              <a:latin typeface="Times New Roman" panose="02020603050405020304" charset="0"/>
              <a:ea typeface="宋体" panose="02010600030101010101" pitchFamily="2" charset="-122"/>
            </a:endParaRPr>
          </a:p>
          <a:p>
            <a:pPr lvl="1">
              <a:lnSpc>
                <a:spcPts val="4000"/>
              </a:lnSpc>
            </a:pPr>
            <a:r>
              <a:rPr lang="zh-CN" altLang="en-US" sz="2400" dirty="0">
                <a:latin typeface="Times New Roman" panose="02020603050405020304" charset="0"/>
                <a:ea typeface="宋体" panose="02010600030101010101" pitchFamily="2" charset="-122"/>
              </a:rPr>
              <a:t>系统保证从表在外部键上的取值要么是主表中某一个</a:t>
            </a:r>
            <a:r>
              <a:rPr lang="zh-CN" altLang="en-US" sz="2400" dirty="0">
                <a:solidFill>
                  <a:srgbClr val="800000"/>
                </a:solidFill>
                <a:latin typeface="Times New Roman" panose="02020603050405020304" charset="0"/>
                <a:ea typeface="宋体" panose="02010600030101010101" pitchFamily="2" charset="-122"/>
              </a:rPr>
              <a:t>主键值或唯一键值</a:t>
            </a:r>
            <a:r>
              <a:rPr lang="zh-CN" altLang="en-US" sz="2400" dirty="0">
                <a:latin typeface="Times New Roman" panose="02020603050405020304" charset="0"/>
                <a:ea typeface="宋体" panose="02010600030101010101" pitchFamily="2" charset="-122"/>
              </a:rPr>
              <a:t>，要么</a:t>
            </a:r>
            <a:r>
              <a:rPr lang="zh-CN" altLang="en-US" sz="2400" dirty="0">
                <a:solidFill>
                  <a:srgbClr val="800000"/>
                </a:solidFill>
                <a:latin typeface="Times New Roman" panose="02020603050405020304" charset="0"/>
                <a:ea typeface="宋体" panose="02010600030101010101" pitchFamily="2" charset="-122"/>
              </a:rPr>
              <a:t>取空值</a:t>
            </a:r>
            <a:r>
              <a:rPr lang="zh-CN" altLang="en-US" sz="2400" dirty="0">
                <a:latin typeface="Times New Roman" panose="02020603050405020304" charset="0"/>
                <a:ea typeface="宋体" panose="02010600030101010101" pitchFamily="2" charset="-122"/>
              </a:rPr>
              <a:t>。以此保证两个表之间的连接，确保了实体的参照完整性。</a:t>
            </a:r>
            <a:endParaRPr lang="zh-CN" altLang="en-US" sz="2400" dirty="0">
              <a:latin typeface="Times New Roman" panose="02020603050405020304" charset="0"/>
              <a:ea typeface="宋体" panose="02010600030101010101" pitchFamily="2" charset="-122"/>
            </a:endParaRPr>
          </a:p>
        </p:txBody>
      </p:sp>
      <p:sp>
        <p:nvSpPr>
          <p:cNvPr id="36868" name="Rectangle 3"/>
          <p:cNvSpPr>
            <a:spLocks noGrp="1"/>
          </p:cNvSpPr>
          <p:nvPr>
            <p:ph type="title"/>
          </p:nvPr>
        </p:nvSpPr>
        <p:spPr/>
        <p:txBody>
          <a:bodyPr vert="horz" wrap="square" lIns="91440" tIns="45720" rIns="91440" bIns="45720" anchor="b" anchorCtr="0"/>
          <a:p>
            <a:r>
              <a:rPr lang="zh-CN" altLang="en-US" dirty="0">
                <a:ea typeface="宋体" panose="02010600030101010101" pitchFamily="2" charset="-122"/>
              </a:rPr>
              <a:t>外键约束：</a:t>
            </a:r>
            <a:r>
              <a:rPr lang="en-US" altLang="zh-CN" dirty="0">
                <a:ea typeface="宋体" panose="02010600030101010101" pitchFamily="2" charset="-122"/>
              </a:rPr>
              <a:t>FOREIGN KEY</a:t>
            </a:r>
            <a:endParaRPr lang="en-US" altLang="zh-CN"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789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外键约束：</a:t>
            </a:r>
            <a:r>
              <a:rPr lang="en-US" altLang="zh-CN" dirty="0">
                <a:ea typeface="宋体" panose="02010600030101010101" pitchFamily="2" charset="-122"/>
              </a:rPr>
              <a:t>FOREIGN KEY</a:t>
            </a:r>
            <a:endParaRPr lang="en-US" altLang="zh-CN" dirty="0">
              <a:ea typeface="宋体" panose="02010600030101010101" pitchFamily="2" charset="-122"/>
            </a:endParaRPr>
          </a:p>
        </p:txBody>
      </p:sp>
      <p:sp>
        <p:nvSpPr>
          <p:cNvPr id="37892" name="Rectangle 3"/>
          <p:cNvSpPr>
            <a:spLocks noGrp="1"/>
          </p:cNvSpPr>
          <p:nvPr>
            <p:ph idx="1"/>
          </p:nvPr>
        </p:nvSpPr>
        <p:spPr>
          <a:xfrm>
            <a:off x="144463" y="1341438"/>
            <a:ext cx="7667625" cy="4591050"/>
          </a:xfrm>
        </p:spPr>
        <p:txBody>
          <a:bodyPr vert="horz" wrap="square" lIns="91440" tIns="45720" rIns="91440" bIns="45720" anchor="t" anchorCtr="0"/>
          <a:p>
            <a:r>
              <a:rPr lang="zh-CN" altLang="en-US" sz="3600" dirty="0">
                <a:solidFill>
                  <a:srgbClr val="800000"/>
                </a:solidFill>
                <a:ea typeface="宋体" panose="02010600030101010101" pitchFamily="2" charset="-122"/>
              </a:rPr>
              <a:t>特点</a:t>
            </a:r>
            <a:endParaRPr lang="zh-CN" altLang="en-US" sz="3600" dirty="0">
              <a:solidFill>
                <a:srgbClr val="800000"/>
              </a:solidFill>
              <a:ea typeface="宋体" panose="02010600030101010101" pitchFamily="2" charset="-122"/>
            </a:endParaRPr>
          </a:p>
          <a:p>
            <a:pPr lvl="1">
              <a:lnSpc>
                <a:spcPts val="4000"/>
              </a:lnSpc>
            </a:pPr>
            <a:r>
              <a:rPr lang="zh-CN" altLang="en-US" sz="2400" dirty="0">
                <a:ea typeface="宋体" panose="02010600030101010101" pitchFamily="2" charset="-122"/>
              </a:rPr>
              <a:t>定义外键约束的列的取值要么是主表参照列的值，要么为空；</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外键列只能参照于主表中的主键约束列或惟一性约束列；</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可以在一列或多列组合上定义外键约束；</a:t>
            </a:r>
            <a:endParaRPr lang="zh-CN" altLang="en-US" sz="2400" dirty="0">
              <a:ea typeface="宋体" panose="02010600030101010101" pitchFamily="2" charset="-122"/>
            </a:endParaRPr>
          </a:p>
          <a:p>
            <a:pPr lvl="1">
              <a:lnSpc>
                <a:spcPts val="4000"/>
              </a:lnSpc>
            </a:pPr>
            <a:r>
              <a:rPr lang="zh-CN" altLang="en-US" sz="2400" dirty="0">
                <a:ea typeface="宋体" panose="02010600030101010101" pitchFamily="2" charset="-122"/>
              </a:rPr>
              <a:t>外键约束可以是列级约束，也可以是表级约束。</a:t>
            </a:r>
            <a:endParaRPr lang="zh-CN" altLang="en-US" sz="24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891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外键约束：</a:t>
            </a:r>
            <a:r>
              <a:rPr lang="en-US" altLang="zh-CN" dirty="0">
                <a:ea typeface="宋体" panose="02010600030101010101" pitchFamily="2" charset="-122"/>
              </a:rPr>
              <a:t>FOREIGN KEY</a:t>
            </a:r>
            <a:endParaRPr lang="en-US" altLang="zh-CN" dirty="0">
              <a:ea typeface="宋体" panose="02010600030101010101" pitchFamily="2" charset="-122"/>
            </a:endParaRPr>
          </a:p>
        </p:txBody>
      </p:sp>
      <p:sp>
        <p:nvSpPr>
          <p:cNvPr id="38916" name="Rectangle 3"/>
          <p:cNvSpPr>
            <a:spLocks noGrp="1"/>
          </p:cNvSpPr>
          <p:nvPr>
            <p:ph idx="1"/>
          </p:nvPr>
        </p:nvSpPr>
        <p:spPr>
          <a:xfrm>
            <a:off x="142875" y="1125538"/>
            <a:ext cx="8532813" cy="2665412"/>
          </a:xfrm>
        </p:spPr>
        <p:txBody>
          <a:bodyPr vert="horz" wrap="square" lIns="91440" tIns="45720" rIns="91440" bIns="45720" anchor="t" anchorCtr="0"/>
          <a:p>
            <a:r>
              <a:rPr lang="zh-CN" altLang="en-US" sz="3600" dirty="0">
                <a:solidFill>
                  <a:srgbClr val="800000"/>
                </a:solidFill>
                <a:latin typeface="Times New Roman" panose="02020603050405020304" charset="0"/>
                <a:ea typeface="宋体" panose="02010600030101010101" pitchFamily="2" charset="-122"/>
              </a:rPr>
              <a:t>实例</a:t>
            </a:r>
            <a:endParaRPr lang="zh-CN" altLang="en-US" sz="3600" dirty="0">
              <a:solidFill>
                <a:srgbClr val="800000"/>
              </a:solidFill>
              <a:latin typeface="Times New Roman" panose="02020603050405020304" charset="0"/>
              <a:ea typeface="宋体" panose="02010600030101010101" pitchFamily="2" charset="-122"/>
            </a:endParaRPr>
          </a:p>
          <a:p>
            <a:pPr lvl="1">
              <a:lnSpc>
                <a:spcPts val="4000"/>
              </a:lnSpc>
            </a:pPr>
            <a:r>
              <a:rPr lang="en-US" altLang="zh-CN" sz="2400" dirty="0">
                <a:latin typeface="Times New Roman" panose="02020603050405020304" charset="0"/>
                <a:ea typeface="宋体" panose="02010600030101010101" pitchFamily="2" charset="-122"/>
              </a:rPr>
              <a:t>sp (spno,spname) </a:t>
            </a:r>
            <a:r>
              <a:rPr lang="zh-CN" altLang="en-US" sz="2400" dirty="0">
                <a:latin typeface="Times New Roman" panose="02020603050405020304" charset="0"/>
                <a:ea typeface="宋体" panose="02010600030101010101" pitchFamily="2" charset="-122"/>
              </a:rPr>
              <a:t>表示专业编号，专业名称</a:t>
            </a:r>
            <a:endParaRPr lang="zh-CN" altLang="en-US" sz="2400" dirty="0">
              <a:latin typeface="Times New Roman" panose="02020603050405020304" charset="0"/>
              <a:ea typeface="宋体" panose="02010600030101010101" pitchFamily="2" charset="-122"/>
            </a:endParaRPr>
          </a:p>
          <a:p>
            <a:pPr lvl="1">
              <a:lnSpc>
                <a:spcPts val="4000"/>
              </a:lnSpc>
            </a:pPr>
            <a:r>
              <a:rPr lang="en-US" altLang="zh-CN" sz="2400" dirty="0">
                <a:latin typeface="Times New Roman" panose="02020603050405020304" charset="0"/>
                <a:ea typeface="宋体" panose="02010600030101010101" pitchFamily="2" charset="-122"/>
              </a:rPr>
              <a:t>st(sno,sname,spno) </a:t>
            </a:r>
            <a:r>
              <a:rPr lang="zh-CN" altLang="en-US" sz="2400" dirty="0">
                <a:latin typeface="Times New Roman" panose="02020603050405020304" charset="0"/>
                <a:ea typeface="宋体" panose="02010600030101010101" pitchFamily="2" charset="-122"/>
              </a:rPr>
              <a:t>表示学</a:t>
            </a:r>
            <a:r>
              <a:rPr lang="zh-CN" altLang="en-US" sz="2400" dirty="0">
                <a:ea typeface="宋体" panose="02010600030101010101" pitchFamily="2" charset="-122"/>
              </a:rPr>
              <a:t>号，姓名，专业代号</a:t>
            </a:r>
            <a:endParaRPr lang="zh-CN" altLang="en-US" sz="2400" dirty="0">
              <a:ea typeface="宋体" panose="02010600030101010101" pitchFamily="2" charset="-122"/>
            </a:endParaRPr>
          </a:p>
        </p:txBody>
      </p:sp>
      <p:sp>
        <p:nvSpPr>
          <p:cNvPr id="38917" name="AutoShape 4"/>
          <p:cNvSpPr/>
          <p:nvPr/>
        </p:nvSpPr>
        <p:spPr>
          <a:xfrm>
            <a:off x="4572000" y="4868863"/>
            <a:ext cx="3455988" cy="865187"/>
          </a:xfrm>
          <a:prstGeom prst="cloudCallout">
            <a:avLst>
              <a:gd name="adj1" fmla="val 7329"/>
              <a:gd name="adj2" fmla="val -272569"/>
            </a:avLst>
          </a:prstGeom>
          <a:solidFill>
            <a:schemeClr val="accent1"/>
          </a:solidFill>
          <a:ln w="9525" cap="flat" cmpd="sng">
            <a:solidFill>
              <a:schemeClr val="tx1"/>
            </a:solidFill>
            <a:prstDash val="solid"/>
            <a:headEnd type="none" w="med" len="med"/>
            <a:tailEnd type="none" w="med" len="med"/>
          </a:ln>
        </p:spPr>
        <p:txBody>
          <a:bodyPr/>
          <a:p>
            <a:pPr algn="ctr"/>
            <a:r>
              <a:rPr lang="zh-CN" altLang="en-US" sz="1800" dirty="0">
                <a:solidFill>
                  <a:srgbClr val="800000"/>
                </a:solidFill>
                <a:latin typeface="Arial" panose="020B0604020202020204" pitchFamily="34" charset="0"/>
              </a:rPr>
              <a:t>外键及取值？</a:t>
            </a:r>
            <a:endParaRPr lang="zh-CN" altLang="en-US" sz="1800" dirty="0">
              <a:solidFill>
                <a:srgbClr val="800000"/>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229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本章内容</a:t>
            </a:r>
            <a:endParaRPr lang="zh-CN" altLang="en-US" dirty="0">
              <a:ea typeface="宋体" panose="02010600030101010101" pitchFamily="2" charset="-122"/>
            </a:endParaRPr>
          </a:p>
        </p:txBody>
      </p:sp>
      <p:sp>
        <p:nvSpPr>
          <p:cNvPr id="12292" name="Rectangle 3"/>
          <p:cNvSpPr>
            <a:spLocks noGrp="1"/>
          </p:cNvSpPr>
          <p:nvPr>
            <p:ph idx="1"/>
          </p:nvPr>
        </p:nvSpPr>
        <p:spPr>
          <a:xfrm>
            <a:off x="395288" y="1412875"/>
            <a:ext cx="7250112" cy="4679950"/>
          </a:xfrm>
        </p:spPr>
        <p:txBody>
          <a:bodyPr vert="horz" wrap="square" lIns="91440" tIns="45720" rIns="91440" bIns="45720" anchor="t" anchorCtr="0"/>
          <a:p>
            <a:r>
              <a:rPr lang="zh-CN" altLang="en-US" dirty="0">
                <a:ea typeface="宋体" panose="02010600030101010101" pitchFamily="2" charset="-122"/>
              </a:rPr>
              <a:t>模式的概念及创建</a:t>
            </a:r>
            <a:endParaRPr lang="en-US" altLang="zh-CN" dirty="0">
              <a:ea typeface="宋体" panose="02010600030101010101" pitchFamily="2" charset="-122"/>
            </a:endParaRPr>
          </a:p>
          <a:p>
            <a:r>
              <a:rPr lang="zh-CN" altLang="en-US" dirty="0">
                <a:ea typeface="宋体" panose="02010600030101010101" pitchFamily="2" charset="-122"/>
              </a:rPr>
              <a:t>表的创建与管理</a:t>
            </a:r>
            <a:endParaRPr lang="zh-CN" altLang="en-US" dirty="0">
              <a:ea typeface="宋体" panose="02010600030101010101" pitchFamily="2" charset="-122"/>
            </a:endParaRPr>
          </a:p>
          <a:p>
            <a:r>
              <a:rPr lang="zh-CN" altLang="en-US" dirty="0">
                <a:ea typeface="宋体" panose="02010600030101010101" pitchFamily="2" charset="-122"/>
              </a:rPr>
              <a:t>索引的创建与管理</a:t>
            </a:r>
            <a:endParaRPr lang="zh-CN" altLang="en-US" dirty="0">
              <a:ea typeface="宋体" panose="02010600030101010101" pitchFamily="2" charset="-122"/>
            </a:endParaRPr>
          </a:p>
          <a:p>
            <a:r>
              <a:rPr lang="zh-CN" altLang="en-US" dirty="0">
                <a:ea typeface="宋体" panose="02010600030101010101" pitchFamily="2" charset="-122"/>
              </a:rPr>
              <a:t>视图的创建与管理</a:t>
            </a:r>
            <a:endParaRPr lang="zh-CN" altLang="en-US" dirty="0">
              <a:ea typeface="宋体" panose="02010600030101010101" pitchFamily="2" charset="-122"/>
            </a:endParaRPr>
          </a:p>
          <a:p>
            <a:r>
              <a:rPr lang="zh-CN" altLang="en-US" dirty="0">
                <a:ea typeface="宋体" panose="02010600030101010101" pitchFamily="2" charset="-122"/>
              </a:rPr>
              <a:t>序列</a:t>
            </a:r>
            <a:endParaRPr lang="zh-CN" altLang="en-US" dirty="0">
              <a:ea typeface="宋体" panose="02010600030101010101" pitchFamily="2" charset="-122"/>
            </a:endParaRPr>
          </a:p>
          <a:p>
            <a:r>
              <a:rPr lang="zh-CN" altLang="en-US" dirty="0">
                <a:ea typeface="宋体" panose="02010600030101010101" pitchFamily="2" charset="-122"/>
              </a:rPr>
              <a:t>分区表与分区索引</a:t>
            </a:r>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993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外键约束：</a:t>
            </a:r>
            <a:r>
              <a:rPr lang="en-US" altLang="zh-CN" dirty="0">
                <a:ea typeface="宋体" panose="02010600030101010101" pitchFamily="2" charset="-122"/>
              </a:rPr>
              <a:t>FOREIGN KEY</a:t>
            </a:r>
            <a:endParaRPr lang="en-US" altLang="zh-CN" dirty="0">
              <a:ea typeface="宋体" panose="02010600030101010101" pitchFamily="2" charset="-122"/>
            </a:endParaRPr>
          </a:p>
        </p:txBody>
      </p:sp>
      <p:sp>
        <p:nvSpPr>
          <p:cNvPr id="39940" name="Rectangle 3"/>
          <p:cNvSpPr>
            <a:spLocks noGrp="1"/>
          </p:cNvSpPr>
          <p:nvPr>
            <p:ph idx="1"/>
          </p:nvPr>
        </p:nvSpPr>
        <p:spPr>
          <a:xfrm>
            <a:off x="285750" y="981075"/>
            <a:ext cx="8389938" cy="2735263"/>
          </a:xfrm>
        </p:spPr>
        <p:txBody>
          <a:bodyPr vert="horz" wrap="square" lIns="91440" tIns="45720" rIns="91440" bIns="45720" anchor="t" anchorCtr="0"/>
          <a:p>
            <a:r>
              <a:rPr lang="zh-CN" altLang="en-US" sz="3600" dirty="0">
                <a:solidFill>
                  <a:srgbClr val="800000"/>
                </a:solidFill>
                <a:latin typeface="Times New Roman" panose="02020603050405020304" charset="0"/>
                <a:ea typeface="宋体" panose="02010600030101010101" pitchFamily="2" charset="-122"/>
              </a:rPr>
              <a:t>实例</a:t>
            </a:r>
            <a:endParaRPr lang="zh-CN" altLang="en-US" sz="3600" dirty="0">
              <a:solidFill>
                <a:srgbClr val="800000"/>
              </a:solidFill>
              <a:latin typeface="Times New Roman" panose="02020603050405020304" charset="0"/>
              <a:ea typeface="宋体" panose="02010600030101010101" pitchFamily="2" charset="-122"/>
            </a:endParaRPr>
          </a:p>
          <a:p>
            <a:pPr lvl="1">
              <a:lnSpc>
                <a:spcPts val="4000"/>
              </a:lnSpc>
            </a:pPr>
            <a:r>
              <a:rPr lang="en-US" altLang="zh-CN" sz="2400" dirty="0">
                <a:latin typeface="Times New Roman" panose="02020603050405020304" charset="0"/>
                <a:ea typeface="宋体" panose="02010600030101010101" pitchFamily="2" charset="-122"/>
              </a:rPr>
              <a:t>st(sno,sname,sage) </a:t>
            </a:r>
            <a:r>
              <a:rPr lang="zh-CN" altLang="en-US" sz="2400" dirty="0">
                <a:latin typeface="Times New Roman" panose="02020603050405020304" charset="0"/>
                <a:ea typeface="宋体" panose="02010600030101010101" pitchFamily="2" charset="-122"/>
              </a:rPr>
              <a:t>表示学号，姓名，年龄</a:t>
            </a:r>
            <a:endParaRPr lang="zh-CN" altLang="en-US" sz="2400" dirty="0">
              <a:latin typeface="Times New Roman" panose="02020603050405020304" charset="0"/>
              <a:ea typeface="宋体" panose="02010600030101010101" pitchFamily="2" charset="-122"/>
            </a:endParaRPr>
          </a:p>
          <a:p>
            <a:pPr lvl="1">
              <a:lnSpc>
                <a:spcPts val="4000"/>
              </a:lnSpc>
            </a:pPr>
            <a:r>
              <a:rPr lang="en-US" altLang="zh-CN" sz="2400" dirty="0">
                <a:latin typeface="Times New Roman" panose="02020603050405020304" charset="0"/>
                <a:ea typeface="宋体" panose="02010600030101010101" pitchFamily="2" charset="-122"/>
              </a:rPr>
              <a:t>course(cno,cname,credit)</a:t>
            </a:r>
            <a:r>
              <a:rPr lang="zh-CN" altLang="en-US" sz="2400" dirty="0">
                <a:latin typeface="Times New Roman" panose="02020603050405020304" charset="0"/>
                <a:ea typeface="宋体" panose="02010600030101010101" pitchFamily="2" charset="-122"/>
              </a:rPr>
              <a:t>课程号，课程名，学分</a:t>
            </a:r>
            <a:endParaRPr lang="zh-CN" altLang="en-US" sz="2400" dirty="0">
              <a:latin typeface="Times New Roman" panose="02020603050405020304" charset="0"/>
              <a:ea typeface="宋体" panose="02010600030101010101" pitchFamily="2" charset="-122"/>
            </a:endParaRPr>
          </a:p>
          <a:p>
            <a:pPr lvl="1">
              <a:lnSpc>
                <a:spcPts val="4000"/>
              </a:lnSpc>
            </a:pPr>
            <a:r>
              <a:rPr lang="en-US" altLang="zh-CN" sz="2400" dirty="0">
                <a:latin typeface="Times New Roman" panose="02020603050405020304" charset="0"/>
                <a:ea typeface="宋体" panose="02010600030101010101" pitchFamily="2" charset="-122"/>
              </a:rPr>
              <a:t>sc(sno,cno,grade)</a:t>
            </a:r>
            <a:r>
              <a:rPr lang="zh-CN" altLang="en-US" sz="2400" dirty="0">
                <a:latin typeface="Times New Roman" panose="02020603050405020304" charset="0"/>
                <a:ea typeface="宋体" panose="02010600030101010101" pitchFamily="2" charset="-122"/>
              </a:rPr>
              <a:t>学号，课程号，分数</a:t>
            </a:r>
            <a:endParaRPr lang="zh-CN" altLang="en-US" sz="2400" dirty="0">
              <a:latin typeface="Times New Roman" panose="02020603050405020304" charset="0"/>
              <a:ea typeface="宋体" panose="02010600030101010101" pitchFamily="2" charset="-122"/>
            </a:endParaRPr>
          </a:p>
          <a:p>
            <a:pPr lvl="1">
              <a:lnSpc>
                <a:spcPts val="4000"/>
              </a:lnSpc>
              <a:buNone/>
            </a:pPr>
            <a:r>
              <a:rPr lang="en-US" altLang="zh-CN" sz="2400" dirty="0">
                <a:solidFill>
                  <a:srgbClr val="800000"/>
                </a:solidFill>
                <a:latin typeface="Times New Roman" panose="02020603050405020304" charset="0"/>
                <a:ea typeface="宋体" panose="02010600030101010101" pitchFamily="2" charset="-122"/>
              </a:rPr>
              <a:t>SQL&gt;Create table st(sno number(4) primary key, sname char(10),sage number )</a:t>
            </a:r>
            <a:endParaRPr lang="en-US" altLang="zh-CN" sz="2400" dirty="0">
              <a:solidFill>
                <a:srgbClr val="800000"/>
              </a:solidFill>
              <a:latin typeface="Times New Roman" panose="02020603050405020304" charset="0"/>
              <a:ea typeface="宋体" panose="02010600030101010101" pitchFamily="2" charset="-122"/>
            </a:endParaRPr>
          </a:p>
          <a:p>
            <a:pPr lvl="1">
              <a:lnSpc>
                <a:spcPts val="4000"/>
              </a:lnSpc>
              <a:buNone/>
            </a:pPr>
            <a:r>
              <a:rPr lang="en-US" altLang="zh-CN" sz="2400" dirty="0">
                <a:solidFill>
                  <a:srgbClr val="800000"/>
                </a:solidFill>
                <a:latin typeface="Times New Roman" panose="02020603050405020304" charset="0"/>
                <a:ea typeface="宋体" panose="02010600030101010101" pitchFamily="2" charset="-122"/>
              </a:rPr>
              <a:t>SQL&gt;Create table course(cno number(4) primary key,cname char(20), credit number);</a:t>
            </a:r>
            <a:endParaRPr lang="en-US" altLang="zh-CN" sz="2400" dirty="0">
              <a:solidFill>
                <a:srgbClr val="800000"/>
              </a:solidFill>
              <a:latin typeface="Times New Roman" panose="02020603050405020304" charset="0"/>
              <a:ea typeface="宋体" panose="02010600030101010101" pitchFamily="2" charset="-122"/>
            </a:endParaRPr>
          </a:p>
          <a:p>
            <a:pPr lvl="1">
              <a:lnSpc>
                <a:spcPts val="4000"/>
              </a:lnSpc>
            </a:pPr>
            <a:r>
              <a:rPr lang="en-US" altLang="zh-CN" sz="2400" dirty="0">
                <a:solidFill>
                  <a:srgbClr val="800000"/>
                </a:solidFill>
                <a:latin typeface="Times New Roman" panose="02020603050405020304" charset="0"/>
                <a:ea typeface="宋体" panose="02010600030101010101" pitchFamily="2" charset="-122"/>
              </a:rPr>
              <a:t>sc</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p:txBody>
      </p:sp>
      <p:sp>
        <p:nvSpPr>
          <p:cNvPr id="39941" name="AutoShape 4"/>
          <p:cNvSpPr/>
          <p:nvPr/>
        </p:nvSpPr>
        <p:spPr>
          <a:xfrm>
            <a:off x="5003800" y="5589588"/>
            <a:ext cx="3455988" cy="863600"/>
          </a:xfrm>
          <a:prstGeom prst="cloudCallout">
            <a:avLst>
              <a:gd name="adj1" fmla="val -62079"/>
              <a:gd name="adj2" fmla="val -293120"/>
            </a:avLst>
          </a:prstGeom>
          <a:solidFill>
            <a:schemeClr val="accent1"/>
          </a:solidFill>
          <a:ln w="9525" cap="flat" cmpd="sng">
            <a:solidFill>
              <a:schemeClr val="tx1"/>
            </a:solidFill>
            <a:prstDash val="solid"/>
            <a:headEnd type="none" w="med" len="med"/>
            <a:tailEnd type="none" w="med" len="med"/>
          </a:ln>
        </p:spPr>
        <p:txBody>
          <a:bodyPr/>
          <a:p>
            <a:pPr algn="ctr"/>
            <a:r>
              <a:rPr lang="zh-CN" altLang="en-US" sz="1800" dirty="0">
                <a:solidFill>
                  <a:srgbClr val="800000"/>
                </a:solidFill>
                <a:latin typeface="Arial" panose="020B0604020202020204" pitchFamily="34" charset="0"/>
              </a:rPr>
              <a:t>外键及取值？</a:t>
            </a:r>
            <a:endParaRPr lang="zh-CN" altLang="en-US" sz="1800" dirty="0">
              <a:solidFill>
                <a:srgbClr val="800000"/>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096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空</a:t>
            </a:r>
            <a:r>
              <a:rPr lang="en-US" altLang="zh-CN" dirty="0">
                <a:ea typeface="宋体" panose="02010600030101010101" pitchFamily="2" charset="-122"/>
              </a:rPr>
              <a:t>/</a:t>
            </a:r>
            <a:r>
              <a:rPr lang="zh-CN" altLang="en-US" dirty="0">
                <a:ea typeface="宋体" panose="02010600030101010101" pitchFamily="2" charset="-122"/>
              </a:rPr>
              <a:t>非空约束：</a:t>
            </a:r>
            <a:r>
              <a:rPr lang="en-US" altLang="zh-CN" dirty="0">
                <a:ea typeface="宋体" panose="02010600030101010101" pitchFamily="2" charset="-122"/>
              </a:rPr>
              <a:t>NULL/NOT NULL </a:t>
            </a:r>
            <a:endParaRPr lang="en-US" altLang="zh-CN" dirty="0">
              <a:ea typeface="宋体" panose="02010600030101010101" pitchFamily="2" charset="-122"/>
            </a:endParaRPr>
          </a:p>
        </p:txBody>
      </p:sp>
      <p:sp>
        <p:nvSpPr>
          <p:cNvPr id="39940" name="Rectangle 3"/>
          <p:cNvSpPr>
            <a:spLocks noGrp="1" noChangeArrowheads="1"/>
          </p:cNvSpPr>
          <p:nvPr>
            <p:ph idx="1"/>
          </p:nvPr>
        </p:nvSpPr>
        <p:spPr>
          <a:xfrm>
            <a:off x="252413" y="1268413"/>
            <a:ext cx="8207375" cy="295275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rgbClr val="800000"/>
              </a:buClr>
              <a:buSzPct val="90000"/>
              <a:buFont typeface="Wingdings" panose="05000000000000000000" pitchFamily="2" charset="2"/>
              <a:buChar char="n"/>
              <a:defRPr/>
            </a:pPr>
            <a:r>
              <a:rPr kumimoji="0" lang="zh-CN" altLang="en-US" sz="3600" b="1" i="0" u="none" strike="noStrike" kern="0" cap="none" spc="0" normalizeH="0" baseline="0" noProof="0" dirty="0" smtClean="0">
                <a:ln>
                  <a:noFill/>
                </a:ln>
                <a:solidFill>
                  <a:srgbClr val="800000"/>
                </a:solidFill>
                <a:effectLst/>
                <a:uLnTx/>
                <a:uFillTx/>
                <a:latin typeface="Times New Roman" panose="02020603050405020304" charset="0"/>
                <a:ea typeface="宋体" panose="02010600030101010101" pitchFamily="2" charset="-122"/>
                <a:cs typeface="Arial" panose="020B0604020202020204" pitchFamily="34" charset="0"/>
              </a:rPr>
              <a:t>特点</a:t>
            </a:r>
            <a:endParaRPr kumimoji="0" lang="zh-CN" altLang="en-US" sz="3600" b="1" i="0" u="none" strike="noStrike" kern="0" cap="none" spc="0" normalizeH="0" baseline="0" noProof="0" dirty="0" smtClean="0">
              <a:ln>
                <a:noFill/>
              </a:ln>
              <a:solidFill>
                <a:srgbClr val="800000"/>
              </a:solidFill>
              <a:effectLst/>
              <a:uLnTx/>
              <a:uFillTx/>
              <a:latin typeface="Times New Roman" panose="02020603050405020304" charset="0"/>
              <a:ea typeface="宋体" panose="02010600030101010101" pitchFamily="2" charset="-122"/>
              <a:cs typeface="Arial" panose="020B0604020202020204" pitchFamily="34" charset="0"/>
            </a:endParaRP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在同一个表中可以定义多个</a:t>
            </a:r>
            <a:r>
              <a:rPr kumimoji="0" lang="en-US" altLang="zh-CN"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NOT NULL</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约束；</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smtClean="0">
                <a:ln>
                  <a:noFill/>
                </a:ln>
                <a:solidFill>
                  <a:srgbClr val="800000"/>
                </a:solidFill>
                <a:effectLst>
                  <a:outerShdw blurRad="38100" dist="38100" dir="2700000" algn="tl">
                    <a:srgbClr val="C0C0C0"/>
                  </a:outerShdw>
                </a:effectLst>
                <a:uLnTx/>
                <a:uFillTx/>
                <a:latin typeface="Times New Roman" panose="02020603050405020304" charset="0"/>
                <a:ea typeface="宋体" panose="02010600030101010101" pitchFamily="2" charset="-122"/>
                <a:cs typeface="Arial" panose="020B0604020202020204" pitchFamily="34" charset="0"/>
              </a:rPr>
              <a:t>只能是列级约束</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a:t>
            </a:r>
            <a:endParaRPr kumimoji="0" lang="zh-CN" altLang="en-US" sz="24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198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约束举例</a:t>
            </a:r>
            <a:endParaRPr lang="en-US" altLang="zh-CN" dirty="0">
              <a:ea typeface="宋体" panose="02010600030101010101" pitchFamily="2" charset="-122"/>
            </a:endParaRPr>
          </a:p>
        </p:txBody>
      </p:sp>
      <p:sp>
        <p:nvSpPr>
          <p:cNvPr id="41988" name="Rectangle 3"/>
          <p:cNvSpPr>
            <a:spLocks noGrp="1"/>
          </p:cNvSpPr>
          <p:nvPr>
            <p:ph idx="1"/>
          </p:nvPr>
        </p:nvSpPr>
        <p:spPr>
          <a:xfrm>
            <a:off x="0" y="908050"/>
            <a:ext cx="9144000" cy="5329238"/>
          </a:xfrm>
        </p:spPr>
        <p:txBody>
          <a:bodyPr vert="horz" wrap="square" lIns="91440" tIns="45720" rIns="91440" bIns="45720" anchor="t" anchorCtr="0"/>
          <a:p>
            <a:pPr>
              <a:lnSpc>
                <a:spcPct val="125000"/>
              </a:lnSpc>
            </a:pPr>
            <a:r>
              <a:rPr lang="zh-CN" altLang="en-US" dirty="0">
                <a:solidFill>
                  <a:srgbClr val="800000"/>
                </a:solidFill>
                <a:ea typeface="宋体" panose="02010600030101010101" pitchFamily="2" charset="-122"/>
              </a:rPr>
              <a:t>创建一个</a:t>
            </a:r>
            <a:r>
              <a:rPr lang="en-US" altLang="zh-CN" dirty="0">
                <a:solidFill>
                  <a:srgbClr val="800000"/>
                </a:solidFill>
                <a:ea typeface="宋体" panose="02010600030101010101" pitchFamily="2" charset="-122"/>
              </a:rPr>
              <a:t>student</a:t>
            </a:r>
            <a:r>
              <a:rPr lang="zh-CN" altLang="en-US" dirty="0">
                <a:solidFill>
                  <a:srgbClr val="800000"/>
                </a:solidFill>
                <a:ea typeface="宋体" panose="02010600030101010101" pitchFamily="2" charset="-122"/>
              </a:rPr>
              <a:t>表</a:t>
            </a:r>
            <a:endParaRPr lang="en-US" altLang="zh-CN" dirty="0">
              <a:solidFill>
                <a:srgbClr val="800000"/>
              </a:solidFill>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CREATE TABLE student(</a:t>
            </a:r>
            <a:endParaRPr lang="en-US" altLang="zh-CN" sz="2400" dirty="0">
              <a:latin typeface="Times New Roman" panose="02020603050405020304" charset="0"/>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   sno NUMBER(6) </a:t>
            </a:r>
            <a:r>
              <a:rPr lang="en-US" altLang="zh-CN" sz="2400" dirty="0">
                <a:solidFill>
                  <a:srgbClr val="800000"/>
                </a:solidFill>
                <a:latin typeface="Times New Roman" panose="02020603050405020304" charset="0"/>
                <a:ea typeface="宋体" panose="02010600030101010101" pitchFamily="2" charset="-122"/>
              </a:rPr>
              <a:t>CONSTRAINT S_PK PRIMARY KEY</a:t>
            </a:r>
            <a:r>
              <a:rPr lang="en-US" altLang="zh-CN" sz="2400" dirty="0">
                <a:latin typeface="Times New Roman" panose="02020603050405020304" charset="0"/>
                <a:ea typeface="宋体" panose="02010600030101010101" pitchFamily="2" charset="-122"/>
              </a:rPr>
              <a:t>, </a:t>
            </a:r>
            <a:endParaRPr lang="en-US" altLang="zh-CN" sz="2400" dirty="0">
              <a:latin typeface="Times New Roman" panose="02020603050405020304" charset="0"/>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   sname VARCHAR2(10)  </a:t>
            </a:r>
            <a:r>
              <a:rPr lang="en-US" altLang="zh-CN" sz="2400" dirty="0">
                <a:solidFill>
                  <a:srgbClr val="800000"/>
                </a:solidFill>
                <a:latin typeface="Times New Roman" panose="02020603050405020304" charset="0"/>
                <a:ea typeface="宋体" panose="02010600030101010101" pitchFamily="2" charset="-122"/>
              </a:rPr>
              <a:t>NOT NULL</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   sex   CHAR(2) </a:t>
            </a:r>
            <a:r>
              <a:rPr lang="en-US" altLang="zh-CN" sz="2400" dirty="0">
                <a:solidFill>
                  <a:srgbClr val="800000"/>
                </a:solidFill>
                <a:latin typeface="Times New Roman" panose="02020603050405020304" charset="0"/>
                <a:ea typeface="宋体" panose="02010600030101010101" pitchFamily="2" charset="-122"/>
              </a:rPr>
              <a:t>CONSTRAINT S_CK1    </a:t>
            </a:r>
            <a:endParaRPr lang="en-US" altLang="zh-CN" sz="2400" dirty="0">
              <a:solidFill>
                <a:srgbClr val="800000"/>
              </a:solidFill>
              <a:latin typeface="Times New Roman" panose="02020603050405020304" charset="0"/>
              <a:ea typeface="宋体" panose="02010600030101010101" pitchFamily="2" charset="-122"/>
            </a:endParaRPr>
          </a:p>
          <a:p>
            <a:pPr marL="457200" lvl="1" indent="0">
              <a:lnSpc>
                <a:spcPct val="125000"/>
              </a:lnSpc>
              <a:buNone/>
            </a:pPr>
            <a:r>
              <a:rPr lang="en-US" altLang="zh-CN" sz="2400" dirty="0">
                <a:solidFill>
                  <a:srgbClr val="800000"/>
                </a:solidFill>
                <a:latin typeface="Times New Roman" panose="02020603050405020304" charset="0"/>
                <a:ea typeface="宋体" panose="02010600030101010101" pitchFamily="2" charset="-122"/>
              </a:rPr>
              <a:t>                                                  CHECK(sex in('M', 'F')),</a:t>
            </a:r>
            <a:endParaRPr lang="en-US" altLang="zh-CN" sz="2400" dirty="0">
              <a:solidFill>
                <a:srgbClr val="800000"/>
              </a:solidFill>
              <a:latin typeface="Times New Roman" panose="02020603050405020304" charset="0"/>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   sage  NUMBER(6,2),</a:t>
            </a:r>
            <a:endParaRPr lang="en-US" altLang="zh-CN" sz="2400" dirty="0">
              <a:latin typeface="Times New Roman" panose="02020603050405020304" charset="0"/>
              <a:ea typeface="宋体" panose="02010600030101010101" pitchFamily="2" charset="-122"/>
            </a:endParaRPr>
          </a:p>
          <a:p>
            <a:pPr marL="457200" lvl="1" indent="0">
              <a:lnSpc>
                <a:spcPct val="125000"/>
              </a:lnSpc>
              <a:buNone/>
            </a:pPr>
            <a:r>
              <a:rPr lang="en-US" altLang="zh-CN" sz="2400" dirty="0">
                <a:latin typeface="Times New Roman" panose="02020603050405020304" charset="0"/>
                <a:ea typeface="宋体" panose="02010600030101010101" pitchFamily="2" charset="-122"/>
              </a:rPr>
              <a:t>   </a:t>
            </a:r>
            <a:r>
              <a:rPr lang="en-US" altLang="zh-CN" sz="2400" dirty="0">
                <a:solidFill>
                  <a:srgbClr val="800000"/>
                </a:solidFill>
                <a:latin typeface="Times New Roman" panose="02020603050405020304" charset="0"/>
                <a:ea typeface="宋体" panose="02010600030101010101" pitchFamily="2" charset="-122"/>
              </a:rPr>
              <a:t>CONSTRAINT S_CK2 CHECK(sage between 18 and 60)</a:t>
            </a:r>
            <a:endParaRPr lang="en-US" altLang="zh-CN" sz="2400" dirty="0">
              <a:solidFill>
                <a:srgbClr val="800000"/>
              </a:solidFill>
              <a:latin typeface="Times New Roman" panose="02020603050405020304" charset="0"/>
              <a:ea typeface="宋体" panose="02010600030101010101" pitchFamily="2" charset="-122"/>
            </a:endParaRPr>
          </a:p>
          <a:p>
            <a:pPr marL="457200" lvl="1" indent="0">
              <a:lnSpc>
                <a:spcPct val="125000"/>
              </a:lnSpc>
              <a:buNone/>
            </a:pPr>
            <a:r>
              <a:rPr lang="en-US" altLang="zh-CN" dirty="0">
                <a:latin typeface="Times New Roman" panose="02020603050405020304" charset="0"/>
                <a:ea typeface="宋体" panose="02010600030101010101" pitchFamily="2" charset="-122"/>
              </a:rPr>
              <a:t>);</a:t>
            </a:r>
            <a:endParaRPr lang="en-US" altLang="zh-CN" dirty="0">
              <a:latin typeface="Times New Roman" panose="0202060305040502030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301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参数</a:t>
            </a:r>
            <a:endParaRPr lang="zh-CN" altLang="en-US" dirty="0">
              <a:ea typeface="宋体" panose="02010600030101010101" pitchFamily="2" charset="-122"/>
            </a:endParaRPr>
          </a:p>
        </p:txBody>
      </p:sp>
      <p:sp>
        <p:nvSpPr>
          <p:cNvPr id="43012" name="Rectangle 3"/>
          <p:cNvSpPr>
            <a:spLocks noGrp="1"/>
          </p:cNvSpPr>
          <p:nvPr>
            <p:ph idx="1"/>
          </p:nvPr>
        </p:nvSpPr>
        <p:spPr>
          <a:xfrm>
            <a:off x="0" y="908050"/>
            <a:ext cx="8388350" cy="5257800"/>
          </a:xfrm>
        </p:spPr>
        <p:txBody>
          <a:bodyPr vert="horz" wrap="square" lIns="91440" tIns="45720" rIns="91440" bIns="45720" anchor="t" anchorCtr="0"/>
          <a:p>
            <a:pPr>
              <a:lnSpc>
                <a:spcPct val="110000"/>
              </a:lnSpc>
            </a:pPr>
            <a:r>
              <a:rPr lang="zh-CN" altLang="en-US" dirty="0">
                <a:solidFill>
                  <a:srgbClr val="800000"/>
                </a:solidFill>
                <a:latin typeface="Times New Roman" panose="02020603050405020304" charset="0"/>
                <a:ea typeface="宋体" panose="02010600030101010101" pitchFamily="2" charset="-122"/>
              </a:rPr>
              <a:t>参数（</a:t>
            </a:r>
            <a:r>
              <a:rPr lang="en-US" altLang="zh-CN" dirty="0">
                <a:solidFill>
                  <a:srgbClr val="800000"/>
                </a:solidFill>
                <a:latin typeface="Times New Roman" panose="02020603050405020304" charset="0"/>
                <a:ea typeface="宋体" panose="02010600030101010101" pitchFamily="2" charset="-122"/>
              </a:rPr>
              <a:t>parameter_list</a:t>
            </a:r>
            <a:r>
              <a:rPr lang="zh-CN" altLang="en-US" dirty="0">
                <a:solidFill>
                  <a:srgbClr val="800000"/>
                </a:solidFill>
                <a:latin typeface="Times New Roman" panose="02020603050405020304" charset="0"/>
                <a:ea typeface="宋体" panose="02010600030101010101" pitchFamily="2" charset="-122"/>
              </a:rPr>
              <a:t>）</a:t>
            </a:r>
            <a:endParaRPr lang="zh-CN" altLang="en-US" dirty="0">
              <a:solidFill>
                <a:srgbClr val="800000"/>
              </a:solidFill>
              <a:latin typeface="Times New Roman" panose="02020603050405020304" charset="0"/>
              <a:ea typeface="宋体" panose="02010600030101010101" pitchFamily="2" charset="-122"/>
            </a:endParaRPr>
          </a:p>
          <a:p>
            <a:pPr lvl="1">
              <a:lnSpc>
                <a:spcPct val="110000"/>
              </a:lnSpc>
            </a:pPr>
            <a:r>
              <a:rPr lang="zh-CN" altLang="en-US" sz="2200" dirty="0">
                <a:latin typeface="Times New Roman" panose="02020603050405020304" charset="0"/>
                <a:ea typeface="宋体" panose="02010600030101010101" pitchFamily="2" charset="-122"/>
              </a:rPr>
              <a:t>在定义表时，可以通过参数设置表存储在哪一个表空间中，和存储空间分配等。</a:t>
            </a:r>
            <a:endParaRPr lang="en-US" altLang="zh-CN" sz="2200" dirty="0">
              <a:latin typeface="Times New Roman" panose="02020603050405020304" charset="0"/>
              <a:ea typeface="宋体" panose="02010600030101010101" pitchFamily="2" charset="-122"/>
            </a:endParaRPr>
          </a:p>
          <a:p>
            <a:pPr lvl="1">
              <a:lnSpc>
                <a:spcPct val="110000"/>
              </a:lnSpc>
              <a:buFont typeface="Wingdings" panose="05000000000000000000" pitchFamily="2" charset="2"/>
              <a:buChar char="l"/>
            </a:pPr>
            <a:r>
              <a:rPr lang="en-US" altLang="zh-CN" sz="2200" dirty="0">
                <a:solidFill>
                  <a:srgbClr val="800000"/>
                </a:solidFill>
                <a:latin typeface="Times New Roman" panose="02020603050405020304" charset="0"/>
                <a:ea typeface="宋体" panose="02010600030101010101" pitchFamily="2" charset="-122"/>
              </a:rPr>
              <a:t>TABLESPACE</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TABLESPACE</a:t>
            </a:r>
            <a:r>
              <a:rPr lang="zh-CN" altLang="en-US" sz="2200" dirty="0">
                <a:solidFill>
                  <a:srgbClr val="800000"/>
                </a:solidFill>
                <a:latin typeface="Times New Roman" panose="02020603050405020304" charset="0"/>
                <a:ea typeface="宋体" panose="02010600030101010101" pitchFamily="2" charset="-122"/>
              </a:rPr>
              <a:t>子句用于指定表存储的表空间。</a:t>
            </a:r>
            <a:r>
              <a:rPr lang="zh-CN" altLang="en-US" sz="2200" dirty="0">
                <a:solidFill>
                  <a:srgbClr val="FF0000"/>
                </a:solidFill>
                <a:latin typeface="Times New Roman" panose="02020603050405020304" charset="0"/>
                <a:ea typeface="宋体" panose="02010600030101010101" pitchFamily="2" charset="-122"/>
              </a:rPr>
              <a:t> </a:t>
            </a:r>
            <a:endParaRPr lang="zh-CN" altLang="en-US" sz="2200" dirty="0">
              <a:solidFill>
                <a:srgbClr val="FF0000"/>
              </a:solidFill>
              <a:latin typeface="Times New Roman" panose="02020603050405020304" charset="0"/>
              <a:ea typeface="宋体" panose="02010600030101010101" pitchFamily="2" charset="-122"/>
            </a:endParaRPr>
          </a:p>
          <a:p>
            <a:pPr lvl="1">
              <a:lnSpc>
                <a:spcPct val="110000"/>
              </a:lnSpc>
              <a:buFont typeface="Wingdings" panose="05000000000000000000" pitchFamily="2" charset="2"/>
              <a:buChar char="l"/>
            </a:pPr>
            <a:r>
              <a:rPr lang="en-US" altLang="zh-CN" sz="2200" dirty="0">
                <a:solidFill>
                  <a:srgbClr val="800000"/>
                </a:solidFill>
                <a:latin typeface="Times New Roman" panose="02020603050405020304" charset="0"/>
                <a:ea typeface="宋体" panose="02010600030101010101" pitchFamily="2" charset="-122"/>
              </a:rPr>
              <a:t>STORAGE</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STORAGE</a:t>
            </a:r>
            <a:r>
              <a:rPr lang="zh-CN" altLang="en-US" sz="2200" dirty="0">
                <a:solidFill>
                  <a:srgbClr val="800000"/>
                </a:solidFill>
                <a:latin typeface="Times New Roman" panose="02020603050405020304" charset="0"/>
                <a:ea typeface="宋体" panose="02010600030101010101" pitchFamily="2" charset="-122"/>
              </a:rPr>
              <a:t>子句用于设置表的存储参数。若不指定，则继承表空间的存储参数设置。 </a:t>
            </a:r>
            <a:endParaRPr lang="zh-CN" altLang="en-US"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INITIAL </a:t>
            </a:r>
            <a:endParaRPr lang="en-US" altLang="zh-CN"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NEXT</a:t>
            </a:r>
            <a:endParaRPr lang="en-US" altLang="zh-CN"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PCTINCREASE</a:t>
            </a:r>
            <a:endParaRPr lang="en-US" altLang="zh-CN"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MINEXTENTS</a:t>
            </a:r>
            <a:endParaRPr lang="en-US" altLang="zh-CN"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MAXEXTENTS</a:t>
            </a:r>
            <a:endParaRPr lang="en-US" altLang="zh-CN" sz="2200" dirty="0">
              <a:solidFill>
                <a:srgbClr val="800000"/>
              </a:solidFill>
              <a:latin typeface="Times New Roman" panose="02020603050405020304" charset="0"/>
              <a:ea typeface="宋体" panose="02010600030101010101" pitchFamily="2" charset="-122"/>
            </a:endParaRPr>
          </a:p>
          <a:p>
            <a:pPr lvl="1">
              <a:lnSpc>
                <a:spcPct val="110000"/>
              </a:lnSpc>
            </a:pPr>
            <a:r>
              <a:rPr lang="en-US" altLang="zh-CN" sz="2200" dirty="0">
                <a:solidFill>
                  <a:srgbClr val="800000"/>
                </a:solidFill>
                <a:latin typeface="Times New Roman" panose="02020603050405020304" charset="0"/>
                <a:ea typeface="宋体" panose="02010600030101010101" pitchFamily="2" charset="-122"/>
              </a:rPr>
              <a:t>BUFFER_POOL (KEEP</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RECYCLE</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DEFAULT)</a:t>
            </a:r>
            <a:r>
              <a:rPr lang="en-US" altLang="zh-CN" sz="2400" dirty="0">
                <a:solidFill>
                  <a:srgbClr val="FF0000"/>
                </a:solidFill>
                <a:latin typeface="Times New Roman" panose="02020603050405020304" charset="0"/>
                <a:ea typeface="宋体" panose="02010600030101010101" pitchFamily="2" charset="-122"/>
              </a:rPr>
              <a:t> </a:t>
            </a:r>
            <a:endParaRPr lang="zh-CN" altLang="en-US" sz="2400" dirty="0">
              <a:solidFill>
                <a:srgbClr val="FF0000"/>
              </a:solidFill>
              <a:latin typeface="Times New Roman" panose="0202060305040502030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403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参数</a:t>
            </a:r>
            <a:endParaRPr lang="zh-CN" altLang="en-US" dirty="0">
              <a:ea typeface="宋体" panose="02010600030101010101" pitchFamily="2" charset="-122"/>
            </a:endParaRPr>
          </a:p>
        </p:txBody>
      </p:sp>
      <p:sp>
        <p:nvSpPr>
          <p:cNvPr id="44036" name="Rectangle 3"/>
          <p:cNvSpPr>
            <a:spLocks noGrp="1"/>
          </p:cNvSpPr>
          <p:nvPr>
            <p:ph idx="1"/>
          </p:nvPr>
        </p:nvSpPr>
        <p:spPr>
          <a:xfrm>
            <a:off x="0" y="908050"/>
            <a:ext cx="8532813" cy="4897438"/>
          </a:xfrm>
        </p:spPr>
        <p:txBody>
          <a:bodyPr vert="horz" wrap="square" lIns="91440" tIns="45720" rIns="91440" bIns="45720" anchor="t" anchorCtr="0"/>
          <a:p>
            <a:pPr>
              <a:spcBef>
                <a:spcPts val="1200"/>
              </a:spcBef>
            </a:pPr>
            <a:r>
              <a:rPr lang="en-US" altLang="zh-CN" dirty="0">
                <a:solidFill>
                  <a:srgbClr val="800000"/>
                </a:solidFill>
                <a:latin typeface="Times New Roman" panose="02020603050405020304" charset="0"/>
                <a:ea typeface="宋体" panose="02010600030101010101" pitchFamily="2" charset="-122"/>
              </a:rPr>
              <a:t>STORAGE</a:t>
            </a:r>
            <a:r>
              <a:rPr lang="zh-CN" altLang="en-US" dirty="0">
                <a:solidFill>
                  <a:srgbClr val="800000"/>
                </a:solidFill>
                <a:latin typeface="Times New Roman" panose="02020603050405020304" charset="0"/>
                <a:ea typeface="宋体" panose="02010600030101010101" pitchFamily="2" charset="-122"/>
              </a:rPr>
              <a:t>参数设置需注意</a:t>
            </a:r>
            <a:endParaRPr lang="zh-CN" altLang="en-US" dirty="0">
              <a:solidFill>
                <a:srgbClr val="800000"/>
              </a:solidFill>
              <a:latin typeface="Times New Roman" panose="02020603050405020304" charset="0"/>
              <a:ea typeface="宋体" panose="02010600030101010101" pitchFamily="2" charset="-122"/>
            </a:endParaRPr>
          </a:p>
          <a:p>
            <a:pPr lvl="1">
              <a:lnSpc>
                <a:spcPts val="4000"/>
              </a:lnSpc>
              <a:spcBef>
                <a:spcPts val="1200"/>
              </a:spcBef>
            </a:pPr>
            <a:r>
              <a:rPr lang="zh-CN" altLang="en-US" sz="2200" dirty="0">
                <a:solidFill>
                  <a:srgbClr val="800000"/>
                </a:solidFill>
                <a:latin typeface="Times New Roman" panose="02020603050405020304" charset="0"/>
                <a:ea typeface="宋体" panose="02010600030101010101" pitchFamily="2" charset="-122"/>
              </a:rPr>
              <a:t>如果表空间管理方式为</a:t>
            </a:r>
            <a:r>
              <a:rPr lang="en-US" altLang="zh-CN" sz="2200" dirty="0">
                <a:solidFill>
                  <a:srgbClr val="800000"/>
                </a:solidFill>
                <a:latin typeface="Times New Roman" panose="02020603050405020304" charset="0"/>
                <a:ea typeface="宋体" panose="02010600030101010101" pitchFamily="2" charset="-122"/>
              </a:rPr>
              <a:t>EXTENT MANAGEMENT LOCAL AUTOALLOCATE</a:t>
            </a:r>
            <a:r>
              <a:rPr lang="zh-CN" altLang="en-US" sz="2200" dirty="0">
                <a:solidFill>
                  <a:srgbClr val="800000"/>
                </a:solidFill>
                <a:latin typeface="Times New Roman" panose="02020603050405020304" charset="0"/>
                <a:ea typeface="宋体" panose="02010600030101010101" pitchFamily="2" charset="-122"/>
              </a:rPr>
              <a:t>，则在</a:t>
            </a:r>
            <a:r>
              <a:rPr lang="en-US" altLang="zh-CN" sz="2200" dirty="0">
                <a:solidFill>
                  <a:srgbClr val="800000"/>
                </a:solidFill>
                <a:latin typeface="Times New Roman" panose="02020603050405020304" charset="0"/>
                <a:ea typeface="宋体" panose="02010600030101010101" pitchFamily="2" charset="-122"/>
              </a:rPr>
              <a:t>STORAGE</a:t>
            </a:r>
            <a:r>
              <a:rPr lang="zh-CN" altLang="en-US" sz="2200" dirty="0">
                <a:solidFill>
                  <a:srgbClr val="800000"/>
                </a:solidFill>
                <a:latin typeface="Times New Roman" panose="02020603050405020304" charset="0"/>
                <a:ea typeface="宋体" panose="02010600030101010101" pitchFamily="2" charset="-122"/>
              </a:rPr>
              <a:t>中只能指定</a:t>
            </a:r>
            <a:r>
              <a:rPr lang="en-US" altLang="zh-CN" sz="2200" dirty="0">
                <a:solidFill>
                  <a:srgbClr val="800000"/>
                </a:solidFill>
                <a:latin typeface="Times New Roman" panose="02020603050405020304" charset="0"/>
                <a:ea typeface="宋体" panose="02010600030101010101" pitchFamily="2" charset="-122"/>
              </a:rPr>
              <a:t>INITIAL</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NEXT</a:t>
            </a:r>
            <a:r>
              <a:rPr lang="zh-CN" altLang="en-US" sz="2200" dirty="0">
                <a:solidFill>
                  <a:srgbClr val="800000"/>
                </a:solidFill>
                <a:latin typeface="Times New Roman" panose="02020603050405020304" charset="0"/>
                <a:ea typeface="宋体" panose="02010600030101010101" pitchFamily="2" charset="-122"/>
              </a:rPr>
              <a:t>和</a:t>
            </a:r>
            <a:r>
              <a:rPr lang="en-US" altLang="zh-CN" sz="2200" dirty="0">
                <a:solidFill>
                  <a:srgbClr val="800000"/>
                </a:solidFill>
                <a:latin typeface="Times New Roman" panose="02020603050405020304" charset="0"/>
                <a:ea typeface="宋体" panose="02010600030101010101" pitchFamily="2" charset="-122"/>
              </a:rPr>
              <a:t>MINEXTENTS</a:t>
            </a:r>
            <a:r>
              <a:rPr lang="zh-CN" altLang="en-US" sz="2200" dirty="0">
                <a:solidFill>
                  <a:srgbClr val="800000"/>
                </a:solidFill>
                <a:latin typeface="Times New Roman" panose="02020603050405020304" charset="0"/>
                <a:ea typeface="宋体" panose="02010600030101010101" pitchFamily="2" charset="-122"/>
              </a:rPr>
              <a:t>这</a:t>
            </a:r>
            <a:r>
              <a:rPr lang="en-US" altLang="zh-CN" sz="2200" dirty="0">
                <a:solidFill>
                  <a:srgbClr val="800000"/>
                </a:solidFill>
                <a:latin typeface="Times New Roman" panose="02020603050405020304" charset="0"/>
                <a:ea typeface="宋体" panose="02010600030101010101" pitchFamily="2" charset="-122"/>
              </a:rPr>
              <a:t>3</a:t>
            </a:r>
            <a:r>
              <a:rPr lang="zh-CN" altLang="en-US" sz="2200" dirty="0">
                <a:solidFill>
                  <a:srgbClr val="800000"/>
                </a:solidFill>
                <a:latin typeface="Times New Roman" panose="02020603050405020304" charset="0"/>
                <a:ea typeface="宋体" panose="02010600030101010101" pitchFamily="2" charset="-122"/>
              </a:rPr>
              <a:t>个参数；</a:t>
            </a:r>
            <a:endParaRPr lang="zh-CN" altLang="en-US" sz="2200" dirty="0">
              <a:solidFill>
                <a:srgbClr val="800000"/>
              </a:solidFill>
              <a:latin typeface="Times New Roman" panose="02020603050405020304" charset="0"/>
              <a:ea typeface="宋体" panose="02010600030101010101" pitchFamily="2" charset="-122"/>
            </a:endParaRPr>
          </a:p>
          <a:p>
            <a:pPr lvl="1">
              <a:lnSpc>
                <a:spcPts val="4000"/>
              </a:lnSpc>
              <a:spcBef>
                <a:spcPts val="1200"/>
              </a:spcBef>
            </a:pPr>
            <a:r>
              <a:rPr lang="zh-CN" altLang="en-US" sz="2200" dirty="0">
                <a:solidFill>
                  <a:srgbClr val="800000"/>
                </a:solidFill>
                <a:latin typeface="Times New Roman" panose="02020603050405020304" charset="0"/>
                <a:ea typeface="宋体" panose="02010600030101010101" pitchFamily="2" charset="-122"/>
              </a:rPr>
              <a:t>如果表空间管理方式为</a:t>
            </a:r>
            <a:r>
              <a:rPr lang="en-US" altLang="zh-CN" sz="2200" dirty="0">
                <a:solidFill>
                  <a:srgbClr val="800000"/>
                </a:solidFill>
                <a:latin typeface="Times New Roman" panose="02020603050405020304" charset="0"/>
                <a:ea typeface="宋体" panose="02010600030101010101" pitchFamily="2" charset="-122"/>
              </a:rPr>
              <a:t>EXTENT MANAGEMENT LOCAL UNIFORM</a:t>
            </a:r>
            <a:r>
              <a:rPr lang="zh-CN" altLang="en-US" sz="2200" dirty="0">
                <a:solidFill>
                  <a:srgbClr val="800000"/>
                </a:solidFill>
                <a:latin typeface="Times New Roman" panose="02020603050405020304" charset="0"/>
                <a:ea typeface="宋体" panose="02010600030101010101" pitchFamily="2" charset="-122"/>
              </a:rPr>
              <a:t>，则不能指定任何</a:t>
            </a:r>
            <a:r>
              <a:rPr lang="en-US" altLang="zh-CN" sz="2200" dirty="0">
                <a:solidFill>
                  <a:srgbClr val="800000"/>
                </a:solidFill>
                <a:latin typeface="Times New Roman" panose="02020603050405020304" charset="0"/>
                <a:ea typeface="宋体" panose="02010600030101010101" pitchFamily="2" charset="-122"/>
              </a:rPr>
              <a:t>STORAGE</a:t>
            </a:r>
            <a:r>
              <a:rPr lang="zh-CN" altLang="en-US" sz="2200" dirty="0">
                <a:solidFill>
                  <a:srgbClr val="800000"/>
                </a:solidFill>
                <a:latin typeface="Times New Roman" panose="02020603050405020304" charset="0"/>
                <a:ea typeface="宋体" panose="02010600030101010101" pitchFamily="2" charset="-122"/>
              </a:rPr>
              <a:t>子句；</a:t>
            </a:r>
            <a:endParaRPr lang="zh-CN" altLang="en-US" sz="2200" dirty="0">
              <a:solidFill>
                <a:srgbClr val="800000"/>
              </a:solidFill>
              <a:latin typeface="Times New Roman" panose="02020603050405020304" charset="0"/>
              <a:ea typeface="宋体" panose="02010600030101010101" pitchFamily="2" charset="-122"/>
            </a:endParaRPr>
          </a:p>
          <a:p>
            <a:pPr lvl="1">
              <a:lnSpc>
                <a:spcPts val="4000"/>
              </a:lnSpc>
              <a:spcBef>
                <a:spcPts val="1200"/>
              </a:spcBef>
            </a:pPr>
            <a:r>
              <a:rPr lang="zh-CN" altLang="en-US" sz="2200" dirty="0">
                <a:solidFill>
                  <a:srgbClr val="800000"/>
                </a:solidFill>
                <a:latin typeface="Times New Roman" panose="02020603050405020304" charset="0"/>
                <a:ea typeface="宋体" panose="02010600030101010101" pitchFamily="2" charset="-122"/>
              </a:rPr>
              <a:t>如果表空间管理方式为</a:t>
            </a:r>
            <a:r>
              <a:rPr lang="en-US" altLang="zh-CN" sz="2200" dirty="0">
                <a:solidFill>
                  <a:srgbClr val="800000"/>
                </a:solidFill>
                <a:latin typeface="Times New Roman" panose="02020603050405020304" charset="0"/>
                <a:ea typeface="宋体" panose="02010600030101010101" pitchFamily="2" charset="-122"/>
              </a:rPr>
              <a:t>EXTENT MANAGEMENT DICTIONARY</a:t>
            </a:r>
            <a:r>
              <a:rPr lang="zh-CN" altLang="en-US" sz="2200" dirty="0">
                <a:solidFill>
                  <a:srgbClr val="800000"/>
                </a:solidFill>
                <a:latin typeface="Times New Roman" panose="02020603050405020304" charset="0"/>
                <a:ea typeface="宋体" panose="02010600030101010101" pitchFamily="2" charset="-122"/>
              </a:rPr>
              <a:t>，则在</a:t>
            </a:r>
            <a:r>
              <a:rPr lang="en-US" altLang="zh-CN" sz="2200" dirty="0">
                <a:solidFill>
                  <a:srgbClr val="800000"/>
                </a:solidFill>
                <a:latin typeface="Times New Roman" panose="02020603050405020304" charset="0"/>
                <a:ea typeface="宋体" panose="02010600030101010101" pitchFamily="2" charset="-122"/>
              </a:rPr>
              <a:t>STORAG</a:t>
            </a:r>
            <a:r>
              <a:rPr lang="zh-CN" altLang="en-US" sz="2200" dirty="0">
                <a:solidFill>
                  <a:srgbClr val="800000"/>
                </a:solidFill>
                <a:latin typeface="Times New Roman" panose="02020603050405020304" charset="0"/>
                <a:ea typeface="宋体" panose="02010600030101010101" pitchFamily="2" charset="-122"/>
              </a:rPr>
              <a:t>中可以设置任何参数。</a:t>
            </a:r>
            <a:endParaRPr lang="zh-CN" altLang="en-US" sz="22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505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参数</a:t>
            </a:r>
            <a:endParaRPr lang="zh-CN" altLang="en-US" dirty="0">
              <a:ea typeface="宋体" panose="02010600030101010101" pitchFamily="2" charset="-122"/>
            </a:endParaRPr>
          </a:p>
        </p:txBody>
      </p:sp>
      <p:sp>
        <p:nvSpPr>
          <p:cNvPr id="45060" name="Rectangle 3"/>
          <p:cNvSpPr>
            <a:spLocks noGrp="1"/>
          </p:cNvSpPr>
          <p:nvPr>
            <p:ph idx="1"/>
          </p:nvPr>
        </p:nvSpPr>
        <p:spPr>
          <a:xfrm>
            <a:off x="0" y="908050"/>
            <a:ext cx="8243888" cy="4608513"/>
          </a:xfrm>
        </p:spPr>
        <p:txBody>
          <a:bodyPr vert="horz" wrap="square" lIns="91440" tIns="45720" rIns="91440" bIns="45720" anchor="t" anchorCtr="0"/>
          <a:p>
            <a:pPr>
              <a:lnSpc>
                <a:spcPct val="120000"/>
              </a:lnSpc>
            </a:pPr>
            <a:r>
              <a:rPr lang="zh-CN" altLang="en-US" dirty="0">
                <a:solidFill>
                  <a:srgbClr val="800000"/>
                </a:solidFill>
                <a:latin typeface="Times New Roman" panose="02020603050405020304" charset="0"/>
                <a:ea typeface="宋体" panose="02010600030101010101" pitchFamily="2" charset="-122"/>
              </a:rPr>
              <a:t>数据块管理参数 </a:t>
            </a:r>
            <a:endParaRPr lang="zh-CN" altLang="en-US"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800000"/>
                </a:solidFill>
                <a:latin typeface="Times New Roman" panose="02020603050405020304" charset="0"/>
                <a:ea typeface="宋体" panose="02010600030101010101" pitchFamily="2" charset="-122"/>
              </a:rPr>
              <a:t>PCTFREE</a:t>
            </a:r>
            <a:r>
              <a:rPr lang="zh-CN" altLang="en-US" sz="2200" dirty="0">
                <a:solidFill>
                  <a:srgbClr val="800000"/>
                </a:solidFill>
                <a:latin typeface="Times New Roman" panose="02020603050405020304" charset="0"/>
                <a:ea typeface="宋体" panose="02010600030101010101" pitchFamily="2" charset="-122"/>
              </a:rPr>
              <a:t>：用于指定数据块中必须保留的最小空闲空间。</a:t>
            </a:r>
            <a:endParaRPr lang="zh-CN" altLang="en-US" sz="2200"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800000"/>
                </a:solidFill>
                <a:latin typeface="Times New Roman" panose="02020603050405020304" charset="0"/>
                <a:ea typeface="宋体" panose="02010600030101010101" pitchFamily="2" charset="-122"/>
              </a:rPr>
              <a:t>PCTUSED</a:t>
            </a:r>
            <a:r>
              <a:rPr lang="zh-CN" altLang="en-US" sz="2200" dirty="0">
                <a:solidFill>
                  <a:srgbClr val="800000"/>
                </a:solidFill>
                <a:latin typeface="Times New Roman" panose="02020603050405020304" charset="0"/>
                <a:ea typeface="宋体" panose="02010600030101010101" pitchFamily="2" charset="-122"/>
              </a:rPr>
              <a:t>：用于指定当数据块空闲空间达到</a:t>
            </a:r>
            <a:r>
              <a:rPr lang="en-US" altLang="zh-CN" sz="2200" dirty="0">
                <a:solidFill>
                  <a:srgbClr val="800000"/>
                </a:solidFill>
                <a:latin typeface="Times New Roman" panose="02020603050405020304" charset="0"/>
                <a:ea typeface="宋体" panose="02010600030101010101" pitchFamily="2" charset="-122"/>
              </a:rPr>
              <a:t>PCTFREE</a:t>
            </a:r>
            <a:r>
              <a:rPr lang="zh-CN" altLang="en-US" sz="2200" dirty="0">
                <a:solidFill>
                  <a:srgbClr val="800000"/>
                </a:solidFill>
                <a:latin typeface="Times New Roman" panose="02020603050405020304" charset="0"/>
                <a:ea typeface="宋体" panose="02010600030101010101" pitchFamily="2" charset="-122"/>
              </a:rPr>
              <a:t>参数的限制后，数据块能够被再次使用前，已占用的存储空间必须低于的比例。</a:t>
            </a:r>
            <a:endParaRPr lang="zh-CN" altLang="en-US" sz="2200"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800000"/>
                </a:solidFill>
                <a:latin typeface="Times New Roman" panose="02020603050405020304" charset="0"/>
                <a:ea typeface="宋体" panose="02010600030101010101" pitchFamily="2" charset="-122"/>
              </a:rPr>
              <a:t>INITRANS</a:t>
            </a:r>
            <a:r>
              <a:rPr lang="zh-CN" altLang="en-US" sz="2200" dirty="0">
                <a:solidFill>
                  <a:srgbClr val="800000"/>
                </a:solidFill>
                <a:latin typeface="Times New Roman" panose="02020603050405020304" charset="0"/>
                <a:ea typeface="宋体" panose="02010600030101010101" pitchFamily="2" charset="-122"/>
              </a:rPr>
              <a:t>：用于指定能够并发访问同一个数据块的事务的数量。（初始时）</a:t>
            </a:r>
            <a:endParaRPr lang="zh-CN" altLang="en-US" sz="2200" dirty="0">
              <a:solidFill>
                <a:srgbClr val="800000"/>
              </a:solidFill>
              <a:latin typeface="Times New Roman" panose="02020603050405020304" charset="0"/>
              <a:ea typeface="宋体" panose="02010600030101010101" pitchFamily="2" charset="-122"/>
            </a:endParaRPr>
          </a:p>
          <a:p>
            <a:pPr lvl="1">
              <a:lnSpc>
                <a:spcPct val="120000"/>
              </a:lnSpc>
            </a:pPr>
            <a:r>
              <a:rPr lang="en-US" altLang="zh-CN" sz="2200" dirty="0">
                <a:solidFill>
                  <a:srgbClr val="800000"/>
                </a:solidFill>
                <a:latin typeface="Times New Roman" panose="02020603050405020304" charset="0"/>
                <a:ea typeface="宋体" panose="02010600030101010101" pitchFamily="2" charset="-122"/>
              </a:rPr>
              <a:t>MAXTRANS</a:t>
            </a:r>
            <a:r>
              <a:rPr lang="zh-CN" altLang="en-US" sz="2200" dirty="0">
                <a:solidFill>
                  <a:srgbClr val="800000"/>
                </a:solidFill>
                <a:latin typeface="Times New Roman" panose="02020603050405020304" charset="0"/>
                <a:ea typeface="宋体" panose="02010600030101010101" pitchFamily="2" charset="-122"/>
              </a:rPr>
              <a:t>：用于指定能够并发访问同一个数据块的事务的最大数量。</a:t>
            </a:r>
            <a:endParaRPr lang="zh-CN" altLang="en-US" sz="22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608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参数</a:t>
            </a:r>
            <a:endParaRPr lang="zh-CN" altLang="en-US" dirty="0">
              <a:ea typeface="宋体" panose="02010600030101010101" pitchFamily="2" charset="-122"/>
            </a:endParaRPr>
          </a:p>
        </p:txBody>
      </p:sp>
      <p:sp>
        <p:nvSpPr>
          <p:cNvPr id="46084" name="Rectangle 3"/>
          <p:cNvSpPr>
            <a:spLocks noGrp="1"/>
          </p:cNvSpPr>
          <p:nvPr>
            <p:ph idx="1"/>
          </p:nvPr>
        </p:nvSpPr>
        <p:spPr>
          <a:xfrm>
            <a:off x="323850" y="1341438"/>
            <a:ext cx="8218488" cy="4968875"/>
          </a:xfrm>
        </p:spPr>
        <p:txBody>
          <a:bodyPr vert="horz" wrap="square" lIns="91440" tIns="45720" rIns="91440" bIns="45720" anchor="t" anchorCtr="0"/>
          <a:p>
            <a:pPr>
              <a:lnSpc>
                <a:spcPct val="130000"/>
              </a:lnSpc>
            </a:pPr>
            <a:r>
              <a:rPr lang="en-US" altLang="zh-CN" sz="2400" dirty="0">
                <a:latin typeface="Times New Roman" panose="02020603050405020304" charset="0"/>
                <a:ea typeface="宋体" panose="02010600030101010101" pitchFamily="2" charset="-122"/>
              </a:rPr>
              <a:t>LOGGING</a:t>
            </a:r>
            <a:r>
              <a:rPr lang="zh-CN" altLang="en-US" sz="2400" dirty="0">
                <a:latin typeface="Times New Roman" panose="02020603050405020304" charset="0"/>
                <a:ea typeface="宋体" panose="02010600030101010101" pitchFamily="2" charset="-122"/>
              </a:rPr>
              <a:t>与</a:t>
            </a:r>
            <a:r>
              <a:rPr lang="en-US" altLang="zh-CN" sz="2400" dirty="0">
                <a:latin typeface="Times New Roman" panose="02020603050405020304" charset="0"/>
                <a:ea typeface="宋体" panose="02010600030101010101" pitchFamily="2" charset="-122"/>
              </a:rPr>
              <a:t>NOLOGGING</a:t>
            </a:r>
            <a:r>
              <a:rPr lang="zh-CN" altLang="en-US" sz="2400" dirty="0">
                <a:latin typeface="Times New Roman" panose="02020603050405020304" charset="0"/>
                <a:ea typeface="宋体" panose="02010600030101010101" pitchFamily="2" charset="-122"/>
              </a:rPr>
              <a:t>子句</a:t>
            </a:r>
            <a:endParaRPr lang="zh-CN" altLang="en-US" sz="2400" dirty="0">
              <a:latin typeface="Times New Roman" panose="02020603050405020304" charset="0"/>
              <a:ea typeface="宋体" panose="02010600030101010101" pitchFamily="2" charset="-122"/>
            </a:endParaRPr>
          </a:p>
          <a:p>
            <a:pPr>
              <a:lnSpc>
                <a:spcPct val="130000"/>
              </a:lnSpc>
            </a:pPr>
            <a:r>
              <a:rPr lang="zh-CN" altLang="en-US" sz="2400" dirty="0">
                <a:latin typeface="Times New Roman" panose="02020603050405020304" charset="0"/>
                <a:ea typeface="宋体" panose="02010600030101010101" pitchFamily="2" charset="-122"/>
              </a:rPr>
              <a:t>默认为</a:t>
            </a:r>
            <a:r>
              <a:rPr lang="en-US" altLang="zh-CN" sz="2400" dirty="0">
                <a:solidFill>
                  <a:srgbClr val="800000"/>
                </a:solidFill>
                <a:latin typeface="Times New Roman" panose="02020603050405020304" charset="0"/>
                <a:ea typeface="宋体" panose="02010600030101010101" pitchFamily="2" charset="-122"/>
              </a:rPr>
              <a:t>NOLOGGING</a:t>
            </a:r>
            <a:r>
              <a:rPr lang="zh-CN" altLang="en-US" sz="2400" dirty="0">
                <a:latin typeface="Times New Roman" panose="02020603050405020304" charset="0"/>
                <a:ea typeface="宋体" panose="02010600030101010101" pitchFamily="2" charset="-122"/>
              </a:rPr>
              <a:t>，即表的创建操作不会记录到重做日志文件中，尤其适合通过查询创建表的情况。使用</a:t>
            </a:r>
            <a:r>
              <a:rPr lang="en-US" altLang="zh-CN" sz="2400" dirty="0">
                <a:latin typeface="Times New Roman" panose="02020603050405020304" charset="0"/>
                <a:ea typeface="宋体" panose="02010600030101010101" pitchFamily="2" charset="-122"/>
              </a:rPr>
              <a:t>LOGGING</a:t>
            </a:r>
            <a:r>
              <a:rPr lang="zh-CN" altLang="en-US" sz="2400" dirty="0">
                <a:latin typeface="Times New Roman" panose="02020603050405020304" charset="0"/>
                <a:ea typeface="宋体" panose="02010600030101010101" pitchFamily="2" charset="-122"/>
              </a:rPr>
              <a:t>子句，表的创建操作（包括通过查询创建表时的插入记录操作）都将记录到重做日志文件中。</a:t>
            </a:r>
            <a:endParaRPr lang="zh-CN" altLang="en-US" sz="2400" dirty="0">
              <a:latin typeface="Times New Roman" panose="02020603050405020304" charset="0"/>
              <a:ea typeface="宋体" panose="02010600030101010101" pitchFamily="2" charset="-122"/>
            </a:endParaRPr>
          </a:p>
          <a:p>
            <a:pPr>
              <a:lnSpc>
                <a:spcPct val="130000"/>
              </a:lnSpc>
            </a:pPr>
            <a:r>
              <a:rPr lang="en-US" altLang="zh-CN" sz="2400" dirty="0">
                <a:latin typeface="Times New Roman" panose="02020603050405020304" charset="0"/>
                <a:ea typeface="宋体" panose="02010600030101010101" pitchFamily="2" charset="-122"/>
              </a:rPr>
              <a:t>PARALLEL</a:t>
            </a:r>
            <a:r>
              <a:rPr lang="zh-CN" altLang="en-US" sz="2400" dirty="0">
                <a:latin typeface="Times New Roman" panose="02020603050405020304" charset="0"/>
                <a:ea typeface="宋体" panose="02010600030101010101" pitchFamily="2" charset="-122"/>
              </a:rPr>
              <a:t>、</a:t>
            </a:r>
            <a:r>
              <a:rPr lang="en-US" altLang="zh-CN" sz="2400" dirty="0">
                <a:solidFill>
                  <a:srgbClr val="800000"/>
                </a:solidFill>
                <a:latin typeface="Times New Roman" panose="02020603050405020304" charset="0"/>
                <a:ea typeface="宋体" panose="02010600030101010101" pitchFamily="2" charset="-122"/>
              </a:rPr>
              <a:t>NOPARALLEL   </a:t>
            </a:r>
            <a:r>
              <a:rPr lang="zh-CN" altLang="en-US" sz="2400" dirty="0">
                <a:latin typeface="Times New Roman" panose="02020603050405020304" charset="0"/>
                <a:ea typeface="宋体" panose="02010600030101010101" pitchFamily="2" charset="-122"/>
              </a:rPr>
              <a:t>并行建表</a:t>
            </a:r>
            <a:endParaRPr lang="zh-CN" altLang="en-US" sz="2400" dirty="0">
              <a:latin typeface="Times New Roman" panose="02020603050405020304" charset="0"/>
              <a:ea typeface="宋体" panose="02010600030101010101" pitchFamily="2" charset="-122"/>
            </a:endParaRPr>
          </a:p>
          <a:p>
            <a:pPr>
              <a:lnSpc>
                <a:spcPct val="130000"/>
              </a:lnSpc>
            </a:pPr>
            <a:r>
              <a:rPr lang="en-US" altLang="zh-CN" sz="2400" dirty="0">
                <a:solidFill>
                  <a:srgbClr val="800000"/>
                </a:solidFill>
                <a:latin typeface="Times New Roman" panose="02020603050405020304" charset="0"/>
                <a:ea typeface="宋体" panose="02010600030101010101" pitchFamily="2" charset="-122"/>
              </a:rPr>
              <a:t>CACHE</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NOCACHE  </a:t>
            </a:r>
            <a:r>
              <a:rPr lang="zh-CN" altLang="en-US" sz="2400" dirty="0">
                <a:latin typeface="Times New Roman" panose="02020603050405020304" charset="0"/>
                <a:ea typeface="宋体" panose="02010600030101010101" pitchFamily="2" charset="-122"/>
              </a:rPr>
              <a:t>表中数据是否缓存</a:t>
            </a:r>
            <a:endParaRPr lang="zh-CN" altLang="en-US" sz="2400" dirty="0">
              <a:latin typeface="Times New Roman" panose="02020603050405020304" charset="0"/>
              <a:ea typeface="宋体" panose="02010600030101010101" pitchFamily="2" charset="-122"/>
            </a:endParaRPr>
          </a:p>
          <a:p>
            <a:pPr>
              <a:lnSpc>
                <a:spcPct val="130000"/>
              </a:lnSpc>
              <a:buNone/>
            </a:pPr>
            <a:endParaRPr lang="en-US" altLang="zh-CN" sz="2800" dirty="0">
              <a:latin typeface="Times New Roman" panose="0202060305040502030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710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47108" name="Rectangle 3"/>
          <p:cNvSpPr>
            <a:spLocks noGrp="1"/>
          </p:cNvSpPr>
          <p:nvPr>
            <p:ph idx="1"/>
          </p:nvPr>
        </p:nvSpPr>
        <p:spPr>
          <a:xfrm>
            <a:off x="647700" y="979488"/>
            <a:ext cx="7380288" cy="5473700"/>
          </a:xfrm>
        </p:spPr>
        <p:txBody>
          <a:bodyPr vert="horz" wrap="square" lIns="91440" tIns="45720" rIns="91440" bIns="45720" anchor="t" anchorCtr="0"/>
          <a:p>
            <a:pPr>
              <a:buNone/>
            </a:pPr>
            <a:r>
              <a:rPr lang="en-US" altLang="zh-CN" sz="2400" dirty="0">
                <a:latin typeface="Times New Roman" panose="02020603050405020304" charset="0"/>
                <a:ea typeface="宋体" panose="02010600030101010101" pitchFamily="2" charset="-122"/>
              </a:rPr>
              <a:t>CREATE TABLE regions</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region_id NUMBER PRIMARY KEY, </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region_name VARCHAR2(25)</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TABLESPACE USERS;</a:t>
            </a:r>
            <a:endParaRPr lang="en-US" altLang="zh-CN" sz="2400" dirty="0">
              <a:latin typeface="Times New Roman" panose="02020603050405020304" charset="0"/>
              <a:ea typeface="宋体" panose="02010600030101010101" pitchFamily="2" charset="-122"/>
            </a:endParaRPr>
          </a:p>
          <a:p>
            <a:pPr>
              <a:buNone/>
            </a:pP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CREATE TABLE countries</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 country_id CHAR(2) PRIMARY KEY, </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country_name VARCHAR2(40), </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region_id NUMBER REFERENCES </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regions(region_id)</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a:t>
            </a:r>
            <a:endParaRPr lang="en-US" altLang="zh-CN" sz="2400" dirty="0">
              <a:latin typeface="Times New Roman" panose="02020603050405020304" charset="0"/>
              <a:ea typeface="宋体" panose="02010600030101010101" pitchFamily="2" charset="-122"/>
            </a:endParaRPr>
          </a:p>
          <a:p>
            <a:pPr>
              <a:buNone/>
            </a:pPr>
            <a:r>
              <a:rPr lang="en-US" altLang="zh-CN" sz="2400" dirty="0">
                <a:latin typeface="Times New Roman" panose="02020603050405020304" charset="0"/>
                <a:ea typeface="宋体" panose="02010600030101010101" pitchFamily="2" charset="-122"/>
              </a:rPr>
              <a:t> TABLESPACE USERS;</a:t>
            </a:r>
            <a:endParaRPr lang="en-US" altLang="zh-CN" sz="2800" dirty="0">
              <a:latin typeface="Times New Roman" panose="0202060305040502030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813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48132" name="Rectangle 3"/>
          <p:cNvSpPr>
            <a:spLocks noGrp="1"/>
          </p:cNvSpPr>
          <p:nvPr>
            <p:ph idx="1"/>
          </p:nvPr>
        </p:nvSpPr>
        <p:spPr>
          <a:xfrm>
            <a:off x="34925" y="1125538"/>
            <a:ext cx="8785225" cy="5257800"/>
          </a:xfrm>
        </p:spPr>
        <p:txBody>
          <a:bodyPr vert="horz" wrap="square" lIns="91440" tIns="45720" rIns="91440" bIns="45720" anchor="t" anchorCtr="0"/>
          <a:p>
            <a:pPr>
              <a:lnSpc>
                <a:spcPct val="120000"/>
              </a:lnSpc>
              <a:buNone/>
            </a:pPr>
            <a:r>
              <a:rPr lang="en-US" altLang="zh-CN" sz="2400" dirty="0">
                <a:latin typeface="Times New Roman" panose="02020603050405020304" charset="0"/>
                <a:ea typeface="宋体" panose="02010600030101010101" pitchFamily="2" charset="-122"/>
              </a:rPr>
              <a:t>CREATE TABLE locations</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location_id NUMBER(4) PRIMARY KEY,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street_address VARCHAR2(40),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postal_code VARCHAR2(12),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city VARCHAR2(30) NOT NULL,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state_province VARCHAR2(25),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country_id CHAR(2)  REFERENCES countries(country_id)</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)TABLESPACE USERS;</a:t>
            </a: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4915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49156" name="Rectangle 3"/>
          <p:cNvSpPr>
            <a:spLocks noGrp="1"/>
          </p:cNvSpPr>
          <p:nvPr>
            <p:ph idx="1"/>
          </p:nvPr>
        </p:nvSpPr>
        <p:spPr>
          <a:xfrm>
            <a:off x="468313" y="1125538"/>
            <a:ext cx="7380287" cy="5473700"/>
          </a:xfrm>
        </p:spPr>
        <p:txBody>
          <a:bodyPr vert="horz" wrap="square" lIns="91440" tIns="45720" rIns="91440" bIns="45720" anchor="t" anchorCtr="0"/>
          <a:p>
            <a:pPr>
              <a:lnSpc>
                <a:spcPct val="120000"/>
              </a:lnSpc>
              <a:buNone/>
            </a:pP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CREATE TABLE departments</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department_id NUMBER(4) PRIMARY KEY,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department_name VARCHAR2(30) NOT NULL,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manager_id NUMBER(6),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location_id NUMBER(4) REFERENCES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locations (location_id)</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 TABLESPACE USERS;</a:t>
            </a:r>
            <a:endParaRPr lang="en-US" altLang="zh-CN" sz="2400" dirty="0">
              <a:latin typeface="Times New Roman" panose="02020603050405020304" charset="0"/>
              <a:ea typeface="宋体" panose="02010600030101010101" pitchFamily="2" charset="-122"/>
            </a:endParaRPr>
          </a:p>
          <a:p>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3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3315"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1 </a:t>
            </a:r>
            <a:r>
              <a:rPr lang="zh-CN" altLang="en-GB" dirty="0">
                <a:ea typeface="宋体" panose="02010600030101010101" pitchFamily="2" charset="-122"/>
              </a:rPr>
              <a:t>模式</a:t>
            </a:r>
            <a:r>
              <a:rPr lang="zh-CN" altLang="en-US" dirty="0">
                <a:ea typeface="宋体" panose="02010600030101010101" pitchFamily="2" charset="-122"/>
              </a:rPr>
              <a:t>（方案）</a:t>
            </a:r>
            <a:endParaRPr lang="zh-CN" altLang="en-US" dirty="0">
              <a:ea typeface="宋体" panose="02010600030101010101" pitchFamily="2" charset="-122"/>
            </a:endParaRPr>
          </a:p>
        </p:txBody>
      </p:sp>
      <p:sp>
        <p:nvSpPr>
          <p:cNvPr id="13316" name="Rectangle 3"/>
          <p:cNvSpPr>
            <a:spLocks noGrp="1"/>
          </p:cNvSpPr>
          <p:nvPr>
            <p:ph idx="1"/>
          </p:nvPr>
        </p:nvSpPr>
        <p:spPr>
          <a:xfrm>
            <a:off x="0" y="908050"/>
            <a:ext cx="8532813" cy="5949950"/>
          </a:xfrm>
        </p:spPr>
        <p:txBody>
          <a:bodyPr vert="horz" wrap="square" lIns="91440" tIns="45720" rIns="91440" bIns="45720" anchor="t" anchorCtr="0"/>
          <a:p>
            <a:pPr marL="358775" indent="-358775">
              <a:lnSpc>
                <a:spcPct val="80000"/>
              </a:lnSpc>
              <a:spcBef>
                <a:spcPts val="600"/>
              </a:spcBef>
              <a:spcAft>
                <a:spcPts val="600"/>
              </a:spcAft>
            </a:pPr>
            <a:r>
              <a:rPr lang="en-US" altLang="zh-CN" sz="2400" dirty="0">
                <a:ea typeface="宋体" panose="02010600030101010101" pitchFamily="2" charset="-122"/>
              </a:rPr>
              <a:t>Oracle</a:t>
            </a:r>
            <a:r>
              <a:rPr lang="zh-CN" altLang="en-US" sz="2400" dirty="0">
                <a:ea typeface="宋体" panose="02010600030101010101" pitchFamily="2" charset="-122"/>
              </a:rPr>
              <a:t>中数据库对象是以模式为单位进行组织和管理的。</a:t>
            </a:r>
            <a:endParaRPr lang="en-US" altLang="zh-CN" sz="2400" dirty="0">
              <a:ea typeface="宋体" panose="02010600030101010101" pitchFamily="2" charset="-122"/>
            </a:endParaRPr>
          </a:p>
          <a:p>
            <a:pPr marL="358775" indent="-358775">
              <a:lnSpc>
                <a:spcPct val="80000"/>
              </a:lnSpc>
              <a:spcBef>
                <a:spcPts val="600"/>
              </a:spcBef>
              <a:spcAft>
                <a:spcPts val="600"/>
              </a:spcAft>
            </a:pPr>
            <a:r>
              <a:rPr lang="zh-CN" altLang="en-US" sz="2400" dirty="0">
                <a:solidFill>
                  <a:srgbClr val="FF0000"/>
                </a:solidFill>
                <a:ea typeface="宋体" panose="02010600030101010101" pitchFamily="2" charset="-122"/>
              </a:rPr>
              <a:t>模式的定义：</a:t>
            </a:r>
            <a:endParaRPr lang="en-US" altLang="zh-CN" sz="2400" dirty="0">
              <a:solidFill>
                <a:srgbClr val="FF0000"/>
              </a:solidFill>
              <a:ea typeface="宋体" panose="02010600030101010101" pitchFamily="2" charset="-122"/>
            </a:endParaRPr>
          </a:p>
          <a:p>
            <a:pPr marL="358775" indent="-358775">
              <a:lnSpc>
                <a:spcPct val="80000"/>
              </a:lnSpc>
              <a:spcBef>
                <a:spcPts val="600"/>
              </a:spcBef>
              <a:spcAft>
                <a:spcPts val="600"/>
              </a:spcAft>
              <a:buNone/>
            </a:pPr>
            <a:r>
              <a:rPr lang="en-US" altLang="zh-CN" sz="2400" dirty="0">
                <a:latin typeface="Times New Roman" panose="02020603050405020304" charset="0"/>
                <a:ea typeface="宋体" panose="02010600030101010101" pitchFamily="2" charset="-122"/>
              </a:rPr>
              <a:t>    A schema is a collection of database objects (used by a user.). </a:t>
            </a:r>
            <a:endParaRPr lang="en-US" altLang="zh-CN" sz="2400" dirty="0">
              <a:latin typeface="Times New Roman" panose="02020603050405020304" charset="0"/>
              <a:ea typeface="宋体" panose="02010600030101010101" pitchFamily="2" charset="-122"/>
            </a:endParaRPr>
          </a:p>
          <a:p>
            <a:pPr marL="358775" indent="-358775">
              <a:lnSpc>
                <a:spcPct val="80000"/>
              </a:lnSpc>
              <a:spcBef>
                <a:spcPts val="600"/>
              </a:spcBef>
              <a:spcAft>
                <a:spcPts val="600"/>
              </a:spcAft>
              <a:buNone/>
            </a:pPr>
            <a:r>
              <a:rPr lang="en-US" altLang="zh-CN" sz="2400" dirty="0">
                <a:latin typeface="Times New Roman" panose="02020603050405020304" charset="0"/>
                <a:ea typeface="宋体" panose="02010600030101010101" pitchFamily="2" charset="-122"/>
              </a:rPr>
              <a:t>    Schema objects are the logical structures that directly refer to the database’s data.</a:t>
            </a:r>
            <a:endParaRPr lang="en-US" altLang="zh-CN" sz="2400" dirty="0">
              <a:latin typeface="Times New Roman" panose="02020603050405020304" charset="0"/>
              <a:ea typeface="宋体" panose="02010600030101010101" pitchFamily="2" charset="-122"/>
            </a:endParaRPr>
          </a:p>
          <a:p>
            <a:pPr marL="358775" indent="-358775">
              <a:lnSpc>
                <a:spcPct val="80000"/>
              </a:lnSpc>
              <a:spcBef>
                <a:spcPts val="600"/>
              </a:spcBef>
              <a:spcAft>
                <a:spcPts val="600"/>
              </a:spcAft>
              <a:buNone/>
            </a:pPr>
            <a:r>
              <a:rPr lang="en-US" altLang="zh-CN" sz="2400" dirty="0">
                <a:latin typeface="Times New Roman" panose="02020603050405020304" charset="0"/>
                <a:ea typeface="宋体" panose="02010600030101010101" pitchFamily="2" charset="-122"/>
              </a:rPr>
              <a:t>    A user is a name defined in the database that can connect to and access objects.</a:t>
            </a:r>
            <a:endParaRPr lang="en-US" altLang="zh-CN" sz="2400" dirty="0">
              <a:latin typeface="Times New Roman" panose="02020603050405020304" charset="0"/>
              <a:ea typeface="宋体" panose="02010600030101010101" pitchFamily="2" charset="-122"/>
            </a:endParaRPr>
          </a:p>
          <a:p>
            <a:pPr marL="358775" indent="-358775">
              <a:lnSpc>
                <a:spcPct val="80000"/>
              </a:lnSpc>
              <a:spcBef>
                <a:spcPts val="600"/>
              </a:spcBef>
              <a:spcAft>
                <a:spcPts val="600"/>
              </a:spcAft>
              <a:buNone/>
            </a:pPr>
            <a:r>
              <a:rPr lang="en-US" altLang="zh-CN" sz="2400" dirty="0">
                <a:latin typeface="Times New Roman" panose="02020603050405020304" charset="0"/>
                <a:ea typeface="宋体" panose="02010600030101010101" pitchFamily="2" charset="-122"/>
              </a:rPr>
              <a:t>    Schemas and users help database administrators manage database security.</a:t>
            </a:r>
            <a:endParaRPr lang="en-US" altLang="zh-CN" sz="2400" dirty="0">
              <a:latin typeface="Times New Roman" panose="02020603050405020304" charset="0"/>
              <a:ea typeface="宋体" panose="02010600030101010101" pitchFamily="2" charset="-122"/>
            </a:endParaRPr>
          </a:p>
          <a:p>
            <a:pPr marL="358775" indent="-358775">
              <a:lnSpc>
                <a:spcPct val="90000"/>
              </a:lnSpc>
              <a:spcBef>
                <a:spcPct val="0"/>
              </a:spcBef>
            </a:pPr>
            <a:r>
              <a:rPr lang="zh-CN" altLang="en-US" sz="2400" dirty="0">
                <a:ea typeface="宋体" panose="02010600030101010101" pitchFamily="2" charset="-122"/>
              </a:rPr>
              <a:t>从定义中看出</a:t>
            </a:r>
            <a:r>
              <a:rPr lang="en-US" altLang="zh-CN" sz="2400" dirty="0">
                <a:ea typeface="宋体" panose="02010600030101010101" pitchFamily="2" charset="-122"/>
              </a:rPr>
              <a:t>schema</a:t>
            </a:r>
            <a:r>
              <a:rPr lang="zh-CN" altLang="en-US" sz="2400" dirty="0">
                <a:ea typeface="宋体" panose="02010600030101010101" pitchFamily="2" charset="-122"/>
              </a:rPr>
              <a:t>为数据库对象的集合，这个集合名字就是一个</a:t>
            </a:r>
            <a:r>
              <a:rPr lang="en-US" altLang="zh-CN" sz="2400" dirty="0">
                <a:ea typeface="宋体" panose="02010600030101010101" pitchFamily="2" charset="-122"/>
              </a:rPr>
              <a:t>schema</a:t>
            </a:r>
            <a:r>
              <a:rPr lang="zh-CN" altLang="en-US" sz="2400" dirty="0">
                <a:ea typeface="宋体" panose="02010600030101010101" pitchFamily="2" charset="-122"/>
              </a:rPr>
              <a:t>，</a:t>
            </a:r>
            <a:r>
              <a:rPr lang="en-US" altLang="zh-CN" sz="2400" dirty="0">
                <a:ea typeface="宋体" panose="02010600030101010101" pitchFamily="2" charset="-122"/>
              </a:rPr>
              <a:t>schema</a:t>
            </a:r>
            <a:r>
              <a:rPr lang="zh-CN" altLang="en-US" sz="2400" dirty="0">
                <a:ea typeface="宋体" panose="02010600030101010101" pitchFamily="2" charset="-122"/>
              </a:rPr>
              <a:t>里面包含了各种对象如</a:t>
            </a:r>
            <a:r>
              <a:rPr lang="en-US" altLang="zh-CN" sz="2400" dirty="0">
                <a:ea typeface="宋体" panose="02010600030101010101" pitchFamily="2" charset="-122"/>
              </a:rPr>
              <a:t>tables, views, sequences</a:t>
            </a:r>
            <a:r>
              <a:rPr lang="zh-CN" altLang="en-US" sz="2400" dirty="0">
                <a:ea typeface="宋体" panose="02010600030101010101" pitchFamily="2" charset="-122"/>
              </a:rPr>
              <a:t>等。</a:t>
            </a:r>
            <a:endParaRPr lang="zh-CN" altLang="en-US" sz="2400" dirty="0">
              <a:ea typeface="宋体" panose="02010600030101010101" pitchFamily="2" charset="-122"/>
            </a:endParaRPr>
          </a:p>
          <a:p>
            <a:pPr marL="358775" indent="-358775"/>
            <a:r>
              <a:rPr lang="zh-CN" altLang="en-US" sz="2400" dirty="0">
                <a:ea typeface="宋体" panose="02010600030101010101" pitchFamily="2" charset="-122"/>
              </a:rPr>
              <a:t>一个用户一般对应一个</a:t>
            </a:r>
            <a:r>
              <a:rPr lang="en-US" altLang="zh-CN" sz="2400" dirty="0">
                <a:ea typeface="宋体" panose="02010600030101010101" pitchFamily="2" charset="-122"/>
              </a:rPr>
              <a:t>schema,</a:t>
            </a:r>
            <a:r>
              <a:rPr lang="zh-CN" altLang="en-US" sz="2400" dirty="0">
                <a:ea typeface="宋体" panose="02010600030101010101" pitchFamily="2" charset="-122"/>
              </a:rPr>
              <a:t>该用户的</a:t>
            </a:r>
            <a:r>
              <a:rPr lang="en-US" altLang="zh-CN" sz="2400" dirty="0">
                <a:ea typeface="宋体" panose="02010600030101010101" pitchFamily="2" charset="-122"/>
              </a:rPr>
              <a:t>schema</a:t>
            </a:r>
            <a:r>
              <a:rPr lang="zh-CN" altLang="en-US" sz="2400" dirty="0">
                <a:ea typeface="宋体" panose="02010600030101010101" pitchFamily="2" charset="-122"/>
              </a:rPr>
              <a:t>名等于用户名，并作为该用户缺省</a:t>
            </a:r>
            <a:r>
              <a:rPr lang="en-US" altLang="zh-CN" sz="2400" dirty="0">
                <a:ea typeface="宋体" panose="02010600030101010101" pitchFamily="2" charset="-122"/>
              </a:rPr>
              <a:t>schema</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这就是在企业管理器的方案下看到</a:t>
            </a:r>
            <a:r>
              <a:rPr lang="en-US" altLang="zh-CN" sz="2400" dirty="0">
                <a:solidFill>
                  <a:srgbClr val="FF0000"/>
                </a:solidFill>
                <a:ea typeface="宋体" panose="02010600030101010101" pitchFamily="2" charset="-122"/>
              </a:rPr>
              <a:t>schema</a:t>
            </a:r>
            <a:r>
              <a:rPr lang="zh-CN" altLang="en-US" sz="2400" dirty="0">
                <a:solidFill>
                  <a:srgbClr val="FF0000"/>
                </a:solidFill>
                <a:ea typeface="宋体" panose="02010600030101010101" pitchFamily="2" charset="-122"/>
              </a:rPr>
              <a:t>名都为数据库用户名的原因。</a:t>
            </a:r>
            <a:endParaRPr lang="en-US" altLang="zh-CN" sz="2400" dirty="0">
              <a:solidFill>
                <a:srgbClr val="FF0000"/>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017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50180" name="Rectangle 3"/>
          <p:cNvSpPr>
            <a:spLocks noGrp="1"/>
          </p:cNvSpPr>
          <p:nvPr>
            <p:ph idx="1"/>
          </p:nvPr>
        </p:nvSpPr>
        <p:spPr>
          <a:xfrm>
            <a:off x="792163" y="1123950"/>
            <a:ext cx="7524750" cy="4608513"/>
          </a:xfrm>
        </p:spPr>
        <p:txBody>
          <a:bodyPr vert="horz" wrap="square" lIns="91440" tIns="45720" rIns="91440" bIns="45720" anchor="t" anchorCtr="0"/>
          <a:p>
            <a:pPr>
              <a:lnSpc>
                <a:spcPct val="120000"/>
              </a:lnSpc>
            </a:pP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CREATE TABLE jobs</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job_id VARCHAR2(10) PRIMARY KEY,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job_title VARCHAR2(35) NOT NULL,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min_salary NUMBER(6),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max_salary NUMBER(6)</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a:t>
            </a:r>
            <a:endParaRPr lang="en-US" altLang="zh-CN" sz="2400" dirty="0">
              <a:latin typeface="Times New Roman" panose="02020603050405020304" charset="0"/>
              <a:ea typeface="宋体" panose="02010600030101010101" pitchFamily="2" charset="-122"/>
            </a:endParaRPr>
          </a:p>
          <a:p>
            <a:pPr>
              <a:lnSpc>
                <a:spcPct val="120000"/>
              </a:lnSpc>
              <a:buNone/>
            </a:pPr>
            <a:r>
              <a:rPr lang="en-US" altLang="zh-CN" sz="2400" dirty="0">
                <a:latin typeface="Times New Roman" panose="02020603050405020304" charset="0"/>
                <a:ea typeface="宋体" panose="02010600030101010101" pitchFamily="2" charset="-122"/>
              </a:rPr>
              <a:t>  TABLESPACE USERS;</a:t>
            </a:r>
            <a:endParaRPr lang="en-US" altLang="zh-CN" sz="2400" dirty="0">
              <a:latin typeface="Times New Roman" panose="02020603050405020304" charset="0"/>
              <a:ea typeface="宋体" panose="02010600030101010101" pitchFamily="2" charset="-122"/>
            </a:endParaRPr>
          </a:p>
          <a:p>
            <a:pPr>
              <a:lnSpc>
                <a:spcPct val="120000"/>
              </a:lnSpc>
            </a:pP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120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51204" name="Rectangle 3"/>
          <p:cNvSpPr>
            <a:spLocks noGrp="1"/>
          </p:cNvSpPr>
          <p:nvPr>
            <p:ph idx="1"/>
          </p:nvPr>
        </p:nvSpPr>
        <p:spPr>
          <a:xfrm>
            <a:off x="720725" y="836613"/>
            <a:ext cx="7451725" cy="5967412"/>
          </a:xfrm>
        </p:spPr>
        <p:txBody>
          <a:bodyPr vert="horz" wrap="square" lIns="91440" tIns="45720" rIns="91440" bIns="45720" anchor="t" anchorCtr="0"/>
          <a:p>
            <a:pPr>
              <a:buNone/>
            </a:pPr>
            <a:r>
              <a:rPr lang="en-US" altLang="zh-CN" sz="2000" dirty="0">
                <a:latin typeface="Times New Roman" panose="02020603050405020304" charset="0"/>
                <a:ea typeface="宋体" panose="02010600030101010101" pitchFamily="2" charset="-122"/>
              </a:rPr>
              <a:t>CREATE TABLE employees</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employee_id NUMBER(6) PRIMARY KEY,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first_name VARCHAR2(20),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last_name VARCHAR2(25)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email VARCHAR2(25) NOT NULL UNIQUE,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phone_number VARCHAR2(20),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hire_date DATE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job_id VARCHAR2(10)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REFERENCES jobs (job_id),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salary NUMBER(8,2) CHECK (salary &gt; 0),</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commission_pct NUMBER(2,2),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manager_id NUMBER(6),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department_id NUMBER(4) REFERENCES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departments(department_id)</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TABLESPACE USERS;</a:t>
            </a:r>
            <a:endParaRPr lang="en-US" altLang="zh-CN" sz="2000" dirty="0">
              <a:latin typeface="Times New Roman" panose="0202060305040502030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222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52228" name="Rectangle 3"/>
          <p:cNvSpPr>
            <a:spLocks noGrp="1"/>
          </p:cNvSpPr>
          <p:nvPr>
            <p:ph idx="1"/>
          </p:nvPr>
        </p:nvSpPr>
        <p:spPr>
          <a:xfrm>
            <a:off x="649288" y="1050925"/>
            <a:ext cx="6875462" cy="5473700"/>
          </a:xfrm>
        </p:spPr>
        <p:txBody>
          <a:bodyPr vert="horz" wrap="square" lIns="91440" tIns="45720" rIns="91440" bIns="45720" anchor="t" anchorCtr="0"/>
          <a:p>
            <a:pPr>
              <a:buNone/>
            </a:pPr>
            <a:r>
              <a:rPr lang="en-US" altLang="zh-CN" sz="2000" dirty="0">
                <a:latin typeface="Times New Roman" panose="02020603050405020304" charset="0"/>
                <a:ea typeface="宋体" panose="02010600030101010101" pitchFamily="2" charset="-122"/>
              </a:rPr>
              <a:t>CREATE TABLE job_history</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employee_id NUMBER(6)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REFERENCES employees(employee_id),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start_date DATE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end_date DATE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job_id VARCHAR2(10) NOT NULL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REFERENCES jobs(job_id),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department_id NUMBER(4) REFERENCES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departments(department_id),</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CONSTRAINT jhist_date_interval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CHECK (end_date &gt; start_date),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CONSTRAINT jhist_emp_id_st_date_pk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PRIMARY KEY (employee_id, start_date)</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 </a:t>
            </a:r>
            <a:endParaRPr lang="en-US" altLang="zh-CN" sz="2000" dirty="0">
              <a:latin typeface="Times New Roman" panose="02020603050405020304" charset="0"/>
              <a:ea typeface="宋体" panose="02010600030101010101" pitchFamily="2" charset="-122"/>
            </a:endParaRPr>
          </a:p>
          <a:p>
            <a:pPr>
              <a:buNone/>
            </a:pPr>
            <a:r>
              <a:rPr lang="en-US" altLang="zh-CN" sz="2000" dirty="0">
                <a:latin typeface="Times New Roman" panose="02020603050405020304" charset="0"/>
                <a:ea typeface="宋体" panose="02010600030101010101" pitchFamily="2" charset="-122"/>
              </a:rPr>
              <a:t>     TABLESPACE USERS;</a:t>
            </a:r>
            <a:endParaRPr lang="en-US" altLang="zh-CN" sz="2000" dirty="0">
              <a:latin typeface="Times New Roman" panose="02020603050405020304" charset="0"/>
              <a:ea typeface="宋体" panose="02010600030101010101" pitchFamily="2" charset="-122"/>
            </a:endParaRPr>
          </a:p>
          <a:p>
            <a:endParaRPr lang="en-US" altLang="zh-CN" sz="2000" dirty="0">
              <a:latin typeface="Times New Roman" panose="0202060305040502030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325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案例数据库中表的创建</a:t>
            </a:r>
            <a:endParaRPr lang="zh-CN" altLang="en-US" dirty="0">
              <a:ea typeface="宋体" panose="02010600030101010101" pitchFamily="2" charset="-122"/>
            </a:endParaRPr>
          </a:p>
        </p:txBody>
      </p:sp>
      <p:sp>
        <p:nvSpPr>
          <p:cNvPr id="53252" name="Rectangle 3"/>
          <p:cNvSpPr>
            <a:spLocks noGrp="1"/>
          </p:cNvSpPr>
          <p:nvPr>
            <p:ph idx="1"/>
          </p:nvPr>
        </p:nvSpPr>
        <p:spPr>
          <a:xfrm>
            <a:off x="1331913" y="1052513"/>
            <a:ext cx="6588125" cy="5473700"/>
          </a:xfrm>
        </p:spPr>
        <p:txBody>
          <a:bodyPr vert="horz" wrap="square" lIns="91440" tIns="45720" rIns="91440" bIns="45720" anchor="t" anchorCtr="0"/>
          <a:p>
            <a:pPr>
              <a:buNone/>
            </a:pPr>
            <a:r>
              <a:rPr lang="en-US" altLang="zh-CN" sz="2200" dirty="0">
                <a:latin typeface="Times New Roman" panose="02020603050405020304" charset="0"/>
                <a:ea typeface="宋体" panose="02010600030101010101" pitchFamily="2" charset="-122"/>
              </a:rPr>
              <a:t>CREATE TABLE sal_grades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 grade  NUMBER PRIMARY KEY,</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min_salary  NUMBER(8,2),</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max_salary  NUMBER(8,2)</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TABLESPACE USERS;</a:t>
            </a:r>
            <a:endParaRPr lang="en-US" altLang="zh-CN" sz="2200" dirty="0">
              <a:latin typeface="Times New Roman" panose="02020603050405020304" charset="0"/>
              <a:ea typeface="宋体" panose="02010600030101010101" pitchFamily="2" charset="-122"/>
            </a:endParaRPr>
          </a:p>
          <a:p>
            <a:pPr>
              <a:buNone/>
            </a:pP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CREATE TABLE users(</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user_id NUMBER(2)  PRIMARY KEY,</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user_name CHAR(20),</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password  VARCHAR2(20) NOT NULL</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a:t>
            </a:r>
            <a:endParaRPr lang="en-US" altLang="zh-CN" sz="2200" dirty="0">
              <a:latin typeface="Times New Roman" panose="02020603050405020304" charset="0"/>
              <a:ea typeface="宋体" panose="02010600030101010101" pitchFamily="2" charset="-122"/>
            </a:endParaRPr>
          </a:p>
          <a:p>
            <a:pPr>
              <a:buNone/>
            </a:pPr>
            <a:r>
              <a:rPr lang="en-US" altLang="zh-CN" sz="2200" dirty="0">
                <a:latin typeface="Times New Roman" panose="02020603050405020304" charset="0"/>
                <a:ea typeface="宋体" panose="02010600030101010101" pitchFamily="2" charset="-122"/>
              </a:rPr>
              <a:t> TABLESPACE USERS;</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4275" name="Rectangle 2"/>
          <p:cNvSpPr>
            <a:spLocks noGrp="1"/>
          </p:cNvSpPr>
          <p:nvPr>
            <p:ph type="title"/>
          </p:nvPr>
        </p:nvSpPr>
        <p:spPr>
          <a:xfrm>
            <a:off x="252413" y="139700"/>
            <a:ext cx="8636000" cy="741363"/>
          </a:xfrm>
        </p:spPr>
        <p:txBody>
          <a:bodyPr vert="horz" wrap="square" lIns="91440" tIns="45720" rIns="91440" bIns="45720" anchor="ctr" anchorCtr="0"/>
          <a:p>
            <a:r>
              <a:rPr lang="zh-CN" altLang="en-US" dirty="0">
                <a:ea typeface="宋体" panose="02010600030101010101" pitchFamily="2" charset="-122"/>
              </a:rPr>
              <a:t>利用子查询创建表 </a:t>
            </a:r>
            <a:endParaRPr lang="zh-CN" altLang="en-US" dirty="0">
              <a:ea typeface="宋体" panose="02010600030101010101" pitchFamily="2" charset="-122"/>
            </a:endParaRPr>
          </a:p>
        </p:txBody>
      </p:sp>
      <p:sp>
        <p:nvSpPr>
          <p:cNvPr id="54276" name="Rectangle 3"/>
          <p:cNvSpPr>
            <a:spLocks noGrp="1"/>
          </p:cNvSpPr>
          <p:nvPr>
            <p:ph idx="1"/>
          </p:nvPr>
        </p:nvSpPr>
        <p:spPr>
          <a:xfrm>
            <a:off x="468313" y="1341438"/>
            <a:ext cx="7991475" cy="4608512"/>
          </a:xfrm>
        </p:spPr>
        <p:txBody>
          <a:bodyPr vert="horz" wrap="square" lIns="91440" tIns="45720" rIns="91440" bIns="45720" anchor="t" anchorCtr="0"/>
          <a:p>
            <a:r>
              <a:rPr lang="zh-CN" altLang="en-US" sz="3600" dirty="0">
                <a:solidFill>
                  <a:srgbClr val="800000"/>
                </a:solidFill>
                <a:ea typeface="宋体" panose="02010600030101010101" pitchFamily="2" charset="-122"/>
              </a:rPr>
              <a:t>语法</a:t>
            </a:r>
            <a:endParaRPr lang="zh-CN" altLang="en-US" sz="3600" dirty="0">
              <a:solidFill>
                <a:srgbClr val="800000"/>
              </a:solidFill>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CREATE TABLE table_name</a:t>
            </a:r>
            <a:endParaRPr lang="en-US" altLang="zh-CN" sz="2400" dirty="0">
              <a:latin typeface="Times New Roman" panose="02020603050405020304" charset="0"/>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(column_name [column_level_constraint]</a:t>
            </a:r>
            <a:endParaRPr lang="en-US" altLang="zh-CN" sz="2400" dirty="0">
              <a:latin typeface="Times New Roman" panose="02020603050405020304" charset="0"/>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a:t>
            </a:r>
            <a:r>
              <a:rPr lang="zh-CN" altLang="en-GB"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column_name [column_level_constraint]…]</a:t>
            </a:r>
            <a:endParaRPr lang="en-US" altLang="zh-CN" sz="2400" dirty="0">
              <a:latin typeface="Times New Roman" panose="02020603050405020304" charset="0"/>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a:t>
            </a:r>
            <a:r>
              <a:rPr lang="zh-CN" altLang="en-GB"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table_level_constraint]) </a:t>
            </a:r>
            <a:endParaRPr lang="en-US" altLang="zh-CN" sz="2400" dirty="0">
              <a:latin typeface="Times New Roman" panose="02020603050405020304" charset="0"/>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[parameter_list]</a:t>
            </a:r>
            <a:endParaRPr lang="en-US" altLang="zh-CN" sz="2400" dirty="0">
              <a:latin typeface="Times New Roman" panose="02020603050405020304" charset="0"/>
              <a:ea typeface="宋体" panose="02010600030101010101" pitchFamily="2" charset="-122"/>
            </a:endParaRPr>
          </a:p>
          <a:p>
            <a:pPr lvl="1">
              <a:lnSpc>
                <a:spcPts val="3600"/>
              </a:lnSpc>
              <a:buNone/>
            </a:pPr>
            <a:r>
              <a:rPr lang="en-US" altLang="zh-CN" sz="2400" dirty="0">
                <a:latin typeface="Times New Roman" panose="02020603050405020304" charset="0"/>
                <a:ea typeface="宋体" panose="02010600030101010101" pitchFamily="2" charset="-122"/>
              </a:rPr>
              <a:t>AS  subquery;</a:t>
            </a:r>
            <a:r>
              <a:rPr lang="en-US" altLang="zh-CN" sz="2400" dirty="0">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529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利用子查询创建表</a:t>
            </a:r>
            <a:endParaRPr lang="zh-CN" altLang="en-US" dirty="0">
              <a:ea typeface="宋体" panose="02010600030101010101" pitchFamily="2" charset="-122"/>
            </a:endParaRPr>
          </a:p>
        </p:txBody>
      </p:sp>
      <p:sp>
        <p:nvSpPr>
          <p:cNvPr id="55300" name="Rectangle 3"/>
          <p:cNvSpPr>
            <a:spLocks noGrp="1"/>
          </p:cNvSpPr>
          <p:nvPr>
            <p:ph idx="1"/>
          </p:nvPr>
        </p:nvSpPr>
        <p:spPr>
          <a:xfrm>
            <a:off x="34925" y="908050"/>
            <a:ext cx="8467725" cy="5467350"/>
          </a:xfrm>
        </p:spPr>
        <p:txBody>
          <a:bodyPr vert="horz" wrap="square" lIns="91440" tIns="45720" rIns="91440" bIns="45720" anchor="t" anchorCtr="0"/>
          <a:p>
            <a:r>
              <a:rPr lang="zh-CN" altLang="en-US" sz="3600" dirty="0">
                <a:solidFill>
                  <a:srgbClr val="800000"/>
                </a:solidFill>
                <a:latin typeface="宋体" panose="02010600030101010101" pitchFamily="2" charset="-122"/>
                <a:ea typeface="宋体" panose="02010600030101010101" pitchFamily="2" charset="-122"/>
              </a:rPr>
              <a:t>注意</a:t>
            </a:r>
            <a:endParaRPr lang="zh-CN" altLang="en-US" dirty="0">
              <a:solidFill>
                <a:srgbClr val="800000"/>
              </a:solidFill>
              <a:latin typeface="宋体" panose="02010600030101010101" pitchFamily="2" charset="-122"/>
              <a:ea typeface="宋体" panose="02010600030101010101" pitchFamily="2" charset="-122"/>
            </a:endParaRPr>
          </a:p>
          <a:p>
            <a:pPr lvl="1">
              <a:lnSpc>
                <a:spcPct val="145000"/>
              </a:lnSpc>
            </a:pPr>
            <a:r>
              <a:rPr lang="zh-CN" altLang="en-US" sz="2200" dirty="0">
                <a:ea typeface="宋体" panose="02010600030101010101" pitchFamily="2" charset="-122"/>
              </a:rPr>
              <a:t>通过该方法创建表时，可以修改表中列的名称，</a:t>
            </a:r>
            <a:r>
              <a:rPr lang="zh-CN" altLang="en-US" sz="2200" dirty="0">
                <a:solidFill>
                  <a:srgbClr val="800000"/>
                </a:solidFill>
                <a:ea typeface="宋体" panose="02010600030101010101" pitchFamily="2" charset="-122"/>
              </a:rPr>
              <a:t>但是不能修改列的数据类型和长度</a:t>
            </a:r>
            <a:r>
              <a:rPr lang="zh-CN" altLang="en-US" sz="2200" dirty="0">
                <a:ea typeface="宋体" panose="02010600030101010101" pitchFamily="2" charset="-122"/>
              </a:rPr>
              <a:t>；</a:t>
            </a:r>
            <a:endParaRPr lang="zh-CN" altLang="en-US" sz="2200" dirty="0">
              <a:ea typeface="宋体" panose="02010600030101010101" pitchFamily="2" charset="-122"/>
            </a:endParaRPr>
          </a:p>
          <a:p>
            <a:pPr lvl="1">
              <a:lnSpc>
                <a:spcPct val="145000"/>
              </a:lnSpc>
            </a:pPr>
            <a:r>
              <a:rPr lang="zh-CN" altLang="en-US" sz="2200" dirty="0">
                <a:ea typeface="宋体" panose="02010600030101010101" pitchFamily="2" charset="-122"/>
              </a:rPr>
              <a:t>源表中的约束条件和列的缺省值都不会复制到新表中；</a:t>
            </a:r>
            <a:endParaRPr lang="zh-CN" altLang="en-US" sz="2200" dirty="0">
              <a:ea typeface="宋体" panose="02010600030101010101" pitchFamily="2" charset="-122"/>
            </a:endParaRPr>
          </a:p>
          <a:p>
            <a:pPr lvl="1">
              <a:lnSpc>
                <a:spcPct val="145000"/>
              </a:lnSpc>
            </a:pPr>
            <a:r>
              <a:rPr lang="zh-CN" altLang="en-US" sz="2200" dirty="0">
                <a:ea typeface="宋体" panose="02010600030101010101" pitchFamily="2" charset="-122"/>
              </a:rPr>
              <a:t>子查询中不能包含</a:t>
            </a:r>
            <a:r>
              <a:rPr lang="en-US" altLang="zh-CN" sz="2200" dirty="0">
                <a:ea typeface="宋体" panose="02010600030101010101" pitchFamily="2" charset="-122"/>
              </a:rPr>
              <a:t>LOB</a:t>
            </a:r>
            <a:r>
              <a:rPr lang="zh-CN" altLang="en-US" sz="2200" dirty="0">
                <a:ea typeface="宋体" panose="02010600030101010101" pitchFamily="2" charset="-122"/>
              </a:rPr>
              <a:t>类型和</a:t>
            </a:r>
            <a:r>
              <a:rPr lang="en-US" altLang="zh-CN" sz="2200" dirty="0">
                <a:ea typeface="宋体" panose="02010600030101010101" pitchFamily="2" charset="-122"/>
              </a:rPr>
              <a:t>LONG</a:t>
            </a:r>
            <a:r>
              <a:rPr lang="zh-CN" altLang="en-US" sz="2200" dirty="0">
                <a:ea typeface="宋体" panose="02010600030101010101" pitchFamily="2" charset="-122"/>
              </a:rPr>
              <a:t>类型列；</a:t>
            </a:r>
            <a:endParaRPr lang="zh-CN" altLang="en-US" sz="2200" dirty="0">
              <a:ea typeface="宋体" panose="02010600030101010101" pitchFamily="2" charset="-122"/>
            </a:endParaRPr>
          </a:p>
          <a:p>
            <a:pPr lvl="1">
              <a:lnSpc>
                <a:spcPct val="145000"/>
              </a:lnSpc>
            </a:pPr>
            <a:r>
              <a:rPr lang="zh-CN" altLang="en-US" sz="2200" dirty="0">
                <a:ea typeface="宋体" panose="02010600030101010101" pitchFamily="2" charset="-122"/>
              </a:rPr>
              <a:t>当子查询条件为真时，新表中包含查询到的数据；当查询条件为假时，则创建一个空表。</a:t>
            </a:r>
            <a:endParaRPr lang="zh-CN" altLang="en-US" sz="22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6323" name="Rectangle 2"/>
          <p:cNvSpPr>
            <a:spLocks noGrp="1"/>
          </p:cNvSpPr>
          <p:nvPr>
            <p:ph idx="1"/>
          </p:nvPr>
        </p:nvSpPr>
        <p:spPr>
          <a:xfrm>
            <a:off x="252413" y="1414463"/>
            <a:ext cx="8207375" cy="4978400"/>
          </a:xfrm>
        </p:spPr>
        <p:txBody>
          <a:bodyPr vert="horz" wrap="square" lIns="91440" tIns="45720" rIns="91440" bIns="45720" anchor="t" anchorCtr="0"/>
          <a:p>
            <a:pPr>
              <a:lnSpc>
                <a:spcPct val="90000"/>
              </a:lnSpc>
              <a:buNone/>
            </a:pPr>
            <a:endParaRPr lang="en-US" altLang="zh-CN" sz="2400" dirty="0">
              <a:latin typeface="宋体" panose="02010600030101010101" pitchFamily="2" charset="-122"/>
              <a:ea typeface="宋体" panose="02010600030101010101" pitchFamily="2" charset="-122"/>
            </a:endParaRPr>
          </a:p>
          <a:p>
            <a:pPr>
              <a:lnSpc>
                <a:spcPct val="125000"/>
              </a:lnSpc>
              <a:buNone/>
            </a:pPr>
            <a:r>
              <a:rPr lang="zh-CN" altLang="en-US" sz="2200" dirty="0">
                <a:latin typeface="Times New Roman" panose="02020603050405020304" charset="0"/>
                <a:ea typeface="宋体" panose="02010600030101010101" pitchFamily="2" charset="-122"/>
              </a:rPr>
              <a:t>例：创建一个表，保存工资高于</a:t>
            </a:r>
            <a:r>
              <a:rPr lang="en-US" altLang="zh-CN" sz="2200" dirty="0">
                <a:latin typeface="Times New Roman" panose="02020603050405020304" charset="0"/>
                <a:ea typeface="宋体" panose="02010600030101010101" pitchFamily="2" charset="-122"/>
              </a:rPr>
              <a:t>1500</a:t>
            </a:r>
            <a:r>
              <a:rPr lang="zh-CN" altLang="en-US" sz="2200" dirty="0">
                <a:latin typeface="Times New Roman" panose="02020603050405020304" charset="0"/>
                <a:ea typeface="宋体" panose="02010600030101010101" pitchFamily="2" charset="-122"/>
              </a:rPr>
              <a:t>元的员工的员工号、员工姓名和部门号。</a:t>
            </a:r>
            <a:endParaRPr lang="zh-CN" altLang="en-US" sz="2200" dirty="0">
              <a:latin typeface="Times New Roman" panose="02020603050405020304" charset="0"/>
              <a:ea typeface="宋体" panose="02010600030101010101" pitchFamily="2" charset="-122"/>
            </a:endParaRPr>
          </a:p>
          <a:p>
            <a:pPr>
              <a:lnSpc>
                <a:spcPct val="125000"/>
              </a:lnSpc>
              <a:buNone/>
            </a:pPr>
            <a:r>
              <a:rPr lang="zh-CN" altLang="en-US" sz="2200" dirty="0">
                <a:latin typeface="Times New Roman" panose="02020603050405020304" charset="0"/>
                <a:ea typeface="宋体" panose="02010600030101010101" pitchFamily="2" charset="-122"/>
              </a:rPr>
              <a:t> </a:t>
            </a:r>
            <a:endParaRPr lang="zh-CN" altLang="en-US" sz="2200" dirty="0">
              <a:latin typeface="Times New Roman" panose="02020603050405020304" charset="0"/>
              <a:ea typeface="宋体" panose="02010600030101010101" pitchFamily="2" charset="-122"/>
            </a:endParaRPr>
          </a:p>
          <a:p>
            <a:pPr>
              <a:lnSpc>
                <a:spcPct val="125000"/>
              </a:lnSpc>
              <a:buNone/>
            </a:pP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SQL&gt;CREATE TABLE sub_emp1(empno, ename, deptno)</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AS</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SELECT empno, ename, deptno</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FROM emp</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WHERE sal&gt;1500;</a:t>
            </a:r>
            <a:endParaRPr lang="en-US" altLang="zh-CN" sz="2200" dirty="0">
              <a:latin typeface="Times New Roman" panose="02020603050405020304" charset="0"/>
              <a:ea typeface="宋体" panose="02010600030101010101" pitchFamily="2" charset="-122"/>
            </a:endParaRPr>
          </a:p>
        </p:txBody>
      </p:sp>
      <p:sp>
        <p:nvSpPr>
          <p:cNvPr id="56324"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56325" name="Rectangle 4"/>
          <p:cNvSpPr/>
          <p:nvPr/>
        </p:nvSpPr>
        <p:spPr>
          <a:xfrm>
            <a:off x="34925" y="908050"/>
            <a:ext cx="2949575" cy="519113"/>
          </a:xfrm>
          <a:prstGeom prst="rect">
            <a:avLst/>
          </a:prstGeom>
          <a:noFill/>
          <a:ln w="9525">
            <a:noFill/>
          </a:ln>
        </p:spPr>
        <p:txBody>
          <a:bodyPr wrap="none">
            <a:spAutoFit/>
          </a:bodyPr>
          <a:p>
            <a:pPr algn="ctr">
              <a:buFont typeface="Wingdings" panose="05000000000000000000" pitchFamily="2" charset="2"/>
              <a:buChar char="n"/>
            </a:pPr>
            <a:r>
              <a:rPr lang="zh-CN" altLang="en-US" sz="2800" dirty="0">
                <a:solidFill>
                  <a:srgbClr val="800000"/>
                </a:solidFill>
                <a:latin typeface="Arial" panose="020B0604020202020204" pitchFamily="34" charset="0"/>
              </a:rPr>
              <a:t>用子查询创建表</a:t>
            </a:r>
            <a:endParaRPr lang="zh-CN" altLang="en-US" sz="2800" dirty="0">
              <a:solidFill>
                <a:srgbClr val="800000"/>
              </a:solidFill>
              <a:latin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7347" name="Rectangle 2"/>
          <p:cNvSpPr>
            <a:spLocks noGrp="1"/>
          </p:cNvSpPr>
          <p:nvPr>
            <p:ph idx="1"/>
          </p:nvPr>
        </p:nvSpPr>
        <p:spPr>
          <a:xfrm>
            <a:off x="395288" y="1773238"/>
            <a:ext cx="8064500" cy="3960812"/>
          </a:xfrm>
        </p:spPr>
        <p:txBody>
          <a:bodyPr vert="horz" wrap="square" lIns="91440" tIns="45720" rIns="91440" bIns="45720" anchor="t" anchorCtr="0"/>
          <a:p>
            <a:pPr>
              <a:lnSpc>
                <a:spcPct val="125000"/>
              </a:lnSpc>
              <a:buNone/>
            </a:pPr>
            <a:r>
              <a:rPr lang="zh-CN" altLang="en-US" sz="2200" dirty="0">
                <a:latin typeface="Times New Roman" panose="02020603050405020304" charset="0"/>
                <a:ea typeface="宋体" panose="02010600030101010101" pitchFamily="2" charset="-122"/>
              </a:rPr>
              <a:t>例：创建一个包含员工号、员工</a:t>
            </a:r>
            <a:r>
              <a:rPr lang="en-US" altLang="zh-CN" sz="2200" dirty="0">
                <a:latin typeface="Times New Roman" panose="02020603050405020304" charset="0"/>
                <a:ea typeface="宋体" panose="02010600030101010101" pitchFamily="2" charset="-122"/>
              </a:rPr>
              <a:t>EMAIL</a:t>
            </a:r>
            <a:r>
              <a:rPr lang="zh-CN" altLang="en-US" sz="2200" dirty="0">
                <a:latin typeface="Times New Roman" panose="02020603050405020304" charset="0"/>
                <a:ea typeface="宋体" panose="02010600030101010101" pitchFamily="2" charset="-122"/>
              </a:rPr>
              <a:t>、员工工资及部门号信息的空表，其中员工号为主键、</a:t>
            </a:r>
            <a:r>
              <a:rPr lang="en-US" altLang="zh-CN" sz="2200" dirty="0">
                <a:latin typeface="Times New Roman" panose="02020603050405020304" charset="0"/>
                <a:ea typeface="宋体" panose="02010600030101010101" pitchFamily="2" charset="-122"/>
              </a:rPr>
              <a:t>EMAIL</a:t>
            </a:r>
            <a:r>
              <a:rPr lang="zh-CN" altLang="en-US" sz="2200" dirty="0">
                <a:latin typeface="Times New Roman" panose="02020603050405020304" charset="0"/>
                <a:ea typeface="宋体" panose="02010600030101010101" pitchFamily="2" charset="-122"/>
              </a:rPr>
              <a:t>唯一。</a:t>
            </a:r>
            <a:endParaRPr lang="zh-CN" altLang="en-US" sz="2200" dirty="0">
              <a:latin typeface="Times New Roman" panose="02020603050405020304" charset="0"/>
              <a:ea typeface="宋体" panose="02010600030101010101" pitchFamily="2" charset="-122"/>
            </a:endParaRPr>
          </a:p>
          <a:p>
            <a:pPr>
              <a:lnSpc>
                <a:spcPct val="125000"/>
              </a:lnSpc>
              <a:buNone/>
            </a:pPr>
            <a:endParaRPr lang="zh-CN" altLang="en-US" sz="2200" dirty="0">
              <a:latin typeface="Times New Roman" panose="02020603050405020304" charset="0"/>
              <a:ea typeface="宋体" panose="02010600030101010101" pitchFamily="2" charset="-122"/>
            </a:endParaRPr>
          </a:p>
          <a:p>
            <a:pPr>
              <a:lnSpc>
                <a:spcPct val="125000"/>
              </a:lnSpc>
              <a:buNone/>
            </a:pPr>
            <a:r>
              <a:rPr lang="zh-CN" altLang="en-US" sz="22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SQL&gt;CREATE TABLE sub_emp2(employee_id PRIMARY  KEY, email UNIQUE, salary, department_id)</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AS</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SELECT employee_id, email, salary, department_id</a:t>
            </a:r>
            <a:endParaRPr lang="en-US" altLang="zh-CN" sz="2200" dirty="0">
              <a:latin typeface="Times New Roman" panose="02020603050405020304" charset="0"/>
              <a:ea typeface="宋体" panose="02010600030101010101" pitchFamily="2" charset="-122"/>
            </a:endParaRPr>
          </a:p>
          <a:p>
            <a:pPr>
              <a:lnSpc>
                <a:spcPct val="125000"/>
              </a:lnSpc>
              <a:buNone/>
            </a:pPr>
            <a:r>
              <a:rPr lang="en-US" altLang="zh-CN" sz="2200" dirty="0">
                <a:latin typeface="Times New Roman" panose="02020603050405020304" charset="0"/>
                <a:ea typeface="宋体" panose="02010600030101010101" pitchFamily="2" charset="-122"/>
              </a:rPr>
              <a:t>      FROM employees </a:t>
            </a:r>
            <a:r>
              <a:rPr lang="en-US" altLang="zh-CN" sz="2200" dirty="0">
                <a:solidFill>
                  <a:srgbClr val="800000"/>
                </a:solidFill>
                <a:latin typeface="Times New Roman" panose="02020603050405020304" charset="0"/>
                <a:ea typeface="宋体" panose="02010600030101010101" pitchFamily="2" charset="-122"/>
              </a:rPr>
              <a:t>WHERE 1=2</a:t>
            </a:r>
            <a:r>
              <a:rPr lang="en-US" altLang="zh-CN" sz="22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a:lnSpc>
                <a:spcPct val="125000"/>
              </a:lnSpc>
              <a:buNone/>
            </a:pPr>
            <a:endParaRPr lang="en-US" altLang="zh-CN" sz="2200" dirty="0">
              <a:latin typeface="Times New Roman" panose="02020603050405020304" charset="0"/>
              <a:ea typeface="宋体" panose="02010600030101010101" pitchFamily="2" charset="-122"/>
            </a:endParaRPr>
          </a:p>
        </p:txBody>
      </p:sp>
      <p:sp>
        <p:nvSpPr>
          <p:cNvPr id="57348"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57349" name="Rectangle 4"/>
          <p:cNvSpPr/>
          <p:nvPr/>
        </p:nvSpPr>
        <p:spPr>
          <a:xfrm>
            <a:off x="34925" y="908050"/>
            <a:ext cx="2949575" cy="519113"/>
          </a:xfrm>
          <a:prstGeom prst="rect">
            <a:avLst/>
          </a:prstGeom>
          <a:noFill/>
          <a:ln w="9525">
            <a:noFill/>
          </a:ln>
        </p:spPr>
        <p:txBody>
          <a:bodyPr wrap="none">
            <a:spAutoFit/>
          </a:bodyPr>
          <a:p>
            <a:pPr algn="ctr">
              <a:buFont typeface="Wingdings" panose="05000000000000000000" pitchFamily="2" charset="2"/>
              <a:buChar char="n"/>
            </a:pPr>
            <a:r>
              <a:rPr lang="zh-CN" altLang="en-US" sz="2800" dirty="0">
                <a:solidFill>
                  <a:srgbClr val="800000"/>
                </a:solidFill>
                <a:latin typeface="Arial" panose="020B0604020202020204" pitchFamily="34" charset="0"/>
              </a:rPr>
              <a:t>用子查询创建表</a:t>
            </a:r>
            <a:endParaRPr lang="zh-CN" altLang="en-US" sz="2800" dirty="0">
              <a:solidFill>
                <a:srgbClr val="800000"/>
              </a:solidFill>
              <a:latin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8370" name="灯片编号占位符 7"/>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58371" name="Rectangle 2"/>
          <p:cNvSpPr>
            <a:spLocks noGrp="1"/>
          </p:cNvSpPr>
          <p:nvPr>
            <p:ph type="title"/>
          </p:nvPr>
        </p:nvSpPr>
        <p:spPr/>
        <p:txBody>
          <a:bodyPr vert="horz" wrap="square" lIns="91440" tIns="45720" rIns="91440" bIns="45720" anchor="ctr" anchorCtr="0"/>
          <a:p>
            <a:pPr marL="685800" indent="-685800"/>
            <a:r>
              <a:rPr lang="en-US" altLang="zh-CN" dirty="0">
                <a:ea typeface="宋体" panose="02010600030101010101" pitchFamily="2" charset="-122"/>
              </a:rPr>
              <a:t>OEM</a:t>
            </a:r>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58372" name="Rectangle 3"/>
          <p:cNvSpPr>
            <a:spLocks noGrp="1"/>
          </p:cNvSpPr>
          <p:nvPr>
            <p:ph type="body" sz="half" idx="1"/>
          </p:nvPr>
        </p:nvSpPr>
        <p:spPr>
          <a:xfrm>
            <a:off x="0" y="908050"/>
            <a:ext cx="8137525" cy="4816475"/>
          </a:xfrm>
        </p:spPr>
        <p:txBody>
          <a:bodyPr vert="horz" wrap="square" lIns="91440" tIns="45720" rIns="91440" bIns="45720" anchor="t" anchorCtr="0"/>
          <a:p>
            <a:pPr marL="457200" indent="-457200">
              <a:buClr>
                <a:srgbClr val="800000"/>
              </a:buClr>
              <a:buSzPct val="90000"/>
              <a:buFont typeface="Wingdings" panose="05000000000000000000" pitchFamily="2" charset="2"/>
              <a:buChar char="u"/>
            </a:pPr>
            <a:r>
              <a:rPr lang="zh-CN" altLang="en-US" sz="2800" dirty="0">
                <a:ea typeface="宋体" panose="02010600030101010101" pitchFamily="2" charset="-122"/>
              </a:rPr>
              <a:t>管理页面 </a:t>
            </a:r>
            <a:endParaRPr lang="zh-CN" altLang="en-US" sz="2800" dirty="0">
              <a:ea typeface="宋体" panose="02010600030101010101" pitchFamily="2" charset="-122"/>
            </a:endParaRPr>
          </a:p>
        </p:txBody>
      </p:sp>
      <p:pic>
        <p:nvPicPr>
          <p:cNvPr id="58373" name="Picture 18"/>
          <p:cNvPicPr>
            <a:picLocks noChangeAspect="1"/>
          </p:cNvPicPr>
          <p:nvPr/>
        </p:nvPicPr>
        <p:blipFill>
          <a:blip r:embed="rId1"/>
          <a:stretch>
            <a:fillRect/>
          </a:stretch>
        </p:blipFill>
        <p:spPr>
          <a:xfrm>
            <a:off x="2266950" y="1341438"/>
            <a:ext cx="6235700" cy="4751387"/>
          </a:xfrm>
          <a:prstGeom prst="rect">
            <a:avLst/>
          </a:prstGeom>
          <a:noFill/>
          <a:ln w="9525">
            <a:noFill/>
          </a:ln>
        </p:spPr>
      </p:pic>
      <p:grpSp>
        <p:nvGrpSpPr>
          <p:cNvPr id="58374" name="Group 15"/>
          <p:cNvGrpSpPr/>
          <p:nvPr/>
        </p:nvGrpSpPr>
        <p:grpSpPr>
          <a:xfrm>
            <a:off x="1116013" y="5300663"/>
            <a:ext cx="1511300" cy="504825"/>
            <a:chOff x="1624" y="5292"/>
            <a:chExt cx="1480" cy="804"/>
          </a:xfrm>
        </p:grpSpPr>
        <p:sp>
          <p:nvSpPr>
            <p:cNvPr id="58375" name="Text Box 16"/>
            <p:cNvSpPr txBox="1"/>
            <p:nvPr/>
          </p:nvSpPr>
          <p:spPr>
            <a:xfrm>
              <a:off x="1624" y="5292"/>
              <a:ext cx="734" cy="804"/>
            </a:xfrm>
            <a:prstGeom prst="rect">
              <a:avLst/>
            </a:prstGeom>
            <a:noFill/>
            <a:ln w="9525">
              <a:noFill/>
            </a:ln>
          </p:spPr>
          <p:txBody>
            <a:bodyPr/>
            <a:p>
              <a:pPr algn="just"/>
              <a:r>
                <a:rPr lang="zh-CN" altLang="en-US" sz="1400" dirty="0">
                  <a:latin typeface="Times New Roman" panose="02020603050405020304" charset="0"/>
                </a:rPr>
                <a:t>点击</a:t>
              </a:r>
              <a:endParaRPr lang="zh-CN" altLang="en-US" sz="1400" dirty="0">
                <a:latin typeface="Times New Roman" panose="02020603050405020304" charset="0"/>
              </a:endParaRPr>
            </a:p>
            <a:p>
              <a:pPr algn="just"/>
              <a:r>
                <a:rPr lang="zh-CN" altLang="en-US" sz="1400" dirty="0">
                  <a:latin typeface="Times New Roman" panose="02020603050405020304" charset="0"/>
                </a:rPr>
                <a:t>这里</a:t>
              </a:r>
              <a:endParaRPr lang="zh-CN" altLang="en-US" sz="1400" dirty="0">
                <a:latin typeface="Arial" panose="020B0604020202020204" pitchFamily="34" charset="0"/>
              </a:endParaRPr>
            </a:p>
          </p:txBody>
        </p:sp>
        <p:sp>
          <p:nvSpPr>
            <p:cNvPr id="58376" name="Line 17"/>
            <p:cNvSpPr/>
            <p:nvPr/>
          </p:nvSpPr>
          <p:spPr>
            <a:xfrm>
              <a:off x="2369" y="5681"/>
              <a:ext cx="735" cy="0"/>
            </a:xfrm>
            <a:prstGeom prst="line">
              <a:avLst/>
            </a:prstGeom>
            <a:ln w="9525" cap="flat" cmpd="sng">
              <a:solidFill>
                <a:srgbClr val="000000"/>
              </a:solidFill>
              <a:prstDash val="solid"/>
              <a:headEnd type="none" w="med" len="med"/>
              <a:tailEnd type="triangle" w="sm" len="med"/>
            </a:ln>
          </p:spPr>
        </p:sp>
      </p:gr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9394"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59395" name="Picture 18"/>
          <p:cNvPicPr>
            <a:picLocks noChangeAspect="1"/>
          </p:cNvPicPr>
          <p:nvPr/>
        </p:nvPicPr>
        <p:blipFill>
          <a:blip r:embed="rId1"/>
          <a:stretch>
            <a:fillRect/>
          </a:stretch>
        </p:blipFill>
        <p:spPr>
          <a:xfrm>
            <a:off x="1331913" y="1557338"/>
            <a:ext cx="6872287" cy="4813300"/>
          </a:xfrm>
          <a:prstGeom prst="rect">
            <a:avLst/>
          </a:prstGeom>
          <a:noFill/>
          <a:ln w="9525">
            <a:noFill/>
          </a:ln>
        </p:spPr>
      </p:pic>
      <p:sp>
        <p:nvSpPr>
          <p:cNvPr id="5939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sym typeface="Arial" panose="020B0604020202020204" pitchFamily="34" charset="0"/>
              </a:rPr>
              <a:t>OEM</a:t>
            </a:r>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59397" name="Rectangle 3"/>
          <p:cNvSpPr>
            <a:spLocks noGrp="1"/>
          </p:cNvSpPr>
          <p:nvPr>
            <p:ph type="body" sz="half" idx="1"/>
          </p:nvPr>
        </p:nvSpPr>
        <p:spPr>
          <a:xfrm>
            <a:off x="34925" y="908050"/>
            <a:ext cx="7488238" cy="4745038"/>
          </a:xfrm>
        </p:spPr>
        <p:txBody>
          <a:bodyPr vert="horz" wrap="square" lIns="91440" tIns="45720" rIns="91440" bIns="45720" anchor="t" anchorCtr="0"/>
          <a:p>
            <a:pPr marL="609600" indent="-609600">
              <a:lnSpc>
                <a:spcPct val="90000"/>
              </a:lnSpc>
              <a:buClr>
                <a:srgbClr val="800000"/>
              </a:buClr>
              <a:buSzPct val="90000"/>
              <a:buFont typeface="Wingdings" panose="05000000000000000000" pitchFamily="2" charset="2"/>
              <a:buChar char="u"/>
            </a:pPr>
            <a:r>
              <a:rPr lang="zh-CN" altLang="en-US" sz="2800" dirty="0">
                <a:ea typeface="宋体" panose="02010600030101010101" pitchFamily="2" charset="-122"/>
              </a:rPr>
              <a:t>表管理页面 </a:t>
            </a:r>
            <a:endParaRPr lang="zh-CN" altLang="en-US" sz="2800" dirty="0">
              <a:ea typeface="宋体" panose="02010600030101010101" pitchFamily="2" charset="-122"/>
            </a:endParaRPr>
          </a:p>
        </p:txBody>
      </p:sp>
      <p:grpSp>
        <p:nvGrpSpPr>
          <p:cNvPr id="59398" name="Group 13"/>
          <p:cNvGrpSpPr/>
          <p:nvPr/>
        </p:nvGrpSpPr>
        <p:grpSpPr>
          <a:xfrm>
            <a:off x="468313" y="3429000"/>
            <a:ext cx="4795837" cy="1152525"/>
            <a:chOff x="1758" y="10513"/>
            <a:chExt cx="6192" cy="752"/>
          </a:xfrm>
        </p:grpSpPr>
        <p:sp>
          <p:nvSpPr>
            <p:cNvPr id="59399" name="Text Box 14"/>
            <p:cNvSpPr txBox="1"/>
            <p:nvPr/>
          </p:nvSpPr>
          <p:spPr>
            <a:xfrm>
              <a:off x="1758" y="10513"/>
              <a:ext cx="1246" cy="696"/>
            </a:xfrm>
            <a:prstGeom prst="rect">
              <a:avLst/>
            </a:prstGeom>
            <a:noFill/>
            <a:ln w="9525">
              <a:noFill/>
            </a:ln>
          </p:spPr>
          <p:txBody>
            <a:bodyPr/>
            <a:p>
              <a:pPr algn="just"/>
              <a:r>
                <a:rPr lang="zh-CN" altLang="en-US" sz="1600" dirty="0">
                  <a:latin typeface="Times New Roman" panose="02020603050405020304" charset="0"/>
                </a:rPr>
                <a:t>与登录用户同名的方案</a:t>
              </a:r>
              <a:endParaRPr lang="zh-CN" altLang="en-US" sz="1600" dirty="0">
                <a:latin typeface="Arial" panose="020B0604020202020204" pitchFamily="34" charset="0"/>
              </a:endParaRPr>
            </a:p>
          </p:txBody>
        </p:sp>
        <p:sp>
          <p:nvSpPr>
            <p:cNvPr id="59400" name="Text Box 15"/>
            <p:cNvSpPr txBox="1"/>
            <p:nvPr/>
          </p:nvSpPr>
          <p:spPr>
            <a:xfrm>
              <a:off x="6060" y="10617"/>
              <a:ext cx="1890" cy="648"/>
            </a:xfrm>
            <a:prstGeom prst="rect">
              <a:avLst/>
            </a:prstGeom>
            <a:noFill/>
            <a:ln w="9525">
              <a:noFill/>
            </a:ln>
          </p:spPr>
          <p:txBody>
            <a:bodyPr/>
            <a:p>
              <a:pPr algn="just"/>
              <a:r>
                <a:rPr lang="zh-CN" altLang="en-US" sz="1600" b="0" dirty="0">
                  <a:latin typeface="Times New Roman" panose="02020603050405020304" charset="0"/>
                </a:rPr>
                <a:t>点击这里选择方案</a:t>
              </a:r>
              <a:endParaRPr lang="zh-CN" altLang="en-US" sz="1600" b="0" dirty="0">
                <a:latin typeface="Arial" panose="020B0604020202020204" pitchFamily="34" charset="0"/>
              </a:endParaRPr>
            </a:p>
          </p:txBody>
        </p:sp>
        <p:sp>
          <p:nvSpPr>
            <p:cNvPr id="59401" name="Line 16"/>
            <p:cNvSpPr/>
            <p:nvPr/>
          </p:nvSpPr>
          <p:spPr>
            <a:xfrm>
              <a:off x="2819" y="10879"/>
              <a:ext cx="420" cy="0"/>
            </a:xfrm>
            <a:prstGeom prst="line">
              <a:avLst/>
            </a:prstGeom>
            <a:ln w="9525" cap="flat" cmpd="sng">
              <a:solidFill>
                <a:srgbClr val="000000"/>
              </a:solidFill>
              <a:prstDash val="solid"/>
              <a:headEnd type="none" w="med" len="med"/>
              <a:tailEnd type="triangle" w="sm" len="med"/>
            </a:ln>
          </p:spPr>
        </p:sp>
        <p:sp>
          <p:nvSpPr>
            <p:cNvPr id="59402" name="Line 17"/>
            <p:cNvSpPr/>
            <p:nvPr/>
          </p:nvSpPr>
          <p:spPr>
            <a:xfrm flipH="1">
              <a:off x="5272" y="10879"/>
              <a:ext cx="840" cy="0"/>
            </a:xfrm>
            <a:prstGeom prst="line">
              <a:avLst/>
            </a:prstGeom>
            <a:ln w="9525" cap="flat" cmpd="sng">
              <a:solidFill>
                <a:srgbClr val="000000"/>
              </a:solidFill>
              <a:prstDash val="solid"/>
              <a:headEnd type="none" w="med" len="med"/>
              <a:tailEnd type="triangle" w="sm" len="med"/>
            </a:ln>
          </p:spPr>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4339" name="Rectangle 2"/>
          <p:cNvSpPr>
            <a:spLocks noGrp="1"/>
          </p:cNvSpPr>
          <p:nvPr>
            <p:ph idx="1"/>
          </p:nvPr>
        </p:nvSpPr>
        <p:spPr>
          <a:xfrm>
            <a:off x="0" y="836613"/>
            <a:ext cx="8388350" cy="5184775"/>
          </a:xfrm>
        </p:spPr>
        <p:txBody>
          <a:bodyPr vert="horz" wrap="square" lIns="91440" tIns="45720" rIns="91440" bIns="45720" anchor="t" anchorCtr="0"/>
          <a:p>
            <a:r>
              <a:rPr lang="zh-CN" altLang="en-US" dirty="0">
                <a:solidFill>
                  <a:srgbClr val="800000"/>
                </a:solidFill>
                <a:ea typeface="宋体" panose="02010600030101010101" pitchFamily="2" charset="-122"/>
              </a:rPr>
              <a:t>模式</a:t>
            </a:r>
            <a:r>
              <a:rPr lang="en-US" altLang="zh-CN" dirty="0">
                <a:solidFill>
                  <a:srgbClr val="800000"/>
                </a:solidFill>
                <a:ea typeface="宋体" panose="02010600030101010101" pitchFamily="2" charset="-122"/>
              </a:rPr>
              <a:t>(Schema)</a:t>
            </a:r>
            <a:r>
              <a:rPr lang="zh-CN" altLang="en-US" dirty="0">
                <a:solidFill>
                  <a:srgbClr val="800000"/>
                </a:solidFill>
                <a:ea typeface="宋体" panose="02010600030101010101" pitchFamily="2" charset="-122"/>
              </a:rPr>
              <a:t>概念</a:t>
            </a:r>
            <a:endParaRPr lang="zh-CN" altLang="en-US" dirty="0">
              <a:solidFill>
                <a:srgbClr val="800000"/>
              </a:solidFill>
              <a:ea typeface="宋体" panose="02010600030101010101" pitchFamily="2" charset="-122"/>
            </a:endParaRPr>
          </a:p>
          <a:p>
            <a:pPr lvl="1">
              <a:lnSpc>
                <a:spcPts val="3600"/>
              </a:lnSpc>
            </a:pPr>
            <a:r>
              <a:rPr lang="zh-CN" altLang="en-US" sz="2400" dirty="0">
                <a:ea typeface="宋体" panose="02010600030101010101" pitchFamily="2" charset="-122"/>
              </a:rPr>
              <a:t>是指一系列逻辑数据结构或对象的集合。在创建用户的时候，会同时生成一个与用户同名的</a:t>
            </a:r>
            <a:r>
              <a:rPr lang="zh-CN" altLang="en-US" sz="2400" dirty="0">
                <a:solidFill>
                  <a:srgbClr val="FF0000"/>
                </a:solidFill>
                <a:ea typeface="宋体" panose="02010600030101010101" pitchFamily="2" charset="-122"/>
              </a:rPr>
              <a:t>方案</a:t>
            </a:r>
            <a:r>
              <a:rPr lang="en-US" altLang="zh-CN" sz="2400" dirty="0">
                <a:solidFill>
                  <a:srgbClr val="FF0000"/>
                </a:solidFill>
                <a:ea typeface="宋体" panose="02010600030101010101" pitchFamily="2" charset="-122"/>
              </a:rPr>
              <a:t>(</a:t>
            </a:r>
            <a:r>
              <a:rPr lang="zh-CN" altLang="en-US" sz="2400" dirty="0">
                <a:solidFill>
                  <a:srgbClr val="FF0000"/>
                </a:solidFill>
                <a:ea typeface="宋体" panose="02010600030101010101" pitchFamily="2" charset="-122"/>
              </a:rPr>
              <a:t>模式</a:t>
            </a:r>
            <a:r>
              <a:rPr lang="en-US" altLang="zh-CN" sz="2400" dirty="0">
                <a:solidFill>
                  <a:srgbClr val="FF0000"/>
                </a:solidFill>
                <a:ea typeface="宋体" panose="02010600030101010101" pitchFamily="2" charset="-122"/>
              </a:rPr>
              <a:t>)</a:t>
            </a:r>
            <a:r>
              <a:rPr lang="zh-CN" altLang="en-US" sz="2400" dirty="0">
                <a:ea typeface="宋体" panose="02010600030101010101" pitchFamily="2" charset="-122"/>
              </a:rPr>
              <a:t>，此方案归同名用户所有。</a:t>
            </a:r>
            <a:endParaRPr lang="zh-CN" altLang="en-US" sz="2400" dirty="0">
              <a:ea typeface="宋体" panose="02010600030101010101" pitchFamily="2" charset="-122"/>
            </a:endParaRPr>
          </a:p>
          <a:p>
            <a:pPr lvl="1">
              <a:lnSpc>
                <a:spcPts val="3600"/>
              </a:lnSpc>
            </a:pPr>
            <a:r>
              <a:rPr lang="zh-CN" altLang="en-US" sz="2400" dirty="0">
                <a:ea typeface="宋体" panose="02010600030101010101" pitchFamily="2" charset="-122"/>
              </a:rPr>
              <a:t>通常情况下，用户所创建数据库对象都保存在与自己同名的模式中。</a:t>
            </a:r>
            <a:endParaRPr lang="zh-CN" altLang="en-US" sz="2400" dirty="0">
              <a:ea typeface="宋体" panose="02010600030101010101" pitchFamily="2" charset="-122"/>
            </a:endParaRPr>
          </a:p>
          <a:p>
            <a:pPr lvl="1">
              <a:lnSpc>
                <a:spcPts val="3600"/>
              </a:lnSpc>
            </a:pPr>
            <a:r>
              <a:rPr lang="zh-CN" altLang="en-US" sz="2400" dirty="0">
                <a:ea typeface="宋体" panose="02010600030101010101" pitchFamily="2" charset="-122"/>
              </a:rPr>
              <a:t>同一模式中数据库对象的名称必须惟一，而在不同模式中的数据库对象可以同名。</a:t>
            </a:r>
            <a:endParaRPr lang="zh-CN" altLang="en-US" sz="2400" dirty="0">
              <a:ea typeface="宋体" panose="02010600030101010101" pitchFamily="2" charset="-122"/>
            </a:endParaRPr>
          </a:p>
          <a:p>
            <a:pPr lvl="1">
              <a:lnSpc>
                <a:spcPts val="3600"/>
              </a:lnSpc>
            </a:pPr>
            <a:r>
              <a:rPr lang="zh-CN" altLang="en-US" sz="2400" dirty="0">
                <a:ea typeface="宋体" panose="02010600030101010101" pitchFamily="2" charset="-122"/>
              </a:rPr>
              <a:t>默认情况下，用户引用的对象是与自己同名模式中的对象，如果要引用其他模式中的对象，需要在该对象名之前指明对象所属模式。  </a:t>
            </a:r>
            <a:endParaRPr lang="zh-CN" altLang="en-US" sz="2400" dirty="0">
              <a:ea typeface="宋体" panose="02010600030101010101" pitchFamily="2" charset="-122"/>
            </a:endParaRPr>
          </a:p>
        </p:txBody>
      </p:sp>
      <p:sp>
        <p:nvSpPr>
          <p:cNvPr id="14340" name="Rectangle 3"/>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1 </a:t>
            </a:r>
            <a:r>
              <a:rPr lang="zh-CN" altLang="en-GB" dirty="0">
                <a:ea typeface="宋体" panose="02010600030101010101" pitchFamily="2" charset="-122"/>
              </a:rPr>
              <a:t>模式</a:t>
            </a:r>
            <a:endParaRPr lang="zh-CN" altLang="en-US"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0418"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60419" name="Picture 25"/>
          <p:cNvPicPr>
            <a:picLocks noChangeAspect="1"/>
          </p:cNvPicPr>
          <p:nvPr/>
        </p:nvPicPr>
        <p:blipFill>
          <a:blip r:embed="rId1"/>
          <a:stretch>
            <a:fillRect/>
          </a:stretch>
        </p:blipFill>
        <p:spPr>
          <a:xfrm>
            <a:off x="1808163" y="1428750"/>
            <a:ext cx="5865812" cy="5321300"/>
          </a:xfrm>
          <a:prstGeom prst="rect">
            <a:avLst/>
          </a:prstGeom>
          <a:noFill/>
          <a:ln w="9525">
            <a:noFill/>
          </a:ln>
        </p:spPr>
      </p:pic>
      <p:sp>
        <p:nvSpPr>
          <p:cNvPr id="60420" name="Rectangle 2"/>
          <p:cNvSpPr>
            <a:spLocks noGrp="1"/>
          </p:cNvSpPr>
          <p:nvPr>
            <p:ph type="title"/>
          </p:nvPr>
        </p:nvSpPr>
        <p:spPr/>
        <p:txBody>
          <a:bodyPr vert="horz" wrap="square" lIns="91440" tIns="45720" rIns="91440" bIns="45720" anchor="ctr" anchorCtr="0"/>
          <a:p>
            <a:pPr marL="685800" indent="-685800"/>
            <a:r>
              <a:rPr lang="en-US" altLang="zh-CN" dirty="0">
                <a:ea typeface="宋体" panose="02010600030101010101" pitchFamily="2" charset="-122"/>
                <a:sym typeface="Arial" panose="020B0604020202020204" pitchFamily="34" charset="0"/>
              </a:rPr>
              <a:t>OEM</a:t>
            </a:r>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60421" name="Rectangle 13"/>
          <p:cNvSpPr>
            <a:spLocks noGrp="1"/>
          </p:cNvSpPr>
          <p:nvPr>
            <p:ph type="body" sz="half" idx="1"/>
          </p:nvPr>
        </p:nvSpPr>
        <p:spPr>
          <a:xfrm>
            <a:off x="34925" y="908050"/>
            <a:ext cx="7488238" cy="4745038"/>
          </a:xfrm>
        </p:spPr>
        <p:txBody>
          <a:bodyPr vert="horz" wrap="square" lIns="91440" tIns="45720" rIns="91440" bIns="45720" anchor="t" anchorCtr="0"/>
          <a:p>
            <a:pPr marL="609600" indent="-609600">
              <a:lnSpc>
                <a:spcPct val="90000"/>
              </a:lnSpc>
              <a:buClr>
                <a:srgbClr val="800000"/>
              </a:buClr>
              <a:buSzPct val="90000"/>
              <a:buFont typeface="Wingdings" panose="05000000000000000000" pitchFamily="2" charset="2"/>
              <a:buChar char="u"/>
            </a:pPr>
            <a:r>
              <a:rPr lang="zh-CN" altLang="en-US" sz="2800" dirty="0">
                <a:ea typeface="宋体" panose="02010600030101010101" pitchFamily="2" charset="-122"/>
              </a:rPr>
              <a:t>选择方案 </a:t>
            </a:r>
            <a:endParaRPr lang="zh-CN" altLang="en-US" sz="2800" dirty="0">
              <a:ea typeface="宋体" panose="02010600030101010101" pitchFamily="2" charset="-122"/>
            </a:endParaRPr>
          </a:p>
        </p:txBody>
      </p:sp>
      <p:grpSp>
        <p:nvGrpSpPr>
          <p:cNvPr id="60422" name="Group 15"/>
          <p:cNvGrpSpPr/>
          <p:nvPr/>
        </p:nvGrpSpPr>
        <p:grpSpPr>
          <a:xfrm>
            <a:off x="1136650" y="2205038"/>
            <a:ext cx="7400925" cy="3097212"/>
            <a:chOff x="1039" y="1864"/>
            <a:chExt cx="9281" cy="3958"/>
          </a:xfrm>
        </p:grpSpPr>
        <p:grpSp>
          <p:nvGrpSpPr>
            <p:cNvPr id="60423" name="Group 16"/>
            <p:cNvGrpSpPr/>
            <p:nvPr/>
          </p:nvGrpSpPr>
          <p:grpSpPr>
            <a:xfrm>
              <a:off x="1039" y="2989"/>
              <a:ext cx="1687" cy="804"/>
              <a:chOff x="1203" y="3045"/>
              <a:chExt cx="1687" cy="804"/>
            </a:xfrm>
          </p:grpSpPr>
          <p:sp>
            <p:nvSpPr>
              <p:cNvPr id="60430" name="Text Box 17"/>
              <p:cNvSpPr txBox="1"/>
              <p:nvPr/>
            </p:nvSpPr>
            <p:spPr>
              <a:xfrm>
                <a:off x="1203" y="3045"/>
                <a:ext cx="1171" cy="804"/>
              </a:xfrm>
              <a:prstGeom prst="rect">
                <a:avLst/>
              </a:prstGeom>
              <a:noFill/>
              <a:ln w="9525">
                <a:noFill/>
              </a:ln>
            </p:spPr>
            <p:txBody>
              <a:bodyPr/>
              <a:p>
                <a:pPr algn="just"/>
                <a:r>
                  <a:rPr lang="zh-CN" altLang="en-US" sz="2000" b="0" dirty="0">
                    <a:latin typeface="Times New Roman" panose="02020603050405020304" charset="0"/>
                  </a:rPr>
                  <a:t>搜索</a:t>
                </a:r>
                <a:endParaRPr lang="zh-CN" altLang="en-US" sz="2000" b="0" dirty="0">
                  <a:latin typeface="Times New Roman" panose="02020603050405020304" charset="0"/>
                </a:endParaRPr>
              </a:p>
              <a:p>
                <a:pPr algn="just"/>
                <a:r>
                  <a:rPr lang="zh-CN" altLang="en-US" sz="2000" b="0" dirty="0">
                    <a:latin typeface="Times New Roman" panose="02020603050405020304" charset="0"/>
                  </a:rPr>
                  <a:t>方案</a:t>
                </a:r>
                <a:endParaRPr lang="zh-CN" altLang="en-US" sz="2000" b="0" dirty="0">
                  <a:latin typeface="Arial" panose="020B0604020202020204" pitchFamily="34" charset="0"/>
                </a:endParaRPr>
              </a:p>
            </p:txBody>
          </p:sp>
          <p:sp>
            <p:nvSpPr>
              <p:cNvPr id="60431" name="Line 18"/>
              <p:cNvSpPr/>
              <p:nvPr/>
            </p:nvSpPr>
            <p:spPr>
              <a:xfrm>
                <a:off x="2260" y="3209"/>
                <a:ext cx="630" cy="0"/>
              </a:xfrm>
              <a:prstGeom prst="line">
                <a:avLst/>
              </a:prstGeom>
              <a:ln w="9525" cap="flat" cmpd="sng">
                <a:solidFill>
                  <a:srgbClr val="000000"/>
                </a:solidFill>
                <a:prstDash val="solid"/>
                <a:headEnd type="none" w="med" len="med"/>
                <a:tailEnd type="triangle" w="sm" len="med"/>
              </a:ln>
            </p:spPr>
          </p:sp>
        </p:grpSp>
        <p:grpSp>
          <p:nvGrpSpPr>
            <p:cNvPr id="60424" name="Group 19"/>
            <p:cNvGrpSpPr/>
            <p:nvPr/>
          </p:nvGrpSpPr>
          <p:grpSpPr>
            <a:xfrm>
              <a:off x="8959" y="1864"/>
              <a:ext cx="1361" cy="1653"/>
              <a:chOff x="9110" y="1675"/>
              <a:chExt cx="1361" cy="1653"/>
            </a:xfrm>
          </p:grpSpPr>
          <p:sp>
            <p:nvSpPr>
              <p:cNvPr id="60428" name="Text Box 20"/>
              <p:cNvSpPr txBox="1"/>
              <p:nvPr/>
            </p:nvSpPr>
            <p:spPr>
              <a:xfrm>
                <a:off x="9562" y="1675"/>
                <a:ext cx="909" cy="1653"/>
              </a:xfrm>
              <a:prstGeom prst="rect">
                <a:avLst/>
              </a:prstGeom>
              <a:noFill/>
              <a:ln w="9525">
                <a:noFill/>
              </a:ln>
            </p:spPr>
            <p:txBody>
              <a:bodyPr/>
              <a:p>
                <a:pPr algn="just"/>
                <a:r>
                  <a:rPr lang="zh-CN" altLang="en-US" sz="2000" b="0" dirty="0">
                    <a:latin typeface="Times New Roman" panose="02020603050405020304" charset="0"/>
                  </a:rPr>
                  <a:t>点击这里</a:t>
                </a:r>
                <a:endParaRPr lang="zh-CN" altLang="en-US" sz="2000" b="0" dirty="0">
                  <a:latin typeface="Times New Roman" panose="02020603050405020304" charset="0"/>
                </a:endParaRPr>
              </a:p>
              <a:p>
                <a:pPr algn="just"/>
                <a:r>
                  <a:rPr lang="zh-CN" altLang="en-US" sz="2000" b="0" dirty="0">
                    <a:latin typeface="Times New Roman" panose="02020603050405020304" charset="0"/>
                  </a:rPr>
                  <a:t>确定选择</a:t>
                </a:r>
                <a:endParaRPr lang="zh-CN" altLang="en-US" sz="2000" b="0" dirty="0">
                  <a:latin typeface="Arial" panose="020B0604020202020204" pitchFamily="34" charset="0"/>
                </a:endParaRPr>
              </a:p>
            </p:txBody>
          </p:sp>
          <p:sp>
            <p:nvSpPr>
              <p:cNvPr id="60429" name="Line 21"/>
              <p:cNvSpPr/>
              <p:nvPr/>
            </p:nvSpPr>
            <p:spPr>
              <a:xfrm flipH="1">
                <a:off x="9110" y="1952"/>
                <a:ext cx="630" cy="18"/>
              </a:xfrm>
              <a:prstGeom prst="line">
                <a:avLst/>
              </a:prstGeom>
              <a:ln w="9525" cap="flat" cmpd="sng">
                <a:solidFill>
                  <a:srgbClr val="000000"/>
                </a:solidFill>
                <a:prstDash val="solid"/>
                <a:headEnd type="none" w="med" len="med"/>
                <a:tailEnd type="triangle" w="sm" len="med"/>
              </a:ln>
            </p:spPr>
          </p:sp>
        </p:grpSp>
        <p:grpSp>
          <p:nvGrpSpPr>
            <p:cNvPr id="60425" name="Group 22"/>
            <p:cNvGrpSpPr/>
            <p:nvPr/>
          </p:nvGrpSpPr>
          <p:grpSpPr>
            <a:xfrm>
              <a:off x="1098" y="4997"/>
              <a:ext cx="1615" cy="825"/>
              <a:chOff x="1262" y="4912"/>
              <a:chExt cx="1615" cy="825"/>
            </a:xfrm>
          </p:grpSpPr>
          <p:sp>
            <p:nvSpPr>
              <p:cNvPr id="60426" name="Text Box 23"/>
              <p:cNvSpPr txBox="1"/>
              <p:nvPr/>
            </p:nvSpPr>
            <p:spPr>
              <a:xfrm>
                <a:off x="1262" y="4912"/>
                <a:ext cx="1132" cy="825"/>
              </a:xfrm>
              <a:prstGeom prst="rect">
                <a:avLst/>
              </a:prstGeom>
              <a:noFill/>
              <a:ln w="9525">
                <a:noFill/>
              </a:ln>
            </p:spPr>
            <p:txBody>
              <a:bodyPr/>
              <a:p>
                <a:pPr algn="just"/>
                <a:r>
                  <a:rPr lang="zh-CN" altLang="en-US" sz="2000" b="0" dirty="0">
                    <a:latin typeface="Times New Roman" panose="02020603050405020304" charset="0"/>
                  </a:rPr>
                  <a:t>方案</a:t>
                </a:r>
                <a:endParaRPr lang="zh-CN" altLang="en-US" sz="2000" b="0" dirty="0">
                  <a:latin typeface="Times New Roman" panose="02020603050405020304" charset="0"/>
                </a:endParaRPr>
              </a:p>
              <a:p>
                <a:pPr algn="just"/>
                <a:r>
                  <a:rPr lang="zh-CN" altLang="en-US" sz="2000" b="0" dirty="0">
                    <a:latin typeface="Times New Roman" panose="02020603050405020304" charset="0"/>
                  </a:rPr>
                  <a:t>列表</a:t>
                </a:r>
                <a:endParaRPr lang="zh-CN" altLang="en-US" sz="2000" b="0" dirty="0">
                  <a:latin typeface="Times New Roman" panose="02020603050405020304" charset="0"/>
                </a:endParaRPr>
              </a:p>
              <a:p>
                <a:pPr algn="just"/>
                <a:r>
                  <a:rPr lang="zh-CN" altLang="en-US" sz="2000" b="0" dirty="0">
                    <a:latin typeface="Times New Roman" panose="02020603050405020304" charset="0"/>
                  </a:rPr>
                  <a:t>这里</a:t>
                </a:r>
                <a:endParaRPr lang="zh-CN" altLang="en-US" sz="2000" b="0" dirty="0">
                  <a:latin typeface="Arial" panose="020B0604020202020204" pitchFamily="34" charset="0"/>
                </a:endParaRPr>
              </a:p>
            </p:txBody>
          </p:sp>
          <p:sp>
            <p:nvSpPr>
              <p:cNvPr id="60427" name="Line 24"/>
              <p:cNvSpPr/>
              <p:nvPr/>
            </p:nvSpPr>
            <p:spPr>
              <a:xfrm>
                <a:off x="2247" y="5237"/>
                <a:ext cx="630" cy="0"/>
              </a:xfrm>
              <a:prstGeom prst="line">
                <a:avLst/>
              </a:prstGeom>
              <a:ln w="9525" cap="flat" cmpd="sng">
                <a:solidFill>
                  <a:srgbClr val="000000"/>
                </a:solidFill>
                <a:prstDash val="solid"/>
                <a:headEnd type="none" w="med" len="med"/>
                <a:tailEnd type="triangle" w="sm" len="med"/>
              </a:ln>
            </p:spPr>
          </p:sp>
        </p:grpSp>
      </p:gr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1442"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14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sym typeface="Arial" panose="020B0604020202020204" pitchFamily="34" charset="0"/>
              </a:rPr>
              <a:t>OEM</a:t>
            </a:r>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61444" name="Rectangle 13"/>
          <p:cNvSpPr>
            <a:spLocks noGrp="1"/>
          </p:cNvSpPr>
          <p:nvPr>
            <p:ph type="body" sz="half" idx="1"/>
          </p:nvPr>
        </p:nvSpPr>
        <p:spPr>
          <a:xfrm>
            <a:off x="34925" y="981075"/>
            <a:ext cx="7488238" cy="4745038"/>
          </a:xfrm>
        </p:spPr>
        <p:txBody>
          <a:bodyPr vert="horz" wrap="square" lIns="91440" tIns="45720" rIns="91440" bIns="45720" anchor="t" anchorCtr="0"/>
          <a:p>
            <a:pPr marL="609600" indent="-609600">
              <a:lnSpc>
                <a:spcPct val="90000"/>
              </a:lnSpc>
              <a:buClr>
                <a:srgbClr val="800000"/>
              </a:buClr>
              <a:buSzPct val="90000"/>
              <a:buFont typeface="Wingdings" panose="05000000000000000000" pitchFamily="2" charset="2"/>
              <a:buChar char="u"/>
            </a:pPr>
            <a:r>
              <a:rPr lang="zh-CN" altLang="en-US" sz="2800" dirty="0">
                <a:ea typeface="宋体" panose="02010600030101010101" pitchFamily="2" charset="-122"/>
              </a:rPr>
              <a:t>选择表组织 </a:t>
            </a:r>
            <a:endParaRPr lang="zh-CN" altLang="en-US" sz="2800" dirty="0">
              <a:ea typeface="宋体" panose="02010600030101010101" pitchFamily="2" charset="-122"/>
            </a:endParaRPr>
          </a:p>
        </p:txBody>
      </p:sp>
      <p:pic>
        <p:nvPicPr>
          <p:cNvPr id="61445" name="Picture 23"/>
          <p:cNvPicPr>
            <a:picLocks noChangeAspect="1"/>
          </p:cNvPicPr>
          <p:nvPr/>
        </p:nvPicPr>
        <p:blipFill>
          <a:blip r:embed="rId1"/>
          <a:stretch>
            <a:fillRect/>
          </a:stretch>
        </p:blipFill>
        <p:spPr>
          <a:xfrm>
            <a:off x="107950" y="1485900"/>
            <a:ext cx="8121650" cy="4443413"/>
          </a:xfrm>
          <a:prstGeom prst="rect">
            <a:avLst/>
          </a:prstGeom>
          <a:noFill/>
          <a:ln w="9525">
            <a:noFill/>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2466"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2467"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sym typeface="Arial" panose="020B0604020202020204" pitchFamily="34" charset="0"/>
              </a:rPr>
              <a:t>OEM</a:t>
            </a:r>
            <a:r>
              <a:rPr lang="zh-CN" altLang="en-US" dirty="0">
                <a:ea typeface="宋体" panose="02010600030101010101" pitchFamily="2" charset="-122"/>
              </a:rPr>
              <a:t>创建表</a:t>
            </a:r>
            <a:endParaRPr lang="zh-CN" altLang="en-US" dirty="0">
              <a:ea typeface="宋体" panose="02010600030101010101" pitchFamily="2" charset="-122"/>
            </a:endParaRPr>
          </a:p>
        </p:txBody>
      </p:sp>
      <p:sp>
        <p:nvSpPr>
          <p:cNvPr id="62468" name="Rectangle 9"/>
          <p:cNvSpPr>
            <a:spLocks noGrp="1"/>
          </p:cNvSpPr>
          <p:nvPr>
            <p:ph type="body" sz="half" idx="1"/>
          </p:nvPr>
        </p:nvSpPr>
        <p:spPr>
          <a:xfrm>
            <a:off x="34925" y="908050"/>
            <a:ext cx="4146550" cy="5486400"/>
          </a:xfrm>
        </p:spPr>
        <p:txBody>
          <a:bodyPr vert="horz" wrap="square" lIns="91440" tIns="45720" rIns="91440" bIns="45720" anchor="t" anchorCtr="0"/>
          <a:p>
            <a:pPr marL="609600" indent="-609600">
              <a:lnSpc>
                <a:spcPct val="90000"/>
              </a:lnSpc>
              <a:buClr>
                <a:srgbClr val="800000"/>
              </a:buClr>
              <a:buSzPct val="90000"/>
              <a:buFont typeface="Wingdings" panose="05000000000000000000" pitchFamily="2" charset="2"/>
              <a:buChar char="u"/>
            </a:pPr>
            <a:r>
              <a:rPr lang="zh-CN" altLang="en-US" sz="2800" dirty="0">
                <a:ea typeface="宋体" panose="02010600030101010101" pitchFamily="2" charset="-122"/>
              </a:rPr>
              <a:t>表管理器 </a:t>
            </a:r>
            <a:endParaRPr lang="zh-CN" altLang="en-US" sz="2800" dirty="0">
              <a:ea typeface="宋体" panose="02010600030101010101" pitchFamily="2" charset="-122"/>
            </a:endParaRPr>
          </a:p>
        </p:txBody>
      </p:sp>
      <p:pic>
        <p:nvPicPr>
          <p:cNvPr id="62469" name="Picture 18"/>
          <p:cNvPicPr>
            <a:picLocks noChangeAspect="1"/>
          </p:cNvPicPr>
          <p:nvPr/>
        </p:nvPicPr>
        <p:blipFill>
          <a:blip r:embed="rId1"/>
          <a:stretch>
            <a:fillRect/>
          </a:stretch>
        </p:blipFill>
        <p:spPr>
          <a:xfrm>
            <a:off x="1908175" y="1844675"/>
            <a:ext cx="5616575" cy="4279900"/>
          </a:xfrm>
          <a:prstGeom prst="rect">
            <a:avLst/>
          </a:prstGeom>
          <a:noFill/>
          <a:ln w="9525">
            <a:noFill/>
          </a:ln>
        </p:spPr>
      </p:pic>
      <p:grpSp>
        <p:nvGrpSpPr>
          <p:cNvPr id="62470" name="Group 11"/>
          <p:cNvGrpSpPr/>
          <p:nvPr/>
        </p:nvGrpSpPr>
        <p:grpSpPr>
          <a:xfrm>
            <a:off x="1258888" y="2492375"/>
            <a:ext cx="7273925" cy="2952750"/>
            <a:chOff x="1212" y="3024"/>
            <a:chExt cx="8755" cy="3025"/>
          </a:xfrm>
        </p:grpSpPr>
        <p:grpSp>
          <p:nvGrpSpPr>
            <p:cNvPr id="62471" name="Group 12"/>
            <p:cNvGrpSpPr/>
            <p:nvPr/>
          </p:nvGrpSpPr>
          <p:grpSpPr>
            <a:xfrm>
              <a:off x="8594" y="3024"/>
              <a:ext cx="1373" cy="787"/>
              <a:chOff x="8640" y="2275"/>
              <a:chExt cx="1373" cy="787"/>
            </a:xfrm>
          </p:grpSpPr>
          <p:sp>
            <p:nvSpPr>
              <p:cNvPr id="62475" name="Text Box 13"/>
              <p:cNvSpPr txBox="1"/>
              <p:nvPr/>
            </p:nvSpPr>
            <p:spPr>
              <a:xfrm>
                <a:off x="8914" y="2275"/>
                <a:ext cx="1099" cy="787"/>
              </a:xfrm>
              <a:prstGeom prst="rect">
                <a:avLst/>
              </a:prstGeom>
              <a:noFill/>
              <a:ln w="9525">
                <a:noFill/>
              </a:ln>
            </p:spPr>
            <p:txBody>
              <a:bodyPr/>
              <a:p>
                <a:pPr algn="just"/>
                <a:r>
                  <a:rPr lang="zh-CN" altLang="en-US" sz="1400" b="0" dirty="0">
                    <a:latin typeface="Times New Roman" panose="02020603050405020304" charset="0"/>
                  </a:rPr>
                  <a:t>点击</a:t>
                </a:r>
                <a:endParaRPr lang="zh-CN" altLang="en-US" sz="1400" b="0" dirty="0">
                  <a:latin typeface="Times New Roman" panose="02020603050405020304" charset="0"/>
                </a:endParaRPr>
              </a:p>
              <a:p>
                <a:pPr algn="just"/>
                <a:r>
                  <a:rPr lang="zh-CN" altLang="en-US" sz="1400" b="0" dirty="0">
                    <a:latin typeface="Times New Roman" panose="02020603050405020304" charset="0"/>
                  </a:rPr>
                  <a:t>这里保存</a:t>
                </a:r>
                <a:endParaRPr lang="zh-CN" altLang="en-US" sz="1400" b="0" dirty="0">
                  <a:latin typeface="Times New Roman" panose="02020603050405020304" charset="0"/>
                </a:endParaRPr>
              </a:p>
              <a:p>
                <a:pPr algn="ctr"/>
                <a:endParaRPr lang="en-US" altLang="zh-CN" sz="1800" b="0" dirty="0">
                  <a:latin typeface="Arial" panose="020B0604020202020204" pitchFamily="34" charset="0"/>
                </a:endParaRPr>
              </a:p>
            </p:txBody>
          </p:sp>
          <p:sp>
            <p:nvSpPr>
              <p:cNvPr id="62476" name="Line 14"/>
              <p:cNvSpPr/>
              <p:nvPr/>
            </p:nvSpPr>
            <p:spPr>
              <a:xfrm flipH="1">
                <a:off x="8640" y="2672"/>
                <a:ext cx="400" cy="1"/>
              </a:xfrm>
              <a:prstGeom prst="line">
                <a:avLst/>
              </a:prstGeom>
              <a:ln w="9525" cap="flat" cmpd="sng">
                <a:solidFill>
                  <a:srgbClr val="000000"/>
                </a:solidFill>
                <a:prstDash val="solid"/>
                <a:headEnd type="none" w="med" len="med"/>
                <a:tailEnd type="triangle" w="sm" len="med"/>
              </a:ln>
            </p:spPr>
          </p:sp>
        </p:grpSp>
        <p:grpSp>
          <p:nvGrpSpPr>
            <p:cNvPr id="62472" name="Group 15"/>
            <p:cNvGrpSpPr/>
            <p:nvPr/>
          </p:nvGrpSpPr>
          <p:grpSpPr>
            <a:xfrm>
              <a:off x="1212" y="5245"/>
              <a:ext cx="1142" cy="804"/>
              <a:chOff x="1206" y="4496"/>
              <a:chExt cx="1142" cy="804"/>
            </a:xfrm>
          </p:grpSpPr>
          <p:sp>
            <p:nvSpPr>
              <p:cNvPr id="62473" name="Text Box 16"/>
              <p:cNvSpPr txBox="1"/>
              <p:nvPr/>
            </p:nvSpPr>
            <p:spPr>
              <a:xfrm>
                <a:off x="1206" y="4496"/>
                <a:ext cx="944" cy="804"/>
              </a:xfrm>
              <a:prstGeom prst="rect">
                <a:avLst/>
              </a:prstGeom>
              <a:noFill/>
              <a:ln w="9525">
                <a:noFill/>
              </a:ln>
            </p:spPr>
            <p:txBody>
              <a:bodyPr/>
              <a:p>
                <a:pPr algn="just"/>
                <a:r>
                  <a:rPr lang="zh-CN" altLang="en-US" sz="1400" b="0" dirty="0">
                    <a:latin typeface="Times New Roman" panose="02020603050405020304" charset="0"/>
                  </a:rPr>
                  <a:t>输入</a:t>
                </a:r>
                <a:endParaRPr lang="zh-CN" altLang="en-US" sz="1400" b="0" dirty="0">
                  <a:latin typeface="Times New Roman" panose="02020603050405020304" charset="0"/>
                </a:endParaRPr>
              </a:p>
              <a:p>
                <a:pPr algn="just"/>
                <a:r>
                  <a:rPr lang="zh-CN" altLang="en-US" sz="1400" b="0" dirty="0">
                    <a:latin typeface="Times New Roman" panose="02020603050405020304" charset="0"/>
                  </a:rPr>
                  <a:t>列定义</a:t>
                </a:r>
                <a:endParaRPr lang="zh-CN" altLang="en-US" sz="1400" b="0" dirty="0">
                  <a:latin typeface="Times New Roman" panose="02020603050405020304" charset="0"/>
                </a:endParaRPr>
              </a:p>
              <a:p>
                <a:pPr algn="just"/>
                <a:r>
                  <a:rPr lang="zh-CN" altLang="en-US" sz="1400" b="0" dirty="0">
                    <a:latin typeface="Times New Roman" panose="02020603050405020304" charset="0"/>
                  </a:rPr>
                  <a:t>这里</a:t>
                </a:r>
                <a:endParaRPr lang="zh-CN" altLang="en-US" sz="1400" b="0" dirty="0">
                  <a:latin typeface="Arial" panose="020B0604020202020204" pitchFamily="34" charset="0"/>
                </a:endParaRPr>
              </a:p>
            </p:txBody>
          </p:sp>
          <p:sp>
            <p:nvSpPr>
              <p:cNvPr id="62474" name="Line 17"/>
              <p:cNvSpPr/>
              <p:nvPr/>
            </p:nvSpPr>
            <p:spPr>
              <a:xfrm>
                <a:off x="1928" y="4886"/>
                <a:ext cx="420" cy="0"/>
              </a:xfrm>
              <a:prstGeom prst="line">
                <a:avLst/>
              </a:prstGeom>
              <a:ln w="9525" cap="flat" cmpd="sng">
                <a:solidFill>
                  <a:srgbClr val="000000"/>
                </a:solidFill>
                <a:prstDash val="solid"/>
                <a:headEnd type="none" w="med" len="med"/>
                <a:tailEnd type="triangle" w="sm" len="med"/>
              </a:ln>
            </p:spPr>
          </p:sp>
        </p:gr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3491"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修改表</a:t>
            </a:r>
            <a:endParaRPr lang="zh-CN" altLang="en-US" dirty="0">
              <a:ea typeface="宋体" panose="02010600030101010101" pitchFamily="2" charset="-122"/>
            </a:endParaRPr>
          </a:p>
        </p:txBody>
      </p:sp>
      <p:sp>
        <p:nvSpPr>
          <p:cNvPr id="63492" name="Rectangle 3"/>
          <p:cNvSpPr>
            <a:spLocks noGrp="1"/>
          </p:cNvSpPr>
          <p:nvPr>
            <p:ph idx="1"/>
          </p:nvPr>
        </p:nvSpPr>
        <p:spPr>
          <a:xfrm>
            <a:off x="250825" y="1195388"/>
            <a:ext cx="7561263" cy="5041900"/>
          </a:xfrm>
        </p:spPr>
        <p:txBody>
          <a:bodyPr vert="horz" wrap="square" lIns="91440" tIns="45720" rIns="91440" bIns="45720" anchor="t" anchorCtr="0"/>
          <a:p>
            <a:pPr marL="533400" indent="-533400">
              <a:lnSpc>
                <a:spcPct val="120000"/>
              </a:lnSpc>
            </a:pPr>
            <a:r>
              <a:rPr lang="zh-CN" altLang="en-US" sz="2800" dirty="0">
                <a:ea typeface="宋体" panose="02010600030101010101" pitchFamily="2" charset="-122"/>
              </a:rPr>
              <a:t>基本语法</a:t>
            </a:r>
            <a:endParaRPr lang="zh-CN" altLang="en-US" sz="2800" dirty="0">
              <a:ea typeface="宋体" panose="02010600030101010101" pitchFamily="2" charset="-122"/>
            </a:endParaRPr>
          </a:p>
          <a:p>
            <a:pPr marL="533400" indent="-533400">
              <a:lnSpc>
                <a:spcPct val="120000"/>
              </a:lnSpc>
            </a:pPr>
            <a:r>
              <a:rPr lang="zh-CN" altLang="en-US" sz="2800" dirty="0">
                <a:ea typeface="宋体" panose="02010600030101010101" pitchFamily="2" charset="-122"/>
              </a:rPr>
              <a:t>列的添加、删除、修改</a:t>
            </a:r>
            <a:endParaRPr lang="zh-CN" altLang="en-US" sz="2800" dirty="0">
              <a:ea typeface="宋体" panose="02010600030101010101" pitchFamily="2" charset="-122"/>
            </a:endParaRPr>
          </a:p>
          <a:p>
            <a:pPr marL="533400" indent="-533400">
              <a:lnSpc>
                <a:spcPct val="120000"/>
              </a:lnSpc>
            </a:pPr>
            <a:r>
              <a:rPr lang="zh-CN" altLang="en-US" sz="2800" dirty="0">
                <a:latin typeface="宋体" panose="02010600030101010101" pitchFamily="2" charset="-122"/>
                <a:ea typeface="宋体" panose="02010600030101010101" pitchFamily="2" charset="-122"/>
              </a:rPr>
              <a:t>约束添加、删除、修改</a:t>
            </a:r>
            <a:endParaRPr lang="zh-CN" altLang="en-US" sz="2800" dirty="0">
              <a:latin typeface="宋体" panose="02010600030101010101" pitchFamily="2" charset="-122"/>
              <a:ea typeface="宋体" panose="02010600030101010101" pitchFamily="2" charset="-122"/>
            </a:endParaRPr>
          </a:p>
          <a:p>
            <a:pPr marL="533400" indent="-533400">
              <a:lnSpc>
                <a:spcPct val="120000"/>
              </a:lnSpc>
            </a:pPr>
            <a:r>
              <a:rPr lang="zh-CN" altLang="en-US" sz="2800" dirty="0">
                <a:latin typeface="宋体" panose="02010600030101010101" pitchFamily="2" charset="-122"/>
                <a:ea typeface="宋体" panose="02010600030101010101" pitchFamily="2" charset="-122"/>
              </a:rPr>
              <a:t>表参数修改</a:t>
            </a:r>
            <a:endParaRPr lang="zh-CN" altLang="en-US" sz="2800" dirty="0">
              <a:latin typeface="宋体" panose="02010600030101010101" pitchFamily="2" charset="-122"/>
              <a:ea typeface="宋体" panose="02010600030101010101" pitchFamily="2" charset="-122"/>
            </a:endParaRPr>
          </a:p>
          <a:p>
            <a:pPr marL="533400" indent="-533400">
              <a:lnSpc>
                <a:spcPct val="120000"/>
              </a:lnSpc>
            </a:pPr>
            <a:r>
              <a:rPr lang="zh-CN" altLang="en-US" sz="2800" dirty="0">
                <a:ea typeface="宋体" panose="02010600030101010101" pitchFamily="2" charset="-122"/>
              </a:rPr>
              <a:t>表结构重组</a:t>
            </a:r>
            <a:endParaRPr lang="zh-CN" altLang="en-US" sz="2800" dirty="0">
              <a:ea typeface="宋体" panose="02010600030101010101" pitchFamily="2" charset="-122"/>
            </a:endParaRPr>
          </a:p>
          <a:p>
            <a:pPr marL="533400" indent="-533400">
              <a:lnSpc>
                <a:spcPct val="120000"/>
              </a:lnSpc>
            </a:pPr>
            <a:r>
              <a:rPr lang="zh-CN" altLang="en-US" sz="2800" dirty="0">
                <a:latin typeface="宋体" panose="02010600030101010101" pitchFamily="2" charset="-122"/>
                <a:ea typeface="宋体" panose="02010600030101010101" pitchFamily="2" charset="-122"/>
              </a:rPr>
              <a:t>表重命名等</a:t>
            </a:r>
            <a:endParaRPr lang="zh-CN" altLang="en-US" sz="2800" dirty="0">
              <a:latin typeface="宋体" panose="02010600030101010101" pitchFamily="2" charset="-122"/>
              <a:ea typeface="宋体" panose="02010600030101010101" pitchFamily="2" charset="-122"/>
            </a:endParaRPr>
          </a:p>
          <a:p>
            <a:pPr marL="533400" indent="-533400">
              <a:lnSpc>
                <a:spcPct val="120000"/>
              </a:lnSpc>
            </a:pPr>
            <a:r>
              <a:rPr lang="zh-CN" altLang="en-US" sz="2800" dirty="0">
                <a:ea typeface="宋体" panose="02010600030101010101" pitchFamily="2" charset="-122"/>
              </a:rPr>
              <a:t>为表和列添加注释 </a:t>
            </a:r>
            <a:endParaRPr lang="zh-CN" altLang="en-US" sz="28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4515" name="Rectangle 2"/>
          <p:cNvSpPr>
            <a:spLocks noGrp="1"/>
          </p:cNvSpPr>
          <p:nvPr>
            <p:ph idx="1"/>
          </p:nvPr>
        </p:nvSpPr>
        <p:spPr>
          <a:xfrm>
            <a:off x="467995" y="1537653"/>
            <a:ext cx="7634288" cy="4608512"/>
          </a:xfrm>
        </p:spPr>
        <p:txBody>
          <a:bodyPr vert="horz" wrap="square" lIns="91440" tIns="45720" rIns="91440" bIns="45720" anchor="t" anchorCtr="0"/>
          <a:p>
            <a:pPr>
              <a:lnSpc>
                <a:spcPts val="3200"/>
              </a:lnSpc>
              <a:buNone/>
            </a:pPr>
            <a:r>
              <a:rPr lang="en-US" altLang="zh-CN" sz="2400" dirty="0">
                <a:latin typeface="Times New Roman" panose="02020603050405020304" charset="0"/>
                <a:ea typeface="宋体" panose="02010600030101010101" pitchFamily="2" charset="-122"/>
              </a:rPr>
              <a:t>ALTER TABLE &lt;</a:t>
            </a:r>
            <a:r>
              <a:rPr lang="zh-CN" altLang="en-US" sz="2400" dirty="0">
                <a:latin typeface="Times New Roman" panose="02020603050405020304" charset="0"/>
                <a:ea typeface="宋体" panose="02010600030101010101" pitchFamily="2" charset="-122"/>
              </a:rPr>
              <a:t>表名</a:t>
            </a:r>
            <a:r>
              <a:rPr lang="en-US" altLang="zh-CN" sz="2400" dirty="0">
                <a:latin typeface="Times New Roman" panose="02020603050405020304" charset="0"/>
                <a:ea typeface="宋体" panose="02010600030101010101" pitchFamily="2" charset="-122"/>
              </a:rPr>
              <a:t>&gt;</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ADD   &lt;</a:t>
            </a:r>
            <a:r>
              <a:rPr lang="zh-CN" altLang="en-US" sz="2400" dirty="0">
                <a:latin typeface="Times New Roman" panose="02020603050405020304" charset="0"/>
                <a:ea typeface="宋体" panose="02010600030101010101" pitchFamily="2" charset="-122"/>
              </a:rPr>
              <a:t>新列名</a:t>
            </a:r>
            <a:r>
              <a:rPr lang="en-US" altLang="zh-CN" sz="2400" dirty="0">
                <a:latin typeface="Times New Roman" panose="02020603050405020304" charset="0"/>
                <a:ea typeface="宋体" panose="02010600030101010101" pitchFamily="2" charset="-122"/>
              </a:rPr>
              <a:t>&gt;&lt;</a:t>
            </a:r>
            <a:r>
              <a:rPr lang="zh-CN" altLang="en-US" sz="2400" dirty="0">
                <a:latin typeface="Times New Roman" panose="02020603050405020304" charset="0"/>
                <a:ea typeface="宋体" panose="02010600030101010101" pitchFamily="2" charset="-122"/>
              </a:rPr>
              <a:t>数据类型</a:t>
            </a:r>
            <a:r>
              <a:rPr lang="en-US" altLang="zh-CN" sz="2400" dirty="0">
                <a:latin typeface="Times New Roman" panose="02020603050405020304" charset="0"/>
                <a:ea typeface="宋体" panose="02010600030101010101" pitchFamily="2" charset="-122"/>
              </a:rPr>
              <a:t>&gt;[ &lt;</a:t>
            </a:r>
            <a:r>
              <a:rPr lang="zh-CN" altLang="en-US" sz="2400" dirty="0">
                <a:latin typeface="Times New Roman" panose="02020603050405020304" charset="0"/>
                <a:ea typeface="宋体" panose="02010600030101010101" pitchFamily="2" charset="-122"/>
              </a:rPr>
              <a:t>完整性约束定义</a:t>
            </a:r>
            <a:r>
              <a:rPr lang="en-US" altLang="zh-CN"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MODIFY  &lt;</a:t>
            </a:r>
            <a:r>
              <a:rPr lang="zh-CN" altLang="en-US" sz="2400" dirty="0">
                <a:latin typeface="Times New Roman" panose="02020603050405020304" charset="0"/>
                <a:ea typeface="宋体" panose="02010600030101010101" pitchFamily="2" charset="-122"/>
              </a:rPr>
              <a:t>列名</a:t>
            </a:r>
            <a:r>
              <a:rPr lang="en-US" altLang="zh-CN" sz="2400" dirty="0">
                <a:latin typeface="Times New Roman" panose="02020603050405020304" charset="0"/>
                <a:ea typeface="宋体" panose="02010600030101010101" pitchFamily="2" charset="-122"/>
              </a:rPr>
              <a:t>&gt;&lt;</a:t>
            </a:r>
            <a:r>
              <a:rPr lang="zh-CN" altLang="en-US" sz="2400" dirty="0">
                <a:latin typeface="Times New Roman" panose="02020603050405020304" charset="0"/>
                <a:ea typeface="宋体" panose="02010600030101010101" pitchFamily="2" charset="-122"/>
              </a:rPr>
              <a:t>数据类型</a:t>
            </a:r>
            <a:r>
              <a:rPr lang="en-US" altLang="zh-CN" sz="2400" dirty="0">
                <a:latin typeface="Times New Roman" panose="02020603050405020304" charset="0"/>
                <a:ea typeface="宋体" panose="02010600030101010101" pitchFamily="2" charset="-122"/>
              </a:rPr>
              <a:t>&gt; </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RENAME  COLUMN oldname TO newname</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SET UNUSED COLUMN column  //single column</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SET UNUSED COLUMNS</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column1</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column2…</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DROP   COLUMN  &lt;col&gt;                 //single column</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DROP &lt; col1</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col2… &gt;                  //multi   column</a:t>
            </a:r>
            <a:endParaRPr lang="en-US" altLang="zh-CN" sz="2400" dirty="0">
              <a:latin typeface="Times New Roman" panose="02020603050405020304" charset="0"/>
              <a:ea typeface="宋体" panose="02010600030101010101" pitchFamily="2" charset="-122"/>
            </a:endParaRPr>
          </a:p>
          <a:p>
            <a:pPr>
              <a:lnSpc>
                <a:spcPts val="3200"/>
              </a:lnSpc>
              <a:buNone/>
            </a:pPr>
            <a:r>
              <a:rPr lang="en-US" altLang="zh-CN" sz="2400" dirty="0">
                <a:latin typeface="Times New Roman" panose="02020603050405020304" charset="0"/>
                <a:ea typeface="宋体" panose="02010600030101010101" pitchFamily="2" charset="-122"/>
              </a:rPr>
              <a:t>DROP   UNUSED  COLUMNS</a:t>
            </a:r>
            <a:endParaRPr lang="en-US" altLang="zh-CN" sz="2400" dirty="0">
              <a:latin typeface="Times New Roman" panose="02020603050405020304" charset="0"/>
              <a:ea typeface="宋体" panose="02010600030101010101" pitchFamily="2" charset="-122"/>
            </a:endParaRPr>
          </a:p>
        </p:txBody>
      </p:sp>
      <p:sp>
        <p:nvSpPr>
          <p:cNvPr id="64516"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修改表</a:t>
            </a:r>
            <a:endParaRPr lang="zh-CN" altLang="en-US"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5539" name="Rectangle 2"/>
          <p:cNvSpPr>
            <a:spLocks noGrp="1"/>
          </p:cNvSpPr>
          <p:nvPr>
            <p:ph idx="1"/>
          </p:nvPr>
        </p:nvSpPr>
        <p:spPr>
          <a:xfrm>
            <a:off x="0" y="909638"/>
            <a:ext cx="8391525" cy="5772150"/>
          </a:xfrm>
        </p:spPr>
        <p:txBody>
          <a:bodyPr vert="horz" wrap="square" lIns="91440" tIns="45720" rIns="91440" bIns="45720" anchor="t" anchorCtr="0"/>
          <a:p>
            <a:pPr>
              <a:lnSpc>
                <a:spcPct val="125000"/>
              </a:lnSpc>
            </a:pPr>
            <a:r>
              <a:rPr lang="en-US" altLang="zh-CN" dirty="0">
                <a:solidFill>
                  <a:srgbClr val="800000"/>
                </a:solidFill>
                <a:ea typeface="宋体" panose="02010600030101010101" pitchFamily="2" charset="-122"/>
              </a:rPr>
              <a:t>1.</a:t>
            </a:r>
            <a:r>
              <a:rPr lang="zh-CN" altLang="en-US" dirty="0">
                <a:solidFill>
                  <a:srgbClr val="800000"/>
                </a:solidFill>
                <a:ea typeface="宋体" panose="02010600030101010101" pitchFamily="2" charset="-122"/>
              </a:rPr>
              <a:t>添加列</a:t>
            </a:r>
            <a:r>
              <a:rPr lang="zh-CN" altLang="en-US" dirty="0">
                <a:ea typeface="宋体" panose="02010600030101010101" pitchFamily="2" charset="-122"/>
              </a:rPr>
              <a:t> </a:t>
            </a:r>
            <a:endParaRPr lang="zh-CN" altLang="en-US" dirty="0">
              <a:ea typeface="宋体" panose="02010600030101010101" pitchFamily="2" charset="-122"/>
            </a:endParaRPr>
          </a:p>
          <a:p>
            <a:pPr lvl="1">
              <a:lnSpc>
                <a:spcPct val="125000"/>
              </a:lnSpc>
            </a:pPr>
            <a:r>
              <a:rPr lang="zh-CN" altLang="en-US" dirty="0">
                <a:ea typeface="宋体" panose="02010600030101010101" pitchFamily="2" charset="-122"/>
              </a:rPr>
              <a:t>语法</a:t>
            </a:r>
            <a:endParaRPr lang="zh-CN" altLang="en-US" dirty="0">
              <a:ea typeface="宋体" panose="02010600030101010101" pitchFamily="2" charset="-122"/>
            </a:endParaRPr>
          </a:p>
          <a:p>
            <a:pPr lvl="2">
              <a:lnSpc>
                <a:spcPct val="125000"/>
              </a:lnSpc>
            </a:pPr>
            <a:r>
              <a:rPr lang="en-US" altLang="zh-CN" dirty="0">
                <a:latin typeface="Times New Roman" panose="02020603050405020304" charset="0"/>
                <a:ea typeface="宋体" panose="02010600030101010101" pitchFamily="2" charset="-122"/>
              </a:rPr>
              <a:t>ALTER TABLE table_name </a:t>
            </a:r>
            <a:endParaRPr lang="en-US" altLang="zh-CN" dirty="0">
              <a:latin typeface="Times New Roman" panose="02020603050405020304" charset="0"/>
              <a:ea typeface="宋体" panose="02010600030101010101" pitchFamily="2" charset="-122"/>
            </a:endParaRPr>
          </a:p>
          <a:p>
            <a:pPr lvl="2">
              <a:lnSpc>
                <a:spcPct val="125000"/>
              </a:lnSpc>
              <a:buNone/>
            </a:pPr>
            <a:r>
              <a:rPr lang="en-US" altLang="zh-CN" dirty="0">
                <a:latin typeface="Times New Roman" panose="02020603050405020304" charset="0"/>
                <a:ea typeface="宋体" panose="02010600030101010101" pitchFamily="2" charset="-122"/>
              </a:rPr>
              <a:t>  ADD(new_column_name datatype[NOT NULL][DEFAULT value]); </a:t>
            </a:r>
            <a:endParaRPr lang="en-US" altLang="zh-CN" dirty="0">
              <a:latin typeface="Times New Roman" panose="02020603050405020304" charset="0"/>
              <a:ea typeface="宋体" panose="02010600030101010101" pitchFamily="2" charset="-122"/>
            </a:endParaRPr>
          </a:p>
          <a:p>
            <a:pPr lvl="1">
              <a:lnSpc>
                <a:spcPct val="125000"/>
              </a:lnSpc>
            </a:pPr>
            <a:r>
              <a:rPr lang="zh-CN" altLang="en-US" dirty="0">
                <a:solidFill>
                  <a:srgbClr val="800000"/>
                </a:solidFill>
                <a:ea typeface="宋体" panose="02010600030101010101" pitchFamily="2" charset="-122"/>
              </a:rPr>
              <a:t>示例</a:t>
            </a:r>
            <a:endParaRPr lang="zh-CN" altLang="en-US" dirty="0">
              <a:solidFill>
                <a:srgbClr val="800000"/>
              </a:solidFill>
              <a:ea typeface="宋体" panose="02010600030101010101" pitchFamily="2" charset="-122"/>
            </a:endParaRPr>
          </a:p>
          <a:p>
            <a:pPr lvl="2">
              <a:lnSpc>
                <a:spcPct val="125000"/>
              </a:lnSpc>
              <a:buNone/>
            </a:pPr>
            <a:r>
              <a:rPr lang="en-US" altLang="zh-CN" dirty="0">
                <a:latin typeface="Times New Roman" panose="02020603050405020304" charset="0"/>
                <a:ea typeface="宋体" panose="02010600030101010101" pitchFamily="2" charset="-122"/>
              </a:rPr>
              <a:t>SQL&gt;ALTER TABLE sub_emp2</a:t>
            </a:r>
            <a:endParaRPr lang="en-US" altLang="zh-CN" dirty="0">
              <a:latin typeface="Times New Roman" panose="02020603050405020304" charset="0"/>
              <a:ea typeface="宋体" panose="02010600030101010101" pitchFamily="2" charset="-122"/>
            </a:endParaRPr>
          </a:p>
          <a:p>
            <a:pPr lvl="2">
              <a:lnSpc>
                <a:spcPct val="125000"/>
              </a:lnSpc>
              <a:buNone/>
            </a:pPr>
            <a:r>
              <a:rPr lang="en-US" altLang="zh-CN" dirty="0">
                <a:latin typeface="Times New Roman" panose="02020603050405020304" charset="0"/>
                <a:ea typeface="宋体" panose="02010600030101010101" pitchFamily="2" charset="-122"/>
              </a:rPr>
              <a:t>   ADD(phone VARCHAR2(10), hiredate DATE DEFAULT SYSDATE NOT NULL); </a:t>
            </a:r>
            <a:endParaRPr lang="en-US" altLang="zh-CN" dirty="0">
              <a:latin typeface="Times New Roman" panose="02020603050405020304" charset="0"/>
              <a:ea typeface="宋体" panose="02010600030101010101" pitchFamily="2" charset="-122"/>
            </a:endParaRPr>
          </a:p>
        </p:txBody>
      </p:sp>
      <p:sp>
        <p:nvSpPr>
          <p:cNvPr id="65540" name="Rectangle 3"/>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修改表</a:t>
            </a:r>
            <a:endParaRPr lang="zh-CN" altLang="en-US"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6563" name="Rectangle 2"/>
          <p:cNvSpPr>
            <a:spLocks noGrp="1"/>
          </p:cNvSpPr>
          <p:nvPr>
            <p:ph idx="1"/>
          </p:nvPr>
        </p:nvSpPr>
        <p:spPr>
          <a:xfrm>
            <a:off x="34925" y="909638"/>
            <a:ext cx="8358188" cy="5791200"/>
          </a:xfrm>
        </p:spPr>
        <p:txBody>
          <a:bodyPr vert="horz" wrap="square" lIns="91440" tIns="45720" rIns="91440" bIns="45720" anchor="t" anchorCtr="0"/>
          <a:p>
            <a:r>
              <a:rPr lang="en-US" altLang="zh-CN" dirty="0">
                <a:solidFill>
                  <a:srgbClr val="800000"/>
                </a:solidFill>
                <a:ea typeface="宋体" panose="02010600030101010101" pitchFamily="2" charset="-122"/>
              </a:rPr>
              <a:t>2.</a:t>
            </a:r>
            <a:r>
              <a:rPr lang="zh-CN" altLang="en-US" dirty="0">
                <a:solidFill>
                  <a:srgbClr val="800000"/>
                </a:solidFill>
                <a:ea typeface="宋体" panose="02010600030101010101" pitchFamily="2" charset="-122"/>
              </a:rPr>
              <a:t>修改列类型</a:t>
            </a:r>
            <a:r>
              <a:rPr lang="zh-CN" altLang="en-US" dirty="0">
                <a:ea typeface="宋体" panose="02010600030101010101" pitchFamily="2" charset="-122"/>
              </a:rPr>
              <a:t> </a:t>
            </a:r>
            <a:endParaRPr lang="zh-CN" altLang="en-US" dirty="0">
              <a:ea typeface="宋体" panose="02010600030101010101" pitchFamily="2" charset="-122"/>
            </a:endParaRPr>
          </a:p>
          <a:p>
            <a:pPr lvl="1">
              <a:lnSpc>
                <a:spcPct val="110000"/>
              </a:lnSpc>
            </a:pPr>
            <a:r>
              <a:rPr lang="zh-CN" altLang="en-US" dirty="0">
                <a:latin typeface="Times New Roman" panose="02020603050405020304" charset="0"/>
                <a:ea typeface="宋体" panose="02010600030101010101" pitchFamily="2" charset="-122"/>
              </a:rPr>
              <a:t>语法</a:t>
            </a:r>
            <a:endParaRPr lang="zh-CN" altLang="en-US" dirty="0">
              <a:latin typeface="Times New Roman" panose="02020603050405020304" charset="0"/>
              <a:ea typeface="宋体" panose="02010600030101010101" pitchFamily="2" charset="-122"/>
            </a:endParaRPr>
          </a:p>
          <a:p>
            <a:pPr lvl="2">
              <a:lnSpc>
                <a:spcPct val="110000"/>
              </a:lnSpc>
            </a:pPr>
            <a:r>
              <a:rPr lang="en-US" altLang="zh-CN" sz="2200" dirty="0">
                <a:latin typeface="Times New Roman" panose="02020603050405020304" charset="0"/>
                <a:ea typeface="宋体" panose="02010600030101010101" pitchFamily="2" charset="-122"/>
              </a:rPr>
              <a:t>ALTER TABLE table_name MODIFY column_name new_datatype; </a:t>
            </a:r>
            <a:endParaRPr lang="en-US" altLang="zh-CN" sz="2200" dirty="0">
              <a:latin typeface="Times New Roman" panose="02020603050405020304" charset="0"/>
              <a:ea typeface="宋体" panose="02010600030101010101" pitchFamily="2" charset="-122"/>
            </a:endParaRPr>
          </a:p>
          <a:p>
            <a:pPr lvl="1">
              <a:lnSpc>
                <a:spcPct val="110000"/>
              </a:lnSpc>
            </a:pPr>
            <a:r>
              <a:rPr lang="zh-CN" altLang="en-US" dirty="0">
                <a:latin typeface="Times New Roman" panose="02020603050405020304" charset="0"/>
                <a:ea typeface="宋体" panose="02010600030101010101" pitchFamily="2" charset="-122"/>
              </a:rPr>
              <a:t>修改表中列类型时，必须满足下列条件：</a:t>
            </a:r>
            <a:endParaRPr lang="zh-CN" altLang="en-US" dirty="0">
              <a:latin typeface="Times New Roman" panose="02020603050405020304" charset="0"/>
              <a:ea typeface="宋体" panose="02010600030101010101" pitchFamily="2" charset="-122"/>
            </a:endParaRPr>
          </a:p>
          <a:p>
            <a:pPr lvl="2">
              <a:lnSpc>
                <a:spcPct val="110000"/>
              </a:lnSpc>
            </a:pPr>
            <a:r>
              <a:rPr lang="zh-CN" altLang="en-US" sz="2200" dirty="0">
                <a:latin typeface="Times New Roman" panose="02020603050405020304" charset="0"/>
                <a:ea typeface="宋体" panose="02010600030101010101" pitchFamily="2" charset="-122"/>
              </a:rPr>
              <a:t>可以增大字符类型列的长度和数值类型列的精度；</a:t>
            </a:r>
            <a:endParaRPr lang="zh-CN" altLang="en-US" sz="2200" dirty="0">
              <a:latin typeface="Times New Roman" panose="02020603050405020304" charset="0"/>
              <a:ea typeface="宋体" panose="02010600030101010101" pitchFamily="2" charset="-122"/>
            </a:endParaRPr>
          </a:p>
          <a:p>
            <a:pPr lvl="2">
              <a:lnSpc>
                <a:spcPct val="110000"/>
              </a:lnSpc>
            </a:pPr>
            <a:r>
              <a:rPr lang="zh-CN" altLang="en-US" sz="2200" dirty="0">
                <a:latin typeface="Times New Roman" panose="02020603050405020304" charset="0"/>
                <a:ea typeface="宋体" panose="02010600030101010101" pitchFamily="2" charset="-122"/>
              </a:rPr>
              <a:t>如果字符类型列、数值类型列中数据满足新的长度、精度，则可以缩小类型的长度、精度；</a:t>
            </a:r>
            <a:endParaRPr lang="zh-CN" altLang="en-US" sz="2200" dirty="0">
              <a:latin typeface="Times New Roman" panose="02020603050405020304" charset="0"/>
              <a:ea typeface="宋体" panose="02010600030101010101" pitchFamily="2" charset="-122"/>
            </a:endParaRPr>
          </a:p>
          <a:p>
            <a:pPr lvl="2">
              <a:lnSpc>
                <a:spcPct val="110000"/>
              </a:lnSpc>
            </a:pPr>
            <a:r>
              <a:rPr lang="zh-CN" altLang="en-US" sz="2200" dirty="0">
                <a:latin typeface="Times New Roman" panose="02020603050405020304" charset="0"/>
                <a:ea typeface="宋体" panose="02010600030101010101" pitchFamily="2" charset="-122"/>
              </a:rPr>
              <a:t>如果不改变字符串的长度，可以将</a:t>
            </a:r>
            <a:r>
              <a:rPr lang="en-US" altLang="zh-CN" sz="2200" dirty="0">
                <a:latin typeface="Times New Roman" panose="02020603050405020304" charset="0"/>
                <a:ea typeface="宋体" panose="02010600030101010101" pitchFamily="2" charset="-122"/>
              </a:rPr>
              <a:t>VARCHAR2</a:t>
            </a:r>
            <a:r>
              <a:rPr lang="zh-CN" altLang="en-US" sz="2200" dirty="0">
                <a:latin typeface="Times New Roman" panose="02020603050405020304" charset="0"/>
                <a:ea typeface="宋体" panose="02010600030101010101" pitchFamily="2" charset="-122"/>
              </a:rPr>
              <a:t>类型和</a:t>
            </a:r>
            <a:r>
              <a:rPr lang="en-US" altLang="zh-CN" sz="2200" dirty="0">
                <a:latin typeface="Times New Roman" panose="02020603050405020304" charset="0"/>
                <a:ea typeface="宋体" panose="02010600030101010101" pitchFamily="2" charset="-122"/>
              </a:rPr>
              <a:t>CHAR</a:t>
            </a:r>
            <a:r>
              <a:rPr lang="zh-CN" altLang="en-US" sz="2200" dirty="0">
                <a:latin typeface="Times New Roman" panose="02020603050405020304" charset="0"/>
                <a:ea typeface="宋体" panose="02010600030101010101" pitchFamily="2" charset="-122"/>
              </a:rPr>
              <a:t>类型转换；</a:t>
            </a:r>
            <a:endParaRPr lang="zh-CN" altLang="en-US" sz="2200" dirty="0">
              <a:latin typeface="Times New Roman" panose="02020603050405020304" charset="0"/>
              <a:ea typeface="宋体" panose="02010600030101010101" pitchFamily="2" charset="-122"/>
            </a:endParaRPr>
          </a:p>
          <a:p>
            <a:pPr lvl="2">
              <a:lnSpc>
                <a:spcPct val="110000"/>
              </a:lnSpc>
            </a:pPr>
            <a:r>
              <a:rPr lang="zh-CN" altLang="en-US" sz="2200" dirty="0">
                <a:latin typeface="Times New Roman" panose="02020603050405020304" charset="0"/>
                <a:ea typeface="宋体" panose="02010600030101010101" pitchFamily="2" charset="-122"/>
              </a:rPr>
              <a:t>如果更改数据类型为另一种非同系列类型，则列中数据必须为</a:t>
            </a:r>
            <a:r>
              <a:rPr lang="en-US" altLang="zh-CN" sz="2200" dirty="0">
                <a:latin typeface="Times New Roman" panose="02020603050405020304" charset="0"/>
                <a:ea typeface="宋体" panose="02010600030101010101" pitchFamily="2" charset="-122"/>
              </a:rPr>
              <a:t>NULL</a:t>
            </a:r>
            <a:r>
              <a:rPr lang="zh-CN" altLang="en-US" sz="2200" dirty="0">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
        <p:nvSpPr>
          <p:cNvPr id="66564" name="Rectangle 3"/>
          <p:cNvSpPr>
            <a:spLocks noGrp="1"/>
          </p:cNvSpPr>
          <p:nvPr>
            <p:ph type="title"/>
          </p:nvPr>
        </p:nvSpPr>
        <p:spPr>
          <a:xfrm>
            <a:off x="0" y="-26987"/>
            <a:ext cx="9144000" cy="914400"/>
          </a:xfrm>
        </p:spPr>
        <p:txBody>
          <a:bodyPr vert="horz" wrap="square" lIns="91440" tIns="45720" rIns="91440" bIns="45720" anchor="ctr" anchorCtr="0"/>
          <a:p>
            <a:r>
              <a:rPr lang="zh-CN" altLang="en-GB" dirty="0">
                <a:ea typeface="宋体" panose="02010600030101010101" pitchFamily="2" charset="-122"/>
              </a:rPr>
              <a:t>修改表</a:t>
            </a:r>
            <a:endParaRPr lang="zh-CN" altLang="en-US"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7587" name="Rectangle 2"/>
          <p:cNvSpPr>
            <a:spLocks noGrp="1"/>
          </p:cNvSpPr>
          <p:nvPr>
            <p:ph idx="1"/>
          </p:nvPr>
        </p:nvSpPr>
        <p:spPr>
          <a:xfrm>
            <a:off x="0" y="909638"/>
            <a:ext cx="8413750" cy="5894387"/>
          </a:xfrm>
        </p:spPr>
        <p:txBody>
          <a:bodyPr vert="horz" wrap="square" lIns="91440" tIns="45720" rIns="91440" bIns="45720" anchor="t" anchorCtr="0"/>
          <a:p>
            <a:pPr lvl="1">
              <a:lnSpc>
                <a:spcPct val="120000"/>
              </a:lnSpc>
            </a:pPr>
            <a:r>
              <a:rPr lang="zh-CN" altLang="en-US" dirty="0">
                <a:ea typeface="宋体" panose="02010600030101010101" pitchFamily="2" charset="-122"/>
              </a:rPr>
              <a:t>示例</a:t>
            </a:r>
            <a:endParaRPr lang="en-US" altLang="zh-CN" dirty="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SQL&gt;ALTER TABLE employee MODIFY ename CHAR(20);</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SQL&gt;ALTER TABLE employee MODIFY phone NUMBER; </a:t>
            </a:r>
            <a:endParaRPr lang="en-US" altLang="zh-CN" sz="2200" dirty="0">
              <a:latin typeface="Times New Roman" panose="02020603050405020304" charset="0"/>
              <a:ea typeface="宋体" panose="02010600030101010101" pitchFamily="2" charset="-122"/>
            </a:endParaRPr>
          </a:p>
          <a:p>
            <a:pPr>
              <a:lnSpc>
                <a:spcPct val="120000"/>
              </a:lnSpc>
            </a:pPr>
            <a:r>
              <a:rPr lang="en-US" altLang="zh-CN" dirty="0">
                <a:solidFill>
                  <a:srgbClr val="800000"/>
                </a:solidFill>
                <a:ea typeface="宋体" panose="02010600030101010101" pitchFamily="2" charset="-122"/>
              </a:rPr>
              <a:t>3.</a:t>
            </a:r>
            <a:r>
              <a:rPr lang="zh-CN" altLang="en-US" dirty="0">
                <a:solidFill>
                  <a:srgbClr val="800000"/>
                </a:solidFill>
                <a:ea typeface="宋体" panose="02010600030101010101" pitchFamily="2" charset="-122"/>
              </a:rPr>
              <a:t>修改列名</a:t>
            </a:r>
            <a:endParaRPr lang="zh-CN" altLang="en-US" dirty="0">
              <a:solidFill>
                <a:srgbClr val="800000"/>
              </a:solidFill>
              <a:ea typeface="宋体" panose="02010600030101010101" pitchFamily="2" charset="-122"/>
            </a:endParaRPr>
          </a:p>
          <a:p>
            <a:pPr lvl="1">
              <a:lnSpc>
                <a:spcPct val="120000"/>
              </a:lnSpc>
            </a:pPr>
            <a:r>
              <a:rPr lang="zh-CN" altLang="en-US" dirty="0">
                <a:latin typeface="Times New Roman" panose="02020603050405020304" charset="0"/>
                <a:ea typeface="宋体" panose="02010600030101010101" pitchFamily="2" charset="-122"/>
              </a:rPr>
              <a:t>语法</a:t>
            </a:r>
            <a:endParaRPr lang="zh-CN" altLang="en-US" dirty="0">
              <a:latin typeface="Times New Roman" panose="02020603050405020304" charset="0"/>
              <a:ea typeface="宋体" panose="02010600030101010101" pitchFamily="2" charset="-122"/>
            </a:endParaRPr>
          </a:p>
          <a:p>
            <a:pPr lvl="2">
              <a:lnSpc>
                <a:spcPct val="120000"/>
              </a:lnSpc>
            </a:pPr>
            <a:r>
              <a:rPr lang="en-US" altLang="zh-CN" dirty="0">
                <a:latin typeface="Times New Roman" panose="02020603050405020304" charset="0"/>
                <a:ea typeface="宋体" panose="02010600030101010101" pitchFamily="2" charset="-122"/>
              </a:rPr>
              <a:t>ALTER TABLE table_name RENAME COLUMN oldname TO newname;</a:t>
            </a:r>
            <a:endParaRPr lang="en-US" altLang="zh-CN" dirty="0">
              <a:latin typeface="Times New Roman" panose="02020603050405020304" charset="0"/>
              <a:ea typeface="宋体" panose="02010600030101010101" pitchFamily="2" charset="-122"/>
            </a:endParaRPr>
          </a:p>
          <a:p>
            <a:pPr lvl="1">
              <a:lnSpc>
                <a:spcPct val="120000"/>
              </a:lnSpc>
            </a:pPr>
            <a:r>
              <a:rPr lang="zh-CN" altLang="en-US" dirty="0">
                <a:latin typeface="Times New Roman" panose="02020603050405020304" charset="0"/>
                <a:ea typeface="宋体" panose="02010600030101010101" pitchFamily="2" charset="-122"/>
              </a:rPr>
              <a:t>示例 </a:t>
            </a:r>
            <a:endParaRPr lang="zh-CN" altLang="en-US" dirty="0">
              <a:latin typeface="Times New Roman" panose="02020603050405020304" charset="0"/>
              <a:ea typeface="宋体" panose="02010600030101010101" pitchFamily="2" charset="-122"/>
            </a:endParaRPr>
          </a:p>
          <a:p>
            <a:pPr lvl="2">
              <a:lnSpc>
                <a:spcPct val="120000"/>
              </a:lnSpc>
              <a:buNone/>
            </a:pPr>
            <a:r>
              <a:rPr lang="en-US" altLang="zh-CN" dirty="0">
                <a:solidFill>
                  <a:srgbClr val="800000"/>
                </a:solidFill>
                <a:latin typeface="Times New Roman" panose="02020603050405020304" charset="0"/>
                <a:ea typeface="宋体" panose="02010600030101010101" pitchFamily="2" charset="-122"/>
              </a:rPr>
              <a:t>SQL&gt;ALTER TABLE employee RENAME COLUMN ename TO employee_name</a:t>
            </a:r>
            <a:r>
              <a:rPr lang="zh-CN" altLang="en-US" dirty="0">
                <a:solidFill>
                  <a:srgbClr val="800000"/>
                </a:solidFill>
                <a:latin typeface="Times New Roman" panose="02020603050405020304" charset="0"/>
                <a:ea typeface="宋体" panose="02010600030101010101" pitchFamily="2" charset="-122"/>
              </a:rPr>
              <a:t>；</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
        <p:nvSpPr>
          <p:cNvPr id="67588"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修改表</a:t>
            </a:r>
            <a:endParaRPr lang="zh-CN" altLang="en-US"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8611" name="Rectangle 2"/>
          <p:cNvSpPr>
            <a:spLocks noGrp="1"/>
          </p:cNvSpPr>
          <p:nvPr>
            <p:ph idx="1"/>
          </p:nvPr>
        </p:nvSpPr>
        <p:spPr>
          <a:xfrm>
            <a:off x="179388" y="1412875"/>
            <a:ext cx="8218487" cy="5038725"/>
          </a:xfrm>
        </p:spPr>
        <p:txBody>
          <a:bodyPr vert="horz" wrap="square" lIns="91440" tIns="45720" rIns="91440" bIns="45720" anchor="t" anchorCtr="0"/>
          <a:p>
            <a:r>
              <a:rPr lang="en-US" altLang="zh-CN" dirty="0">
                <a:solidFill>
                  <a:srgbClr val="800000"/>
                </a:solidFill>
                <a:ea typeface="宋体" panose="02010600030101010101" pitchFamily="2" charset="-122"/>
              </a:rPr>
              <a:t>4.</a:t>
            </a:r>
            <a:r>
              <a:rPr lang="zh-CN" altLang="en-US" dirty="0">
                <a:solidFill>
                  <a:srgbClr val="800000"/>
                </a:solidFill>
                <a:ea typeface="宋体" panose="02010600030101010101" pitchFamily="2" charset="-122"/>
              </a:rPr>
              <a:t>修改表设默认值</a:t>
            </a:r>
            <a:endParaRPr lang="zh-CN" altLang="en-US" dirty="0">
              <a:solidFill>
                <a:srgbClr val="800000"/>
              </a:solidFill>
              <a:ea typeface="宋体" panose="02010600030101010101" pitchFamily="2" charset="-122"/>
            </a:endParaRPr>
          </a:p>
          <a:p>
            <a:pPr>
              <a:buNone/>
            </a:pPr>
            <a:r>
              <a:rPr lang="zh-CN" altLang="en-US" sz="2800" dirty="0">
                <a:latin typeface="Times New Roman" panose="02020603050405020304" charset="0"/>
                <a:ea typeface="宋体" panose="02010600030101010101" pitchFamily="2" charset="-122"/>
              </a:rPr>
              <a:t>    </a:t>
            </a:r>
            <a:endParaRPr lang="en-US" altLang="zh-CN" sz="2800" dirty="0">
              <a:latin typeface="Times New Roman" panose="02020603050405020304" charset="0"/>
              <a:ea typeface="宋体" panose="02010600030101010101" pitchFamily="2" charset="-122"/>
            </a:endParaRPr>
          </a:p>
          <a:p>
            <a:pPr>
              <a:spcBef>
                <a:spcPts val="1800"/>
              </a:spcBef>
              <a:buNone/>
            </a:pPr>
            <a:r>
              <a:rPr lang="en-US" altLang="zh-CN" sz="2800" dirty="0">
                <a:latin typeface="Times New Roman" panose="02020603050405020304" charset="0"/>
                <a:ea typeface="宋体" panose="02010600030101010101" pitchFamily="2" charset="-122"/>
              </a:rPr>
              <a:t>    </a:t>
            </a:r>
            <a:r>
              <a:rPr lang="zh-CN" altLang="en-US" sz="2800" dirty="0">
                <a:latin typeface="Times New Roman" panose="02020603050405020304" charset="0"/>
                <a:ea typeface="宋体" panose="02010600030101010101" pitchFamily="2" charset="-122"/>
              </a:rPr>
              <a:t>例如：加入设置默认值</a:t>
            </a:r>
            <a:endParaRPr lang="zh-CN" altLang="en-US" sz="2800" dirty="0">
              <a:latin typeface="Times New Roman" panose="02020603050405020304" charset="0"/>
              <a:ea typeface="宋体" panose="02010600030101010101" pitchFamily="2" charset="-122"/>
            </a:endParaRPr>
          </a:p>
          <a:p>
            <a:pPr>
              <a:spcBef>
                <a:spcPts val="1800"/>
              </a:spcBef>
              <a:buNone/>
            </a:pPr>
            <a:r>
              <a:rPr lang="en-US" altLang="zh-CN" sz="2400" dirty="0">
                <a:latin typeface="Times New Roman" panose="02020603050405020304" charset="0"/>
                <a:ea typeface="宋体" panose="02010600030101010101" pitchFamily="2" charset="-122"/>
              </a:rPr>
              <a:t>     SQL&gt; alter table TEST modify sex default</a:t>
            </a:r>
            <a:r>
              <a:rPr lang="zh-CN" altLang="en-US" sz="2400" dirty="0">
                <a:latin typeface="Times New Roman" panose="02020603050405020304" charset="0"/>
                <a:ea typeface="宋体" panose="02010600030101010101" pitchFamily="2" charset="-122"/>
              </a:rPr>
              <a:t>（</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男</a:t>
            </a:r>
            <a:r>
              <a:rPr lang="en-US" altLang="zh-CN" sz="2400" dirty="0">
                <a:latin typeface="Times New Roman" panose="02020603050405020304" charset="0"/>
                <a:ea typeface="宋体" panose="02010600030101010101" pitchFamily="2" charset="-122"/>
              </a:rPr>
              <a:t>');</a:t>
            </a:r>
            <a:r>
              <a:rPr lang="en-US" altLang="zh-CN" sz="2400" dirty="0">
                <a:ea typeface="宋体" panose="02010600030101010101" pitchFamily="2" charset="-122"/>
              </a:rPr>
              <a:t> </a:t>
            </a:r>
            <a:endParaRPr lang="en-US" altLang="zh-CN" sz="2400" dirty="0">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69635" name="Rectangle 2"/>
          <p:cNvSpPr>
            <a:spLocks noGrp="1"/>
          </p:cNvSpPr>
          <p:nvPr>
            <p:ph idx="1"/>
          </p:nvPr>
        </p:nvSpPr>
        <p:spPr>
          <a:xfrm>
            <a:off x="34925" y="908050"/>
            <a:ext cx="8856663" cy="5257800"/>
          </a:xfrm>
        </p:spPr>
        <p:txBody>
          <a:bodyPr vert="horz" wrap="square" lIns="91440" tIns="45720" rIns="91440" bIns="45720" anchor="t" anchorCtr="0"/>
          <a:p>
            <a:pPr eaLnBrk="1" hangingPunct="1">
              <a:lnSpc>
                <a:spcPct val="120000"/>
              </a:lnSpc>
              <a:buSzPct val="75000"/>
            </a:pPr>
            <a:r>
              <a:rPr lang="en-US" altLang="zh-CN" dirty="0">
                <a:solidFill>
                  <a:srgbClr val="800000"/>
                </a:solidFill>
                <a:latin typeface="Times New Roman" panose="02020603050405020304" charset="0"/>
                <a:ea typeface="宋体" panose="02010600030101010101" pitchFamily="2" charset="-122"/>
                <a:sym typeface="Arial" panose="020B0604020202020204" pitchFamily="34" charset="0"/>
              </a:rPr>
              <a:t>5.</a:t>
            </a:r>
            <a:r>
              <a:rPr lang="zh-CN" altLang="en-US" dirty="0">
                <a:solidFill>
                  <a:srgbClr val="800000"/>
                </a:solidFill>
                <a:latin typeface="Times New Roman" panose="02020603050405020304" charset="0"/>
                <a:ea typeface="宋体" panose="02010600030101010101" pitchFamily="2" charset="-122"/>
                <a:sym typeface="Arial" panose="020B0604020202020204" pitchFamily="34" charset="0"/>
              </a:rPr>
              <a:t>将列标记为UNUSED</a:t>
            </a:r>
            <a:r>
              <a:rPr lang="zh-CN" altLang="en-US" sz="3600" dirty="0">
                <a:solidFill>
                  <a:srgbClr val="800000"/>
                </a:solidFill>
                <a:latin typeface="Times New Roman" panose="02020603050405020304" charset="0"/>
                <a:ea typeface="宋体" panose="02010600030101010101" pitchFamily="2" charset="-122"/>
                <a:sym typeface="Arial" panose="020B0604020202020204" pitchFamily="34" charset="0"/>
              </a:rPr>
              <a:t> </a:t>
            </a:r>
            <a:endParaRPr lang="zh-CN" altLang="en-US" sz="3600" dirty="0">
              <a:solidFill>
                <a:srgbClr val="800000"/>
              </a:solidFill>
              <a:latin typeface="Times New Roman" panose="02020603050405020304" charset="0"/>
              <a:ea typeface="宋体" panose="02010600030101010101" pitchFamily="2" charset="-122"/>
              <a:sym typeface="Arial" panose="020B0604020202020204" pitchFamily="34" charset="0"/>
            </a:endParaRPr>
          </a:p>
          <a:p>
            <a:pPr marL="914400" lvl="1" indent="-457200" eaLnBrk="1" hangingPunct="1">
              <a:lnSpc>
                <a:spcPct val="120000"/>
              </a:lnSpc>
              <a:buSzPct val="75000"/>
              <a:buFont typeface="Verdana" panose="020B0604030504040204" pitchFamily="34" charset="0"/>
              <a:buChar char="—"/>
            </a:pP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将列标记为</a:t>
            </a: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UNUSED</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，然后进行删除。</a:t>
            </a:r>
            <a:endParaRPr lang="zh-CN" altLang="en-US" sz="2200" dirty="0">
              <a:latin typeface="Times New Roman" panose="02020603050405020304" charset="0"/>
              <a:ea typeface="宋体" panose="02010600030101010101" pitchFamily="2" charset="-122"/>
            </a:endParaRPr>
          </a:p>
          <a:p>
            <a:pPr marL="914400" lvl="2" indent="0" eaLnBrk="1" hangingPunct="1">
              <a:lnSpc>
                <a:spcPct val="120000"/>
              </a:lnSpc>
              <a:buClr>
                <a:srgbClr val="99CC00"/>
              </a:buClr>
              <a:buSzPct val="6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ALTER TABLE table_name </a:t>
            </a:r>
            <a:endParaRPr lang="en-US" altLang="zh-CN" sz="2200" dirty="0">
              <a:latin typeface="Times New Roman" panose="02020603050405020304" charset="0"/>
              <a:ea typeface="宋体" panose="02010600030101010101" pitchFamily="2" charset="-122"/>
            </a:endParaRPr>
          </a:p>
          <a:p>
            <a:pPr marL="914400" lvl="2" indent="0" eaLnBrk="1" hangingPunct="1">
              <a:lnSpc>
                <a:spcPct val="120000"/>
              </a:lnSpc>
              <a:buClr>
                <a:srgbClr val="99CC00"/>
              </a:buClr>
              <a:buSzPct val="6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SET UNUSED [COLUMN column_name]|</a:t>
            </a:r>
            <a:r>
              <a:rPr lang="zh-CN" altLang="en-US" sz="2200"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zh-CN" altLang="en-US" sz="2200" dirty="0">
              <a:latin typeface="Times New Roman" panose="02020603050405020304" charset="0"/>
              <a:ea typeface="宋体" panose="02010600030101010101" pitchFamily="2" charset="-122"/>
            </a:endParaRPr>
          </a:p>
          <a:p>
            <a:pPr marL="914400" lvl="2" indent="0" eaLnBrk="1" hangingPunct="1">
              <a:lnSpc>
                <a:spcPct val="120000"/>
              </a:lnSpc>
              <a:buClr>
                <a:srgbClr val="99CC00"/>
              </a:buClr>
              <a:buSzPct val="6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[(column1_name,column2_name,…)]</a:t>
            </a:r>
            <a:endParaRPr lang="en-US" altLang="zh-CN" sz="2200" dirty="0">
              <a:latin typeface="Times New Roman" panose="02020603050405020304" charset="0"/>
              <a:ea typeface="宋体" panose="02010600030101010101" pitchFamily="2" charset="-122"/>
            </a:endParaRPr>
          </a:p>
          <a:p>
            <a:pPr marL="914400" lvl="2" indent="0" eaLnBrk="1" hangingPunct="1">
              <a:lnSpc>
                <a:spcPct val="120000"/>
              </a:lnSpc>
              <a:buClr>
                <a:srgbClr val="99CC00"/>
              </a:buClr>
              <a:buSzPct val="6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[CASCADE CONSTRAINTS];</a:t>
            </a:r>
            <a:r>
              <a:rPr lang="en-US" altLang="zh-CN" dirty="0">
                <a:solidFill>
                  <a:srgbClr val="000000"/>
                </a:solidFill>
                <a:latin typeface="Times New Roman" panose="02020603050405020304" charset="0"/>
                <a:ea typeface="宋体" panose="02010600030101010101" pitchFamily="2" charset="-122"/>
                <a:sym typeface="Arial" panose="020B0604020202020204" pitchFamily="34" charset="0"/>
              </a:rPr>
              <a:t> </a:t>
            </a:r>
            <a:endParaRPr lang="en-US" altLang="zh-CN" dirty="0">
              <a:latin typeface="Times New Roman" panose="02020603050405020304" charset="0"/>
              <a:ea typeface="宋体" panose="02010600030101010101" pitchFamily="2" charset="-122"/>
            </a:endParaRPr>
          </a:p>
          <a:p>
            <a:pPr marL="914400" lvl="1" indent="-457200" eaLnBrk="1" hangingPunct="1">
              <a:lnSpc>
                <a:spcPct val="120000"/>
              </a:lnSpc>
              <a:buSzPct val="75000"/>
              <a:buFont typeface="Verdana" panose="020B0604030504040204" pitchFamily="34" charset="0"/>
              <a:buChar char="—"/>
            </a:pPr>
            <a:r>
              <a:rPr lang="zh-CN" altLang="en-US" dirty="0">
                <a:solidFill>
                  <a:srgbClr val="800000"/>
                </a:solidFill>
                <a:latin typeface="Times New Roman" panose="02020603050405020304" charset="0"/>
                <a:ea typeface="宋体" panose="02010600030101010101" pitchFamily="2" charset="-122"/>
                <a:sym typeface="Arial" panose="020B0604020202020204" pitchFamily="34" charset="0"/>
              </a:rPr>
              <a:t>示例</a:t>
            </a:r>
            <a:endParaRPr lang="en-US" altLang="zh-CN" dirty="0">
              <a:solidFill>
                <a:srgbClr val="800000"/>
              </a:solidFill>
              <a:latin typeface="Times New Roman" panose="02020603050405020304" charset="0"/>
              <a:ea typeface="宋体" panose="02010600030101010101" pitchFamily="2" charset="-122"/>
              <a:sym typeface="Arial" panose="020B0604020202020204" pitchFamily="34" charset="0"/>
            </a:endParaRPr>
          </a:p>
          <a:p>
            <a:pPr marL="914400" lvl="1" indent="-457200" eaLnBrk="1" hangingPunct="1">
              <a:lnSpc>
                <a:spcPct val="120000"/>
              </a:lnSpc>
              <a:buSzPct val="7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SQL&gt;ALTER TABLE player SET UNUSED COLUMN sage;</a:t>
            </a:r>
            <a:endParaRPr lang="en-US" altLang="zh-CN" sz="2200" dirty="0">
              <a:latin typeface="Times New Roman" panose="02020603050405020304" charset="0"/>
              <a:ea typeface="宋体" panose="02010600030101010101" pitchFamily="2" charset="-122"/>
              <a:sym typeface="Arial" panose="020B0604020202020204" pitchFamily="34" charset="0"/>
            </a:endParaRPr>
          </a:p>
          <a:p>
            <a:pPr marL="914400" lvl="1" indent="-457200" eaLnBrk="1" hangingPunct="1">
              <a:lnSpc>
                <a:spcPct val="120000"/>
              </a:lnSpc>
              <a:buSzPct val="7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SQL&gt;ALTER TABLE player SET UNUSED (sname,resume);</a:t>
            </a:r>
            <a:endPar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endParaRPr>
          </a:p>
          <a:p>
            <a:pPr marL="914400" lvl="1" indent="-457200" eaLnBrk="1" hangingPunct="1">
              <a:lnSpc>
                <a:spcPct val="120000"/>
              </a:lnSpc>
              <a:buSzPct val="75000"/>
              <a:buNone/>
            </a:pPr>
            <a:r>
              <a:rPr lang="en-US" altLang="zh-CN" sz="2200" dirty="0">
                <a:solidFill>
                  <a:srgbClr val="000000"/>
                </a:solidFill>
                <a:latin typeface="Times New Roman" panose="02020603050405020304" charset="0"/>
                <a:ea typeface="宋体" panose="02010600030101010101" pitchFamily="2" charset="-122"/>
                <a:sym typeface="Arial" panose="020B0604020202020204" pitchFamily="34" charset="0"/>
              </a:rPr>
              <a:t>SQL&gt;ALTER TABLE player DROP UNUSED COLUMNS</a:t>
            </a:r>
            <a:r>
              <a:rPr lang="en-US" altLang="zh-CN" sz="2200" dirty="0">
                <a:solidFill>
                  <a:srgbClr val="000000"/>
                </a:solidFill>
                <a:latin typeface="Verdana" panose="020B0604030504040204" pitchFamily="34" charset="0"/>
                <a:ea typeface="宋体" panose="02010600030101010101" pitchFamily="2" charset="-122"/>
                <a:sym typeface="Arial" panose="020B0604020202020204" pitchFamily="34" charset="0"/>
              </a:rPr>
              <a:t>; </a:t>
            </a:r>
            <a:endParaRPr lang="en-US" altLang="zh-CN" sz="2000" dirty="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5363"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1 </a:t>
            </a:r>
            <a:r>
              <a:rPr lang="zh-CN" altLang="en-GB" dirty="0">
                <a:ea typeface="宋体" panose="02010600030101010101" pitchFamily="2" charset="-122"/>
              </a:rPr>
              <a:t>模式</a:t>
            </a:r>
            <a:endParaRPr lang="zh-CN" altLang="en-US" dirty="0">
              <a:ea typeface="宋体" panose="02010600030101010101" pitchFamily="2" charset="-122"/>
            </a:endParaRPr>
          </a:p>
        </p:txBody>
      </p:sp>
      <p:sp>
        <p:nvSpPr>
          <p:cNvPr id="15364" name="Rectangle 3"/>
          <p:cNvSpPr>
            <a:spLocks noGrp="1"/>
          </p:cNvSpPr>
          <p:nvPr>
            <p:ph idx="1"/>
          </p:nvPr>
        </p:nvSpPr>
        <p:spPr>
          <a:xfrm>
            <a:off x="0" y="1484313"/>
            <a:ext cx="8459788" cy="5067300"/>
          </a:xfrm>
        </p:spPr>
        <p:txBody>
          <a:bodyPr vert="horz" wrap="square" lIns="91440" tIns="45720" rIns="91440" bIns="45720" anchor="t" anchorCtr="0"/>
          <a:p>
            <a:pPr marL="609600" indent="-609600">
              <a:lnSpc>
                <a:spcPct val="90000"/>
              </a:lnSpc>
              <a:spcBef>
                <a:spcPct val="10000"/>
              </a:spcBef>
              <a:spcAft>
                <a:spcPct val="10000"/>
              </a:spcAft>
              <a:buNone/>
            </a:pPr>
            <a:r>
              <a:rPr lang="zh-CN" altLang="en-US" sz="2800" dirty="0">
                <a:solidFill>
                  <a:srgbClr val="FF0000"/>
                </a:solidFill>
                <a:ea typeface="宋体" panose="02010600030101010101" pitchFamily="2" charset="-122"/>
              </a:rPr>
              <a:t>举例：</a:t>
            </a:r>
            <a:endParaRPr lang="en-US" altLang="zh-CN" sz="2800" dirty="0">
              <a:solidFill>
                <a:srgbClr val="FF0000"/>
              </a:solidFill>
              <a:ea typeface="宋体" panose="02010600030101010101" pitchFamily="2" charset="-122"/>
            </a:endParaRPr>
          </a:p>
          <a:p>
            <a:pPr marL="609600" indent="-609600">
              <a:lnSpc>
                <a:spcPts val="3600"/>
              </a:lnSpc>
              <a:spcBef>
                <a:spcPct val="10000"/>
              </a:spcBef>
              <a:spcAft>
                <a:spcPct val="10000"/>
              </a:spcAft>
            </a:pPr>
            <a:r>
              <a:rPr lang="zh-CN" altLang="en-US" sz="2400" dirty="0">
                <a:ea typeface="宋体" panose="02010600030101010101" pitchFamily="2" charset="-122"/>
              </a:rPr>
              <a:t>比如访问</a:t>
            </a:r>
            <a:r>
              <a:rPr lang="en-US" altLang="zh-CN" sz="2400" dirty="0">
                <a:ea typeface="宋体" panose="02010600030101010101" pitchFamily="2" charset="-122"/>
              </a:rPr>
              <a:t>scott</a:t>
            </a:r>
            <a:r>
              <a:rPr lang="zh-CN" altLang="en-US" sz="2400" dirty="0">
                <a:ea typeface="宋体" panose="02010600030101010101" pitchFamily="2" charset="-122"/>
              </a:rPr>
              <a:t>用户下的</a:t>
            </a:r>
            <a:r>
              <a:rPr lang="en-US" altLang="zh-CN" sz="2400" dirty="0">
                <a:ea typeface="宋体" panose="02010600030101010101" pitchFamily="2" charset="-122"/>
              </a:rPr>
              <a:t>emp</a:t>
            </a:r>
            <a:r>
              <a:rPr lang="zh-CN" altLang="en-US" sz="2400" dirty="0">
                <a:ea typeface="宋体" panose="02010600030101010101" pitchFamily="2" charset="-122"/>
              </a:rPr>
              <a:t>表，通过</a:t>
            </a:r>
            <a:r>
              <a:rPr lang="en-US" altLang="zh-CN" sz="2400" dirty="0">
                <a:ea typeface="宋体" panose="02010600030101010101" pitchFamily="2" charset="-122"/>
              </a:rPr>
              <a:t>:</a:t>
            </a:r>
            <a:endParaRPr lang="en-US" altLang="zh-CN" sz="2400" dirty="0">
              <a:ea typeface="宋体" panose="02010600030101010101" pitchFamily="2" charset="-122"/>
            </a:endParaRPr>
          </a:p>
          <a:p>
            <a:pPr marL="609600" indent="-609600">
              <a:lnSpc>
                <a:spcPts val="3600"/>
              </a:lnSpc>
              <a:spcBef>
                <a:spcPct val="10000"/>
              </a:spcBef>
              <a:spcAft>
                <a:spcPct val="10000"/>
              </a:spcAft>
              <a:buNone/>
            </a:pPr>
            <a:r>
              <a:rPr lang="en-US" altLang="zh-CN" sz="2400" dirty="0">
                <a:ea typeface="宋体" panose="02010600030101010101" pitchFamily="2" charset="-122"/>
              </a:rPr>
              <a:t>     </a:t>
            </a:r>
            <a:r>
              <a:rPr lang="en-US" altLang="zh-CN" sz="2400" dirty="0">
                <a:solidFill>
                  <a:srgbClr val="800000"/>
                </a:solidFill>
                <a:ea typeface="宋体" panose="02010600030101010101" pitchFamily="2" charset="-122"/>
              </a:rPr>
              <a:t>SQL&gt;select * from emp;</a:t>
            </a:r>
            <a:endParaRPr lang="en-US" altLang="zh-CN" sz="2400" dirty="0">
              <a:solidFill>
                <a:srgbClr val="800000"/>
              </a:solidFill>
              <a:ea typeface="宋体" panose="02010600030101010101" pitchFamily="2" charset="-122"/>
            </a:endParaRPr>
          </a:p>
          <a:p>
            <a:pPr marL="609600" indent="-609600">
              <a:lnSpc>
                <a:spcPts val="3600"/>
              </a:lnSpc>
              <a:spcBef>
                <a:spcPct val="10000"/>
              </a:spcBef>
              <a:spcAft>
                <a:spcPct val="10000"/>
              </a:spcAft>
              <a:buNone/>
            </a:pPr>
            <a:r>
              <a:rPr lang="en-US" altLang="zh-CN" sz="2400" dirty="0">
                <a:ea typeface="宋体" panose="02010600030101010101" pitchFamily="2" charset="-122"/>
              </a:rPr>
              <a:t>     SQL</a:t>
            </a:r>
            <a:r>
              <a:rPr lang="zh-CN" altLang="en-US" sz="2400" dirty="0">
                <a:ea typeface="宋体" panose="02010600030101010101" pitchFamily="2" charset="-122"/>
              </a:rPr>
              <a:t>语句的完整写法为</a:t>
            </a:r>
            <a:r>
              <a:rPr lang="en-US" altLang="zh-CN" sz="2400" dirty="0">
                <a:ea typeface="宋体" panose="02010600030101010101" pitchFamily="2" charset="-122"/>
              </a:rPr>
              <a:t>:</a:t>
            </a:r>
            <a:endParaRPr lang="en-US" altLang="zh-CN" sz="2400" dirty="0">
              <a:ea typeface="宋体" panose="02010600030101010101" pitchFamily="2" charset="-122"/>
            </a:endParaRPr>
          </a:p>
          <a:p>
            <a:pPr marL="609600" indent="-609600">
              <a:lnSpc>
                <a:spcPts val="3600"/>
              </a:lnSpc>
              <a:spcBef>
                <a:spcPct val="10000"/>
              </a:spcBef>
              <a:spcAft>
                <a:spcPct val="10000"/>
              </a:spcAft>
              <a:buNone/>
            </a:pPr>
            <a:r>
              <a:rPr lang="en-US" altLang="zh-CN" sz="2400" dirty="0">
                <a:ea typeface="宋体" panose="02010600030101010101" pitchFamily="2" charset="-122"/>
              </a:rPr>
              <a:t>     </a:t>
            </a:r>
            <a:r>
              <a:rPr lang="en-US" altLang="zh-CN" sz="2400" dirty="0">
                <a:solidFill>
                  <a:srgbClr val="800000"/>
                </a:solidFill>
                <a:ea typeface="宋体" panose="02010600030101010101" pitchFamily="2" charset="-122"/>
              </a:rPr>
              <a:t>SQL&gt;select * from scott.emp;</a:t>
            </a:r>
            <a:endParaRPr lang="en-US" altLang="zh-CN" sz="2400" dirty="0">
              <a:solidFill>
                <a:srgbClr val="800000"/>
              </a:solidFill>
              <a:ea typeface="宋体" panose="02010600030101010101" pitchFamily="2" charset="-122"/>
            </a:endParaRPr>
          </a:p>
          <a:p>
            <a:pPr marL="609600" indent="-609600">
              <a:lnSpc>
                <a:spcPts val="3600"/>
              </a:lnSpc>
              <a:spcBef>
                <a:spcPct val="10000"/>
              </a:spcBef>
              <a:spcAft>
                <a:spcPct val="10000"/>
              </a:spcAft>
            </a:pPr>
            <a:r>
              <a:rPr lang="zh-CN" altLang="en-US" sz="2400" dirty="0">
                <a:ea typeface="宋体" panose="02010600030101010101" pitchFamily="2" charset="-122"/>
              </a:rPr>
              <a:t>在数据库中一个对象的完整名称为</a:t>
            </a:r>
            <a:r>
              <a:rPr lang="en-US" altLang="zh-CN" sz="2400" dirty="0">
                <a:ea typeface="宋体" panose="02010600030101010101" pitchFamily="2" charset="-122"/>
              </a:rPr>
              <a:t>schema.object</a:t>
            </a:r>
            <a:r>
              <a:rPr lang="zh-CN" altLang="en-US" sz="2400" dirty="0">
                <a:ea typeface="宋体" panose="02010600030101010101" pitchFamily="2" charset="-122"/>
              </a:rPr>
              <a:t>，而不是</a:t>
            </a:r>
            <a:r>
              <a:rPr lang="en-US" altLang="zh-CN" sz="2400" dirty="0">
                <a:ea typeface="宋体" panose="02010600030101010101" pitchFamily="2" charset="-122"/>
              </a:rPr>
              <a:t>user.object</a:t>
            </a:r>
            <a:r>
              <a:rPr lang="zh-CN" altLang="en-US" sz="2400" dirty="0">
                <a:ea typeface="宋体" panose="02010600030101010101" pitchFamily="2" charset="-122"/>
              </a:rPr>
              <a:t>。</a:t>
            </a:r>
            <a:endParaRPr lang="zh-CN" altLang="en-US" sz="2400" dirty="0">
              <a:ea typeface="宋体" panose="02010600030101010101" pitchFamily="2" charset="-122"/>
            </a:endParaRPr>
          </a:p>
          <a:p>
            <a:pPr marL="609600" indent="-609600">
              <a:lnSpc>
                <a:spcPct val="90000"/>
              </a:lnSpc>
              <a:spcBef>
                <a:spcPct val="10000"/>
              </a:spcBef>
              <a:spcAft>
                <a:spcPct val="10000"/>
              </a:spcAft>
            </a:pPr>
            <a:endParaRPr lang="en-US" altLang="zh-CN" sz="28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0659" name="Rectangle 2"/>
          <p:cNvSpPr>
            <a:spLocks noGrp="1"/>
          </p:cNvSpPr>
          <p:nvPr>
            <p:ph idx="1"/>
          </p:nvPr>
        </p:nvSpPr>
        <p:spPr>
          <a:xfrm>
            <a:off x="-36512" y="908050"/>
            <a:ext cx="8640762" cy="5473700"/>
          </a:xfrm>
        </p:spPr>
        <p:txBody>
          <a:bodyPr vert="horz" wrap="square" lIns="91440" tIns="45720" rIns="91440" bIns="45720" anchor="t" anchorCtr="0"/>
          <a:p>
            <a:pPr marL="533400" indent="-533400">
              <a:lnSpc>
                <a:spcPct val="120000"/>
              </a:lnSpc>
            </a:pPr>
            <a:r>
              <a:rPr lang="en-US" altLang="zh-CN" dirty="0">
                <a:solidFill>
                  <a:srgbClr val="800000"/>
                </a:solidFill>
                <a:latin typeface="Times New Roman" panose="02020603050405020304" charset="0"/>
                <a:ea typeface="宋体" panose="02010600030101010101" pitchFamily="2" charset="-122"/>
              </a:rPr>
              <a:t>6.</a:t>
            </a:r>
            <a:r>
              <a:rPr lang="zh-CN" altLang="en-US" dirty="0">
                <a:solidFill>
                  <a:srgbClr val="800000"/>
                </a:solidFill>
                <a:latin typeface="Times New Roman" panose="02020603050405020304" charset="0"/>
                <a:ea typeface="宋体" panose="02010600030101010101" pitchFamily="2" charset="-122"/>
              </a:rPr>
              <a:t>删除列</a:t>
            </a:r>
            <a:r>
              <a:rPr lang="zh-CN" altLang="en-US"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a:p>
            <a:pPr marL="914400" lvl="1" indent="-457200">
              <a:lnSpc>
                <a:spcPct val="120000"/>
              </a:lnSpc>
            </a:pPr>
            <a:r>
              <a:rPr lang="zh-CN" altLang="en-US" dirty="0">
                <a:ea typeface="宋体" panose="02010600030101010101" pitchFamily="2" charset="-122"/>
              </a:rPr>
              <a:t>直接删除列语法</a:t>
            </a:r>
            <a:endParaRPr lang="zh-CN" altLang="en-US" dirty="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ALTER TABLE table_name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DROP [COLUMN</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column_name]|[(column1_name,column2_name,…)]</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latin typeface="Times New Roman" panose="02020603050405020304" charset="0"/>
                <a:ea typeface="宋体" panose="02010600030101010101" pitchFamily="2" charset="-122"/>
              </a:rPr>
              <a:t>    [CASCADE CONSTRAINTS]; </a:t>
            </a:r>
            <a:endParaRPr lang="en-US" altLang="zh-CN" sz="2200" dirty="0">
              <a:latin typeface="Times New Roman" panose="02020603050405020304" charset="0"/>
              <a:ea typeface="宋体" panose="02010600030101010101" pitchFamily="2" charset="-122"/>
            </a:endParaRPr>
          </a:p>
          <a:p>
            <a:pPr marL="914400" lvl="2" indent="0">
              <a:lnSpc>
                <a:spcPct val="120000"/>
              </a:lnSpc>
              <a:buNone/>
            </a:pPr>
            <a:endParaRPr lang="en-US" altLang="zh-CN" sz="2200" dirty="0">
              <a:latin typeface="Times New Roman" panose="02020603050405020304" charset="0"/>
              <a:ea typeface="宋体" panose="02010600030101010101" pitchFamily="2" charset="-122"/>
            </a:endParaRPr>
          </a:p>
          <a:p>
            <a:pPr marL="914400" lvl="1" indent="-457200">
              <a:lnSpc>
                <a:spcPct val="120000"/>
              </a:lnSpc>
            </a:pPr>
            <a:r>
              <a:rPr lang="zh-CN" altLang="en-US" dirty="0">
                <a:latin typeface="Times New Roman" panose="02020603050405020304" charset="0"/>
                <a:ea typeface="宋体" panose="02010600030101010101" pitchFamily="2" charset="-122"/>
              </a:rPr>
              <a:t>直接删除列示例</a:t>
            </a:r>
            <a:endParaRPr lang="zh-CN" altLang="en-US" dirty="0">
              <a:latin typeface="Times New Roman" panose="02020603050405020304" charset="0"/>
              <a:ea typeface="宋体" panose="02010600030101010101" pitchFamily="2" charset="-122"/>
            </a:endParaRPr>
          </a:p>
          <a:p>
            <a:pPr marL="914400" lvl="2" indent="0">
              <a:lnSpc>
                <a:spcPct val="120000"/>
              </a:lnSpc>
              <a:buNone/>
            </a:pPr>
            <a:r>
              <a:rPr lang="en-US" altLang="zh-CN" sz="2200" dirty="0">
                <a:solidFill>
                  <a:srgbClr val="800000"/>
                </a:solidFill>
                <a:latin typeface="Times New Roman" panose="02020603050405020304" charset="0"/>
                <a:ea typeface="宋体" panose="02010600030101010101" pitchFamily="2" charset="-122"/>
              </a:rPr>
              <a:t>SQL&gt;ALTER TABLE employee DROP COLUMN emp_id  CASCADE CONSTRAINTS;</a:t>
            </a:r>
            <a:endParaRPr lang="en-US" altLang="zh-CN" sz="2200" dirty="0">
              <a:solidFill>
                <a:srgbClr val="800000"/>
              </a:solidFill>
              <a:latin typeface="Times New Roman" panose="02020603050405020304" charset="0"/>
              <a:ea typeface="宋体" panose="02010600030101010101" pitchFamily="2" charset="-122"/>
            </a:endParaRPr>
          </a:p>
          <a:p>
            <a:pPr marL="914400" lvl="2" indent="0">
              <a:lnSpc>
                <a:spcPct val="120000"/>
              </a:lnSpc>
              <a:buNone/>
            </a:pPr>
            <a:r>
              <a:rPr lang="en-US" altLang="zh-CN" sz="2200" dirty="0">
                <a:solidFill>
                  <a:srgbClr val="800000"/>
                </a:solidFill>
                <a:latin typeface="Times New Roman" panose="02020603050405020304" charset="0"/>
                <a:ea typeface="宋体" panose="02010600030101010101" pitchFamily="2" charset="-122"/>
              </a:rPr>
              <a:t>SQL&gt;ALTER TABLE employee DROP (phone,hiredate);</a:t>
            </a:r>
            <a:endParaRPr lang="en-US" altLang="zh-CN" dirty="0">
              <a:solidFill>
                <a:srgbClr val="800000"/>
              </a:solidFill>
              <a:ea typeface="宋体" panose="02010600030101010101" pitchFamily="2" charset="-122"/>
            </a:endParaRPr>
          </a:p>
        </p:txBody>
      </p:sp>
      <p:sp>
        <p:nvSpPr>
          <p:cNvPr id="70660"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修改表</a:t>
            </a:r>
            <a:endParaRPr lang="zh-CN" altLang="en-US"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168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修改约束</a:t>
            </a:r>
            <a:endParaRPr lang="zh-CN" altLang="en-US" dirty="0">
              <a:ea typeface="宋体" panose="02010600030101010101" pitchFamily="2" charset="-122"/>
            </a:endParaRPr>
          </a:p>
        </p:txBody>
      </p:sp>
      <p:sp>
        <p:nvSpPr>
          <p:cNvPr id="71684" name="Rectangle 3"/>
          <p:cNvSpPr>
            <a:spLocks noGrp="1"/>
          </p:cNvSpPr>
          <p:nvPr>
            <p:ph idx="1"/>
          </p:nvPr>
        </p:nvSpPr>
        <p:spPr>
          <a:xfrm>
            <a:off x="252413" y="908050"/>
            <a:ext cx="8205787" cy="4392613"/>
          </a:xfrm>
        </p:spPr>
        <p:txBody>
          <a:bodyPr vert="horz" wrap="square" lIns="91440" tIns="45720" rIns="91440" bIns="45720" anchor="t" anchorCtr="0"/>
          <a:p>
            <a:pPr marL="914400" lvl="1" indent="-457200">
              <a:lnSpc>
                <a:spcPct val="135000"/>
              </a:lnSpc>
              <a:buFont typeface="Wingdings" panose="05000000000000000000" pitchFamily="2" charset="2"/>
              <a:buChar char="n"/>
            </a:pPr>
            <a:r>
              <a:rPr lang="en-US" altLang="zh-CN" sz="3200" dirty="0">
                <a:ea typeface="宋体" panose="02010600030101010101" pitchFamily="2" charset="-122"/>
              </a:rPr>
              <a:t>修改约束语法：</a:t>
            </a:r>
            <a:endParaRPr lang="en-US" altLang="zh-CN" sz="3200" dirty="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ALTER TABLE table_name </a:t>
            </a:r>
            <a:endParaRPr lang="en-US" altLang="zh-CN" sz="2400" dirty="0">
              <a:latin typeface="Times New Roman" panose="02020603050405020304" charset="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 [ADD [CONSTRAINT constraint_name] </a:t>
            </a:r>
            <a:endParaRPr lang="en-US" altLang="zh-CN" sz="2400" dirty="0">
              <a:latin typeface="Times New Roman" panose="02020603050405020304" charset="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 constraint_type(column1,…)[condition]]|</a:t>
            </a:r>
            <a:endParaRPr lang="en-US" altLang="zh-CN" sz="2400" dirty="0">
              <a:latin typeface="Times New Roman" panose="02020603050405020304" charset="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 [MODIFY column [NOT NULL]|[NULL]]|</a:t>
            </a:r>
            <a:endParaRPr lang="en-US" altLang="zh-CN" sz="2400" dirty="0">
              <a:latin typeface="Times New Roman" panose="02020603050405020304" charset="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 [DROP [CONSTRAINT constraint_name]|</a:t>
            </a:r>
            <a:endParaRPr lang="en-US" altLang="zh-CN" sz="2400" dirty="0">
              <a:latin typeface="Times New Roman" panose="02020603050405020304" charset="0"/>
              <a:ea typeface="宋体" panose="02010600030101010101" pitchFamily="2" charset="-122"/>
            </a:endParaRPr>
          </a:p>
          <a:p>
            <a:pPr marL="914400" lvl="1" indent="-457200">
              <a:lnSpc>
                <a:spcPct val="135000"/>
              </a:lnSpc>
              <a:buNone/>
            </a:pPr>
            <a:r>
              <a:rPr lang="en-US" altLang="zh-CN" sz="2400" dirty="0">
                <a:latin typeface="Times New Roman" panose="02020603050405020304" charset="0"/>
                <a:ea typeface="宋体" panose="02010600030101010101" pitchFamily="2" charset="-122"/>
              </a:rPr>
              <a:t> [PRIMARY KEY]|[UNIQUE(column)]]</a:t>
            </a:r>
            <a:endParaRPr lang="en-US" altLang="zh-CN" sz="2400" dirty="0">
              <a:latin typeface="Times New Roman" panose="02020603050405020304" charset="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2707" name="Rectangle 2"/>
          <p:cNvSpPr>
            <a:spLocks noGrp="1"/>
          </p:cNvSpPr>
          <p:nvPr>
            <p:ph idx="1"/>
          </p:nvPr>
        </p:nvSpPr>
        <p:spPr>
          <a:xfrm>
            <a:off x="34925" y="908050"/>
            <a:ext cx="8229600" cy="5715000"/>
          </a:xfrm>
        </p:spPr>
        <p:txBody>
          <a:bodyPr vert="horz" wrap="square" lIns="91440" tIns="45720" rIns="91440" bIns="45720" anchor="t" anchorCtr="0"/>
          <a:p>
            <a:pPr>
              <a:lnSpc>
                <a:spcPct val="90000"/>
              </a:lnSpc>
            </a:pPr>
            <a:r>
              <a:rPr lang="zh-CN" altLang="en-US" sz="2800" dirty="0">
                <a:solidFill>
                  <a:srgbClr val="800000"/>
                </a:solidFill>
                <a:ea typeface="宋体" panose="02010600030101010101" pitchFamily="2" charset="-122"/>
              </a:rPr>
              <a:t>创建一个表</a:t>
            </a:r>
            <a:endParaRPr lang="zh-CN" altLang="en-US" sz="2800" dirty="0">
              <a:solidFill>
                <a:srgbClr val="800000"/>
              </a:solidFill>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CREATE TABLE player(</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ID     NUMBER(6),</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sno    NUMBER(6),</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sname  VARCHAR2(10),</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sage   NUMBER(6,2),</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ssex   char(2),</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resume VARCHAR2(1000)</a:t>
            </a:r>
            <a:endParaRPr lang="en-US" altLang="zh-CN" sz="2200" b="0" dirty="0">
              <a:latin typeface="Times New Roman" panose="02020603050405020304" charset="0"/>
              <a:ea typeface="宋体" panose="02010600030101010101" pitchFamily="2" charset="-122"/>
            </a:endParaRPr>
          </a:p>
          <a:p>
            <a:pPr lvl="1">
              <a:lnSpc>
                <a:spcPct val="80000"/>
              </a:lnSpc>
              <a:buNone/>
            </a:pPr>
            <a:r>
              <a:rPr lang="en-US" altLang="zh-CN" sz="2200" b="0" dirty="0">
                <a:latin typeface="Times New Roman" panose="02020603050405020304" charset="0"/>
                <a:ea typeface="宋体" panose="02010600030101010101" pitchFamily="2" charset="-122"/>
              </a:rPr>
              <a:t>    );</a:t>
            </a:r>
            <a:r>
              <a:rPr lang="en-US" altLang="zh-CN" sz="2400" b="0" dirty="0">
                <a:latin typeface="Times New Roman" panose="02020603050405020304" charset="0"/>
                <a:ea typeface="宋体" panose="02010600030101010101" pitchFamily="2" charset="-122"/>
              </a:rPr>
              <a:t> </a:t>
            </a:r>
            <a:endParaRPr lang="en-US" altLang="zh-CN" sz="2400" b="0" dirty="0">
              <a:latin typeface="Times New Roman" panose="02020603050405020304" charset="0"/>
              <a:ea typeface="宋体" panose="02010600030101010101" pitchFamily="2" charset="-122"/>
            </a:endParaRPr>
          </a:p>
          <a:p>
            <a:pPr>
              <a:lnSpc>
                <a:spcPct val="90000"/>
              </a:lnSpc>
            </a:pPr>
            <a:r>
              <a:rPr lang="zh-CN" altLang="en-US" sz="2800" dirty="0">
                <a:solidFill>
                  <a:srgbClr val="800000"/>
                </a:solidFill>
                <a:ea typeface="宋体" panose="02010600030101010101" pitchFamily="2" charset="-122"/>
              </a:rPr>
              <a:t>添加主键约束</a:t>
            </a:r>
            <a:endParaRPr lang="zh-CN" altLang="en-US" sz="2800" dirty="0">
              <a:solidFill>
                <a:srgbClr val="800000"/>
              </a:solidFill>
              <a:ea typeface="宋体" panose="02010600030101010101" pitchFamily="2" charset="-122"/>
            </a:endParaRPr>
          </a:p>
          <a:p>
            <a:pPr lvl="1">
              <a:lnSpc>
                <a:spcPct val="90000"/>
              </a:lnSpc>
            </a:pPr>
            <a:r>
              <a:rPr lang="en-US" altLang="zh-CN" sz="2200" b="0" dirty="0">
                <a:latin typeface="Times New Roman" panose="02020603050405020304" charset="0"/>
                <a:ea typeface="宋体" panose="02010600030101010101" pitchFamily="2" charset="-122"/>
              </a:rPr>
              <a:t>ALTER  TABLE player ADD CONSTRAINT P_PK PRIMARY KEY(ID);</a:t>
            </a:r>
            <a:endParaRPr lang="en-US" altLang="zh-CN" sz="2200" b="0" dirty="0">
              <a:latin typeface="Times New Roman" panose="02020603050405020304" charset="0"/>
              <a:ea typeface="宋体" panose="02010600030101010101" pitchFamily="2" charset="-122"/>
            </a:endParaRPr>
          </a:p>
          <a:p>
            <a:pPr>
              <a:lnSpc>
                <a:spcPct val="90000"/>
              </a:lnSpc>
            </a:pPr>
            <a:r>
              <a:rPr lang="zh-CN" altLang="en-US" sz="2800" dirty="0">
                <a:solidFill>
                  <a:srgbClr val="800000"/>
                </a:solidFill>
                <a:ea typeface="宋体" panose="02010600030101010101" pitchFamily="2" charset="-122"/>
              </a:rPr>
              <a:t>添加惟一性约束</a:t>
            </a:r>
            <a:endParaRPr lang="zh-CN" altLang="en-US" sz="2800" dirty="0">
              <a:solidFill>
                <a:srgbClr val="800000"/>
              </a:solidFill>
              <a:ea typeface="宋体" panose="02010600030101010101" pitchFamily="2" charset="-122"/>
            </a:endParaRPr>
          </a:p>
          <a:p>
            <a:pPr lvl="1">
              <a:lnSpc>
                <a:spcPct val="90000"/>
              </a:lnSpc>
            </a:pPr>
            <a:r>
              <a:rPr lang="en-US" altLang="zh-CN" sz="2200" b="0" dirty="0">
                <a:latin typeface="Times New Roman" panose="02020603050405020304" charset="0"/>
                <a:ea typeface="宋体" panose="02010600030101010101" pitchFamily="2" charset="-122"/>
              </a:rPr>
              <a:t>ALTER TABLE player ADD CONSTRAINT P_UK UNIQUE(sname);</a:t>
            </a:r>
            <a:endParaRPr lang="en-US" altLang="zh-CN" sz="2200" b="0" dirty="0">
              <a:latin typeface="Times New Roman" panose="02020603050405020304" charset="0"/>
              <a:ea typeface="宋体" panose="02010600030101010101" pitchFamily="2" charset="-122"/>
            </a:endParaRPr>
          </a:p>
        </p:txBody>
      </p:sp>
      <p:sp>
        <p:nvSpPr>
          <p:cNvPr id="72708" name="Rectangle 3"/>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1.</a:t>
            </a:r>
            <a:r>
              <a:rPr lang="zh-CN" altLang="en-US" dirty="0">
                <a:ea typeface="宋体" panose="02010600030101010101" pitchFamily="2" charset="-122"/>
              </a:rPr>
              <a:t>添加约束 </a:t>
            </a:r>
            <a:endParaRPr lang="zh-CN" altLang="en-US"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3731" name="Rectangle 2"/>
          <p:cNvSpPr>
            <a:spLocks noGrp="1"/>
          </p:cNvSpPr>
          <p:nvPr>
            <p:ph idx="1"/>
          </p:nvPr>
        </p:nvSpPr>
        <p:spPr>
          <a:xfrm>
            <a:off x="323850" y="1052513"/>
            <a:ext cx="8229600" cy="4897437"/>
          </a:xfrm>
        </p:spPr>
        <p:txBody>
          <a:bodyPr vert="horz" wrap="square" lIns="91440" tIns="45720" rIns="91440" bIns="45720" anchor="t" anchorCtr="0"/>
          <a:p>
            <a:pPr>
              <a:lnSpc>
                <a:spcPct val="120000"/>
              </a:lnSpc>
            </a:pPr>
            <a:r>
              <a:rPr lang="zh-CN" altLang="en-US" sz="2800" dirty="0">
                <a:solidFill>
                  <a:srgbClr val="800000"/>
                </a:solidFill>
                <a:ea typeface="宋体" panose="02010600030101010101" pitchFamily="2" charset="-122"/>
              </a:rPr>
              <a:t>添加检查约束</a:t>
            </a:r>
            <a:endParaRPr lang="zh-CN" altLang="en-US" sz="2800" dirty="0">
              <a:solidFill>
                <a:srgbClr val="800000"/>
              </a:solidFill>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ALTER TABLE player ADD CONSTRAINT P_CK1 CHECK(sage BETWEEN 20 AND 30);</a:t>
            </a:r>
            <a:endParaRPr lang="en-US" altLang="zh-CN" sz="2200" dirty="0">
              <a:latin typeface="Times New Roman" panose="02020603050405020304" charset="0"/>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ALTER TABLE player ADD CONSTRAINT P_</a:t>
            </a:r>
            <a:r>
              <a:rPr lang="en-US" altLang="zh-CN" sz="2400" dirty="0">
                <a:latin typeface="Times New Roman" panose="02020603050405020304" charset="0"/>
                <a:ea typeface="宋体" panose="02010600030101010101" pitchFamily="2" charset="-122"/>
              </a:rPr>
              <a:t>CK2</a:t>
            </a:r>
            <a:endParaRPr lang="en-US" altLang="zh-CN" sz="2400" dirty="0">
              <a:latin typeface="Times New Roman" panose="02020603050405020304" charset="0"/>
              <a:ea typeface="宋体" panose="02010600030101010101" pitchFamily="2" charset="-122"/>
            </a:endParaRPr>
          </a:p>
          <a:p>
            <a:pPr lvl="1">
              <a:lnSpc>
                <a:spcPct val="120000"/>
              </a:lnSpc>
              <a:buNone/>
            </a:pPr>
            <a:r>
              <a:rPr lang="en-US" altLang="zh-CN" sz="2400" dirty="0">
                <a:latin typeface="Times New Roman" panose="02020603050405020304" charset="0"/>
                <a:ea typeface="宋体" panose="02010600030101010101" pitchFamily="2" charset="-122"/>
              </a:rPr>
              <a:t>   </a:t>
            </a:r>
            <a:r>
              <a:rPr lang="en-US" altLang="zh-CN" sz="2200" dirty="0">
                <a:latin typeface="Times New Roman" panose="02020603050405020304" charset="0"/>
                <a:ea typeface="宋体" panose="02010600030101010101" pitchFamily="2" charset="-122"/>
              </a:rPr>
              <a:t>CHECK</a:t>
            </a:r>
            <a:r>
              <a:rPr lang="en-US" altLang="zh-CN" sz="2400" dirty="0">
                <a:latin typeface="Times New Roman" panose="02020603050405020304" charset="0"/>
                <a:ea typeface="宋体" panose="02010600030101010101" pitchFamily="2" charset="-122"/>
              </a:rPr>
              <a:t>(ssex =‘</a:t>
            </a:r>
            <a:r>
              <a:rPr lang="zh-CN" altLang="en-US" sz="2400" dirty="0">
                <a:latin typeface="Times New Roman" panose="02020603050405020304" charset="0"/>
                <a:ea typeface="宋体" panose="02010600030101010101" pitchFamily="2" charset="-122"/>
              </a:rPr>
              <a:t>男生</a:t>
            </a:r>
            <a:r>
              <a:rPr lang="en-US" altLang="zh-CN" sz="2400" dirty="0">
                <a:latin typeface="Times New Roman" panose="02020603050405020304" charset="0"/>
                <a:ea typeface="宋体" panose="02010600030101010101" pitchFamily="2" charset="-122"/>
              </a:rPr>
              <a:t>’ </a:t>
            </a:r>
            <a:r>
              <a:rPr lang="zh-CN" altLang="en-US" sz="24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or  ssex=‘</a:t>
            </a:r>
            <a:r>
              <a:rPr lang="zh-CN" altLang="en-US" sz="2400" dirty="0">
                <a:latin typeface="Times New Roman" panose="02020603050405020304" charset="0"/>
                <a:ea typeface="宋体" panose="02010600030101010101" pitchFamily="2" charset="-122"/>
              </a:rPr>
              <a:t>女生’</a:t>
            </a:r>
            <a:r>
              <a:rPr lang="en-US" altLang="zh-CN" sz="2400" dirty="0">
                <a:latin typeface="Times New Roman" panose="02020603050405020304" charset="0"/>
                <a:ea typeface="宋体" panose="02010600030101010101" pitchFamily="2" charset="-122"/>
              </a:rPr>
              <a:t>);</a:t>
            </a:r>
            <a:endParaRPr lang="en-US" altLang="zh-CN" sz="2200" dirty="0">
              <a:latin typeface="Times New Roman" panose="02020603050405020304" charset="0"/>
              <a:ea typeface="宋体" panose="02010600030101010101" pitchFamily="2" charset="-122"/>
            </a:endParaRPr>
          </a:p>
          <a:p>
            <a:pPr>
              <a:lnSpc>
                <a:spcPct val="120000"/>
              </a:lnSpc>
            </a:pPr>
            <a:r>
              <a:rPr lang="zh-CN" altLang="en-US" sz="2800" dirty="0">
                <a:solidFill>
                  <a:srgbClr val="800000"/>
                </a:solidFill>
                <a:ea typeface="宋体" panose="02010600030101010101" pitchFamily="2" charset="-122"/>
              </a:rPr>
              <a:t>添加外键约束</a:t>
            </a:r>
            <a:endParaRPr lang="zh-CN" altLang="en-US" sz="2800" dirty="0">
              <a:solidFill>
                <a:srgbClr val="800000"/>
              </a:solidFill>
              <a:ea typeface="宋体" panose="02010600030101010101" pitchFamily="2" charset="-122"/>
            </a:endParaRPr>
          </a:p>
          <a:p>
            <a:pPr lvl="1">
              <a:lnSpc>
                <a:spcPct val="120000"/>
              </a:lnSpc>
            </a:pPr>
            <a:r>
              <a:rPr lang="en-US" altLang="zh-CN" sz="2200" dirty="0">
                <a:latin typeface="Times New Roman" panose="02020603050405020304" charset="0"/>
                <a:ea typeface="宋体" panose="02010600030101010101" pitchFamily="2" charset="-122"/>
              </a:rPr>
              <a:t>ALTER TABLE player</a:t>
            </a:r>
            <a:endParaRPr lang="en-US" altLang="zh-CN" sz="2200" dirty="0">
              <a:latin typeface="Times New Roman" panose="02020603050405020304" charset="0"/>
              <a:ea typeface="宋体" panose="02010600030101010101" pitchFamily="2" charset="-122"/>
            </a:endParaRPr>
          </a:p>
          <a:p>
            <a:pPr lvl="1">
              <a:lnSpc>
                <a:spcPct val="120000"/>
              </a:lnSpc>
              <a:buNone/>
            </a:pPr>
            <a:r>
              <a:rPr lang="en-US" altLang="zh-CN" sz="2200" dirty="0">
                <a:latin typeface="Times New Roman" panose="02020603050405020304" charset="0"/>
                <a:ea typeface="宋体" panose="02010600030101010101" pitchFamily="2" charset="-122"/>
              </a:rPr>
              <a:t>   ADD CONSTRAINT P_FK FOREIGN KEY(sno) REFERENCES  student(sno) </a:t>
            </a:r>
            <a:r>
              <a:rPr lang="en-US" altLang="zh-CN" sz="2200" dirty="0">
                <a:solidFill>
                  <a:srgbClr val="FF0000"/>
                </a:solidFill>
                <a:latin typeface="Times New Roman" panose="02020603050405020304" charset="0"/>
                <a:ea typeface="宋体" panose="02010600030101010101" pitchFamily="2" charset="-122"/>
              </a:rPr>
              <a:t>ON DELETE CASCADE;</a:t>
            </a:r>
            <a:endParaRPr lang="en-US" altLang="zh-CN" sz="2200" dirty="0">
              <a:solidFill>
                <a:srgbClr val="FF0000"/>
              </a:solidFill>
              <a:latin typeface="Times New Roman" panose="02020603050405020304" charset="0"/>
              <a:ea typeface="宋体" panose="02010600030101010101" pitchFamily="2" charset="-122"/>
            </a:endParaRPr>
          </a:p>
          <a:p>
            <a:pPr lvl="1" algn="just">
              <a:lnSpc>
                <a:spcPct val="120000"/>
              </a:lnSpc>
              <a:buNone/>
            </a:pPr>
            <a:r>
              <a:rPr lang="en-US" altLang="zh-CN" sz="2400" dirty="0">
                <a:solidFill>
                  <a:srgbClr val="FF0000"/>
                </a:solidFill>
                <a:latin typeface="Times New Roman" panose="02020603050405020304" charset="0"/>
                <a:ea typeface="宋体" panose="02010600030101010101" pitchFamily="2" charset="-122"/>
              </a:rPr>
              <a:t>   </a:t>
            </a:r>
            <a:r>
              <a:rPr lang="zh-CN" altLang="en-US" sz="2000" dirty="0">
                <a:solidFill>
                  <a:srgbClr val="FF0000"/>
                </a:solidFill>
                <a:latin typeface="Times New Roman" panose="02020603050405020304" charset="0"/>
                <a:ea typeface="宋体" panose="02010600030101010101" pitchFamily="2" charset="-122"/>
              </a:rPr>
              <a:t>级联删除：</a:t>
            </a:r>
            <a:r>
              <a:rPr lang="en-US" altLang="zh-CN" sz="2000" dirty="0">
                <a:solidFill>
                  <a:srgbClr val="FF0000"/>
                </a:solidFill>
                <a:latin typeface="Times New Roman" panose="02020603050405020304" charset="0"/>
                <a:ea typeface="宋体" panose="02010600030101010101" pitchFamily="2" charset="-122"/>
              </a:rPr>
              <a:t>player</a:t>
            </a:r>
            <a:r>
              <a:rPr lang="zh-CN" altLang="en-US" sz="2000" dirty="0">
                <a:solidFill>
                  <a:srgbClr val="FF0000"/>
                </a:solidFill>
                <a:latin typeface="Times New Roman" panose="02020603050405020304" charset="0"/>
                <a:ea typeface="宋体" panose="02010600030101010101" pitchFamily="2" charset="-122"/>
              </a:rPr>
              <a:t>对应</a:t>
            </a:r>
            <a:r>
              <a:rPr lang="en-US" altLang="zh-CN" sz="2000" dirty="0">
                <a:solidFill>
                  <a:srgbClr val="FF0000"/>
                </a:solidFill>
                <a:latin typeface="Times New Roman" panose="02020603050405020304" charset="0"/>
                <a:ea typeface="宋体" panose="02010600030101010101" pitchFamily="2" charset="-122"/>
              </a:rPr>
              <a:t>sno</a:t>
            </a:r>
            <a:r>
              <a:rPr lang="zh-CN" altLang="en-US" sz="2000" dirty="0">
                <a:solidFill>
                  <a:srgbClr val="FF0000"/>
                </a:solidFill>
                <a:latin typeface="Times New Roman" panose="02020603050405020304" charset="0"/>
                <a:ea typeface="宋体" panose="02010600030101010101" pitchFamily="2" charset="-122"/>
              </a:rPr>
              <a:t>的那条记录被删除，</a:t>
            </a:r>
            <a:r>
              <a:rPr lang="en-US" altLang="zh-CN" sz="2000" dirty="0">
                <a:solidFill>
                  <a:srgbClr val="FF0000"/>
                </a:solidFill>
                <a:latin typeface="Times New Roman" panose="02020603050405020304" charset="0"/>
                <a:ea typeface="宋体" panose="02010600030101010101" pitchFamily="2" charset="-122"/>
              </a:rPr>
              <a:t>student</a:t>
            </a:r>
            <a:r>
              <a:rPr lang="zh-CN" altLang="en-US" sz="2000" dirty="0">
                <a:solidFill>
                  <a:srgbClr val="FF0000"/>
                </a:solidFill>
                <a:latin typeface="Times New Roman" panose="02020603050405020304" charset="0"/>
                <a:ea typeface="宋体" panose="02010600030101010101" pitchFamily="2" charset="-122"/>
              </a:rPr>
              <a:t>表中的对应</a:t>
            </a:r>
            <a:r>
              <a:rPr lang="en-US" altLang="zh-CN" sz="2000" dirty="0">
                <a:solidFill>
                  <a:srgbClr val="FF0000"/>
                </a:solidFill>
                <a:latin typeface="Times New Roman" panose="02020603050405020304" charset="0"/>
                <a:ea typeface="宋体" panose="02010600030101010101" pitchFamily="2" charset="-122"/>
              </a:rPr>
              <a:t>sno</a:t>
            </a:r>
            <a:r>
              <a:rPr lang="zh-CN" altLang="en-US" sz="2000" dirty="0">
                <a:solidFill>
                  <a:srgbClr val="FF0000"/>
                </a:solidFill>
                <a:latin typeface="Times New Roman" panose="02020603050405020304" charset="0"/>
                <a:ea typeface="宋体" panose="02010600030101010101" pitchFamily="2" charset="-122"/>
              </a:rPr>
              <a:t>记录也被删除</a:t>
            </a:r>
            <a:endParaRPr lang="en-US" altLang="zh-CN" sz="2000" dirty="0">
              <a:solidFill>
                <a:srgbClr val="FF0000"/>
              </a:solidFill>
              <a:latin typeface="Times New Roman" panose="0202060305040502030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sp>
        <p:nvSpPr>
          <p:cNvPr id="74755" name="Rectangle 3"/>
          <p:cNvSpPr>
            <a:spLocks noGrp="1"/>
          </p:cNvSpPr>
          <p:nvPr>
            <p:ph idx="1"/>
          </p:nvPr>
        </p:nvSpPr>
        <p:spPr>
          <a:xfrm>
            <a:off x="0" y="1052513"/>
            <a:ext cx="8458200" cy="5486400"/>
          </a:xfrm>
        </p:spPr>
        <p:txBody>
          <a:bodyPr vert="horz" wrap="square" lIns="91440" tIns="45720" rIns="91440" bIns="45720" anchor="t" anchorCtr="0"/>
          <a:p>
            <a:pPr>
              <a:lnSpc>
                <a:spcPct val="125000"/>
              </a:lnSpc>
            </a:pPr>
            <a:r>
              <a:rPr lang="zh-CN" altLang="en-US" sz="2800" dirty="0">
                <a:solidFill>
                  <a:srgbClr val="800000"/>
                </a:solidFill>
                <a:latin typeface="Times New Roman" panose="02020603050405020304" charset="0"/>
                <a:ea typeface="宋体" panose="02010600030101010101" pitchFamily="2" charset="-122"/>
              </a:rPr>
              <a:t>添加空</a:t>
            </a:r>
            <a:r>
              <a:rPr lang="en-US" altLang="zh-CN" sz="2800" dirty="0">
                <a:solidFill>
                  <a:srgbClr val="800000"/>
                </a:solidFill>
                <a:latin typeface="Times New Roman" panose="02020603050405020304" charset="0"/>
                <a:ea typeface="宋体" panose="02010600030101010101" pitchFamily="2" charset="-122"/>
              </a:rPr>
              <a:t>/</a:t>
            </a:r>
            <a:r>
              <a:rPr lang="zh-CN" altLang="en-US" sz="2800" dirty="0">
                <a:solidFill>
                  <a:srgbClr val="800000"/>
                </a:solidFill>
                <a:latin typeface="Times New Roman" panose="02020603050405020304" charset="0"/>
                <a:ea typeface="宋体" panose="02010600030101010101" pitchFamily="2" charset="-122"/>
              </a:rPr>
              <a:t>非空约束</a:t>
            </a:r>
            <a:endParaRPr lang="zh-CN" altLang="en-US" sz="2800" dirty="0">
              <a:solidFill>
                <a:srgbClr val="800000"/>
              </a:solidFill>
              <a:latin typeface="Times New Roman" panose="02020603050405020304" charset="0"/>
              <a:ea typeface="宋体" panose="02010600030101010101" pitchFamily="2" charset="-122"/>
            </a:endParaRPr>
          </a:p>
          <a:p>
            <a:pPr lvl="1">
              <a:lnSpc>
                <a:spcPct val="125000"/>
              </a:lnSpc>
            </a:pPr>
            <a:r>
              <a:rPr lang="zh-CN" altLang="en-US" sz="2400" dirty="0">
                <a:latin typeface="Times New Roman" panose="02020603050405020304" charset="0"/>
                <a:ea typeface="宋体" panose="02010600030101010101" pitchFamily="2" charset="-122"/>
              </a:rPr>
              <a:t>注意</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为表列添加空</a:t>
            </a:r>
            <a:r>
              <a:rPr lang="en-US" altLang="zh-CN" sz="2400" dirty="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非空约束时必须使用</a:t>
            </a:r>
            <a:r>
              <a:rPr lang="en-US" altLang="zh-CN" sz="2400" dirty="0">
                <a:latin typeface="Times New Roman" panose="02020603050405020304" charset="0"/>
                <a:ea typeface="宋体" panose="02010600030101010101" pitchFamily="2" charset="-122"/>
              </a:rPr>
              <a:t>MODIFY</a:t>
            </a:r>
            <a:r>
              <a:rPr lang="zh-CN" altLang="en-US" sz="2400" dirty="0">
                <a:latin typeface="Times New Roman" panose="02020603050405020304" charset="0"/>
                <a:ea typeface="宋体" panose="02010600030101010101" pitchFamily="2" charset="-122"/>
              </a:rPr>
              <a:t>子句代替</a:t>
            </a:r>
            <a:r>
              <a:rPr lang="en-US" altLang="zh-CN" sz="2400" dirty="0">
                <a:latin typeface="Times New Roman" panose="02020603050405020304" charset="0"/>
                <a:ea typeface="宋体" panose="02010600030101010101" pitchFamily="2" charset="-122"/>
              </a:rPr>
              <a:t>ADD</a:t>
            </a:r>
            <a:r>
              <a:rPr lang="zh-CN" altLang="en-US" sz="2400" dirty="0">
                <a:latin typeface="Times New Roman" panose="02020603050405020304" charset="0"/>
                <a:ea typeface="宋体" panose="02010600030101010101" pitchFamily="2" charset="-122"/>
              </a:rPr>
              <a:t>子句。</a:t>
            </a:r>
            <a:endParaRPr lang="zh-CN" altLang="en-US" sz="2400" dirty="0">
              <a:latin typeface="Times New Roman" panose="02020603050405020304" charset="0"/>
              <a:ea typeface="宋体" panose="02010600030101010101" pitchFamily="2" charset="-122"/>
            </a:endParaRPr>
          </a:p>
          <a:p>
            <a:pPr lvl="1">
              <a:lnSpc>
                <a:spcPct val="125000"/>
              </a:lnSpc>
            </a:pPr>
            <a:r>
              <a:rPr lang="en-US" altLang="zh-CN" sz="2200" dirty="0">
                <a:latin typeface="Times New Roman" panose="02020603050405020304" charset="0"/>
                <a:ea typeface="宋体" panose="02010600030101010101" pitchFamily="2" charset="-122"/>
              </a:rPr>
              <a:t>ALTER TABLE player MODIFY resume NOT NULL;</a:t>
            </a:r>
            <a:endParaRPr lang="en-US" altLang="zh-CN" sz="2200" dirty="0">
              <a:latin typeface="Times New Roman" panose="02020603050405020304" charset="0"/>
              <a:ea typeface="宋体" panose="02010600030101010101" pitchFamily="2" charset="-122"/>
            </a:endParaRPr>
          </a:p>
          <a:p>
            <a:pPr lvl="1">
              <a:lnSpc>
                <a:spcPct val="125000"/>
              </a:lnSpc>
            </a:pPr>
            <a:r>
              <a:rPr lang="en-US" altLang="zh-CN" sz="2200" dirty="0">
                <a:latin typeface="Times New Roman" panose="02020603050405020304" charset="0"/>
                <a:ea typeface="宋体" panose="02010600030101010101" pitchFamily="2" charset="-122"/>
              </a:rPr>
              <a:t>ALTER TABLE player MODIFY resume  NULL;</a:t>
            </a:r>
            <a:endParaRPr lang="en-US" altLang="zh-CN" sz="2200" dirty="0">
              <a:latin typeface="Times New Roman" panose="02020603050405020304" charset="0"/>
              <a:ea typeface="宋体" panose="02010600030101010101" pitchFamily="2" charset="-122"/>
            </a:endParaRPr>
          </a:p>
          <a:p>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577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2.</a:t>
            </a:r>
            <a:r>
              <a:rPr lang="zh-CN" altLang="en-US" dirty="0">
                <a:ea typeface="宋体" panose="02010600030101010101" pitchFamily="2" charset="-122"/>
              </a:rPr>
              <a:t>删除约束 </a:t>
            </a:r>
            <a:endParaRPr lang="zh-CN" altLang="en-US" dirty="0">
              <a:ea typeface="宋体" panose="02010600030101010101" pitchFamily="2" charset="-122"/>
            </a:endParaRPr>
          </a:p>
        </p:txBody>
      </p:sp>
      <p:sp>
        <p:nvSpPr>
          <p:cNvPr id="75780" name="Rectangle 3"/>
          <p:cNvSpPr>
            <a:spLocks noGrp="1"/>
          </p:cNvSpPr>
          <p:nvPr>
            <p:ph idx="1"/>
          </p:nvPr>
        </p:nvSpPr>
        <p:spPr>
          <a:xfrm>
            <a:off x="-36512" y="908050"/>
            <a:ext cx="8497887" cy="5473700"/>
          </a:xfrm>
        </p:spPr>
        <p:txBody>
          <a:bodyPr vert="horz" wrap="square" lIns="91440" tIns="45720" rIns="91440" bIns="45720" anchor="t" anchorCtr="0"/>
          <a:p>
            <a:pPr>
              <a:lnSpc>
                <a:spcPct val="110000"/>
              </a:lnSpc>
            </a:pPr>
            <a:r>
              <a:rPr lang="zh-CN" altLang="en-US" sz="2400" dirty="0">
                <a:latin typeface="Times New Roman" panose="02020603050405020304" charset="0"/>
                <a:ea typeface="宋体" panose="02010600030101010101" pitchFamily="2" charset="-122"/>
              </a:rPr>
              <a:t>删除指定内容的约束</a:t>
            </a:r>
            <a:endParaRPr lang="zh-CN" altLang="en-US" sz="2400" dirty="0">
              <a:latin typeface="Times New Roman" panose="02020603050405020304" charset="0"/>
              <a:ea typeface="宋体" panose="02010600030101010101" pitchFamily="2" charset="-122"/>
            </a:endParaRPr>
          </a:p>
          <a:p>
            <a:pPr lvl="1">
              <a:lnSpc>
                <a:spcPct val="110000"/>
              </a:lnSpc>
            </a:pPr>
            <a:r>
              <a:rPr lang="en-US" altLang="zh-CN" sz="2200" dirty="0">
                <a:latin typeface="Times New Roman" panose="02020603050405020304" charset="0"/>
                <a:ea typeface="宋体" panose="02010600030101010101" pitchFamily="2" charset="-122"/>
              </a:rPr>
              <a:t>ALTER TABLE player DROP UNIQUE(sname);</a:t>
            </a:r>
            <a:endParaRPr lang="en-US" altLang="zh-CN" sz="2200" dirty="0">
              <a:latin typeface="Times New Roman" panose="02020603050405020304" charset="0"/>
              <a:ea typeface="宋体" panose="02010600030101010101" pitchFamily="2" charset="-122"/>
            </a:endParaRPr>
          </a:p>
          <a:p>
            <a:pPr>
              <a:lnSpc>
                <a:spcPct val="110000"/>
              </a:lnSpc>
            </a:pPr>
            <a:r>
              <a:rPr lang="zh-CN" altLang="en-US" sz="2400" dirty="0">
                <a:latin typeface="Times New Roman" panose="02020603050405020304" charset="0"/>
                <a:ea typeface="宋体" panose="02010600030101010101" pitchFamily="2" charset="-122"/>
              </a:rPr>
              <a:t>删除指定名称的约束</a:t>
            </a:r>
            <a:endParaRPr lang="zh-CN" altLang="en-US" sz="2400" dirty="0">
              <a:latin typeface="Times New Roman" panose="02020603050405020304" charset="0"/>
              <a:ea typeface="宋体" panose="02010600030101010101" pitchFamily="2" charset="-122"/>
            </a:endParaRPr>
          </a:p>
          <a:p>
            <a:pPr lvl="1">
              <a:lnSpc>
                <a:spcPct val="110000"/>
              </a:lnSpc>
            </a:pPr>
            <a:r>
              <a:rPr lang="en-US" altLang="zh-CN" sz="2200" dirty="0">
                <a:latin typeface="Times New Roman" panose="02020603050405020304" charset="0"/>
                <a:ea typeface="宋体" panose="02010600030101010101" pitchFamily="2" charset="-122"/>
              </a:rPr>
              <a:t>ALTER TABLE player DROP CONSTRAINT P_CK;</a:t>
            </a:r>
            <a:endParaRPr lang="en-US" altLang="zh-CN" sz="2200" dirty="0">
              <a:latin typeface="Times New Roman" panose="02020603050405020304" charset="0"/>
              <a:ea typeface="宋体" panose="02010600030101010101" pitchFamily="2" charset="-122"/>
            </a:endParaRPr>
          </a:p>
          <a:p>
            <a:pPr>
              <a:lnSpc>
                <a:spcPct val="110000"/>
              </a:lnSpc>
            </a:pPr>
            <a:r>
              <a:rPr lang="zh-CN" altLang="en-US" sz="2400" dirty="0">
                <a:latin typeface="Times New Roman" panose="02020603050405020304" charset="0"/>
                <a:ea typeface="宋体" panose="02010600030101010101" pitchFamily="2" charset="-122"/>
              </a:rPr>
              <a:t>如果要在删除主键约束、惟一性约束同时保留惟一性索引，则必须在</a:t>
            </a:r>
            <a:r>
              <a:rPr lang="en-US" altLang="zh-CN" sz="2400" dirty="0">
                <a:latin typeface="Times New Roman" panose="02020603050405020304" charset="0"/>
                <a:ea typeface="宋体" panose="02010600030101010101" pitchFamily="2" charset="-122"/>
              </a:rPr>
              <a:t>ALTER TABLE…DORP </a:t>
            </a:r>
            <a:r>
              <a:rPr lang="zh-CN" altLang="en-US" sz="2400" dirty="0">
                <a:latin typeface="Times New Roman" panose="02020603050405020304" charset="0"/>
                <a:ea typeface="宋体" panose="02010600030101010101" pitchFamily="2" charset="-122"/>
              </a:rPr>
              <a:t>语句中指定</a:t>
            </a:r>
            <a:r>
              <a:rPr lang="en-US" altLang="zh-CN" sz="2400" dirty="0">
                <a:latin typeface="Times New Roman" panose="02020603050405020304" charset="0"/>
                <a:ea typeface="宋体" panose="02010600030101010101" pitchFamily="2" charset="-122"/>
              </a:rPr>
              <a:t>KEEP INDEX </a:t>
            </a:r>
            <a:r>
              <a:rPr lang="zh-CN" altLang="en-US" sz="2400" dirty="0">
                <a:latin typeface="Times New Roman" panose="02020603050405020304" charset="0"/>
                <a:ea typeface="宋体" panose="02010600030101010101" pitchFamily="2" charset="-122"/>
              </a:rPr>
              <a:t>子句。</a:t>
            </a:r>
            <a:endParaRPr lang="zh-CN" altLang="en-US" sz="2400" dirty="0">
              <a:latin typeface="Times New Roman" panose="02020603050405020304" charset="0"/>
              <a:ea typeface="宋体" panose="02010600030101010101" pitchFamily="2" charset="-122"/>
            </a:endParaRPr>
          </a:p>
          <a:p>
            <a:pPr lvl="1">
              <a:lnSpc>
                <a:spcPct val="110000"/>
              </a:lnSpc>
            </a:pPr>
            <a:r>
              <a:rPr lang="en-US" altLang="zh-CN" sz="2200" dirty="0">
                <a:latin typeface="Times New Roman" panose="02020603050405020304" charset="0"/>
                <a:ea typeface="宋体" panose="02010600030101010101" pitchFamily="2" charset="-122"/>
              </a:rPr>
              <a:t>ALTER TABLE player DROP CONSTRAINT P_UK KEEP INDEX;</a:t>
            </a:r>
            <a:endParaRPr lang="en-US" altLang="zh-CN" sz="2200" dirty="0">
              <a:latin typeface="Times New Roman" panose="02020603050405020304" charset="0"/>
              <a:ea typeface="宋体" panose="02010600030101010101" pitchFamily="2" charset="-122"/>
            </a:endParaRPr>
          </a:p>
          <a:p>
            <a:pPr>
              <a:lnSpc>
                <a:spcPct val="110000"/>
              </a:lnSpc>
            </a:pPr>
            <a:r>
              <a:rPr lang="zh-CN" altLang="en-US" sz="2400" dirty="0">
                <a:latin typeface="Times New Roman" panose="02020603050405020304" charset="0"/>
                <a:ea typeface="宋体" panose="02010600030101010101" pitchFamily="2" charset="-122"/>
              </a:rPr>
              <a:t>如果要删除约束同时，删除引用该约束的其他约束，则需要</a:t>
            </a:r>
            <a:r>
              <a:rPr lang="zh-CN" altLang="en-US" sz="2200" dirty="0">
                <a:latin typeface="Times New Roman" panose="02020603050405020304" charset="0"/>
                <a:ea typeface="宋体" panose="02010600030101010101" pitchFamily="2" charset="-122"/>
              </a:rPr>
              <a:t>在</a:t>
            </a:r>
            <a:r>
              <a:rPr lang="en-US" altLang="zh-CN" sz="2200" dirty="0">
                <a:latin typeface="Times New Roman" panose="02020603050405020304" charset="0"/>
                <a:ea typeface="宋体" panose="02010600030101010101" pitchFamily="2" charset="-122"/>
              </a:rPr>
              <a:t>ALTER TABLE…DORP</a:t>
            </a:r>
            <a:r>
              <a:rPr lang="zh-CN" altLang="en-US" sz="2200" dirty="0">
                <a:latin typeface="Times New Roman" panose="02020603050405020304" charset="0"/>
                <a:ea typeface="宋体" panose="02010600030101010101" pitchFamily="2" charset="-122"/>
              </a:rPr>
              <a:t>语句中指定</a:t>
            </a:r>
            <a:r>
              <a:rPr lang="en-US" altLang="zh-CN" sz="2200" dirty="0">
                <a:latin typeface="Times New Roman" panose="02020603050405020304" charset="0"/>
                <a:ea typeface="宋体" panose="02010600030101010101" pitchFamily="2" charset="-122"/>
              </a:rPr>
              <a:t>CASCADE</a:t>
            </a:r>
            <a:r>
              <a:rPr lang="zh-CN" altLang="en-US" sz="2200" dirty="0">
                <a:latin typeface="Times New Roman" panose="02020603050405020304" charset="0"/>
                <a:ea typeface="宋体" panose="02010600030101010101" pitchFamily="2" charset="-122"/>
              </a:rPr>
              <a:t>关键字。</a:t>
            </a:r>
            <a:endParaRPr lang="zh-CN" altLang="en-US" sz="2200" dirty="0">
              <a:latin typeface="Times New Roman" panose="02020603050405020304" charset="0"/>
              <a:ea typeface="宋体" panose="02010600030101010101" pitchFamily="2" charset="-122"/>
            </a:endParaRPr>
          </a:p>
          <a:p>
            <a:pPr lvl="1">
              <a:lnSpc>
                <a:spcPct val="110000"/>
              </a:lnSpc>
            </a:pPr>
            <a:r>
              <a:rPr lang="en-US" altLang="zh-CN" sz="2200" dirty="0">
                <a:latin typeface="Times New Roman" panose="02020603050405020304" charset="0"/>
                <a:ea typeface="宋体" panose="02010600030101010101" pitchFamily="2" charset="-122"/>
              </a:rPr>
              <a:t>ALTER TABLE</a:t>
            </a:r>
            <a:r>
              <a:rPr lang="en-US" altLang="zh-CN" sz="2200" dirty="0">
                <a:ea typeface="宋体" panose="02010600030101010101" pitchFamily="2" charset="-122"/>
              </a:rPr>
              <a:t> player </a:t>
            </a:r>
            <a:r>
              <a:rPr lang="en-US" altLang="zh-CN" sz="2200" dirty="0">
                <a:latin typeface="Times New Roman" panose="02020603050405020304" charset="0"/>
                <a:ea typeface="宋体" panose="02010600030101010101" pitchFamily="2" charset="-122"/>
              </a:rPr>
              <a:t>DROP CONSTRAINT P_PK CASCADE; </a:t>
            </a:r>
            <a:endParaRPr lang="en-US" altLang="zh-CN" sz="2200" dirty="0">
              <a:latin typeface="Times New Roman" panose="0202060305040502030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6803" name="Rectangle 2"/>
          <p:cNvSpPr>
            <a:spLocks noGrp="1" noChangeArrowheads="1"/>
          </p:cNvSpPr>
          <p:nvPr>
            <p:ph idx="1"/>
          </p:nvPr>
        </p:nvSpPr>
        <p:spPr>
          <a:xfrm>
            <a:off x="539750" y="1268413"/>
            <a:ext cx="7689850" cy="40989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三个数据字典：</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en-US" altLang="zh-CN" sz="2800" b="1" i="0" u="none" strike="noStrike" kern="0" cap="none" spc="0" normalizeH="0" baseline="0" noProof="0" dirty="0" err="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dba_tables</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en-US" altLang="zh-CN" sz="2800" b="1" i="0" u="none" strike="noStrike" kern="0" cap="none" spc="0" normalizeH="0" baseline="0" noProof="0" dirty="0" err="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all_tables</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en-US" altLang="zh-CN" sz="2800" b="1" i="0" u="none" strike="noStrike" kern="0" cap="none" spc="0" normalizeH="0" baseline="0" noProof="0" dirty="0" err="1"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user_tables</a:t>
            </a:r>
            <a:r>
              <a:rPr kumimoji="0" lang="zh-CN" altLang="en-US"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rPr>
              <a:t>   </a:t>
            </a:r>
            <a:endParaRPr kumimoji="0" lang="zh-CN" altLang="en-US" sz="2800" b="1" i="0" u="none" strike="noStrike" kern="0" cap="none" spc="0" normalizeH="0" baseline="0" noProof="0" dirty="0" smtClean="0">
              <a:ln>
                <a:noFill/>
              </a:ln>
              <a:solidFill>
                <a:schemeClr val="tx1"/>
              </a:solidFill>
              <a:effectLst/>
              <a:uLnTx/>
              <a:uFillTx/>
              <a:latin typeface="Times New Roman" panose="02020603050405020304" charset="0"/>
              <a:ea typeface="宋体" panose="02010600030101010101" pitchFamily="2"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endParaRPr kumimoji="0" lang="en-US" altLang="zh-CN" sz="28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查询当前用户拥有的所有表的信息。</a:t>
            </a:r>
            <a:endParaRPr kumimoji="0" lang="zh-CN" altLang="en-US" sz="28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en-US" altLang="zh-CN" sz="28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  </a:t>
            </a:r>
            <a:r>
              <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SQL&gt;SELECT </a:t>
            </a:r>
            <a:r>
              <a:rPr kumimoji="0" lang="en-US" altLang="zh-CN" sz="2400" b="1" i="0" u="none" strike="noStrike" kern="0" cap="none" spc="0" normalizeH="0" baseline="0" noProof="0" dirty="0" err="1"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table_name,tablespace_name</a:t>
            </a:r>
            <a:r>
              <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a:t>
            </a:r>
            <a:endPar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endParaRPr>
          </a:p>
          <a:p>
            <a:pPr marL="0" marR="0" lvl="0" indent="0" algn="l" defTabSz="914400" rtl="0" eaLnBrk="0" fontAlgn="base" latinLnBrk="0" hangingPunct="0">
              <a:lnSpc>
                <a:spcPct val="120000"/>
              </a:lnSpc>
              <a:spcBef>
                <a:spcPct val="20000"/>
              </a:spcBef>
              <a:spcAft>
                <a:spcPct val="0"/>
              </a:spcAft>
              <a:buClr>
                <a:srgbClr val="800000"/>
              </a:buClr>
              <a:buSzPct val="90000"/>
              <a:buFont typeface="Wingdings" panose="05000000000000000000" pitchFamily="2" charset="2"/>
              <a:buNone/>
              <a:defRPr/>
            </a:pPr>
            <a:r>
              <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  status, logging FROM </a:t>
            </a:r>
            <a:r>
              <a:rPr kumimoji="0" lang="en-US" altLang="zh-CN" sz="2400" b="1" i="0" u="none" strike="noStrike" kern="0" cap="none" spc="0" normalizeH="0" baseline="0" noProof="0" dirty="0" err="1"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user_tables</a:t>
            </a:r>
            <a:r>
              <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rPr>
              <a:t>;</a:t>
            </a:r>
            <a:endParaRPr kumimoji="0" lang="en-US" altLang="zh-CN" sz="2400" b="1" i="0" u="none" strike="noStrike" kern="0" cap="none" spc="0" normalizeH="0" baseline="0" noProof="0" dirty="0" smtClean="0">
              <a:ln>
                <a:noFill/>
              </a:ln>
              <a:solidFill>
                <a:srgbClr val="800000"/>
              </a:solidFill>
              <a:effectLst/>
              <a:uLnTx/>
              <a:uFillTx/>
              <a:latin typeface="Times New Roman" panose="02020603050405020304" charset="0"/>
              <a:ea typeface="楷体_GB2312" pitchFamily="49" charset="-122"/>
              <a:cs typeface="Arial" panose="020B0604020202020204" pitchFamily="34" charset="0"/>
            </a:endParaRPr>
          </a:p>
        </p:txBody>
      </p:sp>
      <p:sp>
        <p:nvSpPr>
          <p:cNvPr id="76804" name="Rectangle 3"/>
          <p:cNvSpPr>
            <a:spLocks noGrp="1"/>
          </p:cNvSpPr>
          <p:nvPr>
            <p:ph type="title"/>
          </p:nvPr>
        </p:nvSpPr>
        <p:spPr>
          <a:xfrm>
            <a:off x="323850" y="188913"/>
            <a:ext cx="8382000" cy="482600"/>
          </a:xfrm>
        </p:spPr>
        <p:txBody>
          <a:bodyPr vert="horz" wrap="square" lIns="91440" tIns="45720" rIns="91440" bIns="45720" anchor="ctr" anchorCtr="0"/>
          <a:p>
            <a:r>
              <a:rPr lang="zh-CN" altLang="en-US" dirty="0">
                <a:ea typeface="宋体" panose="02010600030101010101" pitchFamily="2" charset="-122"/>
              </a:rPr>
              <a:t>查询表信息</a:t>
            </a:r>
            <a:endParaRPr lang="zh-CN" altLang="en-US" dirty="0">
              <a:ea typeface="宋体" panose="02010600030101010101" pitchFamily="2" charset="-122"/>
            </a:endParaRP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7827" name="Rectangle 2"/>
          <p:cNvSpPr>
            <a:spLocks noGrp="1"/>
          </p:cNvSpPr>
          <p:nvPr>
            <p:ph type="title"/>
          </p:nvPr>
        </p:nvSpPr>
        <p:spPr>
          <a:xfrm>
            <a:off x="323850" y="188913"/>
            <a:ext cx="8382000" cy="482600"/>
          </a:xfrm>
        </p:spPr>
        <p:txBody>
          <a:bodyPr vert="horz" wrap="square" lIns="91440" tIns="45720" rIns="91440" bIns="45720" anchor="ctr" anchorCtr="0"/>
          <a:p>
            <a:r>
              <a:rPr lang="zh-CN" altLang="en-US" dirty="0">
                <a:ea typeface="宋体" panose="02010600030101010101" pitchFamily="2" charset="-122"/>
              </a:rPr>
              <a:t>查询约束信息</a:t>
            </a:r>
            <a:endParaRPr lang="zh-CN" altLang="en-US" dirty="0">
              <a:ea typeface="宋体" panose="02010600030101010101" pitchFamily="2" charset="-122"/>
            </a:endParaRPr>
          </a:p>
        </p:txBody>
      </p:sp>
      <p:sp>
        <p:nvSpPr>
          <p:cNvPr id="77828" name="Rectangle 3"/>
          <p:cNvSpPr>
            <a:spLocks noGrp="1"/>
          </p:cNvSpPr>
          <p:nvPr>
            <p:ph idx="1"/>
          </p:nvPr>
        </p:nvSpPr>
        <p:spPr>
          <a:xfrm>
            <a:off x="323850" y="1125538"/>
            <a:ext cx="8134350" cy="5427662"/>
          </a:xfrm>
        </p:spPr>
        <p:txBody>
          <a:bodyPr vert="horz" wrap="square" lIns="91440" tIns="45720" rIns="91440" bIns="45720" anchor="t" anchorCtr="0"/>
          <a:p>
            <a:pPr>
              <a:lnSpc>
                <a:spcPct val="135000"/>
              </a:lnSpc>
            </a:pPr>
            <a:r>
              <a:rPr lang="zh-CN" altLang="en-US" sz="2800" dirty="0">
                <a:latin typeface="Times New Roman" panose="02020603050405020304" charset="0"/>
                <a:ea typeface="宋体" panose="02010600030101010101" pitchFamily="2" charset="-122"/>
              </a:rPr>
              <a:t>三个数据字典：</a:t>
            </a:r>
            <a:endParaRPr lang="en-US" altLang="zh-CN" sz="2800" dirty="0">
              <a:latin typeface="Times New Roman" panose="02020603050405020304" charset="0"/>
              <a:ea typeface="宋体" panose="02010600030101010101" pitchFamily="2" charset="-122"/>
            </a:endParaRPr>
          </a:p>
          <a:p>
            <a:pPr marL="400050" lvl="1" indent="0">
              <a:lnSpc>
                <a:spcPct val="135000"/>
              </a:lnSpc>
              <a:buNone/>
            </a:pPr>
            <a:r>
              <a:rPr lang="en-US" altLang="zh-CN" dirty="0">
                <a:latin typeface="Times New Roman" panose="02020603050405020304" charset="0"/>
                <a:ea typeface="宋体" panose="02010600030101010101" pitchFamily="2" charset="-122"/>
              </a:rPr>
              <a:t>dba_constraints</a:t>
            </a:r>
            <a:endParaRPr lang="en-US" altLang="zh-CN" dirty="0">
              <a:latin typeface="Times New Roman" panose="02020603050405020304" charset="0"/>
              <a:ea typeface="宋体" panose="02010600030101010101" pitchFamily="2" charset="-122"/>
            </a:endParaRPr>
          </a:p>
          <a:p>
            <a:pPr marL="400050" lvl="1" indent="0">
              <a:lnSpc>
                <a:spcPct val="135000"/>
              </a:lnSpc>
              <a:buNone/>
            </a:pPr>
            <a:r>
              <a:rPr lang="en-US" altLang="zh-CN" dirty="0">
                <a:latin typeface="Times New Roman" panose="02020603050405020304" charset="0"/>
                <a:ea typeface="宋体" panose="02010600030101010101" pitchFamily="2" charset="-122"/>
              </a:rPr>
              <a:t>all_constraints</a:t>
            </a:r>
            <a:endParaRPr lang="en-US" altLang="zh-CN" dirty="0">
              <a:latin typeface="Times New Roman" panose="02020603050405020304" charset="0"/>
              <a:ea typeface="宋体" panose="02010600030101010101" pitchFamily="2" charset="-122"/>
            </a:endParaRPr>
          </a:p>
          <a:p>
            <a:pPr marL="400050" lvl="1" indent="0">
              <a:lnSpc>
                <a:spcPct val="135000"/>
              </a:lnSpc>
              <a:buNone/>
            </a:pPr>
            <a:r>
              <a:rPr lang="en-US" altLang="zh-CN" dirty="0">
                <a:latin typeface="Times New Roman" panose="02020603050405020304" charset="0"/>
                <a:ea typeface="宋体" panose="02010600030101010101" pitchFamily="2" charset="-122"/>
              </a:rPr>
              <a:t>user_constraints</a:t>
            </a:r>
            <a:endParaRPr lang="en-US" altLang="zh-CN" dirty="0">
              <a:latin typeface="Times New Roman" panose="02020603050405020304" charset="0"/>
              <a:ea typeface="宋体" panose="02010600030101010101" pitchFamily="2" charset="-122"/>
            </a:endParaRPr>
          </a:p>
          <a:p>
            <a:pPr>
              <a:lnSpc>
                <a:spcPct val="135000"/>
              </a:lnSpc>
            </a:pPr>
            <a:endParaRPr lang="en-US" altLang="zh-CN" sz="2800" dirty="0">
              <a:latin typeface="Times New Roman" panose="02020603050405020304" charset="0"/>
              <a:ea typeface="宋体" panose="02010600030101010101" pitchFamily="2" charset="-122"/>
            </a:endParaRPr>
          </a:p>
          <a:p>
            <a:pPr>
              <a:lnSpc>
                <a:spcPct val="135000"/>
              </a:lnSpc>
              <a:buNone/>
            </a:pPr>
            <a:r>
              <a:rPr lang="zh-CN" altLang="en-US" sz="2800" dirty="0">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SELECT</a:t>
            </a: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constraint_name, constraint_type</a:t>
            </a: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FROM	user_constraints </a:t>
            </a:r>
            <a:endParaRPr lang="en-US" altLang="zh-CN" sz="2400" dirty="0">
              <a:solidFill>
                <a:srgbClr val="000000"/>
              </a:solidFill>
              <a:latin typeface="Times New Roman" panose="02020603050405020304" charset="0"/>
              <a:ea typeface="MS PGothic" panose="020B0600070205080204" pitchFamily="34"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8851" name="Rectangle 2"/>
          <p:cNvSpPr>
            <a:spLocks noGrp="1"/>
          </p:cNvSpPr>
          <p:nvPr>
            <p:ph idx="1"/>
          </p:nvPr>
        </p:nvSpPr>
        <p:spPr>
          <a:xfrm>
            <a:off x="179388" y="1628775"/>
            <a:ext cx="8229600" cy="4824413"/>
          </a:xfrm>
        </p:spPr>
        <p:txBody>
          <a:bodyPr vert="horz" wrap="square" lIns="91440" tIns="45720" rIns="91440" bIns="45720" anchor="t" anchorCtr="0"/>
          <a:p>
            <a:pPr>
              <a:lnSpc>
                <a:spcPct val="120000"/>
              </a:lnSpc>
            </a:pPr>
            <a:r>
              <a:rPr lang="zh-CN" altLang="en-US" sz="2400" dirty="0">
                <a:solidFill>
                  <a:srgbClr val="800000"/>
                </a:solidFill>
                <a:latin typeface="Times New Roman" panose="02020603050405020304" charset="0"/>
                <a:ea typeface="楷体_GB2312" pitchFamily="49" charset="-122"/>
              </a:rPr>
              <a:t>从表</a:t>
            </a:r>
            <a:r>
              <a:rPr lang="en-US" altLang="ja-JP" sz="2400" dirty="0">
                <a:solidFill>
                  <a:srgbClr val="800000"/>
                </a:solidFill>
                <a:latin typeface="Times New Roman" panose="02020603050405020304" charset="0"/>
                <a:ea typeface="楷体_GB2312" pitchFamily="49" charset="-122"/>
              </a:rPr>
              <a:t>USER_CONSTRAINTS</a:t>
            </a:r>
            <a:r>
              <a:rPr lang="zh-CN" altLang="en-US" sz="2400" dirty="0">
                <a:solidFill>
                  <a:srgbClr val="800000"/>
                </a:solidFill>
                <a:latin typeface="Times New Roman" panose="02020603050405020304" charset="0"/>
                <a:ea typeface="楷体_GB2312" pitchFamily="49" charset="-122"/>
              </a:rPr>
              <a:t>中查看所有约束的名字、定义类型</a:t>
            </a:r>
            <a:endParaRPr lang="zh-CN" altLang="en-US" sz="2400" dirty="0">
              <a:solidFill>
                <a:srgbClr val="800000"/>
              </a:solidFill>
              <a:latin typeface="Times New Roman" panose="02020603050405020304" charset="0"/>
              <a:ea typeface="楷体_GB2312" pitchFamily="49" charset="-122"/>
            </a:endParaRPr>
          </a:p>
          <a:p>
            <a:pPr>
              <a:lnSpc>
                <a:spcPct val="120000"/>
              </a:lnSpc>
              <a:buNone/>
            </a:pPr>
            <a:r>
              <a:rPr lang="zh-CN" altLang="en-US" sz="2800" dirty="0">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SELECT </a:t>
            </a: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constraint_name, constraint_type</a:t>
            </a:r>
            <a:r>
              <a:rPr lang="en-US" altLang="zh-CN" sz="2400" dirty="0">
                <a:solidFill>
                  <a:srgbClr val="000000"/>
                </a:solidFill>
                <a:latin typeface="Times New Roman" panose="02020603050405020304" charset="0"/>
                <a:ea typeface="宋体" panose="02010600030101010101" pitchFamily="2" charset="-122"/>
              </a:rPr>
              <a:t> </a:t>
            </a:r>
            <a:endParaRPr lang="en-US" altLang="zh-CN" sz="2400" dirty="0">
              <a:solidFill>
                <a:srgbClr val="000000"/>
              </a:solidFill>
              <a:latin typeface="Times New Roman" panose="02020603050405020304" charset="0"/>
              <a:ea typeface="宋体" panose="02010600030101010101" pitchFamily="2" charset="-122"/>
            </a:endParaRPr>
          </a:p>
          <a:p>
            <a:pPr>
              <a:lnSpc>
                <a:spcPct val="120000"/>
              </a:lnSpc>
              <a:buNone/>
            </a:pPr>
            <a:r>
              <a:rPr lang="en-US" altLang="ja-JP"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FROM      user_constraints </a:t>
            </a:r>
            <a:endParaRPr lang="en-US" altLang="zh-CN" sz="2400" dirty="0">
              <a:solidFill>
                <a:srgbClr val="000000"/>
              </a:solidFill>
              <a:latin typeface="Times New Roman" panose="02020603050405020304" charset="0"/>
              <a:ea typeface="宋体" panose="02010600030101010101" pitchFamily="2" charset="-122"/>
            </a:endParaRPr>
          </a:p>
          <a:p>
            <a:pPr>
              <a:lnSpc>
                <a:spcPct val="120000"/>
              </a:lnSpc>
              <a:buNone/>
            </a:pP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WHERE	table_name = 'EMP';</a:t>
            </a:r>
            <a:endParaRPr lang="en-US" altLang="zh-CN" sz="2400" dirty="0">
              <a:latin typeface="Times New Roman" panose="02020603050405020304" charset="0"/>
              <a:ea typeface="楷体_GB2312" pitchFamily="49" charset="-122"/>
            </a:endParaRPr>
          </a:p>
          <a:p>
            <a:pPr>
              <a:lnSpc>
                <a:spcPct val="120000"/>
              </a:lnSpc>
            </a:pPr>
            <a:r>
              <a:rPr lang="zh-CN" altLang="en-US" sz="2400" dirty="0">
                <a:solidFill>
                  <a:srgbClr val="800000"/>
                </a:solidFill>
                <a:latin typeface="Times New Roman" panose="02020603050405020304" charset="0"/>
                <a:ea typeface="楷体_GB2312" pitchFamily="49" charset="-122"/>
              </a:rPr>
              <a:t>从视图</a:t>
            </a:r>
            <a:r>
              <a:rPr lang="en-US" altLang="ja-JP" sz="2400" dirty="0">
                <a:solidFill>
                  <a:srgbClr val="800000"/>
                </a:solidFill>
                <a:latin typeface="Times New Roman" panose="02020603050405020304" charset="0"/>
                <a:ea typeface="楷体_GB2312" pitchFamily="49" charset="-122"/>
              </a:rPr>
              <a:t> USER_CONS_COLUMNS</a:t>
            </a:r>
            <a:r>
              <a:rPr lang="zh-CN" altLang="en-US" sz="2400" dirty="0">
                <a:solidFill>
                  <a:srgbClr val="800000"/>
                </a:solidFill>
                <a:latin typeface="Times New Roman" panose="02020603050405020304" charset="0"/>
                <a:ea typeface="楷体_GB2312" pitchFamily="49" charset="-122"/>
              </a:rPr>
              <a:t>中查看约束关联的列</a:t>
            </a:r>
            <a:endParaRPr lang="zh-CN" altLang="en-US" sz="2400" dirty="0">
              <a:solidFill>
                <a:srgbClr val="800000"/>
              </a:solidFill>
              <a:latin typeface="Times New Roman" panose="02020603050405020304" charset="0"/>
              <a:ea typeface="楷体_GB2312" pitchFamily="49" charset="-122"/>
            </a:endParaRPr>
          </a:p>
          <a:p>
            <a:pPr>
              <a:lnSpc>
                <a:spcPct val="120000"/>
              </a:lnSpc>
              <a:buNone/>
            </a:pPr>
            <a:r>
              <a:rPr lang="zh-CN" altLang="en-US" sz="2800" b="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SELECT   constraint_name, column_name</a:t>
            </a:r>
            <a:endParaRPr lang="en-US" altLang="ja-JP" sz="2400" dirty="0">
              <a:solidFill>
                <a:srgbClr val="000000"/>
              </a:solidFill>
              <a:latin typeface="Times New Roman" panose="02020603050405020304" charset="0"/>
              <a:ea typeface="MS PGothic" panose="020B0600070205080204" pitchFamily="34" charset="-128"/>
            </a:endParaRPr>
          </a:p>
          <a:p>
            <a:pPr>
              <a:lnSpc>
                <a:spcPct val="120000"/>
              </a:lnSpc>
              <a:buNone/>
            </a:pP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FROM</a:t>
            </a: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user_cons_columns</a:t>
            </a:r>
            <a:endParaRPr lang="en-US" altLang="ja-JP" sz="2400" dirty="0">
              <a:solidFill>
                <a:srgbClr val="000000"/>
              </a:solidFill>
              <a:latin typeface="Times New Roman" panose="02020603050405020304" charset="0"/>
              <a:ea typeface="MS PGothic" panose="020B0600070205080204" pitchFamily="34" charset="-128"/>
            </a:endParaRPr>
          </a:p>
          <a:p>
            <a:pPr>
              <a:lnSpc>
                <a:spcPct val="120000"/>
              </a:lnSpc>
              <a:buNone/>
            </a:pPr>
            <a:r>
              <a:rPr lang="en-US" altLang="zh-CN" sz="2400" dirty="0">
                <a:solidFill>
                  <a:srgbClr val="000000"/>
                </a:solidFill>
                <a:latin typeface="Times New Roman" panose="02020603050405020304" charset="0"/>
                <a:ea typeface="宋体" panose="02010600030101010101" pitchFamily="2" charset="-122"/>
              </a:rPr>
              <a:t> </a:t>
            </a:r>
            <a:r>
              <a:rPr lang="en-US" altLang="ja-JP" sz="2400" dirty="0">
                <a:solidFill>
                  <a:srgbClr val="000000"/>
                </a:solidFill>
                <a:latin typeface="Times New Roman" panose="02020603050405020304" charset="0"/>
                <a:ea typeface="MS PGothic" panose="020B0600070205080204" pitchFamily="34" charset="-128"/>
              </a:rPr>
              <a:t>WHERE  table_name = 'EMP';</a:t>
            </a:r>
            <a:endParaRPr lang="en-US" altLang="zh-CN" sz="2400" dirty="0">
              <a:solidFill>
                <a:srgbClr val="000000"/>
              </a:solidFill>
              <a:latin typeface="Times New Roman" panose="02020603050405020304" charset="0"/>
              <a:ea typeface="宋体" panose="02010600030101010101" pitchFamily="2" charset="-122"/>
            </a:endParaRPr>
          </a:p>
        </p:txBody>
      </p:sp>
      <p:sp>
        <p:nvSpPr>
          <p:cNvPr id="78852" name="Rectangle 3"/>
          <p:cNvSpPr>
            <a:spLocks noGrp="1"/>
          </p:cNvSpPr>
          <p:nvPr>
            <p:ph type="title"/>
          </p:nvPr>
        </p:nvSpPr>
        <p:spPr>
          <a:xfrm>
            <a:off x="323850" y="188913"/>
            <a:ext cx="8382000" cy="482600"/>
          </a:xfrm>
        </p:spPr>
        <p:txBody>
          <a:bodyPr vert="horz" wrap="square" lIns="91440" tIns="45720" rIns="91440" bIns="45720" anchor="ctr" anchorCtr="0"/>
          <a:p>
            <a:r>
              <a:rPr lang="zh-CN" altLang="en-US" dirty="0">
                <a:ea typeface="宋体" panose="02010600030101010101" pitchFamily="2" charset="-122"/>
              </a:rPr>
              <a:t>查询约束信息</a:t>
            </a:r>
            <a:endParaRPr lang="zh-CN" altLang="en-US" dirty="0">
              <a:ea typeface="宋体" panose="02010600030101010101" pitchFamily="2" charset="-122"/>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79875" name="Rectangle 2"/>
          <p:cNvSpPr>
            <a:spLocks noGrp="1"/>
          </p:cNvSpPr>
          <p:nvPr>
            <p:ph type="title"/>
          </p:nvPr>
        </p:nvSpPr>
        <p:spPr/>
        <p:txBody>
          <a:bodyPr vert="horz" wrap="square" lIns="91440" tIns="45720" rIns="91440" bIns="45720" anchor="ctr" anchorCtr="0"/>
          <a:p>
            <a:r>
              <a:rPr lang="en-GB" altLang="zh-CN" dirty="0">
                <a:ea typeface="宋体" panose="02010600030101010101" pitchFamily="2" charset="-122"/>
              </a:rPr>
              <a:t> </a:t>
            </a:r>
            <a:r>
              <a:rPr lang="zh-CN" altLang="en-GB" dirty="0">
                <a:ea typeface="宋体" panose="02010600030101010101" pitchFamily="2" charset="-122"/>
              </a:rPr>
              <a:t>删除表</a:t>
            </a:r>
            <a:endParaRPr lang="zh-CN" altLang="en-US" dirty="0">
              <a:ea typeface="宋体" panose="02010600030101010101" pitchFamily="2" charset="-122"/>
            </a:endParaRPr>
          </a:p>
        </p:txBody>
      </p:sp>
      <p:sp>
        <p:nvSpPr>
          <p:cNvPr id="79876" name="Rectangle 3"/>
          <p:cNvSpPr>
            <a:spLocks noGrp="1"/>
          </p:cNvSpPr>
          <p:nvPr>
            <p:ph idx="1"/>
          </p:nvPr>
        </p:nvSpPr>
        <p:spPr>
          <a:xfrm>
            <a:off x="252413" y="1052513"/>
            <a:ext cx="8712200" cy="5170487"/>
          </a:xfrm>
        </p:spPr>
        <p:txBody>
          <a:bodyPr vert="horz" wrap="square" lIns="91440" tIns="45720" rIns="91440" bIns="45720" anchor="t" anchorCtr="0"/>
          <a:p>
            <a:pPr marL="0" indent="0">
              <a:lnSpc>
                <a:spcPct val="115000"/>
              </a:lnSpc>
              <a:buNone/>
            </a:pPr>
            <a:r>
              <a:rPr lang="zh-CN" altLang="en-US" sz="2800" dirty="0">
                <a:latin typeface="Times New Roman" panose="02020603050405020304" charset="0"/>
                <a:ea typeface="宋体" panose="02010600030101010101" pitchFamily="2" charset="-122"/>
              </a:rPr>
              <a:t>使用</a:t>
            </a:r>
            <a:r>
              <a:rPr lang="en-US" altLang="zh-CN" sz="2800" dirty="0">
                <a:latin typeface="Times New Roman" panose="02020603050405020304" charset="0"/>
                <a:ea typeface="宋体" panose="02010600030101010101" pitchFamily="2" charset="-122"/>
              </a:rPr>
              <a:t>DROP</a:t>
            </a:r>
            <a:r>
              <a:rPr lang="zh-CN" altLang="en-US" sz="2800" dirty="0">
                <a:latin typeface="Times New Roman" panose="02020603050405020304" charset="0"/>
                <a:ea typeface="宋体" panose="02010600030101010101" pitchFamily="2" charset="-122"/>
              </a:rPr>
              <a:t>语句删除表 </a:t>
            </a:r>
            <a:endParaRPr lang="en-US" altLang="zh-CN" sz="2800" dirty="0">
              <a:latin typeface="Times New Roman" panose="02020603050405020304" charset="0"/>
              <a:ea typeface="宋体" panose="02010600030101010101" pitchFamily="2" charset="-122"/>
            </a:endParaRPr>
          </a:p>
          <a:p>
            <a:pPr marL="0" indent="0">
              <a:lnSpc>
                <a:spcPct val="115000"/>
              </a:lnSpc>
              <a:buNone/>
            </a:pPr>
            <a:r>
              <a:rPr lang="en-US" altLang="zh-CN" sz="2800" dirty="0">
                <a:latin typeface="Times New Roman" panose="02020603050405020304" charset="0"/>
                <a:ea typeface="宋体" panose="02010600030101010101" pitchFamily="2" charset="-122"/>
              </a:rPr>
              <a:t>    </a:t>
            </a:r>
            <a:r>
              <a:rPr lang="en-US" altLang="zh-CN" sz="2400" dirty="0">
                <a:latin typeface="Times New Roman" panose="02020603050405020304" charset="0"/>
                <a:ea typeface="宋体" panose="02010600030101010101" pitchFamily="2" charset="-122"/>
              </a:rPr>
              <a:t>Drop table table_name </a:t>
            </a:r>
            <a:endParaRPr lang="en-US" altLang="zh-CN" sz="2400" dirty="0">
              <a:latin typeface="Times New Roman" panose="02020603050405020304" charset="0"/>
              <a:ea typeface="宋体" panose="02010600030101010101" pitchFamily="2" charset="-122"/>
            </a:endParaRPr>
          </a:p>
          <a:p>
            <a:pPr marL="0" indent="0">
              <a:lnSpc>
                <a:spcPct val="115000"/>
              </a:lnSpc>
              <a:buNone/>
            </a:pPr>
            <a:r>
              <a:rPr lang="en-US" altLang="zh-CN" sz="2400" dirty="0">
                <a:latin typeface="Times New Roman" panose="02020603050405020304" charset="0"/>
                <a:ea typeface="宋体" panose="02010600030101010101" pitchFamily="2" charset="-122"/>
              </a:rPr>
              <a:t>     [cascade constraints]    </a:t>
            </a:r>
            <a:r>
              <a:rPr lang="en-US" altLang="zh-CN" sz="1800" dirty="0">
                <a:latin typeface="Times New Roman" panose="02020603050405020304" charset="0"/>
                <a:ea typeface="宋体" panose="02010600030101010101" pitchFamily="2" charset="-122"/>
              </a:rPr>
              <a:t>//</a:t>
            </a:r>
            <a:r>
              <a:rPr lang="zh-CN" altLang="en-US" sz="1800" dirty="0">
                <a:latin typeface="Times New Roman" panose="02020603050405020304" charset="0"/>
                <a:ea typeface="宋体" panose="02010600030101010101" pitchFamily="2" charset="-122"/>
              </a:rPr>
              <a:t>同时删除其他表中相关的外键约束</a:t>
            </a:r>
            <a:endParaRPr lang="en-US" altLang="zh-CN" sz="1800" dirty="0">
              <a:latin typeface="Times New Roman" panose="02020603050405020304" charset="0"/>
              <a:ea typeface="宋体" panose="02010600030101010101" pitchFamily="2" charset="-122"/>
            </a:endParaRPr>
          </a:p>
          <a:p>
            <a:pPr marL="0" indent="0">
              <a:lnSpc>
                <a:spcPct val="115000"/>
              </a:lnSpc>
              <a:buNone/>
            </a:pPr>
            <a:r>
              <a:rPr lang="en-US" altLang="zh-CN" sz="2400" dirty="0">
                <a:latin typeface="Times New Roman" panose="02020603050405020304" charset="0"/>
                <a:ea typeface="宋体" panose="02010600030101010101" pitchFamily="2" charset="-122"/>
              </a:rPr>
              <a:t>     [Purge]; </a:t>
            </a:r>
            <a:r>
              <a:rPr lang="en-US" altLang="zh-CN" sz="1800" dirty="0">
                <a:latin typeface="Times New Roman" panose="02020603050405020304" charset="0"/>
                <a:ea typeface="宋体" panose="02010600030101010101" pitchFamily="2" charset="-122"/>
              </a:rPr>
              <a:t>//</a:t>
            </a:r>
            <a:r>
              <a:rPr lang="zh-CN" altLang="en-US" sz="1800" dirty="0">
                <a:latin typeface="Times New Roman" panose="02020603050405020304" charset="0"/>
                <a:ea typeface="宋体" panose="02010600030101010101" pitchFamily="2" charset="-122"/>
              </a:rPr>
              <a:t>清空回收站（默认将表写入回收站）</a:t>
            </a:r>
            <a:endParaRPr lang="en-US" altLang="zh-CN" sz="1800" dirty="0">
              <a:latin typeface="Times New Roman" panose="02020603050405020304" charset="0"/>
              <a:ea typeface="宋体" panose="02010600030101010101" pitchFamily="2" charset="-122"/>
            </a:endParaRPr>
          </a:p>
          <a:p>
            <a:pPr marL="0" indent="0">
              <a:lnSpc>
                <a:spcPct val="115000"/>
              </a:lnSpc>
              <a:buNone/>
            </a:pPr>
            <a:endParaRPr lang="zh-CN" altLang="en-US" dirty="0">
              <a:latin typeface="Times New Roman" panose="02020603050405020304" charset="0"/>
              <a:ea typeface="宋体" panose="02010600030101010101" pitchFamily="2" charset="-122"/>
            </a:endParaRPr>
          </a:p>
          <a:p>
            <a:pPr marL="457200" lvl="1" indent="0">
              <a:lnSpc>
                <a:spcPct val="115000"/>
              </a:lnSpc>
              <a:buNone/>
            </a:pPr>
            <a:r>
              <a:rPr lang="zh-CN" altLang="en-US" dirty="0">
                <a:latin typeface="Times New Roman" panose="02020603050405020304" charset="0"/>
                <a:ea typeface="宋体" panose="02010600030101010101" pitchFamily="2" charset="-122"/>
              </a:rPr>
              <a:t>例如 ：</a:t>
            </a:r>
            <a:endParaRPr lang="en-US" altLang="zh-CN" dirty="0">
              <a:latin typeface="Times New Roman" panose="02020603050405020304" charset="0"/>
              <a:ea typeface="宋体" panose="02010600030101010101" pitchFamily="2" charset="-122"/>
            </a:endParaRPr>
          </a:p>
          <a:p>
            <a:pPr marL="457200" lvl="1" indent="0">
              <a:lnSpc>
                <a:spcPct val="115000"/>
              </a:lnSpc>
              <a:buNone/>
            </a:pPr>
            <a:r>
              <a:rPr lang="en-US" altLang="zh-CN" sz="2400" dirty="0">
                <a:latin typeface="Times New Roman" panose="02020603050405020304" charset="0"/>
                <a:ea typeface="宋体" panose="02010600030101010101" pitchFamily="2" charset="-122"/>
              </a:rPr>
              <a:t>SQL&gt;DROP TABLE emp CASCADE CONSTRAINTS;</a:t>
            </a:r>
            <a:endParaRPr lang="en-US" altLang="zh-CN" sz="2400" dirty="0">
              <a:latin typeface="Times New Roman" panose="02020603050405020304" charset="0"/>
              <a:ea typeface="宋体" panose="02010600030101010101" pitchFamily="2" charset="-122"/>
            </a:endParaRPr>
          </a:p>
          <a:p>
            <a:pPr marL="457200" lvl="1" indent="0">
              <a:lnSpc>
                <a:spcPct val="115000"/>
              </a:lnSpc>
              <a:buNone/>
            </a:pPr>
            <a:r>
              <a:rPr lang="en-US" altLang="zh-CN" sz="2400" dirty="0">
                <a:latin typeface="Times New Roman" panose="02020603050405020304" charset="0"/>
                <a:ea typeface="宋体" panose="02010600030101010101" pitchFamily="2" charset="-122"/>
              </a:rPr>
              <a:t>SQL&gt;DROP TABLE emp CASCADE CONSTRAINTS PURGE</a:t>
            </a:r>
            <a:r>
              <a:rPr lang="zh-CN" altLang="en-US" sz="2400" dirty="0">
                <a:latin typeface="Times New Roman" panose="02020603050405020304" charset="0"/>
                <a:ea typeface="宋体" panose="02010600030101010101" pitchFamily="2" charset="-122"/>
              </a:rPr>
              <a:t>；</a:t>
            </a:r>
            <a:endParaRPr lang="en-US" altLang="zh-CN" sz="2400" dirty="0">
              <a:latin typeface="Times New Roman" panose="02020603050405020304" charset="0"/>
              <a:ea typeface="宋体" panose="02010600030101010101" pitchFamily="2" charset="-122"/>
            </a:endParaRPr>
          </a:p>
          <a:p>
            <a:pPr marL="457200" lvl="1" indent="0">
              <a:lnSpc>
                <a:spcPct val="115000"/>
              </a:lnSpc>
              <a:buNone/>
            </a:pPr>
            <a:endParaRPr lang="en-US" altLang="zh-CN" sz="2400" dirty="0">
              <a:latin typeface="Times New Roman" panose="0202060305040502030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38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6387" name="Rectangle 2"/>
          <p:cNvSpPr>
            <a:spLocks noGrp="1"/>
          </p:cNvSpPr>
          <p:nvPr>
            <p:ph idx="1"/>
          </p:nvPr>
        </p:nvSpPr>
        <p:spPr>
          <a:xfrm>
            <a:off x="0" y="1268413"/>
            <a:ext cx="9144000" cy="4681537"/>
          </a:xfrm>
        </p:spPr>
        <p:txBody>
          <a:bodyPr vert="horz" wrap="square" lIns="91440" tIns="45720" rIns="91440" bIns="45720" anchor="t" anchorCtr="0"/>
          <a:p>
            <a:pPr>
              <a:buNone/>
            </a:pPr>
            <a:r>
              <a:rPr lang="zh-CN" altLang="en-US" sz="2800" dirty="0">
                <a:solidFill>
                  <a:srgbClr val="800000"/>
                </a:solidFill>
                <a:ea typeface="宋体" panose="02010600030101010101" pitchFamily="2" charset="-122"/>
              </a:rPr>
              <a:t>   案例数据库模式的创建</a:t>
            </a:r>
            <a:endParaRPr lang="en-US" altLang="zh-CN" sz="2800" dirty="0">
              <a:solidFill>
                <a:srgbClr val="800000"/>
              </a:solidFill>
              <a:ea typeface="宋体" panose="02010600030101010101" pitchFamily="2" charset="-122"/>
            </a:endParaRPr>
          </a:p>
          <a:p>
            <a:pPr>
              <a:buNone/>
            </a:pPr>
            <a:endParaRPr lang="en-US" altLang="zh-CN" sz="2800" dirty="0">
              <a:solidFill>
                <a:srgbClr val="800000"/>
              </a:solidFill>
              <a:ea typeface="宋体" panose="02010600030101010101" pitchFamily="2" charset="-122"/>
            </a:endParaRPr>
          </a:p>
          <a:p>
            <a:pPr>
              <a:buNone/>
            </a:pPr>
            <a:r>
              <a:rPr lang="zh-CN" altLang="en-US" sz="2800" dirty="0">
                <a:ea typeface="宋体" panose="02010600030101010101" pitchFamily="2" charset="-122"/>
              </a:rPr>
              <a:t>   </a:t>
            </a:r>
            <a:r>
              <a:rPr lang="zh-CN" altLang="en-US" sz="2400" dirty="0">
                <a:ea typeface="宋体" panose="02010600030101010101" pitchFamily="2" charset="-122"/>
              </a:rPr>
              <a:t>创建</a:t>
            </a:r>
            <a:r>
              <a:rPr lang="en-US" altLang="zh-CN" sz="2400" dirty="0">
                <a:ea typeface="宋体" panose="02010600030101010101" pitchFamily="2" charset="-122"/>
              </a:rPr>
              <a:t>ehr</a:t>
            </a:r>
            <a:r>
              <a:rPr lang="zh-CN" altLang="en-US" sz="2400" dirty="0">
                <a:ea typeface="宋体" panose="02010600030101010101" pitchFamily="2" charset="-122"/>
              </a:rPr>
              <a:t>用户，并为其授权，方法为：</a:t>
            </a:r>
            <a:endParaRPr lang="zh-CN" altLang="en-US" sz="2400" dirty="0">
              <a:ea typeface="宋体" panose="02010600030101010101" pitchFamily="2" charset="-122"/>
            </a:endParaRPr>
          </a:p>
          <a:p>
            <a:pPr>
              <a:buFont typeface="Wingdings" panose="05000000000000000000" pitchFamily="2" charset="2"/>
              <a:buChar char="l"/>
            </a:pPr>
            <a:r>
              <a:rPr lang="en-US" altLang="zh-CN" sz="2400" dirty="0">
                <a:ea typeface="宋体" panose="02010600030101010101" pitchFamily="2" charset="-122"/>
              </a:rPr>
              <a:t>   SQL&gt;CONNECT sys/orcl123@hres as sysdba;</a:t>
            </a:r>
            <a:endParaRPr lang="en-US" altLang="zh-CN" sz="2400" dirty="0">
              <a:ea typeface="宋体" panose="02010600030101010101" pitchFamily="2" charset="-122"/>
            </a:endParaRPr>
          </a:p>
          <a:p>
            <a:pPr>
              <a:buNone/>
            </a:pPr>
            <a:endParaRPr lang="en-US" altLang="zh-CN" sz="2400" dirty="0">
              <a:ea typeface="宋体" panose="02010600030101010101" pitchFamily="2" charset="-122"/>
            </a:endParaRPr>
          </a:p>
          <a:p>
            <a:pPr>
              <a:buFont typeface="Wingdings" panose="05000000000000000000" pitchFamily="2" charset="2"/>
              <a:buChar char="l"/>
            </a:pPr>
            <a:r>
              <a:rPr lang="en-US" altLang="zh-CN" sz="2400" dirty="0">
                <a:ea typeface="宋体" panose="02010600030101010101" pitchFamily="2" charset="-122"/>
              </a:rPr>
              <a:t>   SQL&gt;create user </a:t>
            </a:r>
            <a:r>
              <a:rPr lang="en-US" altLang="zh-CN" sz="2400" dirty="0">
                <a:solidFill>
                  <a:srgbClr val="800000"/>
                </a:solidFill>
                <a:ea typeface="宋体" panose="02010600030101010101" pitchFamily="2" charset="-122"/>
              </a:rPr>
              <a:t>ehr</a:t>
            </a:r>
            <a:r>
              <a:rPr lang="en-US" altLang="zh-CN" sz="2400" dirty="0">
                <a:ea typeface="宋体" panose="02010600030101010101" pitchFamily="2" charset="-122"/>
              </a:rPr>
              <a:t> identified by </a:t>
            </a:r>
            <a:r>
              <a:rPr lang="en-US" altLang="zh-CN" sz="2400" dirty="0">
                <a:solidFill>
                  <a:srgbClr val="800000"/>
                </a:solidFill>
                <a:ea typeface="宋体" panose="02010600030101010101" pitchFamily="2" charset="-122"/>
              </a:rPr>
              <a:t>ehr123</a:t>
            </a:r>
            <a:r>
              <a:rPr lang="en-US" altLang="zh-CN" sz="2400" dirty="0">
                <a:ea typeface="宋体" panose="02010600030101010101" pitchFamily="2" charset="-122"/>
              </a:rPr>
              <a:t> </a:t>
            </a:r>
            <a:endParaRPr lang="en-US" altLang="zh-CN" sz="2400" dirty="0">
              <a:ea typeface="宋体" panose="02010600030101010101" pitchFamily="2" charset="-122"/>
            </a:endParaRPr>
          </a:p>
          <a:p>
            <a:pPr>
              <a:buNone/>
            </a:pPr>
            <a:r>
              <a:rPr lang="en-US" altLang="zh-CN" sz="2400" dirty="0">
                <a:ea typeface="宋体" panose="02010600030101010101" pitchFamily="2" charset="-122"/>
              </a:rPr>
              <a:t>      default tablespace users;</a:t>
            </a:r>
            <a:endParaRPr lang="en-US" altLang="zh-CN" sz="2400" dirty="0">
              <a:ea typeface="宋体" panose="02010600030101010101" pitchFamily="2" charset="-122"/>
            </a:endParaRPr>
          </a:p>
          <a:p>
            <a:pPr>
              <a:buNone/>
            </a:pPr>
            <a:endParaRPr lang="en-US" altLang="zh-CN" sz="2400" dirty="0">
              <a:ea typeface="宋体" panose="02010600030101010101" pitchFamily="2" charset="-122"/>
            </a:endParaRPr>
          </a:p>
          <a:p>
            <a:pPr>
              <a:buFont typeface="Wingdings" panose="05000000000000000000" pitchFamily="2" charset="2"/>
              <a:buChar char="l"/>
            </a:pPr>
            <a:r>
              <a:rPr lang="en-US" altLang="zh-CN" sz="2400" dirty="0">
                <a:ea typeface="宋体" panose="02010600030101010101" pitchFamily="2" charset="-122"/>
              </a:rPr>
              <a:t>   SQL&gt;grant connect,resource,create view to </a:t>
            </a:r>
            <a:r>
              <a:rPr lang="en-US" altLang="zh-CN" sz="2400" dirty="0">
                <a:solidFill>
                  <a:srgbClr val="800000"/>
                </a:solidFill>
                <a:ea typeface="宋体" panose="02010600030101010101" pitchFamily="2" charset="-122"/>
              </a:rPr>
              <a:t>ehr</a:t>
            </a:r>
            <a:r>
              <a:rPr lang="en-US" altLang="zh-CN" sz="2400" dirty="0">
                <a:ea typeface="宋体" panose="02010600030101010101" pitchFamily="2" charset="-122"/>
              </a:rPr>
              <a:t>;</a:t>
            </a:r>
            <a:endParaRPr lang="en-US" altLang="zh-CN" sz="2400" dirty="0">
              <a:ea typeface="宋体" panose="02010600030101010101" pitchFamily="2" charset="-122"/>
            </a:endParaRPr>
          </a:p>
        </p:txBody>
      </p:sp>
      <p:sp>
        <p:nvSpPr>
          <p:cNvPr id="16388" name="Rectangle 3"/>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1 </a:t>
            </a:r>
            <a:r>
              <a:rPr lang="zh-CN" altLang="en-US" dirty="0">
                <a:ea typeface="宋体" panose="02010600030101010101" pitchFamily="2" charset="-122"/>
              </a:rPr>
              <a:t>模式</a:t>
            </a:r>
            <a:endParaRPr lang="zh-CN" altLang="en-US" dirty="0">
              <a:ea typeface="宋体" panose="02010600030101010101" pitchFamily="2"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0899" name="Rectangle 2"/>
          <p:cNvSpPr>
            <a:spLocks noGrp="1"/>
          </p:cNvSpPr>
          <p:nvPr>
            <p:ph idx="1"/>
          </p:nvPr>
        </p:nvSpPr>
        <p:spPr>
          <a:xfrm>
            <a:off x="217488" y="1773238"/>
            <a:ext cx="8458200" cy="3600450"/>
          </a:xfrm>
        </p:spPr>
        <p:txBody>
          <a:bodyPr vert="horz" wrap="square" lIns="91440" tIns="45720" rIns="91440" bIns="45720" anchor="t" anchorCtr="0"/>
          <a:p>
            <a:pPr>
              <a:lnSpc>
                <a:spcPct val="120000"/>
              </a:lnSpc>
              <a:spcBef>
                <a:spcPct val="40000"/>
              </a:spcBef>
            </a:pPr>
            <a:r>
              <a:rPr lang="zh-CN" altLang="en-US" dirty="0">
                <a:solidFill>
                  <a:srgbClr val="800000"/>
                </a:solidFill>
                <a:latin typeface="Times New Roman" panose="02020603050405020304" charset="0"/>
                <a:ea typeface="宋体" panose="02010600030101010101" pitchFamily="2" charset="-122"/>
              </a:rPr>
              <a:t>删除一个表同时，</a:t>
            </a:r>
            <a:r>
              <a:rPr lang="en-US" altLang="zh-CN" dirty="0">
                <a:solidFill>
                  <a:srgbClr val="800000"/>
                </a:solidFill>
                <a:latin typeface="Times New Roman" panose="02020603050405020304" charset="0"/>
                <a:ea typeface="宋体" panose="02010600030101010101" pitchFamily="2" charset="-122"/>
              </a:rPr>
              <a:t>Oracle</a:t>
            </a:r>
            <a:r>
              <a:rPr lang="zh-CN" altLang="en-US" dirty="0">
                <a:solidFill>
                  <a:srgbClr val="800000"/>
                </a:solidFill>
                <a:latin typeface="Times New Roman" panose="02020603050405020304" charset="0"/>
                <a:ea typeface="宋体" panose="02010600030101010101" pitchFamily="2" charset="-122"/>
              </a:rPr>
              <a:t>将执行下列操作：</a:t>
            </a:r>
            <a:endParaRPr lang="zh-CN" altLang="en-US" dirty="0">
              <a:solidFill>
                <a:srgbClr val="800000"/>
              </a:solidFill>
              <a:latin typeface="Times New Roman" panose="02020603050405020304" charset="0"/>
              <a:ea typeface="宋体" panose="02010600030101010101" pitchFamily="2" charset="-122"/>
            </a:endParaRPr>
          </a:p>
          <a:p>
            <a:pPr lvl="1">
              <a:lnSpc>
                <a:spcPct val="120000"/>
              </a:lnSpc>
              <a:spcBef>
                <a:spcPct val="40000"/>
              </a:spcBef>
            </a:pPr>
            <a:r>
              <a:rPr lang="zh-CN" altLang="en-US" sz="2400" dirty="0">
                <a:latin typeface="Times New Roman" panose="02020603050405020304" charset="0"/>
                <a:ea typeface="宋体" panose="02010600030101010101" pitchFamily="2" charset="-122"/>
              </a:rPr>
              <a:t>删除该表中所有记录；</a:t>
            </a:r>
            <a:endParaRPr lang="zh-CN" altLang="en-US" sz="2400" dirty="0">
              <a:latin typeface="Times New Roman" panose="02020603050405020304" charset="0"/>
              <a:ea typeface="宋体" panose="02010600030101010101" pitchFamily="2" charset="-122"/>
            </a:endParaRPr>
          </a:p>
          <a:p>
            <a:pPr lvl="1">
              <a:lnSpc>
                <a:spcPct val="120000"/>
              </a:lnSpc>
              <a:spcBef>
                <a:spcPct val="40000"/>
              </a:spcBef>
            </a:pPr>
            <a:r>
              <a:rPr lang="zh-CN" altLang="en-US" sz="2400" dirty="0">
                <a:latin typeface="Times New Roman" panose="02020603050405020304" charset="0"/>
                <a:ea typeface="宋体" panose="02010600030101010101" pitchFamily="2" charset="-122"/>
              </a:rPr>
              <a:t>从数据字典中删除该表定义；</a:t>
            </a:r>
            <a:endParaRPr lang="zh-CN" altLang="en-US" sz="2400" dirty="0">
              <a:latin typeface="Times New Roman" panose="02020603050405020304" charset="0"/>
              <a:ea typeface="宋体" panose="02010600030101010101" pitchFamily="2" charset="-122"/>
            </a:endParaRPr>
          </a:p>
          <a:p>
            <a:pPr lvl="1">
              <a:lnSpc>
                <a:spcPct val="120000"/>
              </a:lnSpc>
              <a:spcBef>
                <a:spcPct val="40000"/>
              </a:spcBef>
            </a:pPr>
            <a:r>
              <a:rPr lang="zh-CN" altLang="en-US" sz="2400" dirty="0">
                <a:latin typeface="Times New Roman" panose="02020603050405020304" charset="0"/>
                <a:ea typeface="宋体" panose="02010600030101010101" pitchFamily="2" charset="-122"/>
              </a:rPr>
              <a:t>删除与该表相关的所有索引和触发器；</a:t>
            </a:r>
            <a:endParaRPr lang="zh-CN" altLang="en-US" sz="2400" dirty="0">
              <a:latin typeface="Times New Roman" panose="02020603050405020304" charset="0"/>
              <a:ea typeface="宋体" panose="02010600030101010101" pitchFamily="2" charset="-122"/>
            </a:endParaRPr>
          </a:p>
          <a:p>
            <a:pPr lvl="1">
              <a:lnSpc>
                <a:spcPct val="120000"/>
              </a:lnSpc>
              <a:spcBef>
                <a:spcPct val="40000"/>
              </a:spcBef>
            </a:pPr>
            <a:r>
              <a:rPr lang="zh-CN" altLang="en-US" sz="2400" dirty="0">
                <a:latin typeface="Times New Roman" panose="02020603050405020304" charset="0"/>
                <a:ea typeface="宋体" panose="02010600030101010101" pitchFamily="2" charset="-122"/>
              </a:rPr>
              <a:t>回收为该表分配的存储空间；</a:t>
            </a:r>
            <a:endParaRPr lang="zh-CN" altLang="en-US" sz="2400" dirty="0">
              <a:latin typeface="Times New Roman" panose="02020603050405020304" charset="0"/>
              <a:ea typeface="宋体" panose="02010600030101010101" pitchFamily="2" charset="-122"/>
            </a:endParaRPr>
          </a:p>
          <a:p>
            <a:pPr lvl="1">
              <a:lnSpc>
                <a:spcPct val="120000"/>
              </a:lnSpc>
              <a:spcBef>
                <a:spcPct val="40000"/>
              </a:spcBef>
            </a:pPr>
            <a:r>
              <a:rPr lang="zh-CN" altLang="en-US" sz="2400" dirty="0">
                <a:latin typeface="Times New Roman" panose="02020603050405020304" charset="0"/>
                <a:ea typeface="宋体" panose="02010600030101010101" pitchFamily="2" charset="-122"/>
              </a:rPr>
              <a:t>依赖于该表的数据库对象处于</a:t>
            </a:r>
            <a:r>
              <a:rPr lang="en-US" altLang="zh-CN" sz="2400" dirty="0">
                <a:latin typeface="Times New Roman" panose="02020603050405020304" charset="0"/>
                <a:ea typeface="宋体" panose="02010600030101010101" pitchFamily="2" charset="-122"/>
              </a:rPr>
              <a:t>INVALID</a:t>
            </a:r>
            <a:r>
              <a:rPr lang="zh-CN" altLang="en-US" sz="2400" dirty="0">
                <a:latin typeface="Times New Roman" panose="02020603050405020304" charset="0"/>
                <a:ea typeface="宋体" panose="02010600030101010101" pitchFamily="2" charset="-122"/>
              </a:rPr>
              <a:t>状态。</a:t>
            </a:r>
            <a:endParaRPr lang="zh-CN" altLang="en-US" sz="2400" dirty="0">
              <a:latin typeface="Times New Roman" panose="02020603050405020304" charset="0"/>
              <a:ea typeface="宋体" panose="02010600030101010101" pitchFamily="2" charset="-122"/>
            </a:endParaRPr>
          </a:p>
        </p:txBody>
      </p:sp>
      <p:sp>
        <p:nvSpPr>
          <p:cNvPr id="80900" name="Rectangle 3"/>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删除表</a:t>
            </a:r>
            <a:endParaRPr lang="zh-CN" altLang="en-US" dirty="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1922" name="灯片编号占位符 7"/>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192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删除表 </a:t>
            </a:r>
            <a:endParaRPr lang="zh-CN" altLang="en-US" dirty="0">
              <a:ea typeface="宋体" panose="02010600030101010101" pitchFamily="2" charset="-122"/>
            </a:endParaRPr>
          </a:p>
        </p:txBody>
      </p:sp>
      <p:sp>
        <p:nvSpPr>
          <p:cNvPr id="81924" name="Rectangle 14"/>
          <p:cNvSpPr/>
          <p:nvPr/>
        </p:nvSpPr>
        <p:spPr>
          <a:xfrm>
            <a:off x="0" y="3209925"/>
            <a:ext cx="9144000" cy="0"/>
          </a:xfrm>
          <a:prstGeom prst="rect">
            <a:avLst/>
          </a:prstGeom>
          <a:noFill/>
          <a:ln w="9525">
            <a:noFill/>
          </a:ln>
        </p:spPr>
        <p:txBody>
          <a:bodyPr wrap="none" anchor="ctr" anchorCtr="0">
            <a:spAutoFit/>
          </a:bodyPr>
          <a:p>
            <a:pPr algn="ctr"/>
            <a:endParaRPr lang="zh-CN" altLang="en-US" sz="1800" dirty="0">
              <a:latin typeface="Arial" panose="020B0604020202020204" pitchFamily="34" charset="0"/>
            </a:endParaRPr>
          </a:p>
        </p:txBody>
      </p:sp>
      <p:sp>
        <p:nvSpPr>
          <p:cNvPr id="81925" name="Rectangle 17"/>
          <p:cNvSpPr>
            <a:spLocks noGrp="1"/>
          </p:cNvSpPr>
          <p:nvPr>
            <p:ph type="body" sz="half" idx="1"/>
          </p:nvPr>
        </p:nvSpPr>
        <p:spPr>
          <a:xfrm>
            <a:off x="0" y="1066800"/>
            <a:ext cx="7513638" cy="4379913"/>
          </a:xfrm>
        </p:spPr>
        <p:txBody>
          <a:bodyPr vert="horz" wrap="square" lIns="91440" tIns="45720" rIns="91440" bIns="45720" anchor="t" anchorCtr="0"/>
          <a:p>
            <a:pPr>
              <a:lnSpc>
                <a:spcPct val="80000"/>
              </a:lnSpc>
              <a:buClr>
                <a:srgbClr val="800000"/>
              </a:buClr>
              <a:buSzPct val="90000"/>
              <a:buFont typeface="Wingdings" panose="05000000000000000000" pitchFamily="2" charset="2"/>
            </a:pPr>
            <a:r>
              <a:rPr lang="zh-CN" altLang="en-US" sz="2800" dirty="0">
                <a:ea typeface="宋体" panose="02010600030101010101" pitchFamily="2" charset="-122"/>
              </a:rPr>
              <a:t>删除选项窗口 </a:t>
            </a:r>
            <a:endParaRPr lang="zh-CN" altLang="en-US" sz="2800" dirty="0">
              <a:ea typeface="宋体" panose="02010600030101010101" pitchFamily="2" charset="-122"/>
            </a:endParaRPr>
          </a:p>
        </p:txBody>
      </p:sp>
      <p:pic>
        <p:nvPicPr>
          <p:cNvPr id="81926" name="Picture 22"/>
          <p:cNvPicPr>
            <a:picLocks noChangeAspect="1"/>
          </p:cNvPicPr>
          <p:nvPr/>
        </p:nvPicPr>
        <p:blipFill>
          <a:blip r:embed="rId1"/>
          <a:stretch>
            <a:fillRect/>
          </a:stretch>
        </p:blipFill>
        <p:spPr>
          <a:xfrm>
            <a:off x="179388" y="1701800"/>
            <a:ext cx="7620000" cy="4683125"/>
          </a:xfrm>
          <a:prstGeom prst="rect">
            <a:avLst/>
          </a:prstGeom>
          <a:noFill/>
          <a:ln w="9525">
            <a:noFill/>
          </a:ln>
        </p:spPr>
      </p:pic>
      <p:grpSp>
        <p:nvGrpSpPr>
          <p:cNvPr id="81927" name="Group 23"/>
          <p:cNvGrpSpPr/>
          <p:nvPr/>
        </p:nvGrpSpPr>
        <p:grpSpPr>
          <a:xfrm>
            <a:off x="7451725" y="3357563"/>
            <a:ext cx="1368425" cy="576262"/>
            <a:chOff x="8333" y="9368"/>
            <a:chExt cx="1537" cy="780"/>
          </a:xfrm>
        </p:grpSpPr>
        <p:sp>
          <p:nvSpPr>
            <p:cNvPr id="81928" name="Text Box 24"/>
            <p:cNvSpPr txBox="1"/>
            <p:nvPr/>
          </p:nvSpPr>
          <p:spPr>
            <a:xfrm>
              <a:off x="8715" y="9368"/>
              <a:ext cx="1155" cy="780"/>
            </a:xfrm>
            <a:prstGeom prst="rect">
              <a:avLst/>
            </a:prstGeom>
            <a:noFill/>
            <a:ln w="9525">
              <a:noFill/>
            </a:ln>
          </p:spPr>
          <p:txBody>
            <a:bodyPr/>
            <a:p>
              <a:pPr algn="just"/>
              <a:r>
                <a:rPr lang="zh-CN" altLang="en-US" sz="1400" b="0" dirty="0">
                  <a:latin typeface="Times New Roman" panose="02020603050405020304" charset="0"/>
                </a:rPr>
                <a:t>点击</a:t>
              </a:r>
              <a:endParaRPr lang="zh-CN" altLang="en-US" sz="1400" b="0" dirty="0">
                <a:latin typeface="Times New Roman" panose="02020603050405020304" charset="0"/>
              </a:endParaRPr>
            </a:p>
            <a:p>
              <a:pPr algn="just"/>
              <a:r>
                <a:rPr lang="zh-CN" altLang="en-US" sz="1400" b="0" dirty="0">
                  <a:latin typeface="Times New Roman" panose="02020603050405020304" charset="0"/>
                </a:rPr>
                <a:t>这里删除</a:t>
              </a:r>
              <a:endParaRPr lang="zh-CN" altLang="en-US" sz="1400" b="0" dirty="0">
                <a:latin typeface="Times New Roman" panose="02020603050405020304" charset="0"/>
              </a:endParaRPr>
            </a:p>
            <a:p>
              <a:pPr algn="ctr"/>
              <a:endParaRPr lang="en-US" altLang="zh-CN" sz="1800" b="0" dirty="0">
                <a:latin typeface="Arial" panose="020B0604020202020204" pitchFamily="34" charset="0"/>
              </a:endParaRPr>
            </a:p>
          </p:txBody>
        </p:sp>
        <p:sp>
          <p:nvSpPr>
            <p:cNvPr id="81929" name="Line 25"/>
            <p:cNvSpPr/>
            <p:nvPr/>
          </p:nvSpPr>
          <p:spPr>
            <a:xfrm flipH="1">
              <a:off x="8333" y="9768"/>
              <a:ext cx="420" cy="0"/>
            </a:xfrm>
            <a:prstGeom prst="line">
              <a:avLst/>
            </a:prstGeom>
            <a:ln w="9525" cap="flat" cmpd="sng">
              <a:solidFill>
                <a:srgbClr val="000000"/>
              </a:solidFill>
              <a:prstDash val="solid"/>
              <a:headEnd type="none" w="med" len="med"/>
              <a:tailEnd type="triangle" w="sm" len="med"/>
            </a:ln>
          </p:spPr>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2947" name="Rectangle 2"/>
          <p:cNvSpPr>
            <a:spLocks noGrp="1"/>
          </p:cNvSpPr>
          <p:nvPr>
            <p:ph type="title"/>
          </p:nvPr>
        </p:nvSpPr>
        <p:spPr>
          <a:xfrm>
            <a:off x="179388" y="188913"/>
            <a:ext cx="8229600" cy="563562"/>
          </a:xfrm>
        </p:spPr>
        <p:txBody>
          <a:bodyPr vert="horz" wrap="square" lIns="91440" tIns="45720" rIns="91440" bIns="45720" anchor="ctr" anchorCtr="0"/>
          <a:p>
            <a:r>
              <a:rPr lang="zh-CN" altLang="en-GB" dirty="0">
                <a:ea typeface="宋体" panose="02010600030101010101" pitchFamily="2" charset="-122"/>
              </a:rPr>
              <a:t>索引的创建与管理</a:t>
            </a:r>
            <a:endParaRPr lang="zh-CN" altLang="en-GB" dirty="0">
              <a:ea typeface="宋体" panose="02010600030101010101" pitchFamily="2" charset="-122"/>
            </a:endParaRPr>
          </a:p>
        </p:txBody>
      </p:sp>
      <p:sp>
        <p:nvSpPr>
          <p:cNvPr id="82948" name="Rectangle 3"/>
          <p:cNvSpPr>
            <a:spLocks noGrp="1"/>
          </p:cNvSpPr>
          <p:nvPr>
            <p:ph idx="1"/>
          </p:nvPr>
        </p:nvSpPr>
        <p:spPr>
          <a:xfrm>
            <a:off x="395288" y="1196975"/>
            <a:ext cx="7827962" cy="5314950"/>
          </a:xfrm>
        </p:spPr>
        <p:txBody>
          <a:bodyPr vert="horz" wrap="square" lIns="91440" tIns="45720" rIns="91440" bIns="45720" anchor="t" anchorCtr="0"/>
          <a:p>
            <a:pPr>
              <a:lnSpc>
                <a:spcPct val="120000"/>
              </a:lnSpc>
            </a:pPr>
            <a:r>
              <a:rPr lang="zh-CN" altLang="en-US" dirty="0">
                <a:latin typeface="Times New Roman" panose="02020603050405020304" charset="0"/>
                <a:ea typeface="宋体" panose="02010600030101010101" pitchFamily="2" charset="-122"/>
              </a:rPr>
              <a:t>索引概述</a:t>
            </a:r>
            <a:endParaRPr lang="zh-CN" altLang="en-US" dirty="0">
              <a:latin typeface="Times New Roman" panose="02020603050405020304" charset="0"/>
              <a:ea typeface="宋体" panose="02010600030101010101" pitchFamily="2" charset="-122"/>
            </a:endParaRPr>
          </a:p>
          <a:p>
            <a:pPr>
              <a:lnSpc>
                <a:spcPct val="120000"/>
              </a:lnSpc>
            </a:pPr>
            <a:r>
              <a:rPr lang="zh-CN" altLang="en-US" dirty="0">
                <a:latin typeface="Times New Roman" panose="02020603050405020304" charset="0"/>
                <a:ea typeface="宋体" panose="02010600030101010101" pitchFamily="2" charset="-122"/>
              </a:rPr>
              <a:t>使用CREATE INDEX语句创建索引</a:t>
            </a:r>
            <a:endParaRPr lang="zh-CN" altLang="en-US" dirty="0">
              <a:latin typeface="Times New Roman" panose="02020603050405020304" charset="0"/>
              <a:ea typeface="宋体" panose="02010600030101010101" pitchFamily="2" charset="-122"/>
            </a:endParaRPr>
          </a:p>
          <a:p>
            <a:pPr>
              <a:lnSpc>
                <a:spcPct val="120000"/>
              </a:lnSpc>
            </a:pPr>
            <a:r>
              <a:rPr lang="zh-CN" altLang="en-US" dirty="0">
                <a:latin typeface="Times New Roman" panose="02020603050405020304" charset="0"/>
                <a:ea typeface="宋体" panose="02010600030101010101" pitchFamily="2" charset="-122"/>
              </a:rPr>
              <a:t>案例数据库中索引的创建</a:t>
            </a:r>
            <a:endParaRPr lang="zh-CN" altLang="en-US" dirty="0">
              <a:latin typeface="Times New Roman" panose="02020603050405020304" charset="0"/>
              <a:ea typeface="宋体" panose="02010600030101010101" pitchFamily="2" charset="-122"/>
            </a:endParaRPr>
          </a:p>
          <a:p>
            <a:pPr>
              <a:lnSpc>
                <a:spcPct val="120000"/>
              </a:lnSpc>
            </a:pPr>
            <a:r>
              <a:rPr lang="zh-CN" altLang="en-US" dirty="0">
                <a:latin typeface="Times New Roman" panose="02020603050405020304" charset="0"/>
                <a:ea typeface="宋体" panose="02010600030101010101" pitchFamily="2" charset="-122"/>
              </a:rPr>
              <a:t>删除索引</a:t>
            </a:r>
            <a:endParaRPr lang="zh-CN" altLang="en-US" dirty="0">
              <a:latin typeface="Times New Roman" panose="02020603050405020304" charset="0"/>
              <a:ea typeface="宋体" panose="02010600030101010101" pitchFamily="2" charset="-122"/>
            </a:endParaRPr>
          </a:p>
          <a:p>
            <a:pPr>
              <a:lnSpc>
                <a:spcPct val="120000"/>
              </a:lnSpc>
            </a:pPr>
            <a:r>
              <a:rPr lang="zh-CN" altLang="en-US" dirty="0">
                <a:latin typeface="Times New Roman" panose="02020603050405020304" charset="0"/>
                <a:ea typeface="宋体" panose="02010600030101010101" pitchFamily="2" charset="-122"/>
              </a:rPr>
              <a:t>查询索引</a:t>
            </a:r>
            <a:endParaRPr lang="zh-CN" altLang="en-US" dirty="0">
              <a:latin typeface="Times New Roman" panose="0202060305040502030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3971" name="Rectangle 2"/>
          <p:cNvSpPr>
            <a:spLocks noGrp="1"/>
          </p:cNvSpPr>
          <p:nvPr>
            <p:ph type="title"/>
          </p:nvPr>
        </p:nvSpPr>
        <p:spPr>
          <a:xfrm>
            <a:off x="254000" y="69850"/>
            <a:ext cx="8636000" cy="801688"/>
          </a:xfrm>
        </p:spPr>
        <p:txBody>
          <a:bodyPr vert="horz" wrap="square" lIns="91440" tIns="45720" rIns="91440" bIns="45720" anchor="ctr" anchorCtr="0"/>
          <a:p>
            <a:r>
              <a:rPr lang="zh-CN" altLang="en-US" dirty="0">
                <a:latin typeface="宋体" panose="02010600030101010101" pitchFamily="2" charset="-122"/>
                <a:ea typeface="宋体" panose="02010600030101010101" pitchFamily="2" charset="-122"/>
              </a:rPr>
              <a:t>索引概述</a:t>
            </a:r>
            <a:endParaRPr lang="zh-CN" altLang="en-US" dirty="0">
              <a:ea typeface="宋体" panose="02010600030101010101" pitchFamily="2" charset="-122"/>
            </a:endParaRPr>
          </a:p>
        </p:txBody>
      </p:sp>
      <p:sp>
        <p:nvSpPr>
          <p:cNvPr id="83972" name="Rectangle 3"/>
          <p:cNvSpPr>
            <a:spLocks noGrp="1"/>
          </p:cNvSpPr>
          <p:nvPr>
            <p:ph idx="1"/>
          </p:nvPr>
        </p:nvSpPr>
        <p:spPr>
          <a:xfrm>
            <a:off x="179388" y="1052513"/>
            <a:ext cx="8137525" cy="5548312"/>
          </a:xfrm>
        </p:spPr>
        <p:txBody>
          <a:bodyPr vert="horz" wrap="square" lIns="91440" tIns="45720" rIns="91440" bIns="45720" anchor="t" anchorCtr="0"/>
          <a:p>
            <a:pPr>
              <a:lnSpc>
                <a:spcPct val="120000"/>
              </a:lnSpc>
            </a:pPr>
            <a:r>
              <a:rPr lang="zh-CN" altLang="en-US" dirty="0">
                <a:solidFill>
                  <a:srgbClr val="800000"/>
                </a:solidFill>
                <a:latin typeface="Times New Roman" panose="02020603050405020304" charset="0"/>
                <a:ea typeface="宋体" panose="02010600030101010101" pitchFamily="2" charset="-122"/>
              </a:rPr>
              <a:t>索引概念及作用</a:t>
            </a:r>
            <a:endParaRPr lang="zh-CN" altLang="en-US" dirty="0">
              <a:solidFill>
                <a:srgbClr val="800000"/>
              </a:solidFill>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索引是为了加速对表中元组的检索而创建的一种</a:t>
            </a:r>
            <a:r>
              <a:rPr lang="zh-CN" altLang="en-US" sz="2400" dirty="0">
                <a:solidFill>
                  <a:srgbClr val="FF0000"/>
                </a:solidFill>
                <a:latin typeface="Times New Roman" panose="02020603050405020304" charset="0"/>
                <a:ea typeface="宋体" panose="02010600030101010101" pitchFamily="2" charset="-122"/>
              </a:rPr>
              <a:t>分散</a:t>
            </a:r>
            <a:r>
              <a:rPr lang="zh-CN" altLang="en-US" sz="2400" dirty="0">
                <a:latin typeface="Times New Roman" panose="02020603050405020304" charset="0"/>
                <a:ea typeface="宋体" panose="02010600030101010101" pitchFamily="2" charset="-122"/>
              </a:rPr>
              <a:t>存储结构；</a:t>
            </a:r>
            <a:endParaRPr lang="zh-CN" altLang="en-US" sz="2400" dirty="0">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是对表而建立的，由除存放表的数据页面以外的索引页面组成，独立于被索引的表；</a:t>
            </a:r>
            <a:endParaRPr lang="zh-CN" altLang="en-US" sz="2400" dirty="0">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通过使用索引</a:t>
            </a:r>
            <a:r>
              <a:rPr lang="zh-CN" altLang="en-US" sz="2400" dirty="0">
                <a:solidFill>
                  <a:srgbClr val="FF0000"/>
                </a:solidFill>
                <a:latin typeface="Times New Roman" panose="02020603050405020304" charset="0"/>
                <a:ea typeface="宋体" panose="02010600030101010101" pitchFamily="2" charset="-122"/>
              </a:rPr>
              <a:t>加速行的检索</a:t>
            </a:r>
            <a:r>
              <a:rPr lang="zh-CN" altLang="en-US" sz="2400" dirty="0">
                <a:latin typeface="Times New Roman" panose="02020603050405020304" charset="0"/>
                <a:ea typeface="宋体" panose="02010600030101010101" pitchFamily="2" charset="-122"/>
              </a:rPr>
              <a:t>，但减慢更新的速度；</a:t>
            </a:r>
            <a:endParaRPr lang="zh-CN" altLang="en-US" sz="2400" dirty="0">
              <a:latin typeface="Times New Roman" panose="02020603050405020304" charset="0"/>
              <a:ea typeface="宋体" panose="02010600030101010101" pitchFamily="2" charset="-122"/>
            </a:endParaRPr>
          </a:p>
          <a:p>
            <a:pPr lvl="1">
              <a:lnSpc>
                <a:spcPct val="130000"/>
              </a:lnSpc>
            </a:pPr>
            <a:r>
              <a:rPr lang="zh-CN" altLang="en-US" sz="2400" dirty="0">
                <a:latin typeface="Times New Roman" panose="02020603050405020304" charset="0"/>
                <a:ea typeface="宋体" panose="02010600030101010101" pitchFamily="2" charset="-122"/>
              </a:rPr>
              <a:t>快速定位数据，减少磁盘 </a:t>
            </a:r>
            <a:r>
              <a:rPr lang="en-US" altLang="zh-CN" sz="2400" dirty="0">
                <a:latin typeface="Times New Roman" panose="02020603050405020304" charset="0"/>
                <a:ea typeface="宋体" panose="02010600030101010101" pitchFamily="2" charset="-122"/>
              </a:rPr>
              <a:t>I/O</a:t>
            </a:r>
            <a:r>
              <a:rPr lang="zh-CN" altLang="en-US" sz="2400" dirty="0">
                <a:latin typeface="Times New Roman" panose="02020603050405020304" charset="0"/>
                <a:ea typeface="宋体" panose="02010600030101010101" pitchFamily="2" charset="-122"/>
              </a:rPr>
              <a:t>；</a:t>
            </a:r>
            <a:endParaRPr lang="zh-CN" altLang="en-US" sz="2400" dirty="0">
              <a:latin typeface="Times New Roman" panose="02020603050405020304" charset="0"/>
              <a:ea typeface="宋体" panose="02010600030101010101" pitchFamily="2" charset="-122"/>
            </a:endParaRPr>
          </a:p>
          <a:p>
            <a:pPr lvl="1">
              <a:lnSpc>
                <a:spcPct val="130000"/>
              </a:lnSpc>
            </a:pPr>
            <a:r>
              <a:rPr lang="en-US" altLang="zh-CN" sz="2400" dirty="0">
                <a:latin typeface="Times New Roman" panose="02020603050405020304" charset="0"/>
                <a:ea typeface="宋体" panose="02010600030101010101" pitchFamily="2" charset="-122"/>
              </a:rPr>
              <a:t>Oracle</a:t>
            </a:r>
            <a:r>
              <a:rPr lang="zh-CN" altLang="en-US" sz="2400" dirty="0">
                <a:latin typeface="Times New Roman" panose="02020603050405020304" charset="0"/>
                <a:ea typeface="宋体" panose="02010600030101010101" pitchFamily="2" charset="-122"/>
              </a:rPr>
              <a:t>自动使用、维护索引</a:t>
            </a:r>
            <a:endParaRPr lang="zh-CN" altLang="en-US" sz="2400" dirty="0">
              <a:latin typeface="Times New Roman" panose="02020603050405020304" charset="0"/>
              <a:ea typeface="宋体" panose="02010600030101010101" pitchFamily="2" charset="-122"/>
            </a:endParaRPr>
          </a:p>
          <a:p>
            <a:pPr>
              <a:lnSpc>
                <a:spcPct val="120000"/>
              </a:lnSpc>
            </a:pPr>
            <a:endParaRPr lang="en-US" altLang="zh-CN" sz="2400" dirty="0">
              <a:latin typeface="Times New Roman" panose="0202060305040502030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499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索引的概念 </a:t>
            </a:r>
            <a:endParaRPr lang="zh-CN" altLang="en-US" dirty="0">
              <a:ea typeface="宋体" panose="02010600030101010101" pitchFamily="2" charset="-122"/>
            </a:endParaRPr>
          </a:p>
        </p:txBody>
      </p:sp>
      <p:sp>
        <p:nvSpPr>
          <p:cNvPr id="84996" name="Rectangle 3"/>
          <p:cNvSpPr>
            <a:spLocks noGrp="1"/>
          </p:cNvSpPr>
          <p:nvPr>
            <p:ph type="body" sz="half" idx="1"/>
          </p:nvPr>
        </p:nvSpPr>
        <p:spPr>
          <a:xfrm>
            <a:off x="55563" y="931863"/>
            <a:ext cx="7900987" cy="1417637"/>
          </a:xfrm>
        </p:spPr>
        <p:txBody>
          <a:bodyPr vert="horz" wrap="square" lIns="91440" tIns="45720" rIns="91440" bIns="45720" anchor="t" anchorCtr="0"/>
          <a:p>
            <a:pPr>
              <a:buClr>
                <a:srgbClr val="800000"/>
              </a:buClr>
              <a:buSzPct val="90000"/>
              <a:buFont typeface="Wingdings" panose="05000000000000000000" pitchFamily="2" charset="2"/>
              <a:buChar char="u"/>
            </a:pPr>
            <a:r>
              <a:rPr lang="en-US" altLang="zh-CN" sz="2800" dirty="0">
                <a:latin typeface="Times New Roman" panose="02020603050405020304" charset="0"/>
                <a:ea typeface="宋体" panose="02010600030101010101" pitchFamily="2" charset="-122"/>
              </a:rPr>
              <a:t>UserName</a:t>
            </a:r>
            <a:r>
              <a:rPr lang="zh-CN" altLang="en-US" sz="2800" dirty="0">
                <a:latin typeface="Times New Roman" panose="02020603050405020304" charset="0"/>
                <a:ea typeface="宋体" panose="02010600030101010101" pitchFamily="2" charset="-122"/>
              </a:rPr>
              <a:t>索引的存储和工作情况</a:t>
            </a:r>
            <a:r>
              <a:rPr lang="zh-CN" altLang="en-US" sz="2800" dirty="0">
                <a:ea typeface="宋体" panose="02010600030101010101" pitchFamily="2" charset="-122"/>
              </a:rPr>
              <a:t> </a:t>
            </a:r>
            <a:endParaRPr lang="zh-CN" altLang="en-US" sz="2800" dirty="0">
              <a:ea typeface="宋体" panose="02010600030101010101" pitchFamily="2" charset="-122"/>
            </a:endParaRPr>
          </a:p>
        </p:txBody>
      </p:sp>
      <p:sp>
        <p:nvSpPr>
          <p:cNvPr id="84997" name="Rectangle 4"/>
          <p:cNvSpPr/>
          <p:nvPr/>
        </p:nvSpPr>
        <p:spPr>
          <a:xfrm>
            <a:off x="0" y="2486025"/>
            <a:ext cx="9144000" cy="0"/>
          </a:xfrm>
          <a:prstGeom prst="rect">
            <a:avLst/>
          </a:prstGeom>
          <a:noFill/>
          <a:ln w="9525">
            <a:noFill/>
          </a:ln>
        </p:spPr>
        <p:txBody>
          <a:bodyPr wrap="none" anchor="ctr" anchorCtr="0">
            <a:spAutoFit/>
          </a:bodyPr>
          <a:p>
            <a:pPr algn="ctr"/>
            <a:endParaRPr lang="zh-CN" altLang="en-US" sz="1800" dirty="0">
              <a:latin typeface="Arial" panose="020B0604020202020204" pitchFamily="34" charset="0"/>
            </a:endParaRPr>
          </a:p>
        </p:txBody>
      </p:sp>
      <p:sp>
        <p:nvSpPr>
          <p:cNvPr id="84998" name="Text Box 10"/>
          <p:cNvSpPr txBox="1"/>
          <p:nvPr/>
        </p:nvSpPr>
        <p:spPr>
          <a:xfrm>
            <a:off x="2268538" y="5516563"/>
            <a:ext cx="935037" cy="457200"/>
          </a:xfrm>
          <a:prstGeom prst="rect">
            <a:avLst/>
          </a:prstGeom>
          <a:noFill/>
          <a:ln w="9525">
            <a:noFill/>
          </a:ln>
        </p:spPr>
        <p:txBody>
          <a:bodyPr>
            <a:spAutoFit/>
          </a:bodyPr>
          <a:p>
            <a:pPr>
              <a:spcBef>
                <a:spcPct val="50000"/>
              </a:spcBef>
            </a:pPr>
            <a:endParaRPr lang="zh-CN" altLang="en-US" dirty="0">
              <a:latin typeface="新宋体" panose="02010609030101010101" pitchFamily="49" charset="-122"/>
            </a:endParaRPr>
          </a:p>
        </p:txBody>
      </p:sp>
      <p:pic>
        <p:nvPicPr>
          <p:cNvPr id="84999" name="Picture 13"/>
          <p:cNvPicPr>
            <a:picLocks noChangeAspect="1"/>
          </p:cNvPicPr>
          <p:nvPr/>
        </p:nvPicPr>
        <p:blipFill>
          <a:blip r:embed="rId1"/>
          <a:stretch>
            <a:fillRect/>
          </a:stretch>
        </p:blipFill>
        <p:spPr>
          <a:xfrm>
            <a:off x="395288" y="1557338"/>
            <a:ext cx="7418387" cy="4810125"/>
          </a:xfrm>
          <a:prstGeom prst="rect">
            <a:avLst/>
          </a:prstGeom>
          <a:noFill/>
          <a:ln w="9525">
            <a:noFill/>
          </a:ln>
        </p:spPr>
      </p:pic>
      <p:sp>
        <p:nvSpPr>
          <p:cNvPr id="85000" name="TextBox 1"/>
          <p:cNvSpPr txBox="1"/>
          <p:nvPr/>
        </p:nvSpPr>
        <p:spPr>
          <a:xfrm>
            <a:off x="1763713" y="5084763"/>
            <a:ext cx="1223962" cy="366712"/>
          </a:xfrm>
          <a:prstGeom prst="rect">
            <a:avLst/>
          </a:prstGeom>
          <a:noFill/>
          <a:ln w="9525">
            <a:noFill/>
          </a:ln>
        </p:spPr>
        <p:txBody>
          <a:bodyPr>
            <a:spAutoFit/>
          </a:bodyPr>
          <a:p>
            <a:r>
              <a:rPr lang="en-US" altLang="zh-CN" sz="1800" dirty="0">
                <a:solidFill>
                  <a:srgbClr val="0033CC"/>
                </a:solidFill>
                <a:latin typeface="Times New Roman" panose="02020603050405020304" charset="0"/>
              </a:rPr>
              <a:t>rowid</a:t>
            </a:r>
            <a:endParaRPr lang="zh-CN" altLang="en-US" sz="1800" dirty="0">
              <a:solidFill>
                <a:srgbClr val="0033CC"/>
              </a:solidFill>
              <a:latin typeface="Times New Roman" panose="0202060305040502030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6019" name="Rectangle 2"/>
          <p:cNvSpPr>
            <a:spLocks noGrp="1"/>
          </p:cNvSpPr>
          <p:nvPr>
            <p:ph idx="1"/>
          </p:nvPr>
        </p:nvSpPr>
        <p:spPr>
          <a:xfrm>
            <a:off x="34925" y="908050"/>
            <a:ext cx="7850188" cy="4591050"/>
          </a:xfrm>
        </p:spPr>
        <p:txBody>
          <a:bodyPr vert="horz" wrap="square" lIns="91440" tIns="45720" rIns="91440" bIns="45720" anchor="t" anchorCtr="0"/>
          <a:p>
            <a:pPr>
              <a:lnSpc>
                <a:spcPct val="150000"/>
              </a:lnSpc>
            </a:pPr>
            <a:r>
              <a:rPr lang="zh-CN" altLang="en-US" dirty="0">
                <a:solidFill>
                  <a:srgbClr val="800000"/>
                </a:solidFill>
                <a:latin typeface="Times New Roman" panose="02020603050405020304" charset="0"/>
                <a:ea typeface="宋体" panose="02010600030101010101" pitchFamily="2" charset="-122"/>
              </a:rPr>
              <a:t>索引分类</a:t>
            </a:r>
            <a:endParaRPr lang="en-US" altLang="zh-CN" dirty="0">
              <a:solidFill>
                <a:srgbClr val="800000"/>
              </a:solidFill>
              <a:latin typeface="Times New Roman" panose="02020603050405020304" charset="0"/>
              <a:ea typeface="宋体" panose="02010600030101010101" pitchFamily="2" charset="-122"/>
            </a:endParaRPr>
          </a:p>
          <a:p>
            <a:pPr lvl="1">
              <a:lnSpc>
                <a:spcPct val="150000"/>
              </a:lnSpc>
            </a:pPr>
            <a:r>
              <a:rPr lang="zh-CN" altLang="en-US" sz="2400" dirty="0">
                <a:latin typeface="Times New Roman" panose="02020603050405020304" charset="0"/>
                <a:ea typeface="宋体" panose="02010600030101010101" pitchFamily="2" charset="-122"/>
              </a:rPr>
              <a:t>惟一性索引与非惟一性索引 </a:t>
            </a:r>
            <a:endParaRPr lang="zh-CN" altLang="en-US" sz="2400" dirty="0">
              <a:latin typeface="Times New Roman" panose="02020603050405020304" charset="0"/>
              <a:ea typeface="宋体" panose="02010600030101010101" pitchFamily="2" charset="-122"/>
            </a:endParaRPr>
          </a:p>
          <a:p>
            <a:pPr lvl="1">
              <a:lnSpc>
                <a:spcPct val="150000"/>
              </a:lnSpc>
            </a:pPr>
            <a:r>
              <a:rPr lang="zh-CN" altLang="en-US" sz="2400" dirty="0">
                <a:solidFill>
                  <a:srgbClr val="800000"/>
                </a:solidFill>
                <a:latin typeface="Times New Roman" panose="02020603050405020304" charset="0"/>
                <a:ea typeface="宋体" panose="02010600030101010101" pitchFamily="2" charset="-122"/>
              </a:rPr>
              <a:t>平衡树索引与位图索引</a:t>
            </a:r>
            <a:r>
              <a:rPr lang="zh-CN" altLang="en-US" sz="2400" dirty="0">
                <a:latin typeface="Times New Roman" panose="02020603050405020304" charset="0"/>
                <a:ea typeface="宋体" panose="02010600030101010101" pitchFamily="2" charset="-122"/>
              </a:rPr>
              <a:t> </a:t>
            </a:r>
            <a:endParaRPr lang="zh-CN" altLang="en-US" sz="2400" dirty="0">
              <a:latin typeface="Times New Roman" panose="02020603050405020304" charset="0"/>
              <a:ea typeface="宋体" panose="02010600030101010101" pitchFamily="2" charset="-122"/>
            </a:endParaRPr>
          </a:p>
          <a:p>
            <a:pPr lvl="1">
              <a:lnSpc>
                <a:spcPct val="150000"/>
              </a:lnSpc>
            </a:pPr>
            <a:r>
              <a:rPr lang="zh-CN" altLang="en-US" sz="2400" dirty="0">
                <a:latin typeface="Times New Roman" panose="02020603050405020304" charset="0"/>
                <a:ea typeface="宋体" panose="02010600030101010101" pitchFamily="2" charset="-122"/>
              </a:rPr>
              <a:t>单列索引与复合索引</a:t>
            </a:r>
            <a:endParaRPr lang="zh-CN" altLang="en-US" sz="2400" dirty="0">
              <a:latin typeface="Times New Roman" panose="02020603050405020304" charset="0"/>
              <a:ea typeface="宋体" panose="02010600030101010101" pitchFamily="2" charset="-122"/>
            </a:endParaRPr>
          </a:p>
          <a:p>
            <a:pPr lvl="1">
              <a:lnSpc>
                <a:spcPct val="150000"/>
              </a:lnSpc>
            </a:pPr>
            <a:r>
              <a:rPr lang="zh-CN" altLang="en-US" sz="2400" dirty="0">
                <a:latin typeface="Times New Roman" panose="02020603050405020304" charset="0"/>
                <a:ea typeface="宋体" panose="02010600030101010101" pitchFamily="2" charset="-122"/>
              </a:rPr>
              <a:t>函数索引 </a:t>
            </a:r>
            <a:endParaRPr lang="zh-CN" altLang="en-US" sz="2400" dirty="0">
              <a:latin typeface="Times New Roman" panose="02020603050405020304" charset="0"/>
              <a:ea typeface="宋体" panose="02010600030101010101" pitchFamily="2" charset="-122"/>
            </a:endParaRPr>
          </a:p>
        </p:txBody>
      </p:sp>
      <p:sp>
        <p:nvSpPr>
          <p:cNvPr id="86020" name="Rectangle 2"/>
          <p:cNvSpPr>
            <a:spLocks noGrp="1"/>
          </p:cNvSpPr>
          <p:nvPr/>
        </p:nvSpPr>
        <p:spPr>
          <a:xfrm>
            <a:off x="0" y="0"/>
            <a:ext cx="9144000" cy="914400"/>
          </a:xfrm>
          <a:prstGeom prst="rect">
            <a:avLst/>
          </a:prstGeom>
          <a:noFill/>
          <a:ln w="9525">
            <a:noFill/>
          </a:ln>
        </p:spPr>
        <p:txBody>
          <a:bodyPr anchor="ctr" anchorCtr="0"/>
          <a:p>
            <a:pPr algn="ctr" eaLnBrk="0" hangingPunct="0"/>
            <a:r>
              <a:rPr lang="zh-CN" altLang="en-US" sz="4000" dirty="0">
                <a:solidFill>
                  <a:schemeClr val="bg1"/>
                </a:solidFill>
                <a:latin typeface="Times" pitchFamily="18" charset="0"/>
              </a:rPr>
              <a:t>索引的概念 </a:t>
            </a:r>
            <a:endParaRPr lang="zh-CN" altLang="en-US" sz="4000" dirty="0">
              <a:solidFill>
                <a:schemeClr val="bg1"/>
              </a:solidFill>
              <a:latin typeface="Times"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373762" name="Text Box 77"/>
          <p:cNvSpPr txBox="1">
            <a:spLocks noChangeArrowheads="1"/>
          </p:cNvSpPr>
          <p:nvPr/>
        </p:nvSpPr>
        <p:spPr bwMode="auto">
          <a:xfrm>
            <a:off x="179388" y="1162050"/>
            <a:ext cx="8137525"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defTabSz="993775" eaLnBrk="0" hangingPunct="0">
              <a:defRPr sz="2400" b="1">
                <a:solidFill>
                  <a:schemeClr val="tx1"/>
                </a:solidFill>
                <a:latin typeface="新宋体" panose="02010609030101010101" pitchFamily="49" charset="-122"/>
                <a:ea typeface="宋体" panose="02010600030101010101" pitchFamily="2" charset="-122"/>
              </a:defRPr>
            </a:lvl1pPr>
            <a:lvl2pPr marL="800100" indent="-342900" defTabSz="993775" eaLnBrk="0" hangingPunct="0">
              <a:defRPr sz="2400" b="1">
                <a:solidFill>
                  <a:schemeClr val="tx1"/>
                </a:solidFill>
                <a:latin typeface="新宋体" panose="02010609030101010101" pitchFamily="49" charset="-122"/>
                <a:ea typeface="宋体" panose="02010600030101010101" pitchFamily="2" charset="-122"/>
              </a:defRPr>
            </a:lvl2pPr>
            <a:lvl3pPr marL="1143000" indent="-228600" defTabSz="993775" eaLnBrk="0" hangingPunct="0">
              <a:defRPr sz="2400" b="1">
                <a:solidFill>
                  <a:schemeClr val="tx1"/>
                </a:solidFill>
                <a:latin typeface="新宋体" panose="02010609030101010101" pitchFamily="49" charset="-122"/>
                <a:ea typeface="宋体" panose="02010600030101010101" pitchFamily="2" charset="-122"/>
              </a:defRPr>
            </a:lvl3pPr>
            <a:lvl4pPr marL="1600200" indent="-228600" defTabSz="993775" eaLnBrk="0" hangingPunct="0">
              <a:defRPr sz="2400" b="1">
                <a:solidFill>
                  <a:schemeClr val="tx1"/>
                </a:solidFill>
                <a:latin typeface="新宋体" panose="02010609030101010101" pitchFamily="49" charset="-122"/>
                <a:ea typeface="宋体" panose="02010600030101010101" pitchFamily="2" charset="-122"/>
              </a:defRPr>
            </a:lvl4pPr>
            <a:lvl5pPr marL="2057400" indent="-228600" defTabSz="993775" eaLnBrk="0" hangingPunct="0">
              <a:defRPr sz="2400" b="1">
                <a:solidFill>
                  <a:schemeClr val="tx1"/>
                </a:solidFill>
                <a:latin typeface="新宋体" panose="02010609030101010101" pitchFamily="49" charset="-122"/>
                <a:ea typeface="宋体" panose="02010600030101010101" pitchFamily="2" charset="-122"/>
              </a:defRPr>
            </a:lvl5pPr>
            <a:lvl6pPr marL="2514600" indent="-228600" defTabSz="993775" eaLnBrk="0" fontAlgn="base" hangingPunct="0">
              <a:spcBef>
                <a:spcPct val="0"/>
              </a:spcBef>
              <a:spcAft>
                <a:spcPct val="0"/>
              </a:spcAft>
              <a:buFont typeface="Arial" panose="020B0604020202020204" pitchFamily="34" charset="0"/>
              <a:defRPr sz="2400" b="1">
                <a:solidFill>
                  <a:schemeClr val="tx1"/>
                </a:solidFill>
                <a:latin typeface="新宋体" panose="02010609030101010101" pitchFamily="49" charset="-122"/>
                <a:ea typeface="宋体" panose="02010600030101010101" pitchFamily="2" charset="-122"/>
              </a:defRPr>
            </a:lvl6pPr>
            <a:lvl7pPr marL="2971800" indent="-228600" defTabSz="993775" eaLnBrk="0" fontAlgn="base" hangingPunct="0">
              <a:spcBef>
                <a:spcPct val="0"/>
              </a:spcBef>
              <a:spcAft>
                <a:spcPct val="0"/>
              </a:spcAft>
              <a:buFont typeface="Arial" panose="020B0604020202020204" pitchFamily="34" charset="0"/>
              <a:defRPr sz="2400" b="1">
                <a:solidFill>
                  <a:schemeClr val="tx1"/>
                </a:solidFill>
                <a:latin typeface="新宋体" panose="02010609030101010101" pitchFamily="49" charset="-122"/>
                <a:ea typeface="宋体" panose="02010600030101010101" pitchFamily="2" charset="-122"/>
              </a:defRPr>
            </a:lvl7pPr>
            <a:lvl8pPr marL="3429000" indent="-228600" defTabSz="993775" eaLnBrk="0" fontAlgn="base" hangingPunct="0">
              <a:spcBef>
                <a:spcPct val="0"/>
              </a:spcBef>
              <a:spcAft>
                <a:spcPct val="0"/>
              </a:spcAft>
              <a:buFont typeface="Arial" panose="020B0604020202020204" pitchFamily="34" charset="0"/>
              <a:defRPr sz="2400" b="1">
                <a:solidFill>
                  <a:schemeClr val="tx1"/>
                </a:solidFill>
                <a:latin typeface="新宋体" panose="02010609030101010101" pitchFamily="49" charset="-122"/>
                <a:ea typeface="宋体" panose="02010600030101010101" pitchFamily="2" charset="-122"/>
              </a:defRPr>
            </a:lvl8pPr>
            <a:lvl9pPr marL="3886200" indent="-228600" defTabSz="993775" eaLnBrk="0" fontAlgn="base" hangingPunct="0">
              <a:spcBef>
                <a:spcPct val="0"/>
              </a:spcBef>
              <a:spcAft>
                <a:spcPct val="0"/>
              </a:spcAft>
              <a:buFont typeface="Arial" panose="020B0604020202020204" pitchFamily="34" charset="0"/>
              <a:defRPr sz="2400" b="1">
                <a:solidFill>
                  <a:schemeClr val="tx1"/>
                </a:solidFill>
                <a:latin typeface="新宋体" panose="02010609030101010101" pitchFamily="49" charset="-122"/>
                <a:ea typeface="宋体" panose="02010600030101010101" pitchFamily="2" charset="-122"/>
              </a:defRPr>
            </a:lvl9pPr>
          </a:lstStyle>
          <a:p>
            <a:pPr marL="0" marR="0" lvl="0" indent="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800000"/>
                </a:solidFill>
                <a:effectLst/>
                <a:uLnTx/>
                <a:uFillTx/>
                <a:latin typeface="Times New Roman" panose="02020603050405020304" charset="0"/>
                <a:ea typeface="微软雅黑" panose="020B0503020204020204" charset="-122"/>
                <a:cs typeface="+mn-cs"/>
              </a:rPr>
              <a:t>B-Tree</a:t>
            </a:r>
            <a:r>
              <a:rPr kumimoji="0" lang="zh-CN" altLang="en-US" sz="2400" b="1" i="0" u="none" strike="noStrike" kern="1200" cap="none" spc="0" normalizeH="0" baseline="0" noProof="0" dirty="0" smtClean="0">
                <a:ln>
                  <a:noFill/>
                </a:ln>
                <a:solidFill>
                  <a:srgbClr val="800000"/>
                </a:solidFill>
                <a:effectLst/>
                <a:uLnTx/>
                <a:uFillTx/>
                <a:latin typeface="Times New Roman" panose="02020603050405020304" charset="0"/>
                <a:ea typeface="微软雅黑" panose="020B0503020204020204" charset="-122"/>
                <a:cs typeface="+mn-cs"/>
              </a:rPr>
              <a:t>是什么</a:t>
            </a:r>
            <a:endParaRPr kumimoji="0" lang="zh-CN" altLang="en-US" sz="2400" b="1" i="0" u="none" strike="noStrike" kern="1200" cap="none" spc="0" normalizeH="0" baseline="0" noProof="0" dirty="0" smtClean="0">
              <a:ln>
                <a:noFill/>
              </a:ln>
              <a:solidFill>
                <a:srgbClr val="800000"/>
              </a:solidFill>
              <a:effectLst/>
              <a:uLnTx/>
              <a:uFillTx/>
              <a:latin typeface="Times New Roman" panose="02020603050405020304" charset="0"/>
              <a:ea typeface="微软雅黑" panose="020B0503020204020204" charset="-122"/>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en-US" altLang="zh-CN" sz="22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B</a:t>
            </a:r>
            <a:r>
              <a:rPr kumimoji="0" lang="zh-CN" altLang="en-US" sz="2200" b="1" i="0" u="none" strike="noStrike" kern="1200" cap="none" spc="0" normalizeH="0" baseline="0" noProof="0" dirty="0" smtClean="0">
                <a:ln>
                  <a:noFill/>
                </a:ln>
                <a:solidFill>
                  <a:schemeClr val="tx1"/>
                </a:solidFill>
                <a:effectLst/>
                <a:uLnTx/>
                <a:uFillTx/>
                <a:latin typeface="Cambria" panose="02040503050406030204" pitchFamily="18" charset="0"/>
                <a:ea typeface="+mn-ea"/>
                <a:cs typeface="+mn-cs"/>
              </a:rPr>
              <a:t>指的是</a:t>
            </a:r>
            <a:r>
              <a:rPr kumimoji="0" lang="en-US" altLang="zh-CN" sz="22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Balanced</a:t>
            </a:r>
            <a:r>
              <a:rPr kumimoji="0" lang="zh-CN" altLang="en-US" sz="2200" b="1" i="0" u="none" strike="noStrike" kern="1200" cap="none" spc="0" normalizeH="0" baseline="0" noProof="0" dirty="0" smtClean="0">
                <a:ln>
                  <a:noFill/>
                </a:ln>
                <a:solidFill>
                  <a:schemeClr val="tx1"/>
                </a:solidFill>
                <a:effectLst/>
                <a:uLnTx/>
                <a:uFillTx/>
                <a:latin typeface="Cambria" panose="02040503050406030204" pitchFamily="18" charset="0"/>
                <a:ea typeface="+mn-ea"/>
                <a:cs typeface="+mn-cs"/>
              </a:rPr>
              <a:t>，不是</a:t>
            </a:r>
            <a:r>
              <a:rPr kumimoji="0" lang="en-US" altLang="zh-CN" sz="22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Binary</a:t>
            </a:r>
            <a:r>
              <a:rPr kumimoji="0" lang="zh-CN" altLang="en-US" sz="2200" b="1" i="0" u="none" strike="noStrike" kern="1200" cap="none" spc="0" normalizeH="0" baseline="0" noProof="0" dirty="0" smtClean="0">
                <a:ln>
                  <a:noFill/>
                </a:ln>
                <a:solidFill>
                  <a:schemeClr val="tx1"/>
                </a:solidFill>
                <a:effectLst/>
                <a:uLnTx/>
                <a:uFillTx/>
                <a:latin typeface="Cambria" panose="02040503050406030204" pitchFamily="18" charset="0"/>
                <a:ea typeface="+mn-ea"/>
                <a:cs typeface="+mn-cs"/>
              </a:rPr>
              <a:t>；</a:t>
            </a:r>
            <a:r>
              <a:rPr kumimoji="0" lang="en-US" altLang="zh-CN" sz="2200" b="1" i="0" u="none" strike="noStrike" kern="1200" cap="none" spc="0" normalizeH="0" baseline="0" noProof="0" dirty="0" smtClean="0">
                <a:ln>
                  <a:noFill/>
                </a:ln>
                <a:solidFill>
                  <a:schemeClr val="tx1"/>
                </a:solidFill>
                <a:effectLst/>
                <a:uLnTx/>
                <a:uFillTx/>
                <a:latin typeface="Cambria" panose="02040503050406030204" pitchFamily="18" charset="0"/>
                <a:ea typeface="Cambria" panose="02040503050406030204" pitchFamily="18" charset="0"/>
                <a:cs typeface="+mn-cs"/>
              </a:rPr>
              <a:t>B-Tree</a:t>
            </a:r>
            <a:r>
              <a:rPr kumimoji="0" lang="zh-CN" altLang="en-US" sz="2200" b="1" i="0" u="none" strike="noStrike" kern="1200" cap="none" spc="0" normalizeH="0" baseline="0" noProof="0" dirty="0" smtClean="0">
                <a:ln>
                  <a:noFill/>
                </a:ln>
                <a:solidFill>
                  <a:schemeClr val="tx1"/>
                </a:solidFill>
                <a:effectLst/>
                <a:uLnTx/>
                <a:uFillTx/>
                <a:latin typeface="Cambria" panose="02040503050406030204" pitchFamily="18" charset="0"/>
                <a:ea typeface="+mn-ea"/>
                <a:cs typeface="+mn-cs"/>
              </a:rPr>
              <a:t>是一个平衡树</a:t>
            </a:r>
            <a:endParaRPr kumimoji="0" lang="zh-CN" altLang="en-US" sz="2200" b="1" i="0" u="none" strike="noStrike" kern="1200" cap="none" spc="0" normalizeH="0" baseline="0" noProof="0" dirty="0" smtClean="0">
              <a:ln>
                <a:noFill/>
              </a:ln>
              <a:solidFill>
                <a:schemeClr val="tx1"/>
              </a:solidFill>
              <a:effectLst/>
              <a:uLnTx/>
              <a:uFillTx/>
              <a:latin typeface="Cambria" panose="02040503050406030204" pitchFamily="18" charset="0"/>
              <a:ea typeface="+mn-ea"/>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None/>
              <a:defRPr/>
            </a:pP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rPr>
              <a:t>  </a:t>
            </a:r>
            <a:r>
              <a:rPr kumimoji="0" lang="zh-CN" altLang="en-US" sz="2200" b="1" i="0" u="none" strike="noStrike" kern="1200" cap="none" spc="0" normalizeH="0" baseline="0" noProof="0" dirty="0" smtClean="0">
                <a:ln>
                  <a:noFill/>
                </a:ln>
                <a:solidFill>
                  <a:srgbClr val="800000"/>
                </a:solidFill>
                <a:effectLst/>
                <a:uLnTx/>
                <a:uFillTx/>
                <a:latin typeface="Times New Roman" panose="02020603050405020304" charset="0"/>
                <a:ea typeface="微软雅黑" panose="020B0503020204020204" charset="-122"/>
                <a:cs typeface="+mn-cs"/>
              </a:rPr>
              <a:t>所有叶节点到根节点的距离相同</a:t>
            </a: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rPr>
              <a:t>（称为高度）</a:t>
            </a:r>
            <a:endPar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en-US" altLang="zh-CN"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rPr>
              <a:t>B-Tree</a:t>
            </a: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rPr>
              <a:t>一般包括根节点（特殊的分支节点），分支节点，和叶节点。叶节点是一个双向链接的列表</a:t>
            </a:r>
            <a:endPar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charset="0"/>
              <a:ea typeface="微软雅黑" panose="020B0503020204020204" charset="-122"/>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当</a:t>
            </a:r>
            <a:r>
              <a:rPr kumimoji="0" lang="en-US" altLang="zh-CN" sz="2200" b="1" i="0" u="none" strike="noStrike" kern="1200" cap="none" spc="0" normalizeH="0" baseline="0" noProof="0" dirty="0" smtClean="0">
                <a:ln>
                  <a:noFill/>
                </a:ln>
                <a:solidFill>
                  <a:schemeClr val="tx1"/>
                </a:solidFill>
                <a:effectLst/>
                <a:uLnTx/>
                <a:uFillTx/>
                <a:latin typeface="+mn-ea"/>
                <a:ea typeface="+mn-ea"/>
                <a:cs typeface="+mn-cs"/>
              </a:rPr>
              <a:t>B-Tree</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较小时候，可能只有根节点和叶节点，甚至只有根节点</a:t>
            </a:r>
            <a:endParaRPr kumimoji="0" lang="zh-CN" altLang="en-US" sz="2200" b="1" i="0" u="none" strike="noStrike" kern="1200" cap="none" spc="0" normalizeH="0" baseline="0" noProof="0" dirty="0" smtClean="0">
              <a:ln>
                <a:noFill/>
              </a:ln>
              <a:solidFill>
                <a:schemeClr val="tx1"/>
              </a:solidFill>
              <a:effectLst/>
              <a:uLnTx/>
              <a:uFillTx/>
              <a:latin typeface="+mn-ea"/>
              <a:ea typeface="+mn-ea"/>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对于绝大多数的索引来说，</a:t>
            </a:r>
            <a:r>
              <a:rPr kumimoji="0" lang="en-US" altLang="zh-CN" sz="2200" b="1" i="0" u="none" strike="noStrike" kern="1200" cap="none" spc="0" normalizeH="0" baseline="0" noProof="0" dirty="0" smtClean="0">
                <a:ln>
                  <a:noFill/>
                </a:ln>
                <a:solidFill>
                  <a:schemeClr val="tx1"/>
                </a:solidFill>
                <a:effectLst/>
                <a:uLnTx/>
                <a:uFillTx/>
                <a:latin typeface="+mn-ea"/>
                <a:ea typeface="+mn-ea"/>
                <a:cs typeface="+mn-cs"/>
              </a:rPr>
              <a:t>B-Tree</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的高度不超过</a:t>
            </a:r>
            <a:r>
              <a:rPr kumimoji="0" lang="en-US" altLang="zh-CN" sz="2200" b="1"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，很少超过</a:t>
            </a:r>
            <a:r>
              <a:rPr kumimoji="0" lang="en-US" altLang="zh-CN" sz="2200" b="1" i="0" u="none" strike="noStrike" kern="1200" cap="none" spc="0" normalizeH="0" baseline="0" noProof="0" dirty="0" smtClean="0">
                <a:ln>
                  <a:noFill/>
                </a:ln>
                <a:solidFill>
                  <a:schemeClr val="tx1"/>
                </a:solidFill>
                <a:effectLst/>
                <a:uLnTx/>
                <a:uFillTx/>
                <a:latin typeface="+mn-ea"/>
                <a:ea typeface="+mn-ea"/>
                <a:cs typeface="+mn-cs"/>
              </a:rPr>
              <a:t>4</a:t>
            </a:r>
            <a:endParaRPr kumimoji="0" lang="en-US" altLang="zh-CN" sz="2200" b="1" i="0" u="none" strike="noStrike" kern="1200" cap="none" spc="0" normalizeH="0" baseline="0" noProof="0" dirty="0" smtClean="0">
              <a:ln>
                <a:noFill/>
              </a:ln>
              <a:solidFill>
                <a:schemeClr val="tx1"/>
              </a:solidFill>
              <a:effectLst/>
              <a:uLnTx/>
              <a:uFillTx/>
              <a:latin typeface="+mn-ea"/>
              <a:ea typeface="+mn-ea"/>
              <a:cs typeface="+mn-cs"/>
            </a:endParaRPr>
          </a:p>
          <a:p>
            <a:pPr marL="800100" marR="0" lvl="1" indent="-342900" algn="l" defTabSz="993775" rtl="0" eaLnBrk="1" fontAlgn="t" latinLnBrk="0" hangingPunct="1">
              <a:lnSpc>
                <a:spcPct val="125000"/>
              </a:lnSpc>
              <a:spcBef>
                <a:spcPct val="20000"/>
              </a:spcBef>
              <a:spcAft>
                <a:spcPct val="0"/>
              </a:spcAft>
              <a:buClrTx/>
              <a:buSzTx/>
              <a:buFont typeface="Arial" panose="020B0604020202020204" pitchFamily="34" charset="0"/>
              <a:buChar char="•"/>
              <a:defRPr/>
            </a:pPr>
            <a:r>
              <a:rPr kumimoji="0" lang="zh-CN" altLang="en-US" sz="2200" b="1" i="0" u="none" strike="noStrike" kern="1200" cap="none" spc="0" normalizeH="0" baseline="0" noProof="0" dirty="0" smtClean="0">
                <a:ln>
                  <a:noFill/>
                </a:ln>
                <a:solidFill>
                  <a:srgbClr val="800000"/>
                </a:solidFill>
                <a:effectLst/>
                <a:uLnTx/>
                <a:uFillTx/>
                <a:latin typeface="+mn-ea"/>
                <a:ea typeface="+mn-ea"/>
                <a:cs typeface="+mn-cs"/>
              </a:rPr>
              <a:t>叶节点中每一条记录都包含着键值及指向的数据记录的物理位置（</a:t>
            </a:r>
            <a:r>
              <a:rPr kumimoji="0" lang="en-US" altLang="zh-CN" sz="2200" b="1" i="0" u="none" strike="noStrike" kern="1200" cap="none" spc="0" normalizeH="0" baseline="0" noProof="0" dirty="0" err="1" smtClean="0">
                <a:ln>
                  <a:noFill/>
                </a:ln>
                <a:solidFill>
                  <a:srgbClr val="800000"/>
                </a:solidFill>
                <a:effectLst/>
                <a:uLnTx/>
                <a:uFillTx/>
                <a:latin typeface="+mn-ea"/>
                <a:ea typeface="+mn-ea"/>
                <a:cs typeface="+mn-cs"/>
              </a:rPr>
              <a:t>rowid</a:t>
            </a:r>
            <a:r>
              <a:rPr kumimoji="0" lang="zh-CN" altLang="en-US" sz="2200" b="1" i="0" u="none" strike="noStrike" kern="1200" cap="none" spc="0" normalizeH="0" baseline="0" noProof="0" dirty="0" smtClean="0">
                <a:ln>
                  <a:noFill/>
                </a:ln>
                <a:solidFill>
                  <a:srgbClr val="800000"/>
                </a:solidFill>
                <a:effectLst/>
                <a:uLnTx/>
                <a:uFillTx/>
                <a:latin typeface="+mn-ea"/>
                <a:ea typeface="+mn-ea"/>
                <a:cs typeface="+mn-cs"/>
              </a:rPr>
              <a:t>）</a:t>
            </a:r>
            <a:endParaRPr kumimoji="0" lang="zh-CN" altLang="en-US" sz="2200" b="1" i="0" u="none" strike="noStrike" kern="1200" cap="none" spc="0" normalizeH="0" baseline="0" noProof="0" dirty="0" smtClean="0">
              <a:ln>
                <a:noFill/>
              </a:ln>
              <a:solidFill>
                <a:srgbClr val="800000"/>
              </a:solidFill>
              <a:effectLst/>
              <a:uLnTx/>
              <a:uFillTx/>
              <a:latin typeface="+mn-ea"/>
              <a:ea typeface="+mn-ea"/>
              <a:cs typeface="+mn-cs"/>
            </a:endParaRPr>
          </a:p>
        </p:txBody>
      </p:sp>
      <p:sp>
        <p:nvSpPr>
          <p:cNvPr id="87044" name="Rectangle 3"/>
          <p:cNvSpPr/>
          <p:nvPr/>
        </p:nvSpPr>
        <p:spPr>
          <a:xfrm>
            <a:off x="1116013" y="188913"/>
            <a:ext cx="6705600" cy="563562"/>
          </a:xfrm>
          <a:prstGeom prst="rect">
            <a:avLst/>
          </a:prstGeom>
          <a:noFill/>
          <a:ln w="9525">
            <a:noFill/>
          </a:ln>
        </p:spPr>
        <p:txBody>
          <a:bodyPr anchor="ctr" anchorCtr="0"/>
          <a:p>
            <a:pPr algn="ctr" eaLnBrk="0" hangingPunct="0"/>
            <a:r>
              <a:rPr lang="zh-CN" altLang="en-US" sz="4000" dirty="0">
                <a:solidFill>
                  <a:schemeClr val="bg1"/>
                </a:solidFill>
                <a:latin typeface="Times" pitchFamily="18" charset="0"/>
                <a:ea typeface="微软雅黑" panose="020B0503020204020204" charset="-122"/>
              </a:rPr>
              <a:t>平衡树（</a:t>
            </a:r>
            <a:r>
              <a:rPr lang="en-US" altLang="zh-CN" sz="4000" dirty="0">
                <a:solidFill>
                  <a:schemeClr val="bg1"/>
                </a:solidFill>
                <a:latin typeface="Times" pitchFamily="18" charset="0"/>
                <a:ea typeface="微软雅黑" panose="020B0503020204020204" charset="-122"/>
              </a:rPr>
              <a:t>B-Tree</a:t>
            </a:r>
            <a:r>
              <a:rPr lang="zh-CN" altLang="en-US" sz="4000" dirty="0">
                <a:solidFill>
                  <a:schemeClr val="bg1"/>
                </a:solidFill>
                <a:latin typeface="Times" pitchFamily="18" charset="0"/>
                <a:ea typeface="微软雅黑" panose="020B0503020204020204" charset="-122"/>
              </a:rPr>
              <a:t>）索引</a:t>
            </a:r>
            <a:endParaRPr lang="zh-CN" altLang="en-US" sz="4000" dirty="0">
              <a:solidFill>
                <a:schemeClr val="bg1"/>
              </a:solidFill>
              <a:latin typeface="Times" pitchFamily="18" charset="0"/>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762">
                                            <p:txEl>
                                              <p:charRg st="10" end="4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3762">
                                            <p:txEl>
                                              <p:charRg st="45" end="6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3762">
                                            <p:txEl>
                                              <p:charRg st="68" end="1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3762">
                                            <p:txEl>
                                              <p:charRg st="115" end="14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3762">
                                            <p:txEl>
                                              <p:charRg st="147" end="17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3762">
                                            <p:txEl>
                                              <p:charRg st="179"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8067" name="Rectangle 2"/>
          <p:cNvSpPr>
            <a:spLocks noGrp="1"/>
          </p:cNvSpPr>
          <p:nvPr>
            <p:ph type="title"/>
          </p:nvPr>
        </p:nvSpPr>
        <p:spPr/>
        <p:txBody>
          <a:bodyPr vert="horz" wrap="square" lIns="91440" tIns="45720" rIns="91440" bIns="45720" anchor="ctr" anchorCtr="0"/>
          <a:p>
            <a:r>
              <a:rPr lang="en-US" altLang="zh-CN" dirty="0">
                <a:ea typeface="微软雅黑" panose="020B0503020204020204" charset="-122"/>
              </a:rPr>
              <a:t>B-Tree</a:t>
            </a:r>
            <a:r>
              <a:rPr lang="zh-CN" altLang="en-US" dirty="0">
                <a:ea typeface="微软雅黑" panose="020B0503020204020204" charset="-122"/>
              </a:rPr>
              <a:t>示意</a:t>
            </a:r>
            <a:endParaRPr lang="zh-CN" altLang="en-US" dirty="0">
              <a:ea typeface="微软雅黑" panose="020B0503020204020204" charset="-122"/>
            </a:endParaRPr>
          </a:p>
        </p:txBody>
      </p:sp>
      <p:pic>
        <p:nvPicPr>
          <p:cNvPr id="88068" name="Picture 7"/>
          <p:cNvPicPr>
            <a:picLocks noChangeAspect="1"/>
          </p:cNvPicPr>
          <p:nvPr/>
        </p:nvPicPr>
        <p:blipFill>
          <a:blip r:embed="rId1"/>
          <a:stretch>
            <a:fillRect/>
          </a:stretch>
        </p:blipFill>
        <p:spPr>
          <a:xfrm>
            <a:off x="0" y="1052513"/>
            <a:ext cx="9144000" cy="4608512"/>
          </a:xfrm>
          <a:prstGeom prst="rect">
            <a:avLst/>
          </a:prstGeom>
          <a:noFill/>
          <a:ln w="9525">
            <a:noFill/>
          </a:ln>
        </p:spPr>
      </p:pic>
      <p:sp>
        <p:nvSpPr>
          <p:cNvPr id="88069" name="AutoShape 4"/>
          <p:cNvSpPr/>
          <p:nvPr/>
        </p:nvSpPr>
        <p:spPr>
          <a:xfrm>
            <a:off x="1763713" y="5849938"/>
            <a:ext cx="3024187" cy="1008062"/>
          </a:xfrm>
          <a:prstGeom prst="cloudCallout">
            <a:avLst>
              <a:gd name="adj1" fmla="val -28477"/>
              <a:gd name="adj2" fmla="val -104958"/>
            </a:avLst>
          </a:prstGeom>
          <a:solidFill>
            <a:schemeClr val="accent1"/>
          </a:solidFill>
          <a:ln w="9525" cap="flat" cmpd="sng">
            <a:solidFill>
              <a:schemeClr val="tx1"/>
            </a:solidFill>
            <a:prstDash val="solid"/>
            <a:headEnd type="none" w="med" len="med"/>
            <a:tailEnd type="none" w="med" len="med"/>
          </a:ln>
        </p:spPr>
        <p:txBody>
          <a:bodyPr/>
          <a:p>
            <a:pPr algn="ctr"/>
            <a:r>
              <a:rPr lang="zh-CN" altLang="en-US" sz="2000" dirty="0">
                <a:solidFill>
                  <a:srgbClr val="800000"/>
                </a:solidFill>
                <a:latin typeface="Arial" panose="020B0604020202020204" pitchFamily="34" charset="0"/>
              </a:rPr>
              <a:t>叶子节点保存索引值与</a:t>
            </a:r>
            <a:r>
              <a:rPr lang="en-US" altLang="zh-CN" sz="2000" dirty="0">
                <a:solidFill>
                  <a:srgbClr val="800000"/>
                </a:solidFill>
                <a:latin typeface="Arial" panose="020B0604020202020204" pitchFamily="34" charset="0"/>
              </a:rPr>
              <a:t>ROWID</a:t>
            </a:r>
            <a:endParaRPr lang="en-US" altLang="zh-CN" sz="2000" dirty="0">
              <a:solidFill>
                <a:srgbClr val="800000"/>
              </a:solidFill>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89091" name="Rectangle 2"/>
          <p:cNvSpPr>
            <a:spLocks noGrp="1"/>
          </p:cNvSpPr>
          <p:nvPr>
            <p:ph type="title"/>
          </p:nvPr>
        </p:nvSpPr>
        <p:spPr/>
        <p:txBody>
          <a:bodyPr vert="horz" wrap="square" lIns="91440" tIns="45720" rIns="91440" bIns="45720" anchor="ctr" anchorCtr="0"/>
          <a:p>
            <a:r>
              <a:rPr lang="en-US" altLang="zh-CN" dirty="0">
                <a:ea typeface="微软雅黑" panose="020B0503020204020204" charset="-122"/>
              </a:rPr>
              <a:t>Oracle</a:t>
            </a:r>
            <a:r>
              <a:rPr lang="zh-CN" altLang="en-US" dirty="0">
                <a:ea typeface="微软雅黑" panose="020B0503020204020204" charset="-122"/>
              </a:rPr>
              <a:t>如何使用</a:t>
            </a:r>
            <a:r>
              <a:rPr lang="en-US" altLang="zh-CN" dirty="0">
                <a:ea typeface="微软雅黑" panose="020B0503020204020204" charset="-122"/>
              </a:rPr>
              <a:t>B-Tree</a:t>
            </a:r>
            <a:endParaRPr lang="en-US" altLang="zh-CN" dirty="0">
              <a:ea typeface="微软雅黑" panose="020B0503020204020204" charset="-122"/>
            </a:endParaRPr>
          </a:p>
        </p:txBody>
      </p:sp>
      <p:sp>
        <p:nvSpPr>
          <p:cNvPr id="89092" name="Text Box 77"/>
          <p:cNvSpPr txBox="1"/>
          <p:nvPr/>
        </p:nvSpPr>
        <p:spPr>
          <a:xfrm>
            <a:off x="539750" y="908050"/>
            <a:ext cx="7854950" cy="4727575"/>
          </a:xfrm>
          <a:prstGeom prst="rect">
            <a:avLst/>
          </a:prstGeom>
          <a:noFill/>
          <a:ln w="6350">
            <a:noFill/>
          </a:ln>
        </p:spPr>
        <p:txBody>
          <a:bodyPr lIns="0" tIns="0" rIns="0" bIns="0">
            <a:spAutoFit/>
          </a:bodyPr>
          <a:p>
            <a:pPr defTabSz="993775" fontAlgn="t">
              <a:lnSpc>
                <a:spcPct val="15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微软雅黑" panose="020B0503020204020204" charset="-122"/>
              </a:rPr>
              <a:t>一般情况下</a:t>
            </a:r>
            <a:endParaRPr lang="zh-CN" altLang="en-US" sz="2200" dirty="0">
              <a:latin typeface="Times New Roman" panose="02020603050405020304" charset="0"/>
              <a:ea typeface="微软雅黑" panose="020B0503020204020204" charset="-122"/>
            </a:endParaRPr>
          </a:p>
          <a:p>
            <a:pPr marL="800100" lvl="1" indent="-342900" defTabSz="993775" eaLnBrk="1" fontAlgn="t" hangingPunct="1">
              <a:lnSpc>
                <a:spcPct val="150000"/>
              </a:lnSpc>
              <a:spcBef>
                <a:spcPct val="20000"/>
              </a:spcBef>
              <a:buClr>
                <a:schemeClr val="accent1"/>
              </a:buClr>
              <a:buFont typeface="Wingdings" panose="05000000000000000000" pitchFamily="2" charset="2"/>
              <a:buChar char="l"/>
            </a:pPr>
            <a:r>
              <a:rPr lang="zh-CN" altLang="en-US" sz="2200" dirty="0">
                <a:latin typeface="Times New Roman" panose="02020603050405020304" charset="0"/>
                <a:ea typeface="微软雅黑" panose="020B0503020204020204" charset="-122"/>
              </a:rPr>
              <a:t>从根节点开始，按照查询条件沿着分支找到符合条件的叶节点</a:t>
            </a:r>
            <a:endParaRPr lang="zh-CN" altLang="en-US" sz="2200" dirty="0">
              <a:latin typeface="Times New Roman" panose="02020603050405020304" charset="0"/>
              <a:ea typeface="微软雅黑" panose="020B0503020204020204" charset="-122"/>
            </a:endParaRPr>
          </a:p>
          <a:p>
            <a:pPr marL="800100" lvl="1" indent="-342900" defTabSz="993775" eaLnBrk="1" fontAlgn="t" hangingPunct="1">
              <a:lnSpc>
                <a:spcPct val="150000"/>
              </a:lnSpc>
              <a:spcBef>
                <a:spcPct val="20000"/>
              </a:spcBef>
              <a:buClr>
                <a:schemeClr val="accent1"/>
              </a:buClr>
              <a:buFont typeface="Wingdings" panose="05000000000000000000" pitchFamily="2" charset="2"/>
              <a:buChar char="l"/>
            </a:pPr>
            <a:r>
              <a:rPr lang="zh-CN" altLang="en-US" sz="2200" dirty="0">
                <a:latin typeface="Times New Roman" panose="02020603050405020304" charset="0"/>
                <a:ea typeface="微软雅黑" panose="020B0503020204020204" charset="-122"/>
              </a:rPr>
              <a:t>在符合条件的叶节点中找到符合条件的起始</a:t>
            </a:r>
            <a:r>
              <a:rPr lang="en-US" altLang="zh-CN" sz="2200" dirty="0">
                <a:latin typeface="Times New Roman" panose="02020603050405020304" charset="0"/>
                <a:ea typeface="微软雅黑" panose="020B0503020204020204" charset="-122"/>
              </a:rPr>
              <a:t>rowid</a:t>
            </a:r>
            <a:endParaRPr lang="en-US" altLang="zh-CN" sz="2200" dirty="0">
              <a:latin typeface="Times New Roman" panose="02020603050405020304" charset="0"/>
              <a:ea typeface="微软雅黑" panose="020B0503020204020204" charset="-122"/>
            </a:endParaRPr>
          </a:p>
          <a:p>
            <a:pPr marL="800100" lvl="1" indent="-342900" defTabSz="993775" eaLnBrk="1" fontAlgn="t" hangingPunct="1">
              <a:lnSpc>
                <a:spcPct val="150000"/>
              </a:lnSpc>
              <a:spcBef>
                <a:spcPct val="20000"/>
              </a:spcBef>
              <a:buClr>
                <a:schemeClr val="accent1"/>
              </a:buClr>
              <a:buFont typeface="Wingdings" panose="05000000000000000000" pitchFamily="2" charset="2"/>
              <a:buChar char="l"/>
            </a:pPr>
            <a:r>
              <a:rPr lang="zh-CN" altLang="en-US" sz="2200" dirty="0">
                <a:latin typeface="Times New Roman" panose="02020603050405020304" charset="0"/>
                <a:ea typeface="微软雅黑" panose="020B0503020204020204" charset="-122"/>
              </a:rPr>
              <a:t>根据</a:t>
            </a:r>
            <a:r>
              <a:rPr lang="en-US" altLang="zh-CN" sz="2200" dirty="0">
                <a:latin typeface="Times New Roman" panose="02020603050405020304" charset="0"/>
                <a:ea typeface="微软雅黑" panose="020B0503020204020204" charset="-122"/>
              </a:rPr>
              <a:t>rowid</a:t>
            </a:r>
            <a:r>
              <a:rPr lang="zh-CN" altLang="en-US" sz="2200" dirty="0">
                <a:latin typeface="Times New Roman" panose="02020603050405020304" charset="0"/>
                <a:ea typeface="微软雅黑" panose="020B0503020204020204" charset="-122"/>
              </a:rPr>
              <a:t>找到相应的数据块读入内存</a:t>
            </a:r>
            <a:endParaRPr lang="zh-CN" altLang="en-US" sz="2200" dirty="0">
              <a:latin typeface="Times New Roman" panose="02020603050405020304" charset="0"/>
              <a:ea typeface="微软雅黑" panose="020B0503020204020204" charset="-122"/>
            </a:endParaRPr>
          </a:p>
          <a:p>
            <a:pPr defTabSz="993775" fontAlgn="t">
              <a:lnSpc>
                <a:spcPct val="15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微软雅黑" panose="020B0503020204020204" charset="-122"/>
              </a:rPr>
              <a:t>如果涉及到</a:t>
            </a:r>
            <a:r>
              <a:rPr lang="en-US" altLang="zh-CN" sz="2200" dirty="0">
                <a:latin typeface="Times New Roman" panose="02020603050405020304" charset="0"/>
                <a:ea typeface="微软雅黑" panose="020B0503020204020204" charset="-122"/>
              </a:rPr>
              <a:t>Index Range Scan</a:t>
            </a:r>
            <a:r>
              <a:rPr lang="zh-CN" altLang="en-US" sz="2200" dirty="0">
                <a:latin typeface="Times New Roman" panose="02020603050405020304" charset="0"/>
                <a:ea typeface="微软雅黑" panose="020B0503020204020204" charset="-122"/>
              </a:rPr>
              <a:t>（区域扫描），则通过叶节点之间的双向链接读取随后的叶节点，无需返回至分支节点</a:t>
            </a:r>
            <a:endParaRPr lang="zh-CN" altLang="en-US" sz="2200" dirty="0">
              <a:latin typeface="Times New Roman" panose="02020603050405020304" charset="0"/>
              <a:ea typeface="微软雅黑" panose="020B0503020204020204" charset="-122"/>
            </a:endParaRPr>
          </a:p>
          <a:p>
            <a:pPr defTabSz="993775" fontAlgn="t">
              <a:lnSpc>
                <a:spcPct val="150000"/>
              </a:lnSpc>
              <a:spcBef>
                <a:spcPct val="20000"/>
              </a:spcBef>
              <a:buClr>
                <a:srgbClr val="800000"/>
              </a:buClr>
              <a:buFont typeface="Wingdings" panose="05000000000000000000" pitchFamily="2" charset="2"/>
              <a:buChar char="n"/>
            </a:pPr>
            <a:r>
              <a:rPr lang="zh-CN" altLang="en-US" sz="2200" dirty="0">
                <a:latin typeface="Times New Roman" panose="02020603050405020304" charset="0"/>
                <a:ea typeface="微软雅黑" panose="020B0503020204020204" charset="-122"/>
              </a:rPr>
              <a:t>特殊的查询可能仅依靠索引就可以返回结果，无需访问数据块</a:t>
            </a:r>
            <a:endParaRPr lang="zh-CN" altLang="en-US" sz="2200" dirty="0">
              <a:latin typeface="Times New Roman" panose="02020603050405020304" charset="0"/>
              <a:ea typeface="微软雅黑" panose="020B0503020204020204" charset="-122"/>
            </a:endParaRPr>
          </a:p>
          <a:p>
            <a:pPr defTabSz="993775" fontAlgn="t">
              <a:lnSpc>
                <a:spcPct val="110000"/>
              </a:lnSpc>
            </a:pPr>
            <a:endParaRPr lang="en-US" altLang="zh-CN" sz="2200" dirty="0">
              <a:latin typeface="Times New Roman" panose="02020603050405020304" charset="0"/>
              <a:ea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0115" name="Rectangle 2"/>
          <p:cNvSpPr>
            <a:spLocks noGrp="1"/>
          </p:cNvSpPr>
          <p:nvPr>
            <p:ph type="title"/>
          </p:nvPr>
        </p:nvSpPr>
        <p:spPr/>
        <p:txBody>
          <a:bodyPr vert="horz" wrap="square" lIns="91440" tIns="45720" rIns="91440" bIns="45720" anchor="ctr" anchorCtr="0"/>
          <a:p>
            <a:r>
              <a:rPr lang="en-US" altLang="zh-CN" dirty="0">
                <a:ea typeface="微软雅黑" panose="020B0503020204020204" charset="-122"/>
              </a:rPr>
              <a:t>B-Tree</a:t>
            </a:r>
            <a:r>
              <a:rPr lang="zh-CN" altLang="en-US" dirty="0">
                <a:ea typeface="微软雅黑" panose="020B0503020204020204" charset="-122"/>
              </a:rPr>
              <a:t>示意：基于索引的区域扫描</a:t>
            </a:r>
            <a:endParaRPr lang="zh-CN" altLang="en-US" dirty="0">
              <a:ea typeface="微软雅黑" panose="020B0503020204020204" charset="-122"/>
            </a:endParaRPr>
          </a:p>
        </p:txBody>
      </p:sp>
      <p:pic>
        <p:nvPicPr>
          <p:cNvPr id="90116" name="Picture 3"/>
          <p:cNvPicPr>
            <a:picLocks noChangeAspect="1"/>
          </p:cNvPicPr>
          <p:nvPr/>
        </p:nvPicPr>
        <p:blipFill>
          <a:blip r:embed="rId1"/>
          <a:stretch>
            <a:fillRect/>
          </a:stretch>
        </p:blipFill>
        <p:spPr>
          <a:xfrm>
            <a:off x="0" y="2060575"/>
            <a:ext cx="9144000" cy="3889375"/>
          </a:xfrm>
          <a:prstGeom prst="rect">
            <a:avLst/>
          </a:prstGeom>
          <a:noFill/>
          <a:ln w="9525">
            <a:noFill/>
          </a:ln>
        </p:spPr>
      </p:pic>
      <p:sp>
        <p:nvSpPr>
          <p:cNvPr id="90117" name="TextBox 1"/>
          <p:cNvSpPr txBox="1"/>
          <p:nvPr/>
        </p:nvSpPr>
        <p:spPr>
          <a:xfrm>
            <a:off x="1979613" y="5157788"/>
            <a:ext cx="647700" cy="368300"/>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19</a:t>
            </a:r>
            <a:endParaRPr lang="zh-CN" altLang="en-US" sz="1800" dirty="0">
              <a:solidFill>
                <a:srgbClr val="800000"/>
              </a:solidFill>
              <a:latin typeface="新宋体" panose="02010609030101010101" pitchFamily="49" charset="-122"/>
            </a:endParaRPr>
          </a:p>
        </p:txBody>
      </p:sp>
      <p:sp>
        <p:nvSpPr>
          <p:cNvPr id="90118" name="TextBox 5"/>
          <p:cNvSpPr txBox="1"/>
          <p:nvPr/>
        </p:nvSpPr>
        <p:spPr>
          <a:xfrm>
            <a:off x="3924300" y="5219700"/>
            <a:ext cx="647700" cy="369888"/>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43</a:t>
            </a:r>
            <a:endParaRPr lang="zh-CN" altLang="en-US" sz="1800" dirty="0">
              <a:solidFill>
                <a:srgbClr val="800000"/>
              </a:solidFill>
              <a:latin typeface="新宋体" panose="02010609030101010101" pitchFamily="49" charset="-122"/>
            </a:endParaRPr>
          </a:p>
        </p:txBody>
      </p:sp>
      <p:sp>
        <p:nvSpPr>
          <p:cNvPr id="90119" name="TextBox 6"/>
          <p:cNvSpPr txBox="1"/>
          <p:nvPr/>
        </p:nvSpPr>
        <p:spPr>
          <a:xfrm>
            <a:off x="7921625" y="2492375"/>
            <a:ext cx="649288" cy="369888"/>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28</a:t>
            </a:r>
            <a:endParaRPr lang="zh-CN" altLang="en-US" sz="1800" dirty="0">
              <a:solidFill>
                <a:srgbClr val="800000"/>
              </a:solidFill>
              <a:latin typeface="新宋体" panose="02010609030101010101" pitchFamily="49" charset="-122"/>
            </a:endParaRPr>
          </a:p>
        </p:txBody>
      </p:sp>
      <p:sp>
        <p:nvSpPr>
          <p:cNvPr id="90120" name="TextBox 1"/>
          <p:cNvSpPr txBox="1"/>
          <p:nvPr/>
        </p:nvSpPr>
        <p:spPr>
          <a:xfrm>
            <a:off x="7959725" y="3135313"/>
            <a:ext cx="649288" cy="369887"/>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43</a:t>
            </a:r>
            <a:endParaRPr lang="zh-CN" altLang="en-US" sz="1800" dirty="0">
              <a:solidFill>
                <a:srgbClr val="800000"/>
              </a:solidFill>
              <a:latin typeface="新宋体" panose="02010609030101010101" pitchFamily="49" charset="-122"/>
            </a:endParaRPr>
          </a:p>
        </p:txBody>
      </p:sp>
      <p:sp>
        <p:nvSpPr>
          <p:cNvPr id="90121" name="TextBox 1"/>
          <p:cNvSpPr txBox="1"/>
          <p:nvPr/>
        </p:nvSpPr>
        <p:spPr>
          <a:xfrm>
            <a:off x="7959725" y="3486150"/>
            <a:ext cx="649288" cy="369888"/>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40</a:t>
            </a:r>
            <a:endParaRPr lang="zh-CN" altLang="en-US" sz="1800" dirty="0">
              <a:solidFill>
                <a:srgbClr val="800000"/>
              </a:solidFill>
              <a:latin typeface="新宋体" panose="02010609030101010101" pitchFamily="49" charset="-122"/>
            </a:endParaRPr>
          </a:p>
        </p:txBody>
      </p:sp>
      <p:sp>
        <p:nvSpPr>
          <p:cNvPr id="90122" name="TextBox 1"/>
          <p:cNvSpPr txBox="1"/>
          <p:nvPr/>
        </p:nvSpPr>
        <p:spPr>
          <a:xfrm>
            <a:off x="7940675" y="4149725"/>
            <a:ext cx="649288" cy="368300"/>
          </a:xfrm>
          <a:prstGeom prst="rect">
            <a:avLst/>
          </a:prstGeom>
          <a:noFill/>
          <a:ln w="9525">
            <a:noFill/>
          </a:ln>
        </p:spPr>
        <p:txBody>
          <a:bodyPr>
            <a:spAutoFit/>
          </a:bodyPr>
          <a:p>
            <a:r>
              <a:rPr lang="en-US" altLang="zh-CN" sz="1800" dirty="0">
                <a:solidFill>
                  <a:srgbClr val="800000"/>
                </a:solidFill>
                <a:latin typeface="新宋体" panose="02010609030101010101" pitchFamily="49" charset="-122"/>
              </a:rPr>
              <a:t>19</a:t>
            </a:r>
            <a:endParaRPr lang="zh-CN" altLang="en-US" sz="1800" dirty="0">
              <a:solidFill>
                <a:srgbClr val="800000"/>
              </a:solidFill>
              <a:latin typeface="新宋体" panose="02010609030101010101" pitchFamily="49" charset="-122"/>
            </a:endParaRPr>
          </a:p>
        </p:txBody>
      </p:sp>
      <p:sp>
        <p:nvSpPr>
          <p:cNvPr id="90123" name="TextBox 1"/>
          <p:cNvSpPr txBox="1"/>
          <p:nvPr/>
        </p:nvSpPr>
        <p:spPr>
          <a:xfrm>
            <a:off x="1619250" y="1268413"/>
            <a:ext cx="4608513" cy="461962"/>
          </a:xfrm>
          <a:prstGeom prst="rect">
            <a:avLst/>
          </a:prstGeom>
          <a:noFill/>
          <a:ln w="9525">
            <a:noFill/>
          </a:ln>
        </p:spPr>
        <p:txBody>
          <a:bodyPr>
            <a:spAutoFit/>
          </a:bodyPr>
          <a:p>
            <a:r>
              <a:rPr lang="zh-CN" altLang="en-US" dirty="0">
                <a:solidFill>
                  <a:srgbClr val="800000"/>
                </a:solidFill>
                <a:latin typeface="新宋体" panose="02010609030101010101" pitchFamily="49" charset="-122"/>
              </a:rPr>
              <a:t>检索 </a:t>
            </a:r>
            <a:r>
              <a:rPr lang="en-US" altLang="zh-CN" dirty="0">
                <a:solidFill>
                  <a:srgbClr val="800000"/>
                </a:solidFill>
                <a:latin typeface="新宋体" panose="02010609030101010101" pitchFamily="49" charset="-122"/>
              </a:rPr>
              <a:t>age&gt;=19 and age&lt;=43</a:t>
            </a:r>
            <a:endParaRPr lang="zh-CN" altLang="en-US" dirty="0">
              <a:solidFill>
                <a:srgbClr val="800000"/>
              </a:solidFill>
              <a:latin typeface="新宋体" panose="0201060903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741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2 </a:t>
            </a:r>
            <a:r>
              <a:rPr lang="zh-CN" altLang="en-US" dirty="0">
                <a:ea typeface="宋体" panose="02010600030101010101" pitchFamily="2" charset="-122"/>
              </a:rPr>
              <a:t>数据库对象</a:t>
            </a:r>
            <a:r>
              <a:rPr lang="en-US" altLang="zh-CN" dirty="0">
                <a:ea typeface="宋体" panose="02010600030101010101" pitchFamily="2" charset="-122"/>
              </a:rPr>
              <a:t>-</a:t>
            </a:r>
            <a:r>
              <a:rPr lang="zh-CN" altLang="en-US" dirty="0">
                <a:ea typeface="宋体" panose="02010600030101010101" pitchFamily="2" charset="-122"/>
              </a:rPr>
              <a:t>表</a:t>
            </a:r>
            <a:endParaRPr lang="zh-CN" altLang="en-US" dirty="0">
              <a:ea typeface="宋体" panose="02010600030101010101" pitchFamily="2" charset="-122"/>
            </a:endParaRPr>
          </a:p>
        </p:txBody>
      </p:sp>
      <p:sp>
        <p:nvSpPr>
          <p:cNvPr id="17412" name="Rectangle 3"/>
          <p:cNvSpPr>
            <a:spLocks noGrp="1"/>
          </p:cNvSpPr>
          <p:nvPr>
            <p:ph idx="1"/>
          </p:nvPr>
        </p:nvSpPr>
        <p:spPr>
          <a:xfrm>
            <a:off x="684213" y="1125538"/>
            <a:ext cx="7773987" cy="5268912"/>
          </a:xfrm>
        </p:spPr>
        <p:txBody>
          <a:bodyPr vert="horz" wrap="square" lIns="91440" tIns="45720" rIns="91440" bIns="45720" anchor="t" anchorCtr="0"/>
          <a:p>
            <a:r>
              <a:rPr lang="zh-CN" altLang="en-US" dirty="0">
                <a:ea typeface="宋体" panose="02010600030101010101" pitchFamily="2" charset="-122"/>
              </a:rPr>
              <a:t>表的创建</a:t>
            </a:r>
            <a:endParaRPr lang="zh-CN" altLang="en-US" dirty="0">
              <a:ea typeface="宋体" panose="02010600030101010101" pitchFamily="2" charset="-122"/>
            </a:endParaRPr>
          </a:p>
          <a:p>
            <a:r>
              <a:rPr lang="en-US" altLang="zh-CN" dirty="0">
                <a:ea typeface="宋体" panose="02010600030101010101" pitchFamily="2" charset="-122"/>
              </a:rPr>
              <a:t>Oracle</a:t>
            </a:r>
            <a:r>
              <a:rPr lang="zh-CN" altLang="en-US" dirty="0">
                <a:ea typeface="宋体" panose="02010600030101010101" pitchFamily="2" charset="-122"/>
              </a:rPr>
              <a:t>常用数据类型  </a:t>
            </a:r>
            <a:endParaRPr lang="zh-CN" altLang="en-US" dirty="0">
              <a:ea typeface="宋体" panose="02010600030101010101" pitchFamily="2" charset="-122"/>
            </a:endParaRPr>
          </a:p>
          <a:p>
            <a:r>
              <a:rPr lang="zh-CN" altLang="en-US" dirty="0">
                <a:ea typeface="宋体" panose="02010600030101010101" pitchFamily="2" charset="-122"/>
              </a:rPr>
              <a:t>表中约束的管理      </a:t>
            </a:r>
            <a:endParaRPr lang="zh-CN" altLang="en-US" dirty="0">
              <a:ea typeface="宋体" panose="02010600030101010101" pitchFamily="2" charset="-122"/>
            </a:endParaRPr>
          </a:p>
          <a:p>
            <a:r>
              <a:rPr lang="zh-CN" altLang="en-US" dirty="0">
                <a:ea typeface="宋体" panose="02010600030101010101" pitchFamily="2" charset="-122"/>
              </a:rPr>
              <a:t>表参数设置  </a:t>
            </a:r>
            <a:endParaRPr lang="zh-CN" altLang="en-US" dirty="0">
              <a:ea typeface="宋体" panose="02010600030101010101" pitchFamily="2" charset="-122"/>
            </a:endParaRPr>
          </a:p>
          <a:p>
            <a:r>
              <a:rPr lang="zh-CN" altLang="en-US" dirty="0">
                <a:ea typeface="宋体" panose="02010600030101010101" pitchFamily="2" charset="-122"/>
              </a:rPr>
              <a:t>表的修改   </a:t>
            </a:r>
            <a:endParaRPr lang="zh-CN" altLang="en-US" dirty="0">
              <a:ea typeface="宋体" panose="02010600030101010101" pitchFamily="2" charset="-122"/>
            </a:endParaRPr>
          </a:p>
          <a:p>
            <a:r>
              <a:rPr lang="zh-CN" altLang="en-US" dirty="0">
                <a:ea typeface="宋体" panose="02010600030101010101" pitchFamily="2" charset="-122"/>
              </a:rPr>
              <a:t>表的删除 </a:t>
            </a:r>
            <a:endParaRPr lang="zh-CN" altLang="en-US" dirty="0">
              <a:ea typeface="宋体" panose="02010600030101010101" pitchFamily="2" charset="-122"/>
            </a:endParaRPr>
          </a:p>
          <a:p>
            <a:r>
              <a:rPr lang="zh-CN" altLang="en-US" dirty="0">
                <a:ea typeface="宋体" panose="02010600030101010101" pitchFamily="2" charset="-122"/>
              </a:rPr>
              <a:t>利用</a:t>
            </a:r>
            <a:r>
              <a:rPr lang="en-US" altLang="zh-CN" dirty="0">
                <a:ea typeface="宋体" panose="02010600030101010101" pitchFamily="2" charset="-122"/>
              </a:rPr>
              <a:t>OEM</a:t>
            </a:r>
            <a:r>
              <a:rPr lang="zh-CN" altLang="en-US" dirty="0">
                <a:ea typeface="宋体" panose="02010600030101010101" pitchFamily="2" charset="-122"/>
              </a:rPr>
              <a:t>管理表</a:t>
            </a:r>
            <a:endParaRPr lang="zh-CN" altLang="en-US" dirty="0">
              <a:ea typeface="宋体" panose="02010600030101010101" pitchFamily="2" charset="-122"/>
            </a:endParaRPr>
          </a:p>
          <a:p>
            <a:endParaRPr lang="zh-CN" altLang="en-US"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1139" name="Rectangle 2"/>
          <p:cNvSpPr>
            <a:spLocks noGrp="1"/>
          </p:cNvSpPr>
          <p:nvPr>
            <p:ph type="title"/>
          </p:nvPr>
        </p:nvSpPr>
        <p:spPr/>
        <p:txBody>
          <a:bodyPr vert="horz" wrap="square" lIns="91440" tIns="45720" rIns="91440" bIns="45720" anchor="ctr" anchorCtr="0"/>
          <a:p>
            <a:r>
              <a:rPr lang="zh-CN" altLang="en-US" dirty="0">
                <a:ea typeface="微软雅黑" panose="020B0503020204020204" charset="-122"/>
              </a:rPr>
              <a:t>位图索引示意</a:t>
            </a:r>
            <a:endParaRPr lang="zh-CN" altLang="en-US" dirty="0">
              <a:ea typeface="微软雅黑" panose="020B0503020204020204" charset="-122"/>
            </a:endParaRPr>
          </a:p>
        </p:txBody>
      </p:sp>
      <p:sp>
        <p:nvSpPr>
          <p:cNvPr id="91140" name="TextBox 1"/>
          <p:cNvSpPr txBox="1"/>
          <p:nvPr/>
        </p:nvSpPr>
        <p:spPr>
          <a:xfrm>
            <a:off x="323850" y="1292225"/>
            <a:ext cx="7993063" cy="1052513"/>
          </a:xfrm>
          <a:prstGeom prst="rect">
            <a:avLst/>
          </a:prstGeom>
          <a:noFill/>
          <a:ln w="9525">
            <a:noFill/>
          </a:ln>
        </p:spPr>
        <p:txBody>
          <a:bodyPr>
            <a:spAutoFit/>
          </a:bodyPr>
          <a:p>
            <a:pPr>
              <a:lnSpc>
                <a:spcPct val="130000"/>
              </a:lnSpc>
            </a:pPr>
            <a:r>
              <a:rPr lang="zh-CN" altLang="en-US" dirty="0">
                <a:solidFill>
                  <a:srgbClr val="800000"/>
                </a:solidFill>
                <a:latin typeface="新宋体" panose="02010609030101010101" pitchFamily="49" charset="-122"/>
              </a:rPr>
              <a:t>位图索引：按位图结构组织的索引，适合索引值取值范围小，重复率高的应用。如：性别，部门等字段。</a:t>
            </a:r>
            <a:endParaRPr lang="zh-CN" altLang="en-US" dirty="0">
              <a:solidFill>
                <a:srgbClr val="800000"/>
              </a:solidFill>
              <a:latin typeface="新宋体" panose="02010609030101010101" pitchFamily="49" charset="-122"/>
            </a:endParaRPr>
          </a:p>
        </p:txBody>
      </p:sp>
      <p:pic>
        <p:nvPicPr>
          <p:cNvPr id="91141" name="图片 2"/>
          <p:cNvPicPr>
            <a:picLocks noChangeAspect="1"/>
          </p:cNvPicPr>
          <p:nvPr/>
        </p:nvPicPr>
        <p:blipFill>
          <a:blip r:embed="rId1"/>
          <a:srcRect l="4662" r="4393"/>
          <a:stretch>
            <a:fillRect/>
          </a:stretch>
        </p:blipFill>
        <p:spPr>
          <a:xfrm>
            <a:off x="827088" y="2492375"/>
            <a:ext cx="6962775" cy="3457575"/>
          </a:xfrm>
          <a:prstGeom prst="rect">
            <a:avLst/>
          </a:prstGeom>
          <a:noFill/>
          <a:ln w="9525">
            <a:noFill/>
          </a:ln>
        </p:spPr>
      </p:pic>
      <p:sp>
        <p:nvSpPr>
          <p:cNvPr id="91142" name="TextBox 1"/>
          <p:cNvSpPr txBox="1"/>
          <p:nvPr/>
        </p:nvSpPr>
        <p:spPr>
          <a:xfrm>
            <a:off x="320675" y="5975350"/>
            <a:ext cx="7991475" cy="504825"/>
          </a:xfrm>
          <a:prstGeom prst="rect">
            <a:avLst/>
          </a:prstGeom>
          <a:noFill/>
          <a:ln w="9525">
            <a:noFill/>
          </a:ln>
        </p:spPr>
        <p:txBody>
          <a:bodyPr>
            <a:spAutoFit/>
          </a:bodyPr>
          <a:p>
            <a:pPr>
              <a:lnSpc>
                <a:spcPct val="130000"/>
              </a:lnSpc>
            </a:pPr>
            <a:r>
              <a:rPr lang="zh-CN" altLang="en-US" dirty="0">
                <a:solidFill>
                  <a:srgbClr val="800000"/>
                </a:solidFill>
                <a:latin typeface="新宋体" panose="02010609030101010101" pitchFamily="49" charset="-122"/>
              </a:rPr>
              <a:t>上表有</a:t>
            </a:r>
            <a:r>
              <a:rPr lang="en-US" altLang="zh-CN" dirty="0">
                <a:solidFill>
                  <a:srgbClr val="800000"/>
                </a:solidFill>
                <a:latin typeface="新宋体" panose="02010609030101010101" pitchFamily="49" charset="-122"/>
              </a:rPr>
              <a:t>3</a:t>
            </a:r>
            <a:r>
              <a:rPr lang="zh-CN" altLang="en-US" dirty="0">
                <a:solidFill>
                  <a:srgbClr val="800000"/>
                </a:solidFill>
                <a:latin typeface="新宋体" panose="02010609030101010101" pitchFamily="49" charset="-122"/>
              </a:rPr>
              <a:t>个字段，</a:t>
            </a:r>
            <a:r>
              <a:rPr lang="en-US" altLang="zh-CN" dirty="0">
                <a:solidFill>
                  <a:srgbClr val="800000"/>
                </a:solidFill>
                <a:latin typeface="新宋体" panose="02010609030101010101" pitchFamily="49" charset="-122"/>
              </a:rPr>
              <a:t>100</a:t>
            </a:r>
            <a:r>
              <a:rPr lang="zh-CN" altLang="en-US" dirty="0">
                <a:solidFill>
                  <a:srgbClr val="800000"/>
                </a:solidFill>
                <a:latin typeface="新宋体" panose="02010609030101010101" pitchFamily="49" charset="-122"/>
              </a:rPr>
              <a:t>万条记录</a:t>
            </a:r>
            <a:endParaRPr lang="zh-CN" altLang="en-US" dirty="0">
              <a:solidFill>
                <a:srgbClr val="800000"/>
              </a:solidFill>
              <a:latin typeface="新宋体" panose="0201060903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2163" name="Rectangle 2"/>
          <p:cNvSpPr>
            <a:spLocks noGrp="1"/>
          </p:cNvSpPr>
          <p:nvPr>
            <p:ph type="title"/>
          </p:nvPr>
        </p:nvSpPr>
        <p:spPr/>
        <p:txBody>
          <a:bodyPr vert="horz" wrap="square" lIns="91440" tIns="45720" rIns="91440" bIns="45720" anchor="ctr" anchorCtr="0"/>
          <a:p>
            <a:r>
              <a:rPr lang="zh-CN" altLang="en-US" dirty="0">
                <a:ea typeface="微软雅黑" panose="020B0503020204020204" charset="-122"/>
              </a:rPr>
              <a:t>位图索引示意</a:t>
            </a:r>
            <a:endParaRPr lang="zh-CN" altLang="en-US" dirty="0">
              <a:ea typeface="微软雅黑" panose="020B0503020204020204" charset="-122"/>
            </a:endParaRPr>
          </a:p>
        </p:txBody>
      </p:sp>
      <p:sp>
        <p:nvSpPr>
          <p:cNvPr id="92164" name="TextBox 1"/>
          <p:cNvSpPr txBox="1"/>
          <p:nvPr/>
        </p:nvSpPr>
        <p:spPr>
          <a:xfrm>
            <a:off x="34925" y="952500"/>
            <a:ext cx="8082280" cy="891540"/>
          </a:xfrm>
          <a:prstGeom prst="rect">
            <a:avLst/>
          </a:prstGeom>
          <a:noFill/>
          <a:ln w="9525">
            <a:noFill/>
          </a:ln>
        </p:spPr>
        <p:txBody>
          <a:bodyPr wrap="square">
            <a:spAutoFit/>
          </a:bodyPr>
          <a:p>
            <a:pPr>
              <a:lnSpc>
                <a:spcPct val="130000"/>
              </a:lnSpc>
            </a:pPr>
            <a:r>
              <a:rPr lang="zh-CN" altLang="en-US" sz="2000" dirty="0">
                <a:solidFill>
                  <a:srgbClr val="800000"/>
                </a:solidFill>
                <a:latin typeface="新宋体" panose="02010609030101010101" pitchFamily="49" charset="-122"/>
              </a:rPr>
              <a:t>上表按</a:t>
            </a:r>
            <a:r>
              <a:rPr lang="zh-CN" altLang="en-US" sz="2000" dirty="0">
                <a:solidFill>
                  <a:schemeClr val="accent6">
                    <a:lumMod val="50000"/>
                  </a:schemeClr>
                </a:solidFill>
                <a:latin typeface="新宋体" panose="02010609030101010101" pitchFamily="49" charset="-122"/>
              </a:rPr>
              <a:t>性别</a:t>
            </a:r>
            <a:r>
              <a:rPr lang="en-US" altLang="zh-CN" sz="2000" dirty="0">
                <a:solidFill>
                  <a:schemeClr val="accent6">
                    <a:lumMod val="50000"/>
                  </a:schemeClr>
                </a:solidFill>
                <a:latin typeface="新宋体" panose="02010609030101010101" pitchFamily="49" charset="-122"/>
              </a:rPr>
              <a:t>(</a:t>
            </a:r>
            <a:r>
              <a:rPr lang="en-US" altLang="zh-CN" sz="2000" dirty="0">
                <a:sym typeface="+mn-ea"/>
              </a:rPr>
              <a:t>Gender</a:t>
            </a:r>
            <a:r>
              <a:rPr lang="en-US" altLang="zh-CN" sz="2000" dirty="0">
                <a:solidFill>
                  <a:schemeClr val="accent6">
                    <a:lumMod val="50000"/>
                  </a:schemeClr>
                </a:solidFill>
                <a:latin typeface="新宋体" panose="02010609030101010101" pitchFamily="49" charset="-122"/>
              </a:rPr>
              <a:t>)</a:t>
            </a:r>
            <a:r>
              <a:rPr lang="zh-CN" altLang="en-US" sz="2000" dirty="0">
                <a:solidFill>
                  <a:schemeClr val="accent6">
                    <a:lumMod val="50000"/>
                  </a:schemeClr>
                </a:solidFill>
                <a:latin typeface="新宋体" panose="02010609030101010101" pitchFamily="49" charset="-122"/>
              </a:rPr>
              <a:t>字段</a:t>
            </a:r>
            <a:r>
              <a:rPr lang="zh-CN" altLang="en-US" sz="2000" dirty="0">
                <a:solidFill>
                  <a:srgbClr val="800000"/>
                </a:solidFill>
                <a:latin typeface="新宋体" panose="02010609030101010101" pitchFamily="49" charset="-122"/>
              </a:rPr>
              <a:t>建立如下两个向量，男向量为</a:t>
            </a:r>
            <a:r>
              <a:rPr lang="en-US" altLang="zh-CN" sz="2000" dirty="0">
                <a:solidFill>
                  <a:srgbClr val="800000"/>
                </a:solidFill>
                <a:latin typeface="新宋体" panose="02010609030101010101" pitchFamily="49" charset="-122"/>
              </a:rPr>
              <a:t>10100……</a:t>
            </a:r>
            <a:r>
              <a:rPr lang="zh-CN" altLang="en-US" sz="2000" dirty="0">
                <a:solidFill>
                  <a:srgbClr val="800000"/>
                </a:solidFill>
                <a:latin typeface="新宋体" panose="02010609030101010101" pitchFamily="49" charset="-122"/>
              </a:rPr>
              <a:t>，向量的每一位表示该行是否是男，同理，女向量位</a:t>
            </a:r>
            <a:r>
              <a:rPr lang="en-US" altLang="zh-CN" sz="2000" dirty="0">
                <a:solidFill>
                  <a:srgbClr val="800000"/>
                </a:solidFill>
                <a:latin typeface="新宋体" panose="02010609030101010101" pitchFamily="49" charset="-122"/>
              </a:rPr>
              <a:t>01011……</a:t>
            </a:r>
            <a:endParaRPr lang="zh-CN" altLang="en-US" sz="2000" dirty="0">
              <a:solidFill>
                <a:srgbClr val="800000"/>
              </a:solidFill>
              <a:latin typeface="新宋体" panose="02010609030101010101" pitchFamily="49" charset="-122"/>
            </a:endParaRPr>
          </a:p>
        </p:txBody>
      </p:sp>
      <p:pic>
        <p:nvPicPr>
          <p:cNvPr id="92165" name="图片 1"/>
          <p:cNvPicPr>
            <a:picLocks noChangeAspect="1"/>
          </p:cNvPicPr>
          <p:nvPr/>
        </p:nvPicPr>
        <p:blipFill>
          <a:blip r:embed="rId1"/>
          <a:srcRect l="8417"/>
          <a:stretch>
            <a:fillRect/>
          </a:stretch>
        </p:blipFill>
        <p:spPr>
          <a:xfrm>
            <a:off x="759143" y="1844358"/>
            <a:ext cx="7116762" cy="1457325"/>
          </a:xfrm>
          <a:prstGeom prst="rect">
            <a:avLst/>
          </a:prstGeom>
          <a:noFill/>
          <a:ln w="9525">
            <a:noFill/>
          </a:ln>
        </p:spPr>
      </p:pic>
      <p:pic>
        <p:nvPicPr>
          <p:cNvPr id="92166" name="图片 3"/>
          <p:cNvPicPr>
            <a:picLocks noChangeAspect="1"/>
          </p:cNvPicPr>
          <p:nvPr/>
        </p:nvPicPr>
        <p:blipFill>
          <a:blip r:embed="rId2"/>
          <a:srcRect l="6181"/>
          <a:stretch>
            <a:fillRect/>
          </a:stretch>
        </p:blipFill>
        <p:spPr>
          <a:xfrm>
            <a:off x="713740" y="4149725"/>
            <a:ext cx="7099300" cy="1943100"/>
          </a:xfrm>
          <a:prstGeom prst="rect">
            <a:avLst/>
          </a:prstGeom>
          <a:noFill/>
          <a:ln w="9525">
            <a:noFill/>
          </a:ln>
        </p:spPr>
      </p:pic>
      <p:sp>
        <p:nvSpPr>
          <p:cNvPr id="92167" name="TextBox 1"/>
          <p:cNvSpPr txBox="1"/>
          <p:nvPr/>
        </p:nvSpPr>
        <p:spPr>
          <a:xfrm>
            <a:off x="123825" y="3284855"/>
            <a:ext cx="8187055" cy="891540"/>
          </a:xfrm>
          <a:prstGeom prst="rect">
            <a:avLst/>
          </a:prstGeom>
          <a:noFill/>
          <a:ln w="9525">
            <a:noFill/>
          </a:ln>
        </p:spPr>
        <p:txBody>
          <a:bodyPr wrap="square">
            <a:spAutoFit/>
          </a:bodyPr>
          <a:p>
            <a:pPr>
              <a:lnSpc>
                <a:spcPct val="130000"/>
              </a:lnSpc>
            </a:pPr>
            <a:r>
              <a:rPr lang="en-US" altLang="zh-CN" sz="2000" dirty="0">
                <a:solidFill>
                  <a:srgbClr val="800000"/>
                </a:solidFill>
                <a:latin typeface="新宋体" panose="02010609030101010101" pitchFamily="49" charset="-122"/>
              </a:rPr>
              <a:t>上表按</a:t>
            </a:r>
            <a:r>
              <a:rPr lang="en-US" altLang="zh-CN" sz="2000" dirty="0">
                <a:solidFill>
                  <a:schemeClr val="accent6">
                    <a:lumMod val="50000"/>
                  </a:schemeClr>
                </a:solidFill>
                <a:latin typeface="新宋体" panose="02010609030101010101" pitchFamily="49" charset="-122"/>
              </a:rPr>
              <a:t>婚姻状况(</a:t>
            </a:r>
            <a:r>
              <a:rPr lang="en-US" altLang="zh-CN" sz="2000" dirty="0">
                <a:sym typeface="+mn-ea"/>
              </a:rPr>
              <a:t>Marital)</a:t>
            </a:r>
            <a:r>
              <a:rPr lang="zh-CN" altLang="en-US" sz="2000" dirty="0">
                <a:sym typeface="+mn-ea"/>
              </a:rPr>
              <a:t>字段</a:t>
            </a:r>
            <a:r>
              <a:rPr lang="zh-CN" altLang="en-US" sz="2000" dirty="0">
                <a:solidFill>
                  <a:srgbClr val="800000"/>
                </a:solidFill>
                <a:sym typeface="+mn-ea"/>
              </a:rPr>
              <a:t>建立</a:t>
            </a:r>
            <a:r>
              <a:rPr lang="zh-CN" altLang="en-US" sz="2000" dirty="0">
                <a:solidFill>
                  <a:srgbClr val="800000"/>
                </a:solidFill>
                <a:latin typeface="新宋体" panose="02010609030101010101" pitchFamily="49" charset="-122"/>
              </a:rPr>
              <a:t>如下三个向量，已婚为</a:t>
            </a:r>
            <a:r>
              <a:rPr lang="en-US" altLang="zh-CN" sz="2000" dirty="0">
                <a:solidFill>
                  <a:srgbClr val="800000"/>
                </a:solidFill>
                <a:latin typeface="新宋体" panose="02010609030101010101" pitchFamily="49" charset="-122"/>
              </a:rPr>
              <a:t>11000……</a:t>
            </a:r>
            <a:r>
              <a:rPr lang="zh-CN" altLang="en-US" sz="2000" dirty="0">
                <a:solidFill>
                  <a:srgbClr val="800000"/>
                </a:solidFill>
                <a:latin typeface="新宋体" panose="02010609030101010101" pitchFamily="49" charset="-122"/>
              </a:rPr>
              <a:t>，未婚为</a:t>
            </a:r>
            <a:r>
              <a:rPr lang="en-US" altLang="zh-CN" sz="2000" dirty="0">
                <a:solidFill>
                  <a:srgbClr val="800000"/>
                </a:solidFill>
                <a:latin typeface="新宋体" panose="02010609030101010101" pitchFamily="49" charset="-122"/>
              </a:rPr>
              <a:t>00101……</a:t>
            </a:r>
            <a:r>
              <a:rPr lang="zh-CN" altLang="en-US" sz="2000" dirty="0">
                <a:solidFill>
                  <a:srgbClr val="800000"/>
                </a:solidFill>
                <a:latin typeface="新宋体" panose="02010609030101010101" pitchFamily="49" charset="-122"/>
              </a:rPr>
              <a:t>，离婚为</a:t>
            </a:r>
            <a:r>
              <a:rPr lang="en-US" altLang="zh-CN" sz="2000" dirty="0">
                <a:solidFill>
                  <a:srgbClr val="800000"/>
                </a:solidFill>
                <a:latin typeface="新宋体" panose="02010609030101010101" pitchFamily="49" charset="-122"/>
              </a:rPr>
              <a:t>00010……</a:t>
            </a:r>
            <a:endParaRPr lang="zh-CN" altLang="en-US" sz="2000" dirty="0">
              <a:solidFill>
                <a:srgbClr val="800000"/>
              </a:solidFill>
              <a:latin typeface="新宋体" panose="02010609030101010101" pitchFamily="49" charset="-122"/>
            </a:endParaRPr>
          </a:p>
        </p:txBody>
      </p:sp>
      <p:sp>
        <p:nvSpPr>
          <p:cNvPr id="92168" name="TextBox 1"/>
          <p:cNvSpPr txBox="1"/>
          <p:nvPr/>
        </p:nvSpPr>
        <p:spPr>
          <a:xfrm>
            <a:off x="395288" y="6105208"/>
            <a:ext cx="8280400" cy="434975"/>
          </a:xfrm>
          <a:prstGeom prst="rect">
            <a:avLst/>
          </a:prstGeom>
          <a:noFill/>
          <a:ln w="9525">
            <a:noFill/>
          </a:ln>
        </p:spPr>
        <p:txBody>
          <a:bodyPr>
            <a:spAutoFit/>
          </a:bodyPr>
          <a:p>
            <a:pPr>
              <a:lnSpc>
                <a:spcPct val="130000"/>
              </a:lnSpc>
            </a:pPr>
            <a:r>
              <a:rPr lang="en-US" altLang="zh-CN" sz="2000" dirty="0">
                <a:latin typeface="新宋体" panose="02010609030101010101" pitchFamily="49" charset="-122"/>
              </a:rPr>
              <a:t>select * from table where Gender=‘</a:t>
            </a:r>
            <a:r>
              <a:rPr lang="zh-CN" altLang="en-US" sz="2000" dirty="0">
                <a:latin typeface="新宋体" panose="02010609030101010101" pitchFamily="49" charset="-122"/>
              </a:rPr>
              <a:t>男’ </a:t>
            </a:r>
            <a:r>
              <a:rPr lang="en-US" altLang="zh-CN" sz="2000" dirty="0">
                <a:latin typeface="新宋体" panose="02010609030101010101" pitchFamily="49" charset="-122"/>
              </a:rPr>
              <a:t>and Marital=</a:t>
            </a:r>
            <a:r>
              <a:rPr lang="zh-CN" altLang="en-US" sz="2000" dirty="0">
                <a:latin typeface="新宋体" panose="02010609030101010101" pitchFamily="49" charset="-122"/>
              </a:rPr>
              <a:t>‘未婚’</a:t>
            </a:r>
            <a:r>
              <a:rPr lang="en-US" altLang="zh-CN" sz="2000" dirty="0">
                <a:latin typeface="新宋体" panose="02010609030101010101" pitchFamily="49" charset="-122"/>
              </a:rPr>
              <a:t>;</a:t>
            </a:r>
            <a:endParaRPr lang="zh-CN" altLang="en-US" sz="2000" dirty="0">
              <a:latin typeface="新宋体" panose="0201060903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3187" name="Rectangle 2"/>
          <p:cNvSpPr>
            <a:spLocks noGrp="1"/>
          </p:cNvSpPr>
          <p:nvPr>
            <p:ph type="title"/>
          </p:nvPr>
        </p:nvSpPr>
        <p:spPr/>
        <p:txBody>
          <a:bodyPr vert="horz" wrap="square" lIns="91440" tIns="45720" rIns="91440" bIns="45720" anchor="ctr" anchorCtr="0"/>
          <a:p>
            <a:r>
              <a:rPr lang="zh-CN" altLang="en-US" dirty="0">
                <a:ea typeface="微软雅黑" panose="020B0503020204020204" charset="-122"/>
              </a:rPr>
              <a:t>位图索引示意</a:t>
            </a:r>
            <a:endParaRPr lang="zh-CN" altLang="en-US" dirty="0">
              <a:ea typeface="微软雅黑" panose="020B0503020204020204" charset="-122"/>
            </a:endParaRPr>
          </a:p>
        </p:txBody>
      </p:sp>
      <p:sp>
        <p:nvSpPr>
          <p:cNvPr id="93188" name="TextBox 1"/>
          <p:cNvSpPr txBox="1"/>
          <p:nvPr/>
        </p:nvSpPr>
        <p:spPr>
          <a:xfrm>
            <a:off x="395288" y="1023938"/>
            <a:ext cx="7993062" cy="1282700"/>
          </a:xfrm>
          <a:prstGeom prst="rect">
            <a:avLst/>
          </a:prstGeom>
          <a:noFill/>
          <a:ln w="9525">
            <a:noFill/>
          </a:ln>
        </p:spPr>
        <p:txBody>
          <a:bodyPr>
            <a:spAutoFit/>
          </a:bodyPr>
          <a:p>
            <a:pPr>
              <a:lnSpc>
                <a:spcPct val="130000"/>
              </a:lnSpc>
            </a:pPr>
            <a:r>
              <a:rPr lang="zh-CN" altLang="en-US" sz="2000" dirty="0">
                <a:latin typeface="新宋体" panose="02010609030101010101" pitchFamily="49" charset="-122"/>
              </a:rPr>
              <a:t>取出男向量</a:t>
            </a:r>
            <a:r>
              <a:rPr lang="en-US" altLang="zh-CN" sz="2000" dirty="0">
                <a:latin typeface="新宋体" panose="02010609030101010101" pitchFamily="49" charset="-122"/>
              </a:rPr>
              <a:t>10100...</a:t>
            </a:r>
            <a:r>
              <a:rPr lang="zh-CN" altLang="en-US" sz="2000" dirty="0">
                <a:latin typeface="新宋体" panose="02010609030101010101" pitchFamily="49" charset="-122"/>
              </a:rPr>
              <a:t>，然后取出未婚向量</a:t>
            </a:r>
            <a:r>
              <a:rPr lang="en-US" altLang="zh-CN" sz="2000" dirty="0">
                <a:latin typeface="新宋体" panose="02010609030101010101" pitchFamily="49" charset="-122"/>
              </a:rPr>
              <a:t>00101...</a:t>
            </a:r>
            <a:r>
              <a:rPr lang="zh-CN" altLang="en-US" sz="2000" dirty="0">
                <a:latin typeface="新宋体" panose="02010609030101010101" pitchFamily="49" charset="-122"/>
              </a:rPr>
              <a:t>，</a:t>
            </a:r>
            <a:endParaRPr lang="en-US" altLang="zh-CN" sz="2000" dirty="0">
              <a:latin typeface="新宋体" panose="02010609030101010101" pitchFamily="49" charset="-122"/>
            </a:endParaRPr>
          </a:p>
          <a:p>
            <a:pPr>
              <a:lnSpc>
                <a:spcPct val="130000"/>
              </a:lnSpc>
            </a:pPr>
            <a:r>
              <a:rPr lang="zh-CN" altLang="en-US" sz="2000" dirty="0">
                <a:latin typeface="新宋体" panose="02010609030101010101" pitchFamily="49" charset="-122"/>
              </a:rPr>
              <a:t>将两个向量做</a:t>
            </a:r>
            <a:r>
              <a:rPr lang="en-US" altLang="zh-CN" sz="2000" dirty="0">
                <a:latin typeface="新宋体" panose="02010609030101010101" pitchFamily="49" charset="-122"/>
              </a:rPr>
              <a:t>and</a:t>
            </a:r>
            <a:r>
              <a:rPr lang="zh-CN" altLang="en-US" sz="2000" dirty="0">
                <a:latin typeface="新宋体" panose="02010609030101010101" pitchFamily="49" charset="-122"/>
              </a:rPr>
              <a:t>操作，这时生成新向量</a:t>
            </a:r>
            <a:r>
              <a:rPr lang="en-US" altLang="zh-CN" sz="2000" dirty="0">
                <a:latin typeface="新宋体" panose="02010609030101010101" pitchFamily="49" charset="-122"/>
              </a:rPr>
              <a:t>00100...</a:t>
            </a:r>
            <a:r>
              <a:rPr lang="zh-CN" altLang="en-US" sz="2000" dirty="0">
                <a:latin typeface="新宋体" panose="02010609030101010101" pitchFamily="49" charset="-122"/>
              </a:rPr>
              <a:t>，表结果为</a:t>
            </a:r>
            <a:r>
              <a:rPr lang="en-US" altLang="zh-CN" sz="2000" dirty="0">
                <a:latin typeface="新宋体" panose="02010609030101010101" pitchFamily="49" charset="-122"/>
              </a:rPr>
              <a:t>1</a:t>
            </a:r>
            <a:r>
              <a:rPr lang="zh-CN" altLang="en-US" sz="2000" dirty="0">
                <a:latin typeface="新宋体" panose="02010609030101010101" pitchFamily="49" charset="-122"/>
              </a:rPr>
              <a:t>的表示这行数据就是我们需要查询的结果（然后根据</a:t>
            </a:r>
            <a:r>
              <a:rPr lang="en-US" altLang="zh-CN" sz="2000" dirty="0">
                <a:latin typeface="新宋体" panose="02010609030101010101" pitchFamily="49" charset="-122"/>
              </a:rPr>
              <a:t>rowid</a:t>
            </a:r>
            <a:r>
              <a:rPr lang="zh-CN" altLang="en-US" sz="2000" dirty="0">
                <a:latin typeface="新宋体" panose="02010609030101010101" pitchFamily="49" charset="-122"/>
              </a:rPr>
              <a:t>找到需要的数据）</a:t>
            </a:r>
            <a:endParaRPr lang="zh-CN" altLang="en-US" sz="2000" dirty="0">
              <a:latin typeface="新宋体" panose="02010609030101010101" pitchFamily="49" charset="-122"/>
            </a:endParaRPr>
          </a:p>
        </p:txBody>
      </p:sp>
      <p:sp>
        <p:nvSpPr>
          <p:cNvPr id="93189" name="TextBox 1"/>
          <p:cNvSpPr txBox="1"/>
          <p:nvPr/>
        </p:nvSpPr>
        <p:spPr>
          <a:xfrm>
            <a:off x="401638" y="5536565"/>
            <a:ext cx="8280400" cy="436563"/>
          </a:xfrm>
          <a:prstGeom prst="rect">
            <a:avLst/>
          </a:prstGeom>
          <a:noFill/>
          <a:ln w="9525">
            <a:noFill/>
          </a:ln>
        </p:spPr>
        <p:txBody>
          <a:bodyPr>
            <a:spAutoFit/>
          </a:bodyPr>
          <a:p>
            <a:pPr>
              <a:lnSpc>
                <a:spcPct val="130000"/>
              </a:lnSpc>
            </a:pPr>
            <a:r>
              <a:rPr lang="en-US" altLang="zh-CN" sz="2000" dirty="0">
                <a:latin typeface="新宋体" panose="02010609030101010101" pitchFamily="49" charset="-122"/>
              </a:rPr>
              <a:t>select * from table where Gender=‘</a:t>
            </a:r>
            <a:r>
              <a:rPr lang="zh-CN" altLang="en-US" sz="2000" dirty="0">
                <a:latin typeface="新宋体" panose="02010609030101010101" pitchFamily="49" charset="-122"/>
              </a:rPr>
              <a:t>男’ </a:t>
            </a:r>
            <a:r>
              <a:rPr lang="en-US" altLang="zh-CN" sz="2000" dirty="0">
                <a:latin typeface="新宋体" panose="02010609030101010101" pitchFamily="49" charset="-122"/>
              </a:rPr>
              <a:t>and Marital=</a:t>
            </a:r>
            <a:r>
              <a:rPr lang="zh-CN" altLang="en-US" sz="2000" dirty="0">
                <a:latin typeface="新宋体" panose="02010609030101010101" pitchFamily="49" charset="-122"/>
              </a:rPr>
              <a:t>‘未婚’</a:t>
            </a:r>
            <a:r>
              <a:rPr lang="en-US" altLang="zh-CN" sz="2000" dirty="0">
                <a:latin typeface="新宋体" panose="02010609030101010101" pitchFamily="49" charset="-122"/>
              </a:rPr>
              <a:t>;</a:t>
            </a:r>
            <a:endParaRPr lang="zh-CN" altLang="en-US" sz="2000" dirty="0">
              <a:latin typeface="新宋体" panose="02010609030101010101" pitchFamily="49" charset="-122"/>
            </a:endParaRPr>
          </a:p>
        </p:txBody>
      </p:sp>
      <p:graphicFrame>
        <p:nvGraphicFramePr>
          <p:cNvPr id="3" name="表格 2"/>
          <p:cNvGraphicFramePr/>
          <p:nvPr>
            <p:custDataLst>
              <p:tags r:id="rId1"/>
            </p:custDataLst>
          </p:nvPr>
        </p:nvGraphicFramePr>
        <p:xfrm>
          <a:off x="401955" y="2489200"/>
          <a:ext cx="7842885" cy="2393950"/>
        </p:xfrm>
        <a:graphic>
          <a:graphicData uri="http://schemas.openxmlformats.org/drawingml/2006/table">
            <a:tbl>
              <a:tblPr firstRow="1" bandRow="1">
                <a:tableStyleId>{5940675A-B579-460E-94D1-54222C63F5DA}</a:tableStyleId>
              </a:tblPr>
              <a:tblGrid>
                <a:gridCol w="1307465"/>
                <a:gridCol w="1306195"/>
                <a:gridCol w="1306830"/>
                <a:gridCol w="1305560"/>
                <a:gridCol w="1307465"/>
                <a:gridCol w="1309370"/>
              </a:tblGrid>
              <a:tr h="478790">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ROWID</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2</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3</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4</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5</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男</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and</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 </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 </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 </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 </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 </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未婚</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0</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latin typeface="宋体" panose="02010600030101010101" pitchFamily="2" charset="-122"/>
                          <a:ea typeface="宋体" panose="02010600030101010101" pitchFamily="2" charset="-122"/>
                          <a:cs typeface="宋体" panose="02010600030101010101" pitchFamily="2" charset="-122"/>
                        </a:rPr>
                        <a:t>1</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790">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结果</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0</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0</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1</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0</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lnSpc>
                          <a:spcPct val="110000"/>
                        </a:lnSpc>
                        <a:buNone/>
                      </a:pPr>
                      <a:r>
                        <a:rPr 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rPr>
                        <a:t>0</a:t>
                      </a:r>
                      <a:endParaRPr lang="en-US" altLang="en-US" sz="2000" b="1">
                        <a:gradFill>
                          <a:gsLst>
                            <a:gs pos="0">
                              <a:srgbClr val="E30000"/>
                            </a:gs>
                            <a:gs pos="100000">
                              <a:srgbClr val="760303"/>
                            </a:gs>
                          </a:gsLst>
                          <a:lin scaled="0"/>
                        </a:gra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4211" name="Rectangle 2"/>
          <p:cNvSpPr>
            <a:spLocks noGrp="1"/>
          </p:cNvSpPr>
          <p:nvPr>
            <p:ph idx="1"/>
          </p:nvPr>
        </p:nvSpPr>
        <p:spPr>
          <a:xfrm>
            <a:off x="34925" y="909638"/>
            <a:ext cx="8435975" cy="5876925"/>
          </a:xfrm>
        </p:spPr>
        <p:txBody>
          <a:bodyPr vert="horz" wrap="square" lIns="91440" tIns="45720" rIns="91440" bIns="45720" anchor="t" anchorCtr="0"/>
          <a:p>
            <a:pPr>
              <a:lnSpc>
                <a:spcPct val="115000"/>
              </a:lnSpc>
            </a:pPr>
            <a:r>
              <a:rPr lang="zh-CN" altLang="en-US" dirty="0">
                <a:latin typeface="宋体" panose="02010600030101010101" pitchFamily="2" charset="-122"/>
                <a:ea typeface="宋体" panose="02010600030101010101" pitchFamily="2" charset="-122"/>
              </a:rPr>
              <a:t>索引使用原则</a:t>
            </a:r>
            <a:endParaRPr lang="en-US" altLang="zh-CN" dirty="0">
              <a:latin typeface="宋体" panose="02010600030101010101" pitchFamily="2" charset="-122"/>
              <a:ea typeface="宋体" panose="02010600030101010101" pitchFamily="2" charset="-122"/>
            </a:endParaRPr>
          </a:p>
          <a:p>
            <a:pPr lvl="1">
              <a:lnSpc>
                <a:spcPct val="115000"/>
              </a:lnSpc>
              <a:buFont typeface="Wingdings" panose="05000000000000000000" pitchFamily="2" charset="2"/>
              <a:buChar char="n"/>
            </a:pPr>
            <a:r>
              <a:rPr lang="zh-CN" altLang="en-US" sz="2200" dirty="0">
                <a:solidFill>
                  <a:srgbClr val="800000"/>
                </a:solidFill>
                <a:latin typeface="宋体" panose="02010600030101010101" pitchFamily="2" charset="-122"/>
                <a:ea typeface="宋体" panose="02010600030101010101" pitchFamily="2" charset="-122"/>
              </a:rPr>
              <a:t>导入数据后再创建索引</a:t>
            </a:r>
            <a:r>
              <a:rPr lang="zh-CN" altLang="en-US" sz="2200" dirty="0">
                <a:solidFill>
                  <a:srgbClr val="800000"/>
                </a:solidFill>
                <a:ea typeface="宋体" panose="02010600030101010101" pitchFamily="2" charset="-122"/>
              </a:rPr>
              <a:t> </a:t>
            </a:r>
            <a:endParaRPr lang="zh-CN" altLang="en-US" sz="2200" dirty="0">
              <a:solidFill>
                <a:srgbClr val="800000"/>
              </a:solidFill>
              <a:ea typeface="宋体" panose="02010600030101010101" pitchFamily="2" charset="-122"/>
            </a:endParaRPr>
          </a:p>
          <a:p>
            <a:pPr lvl="1">
              <a:lnSpc>
                <a:spcPct val="115000"/>
              </a:lnSpc>
              <a:buFont typeface="Wingdings" panose="05000000000000000000" pitchFamily="2" charset="2"/>
              <a:buChar char="n"/>
            </a:pPr>
            <a:r>
              <a:rPr lang="zh-CN" altLang="en-US" sz="2200" dirty="0">
                <a:solidFill>
                  <a:srgbClr val="800000"/>
                </a:solidFill>
                <a:latin typeface="宋体" panose="02010600030101010101" pitchFamily="2" charset="-122"/>
                <a:ea typeface="宋体" panose="02010600030101010101" pitchFamily="2" charset="-122"/>
              </a:rPr>
              <a:t>在适当的表和字段上创建索引</a:t>
            </a:r>
            <a:r>
              <a:rPr lang="zh-CN" altLang="en-US" sz="2200" dirty="0">
                <a:solidFill>
                  <a:srgbClr val="800000"/>
                </a:solidFill>
                <a:ea typeface="宋体" panose="02010600030101010101" pitchFamily="2" charset="-122"/>
              </a:rPr>
              <a:t> </a:t>
            </a:r>
            <a:endParaRPr lang="zh-CN" altLang="en-US" sz="2200" dirty="0">
              <a:solidFill>
                <a:srgbClr val="800000"/>
              </a:solidFill>
              <a:ea typeface="宋体" panose="02010600030101010101" pitchFamily="2" charset="-122"/>
            </a:endParaRPr>
          </a:p>
          <a:p>
            <a:pPr lvl="2">
              <a:lnSpc>
                <a:spcPct val="115000"/>
              </a:lnSpc>
              <a:buChar char="•"/>
            </a:pPr>
            <a:r>
              <a:rPr lang="zh-CN" altLang="en-US" sz="2200" dirty="0">
                <a:ea typeface="宋体" panose="02010600030101010101" pitchFamily="2" charset="-122"/>
              </a:rPr>
              <a:t>经常查询的记录数目少于表中所有记录总数的</a:t>
            </a:r>
            <a:r>
              <a:rPr lang="en-US" altLang="zh-CN" sz="2200" dirty="0">
                <a:ea typeface="宋体" panose="02010600030101010101" pitchFamily="2" charset="-122"/>
              </a:rPr>
              <a:t>5%</a:t>
            </a:r>
            <a:r>
              <a:rPr lang="zh-CN" altLang="en-US" sz="2200" dirty="0">
                <a:ea typeface="宋体" panose="02010600030101010101" pitchFamily="2" charset="-122"/>
              </a:rPr>
              <a:t>；</a:t>
            </a:r>
            <a:endParaRPr lang="zh-CN" altLang="en-US" sz="2200" dirty="0">
              <a:ea typeface="宋体" panose="02010600030101010101" pitchFamily="2" charset="-122"/>
            </a:endParaRPr>
          </a:p>
          <a:p>
            <a:pPr lvl="2">
              <a:lnSpc>
                <a:spcPct val="115000"/>
              </a:lnSpc>
              <a:buChar char="•"/>
            </a:pPr>
            <a:r>
              <a:rPr lang="zh-CN" altLang="en-US" sz="2200" dirty="0">
                <a:ea typeface="宋体" panose="02010600030101010101" pitchFamily="2" charset="-122"/>
              </a:rPr>
              <a:t>经常进行连接查询表，在连接列上建立索引能够显著提高查询的速度；</a:t>
            </a:r>
            <a:endParaRPr lang="zh-CN" altLang="en-US" sz="2200" dirty="0">
              <a:ea typeface="宋体" panose="02010600030101010101" pitchFamily="2" charset="-122"/>
            </a:endParaRPr>
          </a:p>
          <a:p>
            <a:pPr lvl="2">
              <a:lnSpc>
                <a:spcPct val="115000"/>
              </a:lnSpc>
              <a:buChar char="•"/>
            </a:pPr>
            <a:r>
              <a:rPr lang="zh-CN" altLang="en-US" sz="2200" dirty="0">
                <a:ea typeface="宋体" panose="02010600030101010101" pitchFamily="2" charset="-122"/>
              </a:rPr>
              <a:t>对于取值范围很大的列应当创建</a:t>
            </a:r>
            <a:r>
              <a:rPr lang="en-US" altLang="zh-CN" sz="2200" dirty="0">
                <a:ea typeface="宋体" panose="02010600030101010101" pitchFamily="2" charset="-122"/>
              </a:rPr>
              <a:t>B</a:t>
            </a:r>
            <a:r>
              <a:rPr lang="zh-CN" altLang="en-US" sz="2200" dirty="0">
                <a:ea typeface="宋体" panose="02010600030101010101" pitchFamily="2" charset="-122"/>
              </a:rPr>
              <a:t>树索引；</a:t>
            </a:r>
            <a:endParaRPr lang="zh-CN" altLang="en-US" sz="2200" dirty="0">
              <a:ea typeface="宋体" panose="02010600030101010101" pitchFamily="2" charset="-122"/>
            </a:endParaRPr>
          </a:p>
          <a:p>
            <a:pPr lvl="2">
              <a:lnSpc>
                <a:spcPct val="115000"/>
              </a:lnSpc>
              <a:buChar char="•"/>
            </a:pPr>
            <a:r>
              <a:rPr lang="zh-CN" altLang="en-US" sz="2200" dirty="0">
                <a:ea typeface="宋体" panose="02010600030101010101" pitchFamily="2" charset="-122"/>
              </a:rPr>
              <a:t>对于取值范围很小的列应当创建位图索引；</a:t>
            </a:r>
            <a:endParaRPr lang="zh-CN" altLang="en-US" sz="2200" dirty="0">
              <a:ea typeface="宋体" panose="02010600030101010101" pitchFamily="2" charset="-122"/>
            </a:endParaRPr>
          </a:p>
          <a:p>
            <a:pPr lvl="2">
              <a:lnSpc>
                <a:spcPct val="115000"/>
              </a:lnSpc>
            </a:pPr>
            <a:r>
              <a:rPr lang="zh-CN" altLang="en-US" sz="2200" dirty="0">
                <a:latin typeface="Times New Roman" panose="02020603050405020304" charset="0"/>
                <a:ea typeface="宋体" panose="02010600030101010101" pitchFamily="2" charset="-122"/>
              </a:rPr>
              <a:t>不能在</a:t>
            </a:r>
            <a:r>
              <a:rPr lang="en-US" altLang="zh-CN" sz="2200" dirty="0">
                <a:latin typeface="Times New Roman" panose="02020603050405020304" charset="0"/>
                <a:ea typeface="宋体" panose="02010600030101010101" pitchFamily="2" charset="-122"/>
              </a:rPr>
              <a:t>LONG</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LONG RAW</a:t>
            </a:r>
            <a:r>
              <a:rPr lang="zh-CN" altLang="en-US" sz="2200" dirty="0">
                <a:latin typeface="Times New Roman" panose="02020603050405020304" charset="0"/>
                <a:ea typeface="宋体" panose="02010600030101010101" pitchFamily="2" charset="-122"/>
              </a:rPr>
              <a:t>、</a:t>
            </a:r>
            <a:r>
              <a:rPr lang="en-US" altLang="zh-CN" sz="2200" dirty="0">
                <a:latin typeface="Times New Roman" panose="02020603050405020304" charset="0"/>
                <a:ea typeface="宋体" panose="02010600030101010101" pitchFamily="2" charset="-122"/>
              </a:rPr>
              <a:t>LOB</a:t>
            </a:r>
            <a:r>
              <a:rPr lang="zh-CN" altLang="en-US" sz="2200" dirty="0">
                <a:latin typeface="Times New Roman" panose="02020603050405020304" charset="0"/>
                <a:ea typeface="宋体" panose="02010600030101010101" pitchFamily="2" charset="-122"/>
              </a:rPr>
              <a:t>数据类型的列上创建索引；</a:t>
            </a:r>
            <a:endParaRPr lang="zh-CN" altLang="en-US" sz="2200" dirty="0">
              <a:latin typeface="Times New Roman" panose="02020603050405020304" charset="0"/>
              <a:ea typeface="宋体" panose="02010600030101010101" pitchFamily="2" charset="-122"/>
            </a:endParaRPr>
          </a:p>
          <a:p>
            <a:pPr lvl="2">
              <a:lnSpc>
                <a:spcPct val="115000"/>
              </a:lnSpc>
            </a:pP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会自动在</a:t>
            </a:r>
            <a:r>
              <a:rPr lang="en-US" altLang="zh-CN" sz="2200" dirty="0">
                <a:latin typeface="Times New Roman" panose="02020603050405020304" charset="0"/>
                <a:ea typeface="宋体" panose="02010600030101010101" pitchFamily="2" charset="-122"/>
              </a:rPr>
              <a:t>PRIMARY KEY</a:t>
            </a:r>
            <a:r>
              <a:rPr lang="zh-CN" altLang="en-US" sz="2200" dirty="0">
                <a:latin typeface="Times New Roman" panose="02020603050405020304" charset="0"/>
                <a:ea typeface="宋体" panose="02010600030101010101" pitchFamily="2" charset="-122"/>
              </a:rPr>
              <a:t>和</a:t>
            </a:r>
            <a:r>
              <a:rPr lang="en-US" altLang="zh-CN" sz="2200" dirty="0">
                <a:latin typeface="Times New Roman" panose="02020603050405020304" charset="0"/>
                <a:ea typeface="宋体" panose="02010600030101010101" pitchFamily="2" charset="-122"/>
              </a:rPr>
              <a:t>UNIQUE</a:t>
            </a:r>
            <a:r>
              <a:rPr lang="zh-CN" altLang="en-US" sz="2200" dirty="0">
                <a:ea typeface="宋体" panose="02010600030101010101" pitchFamily="2" charset="-122"/>
              </a:rPr>
              <a:t>约束的列上创建惟一性索引。</a:t>
            </a:r>
            <a:endParaRPr lang="zh-CN" altLang="en-US" sz="2200" dirty="0">
              <a:ea typeface="宋体" panose="02010600030101010101" pitchFamily="2" charset="-122"/>
            </a:endParaRPr>
          </a:p>
          <a:p>
            <a:pPr lvl="1">
              <a:lnSpc>
                <a:spcPct val="115000"/>
              </a:lnSpc>
              <a:buFont typeface="Wingdings" panose="05000000000000000000" pitchFamily="2" charset="2"/>
              <a:buChar char="n"/>
            </a:pPr>
            <a:r>
              <a:rPr lang="zh-CN" altLang="en-US" sz="2200" dirty="0">
                <a:solidFill>
                  <a:srgbClr val="800000"/>
                </a:solidFill>
                <a:latin typeface="宋体" panose="02010600030101010101" pitchFamily="2" charset="-122"/>
                <a:ea typeface="宋体" panose="02010600030101010101" pitchFamily="2" charset="-122"/>
              </a:rPr>
              <a:t>合理设置复合索引中的字段顺序</a:t>
            </a:r>
            <a:r>
              <a:rPr lang="zh-CN" altLang="en-US" sz="2200" dirty="0">
                <a:solidFill>
                  <a:srgbClr val="800000"/>
                </a:solidFill>
                <a:ea typeface="宋体" panose="02010600030101010101" pitchFamily="2" charset="-122"/>
              </a:rPr>
              <a:t> </a:t>
            </a:r>
            <a:endParaRPr lang="zh-CN" altLang="en-US" sz="2200" dirty="0">
              <a:solidFill>
                <a:srgbClr val="800000"/>
              </a:solidFill>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5235" name="Rectangle 2"/>
          <p:cNvSpPr>
            <a:spLocks noGrp="1"/>
          </p:cNvSpPr>
          <p:nvPr>
            <p:ph idx="1"/>
          </p:nvPr>
        </p:nvSpPr>
        <p:spPr>
          <a:xfrm>
            <a:off x="34925" y="908050"/>
            <a:ext cx="8370888" cy="5845175"/>
          </a:xfrm>
        </p:spPr>
        <p:txBody>
          <a:bodyPr vert="horz" wrap="square" lIns="91440" tIns="45720" rIns="91440" bIns="45720" anchor="t" anchorCtr="0"/>
          <a:p>
            <a:pPr lvl="1">
              <a:lnSpc>
                <a:spcPct val="130000"/>
              </a:lnSpc>
              <a:buFont typeface="Wingdings" panose="05000000000000000000" pitchFamily="2" charset="2"/>
              <a:buChar char="n"/>
            </a:pPr>
            <a:r>
              <a:rPr lang="zh-CN" altLang="en-US" sz="2400" dirty="0">
                <a:solidFill>
                  <a:srgbClr val="800000"/>
                </a:solidFill>
                <a:latin typeface="Times New Roman" panose="02020603050405020304" charset="0"/>
                <a:ea typeface="宋体" panose="02010600030101010101" pitchFamily="2" charset="-122"/>
              </a:rPr>
              <a:t>限制表中索引的数目 </a:t>
            </a:r>
            <a:endParaRPr lang="zh-CN" altLang="en-US" sz="2400" dirty="0">
              <a:solidFill>
                <a:srgbClr val="800000"/>
              </a:solidFill>
              <a:latin typeface="Times New Roman" panose="02020603050405020304" charset="0"/>
              <a:ea typeface="宋体" panose="02010600030101010101" pitchFamily="2" charset="-122"/>
            </a:endParaRPr>
          </a:p>
          <a:p>
            <a:pPr lvl="1">
              <a:lnSpc>
                <a:spcPct val="130000"/>
              </a:lnSpc>
              <a:buChar char="–"/>
            </a:pPr>
            <a:r>
              <a:rPr lang="zh-CN" altLang="en-US" sz="2200" dirty="0">
                <a:latin typeface="Times New Roman" panose="02020603050405020304" charset="0"/>
                <a:ea typeface="宋体" panose="02010600030101010101" pitchFamily="2" charset="-122"/>
              </a:rPr>
              <a:t>表中索引数目越多，查询速度越快，但表的更新速度越慢。因为索引越多，维护索引所需开销越大，当更新表时，需要同时更新与表相关的所有索引。</a:t>
            </a:r>
            <a:r>
              <a:rPr lang="zh-CN" altLang="en-US" sz="2600" dirty="0">
                <a:latin typeface="Times New Roman" panose="02020603050405020304" charset="0"/>
                <a:ea typeface="宋体" panose="02010600030101010101" pitchFamily="2" charset="-122"/>
              </a:rPr>
              <a:t> </a:t>
            </a:r>
            <a:endParaRPr lang="zh-CN" altLang="en-US" sz="2600" dirty="0">
              <a:latin typeface="Times New Roman" panose="02020603050405020304" charset="0"/>
              <a:ea typeface="宋体" panose="02010600030101010101" pitchFamily="2" charset="-122"/>
            </a:endParaRPr>
          </a:p>
          <a:p>
            <a:pPr lvl="1">
              <a:lnSpc>
                <a:spcPct val="130000"/>
              </a:lnSpc>
              <a:buFont typeface="Wingdings" panose="05000000000000000000" pitchFamily="2" charset="2"/>
              <a:buChar char="n"/>
            </a:pPr>
            <a:r>
              <a:rPr lang="zh-CN" altLang="en-US" sz="2400" dirty="0">
                <a:solidFill>
                  <a:srgbClr val="800000"/>
                </a:solidFill>
                <a:latin typeface="Times New Roman" panose="02020603050405020304" charset="0"/>
                <a:ea typeface="宋体" panose="02010600030101010101" pitchFamily="2" charset="-122"/>
              </a:rPr>
              <a:t>选择存储索引的表空间</a:t>
            </a:r>
            <a:endParaRPr lang="zh-CN" altLang="en-US" sz="2400" dirty="0">
              <a:solidFill>
                <a:srgbClr val="800000"/>
              </a:solidFill>
              <a:latin typeface="Times New Roman" panose="02020603050405020304" charset="0"/>
              <a:ea typeface="宋体" panose="02010600030101010101" pitchFamily="2" charset="-122"/>
            </a:endParaRPr>
          </a:p>
          <a:p>
            <a:pPr lvl="1">
              <a:lnSpc>
                <a:spcPct val="130000"/>
              </a:lnSpc>
              <a:buChar char="–"/>
            </a:pPr>
            <a:r>
              <a:rPr lang="zh-CN" altLang="en-US" sz="2200" dirty="0">
                <a:latin typeface="Times New Roman" panose="02020603050405020304" charset="0"/>
                <a:ea typeface="宋体" panose="02010600030101010101" pitchFamily="2" charset="-122"/>
              </a:rPr>
              <a:t>默认情况下，索引与表存储在同一表空间中。索引与表存储在同一表空间中，有利于数据库维护操作，具有较高的可用性；反之，若索引与表存储在不同的表空间中，则可提高系统的存取性能，减少硬盘</a:t>
            </a:r>
            <a:r>
              <a:rPr lang="en-US" altLang="zh-CN" sz="2200" dirty="0">
                <a:latin typeface="Times New Roman" panose="02020603050405020304" charset="0"/>
                <a:ea typeface="宋体" panose="02010600030101010101" pitchFamily="2" charset="-122"/>
              </a:rPr>
              <a:t>I/O</a:t>
            </a:r>
            <a:r>
              <a:rPr lang="zh-CN" altLang="en-US" sz="2200" dirty="0">
                <a:latin typeface="Times New Roman" panose="02020603050405020304" charset="0"/>
                <a:ea typeface="宋体" panose="02010600030101010101" pitchFamily="2" charset="-122"/>
              </a:rPr>
              <a:t>冲突，但是表与索引可用状态可能出现不一致，如一个处于联机状态，另一个处于脱机状态。</a:t>
            </a:r>
            <a:r>
              <a:rPr lang="zh-CN" altLang="en-US" sz="2200" dirty="0">
                <a:ea typeface="宋体" panose="02010600030101010101" pitchFamily="2" charset="-122"/>
              </a:rPr>
              <a:t> </a:t>
            </a:r>
            <a:endParaRPr lang="zh-CN" altLang="en-US" sz="2200" dirty="0">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625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Oracle</a:t>
            </a:r>
            <a:r>
              <a:rPr lang="zh-CN" altLang="en-US" dirty="0">
                <a:ea typeface="宋体" panose="02010600030101010101" pitchFamily="2" charset="-122"/>
              </a:rPr>
              <a:t>索引知识小结 </a:t>
            </a:r>
            <a:endParaRPr lang="zh-CN" altLang="en-US" dirty="0">
              <a:ea typeface="宋体" panose="02010600030101010101" pitchFamily="2" charset="-122"/>
            </a:endParaRPr>
          </a:p>
        </p:txBody>
      </p:sp>
      <p:sp>
        <p:nvSpPr>
          <p:cNvPr id="96260" name="Rectangle 3"/>
          <p:cNvSpPr>
            <a:spLocks noGrp="1"/>
          </p:cNvSpPr>
          <p:nvPr>
            <p:ph idx="1"/>
          </p:nvPr>
        </p:nvSpPr>
        <p:spPr>
          <a:xfrm>
            <a:off x="0" y="1098550"/>
            <a:ext cx="8496300" cy="5759450"/>
          </a:xfrm>
        </p:spPr>
        <p:txBody>
          <a:bodyPr vert="horz" wrap="square" lIns="91440" tIns="45720" rIns="91440" bIns="45720" anchor="t" anchorCtr="0"/>
          <a:p>
            <a:pPr>
              <a:lnSpc>
                <a:spcPct val="120000"/>
              </a:lnSpc>
            </a:pPr>
            <a:r>
              <a:rPr lang="zh-CN" altLang="en-US" sz="2600" dirty="0">
                <a:latin typeface="Times New Roman" panose="02020603050405020304" charset="0"/>
                <a:ea typeface="宋体" panose="02010600030101010101" pitchFamily="2" charset="-122"/>
              </a:rPr>
              <a:t>索引概述</a:t>
            </a:r>
            <a:br>
              <a:rPr lang="zh-CN" altLang="en-US" sz="2200" dirty="0">
                <a:latin typeface="Times New Roman" panose="02020603050405020304" charset="0"/>
                <a:ea typeface="宋体" panose="02010600030101010101" pitchFamily="2" charset="-122"/>
              </a:rPr>
            </a:br>
            <a:r>
              <a:rPr lang="zh-CN" altLang="en-US" sz="2200" dirty="0">
                <a:latin typeface="Times New Roman" panose="02020603050405020304" charset="0"/>
                <a:ea typeface="宋体" panose="02010600030101010101" pitchFamily="2" charset="-122"/>
              </a:rPr>
              <a:t>索引主要目的是加快数据的读取速度和完整性检查。建立索引是一项技术性要求高的工作。一般在数据库设计阶段 的与数据库结构一道考虑。应用系统的性能直接与索引的合理直接有关。</a:t>
            </a:r>
            <a:br>
              <a:rPr lang="zh-CN" altLang="en-US" sz="2200" dirty="0">
                <a:latin typeface="Times New Roman" panose="02020603050405020304" charset="0"/>
                <a:ea typeface="宋体" panose="02010600030101010101" pitchFamily="2" charset="-122"/>
              </a:rPr>
            </a:br>
            <a:endParaRPr lang="zh-CN" altLang="en-US" sz="2200" dirty="0">
              <a:latin typeface="Times New Roman" panose="02020603050405020304" charset="0"/>
              <a:ea typeface="宋体" panose="02010600030101010101" pitchFamily="2" charset="-122"/>
            </a:endParaRPr>
          </a:p>
          <a:p>
            <a:pPr>
              <a:lnSpc>
                <a:spcPct val="120000"/>
              </a:lnSpc>
            </a:pPr>
            <a:r>
              <a:rPr lang="zh-CN" altLang="en-US" sz="2400" dirty="0">
                <a:latin typeface="Times New Roman" panose="02020603050405020304" charset="0"/>
                <a:ea typeface="宋体" panose="02010600030101010101" pitchFamily="2" charset="-122"/>
              </a:rPr>
              <a:t>注意事项</a:t>
            </a:r>
            <a:br>
              <a:rPr lang="zh-CN" altLang="en-US" sz="2400" dirty="0">
                <a:latin typeface="Times New Roman" panose="02020603050405020304" charset="0"/>
                <a:ea typeface="宋体" panose="02010600030101010101" pitchFamily="2" charset="-122"/>
              </a:rPr>
            </a:br>
            <a:r>
              <a:rPr lang="en-US" altLang="zh-CN" sz="2200" dirty="0">
                <a:latin typeface="Times New Roman" panose="02020603050405020304" charset="0"/>
                <a:ea typeface="宋体" panose="02010600030101010101" pitchFamily="2" charset="-122"/>
              </a:rPr>
              <a:t>1</a:t>
            </a:r>
            <a:r>
              <a:rPr lang="zh-CN" altLang="en-US" sz="2200" dirty="0">
                <a:latin typeface="Times New Roman" panose="02020603050405020304" charset="0"/>
                <a:ea typeface="宋体" panose="02010600030101010101" pitchFamily="2" charset="-122"/>
              </a:rPr>
              <a:t>、</a:t>
            </a:r>
            <a:r>
              <a:rPr lang="zh-CN" altLang="en-US" sz="2200" dirty="0">
                <a:solidFill>
                  <a:srgbClr val="800000"/>
                </a:solidFill>
                <a:latin typeface="Times New Roman" panose="02020603050405020304" charset="0"/>
                <a:ea typeface="宋体" panose="02010600030101010101" pitchFamily="2" charset="-122"/>
              </a:rPr>
              <a:t>当然索引也是一把双刃剑，虽然能够加快查询的速度，但也会降低对</a:t>
            </a:r>
            <a:r>
              <a:rPr lang="en-US" altLang="zh-CN" sz="2200" dirty="0">
                <a:solidFill>
                  <a:srgbClr val="800000"/>
                </a:solidFill>
                <a:latin typeface="Times New Roman" panose="02020603050405020304" charset="0"/>
                <a:ea typeface="宋体" panose="02010600030101010101" pitchFamily="2" charset="-122"/>
              </a:rPr>
              <a:t>insert</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update</a:t>
            </a:r>
            <a:r>
              <a:rPr lang="zh-CN" altLang="en-US" sz="2200" dirty="0">
                <a:solidFill>
                  <a:srgbClr val="800000"/>
                </a:solidFill>
                <a:latin typeface="Times New Roman" panose="02020603050405020304" charset="0"/>
                <a:ea typeface="宋体" panose="02010600030101010101" pitchFamily="2" charset="-122"/>
              </a:rPr>
              <a:t>、</a:t>
            </a:r>
            <a:r>
              <a:rPr lang="en-US" altLang="zh-CN" sz="2200" dirty="0">
                <a:solidFill>
                  <a:srgbClr val="800000"/>
                </a:solidFill>
                <a:latin typeface="Times New Roman" panose="02020603050405020304" charset="0"/>
                <a:ea typeface="宋体" panose="02010600030101010101" pitchFamily="2" charset="-122"/>
              </a:rPr>
              <a:t>delete</a:t>
            </a:r>
            <a:r>
              <a:rPr lang="zh-CN" altLang="en-US" sz="2200" dirty="0">
                <a:solidFill>
                  <a:srgbClr val="800000"/>
                </a:solidFill>
                <a:latin typeface="Times New Roman" panose="02020603050405020304" charset="0"/>
                <a:ea typeface="宋体" panose="02010600030101010101" pitchFamily="2" charset="-122"/>
              </a:rPr>
              <a:t>的处理速度</a:t>
            </a:r>
            <a:r>
              <a:rPr lang="en-US" altLang="zh-CN" sz="2200" dirty="0">
                <a:solidFill>
                  <a:srgbClr val="800000"/>
                </a:solidFill>
                <a:latin typeface="Times New Roman" panose="02020603050405020304" charset="0"/>
                <a:ea typeface="宋体" panose="02010600030101010101" pitchFamily="2" charset="-122"/>
              </a:rPr>
              <a:t>(</a:t>
            </a:r>
            <a:r>
              <a:rPr lang="zh-CN" altLang="en-US" sz="2200" dirty="0">
                <a:solidFill>
                  <a:srgbClr val="800000"/>
                </a:solidFill>
                <a:latin typeface="Times New Roman" panose="02020603050405020304" charset="0"/>
                <a:ea typeface="宋体" panose="02010600030101010101" pitchFamily="2" charset="-122"/>
              </a:rPr>
              <a:t>因为要将表的存放位置记录到索 引项中。</a:t>
            </a:r>
            <a:r>
              <a:rPr lang="en-US" altLang="zh-CN" sz="2200" dirty="0">
                <a:solidFill>
                  <a:srgbClr val="800000"/>
                </a:solidFill>
                <a:latin typeface="Times New Roman" panose="02020603050405020304" charset="0"/>
                <a:ea typeface="宋体" panose="02010600030101010101" pitchFamily="2" charset="-122"/>
              </a:rPr>
              <a:t>)</a:t>
            </a:r>
            <a:r>
              <a:rPr lang="zh-CN" altLang="en-US" sz="2200" dirty="0">
                <a:solidFill>
                  <a:srgbClr val="800000"/>
                </a:solidFill>
                <a:latin typeface="Times New Roman" panose="02020603050405020304" charset="0"/>
                <a:ea typeface="宋体" panose="02010600030101010101" pitchFamily="2" charset="-122"/>
              </a:rPr>
              <a:t>，所以一个基表不能建太多的索引；</a:t>
            </a:r>
            <a:br>
              <a:rPr lang="zh-CN" altLang="en-US" sz="2200" dirty="0">
                <a:solidFill>
                  <a:srgbClr val="800000"/>
                </a:solidFill>
                <a:latin typeface="Times New Roman" panose="02020603050405020304" charset="0"/>
                <a:ea typeface="宋体" panose="02010600030101010101" pitchFamily="2" charset="-122"/>
              </a:rPr>
            </a:br>
            <a:r>
              <a:rPr lang="en-US" altLang="zh-CN" sz="2200" dirty="0">
                <a:latin typeface="Times New Roman" panose="02020603050405020304" charset="0"/>
                <a:ea typeface="宋体" panose="02010600030101010101" pitchFamily="2" charset="-122"/>
              </a:rPr>
              <a:t>2</a:t>
            </a:r>
            <a:r>
              <a:rPr lang="zh-CN" altLang="en-US" sz="2200" dirty="0">
                <a:latin typeface="Times New Roman" panose="02020603050405020304" charset="0"/>
                <a:ea typeface="宋体" panose="02010600030101010101" pitchFamily="2" charset="-122"/>
              </a:rPr>
              <a:t>、空值不能被索引</a:t>
            </a:r>
            <a:br>
              <a:rPr lang="zh-CN" altLang="en-US" sz="2200" dirty="0">
                <a:latin typeface="Times New Roman" panose="02020603050405020304" charset="0"/>
                <a:ea typeface="宋体" panose="02010600030101010101" pitchFamily="2" charset="-122"/>
              </a:rPr>
            </a:br>
            <a:r>
              <a:rPr lang="en-US" altLang="zh-CN" sz="2200" dirty="0">
                <a:latin typeface="Times New Roman" panose="02020603050405020304" charset="0"/>
                <a:ea typeface="宋体" panose="02010600030101010101" pitchFamily="2" charset="-122"/>
              </a:rPr>
              <a:t>3</a:t>
            </a:r>
            <a:r>
              <a:rPr lang="zh-CN" altLang="en-US" sz="2200" dirty="0">
                <a:latin typeface="Times New Roman" panose="02020603050405020304" charset="0"/>
                <a:ea typeface="宋体" panose="02010600030101010101" pitchFamily="2" charset="-122"/>
              </a:rPr>
              <a:t>、只有唯一索引才真正提高速度</a:t>
            </a:r>
            <a:r>
              <a:rPr lang="en-US" altLang="zh-CN" sz="2200" dirty="0">
                <a:latin typeface="Times New Roman" panose="02020603050405020304" charset="0"/>
                <a:ea typeface="宋体" panose="02010600030101010101" pitchFamily="2" charset="-122"/>
              </a:rPr>
              <a:t>,</a:t>
            </a:r>
            <a:r>
              <a:rPr lang="zh-CN" altLang="en-US" sz="2200" dirty="0">
                <a:latin typeface="Times New Roman" panose="02020603050405020304" charset="0"/>
                <a:ea typeface="宋体" panose="02010600030101010101" pitchFamily="2" charset="-122"/>
              </a:rPr>
              <a:t>一般的索引只能提高</a:t>
            </a:r>
            <a:r>
              <a:rPr lang="en-US" altLang="zh-CN" sz="2200" dirty="0">
                <a:latin typeface="Times New Roman" panose="02020603050405020304" charset="0"/>
                <a:ea typeface="宋体" panose="02010600030101010101" pitchFamily="2" charset="-122"/>
              </a:rPr>
              <a:t>30%</a:t>
            </a:r>
            <a:r>
              <a:rPr lang="zh-CN" altLang="en-US" sz="2200" dirty="0">
                <a:latin typeface="Times New Roman" panose="02020603050405020304" charset="0"/>
                <a:ea typeface="宋体" panose="02010600030101010101" pitchFamily="2" charset="-122"/>
              </a:rPr>
              <a:t>左右</a:t>
            </a:r>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7283"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管理索引</a:t>
            </a:r>
            <a:endParaRPr lang="zh-CN" altLang="en-US" dirty="0">
              <a:ea typeface="宋体" panose="02010600030101010101" pitchFamily="2" charset="-122"/>
            </a:endParaRPr>
          </a:p>
        </p:txBody>
      </p:sp>
      <p:sp>
        <p:nvSpPr>
          <p:cNvPr id="97284" name="Rectangle 3"/>
          <p:cNvSpPr>
            <a:spLocks noGrp="1"/>
          </p:cNvSpPr>
          <p:nvPr>
            <p:ph idx="1"/>
          </p:nvPr>
        </p:nvSpPr>
        <p:spPr>
          <a:xfrm>
            <a:off x="755650" y="1052513"/>
            <a:ext cx="7702550" cy="5486400"/>
          </a:xfrm>
        </p:spPr>
        <p:txBody>
          <a:bodyPr vert="horz" wrap="square" lIns="91440" tIns="45720" rIns="91440" bIns="45720" anchor="t" anchorCtr="0"/>
          <a:p>
            <a:r>
              <a:rPr lang="zh-CN" altLang="en-US" dirty="0">
                <a:ea typeface="宋体" panose="02010600030101010101" pitchFamily="2" charset="-122"/>
              </a:rPr>
              <a:t>创建索引</a:t>
            </a:r>
            <a:endParaRPr lang="zh-CN" altLang="en-US" dirty="0">
              <a:ea typeface="宋体" panose="02010600030101010101" pitchFamily="2" charset="-122"/>
            </a:endParaRPr>
          </a:p>
          <a:p>
            <a:r>
              <a:rPr lang="zh-CN" altLang="en-US" dirty="0">
                <a:ea typeface="宋体" panose="02010600030101010101" pitchFamily="2" charset="-122"/>
              </a:rPr>
              <a:t>删除索引</a:t>
            </a:r>
            <a:endParaRPr lang="zh-CN" altLang="en-US" dirty="0">
              <a:ea typeface="宋体" panose="02010600030101010101" pitchFamily="2" charset="-122"/>
            </a:endParaRPr>
          </a:p>
          <a:p>
            <a:r>
              <a:rPr lang="zh-CN" altLang="en-US" dirty="0">
                <a:ea typeface="宋体" panose="02010600030101010101" pitchFamily="2" charset="-122"/>
              </a:rPr>
              <a:t>索引的查询</a:t>
            </a:r>
            <a:endParaRPr lang="zh-CN" altLang="en-US" dirty="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8307" name="Rectangle 2"/>
          <p:cNvSpPr>
            <a:spLocks noGrp="1"/>
          </p:cNvSpPr>
          <p:nvPr>
            <p:ph idx="1"/>
          </p:nvPr>
        </p:nvSpPr>
        <p:spPr>
          <a:xfrm>
            <a:off x="0" y="836613"/>
            <a:ext cx="8532813" cy="5942012"/>
          </a:xfrm>
        </p:spPr>
        <p:txBody>
          <a:bodyPr vert="horz" wrap="square" lIns="91440" tIns="45720" rIns="91440" bIns="45720" anchor="t" anchorCtr="0"/>
          <a:p>
            <a:pPr>
              <a:lnSpc>
                <a:spcPct val="105000"/>
              </a:lnSpc>
            </a:pPr>
            <a:r>
              <a:rPr lang="zh-CN" altLang="en-US" sz="2800" dirty="0">
                <a:solidFill>
                  <a:srgbClr val="800000"/>
                </a:solidFill>
                <a:latin typeface="Times New Roman" panose="02020603050405020304" charset="0"/>
                <a:ea typeface="宋体" panose="02010600030101010101" pitchFamily="2" charset="-122"/>
              </a:rPr>
              <a:t>语法</a:t>
            </a:r>
            <a:endParaRPr lang="en-US" altLang="zh-CN" sz="2800" dirty="0">
              <a:solidFill>
                <a:srgbClr val="800000"/>
              </a:solidFill>
              <a:latin typeface="Times New Roman" panose="02020603050405020304" charset="0"/>
              <a:ea typeface="宋体" panose="02010600030101010101" pitchFamily="2" charset="-122"/>
            </a:endParaRPr>
          </a:p>
          <a:p>
            <a:pPr lvl="1">
              <a:lnSpc>
                <a:spcPct val="105000"/>
              </a:lnSpc>
            </a:pPr>
            <a:r>
              <a:rPr lang="en-US" altLang="zh-CN" sz="2200" dirty="0">
                <a:solidFill>
                  <a:srgbClr val="800000"/>
                </a:solidFill>
                <a:latin typeface="Times New Roman" panose="02020603050405020304" charset="0"/>
                <a:ea typeface="宋体" panose="02010600030101010101" pitchFamily="2" charset="-122"/>
              </a:rPr>
              <a:t>CREATE</a:t>
            </a:r>
            <a:r>
              <a:rPr lang="en-US" altLang="zh-CN" sz="2200" dirty="0">
                <a:latin typeface="Times New Roman" panose="02020603050405020304" charset="0"/>
                <a:ea typeface="宋体" panose="02010600030101010101" pitchFamily="2" charset="-122"/>
              </a:rPr>
              <a:t> [UNIQUE]|[BITMAP] </a:t>
            </a:r>
            <a:r>
              <a:rPr lang="en-US" altLang="zh-CN" sz="2200" dirty="0">
                <a:solidFill>
                  <a:srgbClr val="800000"/>
                </a:solidFill>
                <a:latin typeface="Times New Roman" panose="02020603050405020304" charset="0"/>
                <a:ea typeface="宋体" panose="02010600030101010101" pitchFamily="2" charset="-122"/>
              </a:rPr>
              <a:t>INDEX</a:t>
            </a:r>
            <a:r>
              <a:rPr lang="en-US" altLang="zh-CN" sz="2200" dirty="0">
                <a:latin typeface="Times New Roman" panose="02020603050405020304" charset="0"/>
                <a:ea typeface="宋体" panose="02010600030101010101" pitchFamily="2" charset="-122"/>
              </a:rPr>
              <a:t> </a:t>
            </a:r>
            <a:r>
              <a:rPr lang="en-US" altLang="zh-CN" sz="2200" dirty="0">
                <a:solidFill>
                  <a:srgbClr val="800000"/>
                </a:solidFill>
                <a:latin typeface="Times New Roman" panose="02020603050405020304" charset="0"/>
                <a:ea typeface="宋体" panose="02010600030101010101" pitchFamily="2" charset="-122"/>
              </a:rPr>
              <a:t>index_name</a:t>
            </a:r>
            <a:endParaRPr lang="en-US" altLang="zh-CN" sz="2200" dirty="0">
              <a:solidFill>
                <a:srgbClr val="800000"/>
              </a:solidFill>
              <a:latin typeface="Times New Roman" panose="02020603050405020304" charset="0"/>
              <a:ea typeface="宋体" panose="02010600030101010101" pitchFamily="2" charset="-122"/>
            </a:endParaRPr>
          </a:p>
          <a:p>
            <a:pPr lvl="1">
              <a:lnSpc>
                <a:spcPct val="105000"/>
              </a:lnSpc>
            </a:pPr>
            <a:r>
              <a:rPr lang="en-US" altLang="zh-CN" sz="2200" dirty="0">
                <a:solidFill>
                  <a:srgbClr val="800000"/>
                </a:solidFill>
                <a:latin typeface="Times New Roman" panose="02020603050405020304" charset="0"/>
                <a:ea typeface="宋体" panose="02010600030101010101" pitchFamily="2" charset="-122"/>
              </a:rPr>
              <a:t>ON</a:t>
            </a:r>
            <a:r>
              <a:rPr lang="en-US" altLang="zh-CN" sz="2200" dirty="0">
                <a:latin typeface="Times New Roman" panose="02020603050405020304" charset="0"/>
                <a:ea typeface="宋体" panose="02010600030101010101" pitchFamily="2" charset="-122"/>
              </a:rPr>
              <a:t> </a:t>
            </a:r>
            <a:r>
              <a:rPr lang="en-US" altLang="zh-CN" sz="2200" dirty="0">
                <a:solidFill>
                  <a:srgbClr val="800000"/>
                </a:solidFill>
                <a:latin typeface="Times New Roman" panose="02020603050405020304" charset="0"/>
                <a:ea typeface="宋体" panose="02010600030101010101" pitchFamily="2" charset="-122"/>
              </a:rPr>
              <a:t>table_name</a:t>
            </a:r>
            <a:r>
              <a:rPr lang="en-US" altLang="zh-CN" sz="2200" dirty="0">
                <a:latin typeface="Times New Roman" panose="02020603050405020304" charset="0"/>
                <a:ea typeface="宋体" panose="02010600030101010101" pitchFamily="2" charset="-122"/>
              </a:rPr>
              <a:t>([column_name[ASC|DESC],…]|</a:t>
            </a:r>
            <a:endParaRPr lang="en-US" altLang="zh-CN"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[expression]) </a:t>
            </a:r>
            <a:endParaRPr lang="en-US" altLang="zh-CN"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[REVERSE]</a:t>
            </a:r>
            <a:endParaRPr lang="en-US" altLang="zh-CN"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[parameter_list]</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a:lnSpc>
                <a:spcPct val="105000"/>
              </a:lnSpc>
            </a:pPr>
            <a:r>
              <a:rPr lang="zh-CN" altLang="en-US" sz="2400" dirty="0">
                <a:solidFill>
                  <a:srgbClr val="800000"/>
                </a:solidFill>
                <a:latin typeface="Times New Roman" panose="02020603050405020304" charset="0"/>
                <a:ea typeface="宋体" panose="02010600030101010101" pitchFamily="2" charset="-122"/>
              </a:rPr>
              <a:t>说明</a:t>
            </a:r>
            <a:endParaRPr lang="zh-CN" altLang="en-US" sz="2400" dirty="0">
              <a:solidFill>
                <a:srgbClr val="800000"/>
              </a:solidFill>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UNIQUE</a:t>
            </a:r>
            <a:r>
              <a:rPr lang="zh-CN" altLang="en-US" sz="2200" dirty="0">
                <a:latin typeface="Times New Roman" panose="02020603050405020304" charset="0"/>
                <a:ea typeface="宋体" panose="02010600030101010101" pitchFamily="2" charset="-122"/>
              </a:rPr>
              <a:t>表示建立惟一性索引；</a:t>
            </a:r>
            <a:endParaRPr lang="zh-CN" altLang="en-US"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BITMAP</a:t>
            </a:r>
            <a:r>
              <a:rPr lang="zh-CN" altLang="en-US" sz="2200" dirty="0">
                <a:latin typeface="Times New Roman" panose="02020603050405020304" charset="0"/>
                <a:ea typeface="宋体" panose="02010600030101010101" pitchFamily="2" charset="-122"/>
              </a:rPr>
              <a:t>表示建立位图索引；</a:t>
            </a:r>
            <a:endParaRPr lang="zh-CN" altLang="en-US"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ASC/DESC</a:t>
            </a:r>
            <a:r>
              <a:rPr lang="zh-CN" altLang="en-US" sz="2200" dirty="0">
                <a:latin typeface="Times New Roman" panose="02020603050405020304" charset="0"/>
                <a:ea typeface="宋体" panose="02010600030101010101" pitchFamily="2" charset="-122"/>
              </a:rPr>
              <a:t>用于指定索引值的排列顺序，</a:t>
            </a:r>
            <a:r>
              <a:rPr lang="en-US" altLang="zh-CN" sz="2200" dirty="0">
                <a:latin typeface="Times New Roman" panose="02020603050405020304" charset="0"/>
                <a:ea typeface="宋体" panose="02010600030101010101" pitchFamily="2" charset="-122"/>
              </a:rPr>
              <a:t>ASC</a:t>
            </a:r>
            <a:r>
              <a:rPr lang="zh-CN" altLang="en-US" sz="2200" dirty="0">
                <a:latin typeface="Times New Roman" panose="02020603050405020304" charset="0"/>
                <a:ea typeface="宋体" panose="02010600030101010101" pitchFamily="2" charset="-122"/>
              </a:rPr>
              <a:t>表示按升序排序，</a:t>
            </a:r>
            <a:r>
              <a:rPr lang="en-US" altLang="zh-CN" sz="2200" dirty="0">
                <a:latin typeface="Times New Roman" panose="02020603050405020304" charset="0"/>
                <a:ea typeface="宋体" panose="02010600030101010101" pitchFamily="2" charset="-122"/>
              </a:rPr>
              <a:t>DESC</a:t>
            </a:r>
            <a:r>
              <a:rPr lang="zh-CN" altLang="en-US" sz="2200" dirty="0">
                <a:latin typeface="Times New Roman" panose="02020603050405020304" charset="0"/>
                <a:ea typeface="宋体" panose="02010600030101010101" pitchFamily="2" charset="-122"/>
              </a:rPr>
              <a:t>表示按降序排序，缺省值为</a:t>
            </a:r>
            <a:r>
              <a:rPr lang="en-US" altLang="zh-CN" sz="2200" dirty="0">
                <a:latin typeface="Times New Roman" panose="02020603050405020304" charset="0"/>
                <a:ea typeface="宋体" panose="02010600030101010101" pitchFamily="2" charset="-122"/>
              </a:rPr>
              <a:t>ASC</a:t>
            </a:r>
            <a:r>
              <a:rPr lang="zh-CN" altLang="en-US" sz="2200" dirty="0">
                <a:latin typeface="Times New Roman" panose="02020603050405020304" charset="0"/>
                <a:ea typeface="宋体" panose="02010600030101010101" pitchFamily="2" charset="-122"/>
              </a:rPr>
              <a:t>；</a:t>
            </a:r>
            <a:endParaRPr lang="zh-CN" altLang="en-US"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REVERSE</a:t>
            </a:r>
            <a:r>
              <a:rPr lang="zh-CN" altLang="en-US" sz="2200" dirty="0">
                <a:latin typeface="Times New Roman" panose="02020603050405020304" charset="0"/>
                <a:ea typeface="宋体" panose="02010600030101010101" pitchFamily="2" charset="-122"/>
              </a:rPr>
              <a:t>表示建立反键索引；</a:t>
            </a:r>
            <a:endParaRPr lang="zh-CN" altLang="en-US" sz="2200" dirty="0">
              <a:latin typeface="Times New Roman" panose="02020603050405020304" charset="0"/>
              <a:ea typeface="宋体" panose="02010600030101010101" pitchFamily="2" charset="-122"/>
            </a:endParaRPr>
          </a:p>
          <a:p>
            <a:pPr lvl="1">
              <a:lnSpc>
                <a:spcPct val="105000"/>
              </a:lnSpc>
            </a:pPr>
            <a:r>
              <a:rPr lang="en-US" altLang="zh-CN" sz="2200" dirty="0">
                <a:latin typeface="Times New Roman" panose="02020603050405020304" charset="0"/>
                <a:ea typeface="宋体" panose="02010600030101010101" pitchFamily="2" charset="-122"/>
              </a:rPr>
              <a:t>parameter_list</a:t>
            </a:r>
            <a:r>
              <a:rPr lang="zh-CN" altLang="en-US" sz="2200" dirty="0">
                <a:latin typeface="Times New Roman" panose="02020603050405020304" charset="0"/>
                <a:ea typeface="宋体" panose="02010600030101010101" pitchFamily="2" charset="-122"/>
              </a:rPr>
              <a:t>用于指定索引的存放位置、存储空间分配和数据块参数设置。</a:t>
            </a:r>
            <a:endParaRPr lang="zh-CN" altLang="en-US" sz="2200" dirty="0">
              <a:latin typeface="Times New Roman" panose="02020603050405020304" charset="0"/>
              <a:ea typeface="宋体" panose="02010600030101010101" pitchFamily="2" charset="-122"/>
            </a:endParaRPr>
          </a:p>
        </p:txBody>
      </p:sp>
      <p:sp>
        <p:nvSpPr>
          <p:cNvPr id="98308" name="Rectangle 3"/>
          <p:cNvSpPr>
            <a:spLocks noGrp="1"/>
          </p:cNvSpPr>
          <p:nvPr>
            <p:ph type="title"/>
          </p:nvPr>
        </p:nvSpPr>
        <p:spPr>
          <a:xfrm>
            <a:off x="395288" y="0"/>
            <a:ext cx="8382000" cy="781050"/>
          </a:xfrm>
        </p:spPr>
        <p:txBody>
          <a:bodyPr vert="horz" wrap="square" lIns="91440" tIns="45720" rIns="91440" bIns="45720" anchor="b" anchorCtr="0"/>
          <a:p>
            <a:r>
              <a:rPr lang="zh-CN" altLang="en-US" dirty="0">
                <a:ea typeface="宋体" panose="02010600030101010101" pitchFamily="2" charset="-122"/>
              </a:rPr>
              <a:t>创建索引</a:t>
            </a:r>
            <a:endParaRPr lang="zh-CN" altLang="en-US" dirty="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99331" name="Rectangle 2"/>
          <p:cNvSpPr>
            <a:spLocks noGrp="1"/>
          </p:cNvSpPr>
          <p:nvPr>
            <p:ph idx="1"/>
          </p:nvPr>
        </p:nvSpPr>
        <p:spPr>
          <a:xfrm>
            <a:off x="117475" y="1414463"/>
            <a:ext cx="8558213" cy="5543550"/>
          </a:xfrm>
        </p:spPr>
        <p:txBody>
          <a:bodyPr vert="horz" wrap="square" lIns="91440" tIns="45720" rIns="91440" bIns="45720" anchor="t" anchorCtr="0"/>
          <a:p>
            <a:pPr marL="0" indent="0">
              <a:lnSpc>
                <a:spcPct val="120000"/>
              </a:lnSpc>
            </a:pPr>
            <a:r>
              <a:rPr lang="zh-CN" altLang="en-US" sz="2200" dirty="0">
                <a:latin typeface="Times New Roman" panose="02020603050405020304" charset="0"/>
                <a:ea typeface="宋体" panose="02010600030101010101" pitchFamily="2" charset="-122"/>
              </a:rPr>
              <a:t>在emp表的</a:t>
            </a:r>
            <a:r>
              <a:rPr lang="en-US" altLang="zh-CN" sz="2200" dirty="0">
                <a:latin typeface="Times New Roman" panose="02020603050405020304" charset="0"/>
                <a:ea typeface="宋体" panose="02010600030101010101" pitchFamily="2" charset="-122"/>
              </a:rPr>
              <a:t>e</a:t>
            </a:r>
            <a:r>
              <a:rPr lang="zh-CN" altLang="en-US" sz="2200" dirty="0">
                <a:latin typeface="Times New Roman" panose="02020603050405020304" charset="0"/>
                <a:ea typeface="宋体" panose="02010600030101010101" pitchFamily="2" charset="-122"/>
              </a:rPr>
              <a:t>name列上创建一个非唯一性索引。</a:t>
            </a:r>
            <a:endParaRPr lang="zh-CN" altLang="en-US" sz="2200" dirty="0">
              <a:latin typeface="Times New Roman" panose="02020603050405020304" charset="0"/>
              <a:ea typeface="宋体" panose="02010600030101010101" pitchFamily="2" charset="-122"/>
            </a:endParaRPr>
          </a:p>
          <a:p>
            <a:pPr marL="0" indent="0">
              <a:lnSpc>
                <a:spcPct val="120000"/>
              </a:lnSpc>
              <a:buNone/>
            </a:pPr>
            <a:r>
              <a:rPr lang="zh-CN" altLang="en-US" sz="2200" dirty="0">
                <a:latin typeface="Times New Roman" panose="02020603050405020304" charset="0"/>
                <a:ea typeface="宋体" panose="02010600030101010101" pitchFamily="2" charset="-122"/>
              </a:rPr>
              <a:t>   CREATE INDEX emp_name_indx ON emp (</a:t>
            </a:r>
            <a:r>
              <a:rPr lang="en-US" altLang="zh-CN" sz="2200" dirty="0">
                <a:latin typeface="Times New Roman" panose="02020603050405020304" charset="0"/>
                <a:ea typeface="宋体" panose="02010600030101010101" pitchFamily="2" charset="-122"/>
              </a:rPr>
              <a:t>e</a:t>
            </a:r>
            <a:r>
              <a:rPr lang="zh-CN" altLang="en-US" sz="2200" dirty="0">
                <a:latin typeface="Times New Roman" panose="02020603050405020304" charset="0"/>
                <a:ea typeface="宋体" panose="02010600030101010101" pitchFamily="2" charset="-122"/>
              </a:rPr>
              <a:t>name) ;</a:t>
            </a:r>
            <a:endParaRPr lang="zh-CN" altLang="en-US" sz="2200" dirty="0">
              <a:latin typeface="Times New Roman" panose="02020603050405020304" charset="0"/>
              <a:ea typeface="宋体" panose="02010600030101010101" pitchFamily="2" charset="-122"/>
            </a:endParaRPr>
          </a:p>
          <a:p>
            <a:pPr marL="0" indent="0">
              <a:lnSpc>
                <a:spcPct val="120000"/>
              </a:lnSpc>
            </a:pPr>
            <a:r>
              <a:rPr lang="zh-CN" altLang="en-US" sz="2200" dirty="0">
                <a:latin typeface="Times New Roman" panose="02020603050405020304" charset="0"/>
                <a:ea typeface="宋体" panose="02010600030101010101" pitchFamily="2" charset="-122"/>
              </a:rPr>
              <a:t>在emp表的email列上创建一个唯一性索引。</a:t>
            </a:r>
            <a:endParaRPr lang="zh-CN" altLang="en-US" sz="2200" dirty="0">
              <a:latin typeface="Times New Roman" panose="02020603050405020304" charset="0"/>
              <a:ea typeface="宋体" panose="02010600030101010101" pitchFamily="2" charset="-122"/>
            </a:endParaRPr>
          </a:p>
          <a:p>
            <a:pPr marL="0" indent="0">
              <a:lnSpc>
                <a:spcPct val="120000"/>
              </a:lnSpc>
              <a:buNone/>
            </a:pPr>
            <a:r>
              <a:rPr lang="zh-CN" altLang="en-US" sz="2200" dirty="0">
                <a:latin typeface="Times New Roman" panose="02020603050405020304" charset="0"/>
                <a:ea typeface="宋体" panose="02010600030101010101" pitchFamily="2" charset="-122"/>
              </a:rPr>
              <a:t>  CREATE </a:t>
            </a:r>
            <a:r>
              <a:rPr lang="zh-CN" altLang="en-US" sz="2200" dirty="0">
                <a:solidFill>
                  <a:srgbClr val="800000"/>
                </a:solidFill>
                <a:latin typeface="Times New Roman" panose="02020603050405020304" charset="0"/>
                <a:ea typeface="宋体" panose="02010600030101010101" pitchFamily="2" charset="-122"/>
              </a:rPr>
              <a:t>UNIQUE</a:t>
            </a:r>
            <a:r>
              <a:rPr lang="zh-CN" altLang="en-US" sz="2200" dirty="0">
                <a:latin typeface="Times New Roman" panose="02020603050405020304" charset="0"/>
                <a:ea typeface="宋体" panose="02010600030101010101" pitchFamily="2" charset="-122"/>
              </a:rPr>
              <a:t> INDEX emp_email_indx ON emp(email) TABLESPACE indx;</a:t>
            </a:r>
            <a:endParaRPr lang="zh-CN" altLang="en-US" sz="2200" dirty="0">
              <a:latin typeface="Times New Roman" panose="02020603050405020304" charset="0"/>
              <a:ea typeface="宋体" panose="02010600030101010101" pitchFamily="2" charset="-122"/>
            </a:endParaRPr>
          </a:p>
          <a:p>
            <a:pPr marL="0" indent="0">
              <a:lnSpc>
                <a:spcPct val="120000"/>
              </a:lnSpc>
            </a:pPr>
            <a:r>
              <a:rPr lang="zh-CN" altLang="en-US" sz="2200" dirty="0">
                <a:latin typeface="Times New Roman" panose="02020603050405020304" charset="0"/>
                <a:ea typeface="宋体" panose="02010600030101010101" pitchFamily="2" charset="-122"/>
              </a:rPr>
              <a:t>在emp表的job_id列上创建一个位图索引。</a:t>
            </a:r>
            <a:endParaRPr lang="zh-CN" altLang="en-US" sz="2200" dirty="0">
              <a:latin typeface="Times New Roman" panose="02020603050405020304" charset="0"/>
              <a:ea typeface="宋体" panose="02010600030101010101" pitchFamily="2" charset="-122"/>
            </a:endParaRPr>
          </a:p>
          <a:p>
            <a:pPr marL="0" indent="0">
              <a:lnSpc>
                <a:spcPct val="120000"/>
              </a:lnSpc>
              <a:buNone/>
            </a:pPr>
            <a:r>
              <a:rPr lang="zh-CN" altLang="en-US" sz="2200" dirty="0">
                <a:latin typeface="Times New Roman" panose="02020603050405020304" charset="0"/>
                <a:ea typeface="宋体" panose="02010600030101010101" pitchFamily="2" charset="-122"/>
              </a:rPr>
              <a:t>  CREATE BITMAP INDEX emp_job_indx ON emp(job_id) TABLESPACE indx;</a:t>
            </a:r>
            <a:endParaRPr lang="zh-CN" altLang="en-US" sz="2200" dirty="0">
              <a:latin typeface="Times New Roman" panose="02020603050405020304" charset="0"/>
              <a:ea typeface="宋体" panose="02010600030101010101" pitchFamily="2" charset="-122"/>
            </a:endParaRPr>
          </a:p>
          <a:p>
            <a:pPr marL="0" indent="0">
              <a:lnSpc>
                <a:spcPct val="120000"/>
              </a:lnSpc>
            </a:pPr>
            <a:r>
              <a:rPr lang="zh-CN" altLang="en-US" sz="2200" dirty="0">
                <a:latin typeface="Times New Roman" panose="02020603050405020304" charset="0"/>
                <a:ea typeface="宋体" panose="02010600030101010101" pitchFamily="2" charset="-122"/>
              </a:rPr>
              <a:t>基于emp表的</a:t>
            </a:r>
            <a:r>
              <a:rPr lang="en-US" altLang="zh-CN" sz="2200" dirty="0">
                <a:latin typeface="Times New Roman" panose="02020603050405020304" charset="0"/>
                <a:ea typeface="宋体" panose="02010600030101010101" pitchFamily="2" charset="-122"/>
              </a:rPr>
              <a:t>e</a:t>
            </a:r>
            <a:r>
              <a:rPr lang="zh-CN" altLang="en-US" sz="2200" dirty="0">
                <a:latin typeface="Times New Roman" panose="02020603050405020304" charset="0"/>
                <a:ea typeface="宋体" panose="02010600030101010101" pitchFamily="2" charset="-122"/>
              </a:rPr>
              <a:t>name列创建一个函数索引。</a:t>
            </a:r>
            <a:endParaRPr lang="zh-CN" altLang="en-US" sz="2200" dirty="0">
              <a:latin typeface="Times New Roman" panose="02020603050405020304" charset="0"/>
              <a:ea typeface="宋体" panose="02010600030101010101" pitchFamily="2" charset="-122"/>
            </a:endParaRPr>
          </a:p>
          <a:p>
            <a:pPr marL="0" indent="0">
              <a:lnSpc>
                <a:spcPct val="120000"/>
              </a:lnSpc>
              <a:buNone/>
            </a:pPr>
            <a:r>
              <a:rPr lang="zh-CN" altLang="en-US" sz="2200" dirty="0">
                <a:latin typeface="Times New Roman" panose="02020603050405020304" charset="0"/>
                <a:ea typeface="宋体" panose="02010600030101010101" pitchFamily="2" charset="-122"/>
              </a:rPr>
              <a:t>  CREATE INDEX emp_name_indx ON emp (UPPER(</a:t>
            </a:r>
            <a:r>
              <a:rPr lang="en-US" altLang="zh-CN" sz="2200" dirty="0">
                <a:latin typeface="Times New Roman" panose="02020603050405020304" charset="0"/>
                <a:ea typeface="宋体" panose="02010600030101010101" pitchFamily="2" charset="-122"/>
              </a:rPr>
              <a:t>e</a:t>
            </a:r>
            <a:r>
              <a:rPr lang="zh-CN" altLang="en-US" sz="2200" dirty="0">
                <a:latin typeface="Times New Roman" panose="02020603050405020304" charset="0"/>
                <a:ea typeface="宋体" panose="02010600030101010101" pitchFamily="2" charset="-122"/>
              </a:rPr>
              <a:t>name)) TABLESPACE indx;</a:t>
            </a:r>
            <a:endParaRPr lang="zh-CN" altLang="en-US" sz="2200" dirty="0">
              <a:latin typeface="Times New Roman" panose="02020603050405020304" charset="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0355" name="Rectangle 2"/>
          <p:cNvSpPr>
            <a:spLocks noGrp="1"/>
          </p:cNvSpPr>
          <p:nvPr>
            <p:ph idx="1"/>
          </p:nvPr>
        </p:nvSpPr>
        <p:spPr>
          <a:xfrm>
            <a:off x="36513" y="1201738"/>
            <a:ext cx="8496300" cy="5251450"/>
          </a:xfrm>
        </p:spPr>
        <p:txBody>
          <a:bodyPr vert="horz" wrap="square" lIns="91440" tIns="45720" rIns="91440" bIns="45720" anchor="t" anchorCtr="0"/>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（1）在employees 表的department_id列上创建一个名为emp_department_ix的平衡树索引。</a:t>
            </a:r>
            <a:endParaRPr lang="en-US" altLang="zh-CN" sz="2200" dirty="0">
              <a:latin typeface="Times New Roman" panose="02020603050405020304" charset="0"/>
              <a:ea typeface="宋体" panose="02010600030101010101" pitchFamily="2" charset="-122"/>
            </a:endParaRPr>
          </a:p>
          <a:p>
            <a:pPr>
              <a:lnSpc>
                <a:spcPct val="120000"/>
              </a:lnSpc>
              <a:buNone/>
            </a:pPr>
            <a:r>
              <a:rPr lang="en-US" altLang="zh-CN" sz="2200" dirty="0">
                <a:latin typeface="Times New Roman" panose="02020603050405020304" charset="0"/>
                <a:ea typeface="宋体" panose="02010600030101010101" pitchFamily="2" charset="-122"/>
              </a:rPr>
              <a:t>   CREATE INDEX emp_department_ix ON employees   (department_id) TABLESPACE indx;</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（2）在employees 表的job_id列上创建一个名为emp_job_ix的平衡树索引。</a:t>
            </a:r>
            <a:endParaRPr lang="en-US" altLang="zh-CN" sz="2200" dirty="0">
              <a:latin typeface="Times New Roman" panose="02020603050405020304" charset="0"/>
              <a:ea typeface="宋体" panose="02010600030101010101" pitchFamily="2" charset="-122"/>
            </a:endParaRPr>
          </a:p>
          <a:p>
            <a:pPr>
              <a:lnSpc>
                <a:spcPct val="120000"/>
              </a:lnSpc>
              <a:buNone/>
            </a:pPr>
            <a:r>
              <a:rPr lang="en-US" altLang="en-US" sz="2200" dirty="0">
                <a:latin typeface="Times New Roman" panose="02020603050405020304" charset="0"/>
                <a:ea typeface="宋体" panose="02010600030101010101" pitchFamily="2" charset="-122"/>
              </a:rPr>
              <a:t>  CREATE INDEX emp_job_ix ON employees(job_id) TABLESPACE indx;</a:t>
            </a:r>
            <a:endParaRPr lang="en-US" altLang="en-US"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（3）在employees 表的manager_id列上创建一个名为emp_manager_ix的平衡树索引。</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zh-CN" sz="2200" dirty="0">
                <a:latin typeface="Times New Roman" panose="02020603050405020304" charset="0"/>
                <a:ea typeface="宋体" panose="02010600030101010101" pitchFamily="2" charset="-122"/>
              </a:rPr>
              <a:t>CREATE INDEX emp_manager_ix ON employees (manager_id) TABLESPACE indx;</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endParaRPr lang="en-US" altLang="en-US" sz="2200" dirty="0">
              <a:latin typeface="Times New Roman" panose="02020603050405020304" charset="0"/>
              <a:ea typeface="宋体" panose="02010600030101010101" pitchFamily="2" charset="-122"/>
            </a:endParaRPr>
          </a:p>
        </p:txBody>
      </p:sp>
      <p:sp>
        <p:nvSpPr>
          <p:cNvPr id="100356" name="Rectangle 3"/>
          <p:cNvSpPr>
            <a:spLocks noGrp="1"/>
          </p:cNvSpPr>
          <p:nvPr>
            <p:ph type="title"/>
          </p:nvPr>
        </p:nvSpPr>
        <p:spPr>
          <a:xfrm>
            <a:off x="0" y="44450"/>
            <a:ext cx="8382000" cy="781050"/>
          </a:xfrm>
        </p:spPr>
        <p:txBody>
          <a:bodyPr vert="horz" wrap="square" lIns="91440" tIns="45720" rIns="91440" bIns="45720" anchor="ctr" anchorCtr="0"/>
          <a:p>
            <a:r>
              <a:rPr lang="zh-CN" altLang="en-US" dirty="0">
                <a:ea typeface="宋体" panose="02010600030101010101" pitchFamily="2" charset="-122"/>
              </a:rPr>
              <a:t>案例数据库中索引的创建</a:t>
            </a:r>
            <a:endParaRPr lang="zh-CN" altLang="en-US"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18435" name="Picture 2"/>
          <p:cNvPicPr>
            <a:picLocks noChangeAspect="1"/>
          </p:cNvPicPr>
          <p:nvPr/>
        </p:nvPicPr>
        <p:blipFill>
          <a:blip r:embed="rId1"/>
          <a:stretch>
            <a:fillRect/>
          </a:stretch>
        </p:blipFill>
        <p:spPr>
          <a:xfrm>
            <a:off x="1068388" y="2938463"/>
            <a:ext cx="5770562" cy="3598862"/>
          </a:xfrm>
          <a:prstGeom prst="rect">
            <a:avLst/>
          </a:prstGeom>
          <a:noFill/>
          <a:ln w="9525">
            <a:noFill/>
          </a:ln>
        </p:spPr>
      </p:pic>
      <p:sp>
        <p:nvSpPr>
          <p:cNvPr id="18436" name="Rectangle 3"/>
          <p:cNvSpPr>
            <a:spLocks noGrp="1"/>
          </p:cNvSpPr>
          <p:nvPr>
            <p:ph type="title"/>
          </p:nvPr>
        </p:nvSpPr>
        <p:spPr>
          <a:xfrm>
            <a:off x="0" y="0"/>
            <a:ext cx="8469313" cy="914400"/>
          </a:xfrm>
        </p:spPr>
        <p:txBody>
          <a:bodyPr vert="horz" wrap="square" lIns="91440" tIns="45720" rIns="91440" bIns="45720" anchor="ctr" anchorCtr="0"/>
          <a:p>
            <a:pPr marL="685800" indent="-685800"/>
            <a:r>
              <a:rPr lang="zh-CN" altLang="en-US" dirty="0">
                <a:ea typeface="宋体" panose="02010600030101010101" pitchFamily="2" charset="-122"/>
              </a:rPr>
              <a:t>数据库对象</a:t>
            </a:r>
            <a:r>
              <a:rPr lang="en-US" altLang="zh-CN" dirty="0">
                <a:ea typeface="宋体" panose="02010600030101010101" pitchFamily="2" charset="-122"/>
              </a:rPr>
              <a:t>-</a:t>
            </a:r>
            <a:r>
              <a:rPr lang="zh-CN" altLang="en-US" dirty="0">
                <a:ea typeface="宋体" panose="02010600030101010101" pitchFamily="2" charset="-122"/>
              </a:rPr>
              <a:t>表</a:t>
            </a:r>
            <a:endParaRPr lang="zh-CN" altLang="en-US" dirty="0">
              <a:ea typeface="宋体" panose="02010600030101010101" pitchFamily="2" charset="-122"/>
            </a:endParaRPr>
          </a:p>
        </p:txBody>
      </p:sp>
      <p:sp>
        <p:nvSpPr>
          <p:cNvPr id="18437" name="Rectangle 4"/>
          <p:cNvSpPr>
            <a:spLocks noGrp="1"/>
          </p:cNvSpPr>
          <p:nvPr>
            <p:ph type="body" sz="half" idx="1"/>
          </p:nvPr>
        </p:nvSpPr>
        <p:spPr>
          <a:xfrm>
            <a:off x="0" y="889000"/>
            <a:ext cx="9144000" cy="2232025"/>
          </a:xfrm>
        </p:spPr>
        <p:txBody>
          <a:bodyPr vert="horz" wrap="square" lIns="91440" tIns="45720" rIns="91440" bIns="45720" anchor="t" anchorCtr="0"/>
          <a:p>
            <a:pPr marL="363855" indent="-363855">
              <a:lnSpc>
                <a:spcPct val="110000"/>
              </a:lnSpc>
              <a:spcBef>
                <a:spcPct val="30000"/>
              </a:spcBef>
              <a:spcAft>
                <a:spcPct val="30000"/>
              </a:spcAft>
              <a:buClr>
                <a:srgbClr val="800000"/>
              </a:buClr>
              <a:buSzPct val="90000"/>
              <a:buFont typeface="Wingdings" panose="05000000000000000000" pitchFamily="2" charset="2"/>
            </a:pPr>
            <a:r>
              <a:rPr lang="zh-CN" altLang="en-US" sz="2200" dirty="0">
                <a:solidFill>
                  <a:srgbClr val="800000"/>
                </a:solidFill>
                <a:latin typeface="Times New Roman" panose="02020603050405020304" charset="0"/>
                <a:ea typeface="宋体" panose="02010600030101010101" pitchFamily="2" charset="-122"/>
              </a:rPr>
              <a:t>表：</a:t>
            </a:r>
            <a:r>
              <a:rPr lang="zh-CN" altLang="en-US" sz="2200" dirty="0">
                <a:latin typeface="Times New Roman" panose="02020603050405020304" charset="0"/>
                <a:ea typeface="宋体" panose="02010600030101010101" pitchFamily="2" charset="-122"/>
              </a:rPr>
              <a:t>数据库中最基本的模式对象，也是最常用的数据存储单元，它包括所有用户可以访问的数据。作为关系型数据库，</a:t>
            </a:r>
            <a:r>
              <a:rPr lang="en-US" altLang="zh-CN" sz="2200" dirty="0">
                <a:latin typeface="Times New Roman" panose="02020603050405020304" charset="0"/>
                <a:ea typeface="宋体" panose="02010600030101010101" pitchFamily="2" charset="-122"/>
              </a:rPr>
              <a:t>Oracle</a:t>
            </a:r>
            <a:r>
              <a:rPr lang="zh-CN" altLang="en-US" sz="2200" dirty="0">
                <a:latin typeface="Times New Roman" panose="02020603050405020304" charset="0"/>
                <a:ea typeface="宋体" panose="02010600030101010101" pitchFamily="2" charset="-122"/>
              </a:rPr>
              <a:t>表由行和列组成。对应一个实体的实例，也称为记录或者元组。列对应于一个实体的属性，又称字段。每一行在某列上的取值叫做字段，或者数据单元、数据项、属性值、字段值等</a:t>
            </a:r>
            <a:r>
              <a:rPr lang="zh-CN" altLang="en-US" sz="2400" dirty="0">
                <a:ea typeface="宋体" panose="02010600030101010101" pitchFamily="2" charset="-122"/>
              </a:rPr>
              <a:t>。</a:t>
            </a:r>
            <a:endParaRPr lang="zh-CN" altLang="en-US" sz="2400" dirty="0">
              <a:ea typeface="新宋体" panose="02010609030101010101" pitchFamily="49" charset="-122"/>
            </a:endParaRPr>
          </a:p>
        </p:txBody>
      </p:sp>
      <p:sp>
        <p:nvSpPr>
          <p:cNvPr id="18438" name="Text Box 6"/>
          <p:cNvSpPr txBox="1"/>
          <p:nvPr/>
        </p:nvSpPr>
        <p:spPr>
          <a:xfrm>
            <a:off x="1157288" y="6469063"/>
            <a:ext cx="508000" cy="315912"/>
          </a:xfrm>
          <a:prstGeom prst="rect">
            <a:avLst/>
          </a:prstGeom>
          <a:noFill/>
          <a:ln w="9525">
            <a:noFill/>
          </a:ln>
        </p:spPr>
        <p:txBody>
          <a:bodyPr/>
          <a:p>
            <a:pPr algn="just"/>
            <a:r>
              <a:rPr lang="zh-CN" altLang="en-US" sz="1600" b="0" dirty="0">
                <a:latin typeface="Times New Roman" panose="02020603050405020304" charset="0"/>
              </a:rPr>
              <a:t>列</a:t>
            </a:r>
            <a:endParaRPr lang="zh-CN" altLang="en-US" sz="1600" b="0" dirty="0">
              <a:latin typeface="Arial" panose="020B0604020202020204" pitchFamily="34" charset="0"/>
            </a:endParaRPr>
          </a:p>
        </p:txBody>
      </p:sp>
      <p:sp>
        <p:nvSpPr>
          <p:cNvPr id="18439" name="AutoShape 7"/>
          <p:cNvSpPr/>
          <p:nvPr/>
        </p:nvSpPr>
        <p:spPr>
          <a:xfrm>
            <a:off x="1392238" y="5310188"/>
            <a:ext cx="5637212" cy="173037"/>
          </a:xfrm>
          <a:prstGeom prst="roundRect">
            <a:avLst>
              <a:gd name="adj" fmla="val 16667"/>
            </a:avLst>
          </a:prstGeom>
          <a:solidFill>
            <a:srgbClr val="C0C0C0">
              <a:alpha val="18823"/>
            </a:srgbClr>
          </a:solid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8440" name="Text Box 8"/>
          <p:cNvSpPr txBox="1"/>
          <p:nvPr/>
        </p:nvSpPr>
        <p:spPr>
          <a:xfrm>
            <a:off x="7029450" y="5237163"/>
            <a:ext cx="595313" cy="492125"/>
          </a:xfrm>
          <a:prstGeom prst="rect">
            <a:avLst/>
          </a:prstGeom>
          <a:noFill/>
          <a:ln w="9525">
            <a:noFill/>
          </a:ln>
        </p:spPr>
        <p:txBody>
          <a:bodyPr/>
          <a:p>
            <a:pPr algn="just"/>
            <a:r>
              <a:rPr lang="zh-CN" altLang="en-US" sz="1600" b="0" dirty="0">
                <a:latin typeface="Times New Roman" panose="02020603050405020304" charset="0"/>
              </a:rPr>
              <a:t>行</a:t>
            </a:r>
            <a:endParaRPr lang="zh-CN" altLang="en-US" sz="1600" b="0" dirty="0">
              <a:latin typeface="Arial" panose="020B0604020202020204" pitchFamily="34" charset="0"/>
            </a:endParaRPr>
          </a:p>
        </p:txBody>
      </p:sp>
      <p:sp>
        <p:nvSpPr>
          <p:cNvPr id="18441" name="AutoShape 9"/>
          <p:cNvSpPr/>
          <p:nvPr/>
        </p:nvSpPr>
        <p:spPr>
          <a:xfrm>
            <a:off x="1449388" y="3214688"/>
            <a:ext cx="563562" cy="3271837"/>
          </a:xfrm>
          <a:prstGeom prst="roundRect">
            <a:avLst>
              <a:gd name="adj" fmla="val 16667"/>
            </a:avLst>
          </a:prstGeom>
          <a:solidFill>
            <a:srgbClr val="C0C0C0">
              <a:alpha val="16862"/>
            </a:srgbClr>
          </a:solid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8442" name="AutoShape 10"/>
          <p:cNvSpPr/>
          <p:nvPr/>
        </p:nvSpPr>
        <p:spPr>
          <a:xfrm>
            <a:off x="1185863" y="3121025"/>
            <a:ext cx="5764212" cy="187325"/>
          </a:xfrm>
          <a:prstGeom prst="roundRect">
            <a:avLst>
              <a:gd name="adj" fmla="val 16667"/>
            </a:avLst>
          </a:prstGeom>
          <a:solidFill>
            <a:srgbClr val="C0C0C0">
              <a:alpha val="32941"/>
            </a:srgbClr>
          </a:solid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8443" name="Line 11"/>
          <p:cNvSpPr/>
          <p:nvPr/>
        </p:nvSpPr>
        <p:spPr>
          <a:xfrm>
            <a:off x="3697288" y="3260725"/>
            <a:ext cx="42862" cy="3367088"/>
          </a:xfrm>
          <a:prstGeom prst="line">
            <a:avLst/>
          </a:prstGeom>
          <a:ln w="9525" cap="flat" cmpd="sng">
            <a:solidFill>
              <a:srgbClr val="000000"/>
            </a:solidFill>
            <a:prstDash val="solid"/>
            <a:headEnd type="none" w="med" len="med"/>
            <a:tailEnd type="triangle" w="sm" len="med"/>
          </a:ln>
        </p:spPr>
      </p:sp>
      <p:sp>
        <p:nvSpPr>
          <p:cNvPr id="18444" name="Text Box 12"/>
          <p:cNvSpPr txBox="1"/>
          <p:nvPr/>
        </p:nvSpPr>
        <p:spPr>
          <a:xfrm>
            <a:off x="3568700" y="6524625"/>
            <a:ext cx="709613" cy="368300"/>
          </a:xfrm>
          <a:prstGeom prst="rect">
            <a:avLst/>
          </a:prstGeom>
          <a:noFill/>
          <a:ln w="9525">
            <a:noFill/>
          </a:ln>
        </p:spPr>
        <p:txBody>
          <a:bodyPr tIns="0" bIns="0"/>
          <a:p>
            <a:pPr algn="ctr">
              <a:spcBef>
                <a:spcPts val="600"/>
              </a:spcBef>
              <a:spcAft>
                <a:spcPts val="600"/>
              </a:spcAft>
            </a:pPr>
            <a:r>
              <a:rPr lang="zh-CN" altLang="en-US" sz="1600" b="0" dirty="0">
                <a:latin typeface="宋体" panose="02010600030101010101" pitchFamily="2" charset="-122"/>
              </a:rPr>
              <a:t>列名</a:t>
            </a:r>
            <a:endParaRPr lang="zh-CN" altLang="en-US" sz="1600" b="0" dirty="0">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1379" name="Rectangle 2"/>
          <p:cNvSpPr>
            <a:spLocks noGrp="1"/>
          </p:cNvSpPr>
          <p:nvPr>
            <p:ph idx="1"/>
          </p:nvPr>
        </p:nvSpPr>
        <p:spPr>
          <a:xfrm>
            <a:off x="36513" y="1058863"/>
            <a:ext cx="8423275" cy="5394325"/>
          </a:xfrm>
        </p:spPr>
        <p:txBody>
          <a:bodyPr vert="horz" wrap="square" lIns="91440" tIns="45720" rIns="91440" bIns="45720" anchor="t" anchorCtr="0"/>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（4）在employees 表的last_name, first_name列上创建一个名为emp_name_ix的复合索引。</a:t>
            </a:r>
            <a:endParaRPr lang="en-US" altLang="zh-CN" sz="2200" dirty="0">
              <a:latin typeface="Times New Roman" panose="02020603050405020304" charset="0"/>
              <a:ea typeface="宋体" panose="02010600030101010101" pitchFamily="2" charset="-122"/>
            </a:endParaRPr>
          </a:p>
          <a:p>
            <a:pPr>
              <a:lnSpc>
                <a:spcPct val="120000"/>
              </a:lnSpc>
              <a:buNone/>
            </a:pPr>
            <a:r>
              <a:rPr lang="en-US" altLang="en-US" sz="2200" dirty="0">
                <a:latin typeface="Times New Roman" panose="02020603050405020304" charset="0"/>
                <a:ea typeface="宋体" panose="02010600030101010101" pitchFamily="2" charset="-122"/>
              </a:rPr>
              <a:t>  CREATE INDEX emp_name_ix ON employees (last_name, first_name) TABLESPACE indx;</a:t>
            </a:r>
            <a:endParaRPr lang="en-US" altLang="en-US"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（5）在departments 表的location_id列上创建一个名为dept_location_ix的平衡树索引。</a:t>
            </a:r>
            <a:endParaRPr lang="en-US" altLang="zh-CN" sz="2200" dirty="0">
              <a:latin typeface="Times New Roman" panose="02020603050405020304" charset="0"/>
              <a:ea typeface="宋体" panose="02010600030101010101" pitchFamily="2" charset="-122"/>
            </a:endParaRPr>
          </a:p>
          <a:p>
            <a:pPr>
              <a:lnSpc>
                <a:spcPct val="120000"/>
              </a:lnSpc>
              <a:buNone/>
            </a:pPr>
            <a:r>
              <a:rPr lang="en-US" altLang="en-US" sz="2200" dirty="0">
                <a:latin typeface="Times New Roman" panose="02020603050405020304" charset="0"/>
                <a:ea typeface="宋体" panose="02010600030101010101" pitchFamily="2" charset="-122"/>
              </a:rPr>
              <a:t>  CREATE INDEX dept_location_ix ON departments (location_id) TABLESPACE indx;</a:t>
            </a:r>
            <a:endParaRPr lang="en-US" altLang="en-US"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（6）在job_history 表的job_id列上创建一个名为jhist_job_ix 的平衡树索引。</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CREATE INDEX jhist_job_ix ON job_history (job_id) TABLESPACE indx;</a:t>
            </a:r>
            <a:endParaRPr lang="en-US" altLang="en-US"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endParaRPr lang="en-US" altLang="en-US" sz="2200" dirty="0">
              <a:latin typeface="Times New Roman" panose="02020603050405020304" charset="0"/>
              <a:ea typeface="宋体" panose="02010600030101010101" pitchFamily="2" charset="-122"/>
            </a:endParaRPr>
          </a:p>
        </p:txBody>
      </p:sp>
      <p:sp>
        <p:nvSpPr>
          <p:cNvPr id="101380" name="Rectangle 3"/>
          <p:cNvSpPr>
            <a:spLocks noGrp="1"/>
          </p:cNvSpPr>
          <p:nvPr>
            <p:ph type="title"/>
          </p:nvPr>
        </p:nvSpPr>
        <p:spPr>
          <a:xfrm>
            <a:off x="0" y="44450"/>
            <a:ext cx="8382000" cy="781050"/>
          </a:xfrm>
        </p:spPr>
        <p:txBody>
          <a:bodyPr vert="horz" wrap="square" lIns="91440" tIns="45720" rIns="91440" bIns="45720" anchor="ctr" anchorCtr="0"/>
          <a:p>
            <a:r>
              <a:rPr lang="zh-CN" altLang="en-US" dirty="0">
                <a:ea typeface="宋体" panose="02010600030101010101" pitchFamily="2" charset="-122"/>
              </a:rPr>
              <a:t>案例数据库中索引的创建</a:t>
            </a:r>
            <a:endParaRPr lang="zh-CN" altLang="en-US" dirty="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2403" name="Rectangle 2"/>
          <p:cNvSpPr>
            <a:spLocks noGrp="1"/>
          </p:cNvSpPr>
          <p:nvPr>
            <p:ph idx="1"/>
          </p:nvPr>
        </p:nvSpPr>
        <p:spPr>
          <a:xfrm>
            <a:off x="36513" y="1123950"/>
            <a:ext cx="8423275" cy="5616575"/>
          </a:xfrm>
        </p:spPr>
        <p:txBody>
          <a:bodyPr vert="horz" wrap="square" lIns="91440" tIns="45720" rIns="91440" bIns="45720" anchor="t" anchorCtr="0"/>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（7）在job_history表的empoyee_id列上创建一个名为jhist_emp_ix的平衡树索引。</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CREATE INDEX jhist_emp_ix ON job_history (employee_id) TABLESPACE indx;</a:t>
            </a:r>
            <a:endParaRPr lang="en-US" altLang="en-US"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（8）在job_history表的department_id列上创建一个名为jhist_dept_ix的平衡树索引。</a:t>
            </a:r>
            <a:endParaRPr lang="en-US" altLang="zh-CN" sz="2200" dirty="0">
              <a:latin typeface="Times New Roman" panose="02020603050405020304" charset="0"/>
              <a:ea typeface="宋体" panose="02010600030101010101" pitchFamily="2" charset="-122"/>
            </a:endParaRPr>
          </a:p>
          <a:p>
            <a:pPr>
              <a:lnSpc>
                <a:spcPct val="120000"/>
              </a:lnSpc>
              <a:buNone/>
            </a:pPr>
            <a:r>
              <a:rPr lang="en-US" altLang="zh-CN" sz="2200" dirty="0">
                <a:latin typeface="Times New Roman" panose="02020603050405020304" charset="0"/>
                <a:ea typeface="宋体" panose="02010600030101010101" pitchFamily="2" charset="-122"/>
              </a:rPr>
              <a:t>   CREATE INDEX jhist_dept_ix ON job_history (department_id) TABLESPACE indx;</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（9）在locations表的city列上创建一个名为loc_city_ix的平衡树索引。</a:t>
            </a:r>
            <a:endParaRPr lang="en-US" altLang="zh-CN" sz="2200" dirty="0">
              <a:latin typeface="Times New Roman" panose="02020603050405020304" charset="0"/>
              <a:ea typeface="宋体" panose="02010600030101010101" pitchFamily="2" charset="-122"/>
            </a:endParaRPr>
          </a:p>
          <a:p>
            <a:pPr>
              <a:lnSpc>
                <a:spcPct val="120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CREATE INDEX loc_city_ix ON locations (city) TABLESPACE indx;</a:t>
            </a:r>
            <a:endParaRPr lang="en-US" altLang="en-US" sz="2200" dirty="0">
              <a:latin typeface="Times New Roman" panose="02020603050405020304" charset="0"/>
              <a:ea typeface="宋体" panose="02010600030101010101" pitchFamily="2" charset="-122"/>
            </a:endParaRPr>
          </a:p>
        </p:txBody>
      </p:sp>
      <p:sp>
        <p:nvSpPr>
          <p:cNvPr id="102404" name="Rectangle 3"/>
          <p:cNvSpPr>
            <a:spLocks noGrp="1"/>
          </p:cNvSpPr>
          <p:nvPr>
            <p:ph type="title"/>
          </p:nvPr>
        </p:nvSpPr>
        <p:spPr>
          <a:xfrm>
            <a:off x="0" y="44450"/>
            <a:ext cx="8382000" cy="781050"/>
          </a:xfrm>
        </p:spPr>
        <p:txBody>
          <a:bodyPr vert="horz" wrap="square" lIns="91440" tIns="45720" rIns="91440" bIns="45720" anchor="ctr" anchorCtr="0"/>
          <a:p>
            <a:r>
              <a:rPr lang="zh-CN" altLang="en-US" dirty="0">
                <a:ea typeface="宋体" panose="02010600030101010101" pitchFamily="2" charset="-122"/>
              </a:rPr>
              <a:t>案例数据库中索引的创建</a:t>
            </a:r>
            <a:endParaRPr lang="zh-CN" altLang="en-US" dirty="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3427" name="Rectangle 2"/>
          <p:cNvSpPr>
            <a:spLocks noGrp="1"/>
          </p:cNvSpPr>
          <p:nvPr>
            <p:ph idx="1"/>
          </p:nvPr>
        </p:nvSpPr>
        <p:spPr>
          <a:xfrm>
            <a:off x="36513" y="1412875"/>
            <a:ext cx="8280400" cy="5465763"/>
          </a:xfrm>
        </p:spPr>
        <p:txBody>
          <a:bodyPr vert="horz" wrap="square" lIns="91440" tIns="45720" rIns="91440" bIns="45720" anchor="t" anchorCtr="0"/>
          <a:p>
            <a:pPr>
              <a:lnSpc>
                <a:spcPct val="125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（10）在locations表的state_province列上创建一个名为loc_state_province_ix的平衡树索引。</a:t>
            </a:r>
            <a:endParaRPr lang="en-US" altLang="zh-CN" sz="2200" dirty="0">
              <a:latin typeface="Times New Roman" panose="02020603050405020304" charset="0"/>
              <a:ea typeface="宋体" panose="02010600030101010101" pitchFamily="2" charset="-122"/>
            </a:endParaRPr>
          </a:p>
          <a:p>
            <a:pPr>
              <a:lnSpc>
                <a:spcPct val="125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CREATE INDEX loc_state_province_ix ON locations (state_province) TABLESPACE indx;</a:t>
            </a:r>
            <a:endParaRPr lang="en-US" altLang="en-US" sz="2200" dirty="0">
              <a:latin typeface="Times New Roman" panose="02020603050405020304" charset="0"/>
              <a:ea typeface="宋体" panose="02010600030101010101" pitchFamily="2" charset="-122"/>
            </a:endParaRPr>
          </a:p>
          <a:p>
            <a:pPr>
              <a:lnSpc>
                <a:spcPct val="125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（11）在locations表的country_id列上创建一个名为loc_country_ix的平衡树索引。</a:t>
            </a:r>
            <a:endParaRPr lang="en-US" altLang="zh-CN" sz="2200" dirty="0">
              <a:solidFill>
                <a:srgbClr val="800000"/>
              </a:solidFill>
              <a:latin typeface="Times New Roman" panose="02020603050405020304" charset="0"/>
              <a:ea typeface="宋体" panose="02010600030101010101" pitchFamily="2" charset="-122"/>
            </a:endParaRPr>
          </a:p>
          <a:p>
            <a:pPr>
              <a:lnSpc>
                <a:spcPct val="125000"/>
              </a:lnSpc>
              <a:buFont typeface="Wingdings" panose="05000000000000000000" pitchFamily="2" charset="2"/>
              <a:buChar char="l"/>
            </a:pPr>
            <a:r>
              <a:rPr lang="en-US" altLang="en-US" sz="2200" dirty="0">
                <a:latin typeface="Times New Roman" panose="02020603050405020304" charset="0"/>
                <a:ea typeface="宋体" panose="02010600030101010101" pitchFamily="2" charset="-122"/>
              </a:rPr>
              <a:t>CREATE INDEX loc_country_ix ON locations (country_id) TABLESPACE indx;</a:t>
            </a:r>
            <a:endParaRPr lang="en-US" altLang="en-US" sz="2200" dirty="0">
              <a:latin typeface="Times New Roman" panose="02020603050405020304" charset="0"/>
              <a:ea typeface="宋体" panose="02010600030101010101" pitchFamily="2" charset="-122"/>
            </a:endParaRPr>
          </a:p>
        </p:txBody>
      </p:sp>
      <p:sp>
        <p:nvSpPr>
          <p:cNvPr id="103428" name="Rectangle 3"/>
          <p:cNvSpPr>
            <a:spLocks noGrp="1"/>
          </p:cNvSpPr>
          <p:nvPr>
            <p:ph type="title"/>
          </p:nvPr>
        </p:nvSpPr>
        <p:spPr>
          <a:xfrm>
            <a:off x="0" y="44450"/>
            <a:ext cx="8382000" cy="781050"/>
          </a:xfrm>
        </p:spPr>
        <p:txBody>
          <a:bodyPr vert="horz" wrap="square" lIns="91440" tIns="45720" rIns="91440" bIns="45720" anchor="ctr" anchorCtr="0"/>
          <a:p>
            <a:r>
              <a:rPr lang="zh-CN" altLang="en-US" dirty="0">
                <a:ea typeface="宋体" panose="02010600030101010101" pitchFamily="2" charset="-122"/>
              </a:rPr>
              <a:t>案例数据库中索引的创建</a:t>
            </a:r>
            <a:endParaRPr lang="zh-CN" altLang="en-US" dirty="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445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删除索引</a:t>
            </a:r>
            <a:endParaRPr lang="zh-CN" altLang="en-US" dirty="0">
              <a:ea typeface="宋体" panose="02010600030101010101" pitchFamily="2" charset="-122"/>
            </a:endParaRPr>
          </a:p>
        </p:txBody>
      </p:sp>
      <p:sp>
        <p:nvSpPr>
          <p:cNvPr id="104452" name="Rectangle 3"/>
          <p:cNvSpPr>
            <a:spLocks noGrp="1"/>
          </p:cNvSpPr>
          <p:nvPr>
            <p:ph idx="1"/>
          </p:nvPr>
        </p:nvSpPr>
        <p:spPr>
          <a:xfrm>
            <a:off x="539750" y="981075"/>
            <a:ext cx="7848600" cy="5111750"/>
          </a:xfrm>
        </p:spPr>
        <p:txBody>
          <a:bodyPr vert="horz" wrap="square" lIns="91440" tIns="45720" rIns="91440" bIns="45720" anchor="t" anchorCtr="0"/>
          <a:p>
            <a:pPr>
              <a:lnSpc>
                <a:spcPct val="120000"/>
              </a:lnSpc>
            </a:pPr>
            <a:r>
              <a:rPr lang="zh-CN" altLang="en-US" sz="2800" dirty="0">
                <a:solidFill>
                  <a:srgbClr val="800000"/>
                </a:solidFill>
                <a:ea typeface="宋体" panose="02010600030101010101" pitchFamily="2" charset="-122"/>
              </a:rPr>
              <a:t>语法</a:t>
            </a:r>
            <a:endParaRPr lang="zh-CN" altLang="en-US" sz="2800" dirty="0">
              <a:solidFill>
                <a:srgbClr val="800000"/>
              </a:solidFill>
              <a:ea typeface="宋体" panose="02010600030101010101" pitchFamily="2" charset="-122"/>
            </a:endParaRPr>
          </a:p>
          <a:p>
            <a:pPr lvl="1">
              <a:lnSpc>
                <a:spcPct val="120000"/>
              </a:lnSpc>
            </a:pPr>
            <a:r>
              <a:rPr lang="en-US" altLang="zh-CN" sz="2400" dirty="0">
                <a:latin typeface="Times New Roman" panose="02020603050405020304" charset="0"/>
                <a:ea typeface="宋体" panose="02010600030101010101" pitchFamily="2" charset="-122"/>
              </a:rPr>
              <a:t>DROP INDEX index_name;</a:t>
            </a:r>
            <a:endParaRPr lang="en-US" altLang="zh-CN" sz="2400" dirty="0">
              <a:latin typeface="Times New Roman" panose="02020603050405020304" charset="0"/>
              <a:ea typeface="宋体" panose="02010600030101010101" pitchFamily="2" charset="-122"/>
            </a:endParaRPr>
          </a:p>
          <a:p>
            <a:pPr>
              <a:lnSpc>
                <a:spcPct val="120000"/>
              </a:lnSpc>
            </a:pPr>
            <a:r>
              <a:rPr lang="zh-CN" altLang="en-US" sz="2800" dirty="0">
                <a:solidFill>
                  <a:srgbClr val="800000"/>
                </a:solidFill>
                <a:ea typeface="宋体" panose="02010600030101010101" pitchFamily="2" charset="-122"/>
              </a:rPr>
              <a:t>在下面几种情况下，可以考虑删除索引</a:t>
            </a:r>
            <a:r>
              <a:rPr lang="zh-CN" altLang="en-US" dirty="0">
                <a:ea typeface="宋体" panose="02010600030101010101" pitchFamily="2" charset="-122"/>
              </a:rPr>
              <a:t> </a:t>
            </a:r>
            <a:endParaRPr lang="zh-CN" altLang="en-US" dirty="0">
              <a:ea typeface="宋体" panose="02010600030101010101" pitchFamily="2" charset="-122"/>
            </a:endParaRPr>
          </a:p>
          <a:p>
            <a:pPr lvl="1">
              <a:lnSpc>
                <a:spcPct val="120000"/>
              </a:lnSpc>
            </a:pPr>
            <a:r>
              <a:rPr lang="zh-CN" altLang="en-US" sz="2400" dirty="0">
                <a:ea typeface="宋体" panose="02010600030101010101" pitchFamily="2" charset="-122"/>
              </a:rPr>
              <a:t>该索引不再使用。</a:t>
            </a:r>
            <a:endParaRPr lang="zh-CN" altLang="en-US" sz="2400" dirty="0">
              <a:ea typeface="宋体" panose="02010600030101010101" pitchFamily="2" charset="-122"/>
            </a:endParaRPr>
          </a:p>
          <a:p>
            <a:pPr lvl="1">
              <a:lnSpc>
                <a:spcPct val="120000"/>
              </a:lnSpc>
            </a:pPr>
            <a:r>
              <a:rPr lang="zh-CN" altLang="en-US" sz="2400" dirty="0">
                <a:ea typeface="宋体" panose="02010600030101010101" pitchFamily="2" charset="-122"/>
              </a:rPr>
              <a:t>通过一段时间监视，发现几乎没有查询或只有极少数查询会使用该索引。</a:t>
            </a:r>
            <a:endParaRPr lang="zh-CN" altLang="en-US" sz="2400" dirty="0">
              <a:ea typeface="宋体" panose="02010600030101010101" pitchFamily="2" charset="-122"/>
            </a:endParaRPr>
          </a:p>
          <a:p>
            <a:pPr lvl="1">
              <a:lnSpc>
                <a:spcPct val="120000"/>
              </a:lnSpc>
            </a:pPr>
            <a:r>
              <a:rPr lang="zh-CN" altLang="en-US" sz="2400" dirty="0">
                <a:ea typeface="宋体" panose="02010600030101010101" pitchFamily="2" charset="-122"/>
              </a:rPr>
              <a:t>由于索引中包含损坏的数据块或包含过多的存储碎片等，需要删除该索引，然后重建索引。</a:t>
            </a:r>
            <a:endParaRPr lang="zh-CN" altLang="en-US" sz="2400" dirty="0">
              <a:ea typeface="宋体" panose="02010600030101010101" pitchFamily="2" charset="-122"/>
            </a:endParaRPr>
          </a:p>
          <a:p>
            <a:pPr lvl="1">
              <a:lnSpc>
                <a:spcPct val="120000"/>
              </a:lnSpc>
            </a:pPr>
            <a:r>
              <a:rPr lang="zh-CN" altLang="en-US" sz="2400" dirty="0">
                <a:ea typeface="宋体" panose="02010600030101010101" pitchFamily="2" charset="-122"/>
              </a:rPr>
              <a:t>由于移动了表数据而导致索引失效 </a:t>
            </a:r>
            <a:endParaRPr lang="zh-CN" altLang="en-US" sz="2400" dirty="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547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索引的查询 </a:t>
            </a:r>
            <a:endParaRPr lang="zh-CN" altLang="en-US" dirty="0">
              <a:ea typeface="宋体" panose="02010600030101010101" pitchFamily="2" charset="-122"/>
            </a:endParaRPr>
          </a:p>
        </p:txBody>
      </p:sp>
      <p:sp>
        <p:nvSpPr>
          <p:cNvPr id="105476" name="Rectangle 3"/>
          <p:cNvSpPr>
            <a:spLocks noGrp="1"/>
          </p:cNvSpPr>
          <p:nvPr>
            <p:ph idx="1"/>
          </p:nvPr>
        </p:nvSpPr>
        <p:spPr>
          <a:xfrm>
            <a:off x="252413" y="1196975"/>
            <a:ext cx="8064500" cy="4968875"/>
          </a:xfrm>
        </p:spPr>
        <p:txBody>
          <a:bodyPr vert="horz" wrap="square" lIns="91440" tIns="45720" rIns="91440" bIns="45720" anchor="t" anchorCtr="0"/>
          <a:p>
            <a:pPr>
              <a:lnSpc>
                <a:spcPct val="120000"/>
              </a:lnSpc>
            </a:pPr>
            <a:r>
              <a:rPr lang="en-US" altLang="zh-CN" sz="2200" dirty="0">
                <a:solidFill>
                  <a:srgbClr val="800000"/>
                </a:solidFill>
                <a:latin typeface="Times New Roman" panose="02020603050405020304" charset="0"/>
                <a:ea typeface="宋体" panose="02010600030101010101" pitchFamily="2" charset="-122"/>
              </a:rPr>
              <a:t>DBA_INDEXES</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pPr>
            <a:r>
              <a:rPr lang="en-US" altLang="zh-CN" sz="2200" dirty="0">
                <a:solidFill>
                  <a:srgbClr val="800000"/>
                </a:solidFill>
                <a:latin typeface="Times New Roman" panose="02020603050405020304" charset="0"/>
                <a:ea typeface="宋体" panose="02010600030101010101" pitchFamily="2" charset="-122"/>
              </a:rPr>
              <a:t>ALL_INDEXES</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pPr>
            <a:r>
              <a:rPr lang="en-US" altLang="zh-CN" sz="2200" dirty="0">
                <a:solidFill>
                  <a:srgbClr val="800000"/>
                </a:solidFill>
                <a:latin typeface="Times New Roman" panose="02020603050405020304" charset="0"/>
                <a:ea typeface="宋体" panose="02010600030101010101" pitchFamily="2" charset="-122"/>
              </a:rPr>
              <a:t>USER_INDEXES </a:t>
            </a:r>
            <a:endParaRPr lang="en-US" altLang="zh-CN" sz="2200" dirty="0">
              <a:solidFill>
                <a:srgbClr val="800000"/>
              </a:solidFill>
              <a:latin typeface="Times New Roman" panose="02020603050405020304" charset="0"/>
              <a:ea typeface="宋体" panose="02010600030101010101" pitchFamily="2" charset="-122"/>
            </a:endParaRPr>
          </a:p>
          <a:p>
            <a:pPr lvl="1">
              <a:lnSpc>
                <a:spcPct val="120000"/>
              </a:lnSpc>
            </a:pPr>
            <a:r>
              <a:rPr lang="zh-CN" altLang="en-US" sz="2200" dirty="0">
                <a:latin typeface="Times New Roman" panose="02020603050405020304" charset="0"/>
                <a:ea typeface="宋体" panose="02010600030101010101" pitchFamily="2" charset="-122"/>
              </a:rPr>
              <a:t>包含索引的基本描述信息和统计信息，包括索引的所有者、索引的名称、索引的类型、对应表的名称、索引的存储参数设置、由分析得到的统计信息等信息。</a:t>
            </a:r>
            <a:endParaRPr lang="zh-CN" altLang="en-US" sz="2200" dirty="0">
              <a:latin typeface="Times New Roman" panose="02020603050405020304" charset="0"/>
              <a:ea typeface="宋体" panose="02010600030101010101" pitchFamily="2" charset="-122"/>
            </a:endParaRPr>
          </a:p>
          <a:p>
            <a:pPr>
              <a:lnSpc>
                <a:spcPct val="120000"/>
              </a:lnSpc>
              <a:buNone/>
            </a:pPr>
            <a:r>
              <a:rPr lang="en-US" altLang="zh-CN" sz="2200" dirty="0">
                <a:solidFill>
                  <a:srgbClr val="800000"/>
                </a:solidFill>
                <a:latin typeface="Times New Roman" panose="02020603050405020304" charset="0"/>
                <a:ea typeface="宋体" panose="02010600030101010101" pitchFamily="2" charset="-122"/>
              </a:rPr>
              <a:t>      SQL&gt;select index_name, index_type  from  </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zh-CN" sz="2200" dirty="0">
                <a:solidFill>
                  <a:srgbClr val="800000"/>
                </a:solidFill>
                <a:latin typeface="Times New Roman" panose="02020603050405020304" charset="0"/>
                <a:ea typeface="宋体" panose="02010600030101010101" pitchFamily="2" charset="-122"/>
              </a:rPr>
              <a:t>             user_indexes  where  table_name='EMP'</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zh-CN" sz="2200" dirty="0">
                <a:solidFill>
                  <a:srgbClr val="800000"/>
                </a:solidFill>
                <a:latin typeface="Times New Roman" panose="02020603050405020304" charset="0"/>
                <a:ea typeface="宋体" panose="02010600030101010101" pitchFamily="2" charset="-122"/>
              </a:rPr>
              <a:t>      SQL&gt;select index_name, index_type  from </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zh-CN" sz="2200" dirty="0">
                <a:solidFill>
                  <a:srgbClr val="800000"/>
                </a:solidFill>
                <a:latin typeface="Times New Roman" panose="02020603050405020304" charset="0"/>
                <a:ea typeface="宋体" panose="02010600030101010101" pitchFamily="2" charset="-122"/>
              </a:rPr>
              <a:t>             user_indexes  where  table_name</a:t>
            </a:r>
            <a:endParaRPr lang="en-US" altLang="zh-CN" sz="2200" dirty="0">
              <a:solidFill>
                <a:srgbClr val="800000"/>
              </a:solidFill>
              <a:latin typeface="Times New Roman" panose="02020603050405020304" charset="0"/>
              <a:ea typeface="宋体" panose="02010600030101010101" pitchFamily="2" charset="-122"/>
            </a:endParaRPr>
          </a:p>
          <a:p>
            <a:pPr>
              <a:lnSpc>
                <a:spcPct val="120000"/>
              </a:lnSpc>
              <a:buNone/>
            </a:pPr>
            <a:r>
              <a:rPr lang="en-US" altLang="zh-CN" sz="2200" dirty="0">
                <a:solidFill>
                  <a:srgbClr val="800000"/>
                </a:solidFill>
                <a:latin typeface="Times New Roman" panose="02020603050405020304" charset="0"/>
                <a:ea typeface="宋体" panose="02010600030101010101" pitchFamily="2" charset="-122"/>
              </a:rPr>
              <a:t>             in ('EMP','DEPT')</a:t>
            </a:r>
            <a:endParaRPr lang="en-US" altLang="zh-CN" sz="2200" dirty="0">
              <a:solidFill>
                <a:srgbClr val="800000"/>
              </a:solidFill>
              <a:latin typeface="Times New Roman" panose="0202060305040502030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6498" name="灯片编号占位符 5"/>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6499" name="Rectangle 2"/>
          <p:cNvSpPr>
            <a:spLocks noGrp="1"/>
          </p:cNvSpPr>
          <p:nvPr>
            <p:ph type="title"/>
          </p:nvPr>
        </p:nvSpPr>
        <p:spPr/>
        <p:txBody>
          <a:bodyPr vert="horz" wrap="square" lIns="91440" tIns="45720" rIns="91440" bIns="45720" anchor="ctr" anchorCtr="0"/>
          <a:p>
            <a:r>
              <a:rPr lang="zh-CN" altLang="en-GB" dirty="0">
                <a:ea typeface="宋体" panose="02010600030101010101" pitchFamily="2" charset="-122"/>
              </a:rPr>
              <a:t>利用</a:t>
            </a:r>
            <a:r>
              <a:rPr lang="en-GB" altLang="zh-CN" dirty="0">
                <a:ea typeface="宋体" panose="02010600030101010101" pitchFamily="2" charset="-122"/>
              </a:rPr>
              <a:t>OEM</a:t>
            </a:r>
            <a:r>
              <a:rPr lang="zh-CN" altLang="en-GB" dirty="0">
                <a:ea typeface="宋体" panose="02010600030101010101" pitchFamily="2" charset="-122"/>
              </a:rPr>
              <a:t>管理索引</a:t>
            </a:r>
            <a:endParaRPr lang="zh-CN" altLang="en-US" dirty="0">
              <a:ea typeface="宋体" panose="02010600030101010101" pitchFamily="2" charset="-122"/>
            </a:endParaRPr>
          </a:p>
        </p:txBody>
      </p:sp>
      <p:sp>
        <p:nvSpPr>
          <p:cNvPr id="106500" name="Rectangle 3"/>
          <p:cNvSpPr>
            <a:spLocks noGrp="1"/>
          </p:cNvSpPr>
          <p:nvPr>
            <p:ph idx="1"/>
          </p:nvPr>
        </p:nvSpPr>
        <p:spPr>
          <a:xfrm>
            <a:off x="971550" y="1412875"/>
            <a:ext cx="7486650" cy="5140325"/>
          </a:xfrm>
        </p:spPr>
        <p:txBody>
          <a:bodyPr vert="horz" wrap="square" lIns="91440" tIns="45720" rIns="91440" bIns="45720" anchor="t" anchorCtr="0"/>
          <a:p>
            <a:r>
              <a:rPr lang="zh-CN" altLang="en-US" dirty="0">
                <a:ea typeface="宋体" panose="02010600030101010101" pitchFamily="2" charset="-122"/>
              </a:rPr>
              <a:t>创建索引</a:t>
            </a:r>
            <a:endParaRPr lang="zh-CN" altLang="en-US" dirty="0">
              <a:ea typeface="宋体" panose="02010600030101010101" pitchFamily="2" charset="-122"/>
            </a:endParaRPr>
          </a:p>
          <a:p>
            <a:r>
              <a:rPr lang="zh-CN" altLang="en-US" dirty="0">
                <a:ea typeface="宋体" panose="02010600030101010101" pitchFamily="2" charset="-122"/>
              </a:rPr>
              <a:t>修改索引</a:t>
            </a:r>
            <a:endParaRPr lang="zh-CN" altLang="en-US" dirty="0">
              <a:ea typeface="宋体" panose="02010600030101010101" pitchFamily="2" charset="-122"/>
            </a:endParaRPr>
          </a:p>
          <a:p>
            <a:r>
              <a:rPr lang="zh-CN" altLang="en-US" dirty="0">
                <a:ea typeface="宋体" panose="02010600030101010101" pitchFamily="2" charset="-122"/>
              </a:rPr>
              <a:t>删除索引</a:t>
            </a:r>
            <a:endParaRPr lang="zh-CN" altLang="en-US" dirty="0">
              <a:ea typeface="宋体" panose="02010600030101010101" pitchFamily="2" charset="-122"/>
            </a:endParaRPr>
          </a:p>
          <a:p>
            <a:r>
              <a:rPr lang="zh-CN" altLang="en-US" dirty="0">
                <a:ea typeface="宋体" panose="02010600030101010101" pitchFamily="2" charset="-122"/>
              </a:rPr>
              <a:t>查询索引</a:t>
            </a:r>
            <a:endParaRPr lang="zh-CN" altLang="en-US" dirty="0">
              <a:ea typeface="宋体" panose="02010600030101010101" pitchFamily="2" charset="-122"/>
            </a:endParaRP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7522"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752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索引管理页面 </a:t>
            </a:r>
            <a:endParaRPr lang="zh-CN" altLang="en-US" dirty="0">
              <a:ea typeface="宋体" panose="02010600030101010101" pitchFamily="2" charset="-122"/>
            </a:endParaRPr>
          </a:p>
        </p:txBody>
      </p:sp>
      <p:sp>
        <p:nvSpPr>
          <p:cNvPr id="107524" name="Rectangle 3"/>
          <p:cNvSpPr>
            <a:spLocks noGrp="1"/>
          </p:cNvSpPr>
          <p:nvPr>
            <p:ph type="body" sz="half" idx="1"/>
          </p:nvPr>
        </p:nvSpPr>
        <p:spPr>
          <a:xfrm>
            <a:off x="468313" y="1052513"/>
            <a:ext cx="7775575" cy="4967287"/>
          </a:xfrm>
        </p:spPr>
        <p:txBody>
          <a:bodyPr vert="horz" wrap="square" lIns="91440" tIns="45720" rIns="91440" bIns="45720" anchor="t" anchorCtr="0"/>
          <a:p>
            <a:pPr>
              <a:buClr>
                <a:srgbClr val="800000"/>
              </a:buClr>
              <a:buSzPct val="90000"/>
              <a:buFont typeface="Wingdings" panose="05000000000000000000" pitchFamily="2" charset="2"/>
            </a:pPr>
            <a:r>
              <a:rPr lang="zh-CN" altLang="en-US" sz="2800" dirty="0">
                <a:solidFill>
                  <a:srgbClr val="800000"/>
                </a:solidFill>
                <a:ea typeface="宋体" panose="02010600030101010101" pitchFamily="2" charset="-122"/>
              </a:rPr>
              <a:t>索引管理页面</a:t>
            </a:r>
            <a:r>
              <a:rPr lang="zh-CN" altLang="en-US" sz="2800" dirty="0">
                <a:ea typeface="宋体" panose="02010600030101010101" pitchFamily="2" charset="-122"/>
              </a:rPr>
              <a:t> </a:t>
            </a:r>
            <a:endParaRPr lang="zh-CN" altLang="en-US" sz="2800" dirty="0">
              <a:ea typeface="宋体" panose="02010600030101010101" pitchFamily="2" charset="-122"/>
            </a:endParaRPr>
          </a:p>
        </p:txBody>
      </p:sp>
      <p:pic>
        <p:nvPicPr>
          <p:cNvPr id="107525" name="Picture 4"/>
          <p:cNvPicPr>
            <a:picLocks noChangeAspect="1"/>
          </p:cNvPicPr>
          <p:nvPr/>
        </p:nvPicPr>
        <p:blipFill>
          <a:blip r:embed="rId1"/>
          <a:stretch>
            <a:fillRect/>
          </a:stretch>
        </p:blipFill>
        <p:spPr>
          <a:xfrm>
            <a:off x="1547813" y="1628775"/>
            <a:ext cx="6335712" cy="4457700"/>
          </a:xfrm>
          <a:prstGeom prst="rect">
            <a:avLst/>
          </a:prstGeom>
          <a:noFill/>
          <a:ln w="9525">
            <a:noFill/>
          </a:ln>
        </p:spPr>
      </p:pic>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8546"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pic>
        <p:nvPicPr>
          <p:cNvPr id="108547" name="Picture 2"/>
          <p:cNvPicPr>
            <a:picLocks noChangeAspect="1"/>
          </p:cNvPicPr>
          <p:nvPr/>
        </p:nvPicPr>
        <p:blipFill>
          <a:blip r:embed="rId1"/>
          <a:stretch>
            <a:fillRect/>
          </a:stretch>
        </p:blipFill>
        <p:spPr>
          <a:xfrm>
            <a:off x="1403350" y="1557338"/>
            <a:ext cx="6802438" cy="4595812"/>
          </a:xfrm>
          <a:prstGeom prst="rect">
            <a:avLst/>
          </a:prstGeom>
          <a:noFill/>
          <a:ln w="9525">
            <a:noFill/>
          </a:ln>
        </p:spPr>
      </p:pic>
      <p:sp>
        <p:nvSpPr>
          <p:cNvPr id="108548" name="Rectangle 3"/>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创建索引</a:t>
            </a:r>
            <a:endParaRPr lang="zh-CN" altLang="en-US" dirty="0">
              <a:ea typeface="宋体" panose="02010600030101010101" pitchFamily="2" charset="-122"/>
            </a:endParaRPr>
          </a:p>
        </p:txBody>
      </p:sp>
      <p:sp>
        <p:nvSpPr>
          <p:cNvPr id="108549" name="Rectangle 4"/>
          <p:cNvSpPr>
            <a:spLocks noGrp="1"/>
          </p:cNvSpPr>
          <p:nvPr>
            <p:ph type="body" sz="half" idx="1"/>
          </p:nvPr>
        </p:nvSpPr>
        <p:spPr>
          <a:xfrm>
            <a:off x="34925" y="908050"/>
            <a:ext cx="7559675" cy="4751388"/>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solidFill>
                  <a:srgbClr val="800000"/>
                </a:solidFill>
                <a:ea typeface="宋体" panose="02010600030101010101" pitchFamily="2" charset="-122"/>
              </a:rPr>
              <a:t>创建索引页面 </a:t>
            </a:r>
            <a:endParaRPr lang="zh-CN" altLang="en-US" sz="2800" dirty="0">
              <a:solidFill>
                <a:srgbClr val="800000"/>
              </a:solidFill>
              <a:ea typeface="宋体" panose="02010600030101010101" pitchFamily="2" charset="-122"/>
            </a:endParaRPr>
          </a:p>
        </p:txBody>
      </p:sp>
      <p:grpSp>
        <p:nvGrpSpPr>
          <p:cNvPr id="108550" name="Group 5"/>
          <p:cNvGrpSpPr/>
          <p:nvPr/>
        </p:nvGrpSpPr>
        <p:grpSpPr>
          <a:xfrm>
            <a:off x="34925" y="2997200"/>
            <a:ext cx="8251825" cy="3149600"/>
            <a:chOff x="1555" y="2350"/>
            <a:chExt cx="6656" cy="2313"/>
          </a:xfrm>
        </p:grpSpPr>
        <p:sp>
          <p:nvSpPr>
            <p:cNvPr id="108551" name="Oval 6"/>
            <p:cNvSpPr/>
            <p:nvPr/>
          </p:nvSpPr>
          <p:spPr>
            <a:xfrm>
              <a:off x="3904" y="2470"/>
              <a:ext cx="315" cy="468"/>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grpSp>
          <p:nvGrpSpPr>
            <p:cNvPr id="108552" name="Group 7"/>
            <p:cNvGrpSpPr/>
            <p:nvPr/>
          </p:nvGrpSpPr>
          <p:grpSpPr>
            <a:xfrm>
              <a:off x="1555" y="2350"/>
              <a:ext cx="2395" cy="1560"/>
              <a:chOff x="1070" y="6289"/>
              <a:chExt cx="2395" cy="1560"/>
            </a:xfrm>
          </p:grpSpPr>
          <p:sp>
            <p:nvSpPr>
              <p:cNvPr id="108561" name="Text Box 8"/>
              <p:cNvSpPr txBox="1"/>
              <p:nvPr/>
            </p:nvSpPr>
            <p:spPr>
              <a:xfrm>
                <a:off x="1070" y="6289"/>
                <a:ext cx="1050" cy="1560"/>
              </a:xfrm>
              <a:prstGeom prst="rect">
                <a:avLst/>
              </a:prstGeom>
              <a:noFill/>
              <a:ln w="9525">
                <a:noFill/>
              </a:ln>
            </p:spPr>
            <p:txBody>
              <a:bodyPr/>
              <a:p>
                <a:pPr algn="just"/>
                <a:r>
                  <a:rPr lang="en-US" altLang="zh-CN" sz="1800" b="0" dirty="0">
                    <a:latin typeface="Times New Roman" panose="02020603050405020304" charset="0"/>
                  </a:rPr>
                  <a:t>1</a:t>
                </a:r>
                <a:r>
                  <a:rPr lang="zh-CN" altLang="en-US" sz="1800" b="0" dirty="0">
                    <a:latin typeface="Times New Roman" panose="02020603050405020304" charset="0"/>
                  </a:rPr>
                  <a:t>．输入索引名称，选择方案和表空间</a:t>
                </a:r>
                <a:endParaRPr lang="zh-CN" altLang="en-US" sz="1800" b="0" dirty="0">
                  <a:latin typeface="Arial" panose="020B0604020202020204" pitchFamily="34" charset="0"/>
                </a:endParaRPr>
              </a:p>
            </p:txBody>
          </p:sp>
          <p:sp>
            <p:nvSpPr>
              <p:cNvPr id="108562" name="Line 9"/>
              <p:cNvSpPr/>
              <p:nvPr/>
            </p:nvSpPr>
            <p:spPr>
              <a:xfrm>
                <a:off x="2013" y="6800"/>
                <a:ext cx="1452" cy="0"/>
              </a:xfrm>
              <a:prstGeom prst="line">
                <a:avLst/>
              </a:prstGeom>
              <a:ln w="9525" cap="flat" cmpd="sng">
                <a:solidFill>
                  <a:srgbClr val="000000"/>
                </a:solidFill>
                <a:prstDash val="solid"/>
                <a:headEnd type="none" w="med" len="med"/>
                <a:tailEnd type="triangle" w="sm" len="med"/>
              </a:ln>
            </p:spPr>
          </p:sp>
        </p:grpSp>
        <p:grpSp>
          <p:nvGrpSpPr>
            <p:cNvPr id="108553" name="Group 10"/>
            <p:cNvGrpSpPr/>
            <p:nvPr/>
          </p:nvGrpSpPr>
          <p:grpSpPr>
            <a:xfrm>
              <a:off x="6284" y="3249"/>
              <a:ext cx="1927" cy="468"/>
              <a:chOff x="6729" y="7344"/>
              <a:chExt cx="1927" cy="468"/>
            </a:xfrm>
          </p:grpSpPr>
          <p:sp>
            <p:nvSpPr>
              <p:cNvPr id="108559" name="Text Box 11"/>
              <p:cNvSpPr txBox="1"/>
              <p:nvPr/>
            </p:nvSpPr>
            <p:spPr>
              <a:xfrm>
                <a:off x="7228" y="7344"/>
                <a:ext cx="1428" cy="468"/>
              </a:xfrm>
              <a:prstGeom prst="rect">
                <a:avLst/>
              </a:prstGeom>
              <a:noFill/>
              <a:ln w="9525">
                <a:noFill/>
              </a:ln>
            </p:spPr>
            <p:txBody>
              <a:bodyPr/>
              <a:p>
                <a:pPr algn="just"/>
                <a:r>
                  <a:rPr lang="en-US" altLang="zh-CN" sz="1800" b="0" dirty="0">
                    <a:latin typeface="Times New Roman" panose="02020603050405020304" charset="0"/>
                  </a:rPr>
                  <a:t>3</a:t>
                </a:r>
                <a:r>
                  <a:rPr lang="zh-CN" altLang="en-US" sz="1800" b="0" dirty="0">
                    <a:latin typeface="Times New Roman" panose="02020603050405020304" charset="0"/>
                  </a:rPr>
                  <a:t>．置入列</a:t>
                </a:r>
                <a:endParaRPr lang="zh-CN" altLang="en-US" sz="1800" b="0" dirty="0">
                  <a:latin typeface="Arial" panose="020B0604020202020204" pitchFamily="34" charset="0"/>
                </a:endParaRPr>
              </a:p>
            </p:txBody>
          </p:sp>
          <p:sp>
            <p:nvSpPr>
              <p:cNvPr id="108560" name="Line 12"/>
              <p:cNvSpPr/>
              <p:nvPr/>
            </p:nvSpPr>
            <p:spPr>
              <a:xfrm flipH="1">
                <a:off x="6729" y="7608"/>
                <a:ext cx="769" cy="0"/>
              </a:xfrm>
              <a:prstGeom prst="line">
                <a:avLst/>
              </a:prstGeom>
              <a:ln w="9525" cap="flat" cmpd="sng">
                <a:solidFill>
                  <a:srgbClr val="000000"/>
                </a:solidFill>
                <a:prstDash val="solid"/>
                <a:headEnd type="none" w="med" len="med"/>
                <a:tailEnd type="triangle" w="sm" len="med"/>
              </a:ln>
            </p:spPr>
          </p:sp>
        </p:grpSp>
        <p:grpSp>
          <p:nvGrpSpPr>
            <p:cNvPr id="108554" name="Group 13"/>
            <p:cNvGrpSpPr/>
            <p:nvPr/>
          </p:nvGrpSpPr>
          <p:grpSpPr>
            <a:xfrm>
              <a:off x="5604" y="3883"/>
              <a:ext cx="2112" cy="780"/>
              <a:chOff x="6388" y="7991"/>
              <a:chExt cx="2112" cy="780"/>
            </a:xfrm>
          </p:grpSpPr>
          <p:sp>
            <p:nvSpPr>
              <p:cNvPr id="108557" name="Text Box 14"/>
              <p:cNvSpPr txBox="1"/>
              <p:nvPr/>
            </p:nvSpPr>
            <p:spPr>
              <a:xfrm>
                <a:off x="7450" y="7991"/>
                <a:ext cx="1050" cy="780"/>
              </a:xfrm>
              <a:prstGeom prst="rect">
                <a:avLst/>
              </a:prstGeom>
              <a:noFill/>
              <a:ln w="9525">
                <a:noFill/>
              </a:ln>
            </p:spPr>
            <p:txBody>
              <a:bodyPr/>
              <a:p>
                <a:pPr algn="just"/>
                <a:r>
                  <a:rPr lang="en-US" altLang="zh-CN" sz="1800" b="0" dirty="0">
                    <a:latin typeface="Times New Roman" panose="02020603050405020304" charset="0"/>
                  </a:rPr>
                  <a:t>4</a:t>
                </a:r>
                <a:r>
                  <a:rPr lang="zh-CN" altLang="en-US" sz="1800" b="0" dirty="0">
                    <a:latin typeface="Times New Roman" panose="02020603050405020304" charset="0"/>
                  </a:rPr>
                  <a:t>．设置排序和顺序</a:t>
                </a:r>
                <a:endParaRPr lang="zh-CN" altLang="en-US" sz="1800" b="0" dirty="0">
                  <a:latin typeface="Arial" panose="020B0604020202020204" pitchFamily="34" charset="0"/>
                </a:endParaRPr>
              </a:p>
            </p:txBody>
          </p:sp>
          <p:sp>
            <p:nvSpPr>
              <p:cNvPr id="108558" name="Line 15"/>
              <p:cNvSpPr/>
              <p:nvPr/>
            </p:nvSpPr>
            <p:spPr>
              <a:xfrm flipH="1">
                <a:off x="6388" y="8117"/>
                <a:ext cx="1032" cy="0"/>
              </a:xfrm>
              <a:prstGeom prst="line">
                <a:avLst/>
              </a:prstGeom>
              <a:ln w="9525" cap="flat" cmpd="sng">
                <a:solidFill>
                  <a:srgbClr val="000000"/>
                </a:solidFill>
                <a:prstDash val="solid"/>
                <a:headEnd type="none" w="med" len="med"/>
                <a:tailEnd type="triangle" w="sm" len="med"/>
              </a:ln>
            </p:spPr>
          </p:sp>
        </p:grpSp>
        <p:sp>
          <p:nvSpPr>
            <p:cNvPr id="108555" name="Text Box 16"/>
            <p:cNvSpPr txBox="1"/>
            <p:nvPr/>
          </p:nvSpPr>
          <p:spPr>
            <a:xfrm>
              <a:off x="6105" y="2470"/>
              <a:ext cx="1395" cy="624"/>
            </a:xfrm>
            <a:prstGeom prst="rect">
              <a:avLst/>
            </a:prstGeom>
            <a:noFill/>
            <a:ln w="9525">
              <a:noFill/>
            </a:ln>
          </p:spPr>
          <p:txBody>
            <a:bodyPr/>
            <a:p>
              <a:pPr algn="just"/>
              <a:r>
                <a:rPr lang="en-US" altLang="zh-CN" sz="1800" b="0" dirty="0">
                  <a:latin typeface="Times New Roman" panose="02020603050405020304" charset="0"/>
                </a:rPr>
                <a:t>2</a:t>
              </a:r>
              <a:r>
                <a:rPr lang="zh-CN" altLang="en-US" sz="1800" b="0" dirty="0">
                  <a:latin typeface="Times New Roman" panose="02020603050405020304" charset="0"/>
                </a:rPr>
                <a:t>．选择表</a:t>
              </a:r>
              <a:endParaRPr lang="zh-CN" altLang="en-US" sz="1800" b="0" dirty="0">
                <a:latin typeface="Arial" panose="020B0604020202020204" pitchFamily="34" charset="0"/>
              </a:endParaRPr>
            </a:p>
          </p:txBody>
        </p:sp>
        <p:sp>
          <p:nvSpPr>
            <p:cNvPr id="108556" name="Line 17"/>
            <p:cNvSpPr/>
            <p:nvPr/>
          </p:nvSpPr>
          <p:spPr>
            <a:xfrm flipH="1">
              <a:off x="5704" y="2752"/>
              <a:ext cx="1144" cy="676"/>
            </a:xfrm>
            <a:prstGeom prst="line">
              <a:avLst/>
            </a:prstGeom>
            <a:ln w="9525" cap="flat" cmpd="sng">
              <a:solidFill>
                <a:srgbClr val="000000"/>
              </a:solidFill>
              <a:prstDash val="solid"/>
              <a:headEnd type="none" w="med" len="med"/>
              <a:tailEnd type="triangle" w="sm" len="med"/>
            </a:ln>
          </p:spPr>
        </p:sp>
      </p:gr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9570"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0957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创建索引</a:t>
            </a:r>
            <a:endParaRPr lang="zh-CN" altLang="en-US" dirty="0">
              <a:ea typeface="宋体" panose="02010600030101010101" pitchFamily="2" charset="-122"/>
            </a:endParaRPr>
          </a:p>
        </p:txBody>
      </p:sp>
      <p:sp>
        <p:nvSpPr>
          <p:cNvPr id="109572" name="Rectangle 3"/>
          <p:cNvSpPr>
            <a:spLocks noGrp="1"/>
          </p:cNvSpPr>
          <p:nvPr>
            <p:ph type="body" sz="half" idx="1"/>
          </p:nvPr>
        </p:nvSpPr>
        <p:spPr>
          <a:xfrm>
            <a:off x="34925" y="908050"/>
            <a:ext cx="7559675" cy="4751388"/>
          </a:xfrm>
        </p:spPr>
        <p:txBody>
          <a:bodyPr vert="horz" wrap="square" lIns="91440" tIns="45720" rIns="91440" bIns="45720" anchor="t" anchorCtr="0"/>
          <a:p>
            <a:pPr>
              <a:buClr>
                <a:srgbClr val="800000"/>
              </a:buClr>
              <a:buSzPct val="90000"/>
              <a:buFont typeface="Wingdings" panose="05000000000000000000" pitchFamily="2" charset="2"/>
              <a:buChar char="u"/>
            </a:pPr>
            <a:r>
              <a:rPr lang="zh-CN" altLang="en-US" sz="2800" dirty="0">
                <a:ea typeface="宋体" panose="02010600030101010101" pitchFamily="2" charset="-122"/>
              </a:rPr>
              <a:t>索引选项页面 </a:t>
            </a:r>
            <a:endParaRPr lang="zh-CN" altLang="en-US" sz="2800" dirty="0">
              <a:ea typeface="宋体" panose="02010600030101010101" pitchFamily="2" charset="-122"/>
            </a:endParaRPr>
          </a:p>
        </p:txBody>
      </p:sp>
      <p:pic>
        <p:nvPicPr>
          <p:cNvPr id="109573" name="Picture 4"/>
          <p:cNvPicPr>
            <a:picLocks noChangeAspect="1"/>
          </p:cNvPicPr>
          <p:nvPr/>
        </p:nvPicPr>
        <p:blipFill>
          <a:blip r:embed="rId1"/>
          <a:stretch>
            <a:fillRect/>
          </a:stretch>
        </p:blipFill>
        <p:spPr>
          <a:xfrm>
            <a:off x="250825" y="1484313"/>
            <a:ext cx="7224713" cy="4860925"/>
          </a:xfrm>
          <a:prstGeom prst="rect">
            <a:avLst/>
          </a:prstGeom>
          <a:noFill/>
          <a:ln w="9525">
            <a:noFill/>
          </a:ln>
        </p:spPr>
      </p:pic>
      <p:grpSp>
        <p:nvGrpSpPr>
          <p:cNvPr id="109574" name="Group 5"/>
          <p:cNvGrpSpPr/>
          <p:nvPr/>
        </p:nvGrpSpPr>
        <p:grpSpPr>
          <a:xfrm>
            <a:off x="4211638" y="3141663"/>
            <a:ext cx="3960812" cy="2879725"/>
            <a:chOff x="5363" y="6866"/>
            <a:chExt cx="4360" cy="2440"/>
          </a:xfrm>
        </p:grpSpPr>
        <p:grpSp>
          <p:nvGrpSpPr>
            <p:cNvPr id="109575" name="Group 6"/>
            <p:cNvGrpSpPr/>
            <p:nvPr/>
          </p:nvGrpSpPr>
          <p:grpSpPr>
            <a:xfrm>
              <a:off x="8212" y="6866"/>
              <a:ext cx="1511" cy="468"/>
              <a:chOff x="8206" y="10956"/>
              <a:chExt cx="1511" cy="468"/>
            </a:xfrm>
          </p:grpSpPr>
          <p:sp>
            <p:nvSpPr>
              <p:cNvPr id="109582" name="Text Box 7"/>
              <p:cNvSpPr txBox="1"/>
              <p:nvPr/>
            </p:nvSpPr>
            <p:spPr>
              <a:xfrm>
                <a:off x="8667" y="10956"/>
                <a:ext cx="1050" cy="468"/>
              </a:xfrm>
              <a:prstGeom prst="rect">
                <a:avLst/>
              </a:prstGeom>
              <a:solidFill>
                <a:srgbClr val="FFFFFF"/>
              </a:solidFill>
              <a:ln w="9525">
                <a:noFill/>
              </a:ln>
            </p:spPr>
            <p:txBody>
              <a:bodyPr/>
              <a:p>
                <a:pPr algn="just"/>
                <a:r>
                  <a:rPr lang="zh-CN" altLang="en-US" sz="1800" b="0" dirty="0">
                    <a:latin typeface="Times New Roman" panose="02020603050405020304" charset="0"/>
                  </a:rPr>
                  <a:t>保存</a:t>
                </a:r>
                <a:endParaRPr lang="zh-CN" altLang="en-US" sz="1800" b="0" dirty="0">
                  <a:latin typeface="Arial" panose="020B0604020202020204" pitchFamily="34" charset="0"/>
                </a:endParaRPr>
              </a:p>
            </p:txBody>
          </p:sp>
          <p:sp>
            <p:nvSpPr>
              <p:cNvPr id="109583" name="Line 8"/>
              <p:cNvSpPr/>
              <p:nvPr/>
            </p:nvSpPr>
            <p:spPr>
              <a:xfrm flipH="1">
                <a:off x="8206" y="11227"/>
                <a:ext cx="525" cy="0"/>
              </a:xfrm>
              <a:prstGeom prst="line">
                <a:avLst/>
              </a:prstGeom>
              <a:ln w="9525" cap="flat" cmpd="sng">
                <a:solidFill>
                  <a:srgbClr val="000000"/>
                </a:solidFill>
                <a:prstDash val="solid"/>
                <a:headEnd type="none" w="med" len="med"/>
                <a:tailEnd type="triangle" w="sm" len="med"/>
              </a:ln>
            </p:spPr>
          </p:sp>
        </p:grpSp>
        <p:grpSp>
          <p:nvGrpSpPr>
            <p:cNvPr id="109576" name="Group 9"/>
            <p:cNvGrpSpPr/>
            <p:nvPr/>
          </p:nvGrpSpPr>
          <p:grpSpPr>
            <a:xfrm>
              <a:off x="5363" y="7500"/>
              <a:ext cx="1807" cy="780"/>
              <a:chOff x="5405" y="12112"/>
              <a:chExt cx="1807" cy="780"/>
            </a:xfrm>
          </p:grpSpPr>
          <p:sp>
            <p:nvSpPr>
              <p:cNvPr id="109580" name="Text Box 10"/>
              <p:cNvSpPr txBox="1"/>
              <p:nvPr/>
            </p:nvSpPr>
            <p:spPr>
              <a:xfrm>
                <a:off x="6162" y="12112"/>
                <a:ext cx="1050" cy="780"/>
              </a:xfrm>
              <a:prstGeom prst="rect">
                <a:avLst/>
              </a:prstGeom>
              <a:noFill/>
              <a:ln w="9525">
                <a:noFill/>
              </a:ln>
            </p:spPr>
            <p:txBody>
              <a:bodyPr/>
              <a:p>
                <a:pPr algn="just"/>
                <a:r>
                  <a:rPr lang="zh-CN" altLang="en-US" sz="1800" b="0" dirty="0">
                    <a:latin typeface="Times New Roman" panose="02020603050405020304" charset="0"/>
                  </a:rPr>
                  <a:t>选择索引类型</a:t>
                </a:r>
                <a:endParaRPr lang="zh-CN" altLang="en-US" sz="1800" b="0" dirty="0">
                  <a:latin typeface="Arial" panose="020B0604020202020204" pitchFamily="34" charset="0"/>
                </a:endParaRPr>
              </a:p>
            </p:txBody>
          </p:sp>
          <p:sp>
            <p:nvSpPr>
              <p:cNvPr id="109581" name="Line 11"/>
              <p:cNvSpPr/>
              <p:nvPr/>
            </p:nvSpPr>
            <p:spPr>
              <a:xfrm flipH="1">
                <a:off x="5405" y="12542"/>
                <a:ext cx="735" cy="0"/>
              </a:xfrm>
              <a:prstGeom prst="line">
                <a:avLst/>
              </a:prstGeom>
              <a:ln w="9525" cap="flat" cmpd="sng">
                <a:solidFill>
                  <a:srgbClr val="000000"/>
                </a:solidFill>
                <a:prstDash val="solid"/>
                <a:headEnd type="none" w="med" len="med"/>
                <a:tailEnd type="triangle" w="sm" len="med"/>
              </a:ln>
            </p:spPr>
          </p:sp>
        </p:grpSp>
        <p:grpSp>
          <p:nvGrpSpPr>
            <p:cNvPr id="109577" name="Group 12"/>
            <p:cNvGrpSpPr/>
            <p:nvPr/>
          </p:nvGrpSpPr>
          <p:grpSpPr>
            <a:xfrm>
              <a:off x="5400" y="8526"/>
              <a:ext cx="1733" cy="780"/>
              <a:chOff x="5416" y="12663"/>
              <a:chExt cx="1733" cy="780"/>
            </a:xfrm>
          </p:grpSpPr>
          <p:sp>
            <p:nvSpPr>
              <p:cNvPr id="109578" name="Text Box 13"/>
              <p:cNvSpPr txBox="1"/>
              <p:nvPr/>
            </p:nvSpPr>
            <p:spPr>
              <a:xfrm>
                <a:off x="6099" y="12663"/>
                <a:ext cx="1050" cy="780"/>
              </a:xfrm>
              <a:prstGeom prst="rect">
                <a:avLst/>
              </a:prstGeom>
              <a:noFill/>
              <a:ln w="9525">
                <a:noFill/>
              </a:ln>
            </p:spPr>
            <p:txBody>
              <a:bodyPr/>
              <a:p>
                <a:pPr algn="just"/>
                <a:r>
                  <a:rPr lang="zh-CN" altLang="en-US" sz="1800" b="0" dirty="0">
                    <a:latin typeface="Times New Roman" panose="02020603050405020304" charset="0"/>
                  </a:rPr>
                  <a:t>选择执行选项</a:t>
                </a:r>
                <a:endParaRPr lang="zh-CN" altLang="en-US" sz="1800" b="0" dirty="0">
                  <a:latin typeface="Arial" panose="020B0604020202020204" pitchFamily="34" charset="0"/>
                </a:endParaRPr>
              </a:p>
            </p:txBody>
          </p:sp>
          <p:sp>
            <p:nvSpPr>
              <p:cNvPr id="109579" name="Line 14"/>
              <p:cNvSpPr/>
              <p:nvPr/>
            </p:nvSpPr>
            <p:spPr>
              <a:xfrm flipH="1">
                <a:off x="5416" y="13027"/>
                <a:ext cx="735" cy="0"/>
              </a:xfrm>
              <a:prstGeom prst="line">
                <a:avLst/>
              </a:prstGeom>
              <a:ln w="9525" cap="flat" cmpd="sng">
                <a:solidFill>
                  <a:srgbClr val="000000"/>
                </a:solidFill>
                <a:prstDash val="solid"/>
                <a:headEnd type="none" w="med" len="med"/>
                <a:tailEnd type="triangle" w="sm" len="med"/>
              </a:ln>
            </p:spPr>
          </p:sp>
        </p:grpSp>
      </p:gr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0594" name="灯片编号占位符 6"/>
          <p:cNvSpPr txBox="1">
            <a:spLocks noGrp="1"/>
          </p:cNvSpPr>
          <p:nvPr>
            <p:ph type="sldNum" sz="quarter" idx="12"/>
          </p:nvPr>
        </p:nvSpPr>
        <p:spPr>
          <a:solidFill>
            <a:srgbClr val="FFFFFF"/>
          </a:solidFill>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新宋体" panose="02010609030101010101" pitchFamily="49" charset="-122"/>
                <a:ea typeface="宋体" panose="02010600030101010101" pitchFamily="2" charset="-122"/>
                <a:cs typeface="+mn-cs"/>
              </a:defRPr>
            </a:lvl5pPr>
          </a:lstStyle>
          <a:p>
            <a:pPr lvl="0" algn="r" eaLnBrk="1" hangingPunct="1"/>
            <a:fld id="{9A0DB2DC-4C9A-4742-B13C-FB6460FD3503}" type="slidenum">
              <a:rPr lang="zh-CN" altLang="en-US" sz="1000" dirty="0">
                <a:latin typeface="Arial" panose="020B0604020202020204" pitchFamily="34" charset="0"/>
                <a:cs typeface="Arial" panose="020B0604020202020204" pitchFamily="34" charset="0"/>
              </a:rPr>
            </a:fld>
            <a:endParaRPr lang="zh-CN" altLang="en-US" sz="1000" dirty="0">
              <a:latin typeface="Arial" panose="020B0604020202020204" pitchFamily="34" charset="0"/>
              <a:ea typeface="Arial" panose="020B0604020202020204" pitchFamily="34" charset="0"/>
              <a:cs typeface="Arial" panose="020B0604020202020204" pitchFamily="34" charset="0"/>
            </a:endParaRPr>
          </a:p>
        </p:txBody>
      </p:sp>
      <p:sp>
        <p:nvSpPr>
          <p:cNvPr id="11059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删除索引 </a:t>
            </a:r>
            <a:endParaRPr lang="zh-CN" altLang="en-US" dirty="0">
              <a:ea typeface="宋体" panose="02010600030101010101" pitchFamily="2" charset="-122"/>
            </a:endParaRPr>
          </a:p>
        </p:txBody>
      </p:sp>
      <p:sp>
        <p:nvSpPr>
          <p:cNvPr id="110596" name="Rectangle 3"/>
          <p:cNvSpPr>
            <a:spLocks noGrp="1"/>
          </p:cNvSpPr>
          <p:nvPr>
            <p:ph type="body" sz="half" idx="1"/>
          </p:nvPr>
        </p:nvSpPr>
        <p:spPr>
          <a:xfrm>
            <a:off x="20638" y="942975"/>
            <a:ext cx="8256587" cy="5407025"/>
          </a:xfrm>
        </p:spPr>
        <p:txBody>
          <a:bodyPr vert="horz" wrap="square" lIns="91440" tIns="45720" rIns="91440" bIns="45720" anchor="t" anchorCtr="0"/>
          <a:p>
            <a:pPr>
              <a:buClr>
                <a:srgbClr val="800000"/>
              </a:buClr>
              <a:buSzPct val="90000"/>
              <a:buFont typeface="Wingdings" panose="05000000000000000000" pitchFamily="2" charset="2"/>
              <a:buChar char="u"/>
            </a:pPr>
            <a:r>
              <a:rPr lang="en-US" altLang="zh-CN" sz="2800" dirty="0">
                <a:ea typeface="宋体" panose="02010600030101010101" pitchFamily="2" charset="-122"/>
              </a:rPr>
              <a:t> DROP INDEX</a:t>
            </a:r>
            <a:r>
              <a:rPr lang="zh-CN" altLang="en-US" sz="2800" dirty="0">
                <a:ea typeface="宋体" panose="02010600030101010101" pitchFamily="2" charset="-122"/>
              </a:rPr>
              <a:t>语句删除指定索引。</a:t>
            </a:r>
            <a:endParaRPr lang="zh-CN" altLang="en-US" sz="2800" dirty="0">
              <a:ea typeface="宋体" panose="02010600030101010101" pitchFamily="2" charset="-122"/>
            </a:endParaRPr>
          </a:p>
          <a:p>
            <a:pPr lvl="1">
              <a:buClrTx/>
              <a:buSzTx/>
              <a:buFontTx/>
              <a:buNone/>
            </a:pPr>
            <a:r>
              <a:rPr lang="en-US" altLang="zh-CN" sz="2400" dirty="0">
                <a:ea typeface="宋体" panose="02010600030101010101" pitchFamily="2" charset="-122"/>
              </a:rPr>
              <a:t>【</a:t>
            </a:r>
            <a:r>
              <a:rPr lang="zh-CN" altLang="en-US" sz="2400" dirty="0">
                <a:ea typeface="宋体" panose="02010600030101010101" pitchFamily="2" charset="-122"/>
              </a:rPr>
              <a:t>例</a:t>
            </a:r>
            <a:r>
              <a:rPr lang="en-US" altLang="zh-CN" sz="2400" dirty="0">
                <a:ea typeface="宋体" panose="02010600030101010101" pitchFamily="2" charset="-122"/>
              </a:rPr>
              <a:t>】</a:t>
            </a:r>
            <a:r>
              <a:rPr lang="zh-CN" altLang="en-US" sz="2400" dirty="0">
                <a:ea typeface="宋体" panose="02010600030101010101" pitchFamily="2" charset="-122"/>
              </a:rPr>
              <a:t>删除索引</a:t>
            </a:r>
            <a:r>
              <a:rPr lang="en-US" altLang="zh-CN" sz="2400" dirty="0">
                <a:ea typeface="宋体" panose="02010600030101010101" pitchFamily="2" charset="-122"/>
              </a:rPr>
              <a:t>index_username</a:t>
            </a:r>
            <a:r>
              <a:rPr lang="zh-CN" altLang="en-US" sz="2400" dirty="0">
                <a:ea typeface="宋体" panose="02010600030101010101" pitchFamily="2" charset="-122"/>
              </a:rPr>
              <a:t>：</a:t>
            </a:r>
            <a:endParaRPr lang="zh-CN" altLang="en-US" sz="2400" dirty="0">
              <a:ea typeface="宋体" panose="02010600030101010101" pitchFamily="2" charset="-122"/>
            </a:endParaRPr>
          </a:p>
          <a:p>
            <a:pPr lvl="1">
              <a:buClrTx/>
              <a:buSzTx/>
              <a:buFontTx/>
              <a:buNone/>
            </a:pPr>
            <a:r>
              <a:rPr lang="en-US" altLang="zh-CN" sz="2400" dirty="0">
                <a:ea typeface="宋体" panose="02010600030101010101" pitchFamily="2" charset="-122"/>
              </a:rPr>
              <a:t>DROP INDEX index_username;</a:t>
            </a:r>
            <a:endParaRPr lang="en-US" altLang="zh-CN" sz="2400" dirty="0">
              <a:ea typeface="宋体" panose="02010600030101010101" pitchFamily="2" charset="-122"/>
            </a:endParaRPr>
          </a:p>
        </p:txBody>
      </p:sp>
      <p:pic>
        <p:nvPicPr>
          <p:cNvPr id="110597" name="Picture 4"/>
          <p:cNvPicPr>
            <a:picLocks noChangeAspect="1"/>
          </p:cNvPicPr>
          <p:nvPr/>
        </p:nvPicPr>
        <p:blipFill>
          <a:blip r:embed="rId1"/>
          <a:stretch>
            <a:fillRect/>
          </a:stretch>
        </p:blipFill>
        <p:spPr>
          <a:xfrm>
            <a:off x="900113" y="2636838"/>
            <a:ext cx="6337300" cy="3122612"/>
          </a:xfrm>
          <a:prstGeom prst="rect">
            <a:avLst/>
          </a:prstGeom>
          <a:noFill/>
          <a:ln w="9525">
            <a:noFill/>
          </a:ln>
        </p:spPr>
      </p:pic>
      <p:grpSp>
        <p:nvGrpSpPr>
          <p:cNvPr id="110598" name="Group 5"/>
          <p:cNvGrpSpPr/>
          <p:nvPr/>
        </p:nvGrpSpPr>
        <p:grpSpPr>
          <a:xfrm>
            <a:off x="6732588" y="3933825"/>
            <a:ext cx="1943100" cy="719138"/>
            <a:chOff x="7555" y="9813"/>
            <a:chExt cx="2021" cy="780"/>
          </a:xfrm>
        </p:grpSpPr>
        <p:sp>
          <p:nvSpPr>
            <p:cNvPr id="110599" name="Oval 6"/>
            <p:cNvSpPr/>
            <p:nvPr/>
          </p:nvSpPr>
          <p:spPr>
            <a:xfrm>
              <a:off x="7555" y="10070"/>
              <a:ext cx="315" cy="468"/>
            </a:xfrm>
            <a:prstGeom prst="ellipse">
              <a:avLst/>
            </a:prstGeom>
            <a:noFill/>
            <a:ln w="9525" cap="flat" cmpd="sng">
              <a:solidFill>
                <a:srgbClr val="000000"/>
              </a:solidFill>
              <a:prstDash val="solid"/>
              <a:headEnd type="none" w="med" len="med"/>
              <a:tailEnd type="none" w="med" len="med"/>
            </a:ln>
          </p:spPr>
          <p:txBody>
            <a:bodyPr/>
            <a:p>
              <a:pPr algn="ctr"/>
              <a:endParaRPr lang="zh-CN" altLang="en-US" sz="1800" dirty="0">
                <a:latin typeface="Arial" panose="020B0604020202020204" pitchFamily="34" charset="0"/>
              </a:endParaRPr>
            </a:p>
          </p:txBody>
        </p:sp>
        <p:sp>
          <p:nvSpPr>
            <p:cNvPr id="110600" name="Text Box 7"/>
            <p:cNvSpPr txBox="1"/>
            <p:nvPr/>
          </p:nvSpPr>
          <p:spPr>
            <a:xfrm>
              <a:off x="8162" y="9813"/>
              <a:ext cx="1414" cy="780"/>
            </a:xfrm>
            <a:prstGeom prst="rect">
              <a:avLst/>
            </a:prstGeom>
            <a:noFill/>
            <a:ln w="9525">
              <a:noFill/>
            </a:ln>
          </p:spPr>
          <p:txBody>
            <a:bodyPr/>
            <a:p>
              <a:pPr algn="just"/>
              <a:r>
                <a:rPr lang="zh-CN" altLang="en-US" sz="2000" b="0" dirty="0">
                  <a:latin typeface="Times New Roman" panose="02020603050405020304" charset="0"/>
                </a:rPr>
                <a:t>单击此按钮确认删除索引</a:t>
              </a:r>
              <a:endParaRPr lang="zh-CN" altLang="en-US" sz="2000" b="0" dirty="0">
                <a:latin typeface="Arial" panose="020B0604020202020204" pitchFamily="34" charset="0"/>
              </a:endParaRPr>
            </a:p>
          </p:txBody>
        </p:sp>
        <p:sp>
          <p:nvSpPr>
            <p:cNvPr id="110601" name="Line 8"/>
            <p:cNvSpPr/>
            <p:nvPr/>
          </p:nvSpPr>
          <p:spPr>
            <a:xfrm flipH="1">
              <a:off x="7836" y="10180"/>
              <a:ext cx="420" cy="0"/>
            </a:xfrm>
            <a:prstGeom prst="line">
              <a:avLst/>
            </a:prstGeom>
            <a:ln w="9525" cap="flat" cmpd="sng">
              <a:solidFill>
                <a:srgbClr val="000000"/>
              </a:solidFill>
              <a:prstDash val="solid"/>
              <a:headEnd type="none" w="med" len="med"/>
              <a:tailEnd type="triangle" w="sm" len="med"/>
            </a:ln>
          </p:spPr>
        </p:sp>
      </p:grpSp>
    </p:spTree>
  </p:cSld>
  <p:clrMapOvr>
    <a:masterClrMapping/>
  </p:clrMapOvr>
  <p:transition spd="slow"/>
</p:sld>
</file>

<file path=ppt/tags/tag1.xml><?xml version="1.0" encoding="utf-8"?>
<p:tagLst xmlns:p="http://schemas.openxmlformats.org/presentationml/2006/main">
  <p:tag name="KSO_WM_UNIT_TABLE_BEAUTIFY" val="smartTable{58c2241c-1108-429f-9060-d904c8d78705}"/>
  <p:tag name="TABLE_ENDDRAG_ORIGIN_RECT" val="617*188"/>
  <p:tag name="TABLE_ENDDRAG_RECT" val="42*196*617*188"/>
</p:tagLst>
</file>

<file path=ppt/theme/theme1.xml><?xml version="1.0" encoding="utf-8"?>
<a:theme xmlns:a="http://schemas.openxmlformats.org/drawingml/2006/main" name="New Corp PowerPoint 2">
  <a:themeElements>
    <a:clrScheme name="New Corp PowerPoint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ew Corp PowerPoint 2">
      <a:majorFont>
        <a:latin typeface="Myriad Roman"/>
        <a:ea typeface="宋体"/>
        <a:cs typeface=""/>
      </a:majorFont>
      <a:minorFont>
        <a:latin typeface="新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w Corp PowerPoint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Corp PowerPoint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Corp PowerPoint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Corp PowerPoint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Corp PowerPoint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Corp PowerPoint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Corp PowerPoint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006TGp">
  <a:themeElements>
    <a:clrScheme name="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fontScheme name="F006TGp">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F006TGp 1">
        <a:dk1>
          <a:srgbClr val="000000"/>
        </a:dk1>
        <a:lt1>
          <a:srgbClr val="FFFFFF"/>
        </a:lt1>
        <a:dk2>
          <a:srgbClr val="000000"/>
        </a:dk2>
        <a:lt2>
          <a:srgbClr val="808080"/>
        </a:lt2>
        <a:accent1>
          <a:srgbClr val="33CCCC"/>
        </a:accent1>
        <a:accent2>
          <a:srgbClr val="3333CC"/>
        </a:accent2>
        <a:accent3>
          <a:srgbClr val="FFFFFF"/>
        </a:accent3>
        <a:accent4>
          <a:srgbClr val="000000"/>
        </a:accent4>
        <a:accent5>
          <a:srgbClr val="ADE2E2"/>
        </a:accent5>
        <a:accent6>
          <a:srgbClr val="2D2DB9"/>
        </a:accent6>
        <a:hlink>
          <a:srgbClr val="CCCCFF"/>
        </a:hlink>
        <a:folHlink>
          <a:srgbClr val="969696"/>
        </a:folHlink>
      </a:clrScheme>
      <a:clrMap bg1="lt1" tx1="dk1" bg2="lt2" tx2="dk2" accent1="accent1" accent2="accent2" accent3="accent3" accent4="accent4" accent5="accent5" accent6="accent6" hlink="hlink" folHlink="folHlink"/>
    </a:extraClrScheme>
    <a:extraClrScheme>
      <a:clrScheme name="F006TGp 2">
        <a:dk1>
          <a:srgbClr val="000000"/>
        </a:dk1>
        <a:lt1>
          <a:srgbClr val="FFFFFF"/>
        </a:lt1>
        <a:dk2>
          <a:srgbClr val="000000"/>
        </a:dk2>
        <a:lt2>
          <a:srgbClr val="DDDDDD"/>
        </a:lt2>
        <a:accent1>
          <a:srgbClr val="C6DF77"/>
        </a:accent1>
        <a:accent2>
          <a:srgbClr val="6CA200"/>
        </a:accent2>
        <a:accent3>
          <a:srgbClr val="FFFFFF"/>
        </a:accent3>
        <a:accent4>
          <a:srgbClr val="000000"/>
        </a:accent4>
        <a:accent5>
          <a:srgbClr val="DFECBD"/>
        </a:accent5>
        <a:accent6>
          <a:srgbClr val="619200"/>
        </a:accent6>
        <a:hlink>
          <a:srgbClr val="15ABAF"/>
        </a:hlink>
        <a:folHlink>
          <a:srgbClr val="969696"/>
        </a:folHlink>
      </a:clrScheme>
      <a:clrMap bg1="lt1" tx1="dk1" bg2="lt2" tx2="dk2" accent1="accent1" accent2="accent2" accent3="accent3" accent4="accent4" accent5="accent5" accent6="accent6" hlink="hlink" folHlink="folHlink"/>
    </a:extraClrScheme>
    <a:extraClrScheme>
      <a:clrScheme name="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F006TGp">
  <a:themeElements>
    <a:clrScheme name="1_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fontScheme name="1_F006TGp">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F006TGp 1">
        <a:dk1>
          <a:srgbClr val="000000"/>
        </a:dk1>
        <a:lt1>
          <a:srgbClr val="FFFFFF"/>
        </a:lt1>
        <a:dk2>
          <a:srgbClr val="000000"/>
        </a:dk2>
        <a:lt2>
          <a:srgbClr val="808080"/>
        </a:lt2>
        <a:accent1>
          <a:srgbClr val="33CCCC"/>
        </a:accent1>
        <a:accent2>
          <a:srgbClr val="3333CC"/>
        </a:accent2>
        <a:accent3>
          <a:srgbClr val="FFFFFF"/>
        </a:accent3>
        <a:accent4>
          <a:srgbClr val="000000"/>
        </a:accent4>
        <a:accent5>
          <a:srgbClr val="ADE2E2"/>
        </a:accent5>
        <a:accent6>
          <a:srgbClr val="2D2DB9"/>
        </a:accent6>
        <a:hlink>
          <a:srgbClr val="CCCCFF"/>
        </a:hlink>
        <a:folHlink>
          <a:srgbClr val="969696"/>
        </a:folHlink>
      </a:clrScheme>
      <a:clrMap bg1="lt1" tx1="dk1" bg2="lt2" tx2="dk2" accent1="accent1" accent2="accent2" accent3="accent3" accent4="accent4" accent5="accent5" accent6="accent6" hlink="hlink" folHlink="folHlink"/>
    </a:extraClrScheme>
    <a:extraClrScheme>
      <a:clrScheme name="1_F006TGp 2">
        <a:dk1>
          <a:srgbClr val="000000"/>
        </a:dk1>
        <a:lt1>
          <a:srgbClr val="FFFFFF"/>
        </a:lt1>
        <a:dk2>
          <a:srgbClr val="000000"/>
        </a:dk2>
        <a:lt2>
          <a:srgbClr val="DDDDDD"/>
        </a:lt2>
        <a:accent1>
          <a:srgbClr val="C6DF77"/>
        </a:accent1>
        <a:accent2>
          <a:srgbClr val="6CA200"/>
        </a:accent2>
        <a:accent3>
          <a:srgbClr val="FFFFFF"/>
        </a:accent3>
        <a:accent4>
          <a:srgbClr val="000000"/>
        </a:accent4>
        <a:accent5>
          <a:srgbClr val="DFECBD"/>
        </a:accent5>
        <a:accent6>
          <a:srgbClr val="619200"/>
        </a:accent6>
        <a:hlink>
          <a:srgbClr val="15ABAF"/>
        </a:hlink>
        <a:folHlink>
          <a:srgbClr val="969696"/>
        </a:folHlink>
      </a:clrScheme>
      <a:clrMap bg1="lt1" tx1="dk1" bg2="lt2" tx2="dk2" accent1="accent1" accent2="accent2" accent3="accent3" accent4="accent4" accent5="accent5" accent6="accent6" hlink="hlink" folHlink="folHlink"/>
    </a:extraClrScheme>
    <a:extraClrScheme>
      <a:clrScheme name="1_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F006TGp">
  <a:themeElements>
    <a:clrScheme name="2_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fontScheme name="2_F006TGp">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F006TGp 1">
        <a:dk1>
          <a:srgbClr val="000000"/>
        </a:dk1>
        <a:lt1>
          <a:srgbClr val="FFFFFF"/>
        </a:lt1>
        <a:dk2>
          <a:srgbClr val="000000"/>
        </a:dk2>
        <a:lt2>
          <a:srgbClr val="808080"/>
        </a:lt2>
        <a:accent1>
          <a:srgbClr val="33CCCC"/>
        </a:accent1>
        <a:accent2>
          <a:srgbClr val="3333CC"/>
        </a:accent2>
        <a:accent3>
          <a:srgbClr val="FFFFFF"/>
        </a:accent3>
        <a:accent4>
          <a:srgbClr val="000000"/>
        </a:accent4>
        <a:accent5>
          <a:srgbClr val="ADE2E2"/>
        </a:accent5>
        <a:accent6>
          <a:srgbClr val="2D2DB9"/>
        </a:accent6>
        <a:hlink>
          <a:srgbClr val="CCCCFF"/>
        </a:hlink>
        <a:folHlink>
          <a:srgbClr val="969696"/>
        </a:folHlink>
      </a:clrScheme>
      <a:clrMap bg1="lt1" tx1="dk1" bg2="lt2" tx2="dk2" accent1="accent1" accent2="accent2" accent3="accent3" accent4="accent4" accent5="accent5" accent6="accent6" hlink="hlink" folHlink="folHlink"/>
    </a:extraClrScheme>
    <a:extraClrScheme>
      <a:clrScheme name="2_F006TGp 2">
        <a:dk1>
          <a:srgbClr val="000000"/>
        </a:dk1>
        <a:lt1>
          <a:srgbClr val="FFFFFF"/>
        </a:lt1>
        <a:dk2>
          <a:srgbClr val="000000"/>
        </a:dk2>
        <a:lt2>
          <a:srgbClr val="DDDDDD"/>
        </a:lt2>
        <a:accent1>
          <a:srgbClr val="C6DF77"/>
        </a:accent1>
        <a:accent2>
          <a:srgbClr val="6CA200"/>
        </a:accent2>
        <a:accent3>
          <a:srgbClr val="FFFFFF"/>
        </a:accent3>
        <a:accent4>
          <a:srgbClr val="000000"/>
        </a:accent4>
        <a:accent5>
          <a:srgbClr val="DFECBD"/>
        </a:accent5>
        <a:accent6>
          <a:srgbClr val="619200"/>
        </a:accent6>
        <a:hlink>
          <a:srgbClr val="15ABAF"/>
        </a:hlink>
        <a:folHlink>
          <a:srgbClr val="969696"/>
        </a:folHlink>
      </a:clrScheme>
      <a:clrMap bg1="lt1" tx1="dk1" bg2="lt2" tx2="dk2" accent1="accent1" accent2="accent2" accent3="accent3" accent4="accent4" accent5="accent5" accent6="accent6" hlink="hlink" folHlink="folHlink"/>
    </a:extraClrScheme>
    <a:extraClrScheme>
      <a:clrScheme name="2_F006TGp 3">
        <a:dk1>
          <a:srgbClr val="000000"/>
        </a:dk1>
        <a:lt1>
          <a:srgbClr val="FFFFFF"/>
        </a:lt1>
        <a:dk2>
          <a:srgbClr val="000000"/>
        </a:dk2>
        <a:lt2>
          <a:srgbClr val="FCF1C8"/>
        </a:lt2>
        <a:accent1>
          <a:srgbClr val="FFC653"/>
        </a:accent1>
        <a:accent2>
          <a:srgbClr val="3366CC"/>
        </a:accent2>
        <a:accent3>
          <a:srgbClr val="FFFFFF"/>
        </a:accent3>
        <a:accent4>
          <a:srgbClr val="000000"/>
        </a:accent4>
        <a:accent5>
          <a:srgbClr val="FFDFB3"/>
        </a:accent5>
        <a:accent6>
          <a:srgbClr val="2D5CB9"/>
        </a:accent6>
        <a:hlink>
          <a:srgbClr val="FF66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e_business">
  <a:themeElements>
    <a:clrScheme name="e_busin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_business">
      <a:majorFont>
        <a:latin typeface="Time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_busine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_busines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_busines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_busines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_busines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_busines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_busines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_busines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_busines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_busines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_busines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_busines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32624</Words>
  <Application>WPS 演示</Application>
  <PresentationFormat>全屏显示(4:3)</PresentationFormat>
  <Paragraphs>2138</Paragraphs>
  <Slides>178</Slides>
  <Notes>16</Notes>
  <HiddenSlides>21</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178</vt:i4>
      </vt:variant>
    </vt:vector>
  </HeadingPairs>
  <TitlesOfParts>
    <vt:vector size="203" baseType="lpstr">
      <vt:lpstr>Arial</vt:lpstr>
      <vt:lpstr>宋体</vt:lpstr>
      <vt:lpstr>Wingdings</vt:lpstr>
      <vt:lpstr>新宋体</vt:lpstr>
      <vt:lpstr>Myriad Roman</vt:lpstr>
      <vt:lpstr>Segoe Print</vt:lpstr>
      <vt:lpstr>黑体</vt:lpstr>
      <vt:lpstr>Verdana</vt:lpstr>
      <vt:lpstr>Times</vt:lpstr>
      <vt:lpstr>Times New Roman</vt:lpstr>
      <vt:lpstr>微软雅黑</vt:lpstr>
      <vt:lpstr>Arial Unicode MS</vt:lpstr>
      <vt:lpstr>Calibri</vt:lpstr>
      <vt:lpstr>Arial Black</vt:lpstr>
      <vt:lpstr>Garamond</vt:lpstr>
      <vt:lpstr>楷体_GB2312</vt:lpstr>
      <vt:lpstr>MS PGothic</vt:lpstr>
      <vt:lpstr>Cambria</vt:lpstr>
      <vt:lpstr>New Corp PowerPoint 2</vt:lpstr>
      <vt:lpstr>1_默认设计模板</vt:lpstr>
      <vt:lpstr>F006TGp</vt:lpstr>
      <vt:lpstr>1_F006TGp</vt:lpstr>
      <vt:lpstr>2_F006TGp</vt:lpstr>
      <vt:lpstr>自定义设计方案</vt:lpstr>
      <vt:lpstr>e_business</vt:lpstr>
      <vt:lpstr>PowerPoint 演示文稿</vt:lpstr>
      <vt:lpstr>Oracle数据库对象概述</vt:lpstr>
      <vt:lpstr>本章内容</vt:lpstr>
      <vt:lpstr>1 模式（方案）</vt:lpstr>
      <vt:lpstr>1 模式</vt:lpstr>
      <vt:lpstr>1 模式</vt:lpstr>
      <vt:lpstr>1 模式</vt:lpstr>
      <vt:lpstr>2 数据库对象-表</vt:lpstr>
      <vt:lpstr>数据库对象-表</vt:lpstr>
      <vt:lpstr>创建表</vt:lpstr>
      <vt:lpstr>创建表例子</vt:lpstr>
      <vt:lpstr>创建学生表</vt:lpstr>
      <vt:lpstr>创建表</vt:lpstr>
      <vt:lpstr>字符类型</vt:lpstr>
      <vt:lpstr>数值类型</vt:lpstr>
      <vt:lpstr>时间类型</vt:lpstr>
      <vt:lpstr>大对象数据类型LOB类型</vt:lpstr>
      <vt:lpstr>其他数据类型</vt:lpstr>
      <vt:lpstr>约束与参数</vt:lpstr>
      <vt:lpstr>约束与参数</vt:lpstr>
      <vt:lpstr>约束与参数</vt:lpstr>
      <vt:lpstr>约束与参数</vt:lpstr>
      <vt:lpstr>PRIMARY KEY：主键约束</vt:lpstr>
      <vt:lpstr>惟一性约束：UNIQUE</vt:lpstr>
      <vt:lpstr>PowerPoint 演示文稿</vt:lpstr>
      <vt:lpstr>检查约束：CHECK </vt:lpstr>
      <vt:lpstr>外键约束：FOREIGN KEY</vt:lpstr>
      <vt:lpstr>外键约束：FOREIGN KEY</vt:lpstr>
      <vt:lpstr>外键约束：FOREIGN KEY</vt:lpstr>
      <vt:lpstr>外键约束：FOREIGN KEY</vt:lpstr>
      <vt:lpstr>空/非空约束：NULL/NOT NULL </vt:lpstr>
      <vt:lpstr>约束举例</vt:lpstr>
      <vt:lpstr>参数</vt:lpstr>
      <vt:lpstr>参数</vt:lpstr>
      <vt:lpstr>参数</vt:lpstr>
      <vt:lpstr>参数</vt:lpstr>
      <vt:lpstr>案例数据库中表的创建</vt:lpstr>
      <vt:lpstr>案例数据库中表的创建</vt:lpstr>
      <vt:lpstr>案例数据库中表的创建</vt:lpstr>
      <vt:lpstr>案例数据库中表的创建</vt:lpstr>
      <vt:lpstr>案例数据库中表的创建</vt:lpstr>
      <vt:lpstr>案例数据库中表的创建</vt:lpstr>
      <vt:lpstr>案例数据库中表的创建</vt:lpstr>
      <vt:lpstr>利用子查询创建表 </vt:lpstr>
      <vt:lpstr>利用子查询创建表</vt:lpstr>
      <vt:lpstr>创建表</vt:lpstr>
      <vt:lpstr>创建表</vt:lpstr>
      <vt:lpstr>OEM创建表</vt:lpstr>
      <vt:lpstr>OEM创建表</vt:lpstr>
      <vt:lpstr>OEM创建表</vt:lpstr>
      <vt:lpstr>OEM创建表</vt:lpstr>
      <vt:lpstr>OEM创建表</vt:lpstr>
      <vt:lpstr>修改表</vt:lpstr>
      <vt:lpstr>修改表</vt:lpstr>
      <vt:lpstr> 修改表</vt:lpstr>
      <vt:lpstr>修改表</vt:lpstr>
      <vt:lpstr>修改表</vt:lpstr>
      <vt:lpstr>PowerPoint 演示文稿</vt:lpstr>
      <vt:lpstr>PowerPoint 演示文稿</vt:lpstr>
      <vt:lpstr>修改表</vt:lpstr>
      <vt:lpstr>修改约束</vt:lpstr>
      <vt:lpstr>1.添加约束 </vt:lpstr>
      <vt:lpstr>PowerPoint 演示文稿</vt:lpstr>
      <vt:lpstr>PowerPoint 演示文稿</vt:lpstr>
      <vt:lpstr>2.删除约束 </vt:lpstr>
      <vt:lpstr>查询表信息</vt:lpstr>
      <vt:lpstr>查询约束信息</vt:lpstr>
      <vt:lpstr>查询约束信息</vt:lpstr>
      <vt:lpstr> 删除表</vt:lpstr>
      <vt:lpstr>删除表</vt:lpstr>
      <vt:lpstr>删除表 </vt:lpstr>
      <vt:lpstr>索引的创建与管理</vt:lpstr>
      <vt:lpstr>索引概述</vt:lpstr>
      <vt:lpstr>索引的概念 </vt:lpstr>
      <vt:lpstr>PowerPoint 演示文稿</vt:lpstr>
      <vt:lpstr>PowerPoint 演示文稿</vt:lpstr>
      <vt:lpstr>B-Tree示意</vt:lpstr>
      <vt:lpstr>Oracle如何使用B-Tree</vt:lpstr>
      <vt:lpstr>B-Tree示意：基于索引的区域扫描</vt:lpstr>
      <vt:lpstr>位图索引示意</vt:lpstr>
      <vt:lpstr>位图索引示意</vt:lpstr>
      <vt:lpstr>位图索引示意</vt:lpstr>
      <vt:lpstr>PowerPoint 演示文稿</vt:lpstr>
      <vt:lpstr>PowerPoint 演示文稿</vt:lpstr>
      <vt:lpstr>Oracle索引知识小结 </vt:lpstr>
      <vt:lpstr>管理索引</vt:lpstr>
      <vt:lpstr>创建索引</vt:lpstr>
      <vt:lpstr>PowerPoint 演示文稿</vt:lpstr>
      <vt:lpstr>案例数据库中索引的创建</vt:lpstr>
      <vt:lpstr>案例数据库中索引的创建</vt:lpstr>
      <vt:lpstr>案例数据库中索引的创建</vt:lpstr>
      <vt:lpstr>案例数据库中索引的创建</vt:lpstr>
      <vt:lpstr>删除索引</vt:lpstr>
      <vt:lpstr>索引的查询 </vt:lpstr>
      <vt:lpstr>利用OEM管理索引</vt:lpstr>
      <vt:lpstr>索引管理页面 </vt:lpstr>
      <vt:lpstr>创建索引</vt:lpstr>
      <vt:lpstr>创建索引</vt:lpstr>
      <vt:lpstr>删除索引 </vt:lpstr>
      <vt:lpstr>视图</vt:lpstr>
      <vt:lpstr>视图</vt:lpstr>
      <vt:lpstr>视图</vt:lpstr>
      <vt:lpstr>视图</vt:lpstr>
      <vt:lpstr>视图</vt:lpstr>
      <vt:lpstr>视图</vt:lpstr>
      <vt:lpstr>视图</vt:lpstr>
      <vt:lpstr>案例数据库中视图的创建</vt:lpstr>
      <vt:lpstr>视图</vt:lpstr>
      <vt:lpstr>视图</vt:lpstr>
      <vt:lpstr>视图</vt:lpstr>
      <vt:lpstr> 查询视图信息</vt:lpstr>
      <vt:lpstr>视图管理页面</vt:lpstr>
      <vt:lpstr>创建视图 </vt:lpstr>
      <vt:lpstr>修改视图 </vt:lpstr>
      <vt:lpstr>序列</vt:lpstr>
      <vt:lpstr>序列</vt:lpstr>
      <vt:lpstr>序列</vt:lpstr>
      <vt:lpstr> 序列</vt:lpstr>
      <vt:lpstr>序列</vt:lpstr>
      <vt:lpstr>序列</vt:lpstr>
      <vt:lpstr>案例数据库中序列的创建</vt:lpstr>
      <vt:lpstr>序列</vt:lpstr>
      <vt:lpstr>序列</vt:lpstr>
      <vt:lpstr>PowerPoint 演示文稿</vt:lpstr>
      <vt:lpstr>PowerPoint 演示文稿</vt:lpstr>
      <vt:lpstr>PowerPoint 演示文稿</vt:lpstr>
      <vt:lpstr>序列</vt:lpstr>
      <vt:lpstr>序列</vt:lpstr>
      <vt:lpstr>序列</vt:lpstr>
      <vt:lpstr>创建序列</vt:lpstr>
      <vt:lpstr>创建序列</vt:lpstr>
      <vt:lpstr>修改序列 </vt:lpstr>
      <vt:lpstr>删除序列 </vt:lpstr>
      <vt:lpstr>分区表与分区索引</vt:lpstr>
      <vt:lpstr>分区概述</vt:lpstr>
      <vt:lpstr>分区概述</vt:lpstr>
      <vt:lpstr>分区概述</vt:lpstr>
      <vt:lpstr>创建分区表</vt:lpstr>
      <vt:lpstr>创建分区表</vt:lpstr>
      <vt:lpstr>创建分区表</vt:lpstr>
      <vt:lpstr> 创建分区表</vt:lpstr>
      <vt:lpstr>创建分区表</vt:lpstr>
      <vt:lpstr>创建分区表</vt:lpstr>
      <vt:lpstr>创建分区表</vt:lpstr>
      <vt:lpstr>创建分区表</vt:lpstr>
      <vt:lpstr>创建分区表</vt:lpstr>
      <vt:lpstr>创建分区表</vt:lpstr>
      <vt:lpstr>创建分区表</vt:lpstr>
      <vt:lpstr>创建分区表</vt:lpstr>
      <vt:lpstr>创建分区表</vt:lpstr>
      <vt:lpstr>创建分区表</vt:lpstr>
      <vt:lpstr>创建分区表</vt:lpstr>
      <vt:lpstr>结束</vt:lpstr>
      <vt:lpstr>以下为补充内容</vt:lpstr>
      <vt:lpstr>创建分区索引</vt:lpstr>
      <vt:lpstr>创建分区索引</vt:lpstr>
      <vt:lpstr>分区索引介绍</vt:lpstr>
      <vt:lpstr>分区索引介绍</vt:lpstr>
      <vt:lpstr>分区索引介绍</vt:lpstr>
      <vt:lpstr>创建分区索引</vt:lpstr>
      <vt:lpstr>创建分区索引</vt:lpstr>
      <vt:lpstr> 其他模式对象</vt:lpstr>
      <vt:lpstr>簇</vt:lpstr>
      <vt:lpstr>簇</vt:lpstr>
      <vt:lpstr> 簇</vt:lpstr>
      <vt:lpstr> 簇</vt:lpstr>
      <vt:lpstr> 簇</vt:lpstr>
      <vt:lpstr> 簇</vt:lpstr>
      <vt:lpstr> 簇</vt:lpstr>
      <vt:lpstr>簇</vt:lpstr>
      <vt:lpstr> 同义词</vt:lpstr>
      <vt:lpstr> 同义词</vt:lpstr>
      <vt:lpstr> 同义词</vt:lpstr>
      <vt:lpstr> 同义词</vt:lpstr>
      <vt:lpstr> 数据库链接</vt:lpstr>
      <vt:lpstr>数据库链接</vt:lpstr>
      <vt:lpstr> 数据库链接</vt:lpstr>
      <vt:lpstr> 数据库链接</vt:lpstr>
    </vt:vector>
  </TitlesOfParts>
  <Company>ceac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asmachi</dc:creator>
  <cp:lastModifiedBy>wxm</cp:lastModifiedBy>
  <cp:revision>604</cp:revision>
  <dcterms:created xsi:type="dcterms:W3CDTF">1999-12-31T22:52:00Z</dcterms:created>
  <dcterms:modified xsi:type="dcterms:W3CDTF">2022-04-27T03:20:31Z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EC0506C792574EBB85A4F572CF94E022</vt:lpwstr>
  </property>
</Properties>
</file>