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53"/>
  </p:notesMasterIdLst>
  <p:handoutMasterIdLst>
    <p:handoutMasterId r:id="rId154"/>
  </p:handoutMasterIdLst>
  <p:sldIdLst>
    <p:sldId id="257" r:id="rId2"/>
    <p:sldId id="258" r:id="rId3"/>
    <p:sldId id="265" r:id="rId4"/>
    <p:sldId id="742" r:id="rId5"/>
    <p:sldId id="770" r:id="rId6"/>
    <p:sldId id="576" r:id="rId7"/>
    <p:sldId id="577" r:id="rId8"/>
    <p:sldId id="579" r:id="rId9"/>
    <p:sldId id="460" r:id="rId10"/>
    <p:sldId id="268" r:id="rId11"/>
    <p:sldId id="585" r:id="rId12"/>
    <p:sldId id="586" r:id="rId13"/>
    <p:sldId id="463" r:id="rId14"/>
    <p:sldId id="703" r:id="rId15"/>
    <p:sldId id="758" r:id="rId16"/>
    <p:sldId id="760" r:id="rId17"/>
    <p:sldId id="761" r:id="rId18"/>
    <p:sldId id="762" r:id="rId19"/>
    <p:sldId id="763" r:id="rId20"/>
    <p:sldId id="771" r:id="rId21"/>
    <p:sldId id="610" r:id="rId22"/>
    <p:sldId id="772" r:id="rId23"/>
    <p:sldId id="609" r:id="rId24"/>
    <p:sldId id="611" r:id="rId25"/>
    <p:sldId id="613" r:id="rId26"/>
    <p:sldId id="774" r:id="rId27"/>
    <p:sldId id="773" r:id="rId28"/>
    <p:sldId id="612" r:id="rId29"/>
    <p:sldId id="775" r:id="rId30"/>
    <p:sldId id="677" r:id="rId31"/>
    <p:sldId id="776" r:id="rId32"/>
    <p:sldId id="614" r:id="rId33"/>
    <p:sldId id="616" r:id="rId34"/>
    <p:sldId id="619" r:id="rId35"/>
    <p:sldId id="617" r:id="rId36"/>
    <p:sldId id="620" r:id="rId37"/>
    <p:sldId id="621" r:id="rId38"/>
    <p:sldId id="622" r:id="rId39"/>
    <p:sldId id="746" r:id="rId40"/>
    <p:sldId id="623" r:id="rId41"/>
    <p:sldId id="624" r:id="rId42"/>
    <p:sldId id="626" r:id="rId43"/>
    <p:sldId id="704" r:id="rId44"/>
    <p:sldId id="709" r:id="rId45"/>
    <p:sldId id="705" r:id="rId46"/>
    <p:sldId id="706" r:id="rId47"/>
    <p:sldId id="710" r:id="rId48"/>
    <p:sldId id="707" r:id="rId49"/>
    <p:sldId id="777" r:id="rId50"/>
    <p:sldId id="779" r:id="rId51"/>
    <p:sldId id="780" r:id="rId52"/>
    <p:sldId id="782" r:id="rId53"/>
    <p:sldId id="778" r:id="rId54"/>
    <p:sldId id="781" r:id="rId55"/>
    <p:sldId id="783" r:id="rId56"/>
    <p:sldId id="784" r:id="rId57"/>
    <p:sldId id="785" r:id="rId58"/>
    <p:sldId id="628" r:id="rId59"/>
    <p:sldId id="747" r:id="rId60"/>
    <p:sldId id="629" r:id="rId61"/>
    <p:sldId id="749" r:id="rId62"/>
    <p:sldId id="750" r:id="rId63"/>
    <p:sldId id="716" r:id="rId64"/>
    <p:sldId id="630" r:id="rId65"/>
    <p:sldId id="631" r:id="rId66"/>
    <p:sldId id="632" r:id="rId67"/>
    <p:sldId id="633" r:id="rId68"/>
    <p:sldId id="717" r:id="rId69"/>
    <p:sldId id="634" r:id="rId70"/>
    <p:sldId id="636" r:id="rId71"/>
    <p:sldId id="637" r:id="rId72"/>
    <p:sldId id="638" r:id="rId73"/>
    <p:sldId id="711" r:id="rId74"/>
    <p:sldId id="641" r:id="rId75"/>
    <p:sldId id="751" r:id="rId76"/>
    <p:sldId id="643" r:id="rId77"/>
    <p:sldId id="712" r:id="rId78"/>
    <p:sldId id="713" r:id="rId79"/>
    <p:sldId id="645" r:id="rId80"/>
    <p:sldId id="646" r:id="rId81"/>
    <p:sldId id="648" r:id="rId82"/>
    <p:sldId id="647" r:id="rId83"/>
    <p:sldId id="649" r:id="rId84"/>
    <p:sldId id="650" r:id="rId85"/>
    <p:sldId id="740" r:id="rId86"/>
    <p:sldId id="658" r:id="rId87"/>
    <p:sldId id="651" r:id="rId88"/>
    <p:sldId id="683" r:id="rId89"/>
    <p:sldId id="692" r:id="rId90"/>
    <p:sldId id="693" r:id="rId91"/>
    <p:sldId id="695" r:id="rId92"/>
    <p:sldId id="694" r:id="rId93"/>
    <p:sldId id="696" r:id="rId94"/>
    <p:sldId id="752" r:id="rId95"/>
    <p:sldId id="719" r:id="rId96"/>
    <p:sldId id="765" r:id="rId97"/>
    <p:sldId id="764" r:id="rId98"/>
    <p:sldId id="766" r:id="rId99"/>
    <p:sldId id="767" r:id="rId100"/>
    <p:sldId id="768" r:id="rId101"/>
    <p:sldId id="769" r:id="rId102"/>
    <p:sldId id="727" r:id="rId103"/>
    <p:sldId id="728" r:id="rId104"/>
    <p:sldId id="729" r:id="rId105"/>
    <p:sldId id="730" r:id="rId106"/>
    <p:sldId id="731" r:id="rId107"/>
    <p:sldId id="732" r:id="rId108"/>
    <p:sldId id="733" r:id="rId109"/>
    <p:sldId id="734" r:id="rId110"/>
    <p:sldId id="736" r:id="rId111"/>
    <p:sldId id="738" r:id="rId112"/>
    <p:sldId id="787" r:id="rId113"/>
    <p:sldId id="786" r:id="rId114"/>
    <p:sldId id="661" r:id="rId115"/>
    <p:sldId id="662" r:id="rId116"/>
    <p:sldId id="663" r:id="rId117"/>
    <p:sldId id="664" r:id="rId118"/>
    <p:sldId id="676" r:id="rId119"/>
    <p:sldId id="665" r:id="rId120"/>
    <p:sldId id="666" r:id="rId121"/>
    <p:sldId id="667" r:id="rId122"/>
    <p:sldId id="668" r:id="rId123"/>
    <p:sldId id="669" r:id="rId124"/>
    <p:sldId id="670" r:id="rId125"/>
    <p:sldId id="671" r:id="rId126"/>
    <p:sldId id="672" r:id="rId127"/>
    <p:sldId id="753" r:id="rId128"/>
    <p:sldId id="681" r:id="rId129"/>
    <p:sldId id="754" r:id="rId130"/>
    <p:sldId id="673" r:id="rId131"/>
    <p:sldId id="755" r:id="rId132"/>
    <p:sldId id="682" r:id="rId133"/>
    <p:sldId id="756" r:id="rId134"/>
    <p:sldId id="788" r:id="rId135"/>
    <p:sldId id="789" r:id="rId136"/>
    <p:sldId id="790" r:id="rId137"/>
    <p:sldId id="803" r:id="rId138"/>
    <p:sldId id="791" r:id="rId139"/>
    <p:sldId id="804" r:id="rId140"/>
    <p:sldId id="805" r:id="rId141"/>
    <p:sldId id="792" r:id="rId142"/>
    <p:sldId id="794" r:id="rId143"/>
    <p:sldId id="795" r:id="rId144"/>
    <p:sldId id="793" r:id="rId145"/>
    <p:sldId id="796" r:id="rId146"/>
    <p:sldId id="797" r:id="rId147"/>
    <p:sldId id="798" r:id="rId148"/>
    <p:sldId id="799" r:id="rId149"/>
    <p:sldId id="800" r:id="rId150"/>
    <p:sldId id="801" r:id="rId151"/>
    <p:sldId id="802" r:id="rId152"/>
  </p:sldIdLst>
  <p:sldSz cx="9144000" cy="6858000" type="screen4x3"/>
  <p:notesSz cx="7099300" cy="10234613"/>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DF4"/>
    <a:srgbClr val="FDFADB"/>
    <a:srgbClr val="E5DFA9"/>
    <a:srgbClr val="000099"/>
    <a:srgbClr val="FF00FF"/>
    <a:srgbClr val="FFFF00"/>
    <a:srgbClr val="FF0000"/>
    <a:srgbClr val="FEF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0515" autoAdjust="0"/>
  </p:normalViewPr>
  <p:slideViewPr>
    <p:cSldViewPr>
      <p:cViewPr varScale="1">
        <p:scale>
          <a:sx n="93" d="100"/>
          <a:sy n="93" d="100"/>
        </p:scale>
        <p:origin x="1404" y="9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752"/>
    </p:cViewPr>
  </p:sorterViewPr>
  <p:notesViewPr>
    <p:cSldViewPr>
      <p:cViewPr varScale="1">
        <p:scale>
          <a:sx n="44" d="100"/>
          <a:sy n="44" d="100"/>
        </p:scale>
        <p:origin x="-1502" y="-6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_rels/viewProps.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slide" Target="slides/slide9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eaLnBrk="1" hangingPunct="1">
              <a:defRPr kumimoji="1" sz="1300"/>
            </a:lvl1pPr>
          </a:lstStyle>
          <a:p>
            <a:pPr>
              <a:defRPr/>
            </a:pPr>
            <a:endParaRPr lang="en-US" altLang="zh-CN"/>
          </a:p>
        </p:txBody>
      </p:sp>
      <p:sp>
        <p:nvSpPr>
          <p:cNvPr id="2457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vl1pPr>
          </a:lstStyle>
          <a:p>
            <a:pPr>
              <a:defRPr/>
            </a:pPr>
            <a:endParaRPr lang="en-US" altLang="zh-CN"/>
          </a:p>
        </p:txBody>
      </p:sp>
      <p:sp>
        <p:nvSpPr>
          <p:cNvPr id="2458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eaLnBrk="1" hangingPunct="1">
              <a:defRPr kumimoji="1" sz="1300"/>
            </a:lvl1pPr>
          </a:lstStyle>
          <a:p>
            <a:pPr>
              <a:defRPr/>
            </a:pPr>
            <a:endParaRPr lang="zh-CN" altLang="zh-CN"/>
          </a:p>
        </p:txBody>
      </p:sp>
      <p:sp>
        <p:nvSpPr>
          <p:cNvPr id="2458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a:lvl1pPr>
          </a:lstStyle>
          <a:p>
            <a:fld id="{16888900-34B8-465A-B72C-8680AEB9D10E}" type="slidenum">
              <a:rPr lang="en-US" altLang="zh-CN"/>
              <a:pPr/>
              <a:t>‹#›</a:t>
            </a:fld>
            <a:endParaRPr lang="en-US" altLang="zh-CN"/>
          </a:p>
        </p:txBody>
      </p:sp>
    </p:spTree>
    <p:extLst>
      <p:ext uri="{BB962C8B-B14F-4D97-AF65-F5344CB8AC3E}">
        <p14:creationId xmlns:p14="http://schemas.microsoft.com/office/powerpoint/2010/main" val="1888024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eaLnBrk="1" hangingPunct="1">
              <a:defRPr kumimoji="1" sz="1300"/>
            </a:lvl1pPr>
          </a:lstStyle>
          <a:p>
            <a:pPr>
              <a:defRPr/>
            </a:pPr>
            <a:endParaRPr lang="en-US" altLang="zh-CN"/>
          </a:p>
        </p:txBody>
      </p:sp>
      <p:sp>
        <p:nvSpPr>
          <p:cNvPr id="2355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vl1pPr>
          </a:lstStyle>
          <a:p>
            <a:pPr>
              <a:defRPr/>
            </a:pPr>
            <a:endParaRPr lang="en-US" altLang="zh-CN"/>
          </a:p>
        </p:txBody>
      </p:sp>
      <p:sp>
        <p:nvSpPr>
          <p:cNvPr id="157700" name="Rectangle 4"/>
          <p:cNvSpPr>
            <a:spLocks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eaLnBrk="1" hangingPunct="1">
              <a:defRPr kumimoji="1" sz="1300"/>
            </a:lvl1pPr>
          </a:lstStyle>
          <a:p>
            <a:pPr>
              <a:defRPr/>
            </a:pPr>
            <a:endParaRPr lang="en-US" altLang="zh-CN"/>
          </a:p>
        </p:txBody>
      </p:sp>
      <p:sp>
        <p:nvSpPr>
          <p:cNvPr id="2355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a:lvl1pPr>
          </a:lstStyle>
          <a:p>
            <a:fld id="{FF3D91C7-23AE-483B-B6C7-ED0B3D29794E}" type="slidenum">
              <a:rPr lang="en-US" altLang="zh-CN"/>
              <a:pPr/>
              <a:t>‹#›</a:t>
            </a:fld>
            <a:endParaRPr lang="en-US" altLang="zh-CN"/>
          </a:p>
        </p:txBody>
      </p:sp>
    </p:spTree>
    <p:extLst>
      <p:ext uri="{BB962C8B-B14F-4D97-AF65-F5344CB8AC3E}">
        <p14:creationId xmlns:p14="http://schemas.microsoft.com/office/powerpoint/2010/main" val="22804513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94CC468-365E-4B57-8B66-C0FE01723B11}" type="slidenum">
              <a:rPr lang="en-US" altLang="zh-CN" sz="1300"/>
              <a:pPr/>
              <a:t>1</a:t>
            </a:fld>
            <a:endParaRPr lang="en-US" altLang="zh-CN" sz="1300"/>
          </a:p>
        </p:txBody>
      </p:sp>
      <p:sp>
        <p:nvSpPr>
          <p:cNvPr id="158723" name="Rectangle 2"/>
          <p:cNvSpPr>
            <a:spLocks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0818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a:ln/>
        </p:spPr>
      </p:sp>
      <p:sp>
        <p:nvSpPr>
          <p:cNvPr id="167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olidFill>
                  <a:srgbClr val="FFFF00"/>
                </a:solidFill>
                <a:latin typeface="宋体" panose="02010600030101010101" pitchFamily="2" charset="-122"/>
              </a:rPr>
              <a:t>过程控制设备常用于</a:t>
            </a:r>
            <a:r>
              <a:rPr lang="zh-CN" altLang="en-US" smtClean="0"/>
              <a:t>工业自动化</a:t>
            </a:r>
          </a:p>
        </p:txBody>
      </p:sp>
      <p:sp>
        <p:nvSpPr>
          <p:cNvPr id="167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A6524E2-5A91-432D-9E90-88AC23FB19A4}" type="slidenum">
              <a:rPr lang="en-US" altLang="zh-CN" sz="1300"/>
              <a:pPr/>
              <a:t>10</a:t>
            </a:fld>
            <a:endParaRPr lang="en-US" altLang="zh-CN" sz="1300"/>
          </a:p>
        </p:txBody>
      </p:sp>
    </p:spTree>
    <p:extLst>
      <p:ext uri="{BB962C8B-B14F-4D97-AF65-F5344CB8AC3E}">
        <p14:creationId xmlns:p14="http://schemas.microsoft.com/office/powerpoint/2010/main" val="351317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a:ln/>
        </p:spPr>
      </p:sp>
      <p:sp>
        <p:nvSpPr>
          <p:cNvPr id="168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panose="02010600030101010101" pitchFamily="2" charset="-122"/>
              </a:rPr>
              <a:t>在一个计算机系统中，</a:t>
            </a:r>
            <a:r>
              <a:rPr lang="en-US" altLang="zh-CN" smtClean="0">
                <a:latin typeface="宋体" panose="02010600030101010101" pitchFamily="2" charset="-122"/>
              </a:rPr>
              <a:t>I/O</a:t>
            </a:r>
            <a:r>
              <a:rPr lang="zh-CN" altLang="en-US" smtClean="0">
                <a:latin typeface="宋体" panose="02010600030101010101" pitchFamily="2" charset="-122"/>
              </a:rPr>
              <a:t>设备的工作需要由该</a:t>
            </a:r>
            <a:r>
              <a:rPr lang="en-US" altLang="zh-CN" smtClean="0">
                <a:latin typeface="宋体" panose="02010600030101010101" pitchFamily="2" charset="-122"/>
              </a:rPr>
              <a:t>I/O</a:t>
            </a:r>
            <a:r>
              <a:rPr lang="zh-CN" altLang="en-US" smtClean="0">
                <a:latin typeface="宋体" panose="02010600030101010101" pitchFamily="2" charset="-122"/>
              </a:rPr>
              <a:t>设备的控制器进行控制，而</a:t>
            </a:r>
            <a:r>
              <a:rPr lang="en-US" altLang="zh-CN" smtClean="0">
                <a:latin typeface="宋体" panose="02010600030101010101" pitchFamily="2" charset="-122"/>
              </a:rPr>
              <a:t>I/O</a:t>
            </a:r>
            <a:r>
              <a:rPr lang="zh-CN" altLang="en-US" smtClean="0">
                <a:latin typeface="宋体" panose="02010600030101010101" pitchFamily="2" charset="-122"/>
              </a:rPr>
              <a:t>设备控制器通过</a:t>
            </a:r>
            <a:r>
              <a:rPr lang="en-US" altLang="zh-CN" smtClean="0">
                <a:latin typeface="宋体" panose="02010600030101010101" pitchFamily="2" charset="-122"/>
              </a:rPr>
              <a:t>I/O</a:t>
            </a:r>
            <a:r>
              <a:rPr lang="zh-CN" altLang="en-US" smtClean="0">
                <a:latin typeface="宋体" panose="02010600030101010101" pitchFamily="2" charset="-122"/>
              </a:rPr>
              <a:t>接口实现与</a:t>
            </a:r>
            <a:r>
              <a:rPr lang="en-US" altLang="zh-CN" smtClean="0">
                <a:latin typeface="宋体" panose="02010600030101010101" pitchFamily="2" charset="-122"/>
              </a:rPr>
              <a:t>I/O</a:t>
            </a:r>
            <a:r>
              <a:rPr lang="zh-CN" altLang="en-US" smtClean="0">
                <a:latin typeface="宋体" panose="02010600030101010101" pitchFamily="2" charset="-122"/>
              </a:rPr>
              <a:t>设备的连接，主机通过对</a:t>
            </a:r>
            <a:r>
              <a:rPr lang="en-US" altLang="zh-CN" smtClean="0">
                <a:latin typeface="宋体" panose="02010600030101010101" pitchFamily="2" charset="-122"/>
              </a:rPr>
              <a:t>I/O</a:t>
            </a:r>
            <a:r>
              <a:rPr lang="zh-CN" altLang="en-US" smtClean="0">
                <a:latin typeface="宋体" panose="02010600030101010101" pitchFamily="2" charset="-122"/>
              </a:rPr>
              <a:t>设备控制器的控制，实现对</a:t>
            </a:r>
            <a:r>
              <a:rPr lang="en-US" altLang="zh-CN" smtClean="0">
                <a:latin typeface="宋体" panose="02010600030101010101" pitchFamily="2" charset="-122"/>
              </a:rPr>
              <a:t>I/O</a:t>
            </a:r>
            <a:r>
              <a:rPr lang="zh-CN" altLang="en-US" smtClean="0">
                <a:latin typeface="宋体" panose="02010600030101010101" pitchFamily="2" charset="-122"/>
              </a:rPr>
              <a:t>设备的控制。</a:t>
            </a:r>
          </a:p>
          <a:p>
            <a:pPr eaLnBrk="1" hangingPunct="1"/>
            <a:r>
              <a:rPr lang="zh-CN" altLang="en-US" smtClean="0">
                <a:latin typeface="宋体" panose="02010600030101010101" pitchFamily="2" charset="-122"/>
              </a:rPr>
              <a:t>适配器</a:t>
            </a:r>
            <a:r>
              <a:rPr lang="en-US" altLang="zh-CN" smtClean="0">
                <a:latin typeface="宋体" panose="02010600030101010101" pitchFamily="2" charset="-122"/>
              </a:rPr>
              <a:t>(</a:t>
            </a:r>
            <a:r>
              <a:rPr lang="zh-CN" altLang="en-US" smtClean="0">
                <a:latin typeface="宋体" panose="02010600030101010101" pitchFamily="2" charset="-122"/>
              </a:rPr>
              <a:t>或适配卡</a:t>
            </a:r>
            <a:r>
              <a:rPr lang="en-US" altLang="zh-CN" smtClean="0">
                <a:latin typeface="宋体" panose="02010600030101010101" pitchFamily="2" charset="-122"/>
              </a:rPr>
              <a:t>)</a:t>
            </a:r>
            <a:r>
              <a:rPr lang="zh-CN" altLang="en-US" smtClean="0">
                <a:latin typeface="宋体" panose="02010600030101010101" pitchFamily="2" charset="-122"/>
              </a:rPr>
              <a:t>：将</a:t>
            </a:r>
            <a:r>
              <a:rPr lang="en-US" altLang="zh-CN" smtClean="0">
                <a:latin typeface="宋体" panose="02010600030101010101" pitchFamily="2" charset="-122"/>
              </a:rPr>
              <a:t>I/O</a:t>
            </a:r>
            <a:r>
              <a:rPr lang="zh-CN" altLang="en-US" smtClean="0">
                <a:latin typeface="宋体" panose="02010600030101010101" pitchFamily="2" charset="-122"/>
              </a:rPr>
              <a:t>设备控制器与</a:t>
            </a:r>
            <a:r>
              <a:rPr lang="en-US" altLang="zh-CN" smtClean="0">
                <a:latin typeface="宋体" panose="02010600030101010101" pitchFamily="2" charset="-122"/>
              </a:rPr>
              <a:t>I/O</a:t>
            </a:r>
            <a:r>
              <a:rPr lang="zh-CN" altLang="en-US" smtClean="0">
                <a:latin typeface="宋体" panose="02010600030101010101" pitchFamily="2" charset="-122"/>
              </a:rPr>
              <a:t>设备接口合为一体。</a:t>
            </a:r>
          </a:p>
          <a:p>
            <a:pPr eaLnBrk="1" hangingPunct="1"/>
            <a:r>
              <a:rPr lang="zh-CN" altLang="en-US" smtClean="0">
                <a:latin typeface="宋体" panose="02010600030101010101" pitchFamily="2" charset="-122"/>
              </a:rPr>
              <a:t>通用的接口方式：将控制器与设备本身合为一体，再与主机的连接。</a:t>
            </a:r>
          </a:p>
          <a:p>
            <a:pPr eaLnBrk="1" hangingPunct="1"/>
            <a:r>
              <a:rPr lang="zh-CN" altLang="en-US" smtClean="0">
                <a:latin typeface="宋体" panose="02010600030101010101" pitchFamily="2" charset="-122"/>
              </a:rPr>
              <a:t>目前，实际使用的许多控制器与接口都是可编程的，有的甚至采用了微处理器与局部存储器，可以存放与执行设备控制程序。</a:t>
            </a:r>
          </a:p>
          <a:p>
            <a:endParaRPr lang="zh-CN" altLang="en-US" smtClean="0"/>
          </a:p>
        </p:txBody>
      </p:sp>
      <p:sp>
        <p:nvSpPr>
          <p:cNvPr id="168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A1F67A9-0467-4F9C-A947-9774ACCAD57B}" type="slidenum">
              <a:rPr lang="en-US" altLang="zh-CN" sz="1300"/>
              <a:pPr/>
              <a:t>15</a:t>
            </a:fld>
            <a:endParaRPr lang="en-US" altLang="zh-CN" sz="1300"/>
          </a:p>
        </p:txBody>
      </p:sp>
    </p:spTree>
    <p:extLst>
      <p:ext uri="{BB962C8B-B14F-4D97-AF65-F5344CB8AC3E}">
        <p14:creationId xmlns:p14="http://schemas.microsoft.com/office/powerpoint/2010/main" val="1247973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a:ln/>
        </p:spPr>
      </p:sp>
      <p:sp>
        <p:nvSpPr>
          <p:cNvPr id="169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板书</a:t>
            </a:r>
          </a:p>
        </p:txBody>
      </p:sp>
      <p:sp>
        <p:nvSpPr>
          <p:cNvPr id="169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C04756A-B569-4A2A-958D-D5B0F1593EA9}" type="slidenum">
              <a:rPr lang="en-US" altLang="zh-CN" sz="1300"/>
              <a:pPr/>
              <a:t>16</a:t>
            </a:fld>
            <a:endParaRPr lang="en-US" altLang="zh-CN" sz="1300"/>
          </a:p>
        </p:txBody>
      </p:sp>
    </p:spTree>
    <p:extLst>
      <p:ext uri="{BB962C8B-B14F-4D97-AF65-F5344CB8AC3E}">
        <p14:creationId xmlns:p14="http://schemas.microsoft.com/office/powerpoint/2010/main" val="1563347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a:ln/>
        </p:spPr>
      </p:sp>
      <p:sp>
        <p:nvSpPr>
          <p:cNvPr id="171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71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A4527BD-7244-45C1-9050-D129613155E9}" type="slidenum">
              <a:rPr lang="en-US" altLang="zh-CN" sz="1300"/>
              <a:pPr/>
              <a:t>20</a:t>
            </a:fld>
            <a:endParaRPr lang="en-US" altLang="zh-CN" sz="1300"/>
          </a:p>
        </p:txBody>
      </p:sp>
    </p:spTree>
    <p:extLst>
      <p:ext uri="{BB962C8B-B14F-4D97-AF65-F5344CB8AC3E}">
        <p14:creationId xmlns:p14="http://schemas.microsoft.com/office/powerpoint/2010/main" val="78256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72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E70A1A7-46B5-483B-AC57-ABC655D94432}" type="slidenum">
              <a:rPr lang="en-US" altLang="zh-CN" sz="1300"/>
              <a:pPr/>
              <a:t>21</a:t>
            </a:fld>
            <a:endParaRPr lang="en-US" altLang="zh-CN" sz="1300"/>
          </a:p>
        </p:txBody>
      </p:sp>
    </p:spTree>
    <p:extLst>
      <p:ext uri="{BB962C8B-B14F-4D97-AF65-F5344CB8AC3E}">
        <p14:creationId xmlns:p14="http://schemas.microsoft.com/office/powerpoint/2010/main" val="1466312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73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AF42482-7DC4-4363-A027-F9C617122B83}" type="slidenum">
              <a:rPr lang="en-US" altLang="zh-CN" sz="1300"/>
              <a:pPr/>
              <a:t>22</a:t>
            </a:fld>
            <a:endParaRPr lang="en-US" altLang="zh-CN" sz="1300"/>
          </a:p>
        </p:txBody>
      </p:sp>
    </p:spTree>
    <p:extLst>
      <p:ext uri="{BB962C8B-B14F-4D97-AF65-F5344CB8AC3E}">
        <p14:creationId xmlns:p14="http://schemas.microsoft.com/office/powerpoint/2010/main" val="2415013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ln/>
        </p:spPr>
      </p:sp>
      <p:sp>
        <p:nvSpPr>
          <p:cNvPr id="174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panose="02010600030101010101" pitchFamily="2" charset="-122"/>
              </a:rPr>
              <a:t>编码键盘存在的问题</a:t>
            </a:r>
          </a:p>
          <a:p>
            <a:pPr eaLnBrk="1" hangingPunct="1"/>
            <a:r>
              <a:rPr lang="zh-CN" altLang="en-US" smtClean="0">
                <a:latin typeface="宋体" panose="02010600030101010101" pitchFamily="2" charset="-122"/>
              </a:rPr>
              <a:t>① 当键的数量较多时，编码逻辑的成本较高。</a:t>
            </a:r>
          </a:p>
          <a:p>
            <a:pPr eaLnBrk="1" hangingPunct="1"/>
            <a:r>
              <a:rPr lang="zh-CN" altLang="en-US" smtClean="0">
                <a:latin typeface="宋体" panose="02010600030101010101" pitchFamily="2" charset="-122"/>
              </a:rPr>
              <a:t>② 直接编码产生键码的方法不够灵活，一旦编码逻辑电路固定，如果需要重新定义键名与键码，就不够方便。</a:t>
            </a:r>
            <a:endParaRPr lang="zh-CN" altLang="en-US" smtClean="0"/>
          </a:p>
          <a:p>
            <a:endParaRPr lang="zh-CN" altLang="en-US" smtClean="0"/>
          </a:p>
        </p:txBody>
      </p:sp>
      <p:sp>
        <p:nvSpPr>
          <p:cNvPr id="174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56F4425-AA80-4D9B-8167-6520DD0E9CB9}" type="slidenum">
              <a:rPr lang="en-US" altLang="zh-CN" sz="1300"/>
              <a:pPr/>
              <a:t>28</a:t>
            </a:fld>
            <a:endParaRPr lang="en-US" altLang="zh-CN" sz="1300"/>
          </a:p>
        </p:txBody>
      </p:sp>
    </p:spTree>
    <p:extLst>
      <p:ext uri="{BB962C8B-B14F-4D97-AF65-F5344CB8AC3E}">
        <p14:creationId xmlns:p14="http://schemas.microsoft.com/office/powerpoint/2010/main" val="1704204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a:ln/>
        </p:spPr>
      </p:sp>
      <p:sp>
        <p:nvSpPr>
          <p:cNvPr id="175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75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62B5182-9FC3-4ADE-9BD9-836388B3F1DE}" type="slidenum">
              <a:rPr lang="en-US" altLang="zh-CN" sz="1300"/>
              <a:pPr/>
              <a:t>30</a:t>
            </a:fld>
            <a:endParaRPr lang="en-US" altLang="zh-CN" sz="1300"/>
          </a:p>
        </p:txBody>
      </p:sp>
    </p:spTree>
    <p:extLst>
      <p:ext uri="{BB962C8B-B14F-4D97-AF65-F5344CB8AC3E}">
        <p14:creationId xmlns:p14="http://schemas.microsoft.com/office/powerpoint/2010/main" val="2756230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a:ln/>
        </p:spPr>
      </p:sp>
      <p:sp>
        <p:nvSpPr>
          <p:cNvPr id="176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76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0A2950A-80A0-4DB8-9D3D-A2F82530F4D1}" type="slidenum">
              <a:rPr lang="en-US" altLang="zh-CN" sz="1300"/>
              <a:pPr/>
              <a:t>33</a:t>
            </a:fld>
            <a:endParaRPr lang="en-US" altLang="zh-CN" sz="1300"/>
          </a:p>
        </p:txBody>
      </p:sp>
    </p:spTree>
    <p:extLst>
      <p:ext uri="{BB962C8B-B14F-4D97-AF65-F5344CB8AC3E}">
        <p14:creationId xmlns:p14="http://schemas.microsoft.com/office/powerpoint/2010/main" val="3530625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ln/>
        </p:spPr>
      </p:sp>
      <p:sp>
        <p:nvSpPr>
          <p:cNvPr id="177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77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7E85922-B138-4E76-AA3D-B54B8DD46695}" type="slidenum">
              <a:rPr lang="en-US" altLang="zh-CN" sz="1300"/>
              <a:pPr/>
              <a:t>34</a:t>
            </a:fld>
            <a:endParaRPr lang="en-US" altLang="zh-CN" sz="1300"/>
          </a:p>
        </p:txBody>
      </p:sp>
    </p:spTree>
    <p:extLst>
      <p:ext uri="{BB962C8B-B14F-4D97-AF65-F5344CB8AC3E}">
        <p14:creationId xmlns:p14="http://schemas.microsoft.com/office/powerpoint/2010/main" val="824206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C390A1A-F38C-420E-BBBC-5DDD8B2893E0}" type="slidenum">
              <a:rPr lang="en-US" altLang="zh-CN" sz="1300"/>
              <a:pPr/>
              <a:t>2</a:t>
            </a:fld>
            <a:endParaRPr lang="en-US" altLang="zh-CN" sz="1300"/>
          </a:p>
        </p:txBody>
      </p:sp>
      <p:sp>
        <p:nvSpPr>
          <p:cNvPr id="159747" name="Rectangle 2"/>
          <p:cNvSpPr>
            <a:spLocks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167476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ln/>
        </p:spPr>
      </p:sp>
      <p:sp>
        <p:nvSpPr>
          <p:cNvPr id="178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mtClean="0">
                <a:latin typeface="宋体" panose="02010600030101010101" pitchFamily="2" charset="-122"/>
              </a:rPr>
              <a:t>硬件扫描式键盘由键盘矩阵、振荡器、计数器、行译码器、列译码器、符合比较器、</a:t>
            </a:r>
            <a:r>
              <a:rPr lang="en-US" altLang="zh-CN" smtClean="0">
                <a:latin typeface="宋体" panose="02010600030101010101" pitchFamily="2" charset="-122"/>
              </a:rPr>
              <a:t>ROM</a:t>
            </a:r>
            <a:r>
              <a:rPr lang="zh-CN" altLang="en-US" smtClean="0">
                <a:latin typeface="宋体" panose="02010600030101010101" pitchFamily="2" charset="-122"/>
              </a:rPr>
              <a:t>、接口、去抖电路等组成。</a:t>
            </a:r>
          </a:p>
          <a:p>
            <a:pPr eaLnBrk="1" hangingPunct="1">
              <a:lnSpc>
                <a:spcPct val="90000"/>
              </a:lnSpc>
            </a:pPr>
            <a:r>
              <a:rPr lang="zh-CN" altLang="en-US" smtClean="0">
                <a:solidFill>
                  <a:srgbClr val="FFFF00"/>
                </a:solidFill>
                <a:latin typeface="宋体" panose="02010600030101010101" pitchFamily="2" charset="-122"/>
              </a:rPr>
              <a:t>只读存储器</a:t>
            </a:r>
            <a:r>
              <a:rPr lang="en-US" altLang="zh-CN" smtClean="0">
                <a:solidFill>
                  <a:srgbClr val="FFFF00"/>
                </a:solidFill>
                <a:latin typeface="宋体" panose="02010600030101010101" pitchFamily="2" charset="-122"/>
              </a:rPr>
              <a:t>ROM</a:t>
            </a:r>
            <a:r>
              <a:rPr lang="zh-CN" altLang="en-US" smtClean="0">
                <a:latin typeface="宋体" panose="02010600030101010101" pitchFamily="2" charset="-122"/>
              </a:rPr>
              <a:t>：存放代码转换表，按键的位置码送往</a:t>
            </a:r>
            <a:r>
              <a:rPr lang="en-US" altLang="zh-CN" smtClean="0">
                <a:latin typeface="宋体" panose="02010600030101010101" pitchFamily="2" charset="-122"/>
              </a:rPr>
              <a:t>ROM</a:t>
            </a:r>
            <a:r>
              <a:rPr lang="zh-CN" altLang="en-US" smtClean="0">
                <a:latin typeface="宋体" panose="02010600030101010101" pitchFamily="2" charset="-122"/>
              </a:rPr>
              <a:t>作为地址输入，即可从</a:t>
            </a:r>
            <a:r>
              <a:rPr lang="en-US" altLang="zh-CN" smtClean="0">
                <a:latin typeface="宋体" panose="02010600030101010101" pitchFamily="2" charset="-122"/>
              </a:rPr>
              <a:t>ROM</a:t>
            </a:r>
            <a:r>
              <a:rPr lang="zh-CN" altLang="en-US" smtClean="0">
                <a:latin typeface="宋体" panose="02010600030101010101" pitchFamily="2" charset="-122"/>
              </a:rPr>
              <a:t>中读出对应的按键字符编码或功能编码。由</a:t>
            </a:r>
            <a:r>
              <a:rPr lang="en-US" altLang="zh-CN" smtClean="0">
                <a:latin typeface="宋体" panose="02010600030101010101" pitchFamily="2" charset="-122"/>
              </a:rPr>
              <a:t>ROM</a:t>
            </a:r>
            <a:r>
              <a:rPr lang="zh-CN" altLang="en-US" smtClean="0">
                <a:latin typeface="宋体" panose="02010600030101010101" pitchFamily="2" charset="-122"/>
              </a:rPr>
              <a:t>输出的键码，经接口芯片送往</a:t>
            </a:r>
            <a:r>
              <a:rPr lang="en-US" altLang="zh-CN" smtClean="0">
                <a:latin typeface="宋体" panose="02010600030101010101" pitchFamily="2" charset="-122"/>
              </a:rPr>
              <a:t>CPU</a:t>
            </a:r>
            <a:r>
              <a:rPr lang="zh-CN" altLang="en-US" smtClean="0">
                <a:latin typeface="宋体" panose="02010600030101010101" pitchFamily="2" charset="-122"/>
              </a:rPr>
              <a:t>。更换</a:t>
            </a:r>
            <a:r>
              <a:rPr lang="en-US" altLang="zh-CN" smtClean="0">
                <a:latin typeface="宋体" panose="02010600030101010101" pitchFamily="2" charset="-122"/>
              </a:rPr>
              <a:t>ROM</a:t>
            </a:r>
            <a:r>
              <a:rPr lang="zh-CN" altLang="en-US" smtClean="0">
                <a:latin typeface="宋体" panose="02010600030101010101" pitchFamily="2" charset="-122"/>
              </a:rPr>
              <a:t>中写入的内容，即可重新定义各键的编码与功能含义。</a:t>
            </a:r>
          </a:p>
          <a:p>
            <a:pPr eaLnBrk="1" hangingPunct="1">
              <a:lnSpc>
                <a:spcPct val="90000"/>
              </a:lnSpc>
            </a:pPr>
            <a:r>
              <a:rPr lang="zh-CN" altLang="en-US" smtClean="0">
                <a:solidFill>
                  <a:srgbClr val="FFFF00"/>
                </a:solidFill>
                <a:latin typeface="宋体" panose="02010600030101010101" pitchFamily="2" charset="-122"/>
              </a:rPr>
              <a:t>去抖电路</a:t>
            </a:r>
            <a:r>
              <a:rPr lang="zh-CN" altLang="en-US" smtClean="0">
                <a:latin typeface="宋体" panose="02010600030101010101" pitchFamily="2" charset="-122"/>
              </a:rPr>
              <a:t>：控制按键后，延迟数十毫秒之后才识别读取键码，保证键已稳定闭合。</a:t>
            </a:r>
          </a:p>
          <a:p>
            <a:pPr eaLnBrk="1" hangingPunct="1">
              <a:lnSpc>
                <a:spcPct val="90000"/>
              </a:lnSpc>
            </a:pPr>
            <a:r>
              <a:rPr lang="zh-CN" altLang="en-US" smtClean="0">
                <a:latin typeface="宋体" panose="02010600030101010101" pitchFamily="2" charset="-122"/>
              </a:rPr>
              <a:t>为避开键在闭合过程中存在的一些机械性抖动，避免输出信号产生抖动，误认为多次按键，需在硬件扫描键盘中设置硬件延时电路</a:t>
            </a:r>
            <a:r>
              <a:rPr lang="en-US" altLang="zh-CN" smtClean="0">
                <a:latin typeface="宋体" panose="02010600030101010101" pitchFamily="2" charset="-122"/>
              </a:rPr>
              <a:t>(</a:t>
            </a:r>
            <a:r>
              <a:rPr lang="zh-CN" altLang="en-US" smtClean="0">
                <a:latin typeface="宋体" panose="02010600030101010101" pitchFamily="2" charset="-122"/>
              </a:rPr>
              <a:t>如单稳电路</a:t>
            </a:r>
            <a:r>
              <a:rPr lang="en-US" altLang="zh-CN" smtClean="0">
                <a:latin typeface="宋体" panose="02010600030101010101" pitchFamily="2" charset="-122"/>
              </a:rPr>
              <a:t>)</a:t>
            </a:r>
            <a:r>
              <a:rPr lang="zh-CN" altLang="en-US" smtClean="0">
                <a:latin typeface="宋体" panose="02010600030101010101" pitchFamily="2" charset="-122"/>
              </a:rPr>
              <a:t>，即去抖电路。</a:t>
            </a:r>
          </a:p>
          <a:p>
            <a:endParaRPr lang="zh-CN" altLang="en-US" smtClean="0"/>
          </a:p>
        </p:txBody>
      </p:sp>
      <p:sp>
        <p:nvSpPr>
          <p:cNvPr id="178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B10BD64-8539-4677-BB97-FF8C90EA0EE3}" type="slidenum">
              <a:rPr lang="en-US" altLang="zh-CN" sz="1300"/>
              <a:pPr/>
              <a:t>35</a:t>
            </a:fld>
            <a:endParaRPr lang="en-US" altLang="zh-CN" sz="1300"/>
          </a:p>
        </p:txBody>
      </p:sp>
    </p:spTree>
    <p:extLst>
      <p:ext uri="{BB962C8B-B14F-4D97-AF65-F5344CB8AC3E}">
        <p14:creationId xmlns:p14="http://schemas.microsoft.com/office/powerpoint/2010/main" val="1138289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a:ln/>
        </p:spPr>
      </p:sp>
      <p:sp>
        <p:nvSpPr>
          <p:cNvPr id="179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zh-CN" altLang="en-US" smtClean="0">
                <a:latin typeface="宋体" panose="02010600030101010101" pitchFamily="2" charset="-122"/>
              </a:rPr>
              <a:t>软件扫描键盘需考虑的问题</a:t>
            </a:r>
          </a:p>
          <a:p>
            <a:pPr eaLnBrk="1" hangingPunct="1">
              <a:lnSpc>
                <a:spcPct val="120000"/>
              </a:lnSpc>
            </a:pPr>
            <a:r>
              <a:rPr lang="zh-CN" altLang="en-US" smtClean="0">
                <a:latin typeface="宋体" panose="02010600030101010101" pitchFamily="2" charset="-122"/>
              </a:rPr>
              <a:t>⑴ 谁执行键盘扫描程序</a:t>
            </a:r>
            <a:r>
              <a:rPr lang="en-US" altLang="zh-CN" smtClean="0">
                <a:latin typeface="宋体" panose="02010600030101010101" pitchFamily="2" charset="-122"/>
              </a:rPr>
              <a:t>?</a:t>
            </a:r>
          </a:p>
          <a:p>
            <a:pPr eaLnBrk="1" hangingPunct="1">
              <a:lnSpc>
                <a:spcPct val="120000"/>
              </a:lnSpc>
            </a:pPr>
            <a:r>
              <a:rPr lang="en-US" altLang="zh-CN" smtClean="0">
                <a:latin typeface="宋体" panose="02010600030101010101" pitchFamily="2" charset="-122"/>
              </a:rPr>
              <a:t>⑵ </a:t>
            </a:r>
            <a:r>
              <a:rPr lang="zh-CN" altLang="en-US" smtClean="0">
                <a:latin typeface="宋体" panose="02010600030101010101" pitchFamily="2" charset="-122"/>
              </a:rPr>
              <a:t>如何进行软件扫描？</a:t>
            </a:r>
          </a:p>
          <a:p>
            <a:endParaRPr lang="zh-CN" altLang="en-US" smtClean="0"/>
          </a:p>
        </p:txBody>
      </p:sp>
      <p:sp>
        <p:nvSpPr>
          <p:cNvPr id="179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74472F3-A017-4A54-B979-737928192EB2}" type="slidenum">
              <a:rPr lang="en-US" altLang="zh-CN" sz="1300"/>
              <a:pPr/>
              <a:t>38</a:t>
            </a:fld>
            <a:endParaRPr lang="en-US" altLang="zh-CN" sz="1300"/>
          </a:p>
        </p:txBody>
      </p:sp>
    </p:spTree>
    <p:extLst>
      <p:ext uri="{BB962C8B-B14F-4D97-AF65-F5344CB8AC3E}">
        <p14:creationId xmlns:p14="http://schemas.microsoft.com/office/powerpoint/2010/main" val="1110404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0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5B7D800-7CFA-4CD9-930C-D7F60F29FC91}" type="slidenum">
              <a:rPr lang="en-US" altLang="zh-CN" sz="1300"/>
              <a:pPr/>
              <a:t>39</a:t>
            </a:fld>
            <a:endParaRPr lang="en-US" altLang="zh-CN" sz="1300"/>
          </a:p>
        </p:txBody>
      </p:sp>
    </p:spTree>
    <p:extLst>
      <p:ext uri="{BB962C8B-B14F-4D97-AF65-F5344CB8AC3E}">
        <p14:creationId xmlns:p14="http://schemas.microsoft.com/office/powerpoint/2010/main" val="3871100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a:ln/>
        </p:spPr>
      </p:sp>
      <p:sp>
        <p:nvSpPr>
          <p:cNvPr id="181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隶书" panose="02010509060101010101" pitchFamily="49" charset="-122"/>
              </a:rPr>
              <a:t>逐行扫描法的工作原理：</a:t>
            </a:r>
            <a:r>
              <a:rPr lang="en-US" altLang="zh-CN" smtClean="0">
                <a:latin typeface="宋体" panose="02010600030101010101" pitchFamily="2" charset="-122"/>
              </a:rPr>
              <a:t>CPU</a:t>
            </a:r>
            <a:r>
              <a:rPr lang="zh-CN" altLang="en-US" smtClean="0">
                <a:latin typeface="宋体" panose="02010600030101010101" pitchFamily="2" charset="-122"/>
              </a:rPr>
              <a:t>通过数据线输出代码，送往行线。从第</a:t>
            </a:r>
            <a:r>
              <a:rPr lang="en-US" altLang="zh-CN" smtClean="0">
                <a:latin typeface="宋体" panose="02010600030101010101" pitchFamily="2" charset="-122"/>
              </a:rPr>
              <a:t>0</a:t>
            </a:r>
            <a:r>
              <a:rPr lang="zh-CN" altLang="en-US" smtClean="0">
                <a:latin typeface="宋体" panose="02010600030101010101" pitchFamily="2" charset="-122"/>
              </a:rPr>
              <a:t>行开始，主</a:t>
            </a:r>
            <a:r>
              <a:rPr lang="zh-CN" altLang="en-US" smtClean="0">
                <a:solidFill>
                  <a:srgbClr val="FFFF00"/>
                </a:solidFill>
                <a:latin typeface="宋体" panose="02010600030101010101" pitchFamily="2" charset="-122"/>
              </a:rPr>
              <a:t>行为</a:t>
            </a:r>
            <a:r>
              <a:rPr lang="en-US" altLang="zh-CN" smtClean="0">
                <a:solidFill>
                  <a:srgbClr val="FFFF00"/>
                </a:solidFill>
                <a:latin typeface="宋体" panose="02010600030101010101" pitchFamily="2" charset="-122"/>
              </a:rPr>
              <a:t>0</a:t>
            </a:r>
            <a:r>
              <a:rPr lang="zh-CN" altLang="en-US" smtClean="0">
                <a:solidFill>
                  <a:srgbClr val="FFFF00"/>
                </a:solidFill>
                <a:latin typeface="宋体" panose="02010600030101010101" pitchFamily="2" charset="-122"/>
              </a:rPr>
              <a:t>，其余各行为</a:t>
            </a:r>
            <a:r>
              <a:rPr lang="en-US" altLang="zh-CN" smtClean="0">
                <a:solidFill>
                  <a:srgbClr val="FFFF00"/>
                </a:solidFill>
                <a:latin typeface="宋体" panose="02010600030101010101" pitchFamily="2" charset="-122"/>
              </a:rPr>
              <a:t>1</a:t>
            </a:r>
            <a:r>
              <a:rPr lang="zh-CN" altLang="en-US" smtClean="0">
                <a:latin typeface="宋体" panose="02010600030101010101" pitchFamily="2" charset="-122"/>
              </a:rPr>
              <a:t>进行扫描，将列线输出取回至</a:t>
            </a:r>
            <a:r>
              <a:rPr lang="en-US" altLang="zh-CN" smtClean="0">
                <a:latin typeface="宋体" panose="02010600030101010101" pitchFamily="2" charset="-122"/>
              </a:rPr>
              <a:t>CPU</a:t>
            </a:r>
            <a:r>
              <a:rPr lang="zh-CN" altLang="en-US" smtClean="0">
                <a:latin typeface="宋体" panose="02010600030101010101" pitchFamily="2" charset="-122"/>
              </a:rPr>
              <a:t>，判别其中是否有一位为</a:t>
            </a:r>
            <a:r>
              <a:rPr lang="en-US" altLang="zh-CN" smtClean="0">
                <a:latin typeface="宋体" panose="02010600030101010101" pitchFamily="2" charset="-122"/>
              </a:rPr>
              <a:t>0</a:t>
            </a:r>
            <a:r>
              <a:rPr lang="zh-CN" altLang="en-US" smtClean="0">
                <a:latin typeface="宋体" panose="02010600030101010101" pitchFamily="2" charset="-122"/>
              </a:rPr>
              <a:t>，是哪一位为</a:t>
            </a:r>
            <a:r>
              <a:rPr lang="en-US" altLang="zh-CN" smtClean="0">
                <a:latin typeface="宋体" panose="02010600030101010101" pitchFamily="2" charset="-122"/>
              </a:rPr>
              <a:t>0</a:t>
            </a:r>
            <a:r>
              <a:rPr lang="zh-CN" altLang="en-US" smtClean="0">
                <a:latin typeface="宋体" panose="02010600030101010101" pitchFamily="2" charset="-122"/>
              </a:rPr>
              <a:t>。假定按下的键将第</a:t>
            </a:r>
            <a:r>
              <a:rPr lang="en-US" altLang="zh-CN" smtClean="0">
                <a:latin typeface="宋体" panose="02010600030101010101" pitchFamily="2" charset="-122"/>
              </a:rPr>
              <a:t>1</a:t>
            </a:r>
            <a:r>
              <a:rPr lang="zh-CN" altLang="en-US" smtClean="0">
                <a:latin typeface="宋体" panose="02010600030101010101" pitchFamily="2" charset="-122"/>
              </a:rPr>
              <a:t>行第</a:t>
            </a:r>
            <a:r>
              <a:rPr lang="en-US" altLang="zh-CN" smtClean="0">
                <a:latin typeface="宋体" panose="02010600030101010101" pitchFamily="2" charset="-122"/>
              </a:rPr>
              <a:t>1</a:t>
            </a:r>
            <a:r>
              <a:rPr lang="zh-CN" altLang="en-US" smtClean="0">
                <a:latin typeface="宋体" panose="02010600030101010101" pitchFamily="2" charset="-122"/>
              </a:rPr>
              <a:t>列接通，则当第</a:t>
            </a:r>
            <a:r>
              <a:rPr lang="en-US" altLang="zh-CN" smtClean="0">
                <a:latin typeface="宋体" panose="02010600030101010101" pitchFamily="2" charset="-122"/>
              </a:rPr>
              <a:t>1</a:t>
            </a:r>
            <a:r>
              <a:rPr lang="zh-CN" altLang="en-US" smtClean="0">
                <a:latin typeface="宋体" panose="02010600030101010101" pitchFamily="2" charset="-122"/>
              </a:rPr>
              <a:t>行行线为</a:t>
            </a:r>
            <a:r>
              <a:rPr lang="en-US" altLang="zh-CN" smtClean="0">
                <a:latin typeface="宋体" panose="02010600030101010101" pitchFamily="2" charset="-122"/>
              </a:rPr>
              <a:t>0</a:t>
            </a:r>
            <a:r>
              <a:rPr lang="zh-CN" altLang="en-US" smtClean="0">
                <a:latin typeface="宋体" panose="02010600030101010101" pitchFamily="2" charset="-122"/>
              </a:rPr>
              <a:t>时，第</a:t>
            </a:r>
            <a:r>
              <a:rPr lang="en-US" altLang="zh-CN" smtClean="0">
                <a:latin typeface="宋体" panose="02010600030101010101" pitchFamily="2" charset="-122"/>
              </a:rPr>
              <a:t>1</a:t>
            </a:r>
            <a:r>
              <a:rPr lang="zh-CN" altLang="en-US" smtClean="0">
                <a:latin typeface="宋体" panose="02010600030101010101" pitchFamily="2" charset="-122"/>
              </a:rPr>
              <a:t>列列线也为</a:t>
            </a:r>
            <a:r>
              <a:rPr lang="en-US" altLang="zh-CN" smtClean="0">
                <a:latin typeface="宋体" panose="02010600030101010101" pitchFamily="2" charset="-122"/>
              </a:rPr>
              <a:t>0</a:t>
            </a:r>
            <a:r>
              <a:rPr lang="zh-CN" altLang="en-US" smtClean="0">
                <a:latin typeface="宋体" panose="02010600030101010101" pitchFamily="2" charset="-122"/>
              </a:rPr>
              <a:t>，其余各列线为</a:t>
            </a:r>
            <a:r>
              <a:rPr lang="en-US" altLang="zh-CN" smtClean="0">
                <a:latin typeface="宋体" panose="02010600030101010101" pitchFamily="2" charset="-122"/>
              </a:rPr>
              <a:t>1</a:t>
            </a:r>
            <a:r>
              <a:rPr lang="zh-CN" altLang="en-US" smtClean="0">
                <a:latin typeface="宋体" panose="02010600030101010101" pitchFamily="2" charset="-122"/>
              </a:rPr>
              <a:t>。由此可知按键位置，即位置码</a:t>
            </a:r>
            <a:r>
              <a:rPr lang="en-US" altLang="zh-CN" smtClean="0">
                <a:latin typeface="宋体" panose="02010600030101010101" pitchFamily="2" charset="-122"/>
              </a:rPr>
              <a:t>(</a:t>
            </a:r>
            <a:r>
              <a:rPr lang="zh-CN" altLang="en-US" smtClean="0">
                <a:latin typeface="宋体" panose="02010600030101010101" pitchFamily="2" charset="-122"/>
              </a:rPr>
              <a:t>扫描码</a:t>
            </a:r>
            <a:r>
              <a:rPr lang="en-US" altLang="zh-CN" smtClean="0">
                <a:latin typeface="宋体" panose="02010600030101010101" pitchFamily="2" charset="-122"/>
              </a:rPr>
              <a:t>)</a:t>
            </a:r>
            <a:r>
              <a:rPr lang="zh-CN" altLang="en-US" smtClean="0">
                <a:latin typeface="宋体" panose="02010600030101010101" pitchFamily="2" charset="-122"/>
              </a:rPr>
              <a:t>，再查表转换为对应的键码。</a:t>
            </a:r>
          </a:p>
          <a:p>
            <a:endParaRPr lang="zh-CN" altLang="en-US" smtClean="0"/>
          </a:p>
        </p:txBody>
      </p:sp>
      <p:sp>
        <p:nvSpPr>
          <p:cNvPr id="181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2DCB31D-D21C-407C-8302-831CC25C9038}" type="slidenum">
              <a:rPr lang="en-US" altLang="zh-CN" sz="1300"/>
              <a:pPr/>
              <a:t>41</a:t>
            </a:fld>
            <a:endParaRPr lang="en-US" altLang="zh-CN" sz="1300"/>
          </a:p>
        </p:txBody>
      </p:sp>
    </p:spTree>
    <p:extLst>
      <p:ext uri="{BB962C8B-B14F-4D97-AF65-F5344CB8AC3E}">
        <p14:creationId xmlns:p14="http://schemas.microsoft.com/office/powerpoint/2010/main" val="2178006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宋体" panose="02010600030101010101" pitchFamily="2" charset="-122"/>
              </a:rPr>
              <a:t>行列扫描法的工作原理：</a:t>
            </a:r>
            <a:r>
              <a:rPr lang="en-US" altLang="zh-CN" smtClean="0">
                <a:latin typeface="宋体" panose="02010600030101010101" pitchFamily="2" charset="-122"/>
              </a:rPr>
              <a:t>CPU</a:t>
            </a:r>
            <a:r>
              <a:rPr lang="zh-CN" altLang="en-US" smtClean="0">
                <a:latin typeface="宋体" panose="02010600030101010101" pitchFamily="2" charset="-122"/>
              </a:rPr>
              <a:t>通过数据线输出代码，先逐列为</a:t>
            </a:r>
            <a:r>
              <a:rPr lang="zh-CN" altLang="en-US" smtClean="0"/>
              <a:t>“</a:t>
            </a:r>
            <a:r>
              <a:rPr lang="en-US" altLang="zh-CN" smtClean="0">
                <a:latin typeface="宋体" panose="02010600030101010101" pitchFamily="2" charset="-122"/>
              </a:rPr>
              <a:t>1</a:t>
            </a:r>
            <a:r>
              <a:rPr lang="en-US" altLang="zh-CN" smtClean="0"/>
              <a:t>”</a:t>
            </a:r>
            <a:r>
              <a:rPr lang="zh-CN" altLang="en-US" smtClean="0">
                <a:latin typeface="宋体" panose="02010600030101010101" pitchFamily="2" charset="-122"/>
              </a:rPr>
              <a:t>地步进扫描，读入行线的状态，测试是哪一列为</a:t>
            </a:r>
            <a:r>
              <a:rPr lang="en-US" altLang="zh-CN" smtClean="0">
                <a:latin typeface="宋体" panose="02010600030101010101" pitchFamily="2" charset="-122"/>
              </a:rPr>
              <a:t>1</a:t>
            </a:r>
            <a:r>
              <a:rPr lang="zh-CN" altLang="en-US" smtClean="0">
                <a:latin typeface="宋体" panose="02010600030101010101" pitchFamily="2" charset="-122"/>
              </a:rPr>
              <a:t>时行线输出中有</a:t>
            </a:r>
            <a:r>
              <a:rPr lang="zh-CN" altLang="en-US" smtClean="0"/>
              <a:t>“</a:t>
            </a:r>
            <a:r>
              <a:rPr lang="en-US" altLang="zh-CN" smtClean="0">
                <a:latin typeface="宋体" panose="02010600030101010101" pitchFamily="2" charset="-122"/>
              </a:rPr>
              <a:t>1</a:t>
            </a:r>
            <a:r>
              <a:rPr lang="en-US" altLang="zh-CN" smtClean="0"/>
              <a:t>”</a:t>
            </a:r>
            <a:r>
              <a:rPr lang="en-US" altLang="zh-CN" smtClean="0">
                <a:latin typeface="宋体" panose="02010600030101010101" pitchFamily="2" charset="-122"/>
              </a:rPr>
              <a:t> </a:t>
            </a:r>
            <a:r>
              <a:rPr lang="zh-CN" altLang="en-US" smtClean="0">
                <a:latin typeface="宋体" panose="02010600030101010101" pitchFamily="2" charset="-122"/>
              </a:rPr>
              <a:t>，从而判明按键的列号，记录列号。再逐行为</a:t>
            </a:r>
            <a:r>
              <a:rPr lang="zh-CN" altLang="en-US" smtClean="0"/>
              <a:t>“</a:t>
            </a:r>
            <a:r>
              <a:rPr lang="en-US" altLang="zh-CN" smtClean="0">
                <a:latin typeface="宋体" panose="02010600030101010101" pitchFamily="2" charset="-122"/>
              </a:rPr>
              <a:t>1</a:t>
            </a:r>
            <a:r>
              <a:rPr lang="en-US" altLang="zh-CN" smtClean="0"/>
              <a:t>”</a:t>
            </a:r>
            <a:r>
              <a:rPr lang="zh-CN" altLang="en-US" smtClean="0">
                <a:latin typeface="宋体" panose="02010600030101010101" pitchFamily="2" charset="-122"/>
              </a:rPr>
              <a:t>地步进扫描，测试是哪一行为</a:t>
            </a:r>
            <a:r>
              <a:rPr lang="zh-CN" altLang="en-US" smtClean="0"/>
              <a:t>“</a:t>
            </a:r>
            <a:r>
              <a:rPr lang="en-US" altLang="zh-CN" smtClean="0">
                <a:latin typeface="宋体" panose="02010600030101010101" pitchFamily="2" charset="-122"/>
              </a:rPr>
              <a:t>1</a:t>
            </a:r>
            <a:r>
              <a:rPr lang="en-US" altLang="zh-CN" smtClean="0"/>
              <a:t>”</a:t>
            </a:r>
            <a:r>
              <a:rPr lang="zh-CN" altLang="en-US" smtClean="0">
                <a:latin typeface="宋体" panose="02010600030101010101" pitchFamily="2" charset="-122"/>
              </a:rPr>
              <a:t>时列线输出中有</a:t>
            </a:r>
            <a:r>
              <a:rPr lang="en-US" altLang="zh-CN" smtClean="0">
                <a:latin typeface="宋体" panose="02010600030101010101" pitchFamily="2" charset="-122"/>
              </a:rPr>
              <a:t>1</a:t>
            </a:r>
            <a:r>
              <a:rPr lang="zh-CN" altLang="en-US" smtClean="0">
                <a:latin typeface="宋体" panose="02010600030101010101" pitchFamily="2" charset="-122"/>
              </a:rPr>
              <a:t>，判明按键的行号，记录行号。将行号和列号组合，即可得到按键的位置编码。</a:t>
            </a:r>
          </a:p>
          <a:p>
            <a:endParaRPr lang="zh-CN" altLang="en-US" smtClean="0"/>
          </a:p>
        </p:txBody>
      </p:sp>
      <p:sp>
        <p:nvSpPr>
          <p:cNvPr id="182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139FCF0-D9BD-41E4-AD90-67C34ABD6724}" type="slidenum">
              <a:rPr lang="en-US" altLang="zh-CN" sz="1300"/>
              <a:pPr/>
              <a:t>42</a:t>
            </a:fld>
            <a:endParaRPr lang="en-US" altLang="zh-CN" sz="1300"/>
          </a:p>
        </p:txBody>
      </p:sp>
    </p:spTree>
    <p:extLst>
      <p:ext uri="{BB962C8B-B14F-4D97-AF65-F5344CB8AC3E}">
        <p14:creationId xmlns:p14="http://schemas.microsoft.com/office/powerpoint/2010/main" val="1029809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a:ln/>
        </p:spPr>
      </p:sp>
      <p:sp>
        <p:nvSpPr>
          <p:cNvPr id="183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83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2D6AAE7-3314-4F09-93FF-752BF286993A}" type="slidenum">
              <a:rPr lang="en-US" altLang="zh-CN" sz="1300"/>
              <a:pPr/>
              <a:t>43</a:t>
            </a:fld>
            <a:endParaRPr lang="en-US" altLang="zh-CN" sz="1300"/>
          </a:p>
        </p:txBody>
      </p:sp>
    </p:spTree>
    <p:extLst>
      <p:ext uri="{BB962C8B-B14F-4D97-AF65-F5344CB8AC3E}">
        <p14:creationId xmlns:p14="http://schemas.microsoft.com/office/powerpoint/2010/main" val="2014960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84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E24486D-3770-428D-816D-23D6DBEBB470}" type="slidenum">
              <a:rPr lang="en-US" altLang="zh-CN" sz="1300"/>
              <a:pPr/>
              <a:t>44</a:t>
            </a:fld>
            <a:endParaRPr lang="en-US" altLang="zh-CN" sz="1300"/>
          </a:p>
        </p:txBody>
      </p:sp>
    </p:spTree>
    <p:extLst>
      <p:ext uri="{BB962C8B-B14F-4D97-AF65-F5344CB8AC3E}">
        <p14:creationId xmlns:p14="http://schemas.microsoft.com/office/powerpoint/2010/main" val="767344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a:ln/>
        </p:spPr>
      </p:sp>
      <p:sp>
        <p:nvSpPr>
          <p:cNvPr id="185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85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2F5B8D9-CC34-4BB0-BD26-CF9CA8B8ABED}" type="slidenum">
              <a:rPr lang="en-US" altLang="zh-CN" sz="1300"/>
              <a:pPr/>
              <a:t>45</a:t>
            </a:fld>
            <a:endParaRPr lang="en-US" altLang="zh-CN" sz="1300"/>
          </a:p>
        </p:txBody>
      </p:sp>
    </p:spTree>
    <p:extLst>
      <p:ext uri="{BB962C8B-B14F-4D97-AF65-F5344CB8AC3E}">
        <p14:creationId xmlns:p14="http://schemas.microsoft.com/office/powerpoint/2010/main" val="2649495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86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9355B45-9FC6-4B64-812D-61C588381233}" type="slidenum">
              <a:rPr lang="en-US" altLang="zh-CN" sz="1300"/>
              <a:pPr/>
              <a:t>46</a:t>
            </a:fld>
            <a:endParaRPr lang="en-US" altLang="zh-CN" sz="1300"/>
          </a:p>
        </p:txBody>
      </p:sp>
    </p:spTree>
    <p:extLst>
      <p:ext uri="{BB962C8B-B14F-4D97-AF65-F5344CB8AC3E}">
        <p14:creationId xmlns:p14="http://schemas.microsoft.com/office/powerpoint/2010/main" val="1884568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a:ln/>
        </p:spPr>
      </p:sp>
      <p:sp>
        <p:nvSpPr>
          <p:cNvPr id="187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7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12465CC-14CE-4F78-BD4C-7286265D4B35}" type="slidenum">
              <a:rPr lang="en-US" altLang="zh-CN" sz="1300"/>
              <a:pPr/>
              <a:t>49</a:t>
            </a:fld>
            <a:endParaRPr lang="en-US" altLang="zh-CN" sz="1300"/>
          </a:p>
        </p:txBody>
      </p:sp>
    </p:spTree>
    <p:extLst>
      <p:ext uri="{BB962C8B-B14F-4D97-AF65-F5344CB8AC3E}">
        <p14:creationId xmlns:p14="http://schemas.microsoft.com/office/powerpoint/2010/main" val="25099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60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9CF2606-5931-45AB-A25B-22085FBF390B}" type="slidenum">
              <a:rPr lang="en-US" altLang="zh-CN" sz="1300"/>
              <a:pPr/>
              <a:t>3</a:t>
            </a:fld>
            <a:endParaRPr lang="en-US" altLang="zh-CN" sz="1300"/>
          </a:p>
        </p:txBody>
      </p:sp>
    </p:spTree>
    <p:extLst>
      <p:ext uri="{BB962C8B-B14F-4D97-AF65-F5344CB8AC3E}">
        <p14:creationId xmlns:p14="http://schemas.microsoft.com/office/powerpoint/2010/main" val="21506726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8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8BC8290-D81B-4E52-99DA-7B709965BD3C}" type="slidenum">
              <a:rPr lang="en-US" altLang="zh-CN" sz="1300"/>
              <a:pPr/>
              <a:t>53</a:t>
            </a:fld>
            <a:endParaRPr lang="en-US" altLang="zh-CN" sz="1300"/>
          </a:p>
        </p:txBody>
      </p:sp>
    </p:spTree>
    <p:extLst>
      <p:ext uri="{BB962C8B-B14F-4D97-AF65-F5344CB8AC3E}">
        <p14:creationId xmlns:p14="http://schemas.microsoft.com/office/powerpoint/2010/main" val="899045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a:ln/>
        </p:spPr>
      </p:sp>
      <p:sp>
        <p:nvSpPr>
          <p:cNvPr id="189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不论是字符显示或图形显示，实质上，一个字符或图形数据都由若干个亮度不问或色彩不同的点阵组成，其中每一个点称为一个“像素”（或称“像元”）。像素数量愈多，组成字符点数愈多，图形密度愈高，显示的画面就愈清晰。</a:t>
            </a:r>
          </a:p>
          <a:p>
            <a:endParaRPr lang="zh-CN" altLang="en-US" smtClean="0"/>
          </a:p>
        </p:txBody>
      </p:sp>
      <p:sp>
        <p:nvSpPr>
          <p:cNvPr id="1894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264D40C-308B-4C7E-B052-C7D88D94A6FA}" type="slidenum">
              <a:rPr lang="en-US" altLang="zh-CN" sz="1300"/>
              <a:pPr/>
              <a:t>66</a:t>
            </a:fld>
            <a:endParaRPr lang="en-US" altLang="zh-CN" sz="1300"/>
          </a:p>
        </p:txBody>
      </p:sp>
    </p:spTree>
    <p:extLst>
      <p:ext uri="{BB962C8B-B14F-4D97-AF65-F5344CB8AC3E}">
        <p14:creationId xmlns:p14="http://schemas.microsoft.com/office/powerpoint/2010/main" val="1293462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90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90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7047F99-768C-4D16-8F0A-15C90820BDEB}" type="slidenum">
              <a:rPr lang="en-US" altLang="zh-CN" sz="1300"/>
              <a:pPr/>
              <a:t>68</a:t>
            </a:fld>
            <a:endParaRPr lang="en-US" altLang="zh-CN" sz="1300"/>
          </a:p>
        </p:txBody>
      </p:sp>
    </p:spTree>
    <p:extLst>
      <p:ext uri="{BB962C8B-B14F-4D97-AF65-F5344CB8AC3E}">
        <p14:creationId xmlns:p14="http://schemas.microsoft.com/office/powerpoint/2010/main" val="1791126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a:ln/>
        </p:spPr>
      </p:sp>
      <p:sp>
        <p:nvSpPr>
          <p:cNvPr id="191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91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9525F5E-B612-4F87-997F-E5A14E313C35}" type="slidenum">
              <a:rPr lang="en-US" altLang="zh-CN" sz="1300"/>
              <a:pPr/>
              <a:t>69</a:t>
            </a:fld>
            <a:endParaRPr lang="en-US" altLang="zh-CN" sz="1300"/>
          </a:p>
        </p:txBody>
      </p:sp>
    </p:spTree>
    <p:extLst>
      <p:ext uri="{BB962C8B-B14F-4D97-AF65-F5344CB8AC3E}">
        <p14:creationId xmlns:p14="http://schemas.microsoft.com/office/powerpoint/2010/main" val="2873081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ln/>
        </p:spPr>
      </p:sp>
      <p:sp>
        <p:nvSpPr>
          <p:cNvPr id="192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925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FDBD6BB-FEF4-4F03-A946-435B664EE095}" type="slidenum">
              <a:rPr lang="en-US" altLang="zh-CN" sz="1300"/>
              <a:pPr/>
              <a:t>70</a:t>
            </a:fld>
            <a:endParaRPr lang="en-US" altLang="zh-CN" sz="1300"/>
          </a:p>
        </p:txBody>
      </p:sp>
    </p:spTree>
    <p:extLst>
      <p:ext uri="{BB962C8B-B14F-4D97-AF65-F5344CB8AC3E}">
        <p14:creationId xmlns:p14="http://schemas.microsoft.com/office/powerpoint/2010/main" val="3828768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ln/>
        </p:spPr>
      </p:sp>
      <p:sp>
        <p:nvSpPr>
          <p:cNvPr id="193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93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67F93A9-20D2-4CB0-BCAC-B1DF1C19C161}" type="slidenum">
              <a:rPr lang="en-US" altLang="zh-CN" sz="1300"/>
              <a:pPr/>
              <a:t>71</a:t>
            </a:fld>
            <a:endParaRPr lang="en-US" altLang="zh-CN" sz="1300"/>
          </a:p>
        </p:txBody>
      </p:sp>
    </p:spTree>
    <p:extLst>
      <p:ext uri="{BB962C8B-B14F-4D97-AF65-F5344CB8AC3E}">
        <p14:creationId xmlns:p14="http://schemas.microsoft.com/office/powerpoint/2010/main" val="1730138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ln/>
        </p:spPr>
      </p:sp>
      <p:sp>
        <p:nvSpPr>
          <p:cNvPr id="194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94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56FB12B-F1E1-41CC-A288-1224A7CFB778}" type="slidenum">
              <a:rPr lang="en-US" altLang="zh-CN" sz="1300"/>
              <a:pPr/>
              <a:t>72</a:t>
            </a:fld>
            <a:endParaRPr lang="en-US" altLang="zh-CN" sz="1300"/>
          </a:p>
        </p:txBody>
      </p:sp>
    </p:spTree>
    <p:extLst>
      <p:ext uri="{BB962C8B-B14F-4D97-AF65-F5344CB8AC3E}">
        <p14:creationId xmlns:p14="http://schemas.microsoft.com/office/powerpoint/2010/main" val="39756691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a:ln/>
        </p:spPr>
      </p:sp>
      <p:sp>
        <p:nvSpPr>
          <p:cNvPr id="195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olidFill>
                  <a:srgbClr val="FFFF00"/>
                </a:solidFill>
                <a:latin typeface="宋体" panose="02010600030101010101" pitchFamily="2" charset="-122"/>
              </a:rPr>
              <a:t>水平扫描周期</a:t>
            </a:r>
            <a:r>
              <a:rPr lang="zh-CN" altLang="en-US" smtClean="0">
                <a:latin typeface="宋体" panose="02010600030101010101" pitchFamily="2" charset="-122"/>
              </a:rPr>
              <a:t>：电子束从屏幕的左上角开始，沿着略为倾斜的水平方向从左至右匀速地到达右上角，在此后以极高的速度返回到左端下一行的开始位置。这一正扫和一回扫构成了一个水平扫描周期。</a:t>
            </a:r>
          </a:p>
          <a:p>
            <a:pPr eaLnBrk="1" hangingPunct="1"/>
            <a:r>
              <a:rPr lang="zh-CN" altLang="en-US" smtClean="0">
                <a:solidFill>
                  <a:srgbClr val="FFFF00"/>
                </a:solidFill>
                <a:latin typeface="宋体" panose="02010600030101010101" pitchFamily="2" charset="-122"/>
              </a:rPr>
              <a:t>垂直扫描周期</a:t>
            </a:r>
            <a:r>
              <a:rPr lang="zh-CN" altLang="en-US" smtClean="0">
                <a:latin typeface="宋体" panose="02010600030101010101" pitchFamily="2" charset="-122"/>
              </a:rPr>
              <a:t>：从屏幕左上角开始，连续一行又一行地进行水平扫描周期，直至到达屏幕最末一行的右下角。接着，又以极高的速度返回到屏幕左上角开始处，这一正扫和一回扫构成了一个垂直扫描周期。</a:t>
            </a:r>
            <a:endParaRPr lang="zh-CN" altLang="en-US" smtClean="0"/>
          </a:p>
          <a:p>
            <a:endParaRPr lang="zh-CN" altLang="en-US" smtClean="0"/>
          </a:p>
        </p:txBody>
      </p:sp>
      <p:sp>
        <p:nvSpPr>
          <p:cNvPr id="1955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ACCF296-25DD-404E-A1D5-AF0CD6EB3352}" type="slidenum">
              <a:rPr lang="en-US" altLang="zh-CN" sz="1300"/>
              <a:pPr/>
              <a:t>73</a:t>
            </a:fld>
            <a:endParaRPr lang="en-US" altLang="zh-CN" sz="1300"/>
          </a:p>
        </p:txBody>
      </p:sp>
    </p:spTree>
    <p:extLst>
      <p:ext uri="{BB962C8B-B14F-4D97-AF65-F5344CB8AC3E}">
        <p14:creationId xmlns:p14="http://schemas.microsoft.com/office/powerpoint/2010/main" val="485570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a:ln/>
        </p:spPr>
      </p:sp>
      <p:sp>
        <p:nvSpPr>
          <p:cNvPr id="196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panose="02010600030101010101" pitchFamily="2" charset="-122"/>
              </a:rPr>
              <a:t>在不断重复水平扫描周期和垂直扫描周期过程中，除在各自的回扫期间，通过水平消隐和垂直消隐信号抑制电子束的发射外，在整个正扫期间可使屏幕形成一条一条的水平扫描线</a:t>
            </a:r>
            <a:r>
              <a:rPr lang="en-US" altLang="zh-CN" smtClean="0">
                <a:latin typeface="宋体" panose="02010600030101010101" pitchFamily="2" charset="-122"/>
              </a:rPr>
              <a:t>(</a:t>
            </a:r>
            <a:r>
              <a:rPr lang="zh-CN" altLang="en-US" smtClean="0">
                <a:latin typeface="宋体" panose="02010600030101010101" pitchFamily="2" charset="-122"/>
              </a:rPr>
              <a:t>称其为光栅</a:t>
            </a:r>
            <a:r>
              <a:rPr lang="en-US" altLang="zh-CN" smtClean="0">
                <a:latin typeface="宋体" panose="02010600030101010101" pitchFamily="2" charset="-122"/>
              </a:rPr>
              <a:t>)</a:t>
            </a:r>
            <a:r>
              <a:rPr lang="zh-CN" altLang="en-US" smtClean="0">
                <a:latin typeface="宋体" panose="02010600030101010101" pitchFamily="2" charset="-122"/>
              </a:rPr>
              <a:t>。这种有规律的扫描运动称之为</a:t>
            </a:r>
            <a:r>
              <a:rPr lang="zh-CN" altLang="en-US" smtClean="0"/>
              <a:t>“</a:t>
            </a:r>
            <a:r>
              <a:rPr lang="zh-CN" altLang="en-US" smtClean="0">
                <a:solidFill>
                  <a:srgbClr val="FFFF00"/>
                </a:solidFill>
                <a:latin typeface="宋体" panose="02010600030101010101" pitchFamily="2" charset="-122"/>
              </a:rPr>
              <a:t>光栅扫描</a:t>
            </a:r>
            <a:r>
              <a:rPr lang="zh-CN" altLang="en-US" smtClean="0"/>
              <a:t>”</a:t>
            </a:r>
            <a:r>
              <a:rPr lang="zh-CN" altLang="en-US" smtClean="0">
                <a:latin typeface="宋体" panose="02010600030101010101" pitchFamily="2" charset="-122"/>
              </a:rPr>
              <a:t> 。</a:t>
            </a:r>
          </a:p>
          <a:p>
            <a:pPr eaLnBrk="1" hangingPunct="1"/>
            <a:r>
              <a:rPr lang="zh-CN" altLang="en-US" smtClean="0">
                <a:latin typeface="宋体" panose="02010600030101010101" pitchFamily="2" charset="-122"/>
              </a:rPr>
              <a:t>为实现这种扫描运动，应使</a:t>
            </a:r>
            <a:r>
              <a:rPr lang="en-US" altLang="zh-CN" smtClean="0">
                <a:latin typeface="宋体" panose="02010600030101010101" pitchFamily="2" charset="-122"/>
              </a:rPr>
              <a:t>HSYNC</a:t>
            </a:r>
            <a:r>
              <a:rPr lang="zh-CN" altLang="en-US" smtClean="0">
                <a:latin typeface="宋体" panose="02010600030101010101" pitchFamily="2" charset="-122"/>
              </a:rPr>
              <a:t>和</a:t>
            </a:r>
            <a:r>
              <a:rPr lang="en-US" altLang="zh-CN" smtClean="0">
                <a:latin typeface="宋体" panose="02010600030101010101" pitchFamily="2" charset="-122"/>
              </a:rPr>
              <a:t>VSYNC</a:t>
            </a:r>
            <a:r>
              <a:rPr lang="zh-CN" altLang="en-US" smtClean="0">
                <a:latin typeface="宋体" panose="02010600030101010101" pitchFamily="2" charset="-122"/>
              </a:rPr>
              <a:t>控制扫描电路产生的扫描电流是线性变化的锯齿波电流，以使各自偏转线圈形成的磁场能控制电子束既作水平方向运动，又作垂直方向运动。</a:t>
            </a:r>
          </a:p>
          <a:p>
            <a:pPr eaLnBrk="1" hangingPunct="1"/>
            <a:r>
              <a:rPr lang="zh-CN" altLang="en-US" smtClean="0">
                <a:latin typeface="宋体" panose="02010600030101010101" pitchFamily="2" charset="-122"/>
              </a:rPr>
              <a:t>只要在扫描过程中，控制电子束在适当的时候点亮对应位置的像点，就可以显示整幅图像。</a:t>
            </a:r>
          </a:p>
          <a:p>
            <a:pPr eaLnBrk="1" hangingPunct="1"/>
            <a:r>
              <a:rPr lang="zh-CN" altLang="en-US" smtClean="0">
                <a:latin typeface="宋体" panose="02010600030101010101" pitchFamily="2" charset="-122"/>
              </a:rPr>
              <a:t>图像由上至下显示一遍称作</a:t>
            </a:r>
            <a:r>
              <a:rPr lang="zh-CN" altLang="en-US" smtClean="0">
                <a:solidFill>
                  <a:srgbClr val="FFFF00"/>
                </a:solidFill>
                <a:latin typeface="宋体" panose="02010600030101010101" pitchFamily="2" charset="-122"/>
              </a:rPr>
              <a:t>一帧</a:t>
            </a:r>
            <a:r>
              <a:rPr lang="zh-CN" altLang="en-US" smtClean="0">
                <a:latin typeface="宋体" panose="02010600030101010101" pitchFamily="2" charset="-122"/>
              </a:rPr>
              <a:t>。</a:t>
            </a:r>
          </a:p>
          <a:p>
            <a:endParaRPr lang="zh-CN" altLang="en-US" smtClean="0"/>
          </a:p>
        </p:txBody>
      </p:sp>
      <p:sp>
        <p:nvSpPr>
          <p:cNvPr id="196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520952C-0DF4-4193-A94B-7E9D8C7DF913}" type="slidenum">
              <a:rPr lang="en-US" altLang="zh-CN" sz="1300"/>
              <a:pPr/>
              <a:t>74</a:t>
            </a:fld>
            <a:endParaRPr lang="en-US" altLang="zh-CN" sz="1300"/>
          </a:p>
        </p:txBody>
      </p:sp>
    </p:spTree>
    <p:extLst>
      <p:ext uri="{BB962C8B-B14F-4D97-AF65-F5344CB8AC3E}">
        <p14:creationId xmlns:p14="http://schemas.microsoft.com/office/powerpoint/2010/main" val="2263870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ln/>
        </p:spPr>
      </p:sp>
      <p:sp>
        <p:nvSpPr>
          <p:cNvPr id="197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97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39A8884-2A69-4E04-98AF-2F8588A4B486}" type="slidenum">
              <a:rPr lang="en-US" altLang="zh-CN" sz="1300"/>
              <a:pPr/>
              <a:t>75</a:t>
            </a:fld>
            <a:endParaRPr lang="en-US" altLang="zh-CN" sz="1300"/>
          </a:p>
        </p:txBody>
      </p:sp>
    </p:spTree>
    <p:extLst>
      <p:ext uri="{BB962C8B-B14F-4D97-AF65-F5344CB8AC3E}">
        <p14:creationId xmlns:p14="http://schemas.microsoft.com/office/powerpoint/2010/main" val="1861737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ln/>
        </p:spPr>
      </p:sp>
      <p:sp>
        <p:nvSpPr>
          <p:cNvPr id="161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61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B759B6C-437A-47F8-9873-F39B1894CF9F}" type="slidenum">
              <a:rPr lang="en-US" altLang="zh-CN" sz="1300"/>
              <a:pPr/>
              <a:t>4</a:t>
            </a:fld>
            <a:endParaRPr lang="en-US" altLang="zh-CN" sz="1300"/>
          </a:p>
        </p:txBody>
      </p:sp>
    </p:spTree>
    <p:extLst>
      <p:ext uri="{BB962C8B-B14F-4D97-AF65-F5344CB8AC3E}">
        <p14:creationId xmlns:p14="http://schemas.microsoft.com/office/powerpoint/2010/main" val="33187849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ln/>
        </p:spPr>
      </p:sp>
      <p:sp>
        <p:nvSpPr>
          <p:cNvPr id="198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98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7AEF6E4-1521-4D66-8B01-B981F4C322DE}" type="slidenum">
              <a:rPr lang="en-US" altLang="zh-CN" sz="1300"/>
              <a:pPr/>
              <a:t>76</a:t>
            </a:fld>
            <a:endParaRPr lang="en-US" altLang="zh-CN" sz="1300"/>
          </a:p>
        </p:txBody>
      </p:sp>
    </p:spTree>
    <p:extLst>
      <p:ext uri="{BB962C8B-B14F-4D97-AF65-F5344CB8AC3E}">
        <p14:creationId xmlns:p14="http://schemas.microsoft.com/office/powerpoint/2010/main" val="34086418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ln/>
        </p:spPr>
      </p:sp>
      <p:sp>
        <p:nvSpPr>
          <p:cNvPr id="199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宋体" panose="02010600030101010101" pitchFamily="2" charset="-122"/>
              </a:rPr>
              <a:t>在电视机中，希望垂直扫描的频率和电网的频率同步，用以消除电网的纹波干扰。因此，为了在不提高水平扫描速度的条件下增加扫描线数，而采用隔行扫描方式，以达到把扫描线数加倍的目的。</a:t>
            </a:r>
          </a:p>
        </p:txBody>
      </p:sp>
      <p:sp>
        <p:nvSpPr>
          <p:cNvPr id="1996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450A185-E11D-4D32-A7E1-F97147FC2450}" type="slidenum">
              <a:rPr lang="en-US" altLang="zh-CN" sz="1300"/>
              <a:pPr/>
              <a:t>77</a:t>
            </a:fld>
            <a:endParaRPr lang="en-US" altLang="zh-CN" sz="1300"/>
          </a:p>
        </p:txBody>
      </p:sp>
    </p:spTree>
    <p:extLst>
      <p:ext uri="{BB962C8B-B14F-4D97-AF65-F5344CB8AC3E}">
        <p14:creationId xmlns:p14="http://schemas.microsoft.com/office/powerpoint/2010/main" val="1086278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panose="02010600030101010101" pitchFamily="2" charset="-122"/>
              </a:rPr>
              <a:t>由于隔行扫描使屏幕上每个点的刷新周期加长一倍，因而易于导致画面的闪烁，同时也使线路的复杂性略有增加。</a:t>
            </a:r>
            <a:endParaRPr lang="zh-CN" altLang="en-US" smtClean="0"/>
          </a:p>
          <a:p>
            <a:endParaRPr lang="zh-CN" altLang="en-US" smtClean="0"/>
          </a:p>
        </p:txBody>
      </p:sp>
      <p:sp>
        <p:nvSpPr>
          <p:cNvPr id="200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4E5A345-E270-4F07-B2E1-4057860B7863}" type="slidenum">
              <a:rPr lang="en-US" altLang="zh-CN" sz="1300"/>
              <a:pPr/>
              <a:t>78</a:t>
            </a:fld>
            <a:endParaRPr lang="en-US" altLang="zh-CN" sz="1300"/>
          </a:p>
        </p:txBody>
      </p:sp>
    </p:spTree>
    <p:extLst>
      <p:ext uri="{BB962C8B-B14F-4D97-AF65-F5344CB8AC3E}">
        <p14:creationId xmlns:p14="http://schemas.microsoft.com/office/powerpoint/2010/main" val="27742814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a:ln/>
        </p:spPr>
      </p:sp>
      <p:sp>
        <p:nvSpPr>
          <p:cNvPr id="201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01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F3CD58C-FDCB-4142-AF22-4CDF208B7D20}" type="slidenum">
              <a:rPr lang="en-US" altLang="zh-CN" sz="1300"/>
              <a:pPr/>
              <a:t>83</a:t>
            </a:fld>
            <a:endParaRPr lang="en-US" altLang="zh-CN" sz="1300"/>
          </a:p>
        </p:txBody>
      </p:sp>
    </p:spTree>
    <p:extLst>
      <p:ext uri="{BB962C8B-B14F-4D97-AF65-F5344CB8AC3E}">
        <p14:creationId xmlns:p14="http://schemas.microsoft.com/office/powerpoint/2010/main" val="1771897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mtClean="0">
                <a:latin typeface="宋体" panose="02010600030101010101" pitchFamily="2" charset="-122"/>
              </a:rPr>
              <a:t>与行频相比，视频带宽更具有综合性，也更能直接反映显示器的性能。</a:t>
            </a:r>
          </a:p>
          <a:p>
            <a:pPr eaLnBrk="1" hangingPunct="1">
              <a:lnSpc>
                <a:spcPct val="90000"/>
              </a:lnSpc>
            </a:pPr>
            <a:r>
              <a:rPr lang="zh-CN" altLang="en-US" smtClean="0"/>
              <a:t>在同样的分辨率下，视频带宽高的显示器不仅可以提供更高的刷新率，而且在画面细节的表现方面往往更加准确清晰，尤其是在一些高分辨率情况下，视频带宽的作用非常突出。 </a:t>
            </a:r>
            <a:r>
              <a:rPr lang="zh-CN" altLang="en-US" smtClean="0">
                <a:latin typeface="宋体" panose="02010600030101010101" pitchFamily="2" charset="-122"/>
              </a:rPr>
              <a:t> </a:t>
            </a:r>
          </a:p>
          <a:p>
            <a:pPr eaLnBrk="1" hangingPunct="1">
              <a:lnSpc>
                <a:spcPct val="90000"/>
              </a:lnSpc>
            </a:pPr>
            <a:r>
              <a:rPr lang="zh-CN" altLang="en-US" smtClean="0">
                <a:latin typeface="宋体" panose="02010600030101010101" pitchFamily="2" charset="-122"/>
              </a:rPr>
              <a:t>根据显示器的不同档次，视频带宽从</a:t>
            </a:r>
            <a:r>
              <a:rPr lang="en-US" altLang="zh-CN" smtClean="0">
                <a:latin typeface="宋体" panose="02010600030101010101" pitchFamily="2" charset="-122"/>
              </a:rPr>
              <a:t>40MHz</a:t>
            </a:r>
            <a:r>
              <a:rPr lang="zh-CN" altLang="en-US" smtClean="0">
                <a:latin typeface="宋体" panose="02010600030101010101" pitchFamily="2" charset="-122"/>
              </a:rPr>
              <a:t>到</a:t>
            </a:r>
            <a:r>
              <a:rPr lang="en-US" altLang="zh-CN" smtClean="0">
                <a:latin typeface="宋体" panose="02010600030101010101" pitchFamily="2" charset="-122"/>
              </a:rPr>
              <a:t>250MHz</a:t>
            </a:r>
            <a:r>
              <a:rPr lang="zh-CN" altLang="en-US" smtClean="0">
                <a:latin typeface="宋体" panose="02010600030101010101" pitchFamily="2" charset="-122"/>
              </a:rPr>
              <a:t>不等。一般关心视频带宽的上限截止频率。</a:t>
            </a:r>
          </a:p>
          <a:p>
            <a:pPr eaLnBrk="1" hangingPunct="1">
              <a:lnSpc>
                <a:spcPct val="90000"/>
              </a:lnSpc>
            </a:pPr>
            <a:r>
              <a:rPr lang="zh-CN" altLang="en-US" smtClean="0">
                <a:solidFill>
                  <a:srgbClr val="FFFF00"/>
                </a:solidFill>
                <a:latin typeface="宋体" panose="02010600030101010101" pitchFamily="2" charset="-122"/>
              </a:rPr>
              <a:t>注意</a:t>
            </a:r>
            <a:r>
              <a:rPr lang="zh-CN" altLang="en-US" smtClean="0">
                <a:latin typeface="宋体" panose="02010600030101010101" pitchFamily="2" charset="-122"/>
              </a:rPr>
              <a:t>：</a:t>
            </a:r>
            <a:r>
              <a:rPr lang="zh-CN" altLang="en-US" smtClean="0"/>
              <a:t>视频带宽用于表示显示器的性能，即电子装置能处理的频率范围，与一般的数据传输带宽含义不同。</a:t>
            </a:r>
          </a:p>
          <a:p>
            <a:endParaRPr lang="zh-CN" altLang="en-US" smtClean="0"/>
          </a:p>
        </p:txBody>
      </p:sp>
      <p:sp>
        <p:nvSpPr>
          <p:cNvPr id="202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C65394D-4AFA-4B66-932E-A12CC90674CA}" type="slidenum">
              <a:rPr lang="en-US" altLang="zh-CN" sz="1300"/>
              <a:pPr/>
              <a:t>84</a:t>
            </a:fld>
            <a:endParaRPr lang="en-US" altLang="zh-CN" sz="1300"/>
          </a:p>
        </p:txBody>
      </p:sp>
    </p:spTree>
    <p:extLst>
      <p:ext uri="{BB962C8B-B14F-4D97-AF65-F5344CB8AC3E}">
        <p14:creationId xmlns:p14="http://schemas.microsoft.com/office/powerpoint/2010/main" val="37133775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a:ln/>
        </p:spPr>
      </p:sp>
      <p:sp>
        <p:nvSpPr>
          <p:cNvPr id="203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03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85EDBCF-A7F7-40CE-8EA4-5606BE6748EE}" type="slidenum">
              <a:rPr lang="en-US" altLang="zh-CN" sz="1300"/>
              <a:pPr/>
              <a:t>87</a:t>
            </a:fld>
            <a:endParaRPr lang="en-US" altLang="zh-CN" sz="1300"/>
          </a:p>
        </p:txBody>
      </p:sp>
    </p:spTree>
    <p:extLst>
      <p:ext uri="{BB962C8B-B14F-4D97-AF65-F5344CB8AC3E}">
        <p14:creationId xmlns:p14="http://schemas.microsoft.com/office/powerpoint/2010/main" val="1083340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04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87007CE-E128-4A44-80A8-241EE6EEA115}" type="slidenum">
              <a:rPr lang="en-US" altLang="zh-CN" sz="1300"/>
              <a:pPr/>
              <a:t>94</a:t>
            </a:fld>
            <a:endParaRPr lang="en-US" altLang="zh-CN" sz="1300"/>
          </a:p>
        </p:txBody>
      </p:sp>
    </p:spTree>
    <p:extLst>
      <p:ext uri="{BB962C8B-B14F-4D97-AF65-F5344CB8AC3E}">
        <p14:creationId xmlns:p14="http://schemas.microsoft.com/office/powerpoint/2010/main" val="31888687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ln/>
        </p:spPr>
      </p:sp>
      <p:sp>
        <p:nvSpPr>
          <p:cNvPr id="205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058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2F54F78-5749-420F-B2E1-0187480B6D4D}" type="slidenum">
              <a:rPr lang="en-US" altLang="zh-CN" sz="1300"/>
              <a:pPr/>
              <a:t>96</a:t>
            </a:fld>
            <a:endParaRPr lang="en-US" altLang="zh-CN" sz="1300"/>
          </a:p>
        </p:txBody>
      </p:sp>
    </p:spTree>
    <p:extLst>
      <p:ext uri="{BB962C8B-B14F-4D97-AF65-F5344CB8AC3E}">
        <p14:creationId xmlns:p14="http://schemas.microsoft.com/office/powerpoint/2010/main" val="37582582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a:ln/>
        </p:spPr>
      </p:sp>
      <p:sp>
        <p:nvSpPr>
          <p:cNvPr id="206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06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FBA2AEB-98C8-48F7-81C9-0571B78148CB}" type="slidenum">
              <a:rPr lang="en-US" altLang="zh-CN" sz="1300"/>
              <a:pPr/>
              <a:t>98</a:t>
            </a:fld>
            <a:endParaRPr lang="en-US" altLang="zh-CN" sz="1300"/>
          </a:p>
        </p:txBody>
      </p:sp>
    </p:spTree>
    <p:extLst>
      <p:ext uri="{BB962C8B-B14F-4D97-AF65-F5344CB8AC3E}">
        <p14:creationId xmlns:p14="http://schemas.microsoft.com/office/powerpoint/2010/main" val="1680291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a:ln/>
        </p:spPr>
      </p:sp>
      <p:sp>
        <p:nvSpPr>
          <p:cNvPr id="207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07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920038B-A313-4742-849A-B29AEB11B7D1}" type="slidenum">
              <a:rPr lang="en-US" altLang="zh-CN" sz="1300"/>
              <a:pPr/>
              <a:t>99</a:t>
            </a:fld>
            <a:endParaRPr lang="en-US" altLang="zh-CN" sz="1300"/>
          </a:p>
        </p:txBody>
      </p:sp>
    </p:spTree>
    <p:extLst>
      <p:ext uri="{BB962C8B-B14F-4D97-AF65-F5344CB8AC3E}">
        <p14:creationId xmlns:p14="http://schemas.microsoft.com/office/powerpoint/2010/main" val="403225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62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E82BB2F-11B5-49A2-ABD3-20C749806EA4}" type="slidenum">
              <a:rPr lang="en-US" altLang="zh-CN" sz="1300"/>
              <a:pPr/>
              <a:t>5</a:t>
            </a:fld>
            <a:endParaRPr lang="en-US" altLang="zh-CN" sz="1300"/>
          </a:p>
        </p:txBody>
      </p:sp>
    </p:spTree>
    <p:extLst>
      <p:ext uri="{BB962C8B-B14F-4D97-AF65-F5344CB8AC3E}">
        <p14:creationId xmlns:p14="http://schemas.microsoft.com/office/powerpoint/2010/main" val="42145397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a:ln/>
        </p:spPr>
      </p:sp>
      <p:sp>
        <p:nvSpPr>
          <p:cNvPr id="208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08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69FE715-3F95-4203-9E43-8FD4E1FE1CFB}" type="slidenum">
              <a:rPr lang="en-US" altLang="zh-CN" sz="1300"/>
              <a:pPr/>
              <a:t>100</a:t>
            </a:fld>
            <a:endParaRPr lang="en-US" altLang="zh-CN" sz="1300"/>
          </a:p>
        </p:txBody>
      </p:sp>
    </p:spTree>
    <p:extLst>
      <p:ext uri="{BB962C8B-B14F-4D97-AF65-F5344CB8AC3E}">
        <p14:creationId xmlns:p14="http://schemas.microsoft.com/office/powerpoint/2010/main" val="21789179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a:ln/>
        </p:spPr>
      </p:sp>
      <p:sp>
        <p:nvSpPr>
          <p:cNvPr id="209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09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E15C979-A2C1-4E79-8DE7-7F4DF166E7BA}" type="slidenum">
              <a:rPr lang="en-US" altLang="zh-CN" sz="1300"/>
              <a:pPr/>
              <a:t>101</a:t>
            </a:fld>
            <a:endParaRPr lang="en-US" altLang="zh-CN" sz="1300"/>
          </a:p>
        </p:txBody>
      </p:sp>
    </p:spTree>
    <p:extLst>
      <p:ext uri="{BB962C8B-B14F-4D97-AF65-F5344CB8AC3E}">
        <p14:creationId xmlns:p14="http://schemas.microsoft.com/office/powerpoint/2010/main" val="31158492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a:ln/>
        </p:spPr>
      </p:sp>
      <p:sp>
        <p:nvSpPr>
          <p:cNvPr id="210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panose="02010600030101010101" pitchFamily="2" charset="-122"/>
              </a:rPr>
              <a:t>液晶的点距与</a:t>
            </a:r>
            <a:r>
              <a:rPr lang="en-US" altLang="zh-CN" smtClean="0">
                <a:latin typeface="宋体" panose="02010600030101010101" pitchFamily="2" charset="-122"/>
              </a:rPr>
              <a:t>CRT</a:t>
            </a:r>
            <a:r>
              <a:rPr lang="zh-CN" altLang="en-US" smtClean="0">
                <a:latin typeface="宋体" panose="02010600030101010101" pitchFamily="2" charset="-122"/>
              </a:rPr>
              <a:t>的点距的不同：</a:t>
            </a:r>
          </a:p>
          <a:p>
            <a:pPr eaLnBrk="1" hangingPunct="1"/>
            <a:r>
              <a:rPr lang="en-US" altLang="zh-CN" smtClean="0">
                <a:latin typeface="宋体" panose="02010600030101010101" pitchFamily="2" charset="-122"/>
              </a:rPr>
              <a:t>CRT</a:t>
            </a:r>
            <a:r>
              <a:rPr lang="zh-CN" altLang="en-US" smtClean="0">
                <a:latin typeface="宋体" panose="02010600030101010101" pitchFamily="2" charset="-122"/>
              </a:rPr>
              <a:t>显示器中心的点距要比四周的小，厂商在标称显示器的点距时，标的都是该显示器最小的（也就是中心的）点距。</a:t>
            </a:r>
          </a:p>
          <a:p>
            <a:pPr eaLnBrk="1" hangingPunct="1"/>
            <a:r>
              <a:rPr lang="zh-CN" altLang="en-US" smtClean="0">
                <a:latin typeface="宋体" panose="02010600030101010101" pitchFamily="2" charset="-122"/>
              </a:rPr>
              <a:t>液晶显示器整个屏幕任何一处的点距都是一样的，因此没有非线性失真。 </a:t>
            </a:r>
          </a:p>
          <a:p>
            <a:endParaRPr lang="zh-CN" altLang="en-US" smtClean="0"/>
          </a:p>
        </p:txBody>
      </p:sp>
      <p:sp>
        <p:nvSpPr>
          <p:cNvPr id="2109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C84F681-C6FC-49B5-B423-7E3EF2B466CA}" type="slidenum">
              <a:rPr lang="en-US" altLang="zh-CN" sz="1300"/>
              <a:pPr/>
              <a:t>103</a:t>
            </a:fld>
            <a:endParaRPr lang="en-US" altLang="zh-CN" sz="1300"/>
          </a:p>
        </p:txBody>
      </p:sp>
    </p:spTree>
    <p:extLst>
      <p:ext uri="{BB962C8B-B14F-4D97-AF65-F5344CB8AC3E}">
        <p14:creationId xmlns:p14="http://schemas.microsoft.com/office/powerpoint/2010/main" val="27270888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a:ln/>
        </p:spPr>
      </p:sp>
      <p:sp>
        <p:nvSpPr>
          <p:cNvPr id="211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panose="02010600030101010101" pitchFamily="2" charset="-122"/>
              </a:rPr>
              <a:t>通常可视角度是以对比度变化为参照标准的。</a:t>
            </a:r>
          </a:p>
          <a:p>
            <a:pPr eaLnBrk="1" hangingPunct="1"/>
            <a:r>
              <a:rPr lang="zh-CN" altLang="en-US" smtClean="0">
                <a:latin typeface="宋体" panose="02010600030101010101" pitchFamily="2" charset="-122"/>
              </a:rPr>
              <a:t>当观察角度加大时，该位置看到的显示图像的对比度会下降；当角度加大到一定程度，对比度下降到</a:t>
            </a:r>
            <a:r>
              <a:rPr lang="en-US" altLang="zh-CN" smtClean="0">
                <a:latin typeface="宋体" panose="02010600030101010101" pitchFamily="2" charset="-122"/>
              </a:rPr>
              <a:t>10:1</a:t>
            </a:r>
            <a:r>
              <a:rPr lang="zh-CN" altLang="en-US" smtClean="0">
                <a:latin typeface="宋体" panose="02010600030101010101" pitchFamily="2" charset="-122"/>
              </a:rPr>
              <a:t>时，这个角度就是该液晶显示器的最大可视角。</a:t>
            </a:r>
          </a:p>
          <a:p>
            <a:pPr eaLnBrk="1" hangingPunct="1"/>
            <a:r>
              <a:rPr lang="zh-CN" altLang="en-US" smtClean="0">
                <a:latin typeface="宋体" panose="02010600030101010101" pitchFamily="2" charset="-122"/>
              </a:rPr>
              <a:t>一般主流</a:t>
            </a:r>
            <a:r>
              <a:rPr lang="en-US" altLang="zh-CN" smtClean="0">
                <a:latin typeface="宋体" panose="02010600030101010101" pitchFamily="2" charset="-122"/>
              </a:rPr>
              <a:t>LCD</a:t>
            </a:r>
            <a:r>
              <a:rPr lang="zh-CN" altLang="en-US" smtClean="0">
                <a:latin typeface="宋体" panose="02010600030101010101" pitchFamily="2" charset="-122"/>
              </a:rPr>
              <a:t>的可视角度为 </a:t>
            </a:r>
            <a:r>
              <a:rPr lang="en-US" altLang="zh-CN" smtClean="0">
                <a:latin typeface="宋体" panose="02010600030101010101" pitchFamily="2" charset="-122"/>
              </a:rPr>
              <a:t>120°</a:t>
            </a:r>
            <a:r>
              <a:rPr lang="zh-CN" altLang="en-US" smtClean="0">
                <a:latin typeface="宋体" panose="02010600030101010101" pitchFamily="2" charset="-122"/>
              </a:rPr>
              <a:t>～ </a:t>
            </a:r>
            <a:r>
              <a:rPr lang="en-US" altLang="zh-CN" smtClean="0">
                <a:latin typeface="宋体" panose="02010600030101010101" pitchFamily="2" charset="-122"/>
              </a:rPr>
              <a:t>160°</a:t>
            </a:r>
            <a:r>
              <a:rPr lang="zh-CN" altLang="en-US" smtClean="0">
                <a:latin typeface="宋体" panose="02010600030101010101" pitchFamily="2" charset="-122"/>
              </a:rPr>
              <a:t>。</a:t>
            </a:r>
          </a:p>
          <a:p>
            <a:endParaRPr lang="zh-CN" altLang="en-US" smtClean="0"/>
          </a:p>
        </p:txBody>
      </p:sp>
      <p:sp>
        <p:nvSpPr>
          <p:cNvPr id="2119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22FD1F8-4A39-40D0-97AD-FEF1A98BA921}" type="slidenum">
              <a:rPr lang="en-US" altLang="zh-CN" sz="1300"/>
              <a:pPr/>
              <a:t>109</a:t>
            </a:fld>
            <a:endParaRPr lang="en-US" altLang="zh-CN" sz="1300"/>
          </a:p>
        </p:txBody>
      </p:sp>
    </p:spTree>
    <p:extLst>
      <p:ext uri="{BB962C8B-B14F-4D97-AF65-F5344CB8AC3E}">
        <p14:creationId xmlns:p14="http://schemas.microsoft.com/office/powerpoint/2010/main" val="32566485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a:ln/>
        </p:spPr>
      </p:sp>
      <p:sp>
        <p:nvSpPr>
          <p:cNvPr id="212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panose="02010600030101010101" pitchFamily="2" charset="-122"/>
              </a:rPr>
              <a:t>与</a:t>
            </a:r>
            <a:r>
              <a:rPr lang="en-US" altLang="zh-CN" smtClean="0">
                <a:latin typeface="宋体" panose="02010600030101010101" pitchFamily="2" charset="-122"/>
              </a:rPr>
              <a:t>CRT</a:t>
            </a:r>
            <a:r>
              <a:rPr lang="zh-CN" altLang="en-US" smtClean="0">
                <a:latin typeface="宋体" panose="02010600030101010101" pitchFamily="2" charset="-122"/>
              </a:rPr>
              <a:t>显示器相比，液晶显示器由于过长的响应时间导致其在还原动态画面时有比较明显的拖尾现象（在对比强烈而且快速切换画面时十分明显），使得在播放视频节目时，画面没有</a:t>
            </a:r>
            <a:r>
              <a:rPr lang="en-US" altLang="zh-CN" smtClean="0">
                <a:latin typeface="宋体" panose="02010600030101010101" pitchFamily="2" charset="-122"/>
              </a:rPr>
              <a:t>CRT</a:t>
            </a:r>
            <a:r>
              <a:rPr lang="zh-CN" altLang="en-US" smtClean="0">
                <a:latin typeface="宋体" panose="02010600030101010101" pitchFamily="2" charset="-122"/>
              </a:rPr>
              <a:t>显示器那么生动。</a:t>
            </a:r>
          </a:p>
          <a:p>
            <a:pPr eaLnBrk="1" hangingPunct="1"/>
            <a:r>
              <a:rPr lang="zh-CN" altLang="en-US" smtClean="0">
                <a:latin typeface="宋体" panose="02010600030101010101" pitchFamily="2" charset="-122"/>
              </a:rPr>
              <a:t>响应时间是目前液晶显示器尚待进一步改善的技术难关。 </a:t>
            </a:r>
          </a:p>
          <a:p>
            <a:endParaRPr lang="zh-CN" altLang="en-US" smtClean="0"/>
          </a:p>
        </p:txBody>
      </p:sp>
      <p:sp>
        <p:nvSpPr>
          <p:cNvPr id="212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95BF152-E796-4625-B2D7-DA8375FCF7EB}" type="slidenum">
              <a:rPr lang="en-US" altLang="zh-CN" sz="1300"/>
              <a:pPr/>
              <a:t>110</a:t>
            </a:fld>
            <a:endParaRPr lang="en-US" altLang="zh-CN" sz="1300"/>
          </a:p>
        </p:txBody>
      </p:sp>
    </p:spTree>
    <p:extLst>
      <p:ext uri="{BB962C8B-B14F-4D97-AF65-F5344CB8AC3E}">
        <p14:creationId xmlns:p14="http://schemas.microsoft.com/office/powerpoint/2010/main" val="32910981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a:ln/>
        </p:spPr>
      </p:sp>
      <p:sp>
        <p:nvSpPr>
          <p:cNvPr id="214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89013"/>
            <a:endParaRPr lang="zh-CN" altLang="en-US" smtClean="0"/>
          </a:p>
        </p:txBody>
      </p:sp>
      <p:sp>
        <p:nvSpPr>
          <p:cNvPr id="214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D33ABB9-19FA-4A51-8C08-FA43584026DE}" type="slidenum">
              <a:rPr lang="en-US" altLang="zh-CN" sz="1300"/>
              <a:pPr/>
              <a:t>114</a:t>
            </a:fld>
            <a:endParaRPr lang="en-US" altLang="zh-CN" sz="1300"/>
          </a:p>
        </p:txBody>
      </p:sp>
    </p:spTree>
    <p:extLst>
      <p:ext uri="{BB962C8B-B14F-4D97-AF65-F5344CB8AC3E}">
        <p14:creationId xmlns:p14="http://schemas.microsoft.com/office/powerpoint/2010/main" val="17287440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a:ln/>
        </p:spPr>
      </p:sp>
      <p:sp>
        <p:nvSpPr>
          <p:cNvPr id="215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15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AB3809C-8B80-46FC-9C51-FAC028CECE4B}" type="slidenum">
              <a:rPr lang="en-US" altLang="zh-CN" sz="1300"/>
              <a:pPr/>
              <a:t>124</a:t>
            </a:fld>
            <a:endParaRPr lang="en-US" altLang="zh-CN" sz="1300"/>
          </a:p>
        </p:txBody>
      </p:sp>
    </p:spTree>
    <p:extLst>
      <p:ext uri="{BB962C8B-B14F-4D97-AF65-F5344CB8AC3E}">
        <p14:creationId xmlns:p14="http://schemas.microsoft.com/office/powerpoint/2010/main" val="4779433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a:ln/>
        </p:spPr>
      </p:sp>
      <p:sp>
        <p:nvSpPr>
          <p:cNvPr id="216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160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F6F2A4D-BD88-4C15-A1C7-89057B7DBDA2}" type="slidenum">
              <a:rPr lang="en-US" altLang="zh-CN" sz="1300"/>
              <a:pPr/>
              <a:t>125</a:t>
            </a:fld>
            <a:endParaRPr lang="en-US" altLang="zh-CN" sz="1300"/>
          </a:p>
        </p:txBody>
      </p:sp>
    </p:spTree>
    <p:extLst>
      <p:ext uri="{BB962C8B-B14F-4D97-AF65-F5344CB8AC3E}">
        <p14:creationId xmlns:p14="http://schemas.microsoft.com/office/powerpoint/2010/main" val="36480736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ln/>
        </p:spPr>
      </p:sp>
      <p:sp>
        <p:nvSpPr>
          <p:cNvPr id="217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170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11F88A5-AAEB-4047-A97D-84861B27026C}" type="slidenum">
              <a:rPr lang="en-US" altLang="zh-CN" sz="1300"/>
              <a:pPr/>
              <a:t>126</a:t>
            </a:fld>
            <a:endParaRPr lang="en-US" altLang="zh-CN" sz="1300"/>
          </a:p>
        </p:txBody>
      </p:sp>
    </p:spTree>
    <p:extLst>
      <p:ext uri="{BB962C8B-B14F-4D97-AF65-F5344CB8AC3E}">
        <p14:creationId xmlns:p14="http://schemas.microsoft.com/office/powerpoint/2010/main" val="8174598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a:ln/>
        </p:spPr>
      </p:sp>
      <p:sp>
        <p:nvSpPr>
          <p:cNvPr id="218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18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0F0D119-FFBE-4432-AE71-F285F7036B05}" type="slidenum">
              <a:rPr lang="en-US" altLang="zh-CN" sz="1300"/>
              <a:pPr/>
              <a:t>127</a:t>
            </a:fld>
            <a:endParaRPr lang="en-US" altLang="zh-CN" sz="1300"/>
          </a:p>
        </p:txBody>
      </p:sp>
    </p:spTree>
    <p:extLst>
      <p:ext uri="{BB962C8B-B14F-4D97-AF65-F5344CB8AC3E}">
        <p14:creationId xmlns:p14="http://schemas.microsoft.com/office/powerpoint/2010/main" val="235952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63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CA6C021-F727-4347-9DF6-4E66DC7B8665}" type="slidenum">
              <a:rPr lang="en-US" altLang="zh-CN" sz="1300"/>
              <a:pPr/>
              <a:t>6</a:t>
            </a:fld>
            <a:endParaRPr lang="en-US" altLang="zh-CN" sz="1300"/>
          </a:p>
        </p:txBody>
      </p:sp>
    </p:spTree>
    <p:extLst>
      <p:ext uri="{BB962C8B-B14F-4D97-AF65-F5344CB8AC3E}">
        <p14:creationId xmlns:p14="http://schemas.microsoft.com/office/powerpoint/2010/main" val="16375188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a:ln/>
        </p:spPr>
      </p:sp>
      <p:sp>
        <p:nvSpPr>
          <p:cNvPr id="219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19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93016CE-1155-4E6F-99CF-8EBD8460D516}" type="slidenum">
              <a:rPr lang="en-US" altLang="zh-CN" sz="1300"/>
              <a:pPr/>
              <a:t>128</a:t>
            </a:fld>
            <a:endParaRPr lang="en-US" altLang="zh-CN" sz="1300"/>
          </a:p>
        </p:txBody>
      </p:sp>
    </p:spTree>
    <p:extLst>
      <p:ext uri="{BB962C8B-B14F-4D97-AF65-F5344CB8AC3E}">
        <p14:creationId xmlns:p14="http://schemas.microsoft.com/office/powerpoint/2010/main" val="11840109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a:ln/>
        </p:spPr>
      </p:sp>
      <p:sp>
        <p:nvSpPr>
          <p:cNvPr id="220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20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7999C28-C884-4486-8EC1-45C8BF7482BC}" type="slidenum">
              <a:rPr lang="en-US" altLang="zh-CN" sz="1300"/>
              <a:pPr/>
              <a:t>129</a:t>
            </a:fld>
            <a:endParaRPr lang="en-US" altLang="zh-CN" sz="1300"/>
          </a:p>
        </p:txBody>
      </p:sp>
    </p:spTree>
    <p:extLst>
      <p:ext uri="{BB962C8B-B14F-4D97-AF65-F5344CB8AC3E}">
        <p14:creationId xmlns:p14="http://schemas.microsoft.com/office/powerpoint/2010/main" val="25099448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a:ln/>
        </p:spPr>
      </p:sp>
      <p:sp>
        <p:nvSpPr>
          <p:cNvPr id="221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21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9A8177F-BA30-46D3-9126-D1BBF17A2119}" type="slidenum">
              <a:rPr lang="en-US" altLang="zh-CN" sz="1300"/>
              <a:pPr/>
              <a:t>130</a:t>
            </a:fld>
            <a:endParaRPr lang="en-US" altLang="zh-CN" sz="1300"/>
          </a:p>
        </p:txBody>
      </p:sp>
    </p:spTree>
    <p:extLst>
      <p:ext uri="{BB962C8B-B14F-4D97-AF65-F5344CB8AC3E}">
        <p14:creationId xmlns:p14="http://schemas.microsoft.com/office/powerpoint/2010/main" val="34654632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a:ln/>
        </p:spPr>
      </p:sp>
      <p:sp>
        <p:nvSpPr>
          <p:cNvPr id="222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22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A35BCA1-56AF-49B6-925B-FFAC99732C8C}" type="slidenum">
              <a:rPr lang="en-US" altLang="zh-CN" sz="1300"/>
              <a:pPr/>
              <a:t>131</a:t>
            </a:fld>
            <a:endParaRPr lang="en-US" altLang="zh-CN" sz="1300"/>
          </a:p>
        </p:txBody>
      </p:sp>
    </p:spTree>
    <p:extLst>
      <p:ext uri="{BB962C8B-B14F-4D97-AF65-F5344CB8AC3E}">
        <p14:creationId xmlns:p14="http://schemas.microsoft.com/office/powerpoint/2010/main" val="5554566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a:ln/>
        </p:spPr>
      </p:sp>
      <p:sp>
        <p:nvSpPr>
          <p:cNvPr id="223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23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6D88E70-CC13-4CA4-AA37-A5E801B6476C}" type="slidenum">
              <a:rPr lang="en-US" altLang="zh-CN" sz="1300"/>
              <a:pPr/>
              <a:t>132</a:t>
            </a:fld>
            <a:endParaRPr lang="en-US" altLang="zh-CN" sz="1300"/>
          </a:p>
        </p:txBody>
      </p:sp>
    </p:spTree>
    <p:extLst>
      <p:ext uri="{BB962C8B-B14F-4D97-AF65-F5344CB8AC3E}">
        <p14:creationId xmlns:p14="http://schemas.microsoft.com/office/powerpoint/2010/main" val="35492351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p:cNvSpPr>
            <a:spLocks noGrp="1" noRot="1" noChangeAspect="1" noTextEdit="1"/>
          </p:cNvSpPr>
          <p:nvPr>
            <p:ph type="sldImg"/>
          </p:nvPr>
        </p:nvSpPr>
        <p:spPr>
          <a:ln/>
        </p:spPr>
      </p:sp>
      <p:sp>
        <p:nvSpPr>
          <p:cNvPr id="224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2242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32732F4-7A47-4A4E-895D-7A3DC0F4E554}" type="slidenum">
              <a:rPr lang="en-US" altLang="zh-CN" sz="1300"/>
              <a:pPr/>
              <a:t>133</a:t>
            </a:fld>
            <a:endParaRPr lang="en-US" altLang="zh-CN" sz="1300"/>
          </a:p>
        </p:txBody>
      </p:sp>
    </p:spTree>
    <p:extLst>
      <p:ext uri="{BB962C8B-B14F-4D97-AF65-F5344CB8AC3E}">
        <p14:creationId xmlns:p14="http://schemas.microsoft.com/office/powerpoint/2010/main" val="254807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a:ln/>
        </p:spPr>
      </p:sp>
      <p:sp>
        <p:nvSpPr>
          <p:cNvPr id="164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64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39D3B3F-4BE9-4084-9123-DE7464088AA4}" type="slidenum">
              <a:rPr lang="en-US" altLang="zh-CN" sz="1300"/>
              <a:pPr/>
              <a:t>7</a:t>
            </a:fld>
            <a:endParaRPr lang="en-US" altLang="zh-CN" sz="1300"/>
          </a:p>
        </p:txBody>
      </p:sp>
    </p:spTree>
    <p:extLst>
      <p:ext uri="{BB962C8B-B14F-4D97-AF65-F5344CB8AC3E}">
        <p14:creationId xmlns:p14="http://schemas.microsoft.com/office/powerpoint/2010/main" val="1837452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ln/>
        </p:spPr>
      </p:sp>
      <p:sp>
        <p:nvSpPr>
          <p:cNvPr id="165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65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D7F7D4D-1610-413F-AC60-7C6FC78E1CAE}" type="slidenum">
              <a:rPr lang="en-US" altLang="zh-CN" sz="1300"/>
              <a:pPr/>
              <a:t>8</a:t>
            </a:fld>
            <a:endParaRPr lang="en-US" altLang="zh-CN" sz="1300"/>
          </a:p>
        </p:txBody>
      </p:sp>
    </p:spTree>
    <p:extLst>
      <p:ext uri="{BB962C8B-B14F-4D97-AF65-F5344CB8AC3E}">
        <p14:creationId xmlns:p14="http://schemas.microsoft.com/office/powerpoint/2010/main" val="22478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a:ln/>
        </p:spPr>
      </p:sp>
      <p:sp>
        <p:nvSpPr>
          <p:cNvPr id="166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讲解</a:t>
            </a:r>
          </a:p>
        </p:txBody>
      </p:sp>
      <p:sp>
        <p:nvSpPr>
          <p:cNvPr id="1669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780AEF3-79F8-489D-A56B-1150607660F3}" type="slidenum">
              <a:rPr lang="en-US" altLang="zh-CN" sz="1300"/>
              <a:pPr/>
              <a:t>9</a:t>
            </a:fld>
            <a:endParaRPr lang="en-US" altLang="zh-CN" sz="1300"/>
          </a:p>
        </p:txBody>
      </p:sp>
    </p:spTree>
    <p:extLst>
      <p:ext uri="{BB962C8B-B14F-4D97-AF65-F5344CB8AC3E}">
        <p14:creationId xmlns:p14="http://schemas.microsoft.com/office/powerpoint/2010/main" val="3985021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56F292B9-0F3A-47F4-A730-28B66A87FC18}"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r>
              <a:rPr lang="en-US" altLang="zh-CN" smtClean="0"/>
              <a:t> </a:t>
            </a:r>
            <a:r>
              <a:rPr lang="en-US" altLang="zh-CN" smtClean="0">
                <a:latin typeface="Times New Roman" pitchFamily="18" charset="0"/>
              </a:rPr>
              <a:t>©</a:t>
            </a:r>
            <a:r>
              <a:rPr lang="en-US" altLang="zh-CN" smtClean="0"/>
              <a:t>2012</a:t>
            </a:r>
            <a:r>
              <a:rPr lang="zh-CN" altLang="en-US" smtClean="0"/>
              <a:t>第</a:t>
            </a:r>
            <a:r>
              <a:rPr lang="en-US" altLang="zh-CN" smtClean="0"/>
              <a:t>8</a:t>
            </a:r>
            <a:r>
              <a:rPr lang="zh-CN" altLang="en-US" smtClean="0"/>
              <a:t>版</a:t>
            </a:r>
            <a:endParaRPr lang="zh-CN" altLang="en-US"/>
          </a:p>
        </p:txBody>
      </p:sp>
      <p:sp>
        <p:nvSpPr>
          <p:cNvPr id="6" name="Slide Number Placeholder 5"/>
          <p:cNvSpPr>
            <a:spLocks noGrp="1"/>
          </p:cNvSpPr>
          <p:nvPr>
            <p:ph type="sldNum" sz="quarter" idx="12"/>
          </p:nvPr>
        </p:nvSpPr>
        <p:spPr/>
        <p:txBody>
          <a:bodyPr/>
          <a:lstStyle/>
          <a:p>
            <a:fld id="{3B11B0D5-0500-4314-AECF-58DE70B0CF23}" type="slidenum">
              <a:rPr lang="en-US" altLang="zh-CN" smtClean="0"/>
              <a:pPr/>
              <a:t>‹#›</a:t>
            </a:fld>
            <a:endParaRPr lang="en-US" altLang="zh-CN"/>
          </a:p>
        </p:txBody>
      </p:sp>
      <p:pic>
        <p:nvPicPr>
          <p:cNvPr id="7" name="Picture 1043" descr="南京理工大学－校徽兰"/>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9000" y="0"/>
            <a:ext cx="16764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9997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43182AEE-8947-4A55-A3A0-01350FBF454A}" type="datetime1">
              <a:rPr lang="zh-CN" altLang="en-US" smtClean="0"/>
              <a:pPr>
                <a:defRPr/>
              </a:pPr>
              <a:t>2021/9/12</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AA36FB4C-8502-49E1-9779-7E874B556A8D}" type="slidenum">
              <a:rPr lang="en-US" altLang="zh-CN" smtClean="0"/>
              <a:pPr/>
              <a:t>‹#›</a:t>
            </a:fld>
            <a:endParaRPr lang="en-US" altLang="zh-CN"/>
          </a:p>
        </p:txBody>
      </p:sp>
    </p:spTree>
    <p:extLst>
      <p:ext uri="{BB962C8B-B14F-4D97-AF65-F5344CB8AC3E}">
        <p14:creationId xmlns:p14="http://schemas.microsoft.com/office/powerpoint/2010/main" val="1852636931"/>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43182AEE-8947-4A55-A3A0-01350FBF454A}"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A36FB4C-8502-49E1-9779-7E874B556A8D}" type="slidenum">
              <a:rPr lang="en-US" altLang="zh-CN" smtClean="0"/>
              <a:pPr/>
              <a:t>‹#›</a:t>
            </a:fld>
            <a:endParaRPr lang="en-US" altLang="zh-CN"/>
          </a:p>
        </p:txBody>
      </p:sp>
    </p:spTree>
    <p:extLst>
      <p:ext uri="{BB962C8B-B14F-4D97-AF65-F5344CB8AC3E}">
        <p14:creationId xmlns:p14="http://schemas.microsoft.com/office/powerpoint/2010/main" val="1720529174"/>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43182AEE-8947-4A55-A3A0-01350FBF454A}"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A36FB4C-8502-49E1-9779-7E874B556A8D}" type="slidenum">
              <a:rPr lang="en-US" altLang="zh-CN" smtClean="0"/>
              <a:pPr/>
              <a:t>‹#›</a:t>
            </a:fld>
            <a:endParaRPr lang="en-US" altLang="zh-C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37231365"/>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43182AEE-8947-4A55-A3A0-01350FBF454A}"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A36FB4C-8502-49E1-9779-7E874B556A8D}" type="slidenum">
              <a:rPr lang="en-US" altLang="zh-CN" smtClean="0"/>
              <a:pPr/>
              <a:t>‹#›</a:t>
            </a:fld>
            <a:endParaRPr lang="en-US" altLang="zh-CN"/>
          </a:p>
        </p:txBody>
      </p:sp>
    </p:spTree>
    <p:extLst>
      <p:ext uri="{BB962C8B-B14F-4D97-AF65-F5344CB8AC3E}">
        <p14:creationId xmlns:p14="http://schemas.microsoft.com/office/powerpoint/2010/main" val="203910274"/>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3182AEE-8947-4A55-A3A0-01350FBF454A}" type="datetime1">
              <a:rPr lang="zh-CN" altLang="en-US" smtClean="0"/>
              <a:pPr>
                <a:defRPr/>
              </a:pPr>
              <a:t>2021/9/12</a:t>
            </a:fld>
            <a:endParaRPr lang="en-US" altLang="zh-CN"/>
          </a:p>
        </p:txBody>
      </p:sp>
      <p:sp>
        <p:nvSpPr>
          <p:cNvPr id="4"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A36FB4C-8502-49E1-9779-7E874B556A8D}" type="slidenum">
              <a:rPr lang="en-US" altLang="zh-CN" smtClean="0"/>
              <a:pPr/>
              <a:t>‹#›</a:t>
            </a:fld>
            <a:endParaRPr lang="en-US" altLang="zh-CN"/>
          </a:p>
        </p:txBody>
      </p:sp>
    </p:spTree>
    <p:extLst>
      <p:ext uri="{BB962C8B-B14F-4D97-AF65-F5344CB8AC3E}">
        <p14:creationId xmlns:p14="http://schemas.microsoft.com/office/powerpoint/2010/main" val="3680665491"/>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3182AEE-8947-4A55-A3A0-01350FBF454A}" type="datetime1">
              <a:rPr lang="zh-CN" altLang="en-US" smtClean="0"/>
              <a:pPr>
                <a:defRPr/>
              </a:pPr>
              <a:t>2021/9/12</a:t>
            </a:fld>
            <a:endParaRPr lang="en-US" altLang="zh-CN"/>
          </a:p>
        </p:txBody>
      </p:sp>
      <p:sp>
        <p:nvSpPr>
          <p:cNvPr id="4"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A36FB4C-8502-49E1-9779-7E874B556A8D}" type="slidenum">
              <a:rPr lang="en-US" altLang="zh-CN" smtClean="0"/>
              <a:pPr/>
              <a:t>‹#›</a:t>
            </a:fld>
            <a:endParaRPr lang="en-US" altLang="zh-CN"/>
          </a:p>
        </p:txBody>
      </p:sp>
    </p:spTree>
    <p:extLst>
      <p:ext uri="{BB962C8B-B14F-4D97-AF65-F5344CB8AC3E}">
        <p14:creationId xmlns:p14="http://schemas.microsoft.com/office/powerpoint/2010/main" val="689044430"/>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1579E8FA-CECC-48B7-B6A3-A535C4303D79}"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6A2F65B-3E21-45A8-9059-CF7348A5AEFE}" type="slidenum">
              <a:rPr lang="en-US" altLang="zh-CN" smtClean="0"/>
              <a:pPr/>
              <a:t>‹#›</a:t>
            </a:fld>
            <a:endParaRPr lang="en-US" altLang="zh-CN"/>
          </a:p>
        </p:txBody>
      </p:sp>
    </p:spTree>
    <p:extLst>
      <p:ext uri="{BB962C8B-B14F-4D97-AF65-F5344CB8AC3E}">
        <p14:creationId xmlns:p14="http://schemas.microsoft.com/office/powerpoint/2010/main" val="5148446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43182AEE-8947-4A55-A3A0-01350FBF454A}"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A36FB4C-8502-49E1-9779-7E874B556A8D}" type="slidenum">
              <a:rPr lang="en-US" altLang="zh-CN" smtClean="0"/>
              <a:pPr/>
              <a:t>‹#›</a:t>
            </a:fld>
            <a:endParaRPr lang="en-US" altLang="zh-CN"/>
          </a:p>
        </p:txBody>
      </p:sp>
    </p:spTree>
    <p:extLst>
      <p:ext uri="{BB962C8B-B14F-4D97-AF65-F5344CB8AC3E}">
        <p14:creationId xmlns:p14="http://schemas.microsoft.com/office/powerpoint/2010/main" val="1979221460"/>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pPr>
              <a:defRPr/>
            </a:pPr>
            <a:fld id="{6154419F-266B-485E-B448-01ADEA4DFC00}"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B38C00AA-CC6A-4B41-B888-0BF1CE6C8AFE}" type="slidenum">
              <a:rPr lang="en-US" altLang="zh-CN" smtClean="0"/>
              <a:pPr/>
              <a:t>‹#›</a:t>
            </a:fld>
            <a:endParaRPr lang="en-US" altLang="zh-CN"/>
          </a:p>
        </p:txBody>
      </p:sp>
    </p:spTree>
    <p:extLst>
      <p:ext uri="{BB962C8B-B14F-4D97-AF65-F5344CB8AC3E}">
        <p14:creationId xmlns:p14="http://schemas.microsoft.com/office/powerpoint/2010/main" val="27362193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EC407E75-2AEF-49B7-8035-801D5A3219C7}" type="datetime1">
              <a:rPr lang="zh-CN" altLang="en-US" smtClean="0"/>
              <a:pPr>
                <a:defRPr/>
              </a:pPr>
              <a:t>2021/9/12</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B92D7E2-8F96-4CE3-8121-A7BD914936C7}" type="slidenum">
              <a:rPr lang="en-US" altLang="zh-CN" smtClean="0"/>
              <a:pPr/>
              <a:t>‹#›</a:t>
            </a:fld>
            <a:endParaRPr lang="en-US" altLang="zh-CN"/>
          </a:p>
        </p:txBody>
      </p:sp>
    </p:spTree>
    <p:extLst>
      <p:ext uri="{BB962C8B-B14F-4D97-AF65-F5344CB8AC3E}">
        <p14:creationId xmlns:p14="http://schemas.microsoft.com/office/powerpoint/2010/main" val="11882446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1E650303-4BD3-4B26-881E-BCD309095123}" type="datetime1">
              <a:rPr lang="zh-CN" altLang="en-US" smtClean="0"/>
              <a:pPr>
                <a:defRPr/>
              </a:pPr>
              <a:t>2021/9/12</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AD99F688-0304-4AF4-A715-A5BC432E314B}" type="slidenum">
              <a:rPr lang="en-US" altLang="zh-CN" smtClean="0"/>
              <a:pPr/>
              <a:t>‹#›</a:t>
            </a:fld>
            <a:endParaRPr lang="en-US" altLang="zh-CN"/>
          </a:p>
        </p:txBody>
      </p:sp>
    </p:spTree>
    <p:extLst>
      <p:ext uri="{BB962C8B-B14F-4D97-AF65-F5344CB8AC3E}">
        <p14:creationId xmlns:p14="http://schemas.microsoft.com/office/powerpoint/2010/main" val="8567713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044681CA-BE9F-4A7B-B446-9C2B4422AE67}" type="datetime1">
              <a:rPr lang="zh-CN" altLang="en-US" smtClean="0"/>
              <a:pPr>
                <a:defRPr/>
              </a:pPr>
              <a:t>2021/9/12</a:t>
            </a:fld>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0E781FF9-3C71-4417-A666-C780AE226CE3}" type="slidenum">
              <a:rPr lang="en-US" altLang="zh-CN" smtClean="0"/>
              <a:pPr/>
              <a:t>‹#›</a:t>
            </a:fld>
            <a:endParaRPr lang="en-US" altLang="zh-CN"/>
          </a:p>
        </p:txBody>
      </p:sp>
    </p:spTree>
    <p:extLst>
      <p:ext uri="{BB962C8B-B14F-4D97-AF65-F5344CB8AC3E}">
        <p14:creationId xmlns:p14="http://schemas.microsoft.com/office/powerpoint/2010/main" val="37579135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pPr>
              <a:defRPr/>
            </a:pPr>
            <a:fld id="{5C269A06-3CEA-46B2-A44D-5BD5F7798ABD}" type="datetime1">
              <a:rPr lang="zh-CN" altLang="en-US" smtClean="0"/>
              <a:pPr>
                <a:defRPr/>
              </a:pPr>
              <a:t>2021/9/12</a:t>
            </a:fld>
            <a:endParaRPr lang="en-US" altLang="zh-CN"/>
          </a:p>
        </p:txBody>
      </p:sp>
      <p:sp>
        <p:nvSpPr>
          <p:cNvPr id="5" name="Footer Placeholder 3"/>
          <p:cNvSpPr>
            <a:spLocks noGrp="1"/>
          </p:cNvSpPr>
          <p:nvPr>
            <p:ph type="ftr" sz="quarter" idx="11"/>
          </p:nvPr>
        </p:nvSpPr>
        <p:spPr/>
        <p:txBody>
          <a:bodyPr/>
          <a:lstStyle/>
          <a:p>
            <a:pPr>
              <a:defRPr/>
            </a:pPr>
            <a:endParaRPr lang="en-US" altLang="zh-CN"/>
          </a:p>
        </p:txBody>
      </p:sp>
      <p:sp>
        <p:nvSpPr>
          <p:cNvPr id="6" name="Slide Number Placeholder 4"/>
          <p:cNvSpPr>
            <a:spLocks noGrp="1"/>
          </p:cNvSpPr>
          <p:nvPr>
            <p:ph type="sldNum" sz="quarter" idx="12"/>
          </p:nvPr>
        </p:nvSpPr>
        <p:spPr/>
        <p:txBody>
          <a:bodyPr/>
          <a:lstStyle/>
          <a:p>
            <a:fld id="{BC8B715F-51C6-4C81-92FC-C204E3857EA8}" type="slidenum">
              <a:rPr lang="en-US" altLang="zh-CN" smtClean="0"/>
              <a:pPr/>
              <a:t>‹#›</a:t>
            </a:fld>
            <a:endParaRPr lang="en-US" altLang="zh-CN"/>
          </a:p>
        </p:txBody>
      </p:sp>
    </p:spTree>
    <p:extLst>
      <p:ext uri="{BB962C8B-B14F-4D97-AF65-F5344CB8AC3E}">
        <p14:creationId xmlns:p14="http://schemas.microsoft.com/office/powerpoint/2010/main" val="24382930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2A55B317-BC2D-4D67-9CB4-E7FF6EC2E477}" type="datetime1">
              <a:rPr lang="zh-CN" altLang="en-US" smtClean="0"/>
              <a:pPr>
                <a:defRPr/>
              </a:pPr>
              <a:t>2021/9/12</a:t>
            </a:fld>
            <a:endParaRPr lang="en-US" altLang="zh-CN"/>
          </a:p>
        </p:txBody>
      </p:sp>
      <p:sp>
        <p:nvSpPr>
          <p:cNvPr id="5" name="Footer Placeholder 2"/>
          <p:cNvSpPr>
            <a:spLocks noGrp="1"/>
          </p:cNvSpPr>
          <p:nvPr>
            <p:ph type="ftr" sz="quarter" idx="11"/>
          </p:nvPr>
        </p:nvSpPr>
        <p:spPr/>
        <p:txBody>
          <a:bodyPr/>
          <a:lstStyle/>
          <a:p>
            <a:pPr>
              <a:defRPr/>
            </a:pPr>
            <a:endParaRPr lang="en-US" altLang="zh-CN"/>
          </a:p>
        </p:txBody>
      </p:sp>
      <p:sp>
        <p:nvSpPr>
          <p:cNvPr id="6" name="Slide Number Placeholder 3"/>
          <p:cNvSpPr>
            <a:spLocks noGrp="1"/>
          </p:cNvSpPr>
          <p:nvPr>
            <p:ph type="sldNum" sz="quarter" idx="12"/>
          </p:nvPr>
        </p:nvSpPr>
        <p:spPr/>
        <p:txBody>
          <a:bodyPr/>
          <a:lstStyle/>
          <a:p>
            <a:fld id="{0FE5FC1F-2217-497D-889B-7C984F859964}" type="slidenum">
              <a:rPr lang="en-US" altLang="zh-CN" smtClean="0"/>
              <a:pPr/>
              <a:t>‹#›</a:t>
            </a:fld>
            <a:endParaRPr lang="en-US" altLang="zh-CN"/>
          </a:p>
        </p:txBody>
      </p:sp>
    </p:spTree>
    <p:extLst>
      <p:ext uri="{BB962C8B-B14F-4D97-AF65-F5344CB8AC3E}">
        <p14:creationId xmlns:p14="http://schemas.microsoft.com/office/powerpoint/2010/main" val="25019337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pPr>
              <a:defRPr/>
            </a:pPr>
            <a:fld id="{AA8470CD-3025-4377-B40A-CF00E3FFDCAE}" type="datetime1">
              <a:rPr lang="zh-CN" altLang="en-US" smtClean="0"/>
              <a:pPr>
                <a:defRPr/>
              </a:pPr>
              <a:t>2021/9/12</a:t>
            </a:fld>
            <a:endParaRPr lang="en-US" altLang="zh-CN"/>
          </a:p>
        </p:txBody>
      </p:sp>
      <p:sp>
        <p:nvSpPr>
          <p:cNvPr id="5" name="Footer Placeholder 5"/>
          <p:cNvSpPr>
            <a:spLocks noGrp="1"/>
          </p:cNvSpPr>
          <p:nvPr>
            <p:ph type="ftr" sz="quarter" idx="11"/>
          </p:nvPr>
        </p:nvSpPr>
        <p:spPr/>
        <p:txBody>
          <a:bodyPr/>
          <a:lstStyle/>
          <a:p>
            <a:pPr>
              <a:defRPr/>
            </a:pPr>
            <a:endParaRPr lang="en-US" altLang="zh-CN"/>
          </a:p>
        </p:txBody>
      </p:sp>
      <p:sp>
        <p:nvSpPr>
          <p:cNvPr id="6" name="Slide Number Placeholder 6"/>
          <p:cNvSpPr>
            <a:spLocks noGrp="1"/>
          </p:cNvSpPr>
          <p:nvPr>
            <p:ph type="sldNum" sz="quarter" idx="12"/>
          </p:nvPr>
        </p:nvSpPr>
        <p:spPr/>
        <p:txBody>
          <a:bodyPr/>
          <a:lstStyle/>
          <a:p>
            <a:fld id="{8C8EBF4A-C661-4B24-AFA2-178E4755A416}" type="slidenum">
              <a:rPr lang="en-US" altLang="zh-CN" smtClean="0"/>
              <a:pPr/>
              <a:t>‹#›</a:t>
            </a:fld>
            <a:endParaRPr lang="en-US" altLang="zh-CN"/>
          </a:p>
        </p:txBody>
      </p:sp>
    </p:spTree>
    <p:extLst>
      <p:ext uri="{BB962C8B-B14F-4D97-AF65-F5344CB8AC3E}">
        <p14:creationId xmlns:p14="http://schemas.microsoft.com/office/powerpoint/2010/main" val="30862944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65EF794E-20E1-43DF-B547-90D8121E2B63}" type="datetime1">
              <a:rPr lang="zh-CN" altLang="en-US" smtClean="0"/>
              <a:pPr>
                <a:defRPr/>
              </a:pPr>
              <a:t>2021/9/12</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8EDBA140-CCB1-4A56-9019-5A540001F5B6}" type="slidenum">
              <a:rPr lang="en-US" altLang="zh-CN" smtClean="0"/>
              <a:pPr/>
              <a:t>‹#›</a:t>
            </a:fld>
            <a:endParaRPr lang="en-US" altLang="zh-CN"/>
          </a:p>
        </p:txBody>
      </p:sp>
    </p:spTree>
    <p:extLst>
      <p:ext uri="{BB962C8B-B14F-4D97-AF65-F5344CB8AC3E}">
        <p14:creationId xmlns:p14="http://schemas.microsoft.com/office/powerpoint/2010/main" val="11732407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43182AEE-8947-4A55-A3A0-01350FBF454A}" type="datetime1">
              <a:rPr lang="zh-CN" altLang="en-US" smtClean="0"/>
              <a:pPr>
                <a:defRPr/>
              </a:pPr>
              <a:t>2021/9/12</a:t>
            </a:fld>
            <a:endParaRPr lang="en-US" altLang="zh-C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AA36FB4C-8502-49E1-9779-7E874B556A8D}" type="slidenum">
              <a:rPr lang="en-US" altLang="zh-CN" smtClean="0"/>
              <a:pPr/>
              <a:t>‹#›</a:t>
            </a:fld>
            <a:endParaRPr lang="en-US" altLang="zh-CN"/>
          </a:p>
        </p:txBody>
      </p:sp>
      <p:pic>
        <p:nvPicPr>
          <p:cNvPr id="13" name="Picture 22" descr="南京理工大学－校徽兰"/>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7239000" y="0"/>
            <a:ext cx="16764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064086"/>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iming>
    <p:tnLst>
      <p:par>
        <p:cTn id="1" dur="indefinite" restart="never" nodeType="tmRoot"/>
      </p:par>
    </p:tnLst>
  </p:timing>
  <p:hf hdr="0" ftr="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1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4.bin"/></Relationships>
</file>

<file path=ppt/slides/_rels/slide7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png"/><Relationship Id="rId4" Type="http://schemas.openxmlformats.org/officeDocument/2006/relationships/oleObject" Target="../embeddings/oleObject5.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8" name="Rectangle 2"/>
          <p:cNvSpPr>
            <a:spLocks noGrp="1" noChangeArrowheads="1"/>
          </p:cNvSpPr>
          <p:nvPr>
            <p:ph type="ctrTitle"/>
          </p:nvPr>
        </p:nvSpPr>
        <p:spPr>
          <a:xfrm>
            <a:off x="755650" y="1412875"/>
            <a:ext cx="7772400" cy="998538"/>
          </a:xfrm>
        </p:spPr>
        <p:txBody>
          <a:bodyPr/>
          <a:lstStyle/>
          <a:p>
            <a:pPr eaLnBrk="1" hangingPunct="1"/>
            <a:r>
              <a:rPr lang="zh-CN" altLang="en-US" sz="4800" smtClean="0">
                <a:latin typeface="隶书" panose="02010509060101010101" pitchFamily="49" charset="-122"/>
              </a:rPr>
              <a:t>第 </a:t>
            </a:r>
            <a:r>
              <a:rPr lang="en-US" altLang="zh-CN" sz="4800" smtClean="0">
                <a:latin typeface="隶书" panose="02010509060101010101" pitchFamily="49" charset="-122"/>
              </a:rPr>
              <a:t>8 </a:t>
            </a:r>
            <a:r>
              <a:rPr lang="zh-CN" altLang="en-US" sz="4800" smtClean="0">
                <a:latin typeface="隶书" panose="02010509060101010101" pitchFamily="49" charset="-122"/>
              </a:rPr>
              <a:t>章  </a:t>
            </a:r>
            <a:r>
              <a:rPr lang="en-US" altLang="zh-CN" sz="4800" smtClean="0">
                <a:latin typeface="隶书" panose="02010509060101010101" pitchFamily="49" charset="-122"/>
              </a:rPr>
              <a:t>I/O</a:t>
            </a:r>
            <a:r>
              <a:rPr lang="zh-CN" altLang="en-US" sz="4800" smtClean="0">
                <a:latin typeface="隶书" panose="02010509060101010101" pitchFamily="49" charset="-122"/>
              </a:rPr>
              <a:t>设备 </a:t>
            </a:r>
          </a:p>
        </p:txBody>
      </p:sp>
      <p:sp>
        <p:nvSpPr>
          <p:cNvPr id="11269" name="Rectangle 3"/>
          <p:cNvSpPr>
            <a:spLocks noGrp="1" noChangeArrowheads="1"/>
          </p:cNvSpPr>
          <p:nvPr>
            <p:ph type="subTitle" idx="1"/>
          </p:nvPr>
        </p:nvSpPr>
        <p:spPr/>
        <p:txBody>
          <a:bodyPr/>
          <a:lstStyle/>
          <a:p>
            <a:pPr eaLnBrk="1" hangingPunct="1"/>
            <a:endParaRPr lang="zh-CN" altLang="zh-CN" smtClean="0"/>
          </a:p>
        </p:txBody>
      </p:sp>
      <p:sp>
        <p:nvSpPr>
          <p:cNvPr id="4" name="Rectangle 1040"/>
          <p:cNvSpPr>
            <a:spLocks noGrp="1" noChangeArrowheads="1"/>
          </p:cNvSpPr>
          <p:nvPr>
            <p:ph type="dt" sz="half" idx="10"/>
          </p:nvPr>
        </p:nvSpPr>
        <p:spPr/>
        <p:txBody>
          <a:bodyPr/>
          <a:lstStyle/>
          <a:p>
            <a:pPr>
              <a:defRPr/>
            </a:pPr>
            <a:fld id="{65DFE0F2-761B-4316-A4B6-07642D5E1670}" type="datetime1">
              <a:rPr lang="zh-CN" altLang="en-US"/>
              <a:pPr>
                <a:defRPr/>
              </a:pPr>
              <a:t>2021/9/12</a:t>
            </a:fld>
            <a:endParaRPr lang="en-US" altLang="zh-CN"/>
          </a:p>
        </p:txBody>
      </p:sp>
      <p:sp>
        <p:nvSpPr>
          <p:cNvPr id="11267" name="Rectangle 104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0E40305-1EB9-4413-BEFF-1A6F7EBD05BB}" type="slidenum">
              <a:rPr lang="en-US" altLang="zh-CN" sz="1400">
                <a:solidFill>
                  <a:schemeClr val="bg2"/>
                </a:solidFill>
                <a:latin typeface="Tahoma" panose="020B0604030504040204" pitchFamily="34" charset="0"/>
              </a:rPr>
              <a:pPr/>
              <a:t>1</a:t>
            </a:fld>
            <a:endParaRPr lang="en-US" altLang="zh-CN" sz="1400">
              <a:solidFill>
                <a:schemeClr val="bg2"/>
              </a:solidFill>
              <a:latin typeface="Tahoma" panose="020B0604030504040204" pitchFamily="34" charset="0"/>
            </a:endParaRPr>
          </a:p>
        </p:txBody>
      </p:sp>
      <p:sp>
        <p:nvSpPr>
          <p:cNvPr id="11270" name="Rectangle 17"/>
          <p:cNvSpPr>
            <a:spLocks noGrp="1" noChangeArrowheads="1"/>
          </p:cNvSpPr>
          <p:nvPr/>
        </p:nvSpPr>
        <p:spPr bwMode="auto">
          <a:xfrm>
            <a:off x="5651500" y="5876925"/>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b="1">
                <a:latin typeface="宋体" panose="02010600030101010101" pitchFamily="2" charset="-122"/>
              </a:rPr>
              <a:t> </a:t>
            </a:r>
            <a:r>
              <a:rPr lang="en-US" altLang="zh-CN" sz="2400" b="1">
                <a:solidFill>
                  <a:srgbClr val="33CC33"/>
                </a:solidFill>
                <a:ea typeface="华文行楷" panose="02010800040101010101" pitchFamily="2" charset="-122"/>
              </a:rPr>
              <a:t>©</a:t>
            </a:r>
            <a:r>
              <a:rPr lang="zh-CN" altLang="en-US" sz="2400" b="1">
                <a:solidFill>
                  <a:srgbClr val="33CC33"/>
                </a:solidFill>
                <a:ea typeface="华文行楷" panose="02010800040101010101" pitchFamily="2" charset="-122"/>
              </a:rPr>
              <a:t>修订第</a:t>
            </a:r>
            <a:r>
              <a:rPr lang="en-US" altLang="zh-CN" sz="2400" b="1">
                <a:solidFill>
                  <a:srgbClr val="33CC33"/>
                </a:solidFill>
                <a:ea typeface="华文行楷" panose="02010800040101010101" pitchFamily="2" charset="-122"/>
              </a:rPr>
              <a:t>1</a:t>
            </a:r>
            <a:r>
              <a:rPr lang="zh-CN" altLang="en-US" sz="2400" b="1">
                <a:solidFill>
                  <a:srgbClr val="33CC33"/>
                </a:solidFill>
                <a:latin typeface="华文行楷" panose="02010800040101010101" pitchFamily="2" charset="-122"/>
                <a:ea typeface="华文行楷" panose="02010800040101010101" pitchFamily="2" charset="-122"/>
              </a:rPr>
              <a:t>版  </a:t>
            </a:r>
            <a:r>
              <a:rPr lang="en-US" altLang="zh-CN" sz="2400" b="1">
                <a:solidFill>
                  <a:srgbClr val="33CC33"/>
                </a:solidFill>
                <a:latin typeface="华文行楷" panose="02010800040101010101" pitchFamily="2" charset="-122"/>
                <a:ea typeface="华文行楷" panose="02010800040101010101" pitchFamily="2" charset="-122"/>
              </a:rPr>
              <a:t>2016.9</a:t>
            </a:r>
            <a:endParaRPr lang="zh-CN" altLang="en-US" sz="2400" b="1">
              <a:solidFill>
                <a:srgbClr val="33CC33"/>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5</a:t>
            </a:r>
            <a:r>
              <a:rPr lang="zh-CN" altLang="en-US" smtClean="0">
                <a:latin typeface="隶书" panose="02010509060101010101" pitchFamily="49" charset="-122"/>
              </a:rPr>
              <a:t>．其它含义的</a:t>
            </a:r>
            <a:r>
              <a:rPr lang="en-US" altLang="zh-CN" smtClean="0">
                <a:latin typeface="隶书" panose="02010509060101010101" pitchFamily="49" charset="-122"/>
              </a:rPr>
              <a:t>I/O</a:t>
            </a:r>
            <a:r>
              <a:rPr lang="zh-CN" altLang="en-US" smtClean="0">
                <a:latin typeface="隶书" panose="02010509060101010101" pitchFamily="49" charset="-122"/>
              </a:rPr>
              <a:t>设备</a:t>
            </a:r>
            <a:endParaRPr lang="zh-CN" altLang="en-US" sz="3200" smtClean="0">
              <a:latin typeface="隶书" panose="02010509060101010101" pitchFamily="49" charset="-122"/>
            </a:endParaRPr>
          </a:p>
        </p:txBody>
      </p:sp>
      <p:sp>
        <p:nvSpPr>
          <p:cNvPr id="20485" name="Rectangle 3"/>
          <p:cNvSpPr>
            <a:spLocks noGrp="1" noChangeArrowheads="1"/>
          </p:cNvSpPr>
          <p:nvPr>
            <p:ph idx="1"/>
          </p:nvPr>
        </p:nvSpPr>
        <p:spPr/>
        <p:txBody>
          <a:bodyPr/>
          <a:lstStyle/>
          <a:p>
            <a:pPr eaLnBrk="1" hangingPunct="1">
              <a:lnSpc>
                <a:spcPct val="120000"/>
              </a:lnSpc>
            </a:pPr>
            <a:r>
              <a:rPr lang="zh-CN" altLang="en-US" smtClean="0">
                <a:solidFill>
                  <a:srgbClr val="FFFF00"/>
                </a:solidFill>
                <a:latin typeface="宋体" panose="02010600030101010101" pitchFamily="2" charset="-122"/>
              </a:rPr>
              <a:t>过程控制设备</a:t>
            </a:r>
            <a:r>
              <a:rPr lang="zh-CN" altLang="en-US" smtClean="0">
                <a:latin typeface="宋体" panose="02010600030101010101" pitchFamily="2" charset="-122"/>
              </a:rPr>
              <a:t>：在某些特定应用领域中，应用计算机系统所需的特殊的</a:t>
            </a:r>
            <a:r>
              <a:rPr lang="en-US" altLang="zh-CN" smtClean="0">
                <a:latin typeface="宋体" panose="02010600030101010101" pitchFamily="2" charset="-122"/>
              </a:rPr>
              <a:t>I/O</a:t>
            </a:r>
            <a:r>
              <a:rPr lang="zh-CN" altLang="en-US" smtClean="0">
                <a:latin typeface="宋体" panose="02010600030101010101" pitchFamily="2" charset="-122"/>
              </a:rPr>
              <a:t>设备。如智能仪表、传感器、</a:t>
            </a:r>
            <a:r>
              <a:rPr lang="en-US" altLang="zh-CN" smtClean="0">
                <a:latin typeface="宋体" panose="02010600030101010101" pitchFamily="2" charset="-122"/>
              </a:rPr>
              <a:t>A/D</a:t>
            </a:r>
            <a:r>
              <a:rPr lang="zh-CN" altLang="en-US" smtClean="0">
                <a:latin typeface="宋体" panose="02010600030101010101" pitchFamily="2" charset="-122"/>
              </a:rPr>
              <a:t>和</a:t>
            </a:r>
            <a:r>
              <a:rPr lang="en-US" altLang="zh-CN" smtClean="0">
                <a:latin typeface="宋体" panose="02010600030101010101" pitchFamily="2" charset="-122"/>
              </a:rPr>
              <a:t>D/A</a:t>
            </a:r>
            <a:r>
              <a:rPr lang="zh-CN" altLang="en-US" smtClean="0">
                <a:latin typeface="宋体" panose="02010600030101010101" pitchFamily="2" charset="-122"/>
              </a:rPr>
              <a:t>转换器等。</a:t>
            </a:r>
          </a:p>
          <a:p>
            <a:pPr eaLnBrk="1" hangingPunct="1">
              <a:lnSpc>
                <a:spcPct val="120000"/>
              </a:lnSpc>
            </a:pPr>
            <a:r>
              <a:rPr lang="zh-CN" altLang="en-US" smtClean="0">
                <a:solidFill>
                  <a:srgbClr val="FFFF00"/>
                </a:solidFill>
                <a:latin typeface="宋体" panose="02010600030101010101" pitchFamily="2" charset="-122"/>
              </a:rPr>
              <a:t>脱机设备</a:t>
            </a:r>
            <a:r>
              <a:rPr lang="zh-CN" altLang="en-US" smtClean="0">
                <a:latin typeface="宋体" panose="02010600030101010101" pitchFamily="2" charset="-122"/>
              </a:rPr>
              <a:t>：即数据制备设备，如软磁盘数据站。</a:t>
            </a:r>
          </a:p>
          <a:p>
            <a:pPr eaLnBrk="1" hangingPunct="1">
              <a:lnSpc>
                <a:spcPct val="120000"/>
              </a:lnSpc>
            </a:pPr>
            <a:r>
              <a:rPr lang="zh-CN" altLang="en-US" smtClean="0">
                <a:solidFill>
                  <a:srgbClr val="FFFF00"/>
                </a:solidFill>
                <a:latin typeface="宋体" panose="02010600030101010101" pitchFamily="2" charset="-122"/>
              </a:rPr>
              <a:t>数据通信设备</a:t>
            </a:r>
            <a:r>
              <a:rPr lang="zh-CN" altLang="en-US" smtClean="0">
                <a:latin typeface="宋体" panose="02010600030101010101" pitchFamily="2" charset="-122"/>
              </a:rPr>
              <a:t>：</a:t>
            </a:r>
            <a:r>
              <a:rPr lang="en-US" altLang="zh-CN" smtClean="0">
                <a:latin typeface="宋体" panose="02010600030101010101" pitchFamily="2" charset="-122"/>
              </a:rPr>
              <a:t>MODEM</a:t>
            </a:r>
            <a:r>
              <a:rPr lang="zh-CN" altLang="en-US" smtClean="0">
                <a:latin typeface="宋体" panose="02010600030101010101" pitchFamily="2" charset="-122"/>
              </a:rPr>
              <a:t>、网卡及各类网络设备等。</a:t>
            </a:r>
          </a:p>
        </p:txBody>
      </p:sp>
      <p:sp>
        <p:nvSpPr>
          <p:cNvPr id="4" name="日期占位符 3"/>
          <p:cNvSpPr>
            <a:spLocks noGrp="1"/>
          </p:cNvSpPr>
          <p:nvPr>
            <p:ph type="dt" sz="half" idx="10"/>
          </p:nvPr>
        </p:nvSpPr>
        <p:spPr/>
        <p:txBody>
          <a:bodyPr/>
          <a:lstStyle/>
          <a:p>
            <a:pPr>
              <a:defRPr/>
            </a:pPr>
            <a:fld id="{7F0DDD59-FC71-456A-8F7D-A23F909D0D97}" type="datetime1">
              <a:rPr lang="zh-CN" altLang="en-US"/>
              <a:pPr>
                <a:defRPr/>
              </a:pPr>
              <a:t>2021/9/12</a:t>
            </a:fld>
            <a:endParaRPr lang="en-US" altLang="zh-CN"/>
          </a:p>
        </p:txBody>
      </p:sp>
      <p:sp>
        <p:nvSpPr>
          <p:cNvPr id="204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622F282-E937-4635-8D53-9696362DDA2A}" type="slidenum">
              <a:rPr lang="en-US" altLang="zh-CN" sz="1400">
                <a:solidFill>
                  <a:schemeClr val="bg2"/>
                </a:solidFill>
                <a:latin typeface="Tahoma" panose="020B0604030504040204" pitchFamily="34" charset="0"/>
              </a:rPr>
              <a:pPr/>
              <a:t>10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r>
              <a:rPr lang="en-US" altLang="zh-CN" smtClean="0"/>
              <a:t>LCD</a:t>
            </a:r>
            <a:r>
              <a:rPr lang="zh-CN" altLang="en-US" smtClean="0"/>
              <a:t>显示器基本原理</a:t>
            </a:r>
          </a:p>
        </p:txBody>
      </p:sp>
      <p:sp>
        <p:nvSpPr>
          <p:cNvPr id="105476" name="Rectangle 3"/>
          <p:cNvSpPr>
            <a:spLocks noGrp="1" noChangeArrowheads="1"/>
          </p:cNvSpPr>
          <p:nvPr>
            <p:ph idx="1"/>
          </p:nvPr>
        </p:nvSpPr>
        <p:spPr/>
        <p:txBody>
          <a:bodyPr/>
          <a:lstStyle/>
          <a:p>
            <a:pPr>
              <a:lnSpc>
                <a:spcPct val="120000"/>
              </a:lnSpc>
            </a:pPr>
            <a:r>
              <a:rPr lang="zh-CN" altLang="en-US" smtClean="0"/>
              <a:t>当液晶受到电压的影响时，所有的晶粒在电场作用下按同一方向呈线性排列，失去了旋转作用</a:t>
            </a:r>
            <a:r>
              <a:rPr lang="zh-CN" altLang="en-US" smtClean="0">
                <a:latin typeface="宋体" panose="02010600030101010101" pitchFamily="2" charset="-122"/>
              </a:rPr>
              <a:t>。穿过液晶层的光的</a:t>
            </a:r>
            <a:r>
              <a:rPr lang="zh-CN" altLang="en-US" smtClean="0"/>
              <a:t>偏振方向不变，该光线被水平极板阻挡，到不了反射层，在显示器上看到暗点。</a:t>
            </a:r>
          </a:p>
        </p:txBody>
      </p:sp>
      <p:sp>
        <p:nvSpPr>
          <p:cNvPr id="105474" name="灯片编号占位符 3"/>
          <p:cNvSpPr>
            <a:spLocks noGrp="1"/>
          </p:cNvSpPr>
          <p:nvPr>
            <p:ph type="sldNum" sz="quarter" idx="12"/>
          </p:nvPr>
        </p:nvSpPr>
        <p:spPr>
          <a:xfrm>
            <a:off x="381000" y="60150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a:fld id="{E4696EBD-2F06-49C9-AA7A-C2822D899356}" type="slidenum">
              <a:rPr lang="zh-CN" altLang="en-US" sz="1400">
                <a:solidFill>
                  <a:schemeClr val="bg2"/>
                </a:solidFill>
                <a:latin typeface="Tahoma" panose="020B0604030504040204" pitchFamily="34" charset="0"/>
              </a:rPr>
              <a:pPr algn="l"/>
              <a:t>100</a:t>
            </a:fld>
            <a:endParaRPr lang="en-US" altLang="zh-CN" sz="1400">
              <a:solidFill>
                <a:schemeClr val="bg2"/>
              </a:solidFill>
              <a:latin typeface="Tahoma" panose="020B0604030504040204" pitchFamily="34" charset="0"/>
            </a:endParaRPr>
          </a:p>
        </p:txBody>
      </p:sp>
      <p:pic>
        <p:nvPicPr>
          <p:cNvPr id="105477" name="Picture 4" descr="液晶"/>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076700"/>
            <a:ext cx="50292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685" name="Text Box 5"/>
          <p:cNvSpPr txBox="1">
            <a:spLocks noChangeArrowheads="1"/>
          </p:cNvSpPr>
          <p:nvPr/>
        </p:nvSpPr>
        <p:spPr bwMode="auto">
          <a:xfrm rot="-1934339">
            <a:off x="1371600" y="5638800"/>
            <a:ext cx="11430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反射层</a:t>
            </a:r>
          </a:p>
        </p:txBody>
      </p:sp>
      <p:sp>
        <p:nvSpPr>
          <p:cNvPr id="455686" name="Text Box 6"/>
          <p:cNvSpPr txBox="1">
            <a:spLocks noChangeArrowheads="1"/>
          </p:cNvSpPr>
          <p:nvPr/>
        </p:nvSpPr>
        <p:spPr bwMode="auto">
          <a:xfrm rot="-1928800">
            <a:off x="2133600" y="5638800"/>
            <a:ext cx="12954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水平极板</a:t>
            </a:r>
          </a:p>
        </p:txBody>
      </p:sp>
      <p:sp>
        <p:nvSpPr>
          <p:cNvPr id="455687" name="Text Box 7"/>
          <p:cNvSpPr txBox="1">
            <a:spLocks noChangeArrowheads="1"/>
          </p:cNvSpPr>
          <p:nvPr/>
        </p:nvSpPr>
        <p:spPr bwMode="auto">
          <a:xfrm rot="-1931568">
            <a:off x="3124200" y="5622925"/>
            <a:ext cx="1143000" cy="7016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水平网格线</a:t>
            </a:r>
          </a:p>
        </p:txBody>
      </p:sp>
      <p:sp>
        <p:nvSpPr>
          <p:cNvPr id="455688" name="Text Box 8"/>
          <p:cNvSpPr txBox="1">
            <a:spLocks noChangeArrowheads="1"/>
          </p:cNvSpPr>
          <p:nvPr/>
        </p:nvSpPr>
        <p:spPr bwMode="auto">
          <a:xfrm rot="-1934339">
            <a:off x="4038600" y="5638800"/>
            <a:ext cx="11430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液晶层</a:t>
            </a:r>
          </a:p>
        </p:txBody>
      </p:sp>
      <p:sp>
        <p:nvSpPr>
          <p:cNvPr id="455689" name="Text Box 9"/>
          <p:cNvSpPr txBox="1">
            <a:spLocks noChangeArrowheads="1"/>
          </p:cNvSpPr>
          <p:nvPr/>
        </p:nvSpPr>
        <p:spPr bwMode="auto">
          <a:xfrm rot="-1931568">
            <a:off x="4800600" y="5638800"/>
            <a:ext cx="1143000" cy="7016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垂直网格线</a:t>
            </a:r>
          </a:p>
        </p:txBody>
      </p:sp>
      <p:sp>
        <p:nvSpPr>
          <p:cNvPr id="455690" name="Text Box 10"/>
          <p:cNvSpPr txBox="1">
            <a:spLocks noChangeArrowheads="1"/>
          </p:cNvSpPr>
          <p:nvPr/>
        </p:nvSpPr>
        <p:spPr bwMode="auto">
          <a:xfrm rot="-1928800">
            <a:off x="5715000" y="5638800"/>
            <a:ext cx="12954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垂直极板</a:t>
            </a:r>
          </a:p>
        </p:txBody>
      </p:sp>
      <p:sp>
        <p:nvSpPr>
          <p:cNvPr id="105484" name="Line 11"/>
          <p:cNvSpPr>
            <a:spLocks noChangeShapeType="1"/>
          </p:cNvSpPr>
          <p:nvPr/>
        </p:nvSpPr>
        <p:spPr bwMode="auto">
          <a:xfrm flipH="1">
            <a:off x="6858000" y="4648200"/>
            <a:ext cx="685800" cy="1588"/>
          </a:xfrm>
          <a:prstGeom prst="line">
            <a:avLst/>
          </a:prstGeom>
          <a:noFill/>
          <a:ln w="76200" cap="sq">
            <a:solidFill>
              <a:srgbClr val="FFFF66"/>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5692" name="Text Box 12"/>
          <p:cNvSpPr txBox="1">
            <a:spLocks noChangeArrowheads="1"/>
          </p:cNvSpPr>
          <p:nvPr/>
        </p:nvSpPr>
        <p:spPr bwMode="auto">
          <a:xfrm>
            <a:off x="7696200" y="4098925"/>
            <a:ext cx="609600" cy="1311275"/>
          </a:xfrm>
          <a:prstGeom prst="rect">
            <a:avLst/>
          </a:prstGeom>
          <a:solidFill>
            <a:schemeClr val="bg1"/>
          </a:solidFill>
          <a:ln w="12700" cap="sq">
            <a:noFill/>
            <a:miter lim="800000"/>
            <a:headEnd type="none" w="sm" len="sm"/>
            <a:tailEnd type="none" w="sm" len="sm"/>
          </a:ln>
          <a:effectLst/>
        </p:spPr>
        <p:txBody>
          <a:bodyPr>
            <a:spAutoFit/>
          </a:bodyPr>
          <a:lstStyle/>
          <a:p>
            <a:pPr eaLnBrk="1" hangingPunct="1">
              <a:defRPr/>
            </a:pPr>
            <a:r>
              <a:rPr lang="zh-CN" altLang="en-US" sz="2000" b="1">
                <a:effectLst>
                  <a:outerShdw blurRad="38100" dist="38100" dir="2700000" algn="tl">
                    <a:srgbClr val="C0C0C0"/>
                  </a:outerShdw>
                </a:effectLst>
                <a:latin typeface="黑体" pitchFamily="49" charset="-122"/>
                <a:ea typeface="黑体" pitchFamily="49" charset="-122"/>
              </a:rPr>
              <a:t>观察方向</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p:txBody>
          <a:bodyPr/>
          <a:lstStyle/>
          <a:p>
            <a:r>
              <a:rPr lang="en-US" altLang="zh-CN" smtClean="0"/>
              <a:t>LCD</a:t>
            </a:r>
            <a:r>
              <a:rPr lang="zh-CN" altLang="en-US" smtClean="0"/>
              <a:t>显示器基本原理</a:t>
            </a:r>
          </a:p>
        </p:txBody>
      </p:sp>
      <p:sp>
        <p:nvSpPr>
          <p:cNvPr id="106500" name="Rectangle 3"/>
          <p:cNvSpPr>
            <a:spLocks noGrp="1" noChangeArrowheads="1"/>
          </p:cNvSpPr>
          <p:nvPr>
            <p:ph idx="1"/>
          </p:nvPr>
        </p:nvSpPr>
        <p:spPr>
          <a:xfrm>
            <a:off x="323850" y="1295400"/>
            <a:ext cx="8351838" cy="4648200"/>
          </a:xfrm>
        </p:spPr>
        <p:txBody>
          <a:bodyPr/>
          <a:lstStyle/>
          <a:p>
            <a:pPr>
              <a:lnSpc>
                <a:spcPct val="120000"/>
              </a:lnSpc>
            </a:pPr>
            <a:r>
              <a:rPr lang="zh-CN" altLang="en-US" smtClean="0">
                <a:latin typeface="隶书" panose="02010509060101010101" pitchFamily="49" charset="-122"/>
              </a:rPr>
              <a:t>在彩色</a:t>
            </a:r>
            <a:r>
              <a:rPr lang="en-US" altLang="zh-CN" smtClean="0">
                <a:latin typeface="隶书" panose="02010509060101010101" pitchFamily="49" charset="-122"/>
              </a:rPr>
              <a:t>LCD</a:t>
            </a:r>
            <a:r>
              <a:rPr lang="zh-CN" altLang="en-US" smtClean="0">
                <a:latin typeface="隶书" panose="02010509060101010101" pitchFamily="49" charset="-122"/>
              </a:rPr>
              <a:t>面板中，每一个像素都是由三个液晶单元格构成的，其中每一个单元格前面都分别有红色、绿色或蓝色的过滤片。光线经过过滤片的处理照射到每个像素中不同色彩的液晶单元格之上，利用三原色的原理组合出不同的色彩。</a:t>
            </a:r>
            <a:r>
              <a:rPr lang="zh-CN" altLang="en-US" smtClean="0"/>
              <a:t> </a:t>
            </a:r>
          </a:p>
        </p:txBody>
      </p:sp>
      <p:sp>
        <p:nvSpPr>
          <p:cNvPr id="106498" name="灯片编号占位符 3"/>
          <p:cNvSpPr>
            <a:spLocks noGrp="1"/>
          </p:cNvSpPr>
          <p:nvPr>
            <p:ph type="sldNum" sz="quarter" idx="12"/>
          </p:nvPr>
        </p:nvSpPr>
        <p:spPr>
          <a:xfrm>
            <a:off x="381000" y="60150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a:fld id="{43670D0D-B913-4EB0-AD76-FE565B2BE0BD}" type="slidenum">
              <a:rPr lang="zh-CN" altLang="en-US" sz="1400">
                <a:solidFill>
                  <a:schemeClr val="bg2"/>
                </a:solidFill>
                <a:latin typeface="Tahoma" panose="020B0604030504040204" pitchFamily="34" charset="0"/>
              </a:rPr>
              <a:pPr algn="l"/>
              <a:t>101</a:t>
            </a:fld>
            <a:endParaRPr lang="en-US" altLang="zh-CN" sz="1400">
              <a:solidFill>
                <a:schemeClr val="bg2"/>
              </a:solidFill>
              <a:latin typeface="Tahoma" panose="020B0604030504040204" pitchFamily="34" charset="0"/>
            </a:endParaRPr>
          </a:p>
        </p:txBody>
      </p:sp>
      <p:sp>
        <p:nvSpPr>
          <p:cNvPr id="456708" name="Rectangle 4"/>
          <p:cNvSpPr>
            <a:spLocks noChangeArrowheads="1"/>
          </p:cNvSpPr>
          <p:nvPr/>
        </p:nvSpPr>
        <p:spPr bwMode="auto">
          <a:xfrm>
            <a:off x="685800" y="228600"/>
            <a:ext cx="7772400" cy="762000"/>
          </a:xfrm>
          <a:prstGeom prst="rect">
            <a:avLst/>
          </a:prstGeom>
          <a:noFill/>
          <a:ln w="9525">
            <a:noFill/>
            <a:miter lim="800000"/>
            <a:headEnd/>
            <a:tailEnd/>
          </a:ln>
          <a:effectLst/>
        </p:spPr>
        <p:txBody>
          <a:bodyPr anchor="ctr"/>
          <a:lstStyle/>
          <a:p>
            <a:pPr algn="ctr" eaLnBrk="1" hangingPunct="1">
              <a:defRPr/>
            </a:pPr>
            <a:endParaRPr lang="zh-CN" altLang="en-US" sz="4400">
              <a:solidFill>
                <a:srgbClr val="FFCC00"/>
              </a:solidFill>
              <a:effectLst>
                <a:outerShdw blurRad="38100" dist="38100" dir="2700000" algn="tl">
                  <a:srgbClr val="000000"/>
                </a:outerShdw>
              </a:effectLst>
              <a:ea typeface="隶书" pitchFamily="49" charset="-122"/>
            </a:endParaRPr>
          </a:p>
        </p:txBody>
      </p:sp>
      <p:sp>
        <p:nvSpPr>
          <p:cNvPr id="106502" name="Rectangle 5"/>
          <p:cNvSpPr>
            <a:spLocks noChangeArrowheads="1"/>
          </p:cNvSpPr>
          <p:nvPr/>
        </p:nvSpPr>
        <p:spPr bwMode="auto">
          <a:xfrm>
            <a:off x="685800" y="13716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endParaRPr lang="zh-CN" altLang="en-US">
              <a:ea typeface="隶书" panose="02010509060101010101" pitchFamily="49" charset="-122"/>
            </a:endParaRPr>
          </a:p>
        </p:txBody>
      </p:sp>
      <p:pic>
        <p:nvPicPr>
          <p:cNvPr id="106503" name="Picture 6" descr="液晶"/>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076700"/>
            <a:ext cx="50292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6711" name="Text Box 7"/>
          <p:cNvSpPr txBox="1">
            <a:spLocks noChangeArrowheads="1"/>
          </p:cNvSpPr>
          <p:nvPr/>
        </p:nvSpPr>
        <p:spPr bwMode="auto">
          <a:xfrm rot="-1934339">
            <a:off x="1371600" y="5638800"/>
            <a:ext cx="11430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反射层</a:t>
            </a:r>
          </a:p>
        </p:txBody>
      </p:sp>
      <p:sp>
        <p:nvSpPr>
          <p:cNvPr id="456712" name="Text Box 8"/>
          <p:cNvSpPr txBox="1">
            <a:spLocks noChangeArrowheads="1"/>
          </p:cNvSpPr>
          <p:nvPr/>
        </p:nvSpPr>
        <p:spPr bwMode="auto">
          <a:xfrm rot="-1928800">
            <a:off x="2133600" y="5638800"/>
            <a:ext cx="12954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水平极板</a:t>
            </a:r>
          </a:p>
        </p:txBody>
      </p:sp>
      <p:sp>
        <p:nvSpPr>
          <p:cNvPr id="456713" name="Text Box 9"/>
          <p:cNvSpPr txBox="1">
            <a:spLocks noChangeArrowheads="1"/>
          </p:cNvSpPr>
          <p:nvPr/>
        </p:nvSpPr>
        <p:spPr bwMode="auto">
          <a:xfrm rot="-1931568">
            <a:off x="3124200" y="5622925"/>
            <a:ext cx="1143000" cy="7016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水平网格线</a:t>
            </a:r>
          </a:p>
        </p:txBody>
      </p:sp>
      <p:sp>
        <p:nvSpPr>
          <p:cNvPr id="456714" name="Text Box 10"/>
          <p:cNvSpPr txBox="1">
            <a:spLocks noChangeArrowheads="1"/>
          </p:cNvSpPr>
          <p:nvPr/>
        </p:nvSpPr>
        <p:spPr bwMode="auto">
          <a:xfrm rot="-1934339">
            <a:off x="4038600" y="5638800"/>
            <a:ext cx="11430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液晶层</a:t>
            </a:r>
          </a:p>
        </p:txBody>
      </p:sp>
      <p:sp>
        <p:nvSpPr>
          <p:cNvPr id="456715" name="Text Box 11"/>
          <p:cNvSpPr txBox="1">
            <a:spLocks noChangeArrowheads="1"/>
          </p:cNvSpPr>
          <p:nvPr/>
        </p:nvSpPr>
        <p:spPr bwMode="auto">
          <a:xfrm rot="-1931568">
            <a:off x="4800600" y="5638800"/>
            <a:ext cx="1143000" cy="7016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垂直网格线</a:t>
            </a:r>
          </a:p>
        </p:txBody>
      </p:sp>
      <p:sp>
        <p:nvSpPr>
          <p:cNvPr id="456716" name="Text Box 12"/>
          <p:cNvSpPr txBox="1">
            <a:spLocks noChangeArrowheads="1"/>
          </p:cNvSpPr>
          <p:nvPr/>
        </p:nvSpPr>
        <p:spPr bwMode="auto">
          <a:xfrm rot="-1928800">
            <a:off x="5715000" y="5638800"/>
            <a:ext cx="12954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垂直极板</a:t>
            </a:r>
          </a:p>
        </p:txBody>
      </p:sp>
      <p:sp>
        <p:nvSpPr>
          <p:cNvPr id="106510" name="Line 13"/>
          <p:cNvSpPr>
            <a:spLocks noChangeShapeType="1"/>
          </p:cNvSpPr>
          <p:nvPr/>
        </p:nvSpPr>
        <p:spPr bwMode="auto">
          <a:xfrm flipH="1">
            <a:off x="6858000" y="4648200"/>
            <a:ext cx="685800" cy="1588"/>
          </a:xfrm>
          <a:prstGeom prst="line">
            <a:avLst/>
          </a:prstGeom>
          <a:noFill/>
          <a:ln w="76200" cap="sq">
            <a:solidFill>
              <a:srgbClr val="FFFF66"/>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6718" name="Text Box 14"/>
          <p:cNvSpPr txBox="1">
            <a:spLocks noChangeArrowheads="1"/>
          </p:cNvSpPr>
          <p:nvPr/>
        </p:nvSpPr>
        <p:spPr bwMode="auto">
          <a:xfrm>
            <a:off x="7696200" y="4098925"/>
            <a:ext cx="609600" cy="1311275"/>
          </a:xfrm>
          <a:prstGeom prst="rect">
            <a:avLst/>
          </a:prstGeom>
          <a:solidFill>
            <a:schemeClr val="bg1"/>
          </a:solidFill>
          <a:ln w="12700" cap="sq">
            <a:noFill/>
            <a:miter lim="800000"/>
            <a:headEnd type="none" w="sm" len="sm"/>
            <a:tailEnd type="none" w="sm" len="sm"/>
          </a:ln>
          <a:effectLst/>
        </p:spPr>
        <p:txBody>
          <a:bodyPr>
            <a:spAutoFit/>
          </a:bodyPr>
          <a:lstStyle/>
          <a:p>
            <a:pPr eaLnBrk="1" hangingPunct="1">
              <a:defRPr/>
            </a:pPr>
            <a:r>
              <a:rPr lang="zh-CN" altLang="en-US" sz="2000" b="1">
                <a:effectLst>
                  <a:outerShdw blurRad="38100" dist="38100" dir="2700000" algn="tl">
                    <a:srgbClr val="C0C0C0"/>
                  </a:outerShdw>
                </a:effectLst>
                <a:latin typeface="黑体" pitchFamily="49" charset="-122"/>
                <a:ea typeface="黑体" pitchFamily="49" charset="-122"/>
              </a:rPr>
              <a:t>观察方向</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(2) </a:t>
            </a:r>
            <a:r>
              <a:rPr lang="zh-CN" altLang="en-US" smtClean="0">
                <a:latin typeface="隶书" panose="02010509060101010101" pitchFamily="49" charset="-122"/>
              </a:rPr>
              <a:t>液晶显示器的技术指标</a:t>
            </a:r>
            <a:r>
              <a:rPr lang="zh-CN" altLang="en-US" smtClean="0"/>
              <a:t> </a:t>
            </a:r>
          </a:p>
        </p:txBody>
      </p:sp>
      <p:sp>
        <p:nvSpPr>
          <p:cNvPr id="139269" name="Rectangle 3"/>
          <p:cNvSpPr>
            <a:spLocks noGrp="1" noChangeArrowheads="1"/>
          </p:cNvSpPr>
          <p:nvPr>
            <p:ph idx="1"/>
          </p:nvPr>
        </p:nvSpPr>
        <p:spPr>
          <a:xfrm>
            <a:off x="685800" y="1295400"/>
            <a:ext cx="7772400" cy="4876800"/>
          </a:xfrm>
        </p:spPr>
        <p:txBody>
          <a:bodyPr/>
          <a:lstStyle/>
          <a:p>
            <a:pPr marL="0" indent="0" eaLnBrk="1" hangingPunct="1">
              <a:lnSpc>
                <a:spcPct val="150000"/>
              </a:lnSpc>
              <a:buFontTx/>
              <a:buNone/>
              <a:defRPr/>
            </a:pPr>
            <a:r>
              <a:rPr lang="zh-CN" altLang="en-US" dirty="0" smtClean="0">
                <a:latin typeface="宋体" panose="02010600030101010101" pitchFamily="2" charset="-122"/>
              </a:rPr>
              <a:t>尺寸标示</a:t>
            </a:r>
            <a:r>
              <a:rPr lang="zh-CN" altLang="en-US" dirty="0" smtClean="0"/>
              <a:t> </a:t>
            </a:r>
          </a:p>
          <a:p>
            <a:pPr eaLnBrk="1" hangingPunct="1">
              <a:lnSpc>
                <a:spcPct val="150000"/>
              </a:lnSpc>
              <a:defRPr/>
            </a:pPr>
            <a:r>
              <a:rPr lang="zh-CN" altLang="en-US" dirty="0" smtClean="0">
                <a:latin typeface="宋体" panose="02010600030101010101" pitchFamily="2" charset="-122"/>
              </a:rPr>
              <a:t>液晶显示器的尺寸以实际可视范围的对角线长度标示，单位为厘米或英寸。</a:t>
            </a:r>
            <a:r>
              <a:rPr lang="zh-CN" altLang="en-US" dirty="0" smtClean="0"/>
              <a:t> </a:t>
            </a:r>
          </a:p>
        </p:txBody>
      </p:sp>
      <p:sp>
        <p:nvSpPr>
          <p:cNvPr id="4" name="日期占位符 3"/>
          <p:cNvSpPr>
            <a:spLocks noGrp="1"/>
          </p:cNvSpPr>
          <p:nvPr>
            <p:ph type="dt" sz="half" idx="10"/>
          </p:nvPr>
        </p:nvSpPr>
        <p:spPr/>
        <p:txBody>
          <a:bodyPr/>
          <a:lstStyle/>
          <a:p>
            <a:pPr>
              <a:defRPr/>
            </a:pPr>
            <a:fld id="{5284E7D9-7FC2-4053-B02B-168ECC9BF73F}" type="datetime1">
              <a:rPr lang="zh-CN" altLang="en-US"/>
              <a:pPr>
                <a:defRPr/>
              </a:pPr>
              <a:t>2021/9/12</a:t>
            </a:fld>
            <a:endParaRPr lang="en-US" altLang="zh-CN"/>
          </a:p>
        </p:txBody>
      </p:sp>
      <p:sp>
        <p:nvSpPr>
          <p:cNvPr id="1075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984278B-2FF0-4149-8DD3-EE420E29A98A}" type="slidenum">
              <a:rPr lang="en-US" altLang="zh-CN" sz="1400">
                <a:solidFill>
                  <a:schemeClr val="bg2"/>
                </a:solidFill>
                <a:latin typeface="Tahoma" panose="020B0604030504040204" pitchFamily="34" charset="0"/>
              </a:rPr>
              <a:pPr/>
              <a:t>102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8"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点距</a:t>
            </a:r>
            <a:endParaRPr lang="zh-CN" altLang="en-US" smtClean="0"/>
          </a:p>
        </p:txBody>
      </p:sp>
      <p:sp>
        <p:nvSpPr>
          <p:cNvPr id="108549" name="Rectangle 3"/>
          <p:cNvSpPr>
            <a:spLocks noGrp="1" noChangeArrowheads="1"/>
          </p:cNvSpPr>
          <p:nvPr>
            <p:ph idx="1"/>
          </p:nvPr>
        </p:nvSpPr>
        <p:spPr>
          <a:xfrm>
            <a:off x="533400" y="1052513"/>
            <a:ext cx="7999413" cy="4891087"/>
          </a:xfrm>
        </p:spPr>
        <p:txBody>
          <a:bodyPr/>
          <a:lstStyle/>
          <a:p>
            <a:pPr eaLnBrk="1" hangingPunct="1">
              <a:lnSpc>
                <a:spcPct val="120000"/>
              </a:lnSpc>
              <a:spcBef>
                <a:spcPct val="0"/>
              </a:spcBef>
            </a:pPr>
            <a:r>
              <a:rPr lang="zh-CN" altLang="en-US" smtClean="0">
                <a:latin typeface="宋体" panose="02010600030101010101" pitchFamily="2" charset="-122"/>
              </a:rPr>
              <a:t>液晶显示器的点距与可视面积直接对应，可通过计算得出。</a:t>
            </a:r>
          </a:p>
          <a:p>
            <a:pPr eaLnBrk="1" hangingPunct="1">
              <a:lnSpc>
                <a:spcPct val="120000"/>
              </a:lnSpc>
              <a:spcBef>
                <a:spcPct val="0"/>
              </a:spcBef>
            </a:pPr>
            <a:r>
              <a:rPr lang="zh-CN" altLang="en-US" smtClean="0">
                <a:latin typeface="宋体" panose="02010600030101010101" pitchFamily="2" charset="-122"/>
              </a:rPr>
              <a:t>例如，</a:t>
            </a:r>
            <a:r>
              <a:rPr lang="en-US" altLang="zh-CN" smtClean="0">
                <a:latin typeface="宋体" panose="02010600030101010101" pitchFamily="2" charset="-122"/>
              </a:rPr>
              <a:t>14</a:t>
            </a:r>
            <a:r>
              <a:rPr lang="zh-CN" altLang="en-US" smtClean="0">
                <a:latin typeface="宋体" panose="02010600030101010101" pitchFamily="2" charset="-122"/>
              </a:rPr>
              <a:t>英寸的</a:t>
            </a:r>
            <a:r>
              <a:rPr lang="en-US" altLang="zh-CN" smtClean="0">
                <a:latin typeface="宋体" panose="02010600030101010101" pitchFamily="2" charset="-122"/>
              </a:rPr>
              <a:t>LCD</a:t>
            </a:r>
            <a:r>
              <a:rPr lang="zh-CN" altLang="en-US" smtClean="0">
                <a:latin typeface="宋体" panose="02010600030101010101" pitchFamily="2" charset="-122"/>
              </a:rPr>
              <a:t>的可视面积一般为</a:t>
            </a:r>
            <a:r>
              <a:rPr lang="en-US" altLang="zh-CN" smtClean="0">
                <a:latin typeface="宋体" panose="02010600030101010101" pitchFamily="2" charset="-122"/>
              </a:rPr>
              <a:t>285.7mm×214.3mm</a:t>
            </a:r>
            <a:r>
              <a:rPr lang="zh-CN" altLang="en-US" smtClean="0">
                <a:latin typeface="宋体" panose="02010600030101010101" pitchFamily="2" charset="-122"/>
              </a:rPr>
              <a:t>，最佳分辨率为</a:t>
            </a:r>
            <a:r>
              <a:rPr lang="en-US" altLang="zh-CN" smtClean="0">
                <a:latin typeface="宋体" panose="02010600030101010101" pitchFamily="2" charset="-122"/>
              </a:rPr>
              <a:t>1024×768</a:t>
            </a:r>
            <a:r>
              <a:rPr lang="zh-CN" altLang="en-US" smtClean="0">
                <a:latin typeface="宋体" panose="02010600030101010101" pitchFamily="2" charset="-122"/>
              </a:rPr>
              <a:t>，可以算出其点距是</a:t>
            </a:r>
            <a:r>
              <a:rPr lang="en-US" altLang="zh-CN" smtClean="0">
                <a:latin typeface="宋体" panose="02010600030101010101" pitchFamily="2" charset="-122"/>
              </a:rPr>
              <a:t>:</a:t>
            </a:r>
          </a:p>
          <a:p>
            <a:pPr eaLnBrk="1" hangingPunct="1">
              <a:lnSpc>
                <a:spcPct val="120000"/>
              </a:lnSpc>
              <a:spcBef>
                <a:spcPct val="0"/>
              </a:spcBef>
            </a:pPr>
            <a:r>
              <a:rPr lang="en-US" altLang="zh-CN" smtClean="0">
                <a:latin typeface="宋体" panose="02010600030101010101" pitchFamily="2" charset="-122"/>
              </a:rPr>
              <a:t>285.7/1024</a:t>
            </a:r>
            <a:r>
              <a:rPr lang="zh-CN" altLang="en-US" smtClean="0">
                <a:latin typeface="宋体" panose="02010600030101010101" pitchFamily="2" charset="-122"/>
              </a:rPr>
              <a:t>＝</a:t>
            </a:r>
            <a:r>
              <a:rPr lang="en-US" altLang="zh-CN" smtClean="0">
                <a:latin typeface="宋体" panose="02010600030101010101" pitchFamily="2" charset="-122"/>
              </a:rPr>
              <a:t>0.279mm    </a:t>
            </a:r>
            <a:r>
              <a:rPr lang="zh-CN" altLang="en-US" smtClean="0">
                <a:latin typeface="宋体" panose="02010600030101010101" pitchFamily="2" charset="-122"/>
              </a:rPr>
              <a:t>或</a:t>
            </a:r>
          </a:p>
          <a:p>
            <a:pPr eaLnBrk="1" hangingPunct="1">
              <a:lnSpc>
                <a:spcPct val="120000"/>
              </a:lnSpc>
              <a:spcBef>
                <a:spcPct val="0"/>
              </a:spcBef>
            </a:pPr>
            <a:r>
              <a:rPr lang="en-US" altLang="zh-CN" smtClean="0">
                <a:latin typeface="宋体" panose="02010600030101010101" pitchFamily="2" charset="-122"/>
              </a:rPr>
              <a:t>214.3/768</a:t>
            </a:r>
            <a:r>
              <a:rPr lang="zh-CN" altLang="en-US" smtClean="0">
                <a:latin typeface="宋体" panose="02010600030101010101" pitchFamily="2" charset="-122"/>
              </a:rPr>
              <a:t>＝</a:t>
            </a:r>
            <a:r>
              <a:rPr lang="en-US" altLang="zh-CN" smtClean="0">
                <a:latin typeface="宋体" panose="02010600030101010101" pitchFamily="2" charset="-122"/>
              </a:rPr>
              <a:t>0.279mm</a:t>
            </a:r>
          </a:p>
          <a:p>
            <a:pPr eaLnBrk="1" hangingPunct="1">
              <a:lnSpc>
                <a:spcPct val="120000"/>
              </a:lnSpc>
              <a:spcBef>
                <a:spcPct val="0"/>
              </a:spcBef>
            </a:pPr>
            <a:r>
              <a:rPr lang="zh-CN" altLang="en-US" smtClean="0">
                <a:latin typeface="宋体" panose="02010600030101010101" pitchFamily="2" charset="-122"/>
              </a:rPr>
              <a:t>同理，若已知某液晶显示器的点距和最大分辨率，也可算出该液晶显示器的最大可视面积。</a:t>
            </a:r>
          </a:p>
        </p:txBody>
      </p:sp>
      <p:sp>
        <p:nvSpPr>
          <p:cNvPr id="4" name="日期占位符 3"/>
          <p:cNvSpPr>
            <a:spLocks noGrp="1"/>
          </p:cNvSpPr>
          <p:nvPr>
            <p:ph type="dt" sz="half" idx="10"/>
          </p:nvPr>
        </p:nvSpPr>
        <p:spPr/>
        <p:txBody>
          <a:bodyPr/>
          <a:lstStyle/>
          <a:p>
            <a:pPr>
              <a:defRPr/>
            </a:pPr>
            <a:fld id="{B097C19D-3CB7-40E4-ADF6-C50302FCD7A2}" type="datetime1">
              <a:rPr lang="zh-CN" altLang="en-US"/>
              <a:pPr>
                <a:defRPr/>
              </a:pPr>
              <a:t>2021/9/12</a:t>
            </a:fld>
            <a:endParaRPr lang="en-US" altLang="zh-CN"/>
          </a:p>
        </p:txBody>
      </p:sp>
      <p:sp>
        <p:nvSpPr>
          <p:cNvPr id="1085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97D41F8-0FB8-4368-88F0-96D55E898B3B}" type="slidenum">
              <a:rPr lang="en-US" altLang="zh-CN" sz="1400">
                <a:solidFill>
                  <a:schemeClr val="bg2"/>
                </a:solidFill>
                <a:latin typeface="Tahoma" panose="020B0604030504040204" pitchFamily="34" charset="0"/>
              </a:rPr>
              <a:pPr/>
              <a:t>103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2" name="Rectangle 2"/>
          <p:cNvSpPr>
            <a:spLocks noGrp="1" noChangeArrowheads="1"/>
          </p:cNvSpPr>
          <p:nvPr>
            <p:ph type="title"/>
          </p:nvPr>
        </p:nvSpPr>
        <p:spPr/>
        <p:txBody>
          <a:bodyPr/>
          <a:lstStyle/>
          <a:p>
            <a:pPr eaLnBrk="1" hangingPunct="1"/>
            <a:r>
              <a:rPr lang="zh-CN" altLang="en-US" smtClean="0">
                <a:latin typeface="隶书" panose="02010509060101010101" pitchFamily="49" charset="-122"/>
              </a:rPr>
              <a:t>最佳分辨率（真实分辨率）</a:t>
            </a:r>
          </a:p>
        </p:txBody>
      </p:sp>
      <p:sp>
        <p:nvSpPr>
          <p:cNvPr id="92165" name="Rectangle 3"/>
          <p:cNvSpPr>
            <a:spLocks noGrp="1" noChangeArrowheads="1"/>
          </p:cNvSpPr>
          <p:nvPr>
            <p:ph idx="1"/>
          </p:nvPr>
        </p:nvSpPr>
        <p:spPr>
          <a:xfrm>
            <a:off x="685800" y="1295400"/>
            <a:ext cx="7924800" cy="4648200"/>
          </a:xfrm>
        </p:spPr>
        <p:txBody>
          <a:bodyPr/>
          <a:lstStyle/>
          <a:p>
            <a:pPr eaLnBrk="1" hangingPunct="1">
              <a:lnSpc>
                <a:spcPct val="120000"/>
              </a:lnSpc>
            </a:pPr>
            <a:r>
              <a:rPr lang="zh-CN" altLang="en-US" smtClean="0">
                <a:latin typeface="宋体" panose="02010600030101010101" pitchFamily="2" charset="-122"/>
              </a:rPr>
              <a:t>目前，市面上的</a:t>
            </a:r>
            <a:r>
              <a:rPr lang="en-US" altLang="zh-CN" smtClean="0">
                <a:latin typeface="宋体" panose="02010600030101010101" pitchFamily="2" charset="-122"/>
              </a:rPr>
              <a:t>13</a:t>
            </a:r>
            <a:r>
              <a:rPr lang="zh-CN" altLang="en-US" smtClean="0">
                <a:latin typeface="宋体" panose="02010600030101010101" pitchFamily="2" charset="-122"/>
              </a:rPr>
              <a:t>、</a:t>
            </a:r>
            <a:r>
              <a:rPr lang="en-US" altLang="zh-CN" smtClean="0">
                <a:latin typeface="宋体" panose="02010600030101010101" pitchFamily="2" charset="-122"/>
              </a:rPr>
              <a:t>14</a:t>
            </a:r>
            <a:r>
              <a:rPr lang="zh-CN" altLang="en-US" smtClean="0">
                <a:latin typeface="宋体" panose="02010600030101010101" pitchFamily="2" charset="-122"/>
              </a:rPr>
              <a:t>、</a:t>
            </a:r>
            <a:r>
              <a:rPr lang="en-US" altLang="zh-CN" smtClean="0">
                <a:latin typeface="宋体" panose="02010600030101010101" pitchFamily="2" charset="-122"/>
              </a:rPr>
              <a:t>15</a:t>
            </a:r>
            <a:r>
              <a:rPr lang="zh-CN" altLang="en-US" smtClean="0">
                <a:latin typeface="宋体" panose="02010600030101010101" pitchFamily="2" charset="-122"/>
              </a:rPr>
              <a:t>英寸的液晶显示器的分辨率都是</a:t>
            </a:r>
            <a:r>
              <a:rPr lang="en-US" altLang="zh-CN" smtClean="0">
                <a:latin typeface="宋体" panose="02010600030101010101" pitchFamily="2" charset="-122"/>
              </a:rPr>
              <a:t>1024×768</a:t>
            </a:r>
            <a:r>
              <a:rPr lang="zh-CN" altLang="en-US" smtClean="0">
                <a:latin typeface="宋体" panose="02010600030101010101" pitchFamily="2" charset="-122"/>
              </a:rPr>
              <a:t>，</a:t>
            </a:r>
            <a:r>
              <a:rPr lang="en-US" altLang="zh-CN" smtClean="0">
                <a:latin typeface="宋体" panose="02010600030101010101" pitchFamily="2" charset="-122"/>
              </a:rPr>
              <a:t>17</a:t>
            </a:r>
            <a:r>
              <a:rPr lang="zh-CN" altLang="en-US" smtClean="0">
                <a:latin typeface="宋体" panose="02010600030101010101" pitchFamily="2" charset="-122"/>
              </a:rPr>
              <a:t>英寸的分辨率为</a:t>
            </a:r>
            <a:r>
              <a:rPr lang="en-US" altLang="zh-CN" smtClean="0">
                <a:latin typeface="宋体" panose="02010600030101010101" pitchFamily="2" charset="-122"/>
              </a:rPr>
              <a:t>1280×1024</a:t>
            </a:r>
            <a:r>
              <a:rPr lang="zh-CN" altLang="en-US" smtClean="0">
                <a:latin typeface="宋体" panose="02010600030101010101" pitchFamily="2" charset="-122"/>
              </a:rPr>
              <a:t>。</a:t>
            </a:r>
          </a:p>
          <a:p>
            <a:pPr eaLnBrk="1" hangingPunct="1">
              <a:lnSpc>
                <a:spcPct val="120000"/>
              </a:lnSpc>
            </a:pPr>
            <a:r>
              <a:rPr lang="zh-CN" altLang="en-US" smtClean="0">
                <a:latin typeface="宋体" panose="02010600030101010101" pitchFamily="2" charset="-122"/>
              </a:rPr>
              <a:t>液晶显示器只有在显示与该液晶显示器的最佳分辨率完全一样的画面时才能达到最佳效果。</a:t>
            </a:r>
          </a:p>
          <a:p>
            <a:pPr eaLnBrk="1" hangingPunct="1">
              <a:lnSpc>
                <a:spcPct val="120000"/>
              </a:lnSpc>
            </a:pPr>
            <a:r>
              <a:rPr lang="zh-CN" altLang="en-US" smtClean="0">
                <a:latin typeface="宋体" panose="02010600030101010101" pitchFamily="2" charset="-122"/>
              </a:rPr>
              <a:t>如果显示小于最佳分辨率的画面，可采用两种不同的处理方式。</a:t>
            </a:r>
          </a:p>
        </p:txBody>
      </p:sp>
      <p:sp>
        <p:nvSpPr>
          <p:cNvPr id="4" name="日期占位符 3"/>
          <p:cNvSpPr>
            <a:spLocks noGrp="1"/>
          </p:cNvSpPr>
          <p:nvPr>
            <p:ph type="dt" sz="half" idx="10"/>
          </p:nvPr>
        </p:nvSpPr>
        <p:spPr/>
        <p:txBody>
          <a:bodyPr/>
          <a:lstStyle/>
          <a:p>
            <a:pPr>
              <a:defRPr/>
            </a:pPr>
            <a:fld id="{7A3BAF94-A340-4A48-9AB2-8C0A69299195}" type="datetime1">
              <a:rPr lang="zh-CN" altLang="en-US"/>
              <a:pPr>
                <a:defRPr/>
              </a:pPr>
              <a:t>2021/9/12</a:t>
            </a:fld>
            <a:endParaRPr lang="en-US" altLang="zh-CN"/>
          </a:p>
        </p:txBody>
      </p:sp>
      <p:sp>
        <p:nvSpPr>
          <p:cNvPr id="1095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1AE7FDF-046A-44C6-8447-2A57E104C17C}" type="slidenum">
              <a:rPr lang="en-US" altLang="zh-CN" sz="1400">
                <a:solidFill>
                  <a:schemeClr val="bg2"/>
                </a:solidFill>
                <a:latin typeface="Tahoma" panose="020B0604030504040204" pitchFamily="34" charset="0"/>
              </a:rPr>
              <a:pPr/>
              <a:t>104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165">
                                            <p:txEl>
                                              <p:pRg st="1" end="1"/>
                                            </p:txEl>
                                          </p:spTgt>
                                        </p:tgtEl>
                                        <p:attrNameLst>
                                          <p:attrName>style.visibility</p:attrName>
                                        </p:attrNameLst>
                                      </p:cBhvr>
                                      <p:to>
                                        <p:strVal val="visible"/>
                                      </p:to>
                                    </p:set>
                                    <p:animEffect transition="in" filter="box(in)">
                                      <p:cBhvr>
                                        <p:cTn id="7" dur="500"/>
                                        <p:tgtEl>
                                          <p:spTgt spid="9216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2165">
                                            <p:txEl>
                                              <p:pRg st="2" end="2"/>
                                            </p:txEl>
                                          </p:spTgt>
                                        </p:tgtEl>
                                        <p:attrNameLst>
                                          <p:attrName>style.visibility</p:attrName>
                                        </p:attrNameLst>
                                      </p:cBhvr>
                                      <p:to>
                                        <p:strVal val="visible"/>
                                      </p:to>
                                    </p:set>
                                    <p:animEffect transition="in" filter="box(in)">
                                      <p:cBhvr>
                                        <p:cTn id="12" dur="500"/>
                                        <p:tgtEl>
                                          <p:spTgt spid="921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6" name="Rectangle 3"/>
          <p:cNvSpPr>
            <a:spLocks noGrp="1" noChangeArrowheads="1"/>
          </p:cNvSpPr>
          <p:nvPr>
            <p:ph idx="1"/>
          </p:nvPr>
        </p:nvSpPr>
        <p:spPr>
          <a:xfrm>
            <a:off x="685800" y="404813"/>
            <a:ext cx="7918450" cy="5691187"/>
          </a:xfrm>
        </p:spPr>
        <p:txBody>
          <a:bodyPr/>
          <a:lstStyle/>
          <a:p>
            <a:pPr eaLnBrk="1" hangingPunct="1">
              <a:lnSpc>
                <a:spcPct val="120000"/>
              </a:lnSpc>
            </a:pPr>
            <a:r>
              <a:rPr lang="en-US" altLang="zh-CN" smtClean="0">
                <a:latin typeface="宋体" panose="02010600030101010101" pitchFamily="2" charset="-122"/>
              </a:rPr>
              <a:t>① </a:t>
            </a:r>
            <a:r>
              <a:rPr lang="zh-CN" altLang="en-US" smtClean="0">
                <a:latin typeface="宋体" panose="02010600030101010101" pitchFamily="2" charset="-122"/>
              </a:rPr>
              <a:t>居中显示</a:t>
            </a:r>
          </a:p>
          <a:p>
            <a:pPr eaLnBrk="1" hangingPunct="1">
              <a:lnSpc>
                <a:spcPct val="120000"/>
              </a:lnSpc>
            </a:pPr>
            <a:r>
              <a:rPr lang="zh-CN" altLang="en-US" smtClean="0">
                <a:latin typeface="宋体" panose="02010600030101010101" pitchFamily="2" charset="-122"/>
              </a:rPr>
              <a:t>设最佳分辨率为</a:t>
            </a:r>
            <a:r>
              <a:rPr lang="en-US" altLang="zh-CN" smtClean="0">
                <a:latin typeface="宋体" panose="02010600030101010101" pitchFamily="2" charset="-122"/>
              </a:rPr>
              <a:t>1024×768</a:t>
            </a:r>
            <a:r>
              <a:rPr lang="zh-CN" altLang="en-US" smtClean="0">
                <a:latin typeface="宋体" panose="02010600030101010101" pitchFamily="2" charset="-122"/>
              </a:rPr>
              <a:t>，在显示</a:t>
            </a:r>
            <a:r>
              <a:rPr lang="en-US" altLang="zh-CN" smtClean="0">
                <a:latin typeface="宋体" panose="02010600030101010101" pitchFamily="2" charset="-122"/>
              </a:rPr>
              <a:t>800×600</a:t>
            </a:r>
            <a:r>
              <a:rPr lang="zh-CN" altLang="en-US" smtClean="0">
                <a:latin typeface="宋体" panose="02010600030101010101" pitchFamily="2" charset="-122"/>
              </a:rPr>
              <a:t>分辨率的图像时，显示器只是以中间那</a:t>
            </a:r>
            <a:r>
              <a:rPr lang="en-US" altLang="zh-CN" smtClean="0">
                <a:latin typeface="宋体" panose="02010600030101010101" pitchFamily="2" charset="-122"/>
              </a:rPr>
              <a:t>800×600</a:t>
            </a:r>
            <a:r>
              <a:rPr lang="zh-CN" altLang="en-US" smtClean="0">
                <a:latin typeface="宋体" panose="02010600030101010101" pitchFamily="2" charset="-122"/>
              </a:rPr>
              <a:t>个像素来显示画面，周围则为阴影，在这种方式下，由于信号分辨率是一一对应的，所以画面清晰，惟一的缺憾就是画面太小。</a:t>
            </a:r>
          </a:p>
          <a:p>
            <a:pPr eaLnBrk="1" hangingPunct="1">
              <a:lnSpc>
                <a:spcPct val="120000"/>
              </a:lnSpc>
            </a:pPr>
            <a:r>
              <a:rPr lang="zh-CN" altLang="en-US" smtClean="0">
                <a:latin typeface="宋体" panose="02010600030101010101" pitchFamily="2" charset="-122"/>
              </a:rPr>
              <a:t>② 放大显示</a:t>
            </a:r>
          </a:p>
          <a:p>
            <a:pPr eaLnBrk="1" hangingPunct="1">
              <a:lnSpc>
                <a:spcPct val="120000"/>
              </a:lnSpc>
            </a:pPr>
            <a:r>
              <a:rPr lang="zh-CN" altLang="en-US" smtClean="0">
                <a:latin typeface="宋体" panose="02010600030101010101" pitchFamily="2" charset="-122"/>
              </a:rPr>
              <a:t>将</a:t>
            </a:r>
            <a:r>
              <a:rPr lang="en-US" altLang="zh-CN" smtClean="0">
                <a:latin typeface="宋体" panose="02010600030101010101" pitchFamily="2" charset="-122"/>
              </a:rPr>
              <a:t>800×600</a:t>
            </a:r>
            <a:r>
              <a:rPr lang="zh-CN" altLang="en-US" smtClean="0">
                <a:latin typeface="宋体" panose="02010600030101010101" pitchFamily="2" charset="-122"/>
              </a:rPr>
              <a:t>的画面通过计算放大为</a:t>
            </a:r>
            <a:r>
              <a:rPr lang="en-US" altLang="zh-CN" smtClean="0">
                <a:latin typeface="宋体" panose="02010600030101010101" pitchFamily="2" charset="-122"/>
              </a:rPr>
              <a:t>1024×768</a:t>
            </a:r>
            <a:r>
              <a:rPr lang="zh-CN" altLang="en-US" smtClean="0">
                <a:latin typeface="宋体" panose="02010600030101010101" pitchFamily="2" charset="-122"/>
              </a:rPr>
              <a:t>的分辨率来显示。由于此方式处理后的信号与像素并非一一对应，虽然画面大，但是比较模糊。</a:t>
            </a:r>
          </a:p>
        </p:txBody>
      </p:sp>
      <p:sp>
        <p:nvSpPr>
          <p:cNvPr id="3" name="日期占位符 3"/>
          <p:cNvSpPr>
            <a:spLocks noGrp="1"/>
          </p:cNvSpPr>
          <p:nvPr>
            <p:ph type="dt" sz="half" idx="10"/>
          </p:nvPr>
        </p:nvSpPr>
        <p:spPr/>
        <p:txBody>
          <a:bodyPr/>
          <a:lstStyle/>
          <a:p>
            <a:pPr>
              <a:defRPr/>
            </a:pPr>
            <a:fld id="{6F80EEBD-2BAA-49EE-8006-374BA14AF6B3}" type="datetime1">
              <a:rPr lang="zh-CN" altLang="en-US"/>
              <a:pPr>
                <a:defRPr/>
              </a:pPr>
              <a:t>2021/9/12</a:t>
            </a:fld>
            <a:endParaRPr lang="en-US" altLang="zh-CN"/>
          </a:p>
        </p:txBody>
      </p:sp>
      <p:sp>
        <p:nvSpPr>
          <p:cNvPr id="1105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F00921E-E8A8-4EC8-A31D-21A5191F9C28}" type="slidenum">
              <a:rPr lang="en-US" altLang="zh-CN" sz="1400">
                <a:solidFill>
                  <a:schemeClr val="bg2"/>
                </a:solidFill>
                <a:latin typeface="Tahoma" panose="020B0604030504040204" pitchFamily="34" charset="0"/>
              </a:rPr>
              <a:pPr/>
              <a:t>105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p:txBody>
          <a:bodyPr/>
          <a:lstStyle/>
          <a:p>
            <a:pPr eaLnBrk="1" hangingPunct="1"/>
            <a:r>
              <a:rPr lang="zh-CN" altLang="en-US" sz="4000" smtClean="0">
                <a:latin typeface="隶书" panose="02010509060101010101" pitchFamily="49" charset="-122"/>
              </a:rPr>
              <a:t>刷新率</a:t>
            </a:r>
            <a:r>
              <a:rPr lang="zh-CN" altLang="en-US" smtClean="0"/>
              <a:t> </a:t>
            </a:r>
          </a:p>
        </p:txBody>
      </p:sp>
      <p:sp>
        <p:nvSpPr>
          <p:cNvPr id="111621" name="Rectangle 3"/>
          <p:cNvSpPr>
            <a:spLocks noGrp="1" noChangeArrowheads="1"/>
          </p:cNvSpPr>
          <p:nvPr>
            <p:ph idx="1"/>
          </p:nvPr>
        </p:nvSpPr>
        <p:spPr/>
        <p:txBody>
          <a:bodyPr/>
          <a:lstStyle/>
          <a:p>
            <a:pPr eaLnBrk="1" hangingPunct="1">
              <a:lnSpc>
                <a:spcPct val="150000"/>
              </a:lnSpc>
            </a:pPr>
            <a:r>
              <a:rPr lang="en-US" altLang="zh-CN" smtClean="0">
                <a:latin typeface="宋体" panose="02010600030101010101" pitchFamily="2" charset="-122"/>
              </a:rPr>
              <a:t>LCD</a:t>
            </a:r>
            <a:r>
              <a:rPr lang="zh-CN" altLang="en-US" smtClean="0">
                <a:latin typeface="宋体" panose="02010600030101010101" pitchFamily="2" charset="-122"/>
              </a:rPr>
              <a:t>是对整幅画面进行刷新，使得</a:t>
            </a:r>
            <a:r>
              <a:rPr lang="en-US" altLang="zh-CN" smtClean="0">
                <a:latin typeface="宋体" panose="02010600030101010101" pitchFamily="2" charset="-122"/>
              </a:rPr>
              <a:t>LCD</a:t>
            </a:r>
            <a:r>
              <a:rPr lang="zh-CN" altLang="en-US" smtClean="0">
                <a:latin typeface="宋体" panose="02010600030101010101" pitchFamily="2" charset="-122"/>
              </a:rPr>
              <a:t>即使在较低的刷新率（如</a:t>
            </a:r>
            <a:r>
              <a:rPr lang="en-US" altLang="zh-CN" smtClean="0">
                <a:latin typeface="宋体" panose="02010600030101010101" pitchFamily="2" charset="-122"/>
              </a:rPr>
              <a:t>60Hz</a:t>
            </a:r>
            <a:r>
              <a:rPr lang="zh-CN" altLang="en-US" smtClean="0">
                <a:latin typeface="宋体" panose="02010600030101010101" pitchFamily="2" charset="-122"/>
              </a:rPr>
              <a:t>）下，也不会出现闪烁现象。因此，刷新率对于</a:t>
            </a:r>
            <a:r>
              <a:rPr lang="en-US" altLang="zh-CN" smtClean="0">
                <a:latin typeface="宋体" panose="02010600030101010101" pitchFamily="2" charset="-122"/>
              </a:rPr>
              <a:t>LCD</a:t>
            </a:r>
            <a:r>
              <a:rPr lang="zh-CN" altLang="en-US" smtClean="0">
                <a:latin typeface="宋体" panose="02010600030101010101" pitchFamily="2" charset="-122"/>
              </a:rPr>
              <a:t>来说并不是一个重要的指标。更大的刷新频率只意味着</a:t>
            </a:r>
            <a:r>
              <a:rPr lang="en-US" altLang="zh-CN" smtClean="0">
                <a:latin typeface="宋体" panose="02010600030101010101" pitchFamily="2" charset="-122"/>
              </a:rPr>
              <a:t>LCD</a:t>
            </a:r>
            <a:r>
              <a:rPr lang="zh-CN" altLang="en-US" smtClean="0">
                <a:latin typeface="宋体" panose="02010600030101010101" pitchFamily="2" charset="-122"/>
              </a:rPr>
              <a:t>可以接受并处理更高频率的视频信号，对画面效果不会有多大提高。 </a:t>
            </a:r>
          </a:p>
        </p:txBody>
      </p:sp>
      <p:sp>
        <p:nvSpPr>
          <p:cNvPr id="4" name="日期占位符 3"/>
          <p:cNvSpPr>
            <a:spLocks noGrp="1"/>
          </p:cNvSpPr>
          <p:nvPr>
            <p:ph type="dt" sz="half" idx="10"/>
          </p:nvPr>
        </p:nvSpPr>
        <p:spPr/>
        <p:txBody>
          <a:bodyPr/>
          <a:lstStyle/>
          <a:p>
            <a:pPr>
              <a:defRPr/>
            </a:pPr>
            <a:fld id="{11AC4F25-F450-4C36-BAE9-2097470186E8}" type="datetime1">
              <a:rPr lang="zh-CN" altLang="en-US"/>
              <a:pPr>
                <a:defRPr/>
              </a:pPr>
              <a:t>2021/9/12</a:t>
            </a:fld>
            <a:endParaRPr lang="en-US" altLang="zh-CN"/>
          </a:p>
        </p:txBody>
      </p:sp>
      <p:sp>
        <p:nvSpPr>
          <p:cNvPr id="1116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DFD3CFF-D6D6-4B83-A93B-4FD61FABE473}" type="slidenum">
              <a:rPr lang="en-US" altLang="zh-CN" sz="1400">
                <a:solidFill>
                  <a:schemeClr val="bg2"/>
                </a:solidFill>
                <a:latin typeface="Tahoma" panose="020B0604030504040204" pitchFamily="34" charset="0"/>
              </a:rPr>
              <a:pPr/>
              <a:t>106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4" name="Rectangle 1026"/>
          <p:cNvSpPr>
            <a:spLocks noGrp="1" noChangeArrowheads="1"/>
          </p:cNvSpPr>
          <p:nvPr>
            <p:ph type="title"/>
          </p:nvPr>
        </p:nvSpPr>
        <p:spPr/>
        <p:txBody>
          <a:bodyPr/>
          <a:lstStyle/>
          <a:p>
            <a:pPr eaLnBrk="1" hangingPunct="1"/>
            <a:r>
              <a:rPr lang="zh-CN" altLang="en-US" smtClean="0">
                <a:latin typeface="隶书" panose="02010509060101010101" pitchFamily="49" charset="-122"/>
              </a:rPr>
              <a:t>亮度</a:t>
            </a:r>
            <a:r>
              <a:rPr lang="zh-CN" altLang="en-US" smtClean="0"/>
              <a:t> </a:t>
            </a:r>
          </a:p>
        </p:txBody>
      </p:sp>
      <p:sp>
        <p:nvSpPr>
          <p:cNvPr id="112645" name="Rectangle 1027"/>
          <p:cNvSpPr>
            <a:spLocks noGrp="1" noChangeArrowheads="1"/>
          </p:cNvSpPr>
          <p:nvPr>
            <p:ph idx="1"/>
          </p:nvPr>
        </p:nvSpPr>
        <p:spPr/>
        <p:txBody>
          <a:bodyPr/>
          <a:lstStyle/>
          <a:p>
            <a:pPr eaLnBrk="1" hangingPunct="1">
              <a:lnSpc>
                <a:spcPct val="150000"/>
              </a:lnSpc>
            </a:pPr>
            <a:r>
              <a:rPr lang="zh-CN" altLang="en-US" smtClean="0">
                <a:latin typeface="宋体" panose="02010600030101010101" pitchFamily="2" charset="-122"/>
              </a:rPr>
              <a:t>液晶显示器亮度以平方米烛光（</a:t>
            </a:r>
            <a:r>
              <a:rPr lang="en-US" altLang="zh-CN" smtClean="0">
                <a:latin typeface="宋体" panose="02010600030101010101" pitchFamily="2" charset="-122"/>
              </a:rPr>
              <a:t>cd/m</a:t>
            </a:r>
            <a:r>
              <a:rPr lang="en-US" altLang="zh-CN" baseline="30000" smtClean="0">
                <a:latin typeface="宋体" panose="02010600030101010101" pitchFamily="2" charset="-122"/>
              </a:rPr>
              <a:t>2</a:t>
            </a:r>
            <a:r>
              <a:rPr lang="zh-CN" altLang="en-US" smtClean="0">
                <a:latin typeface="宋体" panose="02010600030101010101" pitchFamily="2" charset="-122"/>
              </a:rPr>
              <a:t>）为单位。亮度普遍在</a:t>
            </a:r>
            <a:r>
              <a:rPr lang="en-US" altLang="zh-CN" smtClean="0">
                <a:latin typeface="宋体" panose="02010600030101010101" pitchFamily="2" charset="-122"/>
              </a:rPr>
              <a:t>150cd</a:t>
            </a:r>
            <a:r>
              <a:rPr lang="zh-CN" altLang="en-US" smtClean="0">
                <a:latin typeface="宋体" panose="02010600030101010101" pitchFamily="2" charset="-122"/>
              </a:rPr>
              <a:t>／</a:t>
            </a:r>
            <a:r>
              <a:rPr lang="en-US" altLang="zh-CN" smtClean="0">
                <a:latin typeface="宋体" panose="02010600030101010101" pitchFamily="2" charset="-122"/>
              </a:rPr>
              <a:t>m</a:t>
            </a:r>
            <a:r>
              <a:rPr lang="en-US" altLang="zh-CN" baseline="30000" smtClean="0">
                <a:latin typeface="宋体" panose="02010600030101010101" pitchFamily="2" charset="-122"/>
              </a:rPr>
              <a:t>2</a:t>
            </a:r>
            <a:r>
              <a:rPr lang="zh-CN" altLang="en-US" smtClean="0">
                <a:latin typeface="宋体" panose="02010600030101010101" pitchFamily="2" charset="-122"/>
              </a:rPr>
              <a:t>以上。</a:t>
            </a:r>
          </a:p>
          <a:p>
            <a:pPr eaLnBrk="1" hangingPunct="1">
              <a:lnSpc>
                <a:spcPct val="150000"/>
              </a:lnSpc>
            </a:pPr>
            <a:r>
              <a:rPr lang="zh-CN" altLang="en-US" smtClean="0">
                <a:latin typeface="宋体" panose="02010600030101010101" pitchFamily="2" charset="-122"/>
              </a:rPr>
              <a:t>台式机用的液晶显示器由于背光灯的数量比笔记本电脑的液晶显示器多，所以亮度看起来明显要比笔记本电脑的亮。</a:t>
            </a:r>
          </a:p>
        </p:txBody>
      </p:sp>
      <p:sp>
        <p:nvSpPr>
          <p:cNvPr id="4" name="日期占位符 3"/>
          <p:cNvSpPr>
            <a:spLocks noGrp="1"/>
          </p:cNvSpPr>
          <p:nvPr>
            <p:ph type="dt" sz="half" idx="10"/>
          </p:nvPr>
        </p:nvSpPr>
        <p:spPr/>
        <p:txBody>
          <a:bodyPr/>
          <a:lstStyle/>
          <a:p>
            <a:pPr>
              <a:defRPr/>
            </a:pPr>
            <a:fld id="{63008E36-1844-4CE7-9F58-B3E41FE5DA90}" type="datetime1">
              <a:rPr lang="zh-CN" altLang="en-US"/>
              <a:pPr>
                <a:defRPr/>
              </a:pPr>
              <a:t>2021/9/12</a:t>
            </a:fld>
            <a:endParaRPr lang="en-US" altLang="zh-CN"/>
          </a:p>
        </p:txBody>
      </p:sp>
      <p:sp>
        <p:nvSpPr>
          <p:cNvPr id="1126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780F6DE-3CD8-4BFB-B6D5-575A8675D2DE}" type="slidenum">
              <a:rPr lang="en-US" altLang="zh-CN" sz="1400">
                <a:solidFill>
                  <a:schemeClr val="bg2"/>
                </a:solidFill>
                <a:latin typeface="Tahoma" panose="020B0604030504040204" pitchFamily="34" charset="0"/>
              </a:rPr>
              <a:pPr/>
              <a:t>107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8" name="Rectangle 2"/>
          <p:cNvSpPr>
            <a:spLocks noGrp="1" noChangeArrowheads="1"/>
          </p:cNvSpPr>
          <p:nvPr>
            <p:ph type="title"/>
          </p:nvPr>
        </p:nvSpPr>
        <p:spPr/>
        <p:txBody>
          <a:bodyPr/>
          <a:lstStyle/>
          <a:p>
            <a:pPr eaLnBrk="1" hangingPunct="1"/>
            <a:r>
              <a:rPr lang="zh-CN" altLang="en-US" sz="4000" smtClean="0">
                <a:latin typeface="隶书" panose="02010509060101010101" pitchFamily="49" charset="-122"/>
              </a:rPr>
              <a:t>对比度</a:t>
            </a:r>
            <a:r>
              <a:rPr lang="zh-CN" altLang="en-US" smtClean="0"/>
              <a:t> </a:t>
            </a:r>
          </a:p>
        </p:txBody>
      </p:sp>
      <p:sp>
        <p:nvSpPr>
          <p:cNvPr id="113669" name="Rectangle 3"/>
          <p:cNvSpPr>
            <a:spLocks noGrp="1" noChangeArrowheads="1"/>
          </p:cNvSpPr>
          <p:nvPr>
            <p:ph idx="1"/>
          </p:nvPr>
        </p:nvSpPr>
        <p:spPr/>
        <p:txBody>
          <a:bodyPr/>
          <a:lstStyle/>
          <a:p>
            <a:pPr eaLnBrk="1" hangingPunct="1">
              <a:lnSpc>
                <a:spcPct val="150000"/>
              </a:lnSpc>
            </a:pPr>
            <a:r>
              <a:rPr lang="zh-CN" altLang="en-US" smtClean="0">
                <a:latin typeface="宋体" panose="02010600030101010101" pitchFamily="2" charset="-122"/>
              </a:rPr>
              <a:t>对比度是体现液晶显示器是否具备</a:t>
            </a:r>
            <a:r>
              <a:rPr lang="zh-CN" altLang="en-US" smtClean="0">
                <a:solidFill>
                  <a:srgbClr val="FFC000"/>
                </a:solidFill>
                <a:latin typeface="宋体" panose="02010600030101010101" pitchFamily="2" charset="-122"/>
              </a:rPr>
              <a:t>丰富色彩级别</a:t>
            </a:r>
            <a:r>
              <a:rPr lang="zh-CN" altLang="en-US" smtClean="0">
                <a:latin typeface="宋体" panose="02010600030101010101" pitchFamily="2" charset="-122"/>
              </a:rPr>
              <a:t>的直接参数。</a:t>
            </a:r>
          </a:p>
          <a:p>
            <a:pPr eaLnBrk="1" hangingPunct="1">
              <a:lnSpc>
                <a:spcPct val="150000"/>
              </a:lnSpc>
            </a:pPr>
            <a:r>
              <a:rPr lang="zh-CN" altLang="en-US" smtClean="0">
                <a:latin typeface="宋体" panose="02010600030101010101" pitchFamily="2" charset="-122"/>
              </a:rPr>
              <a:t>目前，市面上的液晶显示器的对比度普遍在</a:t>
            </a:r>
            <a:r>
              <a:rPr lang="en-US" altLang="zh-CN" smtClean="0">
                <a:latin typeface="宋体" panose="02010600030101010101" pitchFamily="2" charset="-122"/>
              </a:rPr>
              <a:t>150:1</a:t>
            </a:r>
            <a:r>
              <a:rPr lang="zh-CN" altLang="en-US" smtClean="0">
                <a:latin typeface="宋体" panose="02010600030101010101" pitchFamily="2" charset="-122"/>
              </a:rPr>
              <a:t>～</a:t>
            </a:r>
            <a:r>
              <a:rPr lang="en-US" altLang="zh-CN" smtClean="0">
                <a:latin typeface="宋体" panose="02010600030101010101" pitchFamily="2" charset="-122"/>
              </a:rPr>
              <a:t>500:1</a:t>
            </a:r>
            <a:r>
              <a:rPr lang="zh-CN" altLang="en-US" smtClean="0">
                <a:latin typeface="宋体" panose="02010600030101010101" pitchFamily="2" charset="-122"/>
              </a:rPr>
              <a:t>，高端的液晶显示器则更高。</a:t>
            </a:r>
            <a:r>
              <a:rPr lang="zh-CN" altLang="en-US" smtClean="0"/>
              <a:t> </a:t>
            </a:r>
          </a:p>
          <a:p>
            <a:pPr eaLnBrk="1" hangingPunct="1">
              <a:lnSpc>
                <a:spcPct val="150000"/>
              </a:lnSpc>
            </a:pPr>
            <a:r>
              <a:rPr lang="zh-CN" altLang="en-US" smtClean="0">
                <a:latin typeface="宋体" panose="02010600030101010101" pitchFamily="2" charset="-122"/>
              </a:rPr>
              <a:t>对比度越高，还原</a:t>
            </a:r>
            <a:r>
              <a:rPr lang="zh-CN" altLang="en-US" smtClean="0">
                <a:solidFill>
                  <a:srgbClr val="FFC000"/>
                </a:solidFill>
                <a:latin typeface="宋体" panose="02010600030101010101" pitchFamily="2" charset="-122"/>
              </a:rPr>
              <a:t>画面的层次感</a:t>
            </a:r>
            <a:r>
              <a:rPr lang="zh-CN" altLang="en-US" smtClean="0">
                <a:latin typeface="宋体" panose="02010600030101010101" pitchFamily="2" charset="-122"/>
              </a:rPr>
              <a:t>就越好，即使在观看亮度很高的照片时，黑暗部位的细节也可以清晰体现。</a:t>
            </a:r>
          </a:p>
        </p:txBody>
      </p:sp>
      <p:sp>
        <p:nvSpPr>
          <p:cNvPr id="4" name="日期占位符 3"/>
          <p:cNvSpPr>
            <a:spLocks noGrp="1"/>
          </p:cNvSpPr>
          <p:nvPr>
            <p:ph type="dt" sz="half" idx="10"/>
          </p:nvPr>
        </p:nvSpPr>
        <p:spPr/>
        <p:txBody>
          <a:bodyPr/>
          <a:lstStyle/>
          <a:p>
            <a:pPr>
              <a:defRPr/>
            </a:pPr>
            <a:fld id="{4A524392-132D-440C-A3CD-7A3774120A32}" type="datetime1">
              <a:rPr lang="zh-CN" altLang="en-US"/>
              <a:pPr>
                <a:defRPr/>
              </a:pPr>
              <a:t>2021/9/12</a:t>
            </a:fld>
            <a:endParaRPr lang="en-US" altLang="zh-CN"/>
          </a:p>
        </p:txBody>
      </p:sp>
      <p:sp>
        <p:nvSpPr>
          <p:cNvPr id="1136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DD3E145-DB38-4E86-9721-A012ADD5861C}" type="slidenum">
              <a:rPr lang="en-US" altLang="zh-CN" sz="1400">
                <a:solidFill>
                  <a:schemeClr val="bg2"/>
                </a:solidFill>
                <a:latin typeface="Tahoma" panose="020B0604030504040204" pitchFamily="34" charset="0"/>
              </a:rPr>
              <a:pPr/>
              <a:t>108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2" name="Rectangle 2"/>
          <p:cNvSpPr>
            <a:spLocks noGrp="1" noChangeArrowheads="1"/>
          </p:cNvSpPr>
          <p:nvPr>
            <p:ph type="title"/>
          </p:nvPr>
        </p:nvSpPr>
        <p:spPr/>
        <p:txBody>
          <a:bodyPr/>
          <a:lstStyle/>
          <a:p>
            <a:pPr eaLnBrk="1" hangingPunct="1"/>
            <a:r>
              <a:rPr lang="zh-CN" altLang="en-US" smtClean="0">
                <a:latin typeface="隶书" panose="02010509060101010101" pitchFamily="49" charset="-122"/>
              </a:rPr>
              <a:t>可视角度</a:t>
            </a:r>
            <a:r>
              <a:rPr lang="zh-CN" altLang="en-US" smtClean="0"/>
              <a:t> </a:t>
            </a:r>
            <a:endParaRPr lang="zh-CN" altLang="en-US" smtClean="0">
              <a:solidFill>
                <a:srgbClr val="000000"/>
              </a:solidFill>
              <a:latin typeface="宋体" panose="02010600030101010101" pitchFamily="2" charset="-122"/>
              <a:cs typeface="Times New Roman" panose="02020603050405020304" pitchFamily="18" charset="0"/>
            </a:endParaRPr>
          </a:p>
        </p:txBody>
      </p:sp>
      <p:sp>
        <p:nvSpPr>
          <p:cNvPr id="114693" name="Rectangle 3"/>
          <p:cNvSpPr>
            <a:spLocks noGrp="1" noChangeArrowheads="1"/>
          </p:cNvSpPr>
          <p:nvPr>
            <p:ph idx="1"/>
          </p:nvPr>
        </p:nvSpPr>
        <p:spPr>
          <a:xfrm>
            <a:off x="685800" y="1268413"/>
            <a:ext cx="7772400" cy="4979987"/>
          </a:xfrm>
        </p:spPr>
        <p:txBody>
          <a:bodyPr/>
          <a:lstStyle/>
          <a:p>
            <a:pPr eaLnBrk="1" hangingPunct="1">
              <a:lnSpc>
                <a:spcPct val="120000"/>
              </a:lnSpc>
              <a:spcBef>
                <a:spcPct val="0"/>
              </a:spcBef>
            </a:pPr>
            <a:r>
              <a:rPr lang="zh-CN" altLang="en-US" sz="2600" smtClean="0">
                <a:latin typeface="宋体" panose="02010600030101010101" pitchFamily="2" charset="-122"/>
              </a:rPr>
              <a:t>液晶显示器的可视角度包括水平可视角度和垂直可视角度两个指标。</a:t>
            </a:r>
          </a:p>
          <a:p>
            <a:pPr eaLnBrk="1" hangingPunct="1">
              <a:lnSpc>
                <a:spcPct val="120000"/>
              </a:lnSpc>
              <a:spcBef>
                <a:spcPct val="0"/>
              </a:spcBef>
            </a:pPr>
            <a:r>
              <a:rPr lang="zh-CN" altLang="en-US" sz="2600" smtClean="0">
                <a:latin typeface="宋体" panose="02010600030101010101" pitchFamily="2" charset="-122"/>
              </a:rPr>
              <a:t>① </a:t>
            </a:r>
            <a:r>
              <a:rPr lang="zh-CN" altLang="en-US" sz="2600" smtClean="0">
                <a:solidFill>
                  <a:srgbClr val="FFFF00"/>
                </a:solidFill>
                <a:latin typeface="宋体" panose="02010600030101010101" pitchFamily="2" charset="-122"/>
              </a:rPr>
              <a:t>水平可视角度</a:t>
            </a:r>
          </a:p>
          <a:p>
            <a:pPr eaLnBrk="1" hangingPunct="1">
              <a:lnSpc>
                <a:spcPct val="120000"/>
              </a:lnSpc>
              <a:spcBef>
                <a:spcPct val="0"/>
              </a:spcBef>
            </a:pPr>
            <a:r>
              <a:rPr lang="zh-CN" altLang="en-US" sz="2600" smtClean="0">
                <a:latin typeface="宋体" panose="02010600030101010101" pitchFamily="2" charset="-122"/>
              </a:rPr>
              <a:t>表示以显示器的垂直法线（即显示器正中间的垂直假想线）为准，在垂直于法线左方或右方一定角度的位置上仍然能够正常地看见显示图像，这个角度范围就是液晶显示器的水平可视角度。</a:t>
            </a:r>
          </a:p>
          <a:p>
            <a:pPr eaLnBrk="1" hangingPunct="1">
              <a:lnSpc>
                <a:spcPct val="120000"/>
              </a:lnSpc>
              <a:spcBef>
                <a:spcPct val="0"/>
              </a:spcBef>
            </a:pPr>
            <a:r>
              <a:rPr lang="zh-CN" altLang="en-US" sz="2600" smtClean="0">
                <a:latin typeface="宋体" panose="02010600030101010101" pitchFamily="2" charset="-122"/>
              </a:rPr>
              <a:t>② </a:t>
            </a:r>
            <a:r>
              <a:rPr lang="zh-CN" altLang="en-US" sz="2600" smtClean="0">
                <a:solidFill>
                  <a:srgbClr val="FFFF00"/>
                </a:solidFill>
                <a:latin typeface="宋体" panose="02010600030101010101" pitchFamily="2" charset="-122"/>
              </a:rPr>
              <a:t>垂直可视角度</a:t>
            </a:r>
          </a:p>
          <a:p>
            <a:pPr eaLnBrk="1" hangingPunct="1">
              <a:lnSpc>
                <a:spcPct val="120000"/>
              </a:lnSpc>
              <a:spcBef>
                <a:spcPct val="0"/>
              </a:spcBef>
            </a:pPr>
            <a:r>
              <a:rPr lang="zh-CN" altLang="en-US" sz="2600" smtClean="0">
                <a:latin typeface="宋体" panose="02010600030101010101" pitchFamily="2" charset="-122"/>
              </a:rPr>
              <a:t>如果以水平法线为准，上下的可视角度称为垂直可视角度。</a:t>
            </a:r>
            <a:endParaRPr lang="zh-CN" altLang="en-US" sz="2600" smtClean="0"/>
          </a:p>
        </p:txBody>
      </p:sp>
      <p:sp>
        <p:nvSpPr>
          <p:cNvPr id="4" name="日期占位符 3"/>
          <p:cNvSpPr>
            <a:spLocks noGrp="1"/>
          </p:cNvSpPr>
          <p:nvPr>
            <p:ph type="dt" sz="half" idx="10"/>
          </p:nvPr>
        </p:nvSpPr>
        <p:spPr/>
        <p:txBody>
          <a:bodyPr/>
          <a:lstStyle/>
          <a:p>
            <a:pPr>
              <a:defRPr/>
            </a:pPr>
            <a:fld id="{7D09C172-07D7-463C-8060-87692644C116}" type="datetime1">
              <a:rPr lang="zh-CN" altLang="en-US"/>
              <a:pPr>
                <a:defRPr/>
              </a:pPr>
              <a:t>2021/9/12</a:t>
            </a:fld>
            <a:endParaRPr lang="en-US" altLang="zh-CN"/>
          </a:p>
        </p:txBody>
      </p:sp>
      <p:sp>
        <p:nvSpPr>
          <p:cNvPr id="1146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89EDEB-8920-4212-B1BA-71909CC7F9C0}" type="slidenum">
              <a:rPr lang="en-US" altLang="zh-CN" sz="1400">
                <a:solidFill>
                  <a:schemeClr val="bg2"/>
                </a:solidFill>
                <a:latin typeface="Tahoma" panose="020B0604030504040204" pitchFamily="34" charset="0"/>
              </a:rPr>
              <a:pPr/>
              <a:t>109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9" name="Rectangle 5"/>
          <p:cNvSpPr>
            <a:spLocks noGrp="1" noChangeArrowheads="1"/>
          </p:cNvSpPr>
          <p:nvPr>
            <p:ph type="title"/>
          </p:nvPr>
        </p:nvSpPr>
        <p:spPr>
          <a:noFill/>
        </p:spPr>
        <p:txBody>
          <a:bodyPr/>
          <a:lstStyle/>
          <a:p>
            <a:pPr eaLnBrk="1" hangingPunct="1"/>
            <a:r>
              <a:rPr lang="zh-CN" altLang="en-US" smtClean="0"/>
              <a:t>外设的作用</a:t>
            </a:r>
          </a:p>
        </p:txBody>
      </p:sp>
      <p:sp>
        <p:nvSpPr>
          <p:cNvPr id="21508" name="Rectangle 3"/>
          <p:cNvSpPr>
            <a:spLocks noGrp="1" noChangeArrowheads="1"/>
          </p:cNvSpPr>
          <p:nvPr>
            <p:ph idx="1"/>
          </p:nvPr>
        </p:nvSpPr>
        <p:spPr>
          <a:xfrm>
            <a:off x="533400" y="981075"/>
            <a:ext cx="7772400" cy="2371725"/>
          </a:xfrm>
        </p:spPr>
        <p:txBody>
          <a:bodyPr/>
          <a:lstStyle/>
          <a:p>
            <a:pPr eaLnBrk="1" hangingPunct="1">
              <a:lnSpc>
                <a:spcPct val="120000"/>
              </a:lnSpc>
            </a:pPr>
            <a:r>
              <a:rPr lang="en-US" altLang="zh-CN" smtClean="0"/>
              <a:t>①  </a:t>
            </a:r>
            <a:r>
              <a:rPr lang="zh-CN" altLang="en-US" smtClean="0"/>
              <a:t>人</a:t>
            </a:r>
            <a:r>
              <a:rPr lang="en-US" altLang="zh-CN" smtClean="0">
                <a:latin typeface="Times New Roman" panose="02020603050405020304" pitchFamily="18" charset="0"/>
              </a:rPr>
              <a:t>—</a:t>
            </a:r>
            <a:r>
              <a:rPr lang="zh-CN" altLang="en-US" smtClean="0"/>
              <a:t>机对话的主要渠道</a:t>
            </a:r>
          </a:p>
          <a:p>
            <a:pPr eaLnBrk="1" hangingPunct="1">
              <a:lnSpc>
                <a:spcPct val="120000"/>
              </a:lnSpc>
            </a:pPr>
            <a:r>
              <a:rPr lang="zh-CN" altLang="en-US" smtClean="0"/>
              <a:t>②  不同信息形式的转换装置</a:t>
            </a:r>
          </a:p>
          <a:p>
            <a:pPr eaLnBrk="1" hangingPunct="1">
              <a:lnSpc>
                <a:spcPct val="120000"/>
              </a:lnSpc>
            </a:pPr>
            <a:r>
              <a:rPr lang="zh-CN" altLang="en-US" smtClean="0"/>
              <a:t>③  软件和信息的驻留地</a:t>
            </a:r>
          </a:p>
          <a:p>
            <a:pPr eaLnBrk="1" hangingPunct="1">
              <a:lnSpc>
                <a:spcPct val="120000"/>
              </a:lnSpc>
            </a:pPr>
            <a:r>
              <a:rPr lang="zh-CN" altLang="en-US" smtClean="0"/>
              <a:t>④  计算机在不同领域中应用的桥梁</a:t>
            </a:r>
          </a:p>
        </p:txBody>
      </p:sp>
      <p:sp>
        <p:nvSpPr>
          <p:cNvPr id="5" name="日期占位符 3"/>
          <p:cNvSpPr>
            <a:spLocks noGrp="1"/>
          </p:cNvSpPr>
          <p:nvPr>
            <p:ph type="dt" sz="half" idx="10"/>
          </p:nvPr>
        </p:nvSpPr>
        <p:spPr/>
        <p:txBody>
          <a:bodyPr/>
          <a:lstStyle/>
          <a:p>
            <a:pPr>
              <a:defRPr/>
            </a:pPr>
            <a:fld id="{D7F6E262-82DC-46E2-977D-E6FE08152456}" type="datetime1">
              <a:rPr lang="zh-CN" altLang="en-US"/>
              <a:pPr>
                <a:defRPr/>
              </a:pPr>
              <a:t>2021/9/12</a:t>
            </a:fld>
            <a:endParaRPr lang="en-US" altLang="zh-CN"/>
          </a:p>
        </p:txBody>
      </p:sp>
      <p:sp>
        <p:nvSpPr>
          <p:cNvPr id="215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712B392-82FC-4852-A055-76215BE76598}" type="slidenum">
              <a:rPr lang="en-US" altLang="zh-CN" sz="1400">
                <a:solidFill>
                  <a:schemeClr val="bg2"/>
                </a:solidFill>
                <a:latin typeface="Tahoma" panose="020B0604030504040204" pitchFamily="34" charset="0"/>
              </a:rPr>
              <a:pPr/>
              <a:t>11</a:t>
            </a:fld>
            <a:endParaRPr lang="en-US" altLang="zh-CN" sz="1400">
              <a:solidFill>
                <a:schemeClr val="bg2"/>
              </a:solidFill>
              <a:latin typeface="Tahoma" panose="020B0604030504040204" pitchFamily="34" charset="0"/>
            </a:endParaRPr>
          </a:p>
        </p:txBody>
      </p:sp>
      <p:sp>
        <p:nvSpPr>
          <p:cNvPr id="427014" name="Rectangle 6"/>
          <p:cNvSpPr>
            <a:spLocks noChangeArrowheads="1"/>
          </p:cNvSpPr>
          <p:nvPr/>
        </p:nvSpPr>
        <p:spPr bwMode="auto">
          <a:xfrm>
            <a:off x="457200" y="3429000"/>
            <a:ext cx="7772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chemeClr val="accent1"/>
              </a:buClr>
            </a:pPr>
            <a:r>
              <a:rPr kumimoji="1" lang="zh-CN" altLang="en-US" sz="3600" b="1">
                <a:solidFill>
                  <a:schemeClr val="tx2"/>
                </a:solidFill>
                <a:latin typeface="Tahoma" panose="020B0604030504040204" pitchFamily="34" charset="0"/>
                <a:ea typeface="隶书" panose="02010509060101010101" pitchFamily="49" charset="-122"/>
              </a:rPr>
              <a:t>外设的特点</a:t>
            </a:r>
          </a:p>
          <a:p>
            <a:pPr eaLnBrk="1" hangingPunct="1">
              <a:lnSpc>
                <a:spcPct val="120000"/>
              </a:lnSpc>
              <a:buClr>
                <a:schemeClr val="accent1"/>
              </a:buClr>
              <a:buFontTx/>
              <a:buChar char="•"/>
            </a:pPr>
            <a:r>
              <a:rPr kumimoji="1" lang="zh-CN" altLang="en-US" b="1">
                <a:latin typeface="Tahoma" panose="020B0604030504040204" pitchFamily="34" charset="0"/>
              </a:rPr>
              <a:t>①  工作速度比主机慢</a:t>
            </a:r>
          </a:p>
          <a:p>
            <a:pPr eaLnBrk="1" hangingPunct="1">
              <a:lnSpc>
                <a:spcPct val="120000"/>
              </a:lnSpc>
              <a:buClr>
                <a:schemeClr val="accent1"/>
              </a:buClr>
              <a:buFontTx/>
              <a:buChar char="•"/>
            </a:pPr>
            <a:r>
              <a:rPr kumimoji="1" lang="zh-CN" altLang="en-US" b="1">
                <a:latin typeface="Tahoma" panose="020B0604030504040204" pitchFamily="34" charset="0"/>
              </a:rPr>
              <a:t>②  与主机处理的信息格式不同</a:t>
            </a:r>
          </a:p>
          <a:p>
            <a:pPr eaLnBrk="1" hangingPunct="1">
              <a:lnSpc>
                <a:spcPct val="120000"/>
              </a:lnSpc>
              <a:buClr>
                <a:schemeClr val="accent1"/>
              </a:buClr>
              <a:buFontTx/>
              <a:buChar char="•"/>
            </a:pPr>
            <a:r>
              <a:rPr kumimoji="1" lang="zh-CN" altLang="en-US" b="1">
                <a:latin typeface="Tahoma" panose="020B0604030504040204" pitchFamily="34" charset="0"/>
              </a:rPr>
              <a:t>③  多与主机处于</a:t>
            </a:r>
            <a:r>
              <a:rPr kumimoji="1" lang="zh-CN" altLang="en-US" b="1">
                <a:solidFill>
                  <a:srgbClr val="FFC000"/>
                </a:solidFill>
                <a:latin typeface="Tahoma" panose="020B0604030504040204" pitchFamily="34" charset="0"/>
              </a:rPr>
              <a:t>异步工作状态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7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4"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eaLnBrk="1" hangingPunct="1"/>
            <a:r>
              <a:rPr lang="zh-CN" altLang="en-US" smtClean="0">
                <a:latin typeface="隶书" panose="02010509060101010101" pitchFamily="49" charset="-122"/>
              </a:rPr>
              <a:t>响应时间</a:t>
            </a:r>
            <a:r>
              <a:rPr lang="zh-CN" altLang="en-US" smtClean="0"/>
              <a:t> </a:t>
            </a:r>
          </a:p>
        </p:txBody>
      </p:sp>
      <p:sp>
        <p:nvSpPr>
          <p:cNvPr id="115717" name="Rectangle 3"/>
          <p:cNvSpPr>
            <a:spLocks noGrp="1" noChangeArrowheads="1"/>
          </p:cNvSpPr>
          <p:nvPr>
            <p:ph idx="1"/>
          </p:nvPr>
        </p:nvSpPr>
        <p:spPr/>
        <p:txBody>
          <a:bodyPr/>
          <a:lstStyle/>
          <a:p>
            <a:pPr eaLnBrk="1" hangingPunct="1">
              <a:lnSpc>
                <a:spcPct val="120000"/>
              </a:lnSpc>
              <a:spcBef>
                <a:spcPct val="0"/>
              </a:spcBef>
            </a:pPr>
            <a:r>
              <a:rPr lang="zh-CN" altLang="en-US" smtClean="0">
                <a:latin typeface="宋体" panose="02010600030101010101" pitchFamily="2" charset="-122"/>
              </a:rPr>
              <a:t>响应时间是指液晶显示器对于输入信号的反应时间，是液晶显示器的一个重要参数。</a:t>
            </a:r>
          </a:p>
          <a:p>
            <a:pPr eaLnBrk="1" hangingPunct="1">
              <a:lnSpc>
                <a:spcPct val="120000"/>
              </a:lnSpc>
              <a:spcBef>
                <a:spcPct val="0"/>
              </a:spcBef>
            </a:pPr>
            <a:r>
              <a:rPr lang="zh-CN" altLang="en-US" smtClean="0">
                <a:latin typeface="宋体" panose="02010600030101010101" pitchFamily="2" charset="-122"/>
              </a:rPr>
              <a:t>响应时间直接影响到对动态画面的还原。</a:t>
            </a:r>
          </a:p>
          <a:p>
            <a:pPr eaLnBrk="1" hangingPunct="1">
              <a:lnSpc>
                <a:spcPct val="120000"/>
              </a:lnSpc>
              <a:spcBef>
                <a:spcPct val="0"/>
              </a:spcBef>
            </a:pPr>
            <a:r>
              <a:rPr lang="zh-CN" altLang="en-US" smtClean="0">
                <a:latin typeface="宋体" panose="02010600030101010101" pitchFamily="2" charset="-122"/>
              </a:rPr>
              <a:t>组成整块液晶显示板的最基本的像素单元</a:t>
            </a:r>
            <a:r>
              <a:rPr lang="zh-CN" altLang="en-US" smtClean="0">
                <a:latin typeface="Times New Roman" panose="02020603050405020304" pitchFamily="18" charset="0"/>
              </a:rPr>
              <a:t>“</a:t>
            </a:r>
            <a:r>
              <a:rPr lang="zh-CN" altLang="en-US" smtClean="0">
                <a:latin typeface="宋体" panose="02010600030101010101" pitchFamily="2" charset="-122"/>
              </a:rPr>
              <a:t>液晶盒</a:t>
            </a:r>
            <a:r>
              <a:rPr lang="zh-CN" altLang="en-US" smtClean="0">
                <a:latin typeface="Times New Roman" panose="02020603050405020304" pitchFamily="18" charset="0"/>
              </a:rPr>
              <a:t>”</a:t>
            </a:r>
            <a:r>
              <a:rPr lang="zh-CN" altLang="en-US" smtClean="0">
                <a:latin typeface="宋体" panose="02010600030101010101" pitchFamily="2" charset="-122"/>
              </a:rPr>
              <a:t>，在接收到驱动信号后从最亮到最暗的转换是需要一段时间的，而且液晶显示器从接收到显卡输出信号后，处理信号，把驱动信息加到晶体驱动管也需要一段时间，在大屏幕液晶显示器上尤为明显。</a:t>
            </a:r>
            <a:r>
              <a:rPr lang="zh-CN" altLang="en-US" smtClean="0"/>
              <a:t> </a:t>
            </a:r>
          </a:p>
        </p:txBody>
      </p:sp>
      <p:sp>
        <p:nvSpPr>
          <p:cNvPr id="4" name="日期占位符 3"/>
          <p:cNvSpPr>
            <a:spLocks noGrp="1"/>
          </p:cNvSpPr>
          <p:nvPr>
            <p:ph type="dt" sz="half" idx="10"/>
          </p:nvPr>
        </p:nvSpPr>
        <p:spPr/>
        <p:txBody>
          <a:bodyPr/>
          <a:lstStyle/>
          <a:p>
            <a:pPr>
              <a:defRPr/>
            </a:pPr>
            <a:fld id="{BD61A064-FCBF-4BE1-AA36-6CA811501DFA}" type="datetime1">
              <a:rPr lang="zh-CN" altLang="en-US"/>
              <a:pPr>
                <a:defRPr/>
              </a:pPr>
              <a:t>2021/9/12</a:t>
            </a:fld>
            <a:endParaRPr lang="en-US" altLang="zh-CN"/>
          </a:p>
        </p:txBody>
      </p:sp>
      <p:sp>
        <p:nvSpPr>
          <p:cNvPr id="1157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BB27B9F-38A1-4B01-A366-ABD67D887E72}" type="slidenum">
              <a:rPr lang="en-US" altLang="zh-CN" sz="1400">
                <a:solidFill>
                  <a:schemeClr val="bg2"/>
                </a:solidFill>
                <a:latin typeface="Tahoma" panose="020B0604030504040204" pitchFamily="34" charset="0"/>
              </a:rPr>
              <a:pPr/>
              <a:t>110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40" name="Rectangle 2"/>
          <p:cNvSpPr>
            <a:spLocks noGrp="1" noChangeArrowheads="1"/>
          </p:cNvSpPr>
          <p:nvPr>
            <p:ph type="title"/>
          </p:nvPr>
        </p:nvSpPr>
        <p:spPr/>
        <p:txBody>
          <a:bodyPr/>
          <a:lstStyle/>
          <a:p>
            <a:pPr eaLnBrk="1" hangingPunct="1"/>
            <a:r>
              <a:rPr lang="zh-CN" altLang="en-US" smtClean="0">
                <a:latin typeface="隶书" panose="02010509060101010101" pitchFamily="49" charset="-122"/>
              </a:rPr>
              <a:t>色彩数量</a:t>
            </a:r>
            <a:r>
              <a:rPr lang="zh-CN" altLang="en-US" smtClean="0"/>
              <a:t> </a:t>
            </a:r>
          </a:p>
        </p:txBody>
      </p:sp>
      <p:sp>
        <p:nvSpPr>
          <p:cNvPr id="116741" name="Rectangle 3"/>
          <p:cNvSpPr>
            <a:spLocks noGrp="1" noChangeArrowheads="1"/>
          </p:cNvSpPr>
          <p:nvPr>
            <p:ph idx="1"/>
          </p:nvPr>
        </p:nvSpPr>
        <p:spPr/>
        <p:txBody>
          <a:bodyPr/>
          <a:lstStyle/>
          <a:p>
            <a:pPr eaLnBrk="1" hangingPunct="1">
              <a:lnSpc>
                <a:spcPct val="120000"/>
              </a:lnSpc>
              <a:spcBef>
                <a:spcPct val="0"/>
              </a:spcBef>
            </a:pPr>
            <a:r>
              <a:rPr lang="zh-CN" altLang="en-US" smtClean="0">
                <a:latin typeface="宋体" panose="02010600030101010101" pitchFamily="2" charset="-122"/>
              </a:rPr>
              <a:t>彩色液晶显示器的每个像素由</a:t>
            </a:r>
            <a:r>
              <a:rPr lang="en-US" altLang="zh-CN" smtClean="0">
                <a:latin typeface="宋体" panose="02010600030101010101" pitchFamily="2" charset="-122"/>
              </a:rPr>
              <a:t>R</a:t>
            </a:r>
            <a:r>
              <a:rPr lang="zh-CN" altLang="en-US" smtClean="0">
                <a:latin typeface="宋体" panose="02010600030101010101" pitchFamily="2" charset="-122"/>
              </a:rPr>
              <a:t>、</a:t>
            </a:r>
            <a:r>
              <a:rPr lang="en-US" altLang="zh-CN" smtClean="0">
                <a:latin typeface="宋体" panose="02010600030101010101" pitchFamily="2" charset="-122"/>
              </a:rPr>
              <a:t>G</a:t>
            </a:r>
            <a:r>
              <a:rPr lang="zh-CN" altLang="en-US" smtClean="0">
                <a:latin typeface="宋体" panose="02010600030101010101" pitchFamily="2" charset="-122"/>
              </a:rPr>
              <a:t>、</a:t>
            </a:r>
            <a:r>
              <a:rPr lang="en-US" altLang="zh-CN" smtClean="0">
                <a:latin typeface="宋体" panose="02010600030101010101" pitchFamily="2" charset="-122"/>
              </a:rPr>
              <a:t>B</a:t>
            </a:r>
            <a:r>
              <a:rPr lang="zh-CN" altLang="en-US" smtClean="0">
                <a:latin typeface="宋体" panose="02010600030101010101" pitchFamily="2" charset="-122"/>
              </a:rPr>
              <a:t>三基色组成。</a:t>
            </a:r>
          </a:p>
          <a:p>
            <a:pPr eaLnBrk="1" hangingPunct="1">
              <a:lnSpc>
                <a:spcPct val="120000"/>
              </a:lnSpc>
              <a:spcBef>
                <a:spcPct val="0"/>
              </a:spcBef>
            </a:pPr>
            <a:r>
              <a:rPr lang="zh-CN" altLang="en-US" smtClean="0">
                <a:latin typeface="宋体" panose="02010600030101010101" pitchFamily="2" charset="-122"/>
              </a:rPr>
              <a:t>低端的液晶显示板，各个基色用</a:t>
            </a:r>
            <a:r>
              <a:rPr lang="en-US" altLang="zh-CN" smtClean="0">
                <a:latin typeface="宋体" panose="02010600030101010101" pitchFamily="2" charset="-122"/>
              </a:rPr>
              <a:t>6</a:t>
            </a:r>
            <a:r>
              <a:rPr lang="zh-CN" altLang="en-US" smtClean="0">
                <a:latin typeface="宋体" panose="02010600030101010101" pitchFamily="2" charset="-122"/>
              </a:rPr>
              <a:t>位表示，每个独立像素可以表现的最大颜色数为：</a:t>
            </a:r>
          </a:p>
          <a:p>
            <a:pPr eaLnBrk="1" hangingPunct="1">
              <a:lnSpc>
                <a:spcPct val="120000"/>
              </a:lnSpc>
              <a:spcBef>
                <a:spcPct val="0"/>
              </a:spcBef>
            </a:pPr>
            <a:r>
              <a:rPr lang="en-US" altLang="zh-CN" smtClean="0">
                <a:latin typeface="宋体" panose="02010600030101010101" pitchFamily="2" charset="-122"/>
              </a:rPr>
              <a:t>2</a:t>
            </a:r>
            <a:r>
              <a:rPr lang="en-US" altLang="zh-CN" baseline="30000" smtClean="0">
                <a:latin typeface="宋体" panose="02010600030101010101" pitchFamily="2" charset="-122"/>
              </a:rPr>
              <a:t>18</a:t>
            </a:r>
            <a:r>
              <a:rPr lang="zh-CN" altLang="en-US" smtClean="0">
                <a:latin typeface="宋体" panose="02010600030101010101" pitchFamily="2" charset="-122"/>
              </a:rPr>
              <a:t>＝</a:t>
            </a:r>
            <a:r>
              <a:rPr lang="en-US" altLang="zh-CN" smtClean="0">
                <a:latin typeface="宋体" panose="02010600030101010101" pitchFamily="2" charset="-122"/>
              </a:rPr>
              <a:t>262144</a:t>
            </a:r>
            <a:r>
              <a:rPr lang="zh-CN" altLang="en-US" smtClean="0">
                <a:latin typeface="宋体" panose="02010600030101010101" pitchFamily="2" charset="-122"/>
              </a:rPr>
              <a:t>种</a:t>
            </a:r>
          </a:p>
          <a:p>
            <a:pPr eaLnBrk="1" hangingPunct="1">
              <a:lnSpc>
                <a:spcPct val="120000"/>
              </a:lnSpc>
              <a:spcBef>
                <a:spcPct val="0"/>
              </a:spcBef>
            </a:pPr>
            <a:r>
              <a:rPr lang="zh-CN" altLang="en-US" smtClean="0">
                <a:latin typeface="宋体" panose="02010600030101010101" pitchFamily="2" charset="-122"/>
              </a:rPr>
              <a:t>高端液晶显示板各个基色用</a:t>
            </a:r>
            <a:r>
              <a:rPr lang="en-US" altLang="zh-CN" smtClean="0">
                <a:latin typeface="宋体" panose="02010600030101010101" pitchFamily="2" charset="-122"/>
              </a:rPr>
              <a:t>8</a:t>
            </a:r>
            <a:r>
              <a:rPr lang="zh-CN" altLang="en-US" smtClean="0">
                <a:latin typeface="宋体" panose="02010600030101010101" pitchFamily="2" charset="-122"/>
              </a:rPr>
              <a:t>位表示，能表现的最大颜色数为：</a:t>
            </a:r>
          </a:p>
          <a:p>
            <a:pPr eaLnBrk="1" hangingPunct="1">
              <a:lnSpc>
                <a:spcPct val="120000"/>
              </a:lnSpc>
              <a:spcBef>
                <a:spcPct val="0"/>
              </a:spcBef>
            </a:pPr>
            <a:r>
              <a:rPr lang="en-US" altLang="zh-CN" smtClean="0">
                <a:latin typeface="宋体" panose="02010600030101010101" pitchFamily="2" charset="-122"/>
              </a:rPr>
              <a:t>2</a:t>
            </a:r>
            <a:r>
              <a:rPr lang="en-US" altLang="zh-CN" baseline="30000" smtClean="0">
                <a:latin typeface="宋体" panose="02010600030101010101" pitchFamily="2" charset="-122"/>
              </a:rPr>
              <a:t>24</a:t>
            </a:r>
            <a:r>
              <a:rPr lang="zh-CN" altLang="en-US" smtClean="0">
                <a:latin typeface="宋体" panose="02010600030101010101" pitchFamily="2" charset="-122"/>
              </a:rPr>
              <a:t>＝</a:t>
            </a:r>
            <a:r>
              <a:rPr lang="en-US" altLang="zh-CN" smtClean="0">
                <a:latin typeface="宋体" panose="02010600030101010101" pitchFamily="2" charset="-122"/>
              </a:rPr>
              <a:t>16777216</a:t>
            </a:r>
            <a:r>
              <a:rPr lang="zh-CN" altLang="en-US" smtClean="0">
                <a:latin typeface="宋体" panose="02010600030101010101" pitchFamily="2" charset="-122"/>
              </a:rPr>
              <a:t>种</a:t>
            </a:r>
          </a:p>
          <a:p>
            <a:pPr eaLnBrk="1" hangingPunct="1">
              <a:lnSpc>
                <a:spcPct val="120000"/>
              </a:lnSpc>
              <a:spcBef>
                <a:spcPct val="0"/>
              </a:spcBef>
            </a:pPr>
            <a:r>
              <a:rPr lang="zh-CN" altLang="en-US" smtClean="0">
                <a:latin typeface="宋体" panose="02010600030101010101" pitchFamily="2" charset="-122"/>
              </a:rPr>
              <a:t>这种显示板显示的画面色彩丰富，层次感好。 </a:t>
            </a:r>
          </a:p>
        </p:txBody>
      </p:sp>
      <p:sp>
        <p:nvSpPr>
          <p:cNvPr id="4" name="日期占位符 3"/>
          <p:cNvSpPr>
            <a:spLocks noGrp="1"/>
          </p:cNvSpPr>
          <p:nvPr>
            <p:ph type="dt" sz="half" idx="10"/>
          </p:nvPr>
        </p:nvSpPr>
        <p:spPr/>
        <p:txBody>
          <a:bodyPr/>
          <a:lstStyle/>
          <a:p>
            <a:pPr>
              <a:defRPr/>
            </a:pPr>
            <a:fld id="{0B7D0DE2-D44E-4C49-89EC-C82DCAB7BBAD}" type="datetime1">
              <a:rPr lang="zh-CN" altLang="en-US"/>
              <a:pPr>
                <a:defRPr/>
              </a:pPr>
              <a:t>2021/9/12</a:t>
            </a:fld>
            <a:endParaRPr lang="en-US" altLang="zh-CN"/>
          </a:p>
        </p:txBody>
      </p:sp>
      <p:sp>
        <p:nvSpPr>
          <p:cNvPr id="1167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B98E475-76EE-4090-90BE-B1D665C1CB33}" type="slidenum">
              <a:rPr lang="en-US" altLang="zh-CN" sz="1400">
                <a:solidFill>
                  <a:schemeClr val="bg2"/>
                </a:solidFill>
                <a:latin typeface="Tahoma" panose="020B0604030504040204" pitchFamily="34" charset="0"/>
              </a:rPr>
              <a:pPr/>
              <a:t>111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en-US" altLang="zh-CN" smtClean="0"/>
              <a:t>(3) PDP</a:t>
            </a:r>
            <a:r>
              <a:rPr lang="zh-CN" altLang="zh-CN" smtClean="0"/>
              <a:t>显示器</a:t>
            </a:r>
            <a:endParaRPr lang="zh-CN" altLang="en-US" smtClean="0"/>
          </a:p>
        </p:txBody>
      </p:sp>
      <p:sp>
        <p:nvSpPr>
          <p:cNvPr id="117763" name="内容占位符 2"/>
          <p:cNvSpPr>
            <a:spLocks noGrp="1"/>
          </p:cNvSpPr>
          <p:nvPr>
            <p:ph idx="1"/>
          </p:nvPr>
        </p:nvSpPr>
        <p:spPr>
          <a:xfrm>
            <a:off x="685800" y="1125538"/>
            <a:ext cx="7772400" cy="5040312"/>
          </a:xfrm>
        </p:spPr>
        <p:txBody>
          <a:bodyPr/>
          <a:lstStyle/>
          <a:p>
            <a:r>
              <a:rPr lang="zh-CN" altLang="zh-CN" smtClean="0"/>
              <a:t>等离子显示器又称电浆显示器。</a:t>
            </a:r>
            <a:endParaRPr lang="en-US" altLang="zh-CN" smtClean="0"/>
          </a:p>
          <a:p>
            <a:r>
              <a:rPr lang="zh-CN" altLang="zh-CN" smtClean="0"/>
              <a:t>“电浆”，或称为离子化气体，其成分包括气体原子、阳离子及电子，被称为除了固态、液态、气态外的物质的第四态。</a:t>
            </a:r>
            <a:endParaRPr lang="en-US" altLang="zh-CN" smtClean="0"/>
          </a:p>
          <a:p>
            <a:r>
              <a:rPr lang="zh-CN" altLang="zh-CN" smtClean="0"/>
              <a:t>从工作原理上讲，等离子体技术同其它显示方式相比存在明显的差别。等离子显示技术的成像原理是在显示屏上排列上千个密封的小低压气体室，通过电流激发使其发出肉眼看不见的紫外光，然后紫外光碰击后面玻璃上的红、绿、蓝</a:t>
            </a:r>
            <a:r>
              <a:rPr lang="en-US" altLang="zh-CN" smtClean="0"/>
              <a:t>3</a:t>
            </a:r>
            <a:r>
              <a:rPr lang="zh-CN" altLang="zh-CN" smtClean="0"/>
              <a:t>色荧光体发出肉眼能看到的可见光，以此成像。</a:t>
            </a:r>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1776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EE0538A-D653-43ED-A5EA-345C7BF0A9D6}" type="slidenum">
              <a:rPr lang="en-US" altLang="zh-CN" sz="1400">
                <a:solidFill>
                  <a:schemeClr val="bg2"/>
                </a:solidFill>
                <a:latin typeface="Tahoma" panose="020B0604030504040204" pitchFamily="34" charset="0"/>
              </a:rPr>
              <a:pPr/>
              <a:t>112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en-US" altLang="zh-CN" smtClean="0"/>
              <a:t>8.3.2 </a:t>
            </a:r>
            <a:r>
              <a:rPr lang="zh-CN" altLang="en-US" smtClean="0"/>
              <a:t>打印机</a:t>
            </a:r>
          </a:p>
        </p:txBody>
      </p:sp>
      <p:sp>
        <p:nvSpPr>
          <p:cNvPr id="118787" name="内容占位符 2"/>
          <p:cNvSpPr>
            <a:spLocks noGrp="1"/>
          </p:cNvSpPr>
          <p:nvPr>
            <p:ph idx="1"/>
          </p:nvPr>
        </p:nvSpPr>
        <p:spPr/>
        <p:txBody>
          <a:bodyPr/>
          <a:lstStyle/>
          <a:p>
            <a:pPr>
              <a:lnSpc>
                <a:spcPct val="110000"/>
              </a:lnSpc>
            </a:pPr>
            <a:r>
              <a:rPr lang="zh-CN" altLang="zh-CN" smtClean="0"/>
              <a:t>打印机是按照用户要求的格式，以人能识别的字符、数字、图形和符号等形式输出到纸面上的设备</a:t>
            </a:r>
            <a:endParaRPr lang="en-US" altLang="zh-CN" smtClean="0"/>
          </a:p>
          <a:p>
            <a:pPr>
              <a:lnSpc>
                <a:spcPct val="110000"/>
              </a:lnSpc>
            </a:pPr>
            <a:r>
              <a:rPr lang="zh-CN" altLang="zh-CN" smtClean="0"/>
              <a:t>因为信息能够“永久”保存，又被称为“硬拷贝”装置。</a:t>
            </a:r>
          </a:p>
          <a:p>
            <a:pPr>
              <a:lnSpc>
                <a:spcPct val="110000"/>
              </a:lnSpc>
            </a:pPr>
            <a:endParaRPr lang="zh-CN" altLang="en-US" smtClean="0"/>
          </a:p>
          <a:p>
            <a:pPr>
              <a:lnSpc>
                <a:spcPct val="110000"/>
              </a:lnSpc>
            </a:pPr>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187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A5C1CD5-0F86-4142-A734-749917FD5A60}" type="slidenum">
              <a:rPr lang="en-US" altLang="zh-CN" sz="1400">
                <a:solidFill>
                  <a:schemeClr val="bg2"/>
                </a:solidFill>
                <a:latin typeface="Tahoma" panose="020B0604030504040204" pitchFamily="34" charset="0"/>
              </a:rPr>
              <a:pPr/>
              <a:t>113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a:xfrm>
            <a:off x="381000" y="381000"/>
            <a:ext cx="8001000" cy="609600"/>
          </a:xfrm>
        </p:spPr>
        <p:txBody>
          <a:bodyPr/>
          <a:lstStyle/>
          <a:p>
            <a:pPr eaLnBrk="1" hangingPunct="1">
              <a:lnSpc>
                <a:spcPct val="120000"/>
              </a:lnSpc>
            </a:pPr>
            <a:r>
              <a:rPr lang="en-US" altLang="zh-CN" smtClean="0">
                <a:latin typeface="宋体" panose="02010600030101010101" pitchFamily="2" charset="-122"/>
              </a:rPr>
              <a:t>1. </a:t>
            </a:r>
            <a:r>
              <a:rPr lang="zh-CN" altLang="en-US" smtClean="0">
                <a:latin typeface="宋体" panose="02010600030101010101" pitchFamily="2" charset="-122"/>
              </a:rPr>
              <a:t>概述 </a:t>
            </a:r>
          </a:p>
        </p:txBody>
      </p:sp>
      <p:sp>
        <p:nvSpPr>
          <p:cNvPr id="119813" name="Rectangle 3"/>
          <p:cNvSpPr>
            <a:spLocks noGrp="1" noChangeArrowheads="1"/>
          </p:cNvSpPr>
          <p:nvPr>
            <p:ph idx="1"/>
          </p:nvPr>
        </p:nvSpPr>
        <p:spPr>
          <a:xfrm>
            <a:off x="685800" y="1295400"/>
            <a:ext cx="7772400" cy="5181600"/>
          </a:xfrm>
        </p:spPr>
        <p:txBody>
          <a:bodyPr/>
          <a:lstStyle/>
          <a:p>
            <a:pPr eaLnBrk="1" hangingPunct="1">
              <a:lnSpc>
                <a:spcPct val="120000"/>
              </a:lnSpc>
            </a:pPr>
            <a:r>
              <a:rPr lang="zh-CN" altLang="en-US" smtClean="0">
                <a:latin typeface="宋体" panose="02010600030101010101" pitchFamily="2" charset="-122"/>
              </a:rPr>
              <a:t>打印设备的发展：</a:t>
            </a:r>
          </a:p>
          <a:p>
            <a:pPr eaLnBrk="1" hangingPunct="1">
              <a:lnSpc>
                <a:spcPct val="120000"/>
              </a:lnSpc>
            </a:pPr>
            <a:r>
              <a:rPr lang="zh-CN" altLang="en-US" smtClean="0">
                <a:latin typeface="宋体" panose="02010600030101010101" pitchFamily="2" charset="-122"/>
              </a:rPr>
              <a:t>传统的机械式打印→新型的电子式打印</a:t>
            </a:r>
          </a:p>
          <a:p>
            <a:pPr eaLnBrk="1" hangingPunct="1">
              <a:lnSpc>
                <a:spcPct val="120000"/>
              </a:lnSpc>
            </a:pPr>
            <a:r>
              <a:rPr lang="zh-CN" altLang="en-US" smtClean="0">
                <a:latin typeface="宋体" panose="02010600030101010101" pitchFamily="2" charset="-122"/>
              </a:rPr>
              <a:t>逐字顺序打印→成行打印</a:t>
            </a:r>
          </a:p>
          <a:p>
            <a:pPr eaLnBrk="1" hangingPunct="1">
              <a:lnSpc>
                <a:spcPct val="120000"/>
              </a:lnSpc>
            </a:pPr>
            <a:r>
              <a:rPr lang="zh-CN" altLang="en-US" smtClean="0">
                <a:latin typeface="宋体" panose="02010600030101010101" pitchFamily="2" charset="-122"/>
              </a:rPr>
              <a:t>窄行打印</a:t>
            </a:r>
            <a:r>
              <a:rPr lang="en-US" altLang="zh-CN" smtClean="0">
                <a:latin typeface="宋体" panose="02010600030101010101" pitchFamily="2" charset="-122"/>
              </a:rPr>
              <a:t>(</a:t>
            </a:r>
            <a:r>
              <a:rPr lang="zh-CN" altLang="en-US" smtClean="0">
                <a:latin typeface="宋体" panose="02010600030101010101" pitchFamily="2" charset="-122"/>
              </a:rPr>
              <a:t>每行打印几十个字符</a:t>
            </a:r>
            <a:r>
              <a:rPr lang="en-US" altLang="zh-CN" smtClean="0">
                <a:latin typeface="宋体" panose="02010600030101010101" pitchFamily="2" charset="-122"/>
              </a:rPr>
              <a:t>) →</a:t>
            </a:r>
            <a:r>
              <a:rPr lang="zh-CN" altLang="en-US" smtClean="0">
                <a:latin typeface="宋体" panose="02010600030101010101" pitchFamily="2" charset="-122"/>
              </a:rPr>
              <a:t>宽行打印</a:t>
            </a:r>
            <a:r>
              <a:rPr lang="en-US" altLang="zh-CN" smtClean="0">
                <a:latin typeface="宋体" panose="02010600030101010101" pitchFamily="2" charset="-122"/>
              </a:rPr>
              <a:t>(</a:t>
            </a:r>
            <a:r>
              <a:rPr lang="zh-CN" altLang="en-US" smtClean="0">
                <a:latin typeface="宋体" panose="02010600030101010101" pitchFamily="2" charset="-122"/>
              </a:rPr>
              <a:t>每行打印上百个字符</a:t>
            </a:r>
            <a:r>
              <a:rPr lang="en-US" altLang="zh-CN" smtClean="0">
                <a:latin typeface="宋体" panose="02010600030101010101" pitchFamily="2" charset="-122"/>
              </a:rPr>
              <a:t>)</a:t>
            </a:r>
          </a:p>
          <a:p>
            <a:pPr eaLnBrk="1" hangingPunct="1">
              <a:lnSpc>
                <a:spcPct val="120000"/>
              </a:lnSpc>
            </a:pPr>
            <a:r>
              <a:rPr lang="zh-CN" altLang="en-US" smtClean="0">
                <a:latin typeface="宋体" panose="02010600030101010101" pitchFamily="2" charset="-122"/>
              </a:rPr>
              <a:t>发展目标：不断提高打印速度、降低噪声、提高印刷清晰度、实现彩色印刷。    </a:t>
            </a:r>
          </a:p>
        </p:txBody>
      </p:sp>
      <p:sp>
        <p:nvSpPr>
          <p:cNvPr id="4" name="日期占位符 3"/>
          <p:cNvSpPr>
            <a:spLocks noGrp="1"/>
          </p:cNvSpPr>
          <p:nvPr>
            <p:ph type="dt" sz="half" idx="10"/>
          </p:nvPr>
        </p:nvSpPr>
        <p:spPr/>
        <p:txBody>
          <a:bodyPr/>
          <a:lstStyle/>
          <a:p>
            <a:pPr>
              <a:defRPr/>
            </a:pPr>
            <a:fld id="{022B904F-74D2-4639-8473-B08E9651950F}" type="datetime1">
              <a:rPr lang="zh-CN" altLang="en-US"/>
              <a:pPr>
                <a:defRPr/>
              </a:pPr>
              <a:t>2021/9/12</a:t>
            </a:fld>
            <a:endParaRPr lang="en-US" altLang="zh-CN"/>
          </a:p>
        </p:txBody>
      </p:sp>
      <p:sp>
        <p:nvSpPr>
          <p:cNvPr id="1198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1A7729B-C9DB-4805-9D80-22084E3AAC34}" type="slidenum">
              <a:rPr lang="en-US" altLang="zh-CN" sz="1400">
                <a:solidFill>
                  <a:schemeClr val="bg2"/>
                </a:solidFill>
                <a:latin typeface="Tahoma" panose="020B0604030504040204" pitchFamily="34" charset="0"/>
              </a:rPr>
              <a:pPr/>
              <a:t>114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6" name="Rectangle 2"/>
          <p:cNvSpPr>
            <a:spLocks noGrp="1" noChangeArrowheads="1"/>
          </p:cNvSpPr>
          <p:nvPr>
            <p:ph type="title"/>
          </p:nvPr>
        </p:nvSpPr>
        <p:spPr/>
        <p:txBody>
          <a:bodyPr/>
          <a:lstStyle/>
          <a:p>
            <a:pPr eaLnBrk="1" hangingPunct="1"/>
            <a:r>
              <a:rPr lang="zh-CN" altLang="en-US" smtClean="0"/>
              <a:t>打印设备的分类</a:t>
            </a:r>
          </a:p>
        </p:txBody>
      </p:sp>
      <p:sp>
        <p:nvSpPr>
          <p:cNvPr id="120837" name="Rectangle 3"/>
          <p:cNvSpPr>
            <a:spLocks noGrp="1" noChangeArrowheads="1"/>
          </p:cNvSpPr>
          <p:nvPr>
            <p:ph idx="1"/>
          </p:nvPr>
        </p:nvSpPr>
        <p:spPr>
          <a:xfrm>
            <a:off x="685800" y="990600"/>
            <a:ext cx="7772400" cy="4648200"/>
          </a:xfrm>
        </p:spPr>
        <p:txBody>
          <a:bodyPr/>
          <a:lstStyle/>
          <a:p>
            <a:pPr eaLnBrk="1" hangingPunct="1">
              <a:lnSpc>
                <a:spcPct val="120000"/>
              </a:lnSpc>
              <a:spcBef>
                <a:spcPct val="0"/>
              </a:spcBef>
            </a:pPr>
            <a:r>
              <a:rPr lang="zh-CN" altLang="en-US" smtClean="0"/>
              <a:t>通常根据不同的工作方式、印字方式和字符产生方式，对打印设备进行分类。</a:t>
            </a:r>
          </a:p>
        </p:txBody>
      </p:sp>
      <p:sp>
        <p:nvSpPr>
          <p:cNvPr id="5" name="日期占位符 3"/>
          <p:cNvSpPr>
            <a:spLocks noGrp="1"/>
          </p:cNvSpPr>
          <p:nvPr>
            <p:ph type="dt" sz="half" idx="10"/>
          </p:nvPr>
        </p:nvSpPr>
        <p:spPr/>
        <p:txBody>
          <a:bodyPr/>
          <a:lstStyle/>
          <a:p>
            <a:pPr>
              <a:defRPr/>
            </a:pPr>
            <a:fld id="{EA7F0885-1C20-49D8-AD57-8FBC4782617D}" type="datetime1">
              <a:rPr lang="zh-CN" altLang="en-US"/>
              <a:pPr>
                <a:defRPr/>
              </a:pPr>
              <a:t>2021/9/12</a:t>
            </a:fld>
            <a:endParaRPr lang="en-US" altLang="zh-CN"/>
          </a:p>
        </p:txBody>
      </p:sp>
      <p:sp>
        <p:nvSpPr>
          <p:cNvPr id="1208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40FF0E2-1982-4145-9D13-C081D5FC96CD}" type="slidenum">
              <a:rPr lang="en-US" altLang="zh-CN" sz="1400">
                <a:solidFill>
                  <a:schemeClr val="bg2"/>
                </a:solidFill>
                <a:latin typeface="Tahoma" panose="020B0604030504040204" pitchFamily="34" charset="0"/>
              </a:rPr>
              <a:pPr/>
              <a:t>115</a:t>
            </a:fld>
            <a:endParaRPr lang="en-US" altLang="zh-CN" sz="1400">
              <a:solidFill>
                <a:schemeClr val="bg2"/>
              </a:solidFill>
              <a:latin typeface="Tahoma" panose="020B0604030504040204" pitchFamily="34" charset="0"/>
            </a:endParaRPr>
          </a:p>
        </p:txBody>
      </p:sp>
      <p:pic>
        <p:nvPicPr>
          <p:cNvPr id="120838" name="Picture 4" descr="tu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2060575"/>
            <a:ext cx="7781925"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60" name="Rectangle 3"/>
          <p:cNvSpPr>
            <a:spLocks noGrp="1" noChangeArrowheads="1"/>
          </p:cNvSpPr>
          <p:nvPr>
            <p:ph idx="1"/>
          </p:nvPr>
        </p:nvSpPr>
        <p:spPr>
          <a:xfrm>
            <a:off x="685800" y="692150"/>
            <a:ext cx="7772400" cy="5480050"/>
          </a:xfrm>
        </p:spPr>
        <p:txBody>
          <a:bodyPr/>
          <a:lstStyle/>
          <a:p>
            <a:pPr eaLnBrk="1" hangingPunct="1">
              <a:lnSpc>
                <a:spcPct val="120000"/>
              </a:lnSpc>
            </a:pPr>
            <a:r>
              <a:rPr lang="en-US" altLang="zh-CN" smtClean="0">
                <a:latin typeface="宋体" panose="02010600030101010101" pitchFamily="2" charset="-122"/>
              </a:rPr>
              <a:t>(1) </a:t>
            </a:r>
            <a:r>
              <a:rPr lang="zh-CN" altLang="en-US" smtClean="0">
                <a:latin typeface="宋体" panose="02010600030101010101" pitchFamily="2" charset="-122"/>
              </a:rPr>
              <a:t>串行打印和并行打印</a:t>
            </a:r>
          </a:p>
          <a:p>
            <a:pPr eaLnBrk="1" hangingPunct="1">
              <a:lnSpc>
                <a:spcPct val="120000"/>
              </a:lnSpc>
            </a:pPr>
            <a:r>
              <a:rPr lang="zh-CN" altLang="en-US" smtClean="0">
                <a:solidFill>
                  <a:srgbClr val="FFFF00"/>
                </a:solidFill>
                <a:latin typeface="宋体" panose="02010600030101010101" pitchFamily="2" charset="-122"/>
              </a:rPr>
              <a:t>串行打印</a:t>
            </a:r>
            <a:r>
              <a:rPr lang="zh-CN" altLang="en-US" smtClean="0">
                <a:latin typeface="宋体" panose="02010600030101010101" pitchFamily="2" charset="-122"/>
              </a:rPr>
              <a:t>：一行字符按先后顺序逐字打印。打印速度较慢，一般用</a:t>
            </a:r>
            <a:r>
              <a:rPr lang="zh-CN" altLang="en-US" smtClean="0">
                <a:latin typeface="Times New Roman" panose="02020603050405020304" pitchFamily="18" charset="0"/>
              </a:rPr>
              <a:t>“</a:t>
            </a:r>
            <a:r>
              <a:rPr lang="zh-CN" altLang="en-US" smtClean="0">
                <a:latin typeface="宋体" panose="02010600030101010101" pitchFamily="2" charset="-122"/>
              </a:rPr>
              <a:t>字符</a:t>
            </a:r>
            <a:r>
              <a:rPr lang="en-US" altLang="zh-CN" smtClean="0">
                <a:latin typeface="宋体" panose="02010600030101010101" pitchFamily="2" charset="-122"/>
              </a:rPr>
              <a:t>/</a:t>
            </a:r>
            <a:r>
              <a:rPr lang="zh-CN" altLang="en-US" smtClean="0">
                <a:latin typeface="宋体" panose="02010600030101010101" pitchFamily="2" charset="-122"/>
              </a:rPr>
              <a:t>秒</a:t>
            </a:r>
            <a:r>
              <a:rPr lang="zh-CN" altLang="en-US" smtClean="0">
                <a:latin typeface="Times New Roman" panose="02020603050405020304" pitchFamily="18" charset="0"/>
              </a:rPr>
              <a:t>”</a:t>
            </a:r>
            <a:r>
              <a:rPr lang="zh-CN" altLang="en-US" smtClean="0">
                <a:latin typeface="宋体" panose="02010600030101010101" pitchFamily="2" charset="-122"/>
              </a:rPr>
              <a:t>来衡量其打印速度。</a:t>
            </a:r>
          </a:p>
          <a:p>
            <a:pPr eaLnBrk="1" hangingPunct="1">
              <a:lnSpc>
                <a:spcPct val="120000"/>
              </a:lnSpc>
            </a:pPr>
            <a:r>
              <a:rPr lang="zh-CN" altLang="en-US" smtClean="0">
                <a:solidFill>
                  <a:srgbClr val="FFFF00"/>
                </a:solidFill>
                <a:latin typeface="宋体" panose="02010600030101010101" pitchFamily="2" charset="-122"/>
              </a:rPr>
              <a:t>并行打印</a:t>
            </a:r>
            <a:r>
              <a:rPr lang="zh-CN" altLang="en-US" smtClean="0">
                <a:latin typeface="宋体" panose="02010600030101010101" pitchFamily="2" charset="-122"/>
              </a:rPr>
              <a:t>：一次同时打印一行中的某种相同字符，打印输出过程是逐行进行的。打印速度快，常用</a:t>
            </a:r>
            <a:r>
              <a:rPr lang="zh-CN" altLang="en-US" smtClean="0">
                <a:latin typeface="Times New Roman" panose="02020603050405020304" pitchFamily="18" charset="0"/>
              </a:rPr>
              <a:t>“</a:t>
            </a:r>
            <a:r>
              <a:rPr lang="zh-CN" altLang="en-US" smtClean="0">
                <a:latin typeface="宋体" panose="02010600030101010101" pitchFamily="2" charset="-122"/>
              </a:rPr>
              <a:t>行</a:t>
            </a:r>
            <a:r>
              <a:rPr lang="en-US" altLang="zh-CN" smtClean="0">
                <a:latin typeface="宋体" panose="02010600030101010101" pitchFamily="2" charset="-122"/>
              </a:rPr>
              <a:t>/</a:t>
            </a:r>
            <a:r>
              <a:rPr lang="zh-CN" altLang="en-US" smtClean="0">
                <a:latin typeface="宋体" panose="02010600030101010101" pitchFamily="2" charset="-122"/>
              </a:rPr>
              <a:t>秒</a:t>
            </a:r>
            <a:r>
              <a:rPr lang="zh-CN" altLang="en-US" smtClean="0">
                <a:latin typeface="Times New Roman" panose="02020603050405020304" pitchFamily="18" charset="0"/>
              </a:rPr>
              <a:t>”</a:t>
            </a:r>
            <a:r>
              <a:rPr lang="zh-CN" altLang="en-US" smtClean="0">
                <a:latin typeface="宋体" panose="02010600030101010101" pitchFamily="2" charset="-122"/>
              </a:rPr>
              <a:t>、</a:t>
            </a:r>
            <a:r>
              <a:rPr lang="zh-CN" altLang="en-US" smtClean="0">
                <a:latin typeface="Times New Roman" panose="02020603050405020304" pitchFamily="18" charset="0"/>
              </a:rPr>
              <a:t>“</a:t>
            </a:r>
            <a:r>
              <a:rPr lang="zh-CN" altLang="en-US" smtClean="0">
                <a:latin typeface="宋体" panose="02010600030101010101" pitchFamily="2" charset="-122"/>
              </a:rPr>
              <a:t>行</a:t>
            </a:r>
            <a:r>
              <a:rPr lang="en-US" altLang="zh-CN" smtClean="0">
                <a:latin typeface="宋体" panose="02010600030101010101" pitchFamily="2" charset="-122"/>
              </a:rPr>
              <a:t>/</a:t>
            </a:r>
            <a:r>
              <a:rPr lang="zh-CN" altLang="en-US" smtClean="0">
                <a:latin typeface="宋体" panose="02010600030101010101" pitchFamily="2" charset="-122"/>
              </a:rPr>
              <a:t>分</a:t>
            </a:r>
            <a:r>
              <a:rPr lang="zh-CN" altLang="en-US" smtClean="0">
                <a:latin typeface="Times New Roman" panose="02020603050405020304" pitchFamily="18" charset="0"/>
              </a:rPr>
              <a:t>”</a:t>
            </a:r>
            <a:r>
              <a:rPr lang="zh-CN" altLang="en-US" smtClean="0">
                <a:latin typeface="宋体" panose="02010600030101010101" pitchFamily="2" charset="-122"/>
              </a:rPr>
              <a:t>、</a:t>
            </a:r>
            <a:r>
              <a:rPr lang="zh-CN" altLang="en-US" smtClean="0">
                <a:latin typeface="Times New Roman" panose="02020603050405020304" pitchFamily="18" charset="0"/>
              </a:rPr>
              <a:t>“</a:t>
            </a:r>
            <a:r>
              <a:rPr lang="zh-CN" altLang="en-US" smtClean="0">
                <a:latin typeface="宋体" panose="02010600030101010101" pitchFamily="2" charset="-122"/>
              </a:rPr>
              <a:t>页</a:t>
            </a:r>
            <a:r>
              <a:rPr lang="en-US" altLang="zh-CN" smtClean="0">
                <a:latin typeface="宋体" panose="02010600030101010101" pitchFamily="2" charset="-122"/>
              </a:rPr>
              <a:t>/</a:t>
            </a:r>
            <a:r>
              <a:rPr lang="zh-CN" altLang="en-US" smtClean="0">
                <a:latin typeface="宋体" panose="02010600030101010101" pitchFamily="2" charset="-122"/>
              </a:rPr>
              <a:t>分</a:t>
            </a:r>
            <a:r>
              <a:rPr lang="zh-CN" altLang="en-US" smtClean="0">
                <a:latin typeface="Times New Roman" panose="02020603050405020304" pitchFamily="18" charset="0"/>
              </a:rPr>
              <a:t>”</a:t>
            </a:r>
            <a:r>
              <a:rPr lang="zh-CN" altLang="en-US" smtClean="0">
                <a:latin typeface="宋体" panose="02010600030101010101" pitchFamily="2" charset="-122"/>
              </a:rPr>
              <a:t>作为速度单位。</a:t>
            </a:r>
          </a:p>
        </p:txBody>
      </p:sp>
      <p:sp>
        <p:nvSpPr>
          <p:cNvPr id="3" name="日期占位符 3"/>
          <p:cNvSpPr>
            <a:spLocks noGrp="1"/>
          </p:cNvSpPr>
          <p:nvPr>
            <p:ph type="dt" sz="half" idx="10"/>
          </p:nvPr>
        </p:nvSpPr>
        <p:spPr/>
        <p:txBody>
          <a:bodyPr/>
          <a:lstStyle/>
          <a:p>
            <a:pPr>
              <a:defRPr/>
            </a:pPr>
            <a:fld id="{F755E6E5-8880-430C-A1D4-B9A4589F5D0B}" type="datetime1">
              <a:rPr lang="zh-CN" altLang="en-US"/>
              <a:pPr>
                <a:defRPr/>
              </a:pPr>
              <a:t>2021/9/12</a:t>
            </a:fld>
            <a:endParaRPr lang="en-US" altLang="zh-CN"/>
          </a:p>
        </p:txBody>
      </p:sp>
      <p:sp>
        <p:nvSpPr>
          <p:cNvPr id="1218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B0C62EB-0D78-433D-A8D2-8FEDE0342AEE}" type="slidenum">
              <a:rPr lang="en-US" altLang="zh-CN" sz="1400">
                <a:solidFill>
                  <a:schemeClr val="bg2"/>
                </a:solidFill>
                <a:latin typeface="Tahoma" panose="020B0604030504040204" pitchFamily="34" charset="0"/>
              </a:rPr>
              <a:pPr/>
              <a:t>116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4" name="Rectangle 3"/>
          <p:cNvSpPr>
            <a:spLocks noGrp="1" noChangeArrowheads="1"/>
          </p:cNvSpPr>
          <p:nvPr>
            <p:ph idx="1"/>
          </p:nvPr>
        </p:nvSpPr>
        <p:spPr>
          <a:xfrm>
            <a:off x="685800" y="549275"/>
            <a:ext cx="7772400" cy="5775325"/>
          </a:xfrm>
        </p:spPr>
        <p:txBody>
          <a:bodyPr/>
          <a:lstStyle/>
          <a:p>
            <a:pPr eaLnBrk="1" hangingPunct="1">
              <a:lnSpc>
                <a:spcPct val="120000"/>
              </a:lnSpc>
            </a:pPr>
            <a:r>
              <a:rPr lang="en-US" altLang="zh-CN" smtClean="0">
                <a:latin typeface="宋体" panose="02010600030101010101" pitchFamily="2" charset="-122"/>
              </a:rPr>
              <a:t>(2) </a:t>
            </a:r>
            <a:r>
              <a:rPr lang="zh-CN" altLang="en-US" smtClean="0">
                <a:latin typeface="宋体" panose="02010600030101010101" pitchFamily="2" charset="-122"/>
              </a:rPr>
              <a:t>击打式打印和非击打式打印</a:t>
            </a:r>
          </a:p>
          <a:p>
            <a:pPr eaLnBrk="1" hangingPunct="1">
              <a:lnSpc>
                <a:spcPct val="120000"/>
              </a:lnSpc>
            </a:pPr>
            <a:r>
              <a:rPr lang="zh-CN" altLang="en-US" smtClean="0">
                <a:solidFill>
                  <a:srgbClr val="FFFF00"/>
                </a:solidFill>
                <a:latin typeface="宋体" panose="02010600030101010101" pitchFamily="2" charset="-122"/>
              </a:rPr>
              <a:t>击打式打印</a:t>
            </a:r>
            <a:r>
              <a:rPr lang="zh-CN" altLang="en-US" smtClean="0">
                <a:latin typeface="宋体" panose="02010600030101010101" pitchFamily="2" charset="-122"/>
              </a:rPr>
              <a:t>：通过字锤或字模的机械运动推动字符击打色带，使色带与纸接触，从而在纸上印出字符。</a:t>
            </a:r>
          </a:p>
          <a:p>
            <a:pPr eaLnBrk="1" hangingPunct="1">
              <a:lnSpc>
                <a:spcPct val="120000"/>
              </a:lnSpc>
            </a:pPr>
            <a:r>
              <a:rPr lang="zh-CN" altLang="en-US" smtClean="0">
                <a:solidFill>
                  <a:srgbClr val="FFFF00"/>
                </a:solidFill>
                <a:latin typeface="宋体" panose="02010600030101010101" pitchFamily="2" charset="-122"/>
              </a:rPr>
              <a:t>非击打式打印</a:t>
            </a:r>
            <a:r>
              <a:rPr lang="zh-CN" altLang="en-US" smtClean="0">
                <a:latin typeface="宋体" panose="02010600030101010101" pitchFamily="2" charset="-122"/>
              </a:rPr>
              <a:t>：通过电子、化学、激光等非机械方式来印字。具有打印速度快、噪声小</a:t>
            </a:r>
            <a:r>
              <a:rPr lang="en-US" altLang="zh-CN" smtClean="0">
                <a:latin typeface="宋体" panose="02010600030101010101" pitchFamily="2" charset="-122"/>
              </a:rPr>
              <a:t>(</a:t>
            </a:r>
            <a:r>
              <a:rPr lang="zh-CN" altLang="en-US" smtClean="0">
                <a:latin typeface="宋体" panose="02010600030101010101" pitchFamily="2" charset="-122"/>
              </a:rPr>
              <a:t>或者无噪声</a:t>
            </a:r>
            <a:r>
              <a:rPr lang="en-US" altLang="zh-CN" smtClean="0">
                <a:latin typeface="宋体" panose="02010600030101010101" pitchFamily="2" charset="-122"/>
              </a:rPr>
              <a:t>)</a:t>
            </a:r>
            <a:r>
              <a:rPr lang="zh-CN" altLang="en-US" smtClean="0">
                <a:latin typeface="宋体" panose="02010600030101010101" pitchFamily="2" charset="-122"/>
              </a:rPr>
              <a:t>、印刷质量好等优点。</a:t>
            </a:r>
          </a:p>
        </p:txBody>
      </p:sp>
      <p:sp>
        <p:nvSpPr>
          <p:cNvPr id="3" name="日期占位符 3"/>
          <p:cNvSpPr>
            <a:spLocks noGrp="1"/>
          </p:cNvSpPr>
          <p:nvPr>
            <p:ph type="dt" sz="half" idx="10"/>
          </p:nvPr>
        </p:nvSpPr>
        <p:spPr/>
        <p:txBody>
          <a:bodyPr/>
          <a:lstStyle/>
          <a:p>
            <a:pPr>
              <a:defRPr/>
            </a:pPr>
            <a:fld id="{8DCC5D8F-C164-440F-B590-F5DB5F213DA6}" type="datetime1">
              <a:rPr lang="zh-CN" altLang="en-US"/>
              <a:pPr>
                <a:defRPr/>
              </a:pPr>
              <a:t>2021/9/12</a:t>
            </a:fld>
            <a:endParaRPr lang="en-US" altLang="zh-CN"/>
          </a:p>
        </p:txBody>
      </p:sp>
      <p:sp>
        <p:nvSpPr>
          <p:cNvPr id="1228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A1852DD-19AA-45A7-BDBC-D0EC40DC1214}" type="slidenum">
              <a:rPr lang="en-US" altLang="zh-CN" sz="1400">
                <a:solidFill>
                  <a:schemeClr val="bg2"/>
                </a:solidFill>
                <a:latin typeface="Tahoma" panose="020B0604030504040204" pitchFamily="34" charset="0"/>
              </a:rPr>
              <a:pPr/>
              <a:t>117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8" name="Rectangle 3"/>
          <p:cNvSpPr>
            <a:spLocks noGrp="1" noChangeArrowheads="1"/>
          </p:cNvSpPr>
          <p:nvPr>
            <p:ph idx="1"/>
          </p:nvPr>
        </p:nvSpPr>
        <p:spPr>
          <a:xfrm>
            <a:off x="457200" y="404813"/>
            <a:ext cx="8291513" cy="5995987"/>
          </a:xfrm>
        </p:spPr>
        <p:txBody>
          <a:bodyPr/>
          <a:lstStyle/>
          <a:p>
            <a:pPr eaLnBrk="1" hangingPunct="1">
              <a:lnSpc>
                <a:spcPct val="120000"/>
              </a:lnSpc>
              <a:spcBef>
                <a:spcPct val="0"/>
              </a:spcBef>
            </a:pPr>
            <a:r>
              <a:rPr lang="en-US" altLang="zh-CN" sz="2600" smtClean="0">
                <a:latin typeface="宋体" panose="02010600030101010101" pitchFamily="2" charset="-122"/>
              </a:rPr>
              <a:t>(3) </a:t>
            </a:r>
            <a:r>
              <a:rPr lang="zh-CN" altLang="en-US" sz="2600" smtClean="0">
                <a:latin typeface="宋体" panose="02010600030101010101" pitchFamily="2" charset="-122"/>
              </a:rPr>
              <a:t>字模打印和点阵打印</a:t>
            </a:r>
          </a:p>
          <a:p>
            <a:pPr eaLnBrk="1" hangingPunct="1">
              <a:lnSpc>
                <a:spcPct val="120000"/>
              </a:lnSpc>
              <a:spcBef>
                <a:spcPct val="0"/>
              </a:spcBef>
            </a:pPr>
            <a:r>
              <a:rPr lang="zh-CN" altLang="en-US" sz="2600" smtClean="0">
                <a:solidFill>
                  <a:srgbClr val="FFFF00"/>
                </a:solidFill>
                <a:latin typeface="宋体" panose="02010600030101010101" pitchFamily="2" charset="-122"/>
              </a:rPr>
              <a:t>字模打印</a:t>
            </a:r>
            <a:r>
              <a:rPr lang="zh-CN" altLang="en-US" sz="2600" smtClean="0">
                <a:latin typeface="宋体" panose="02010600030101010101" pitchFamily="2" charset="-122"/>
              </a:rPr>
              <a:t>：将字模</a:t>
            </a:r>
            <a:r>
              <a:rPr lang="en-US" altLang="zh-CN" sz="2600" smtClean="0">
                <a:latin typeface="宋体" panose="02010600030101010101" pitchFamily="2" charset="-122"/>
              </a:rPr>
              <a:t>(</a:t>
            </a:r>
            <a:r>
              <a:rPr lang="zh-CN" altLang="en-US" sz="2600" smtClean="0">
                <a:latin typeface="宋体" panose="02010600030101010101" pitchFamily="2" charset="-122"/>
              </a:rPr>
              <a:t>活字</a:t>
            </a:r>
            <a:r>
              <a:rPr lang="en-US" altLang="zh-CN" sz="2600" smtClean="0">
                <a:latin typeface="宋体" panose="02010600030101010101" pitchFamily="2" charset="-122"/>
              </a:rPr>
              <a:t>)</a:t>
            </a:r>
            <a:r>
              <a:rPr lang="zh-CN" altLang="en-US" sz="2600" smtClean="0">
                <a:latin typeface="宋体" panose="02010600030101010101" pitchFamily="2" charset="-122"/>
              </a:rPr>
              <a:t>装在链、球、盘或鼓上，用打印锤击打字模将字符印在纸上</a:t>
            </a:r>
            <a:r>
              <a:rPr lang="en-US" altLang="zh-CN" sz="2600" smtClean="0">
                <a:latin typeface="宋体" panose="02010600030101010101" pitchFamily="2" charset="-122"/>
              </a:rPr>
              <a:t>(</a:t>
            </a:r>
            <a:r>
              <a:rPr lang="zh-CN" altLang="en-US" sz="2600" smtClean="0">
                <a:latin typeface="宋体" panose="02010600030101010101" pitchFamily="2" charset="-122"/>
              </a:rPr>
              <a:t>正印</a:t>
            </a:r>
            <a:r>
              <a:rPr lang="en-US" altLang="zh-CN" sz="2600" smtClean="0">
                <a:latin typeface="宋体" panose="02010600030101010101" pitchFamily="2" charset="-122"/>
              </a:rPr>
              <a:t>)</a:t>
            </a:r>
            <a:r>
              <a:rPr lang="zh-CN" altLang="en-US" sz="2600" smtClean="0">
                <a:latin typeface="宋体" panose="02010600030101010101" pitchFamily="2" charset="-122"/>
              </a:rPr>
              <a:t>，或者打印锤击打纸和色带，使纸和色带压向字模实现印字</a:t>
            </a:r>
            <a:r>
              <a:rPr lang="en-US" altLang="zh-CN" sz="2600" smtClean="0">
                <a:latin typeface="宋体" panose="02010600030101010101" pitchFamily="2" charset="-122"/>
              </a:rPr>
              <a:t>(</a:t>
            </a:r>
            <a:r>
              <a:rPr lang="zh-CN" altLang="en-US" sz="2600" smtClean="0">
                <a:latin typeface="宋体" panose="02010600030101010101" pitchFamily="2" charset="-122"/>
              </a:rPr>
              <a:t>反印</a:t>
            </a:r>
            <a:r>
              <a:rPr lang="en-US" altLang="zh-CN" sz="2600" smtClean="0">
                <a:latin typeface="宋体" panose="02010600030101010101" pitchFamily="2" charset="-122"/>
              </a:rPr>
              <a:t>)</a:t>
            </a:r>
            <a:r>
              <a:rPr lang="zh-CN" altLang="en-US" sz="2600" smtClean="0">
                <a:latin typeface="宋体" panose="02010600030101010101" pitchFamily="2" charset="-122"/>
              </a:rPr>
              <a:t>。字模型用在击打式打印机中，印出的字迹清晰，但组字不灵活，且不能打印图形、汉字等图像。</a:t>
            </a:r>
          </a:p>
          <a:p>
            <a:pPr eaLnBrk="1" hangingPunct="1">
              <a:lnSpc>
                <a:spcPct val="120000"/>
              </a:lnSpc>
              <a:spcBef>
                <a:spcPct val="0"/>
              </a:spcBef>
            </a:pPr>
            <a:r>
              <a:rPr lang="zh-CN" altLang="en-US" sz="2600" smtClean="0">
                <a:solidFill>
                  <a:srgbClr val="FFFF00"/>
                </a:solidFill>
                <a:latin typeface="宋体" panose="02010600030101010101" pitchFamily="2" charset="-122"/>
              </a:rPr>
              <a:t>点阵式打印</a:t>
            </a:r>
            <a:r>
              <a:rPr lang="zh-CN" altLang="en-US" sz="2600" smtClean="0">
                <a:latin typeface="宋体" panose="02010600030101010101" pitchFamily="2" charset="-122"/>
              </a:rPr>
              <a:t>：将字符以点阵形式存放在字符发生器中。印字时，用取出的点阵代码控制在纸上打印出字符的点阵图形。点阵式打印机组字灵活，可以打印各种字符、汉字、图形、表格等等，且打印质量越来越高，有的能够与字模型媲美。针式打印机及所有非击打式打印机均采用点阵型。</a:t>
            </a:r>
          </a:p>
        </p:txBody>
      </p:sp>
      <p:sp>
        <p:nvSpPr>
          <p:cNvPr id="3" name="日期占位符 3"/>
          <p:cNvSpPr>
            <a:spLocks noGrp="1"/>
          </p:cNvSpPr>
          <p:nvPr>
            <p:ph type="dt" sz="half" idx="10"/>
          </p:nvPr>
        </p:nvSpPr>
        <p:spPr/>
        <p:txBody>
          <a:bodyPr/>
          <a:lstStyle/>
          <a:p>
            <a:pPr>
              <a:defRPr/>
            </a:pPr>
            <a:fld id="{7FA1E607-D400-47EE-9C81-294B7531AB43}" type="datetime1">
              <a:rPr lang="zh-CN" altLang="en-US"/>
              <a:pPr>
                <a:defRPr/>
              </a:pPr>
              <a:t>2021/9/12</a:t>
            </a:fld>
            <a:endParaRPr lang="en-US" altLang="zh-CN"/>
          </a:p>
        </p:txBody>
      </p:sp>
      <p:sp>
        <p:nvSpPr>
          <p:cNvPr id="1239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D1F7C49-97DE-4FBB-AE50-5F5CFFCF8073}" type="slidenum">
              <a:rPr lang="en-US" altLang="zh-CN" sz="1400">
                <a:solidFill>
                  <a:schemeClr val="bg2"/>
                </a:solidFill>
                <a:latin typeface="Tahoma" panose="020B0604030504040204" pitchFamily="34" charset="0"/>
              </a:rPr>
              <a:pPr/>
              <a:t>118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a:xfrm>
            <a:off x="381000" y="381000"/>
            <a:ext cx="8001000" cy="685800"/>
          </a:xfrm>
        </p:spPr>
        <p:txBody>
          <a:bodyPr/>
          <a:lstStyle/>
          <a:p>
            <a:pPr eaLnBrk="1" hangingPunct="1"/>
            <a:r>
              <a:rPr lang="en-US" altLang="zh-CN" smtClean="0">
                <a:latin typeface="隶书" panose="02010509060101010101" pitchFamily="49" charset="-122"/>
              </a:rPr>
              <a:t>2. </a:t>
            </a:r>
            <a:r>
              <a:rPr lang="zh-CN" altLang="en-US" smtClean="0">
                <a:latin typeface="隶书" panose="02010509060101010101" pitchFamily="49" charset="-122"/>
              </a:rPr>
              <a:t>点阵针式打印机</a:t>
            </a:r>
          </a:p>
        </p:txBody>
      </p:sp>
      <p:sp>
        <p:nvSpPr>
          <p:cNvPr id="124933" name="Rectangle 3"/>
          <p:cNvSpPr>
            <a:spLocks noGrp="1" noChangeArrowheads="1"/>
          </p:cNvSpPr>
          <p:nvPr>
            <p:ph idx="1"/>
          </p:nvPr>
        </p:nvSpPr>
        <p:spPr>
          <a:xfrm>
            <a:off x="685800" y="981075"/>
            <a:ext cx="7772400" cy="5184775"/>
          </a:xfrm>
        </p:spPr>
        <p:txBody>
          <a:bodyPr>
            <a:normAutofit lnSpcReduction="10000"/>
          </a:bodyPr>
          <a:lstStyle/>
          <a:p>
            <a:pPr eaLnBrk="1" hangingPunct="1">
              <a:lnSpc>
                <a:spcPct val="120000"/>
              </a:lnSpc>
              <a:spcBef>
                <a:spcPct val="0"/>
              </a:spcBef>
            </a:pPr>
            <a:r>
              <a:rPr lang="zh-CN" altLang="en-US" sz="2600" smtClean="0">
                <a:latin typeface="宋体" panose="02010600030101010101" pitchFamily="2" charset="-122"/>
              </a:rPr>
              <a:t>点阵针式打印机</a:t>
            </a:r>
            <a:r>
              <a:rPr lang="en-US" altLang="zh-CN" sz="2600" smtClean="0">
                <a:latin typeface="宋体" panose="02010600030101010101" pitchFamily="2" charset="-122"/>
              </a:rPr>
              <a:t>(</a:t>
            </a:r>
            <a:r>
              <a:rPr lang="zh-CN" altLang="en-US" sz="2600" smtClean="0">
                <a:latin typeface="宋体" panose="02010600030101010101" pitchFamily="2" charset="-122"/>
              </a:rPr>
              <a:t>简称针打</a:t>
            </a:r>
            <a:r>
              <a:rPr lang="en-US" altLang="zh-CN" sz="2600" smtClean="0">
                <a:latin typeface="宋体" panose="02010600030101010101" pitchFamily="2" charset="-122"/>
              </a:rPr>
              <a:t>)</a:t>
            </a:r>
            <a:r>
              <a:rPr lang="zh-CN" altLang="en-US" sz="2600" smtClean="0">
                <a:latin typeface="宋体" panose="02010600030101010101" pitchFamily="2" charset="-122"/>
              </a:rPr>
              <a:t>是一种串行击打式打印机。它是靠若干根钢针在字符点阵代码的控制下击打色带和纸，在纸面上印出与点阵代码相应的字符图案。</a:t>
            </a:r>
          </a:p>
          <a:p>
            <a:pPr eaLnBrk="1" hangingPunct="1">
              <a:lnSpc>
                <a:spcPct val="120000"/>
              </a:lnSpc>
              <a:spcBef>
                <a:spcPct val="0"/>
              </a:spcBef>
            </a:pPr>
            <a:r>
              <a:rPr lang="zh-CN" altLang="en-US" sz="2600" smtClean="0">
                <a:latin typeface="宋体" panose="02010600030101010101" pitchFamily="2" charset="-122"/>
              </a:rPr>
              <a:t>针式打印机的两种打印方式。</a:t>
            </a:r>
          </a:p>
          <a:p>
            <a:pPr eaLnBrk="1" hangingPunct="1">
              <a:lnSpc>
                <a:spcPct val="120000"/>
              </a:lnSpc>
              <a:spcBef>
                <a:spcPct val="0"/>
              </a:spcBef>
            </a:pPr>
            <a:r>
              <a:rPr lang="zh-CN" altLang="en-US" sz="2600" smtClean="0">
                <a:latin typeface="宋体" panose="02010600030101010101" pitchFamily="2" charset="-122"/>
              </a:rPr>
              <a:t>① </a:t>
            </a:r>
            <a:r>
              <a:rPr lang="zh-CN" altLang="en-US" sz="2600" smtClean="0">
                <a:solidFill>
                  <a:srgbClr val="FFFF00"/>
                </a:solidFill>
                <a:latin typeface="宋体" panose="02010600030101010101" pitchFamily="2" charset="-122"/>
              </a:rPr>
              <a:t>文本字符方式</a:t>
            </a:r>
            <a:r>
              <a:rPr lang="zh-CN" altLang="en-US" sz="2600" smtClean="0">
                <a:latin typeface="宋体" panose="02010600030101010101" pitchFamily="2" charset="-122"/>
              </a:rPr>
              <a:t>：根据待打印字符的编码从字符发生器依次取出字符的各列点阵数据，控制钢针在纸上打印出一个一个的字符。</a:t>
            </a:r>
          </a:p>
          <a:p>
            <a:pPr eaLnBrk="1" hangingPunct="1">
              <a:lnSpc>
                <a:spcPct val="120000"/>
              </a:lnSpc>
              <a:spcBef>
                <a:spcPct val="0"/>
              </a:spcBef>
            </a:pPr>
            <a:r>
              <a:rPr lang="zh-CN" altLang="en-US" sz="2600" smtClean="0">
                <a:latin typeface="宋体" panose="02010600030101010101" pitchFamily="2" charset="-122"/>
              </a:rPr>
              <a:t>② </a:t>
            </a:r>
            <a:r>
              <a:rPr lang="zh-CN" altLang="en-US" sz="2600" smtClean="0">
                <a:solidFill>
                  <a:srgbClr val="FFFF00"/>
                </a:solidFill>
                <a:latin typeface="宋体" panose="02010600030101010101" pitchFamily="2" charset="-122"/>
              </a:rPr>
              <a:t>点图形方式</a:t>
            </a:r>
            <a:r>
              <a:rPr lang="zh-CN" altLang="en-US" sz="2600" smtClean="0">
                <a:latin typeface="宋体" panose="02010600030101010101" pitchFamily="2" charset="-122"/>
              </a:rPr>
              <a:t>：将图形的点数据存入缓冲存储器</a:t>
            </a:r>
            <a:r>
              <a:rPr lang="en-US" altLang="zh-CN" sz="2600" smtClean="0">
                <a:latin typeface="宋体" panose="02010600030101010101" pitchFamily="2" charset="-122"/>
              </a:rPr>
              <a:t>RAM</a:t>
            </a:r>
            <a:r>
              <a:rPr lang="zh-CN" altLang="en-US" sz="2600" smtClean="0">
                <a:latin typeface="宋体" panose="02010600030101010101" pitchFamily="2" charset="-122"/>
              </a:rPr>
              <a:t>中，打印时从</a:t>
            </a:r>
            <a:r>
              <a:rPr lang="en-US" altLang="zh-CN" sz="2600" smtClean="0">
                <a:latin typeface="宋体" panose="02010600030101010101" pitchFamily="2" charset="-122"/>
              </a:rPr>
              <a:t>RAM</a:t>
            </a:r>
            <a:r>
              <a:rPr lang="zh-CN" altLang="en-US" sz="2600" smtClean="0">
                <a:latin typeface="宋体" panose="02010600030101010101" pitchFamily="2" charset="-122"/>
              </a:rPr>
              <a:t>取出点数据直接送打印头，驱动钢针打印出图形或汉字。</a:t>
            </a:r>
          </a:p>
        </p:txBody>
      </p:sp>
      <p:sp>
        <p:nvSpPr>
          <p:cNvPr id="4" name="日期占位符 3"/>
          <p:cNvSpPr>
            <a:spLocks noGrp="1"/>
          </p:cNvSpPr>
          <p:nvPr>
            <p:ph type="dt" sz="half" idx="10"/>
          </p:nvPr>
        </p:nvSpPr>
        <p:spPr/>
        <p:txBody>
          <a:bodyPr/>
          <a:lstStyle/>
          <a:p>
            <a:pPr>
              <a:defRPr/>
            </a:pPr>
            <a:fld id="{FD62A4BE-80EE-4250-9EDF-F9D5ED04A849}" type="datetime1">
              <a:rPr lang="zh-CN" altLang="en-US"/>
              <a:pPr>
                <a:defRPr/>
              </a:pPr>
              <a:t>2021/9/12</a:t>
            </a:fld>
            <a:endParaRPr lang="en-US" altLang="zh-CN"/>
          </a:p>
        </p:txBody>
      </p:sp>
      <p:sp>
        <p:nvSpPr>
          <p:cNvPr id="1249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912D63B-6191-4BEA-86CF-BB42751C4D5E}" type="slidenum">
              <a:rPr lang="en-US" altLang="zh-CN" sz="1400">
                <a:solidFill>
                  <a:schemeClr val="bg2"/>
                </a:solidFill>
                <a:latin typeface="Tahoma" panose="020B0604030504040204" pitchFamily="34" charset="0"/>
              </a:rPr>
              <a:pPr/>
              <a:t>119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381000" y="381000"/>
            <a:ext cx="8001000" cy="533400"/>
          </a:xfrm>
        </p:spPr>
        <p:txBody>
          <a:bodyPr/>
          <a:lstStyle/>
          <a:p>
            <a:pPr eaLnBrk="1" hangingPunct="1"/>
            <a:r>
              <a:rPr lang="zh-CN" altLang="en-US" smtClean="0">
                <a:latin typeface="隶书" panose="02010509060101010101" pitchFamily="49" charset="-122"/>
              </a:rPr>
              <a:t>信息交换代码与传送格式</a:t>
            </a:r>
          </a:p>
        </p:txBody>
      </p:sp>
      <p:sp>
        <p:nvSpPr>
          <p:cNvPr id="22533" name="Rectangle 3"/>
          <p:cNvSpPr>
            <a:spLocks noGrp="1" noChangeArrowheads="1"/>
          </p:cNvSpPr>
          <p:nvPr>
            <p:ph idx="1"/>
          </p:nvPr>
        </p:nvSpPr>
        <p:spPr>
          <a:xfrm>
            <a:off x="457200" y="1196975"/>
            <a:ext cx="8229600" cy="4975225"/>
          </a:xfrm>
        </p:spPr>
        <p:txBody>
          <a:bodyPr/>
          <a:lstStyle/>
          <a:p>
            <a:pPr eaLnBrk="1" hangingPunct="1">
              <a:lnSpc>
                <a:spcPct val="120000"/>
              </a:lnSpc>
              <a:spcBef>
                <a:spcPct val="0"/>
              </a:spcBef>
            </a:pPr>
            <a:r>
              <a:rPr lang="en-US" altLang="zh-CN" sz="2600" smtClean="0">
                <a:latin typeface="宋体" panose="02010600030101010101" pitchFamily="2" charset="-122"/>
              </a:rPr>
              <a:t>I/O</a:t>
            </a:r>
            <a:r>
              <a:rPr lang="zh-CN" altLang="en-US" sz="2600" smtClean="0">
                <a:latin typeface="宋体" panose="02010600030101010101" pitchFamily="2" charset="-122"/>
              </a:rPr>
              <a:t>设备与主机之间的信息的输入或输出，统称为</a:t>
            </a:r>
            <a:r>
              <a:rPr lang="zh-CN" altLang="en-US" sz="2600" smtClean="0">
                <a:solidFill>
                  <a:srgbClr val="FFFF00"/>
                </a:solidFill>
                <a:latin typeface="宋体" panose="02010600030101010101" pitchFamily="2" charset="-122"/>
              </a:rPr>
              <a:t>信息交换</a:t>
            </a:r>
            <a:r>
              <a:rPr lang="zh-CN" altLang="en-US" sz="2600" smtClean="0">
                <a:latin typeface="宋体" panose="02010600030101010101" pitchFamily="2" charset="-122"/>
              </a:rPr>
              <a:t>。</a:t>
            </a:r>
          </a:p>
          <a:p>
            <a:pPr eaLnBrk="1" hangingPunct="1">
              <a:lnSpc>
                <a:spcPct val="120000"/>
              </a:lnSpc>
              <a:spcBef>
                <a:spcPct val="0"/>
              </a:spcBef>
            </a:pPr>
            <a:r>
              <a:rPr lang="zh-CN" altLang="en-US" sz="2600" smtClean="0">
                <a:latin typeface="宋体" panose="02010600030101010101" pitchFamily="2" charset="-122"/>
              </a:rPr>
              <a:t>信息交换涉及到所使用的代码格式、传送格式</a:t>
            </a:r>
            <a:r>
              <a:rPr lang="en-US" altLang="zh-CN" sz="2600" smtClean="0">
                <a:latin typeface="宋体" panose="02010600030101010101" pitchFamily="2" charset="-122"/>
              </a:rPr>
              <a:t>(</a:t>
            </a:r>
            <a:r>
              <a:rPr lang="zh-CN" altLang="en-US" sz="2600" smtClean="0">
                <a:latin typeface="宋体" panose="02010600030101010101" pitchFamily="2" charset="-122"/>
              </a:rPr>
              <a:t>并行、串行</a:t>
            </a:r>
            <a:r>
              <a:rPr lang="en-US" altLang="zh-CN" sz="2600" smtClean="0">
                <a:latin typeface="宋体" panose="02010600030101010101" pitchFamily="2" charset="-122"/>
              </a:rPr>
              <a:t>)</a:t>
            </a:r>
            <a:r>
              <a:rPr lang="zh-CN" altLang="en-US" sz="2600" smtClean="0">
                <a:latin typeface="宋体" panose="02010600030101010101" pitchFamily="2" charset="-122"/>
              </a:rPr>
              <a:t>及传输速率等。</a:t>
            </a:r>
          </a:p>
          <a:p>
            <a:pPr eaLnBrk="1" hangingPunct="1">
              <a:lnSpc>
                <a:spcPct val="120000"/>
              </a:lnSpc>
              <a:spcBef>
                <a:spcPct val="0"/>
              </a:spcBef>
            </a:pPr>
            <a:r>
              <a:rPr lang="zh-CN" altLang="en-US" sz="2600" smtClean="0">
                <a:solidFill>
                  <a:srgbClr val="FFFF00"/>
                </a:solidFill>
                <a:latin typeface="隶书" panose="02010509060101010101" pitchFamily="49" charset="-122"/>
              </a:rPr>
              <a:t>信息交换代码均采用</a:t>
            </a:r>
            <a:r>
              <a:rPr lang="zh-CN" altLang="en-US" sz="2600" smtClean="0">
                <a:solidFill>
                  <a:srgbClr val="FFFF00"/>
                </a:solidFill>
                <a:latin typeface="宋体" panose="02010600030101010101" pitchFamily="2" charset="-122"/>
              </a:rPr>
              <a:t>数字化信号代码格式</a:t>
            </a:r>
          </a:p>
          <a:p>
            <a:pPr eaLnBrk="1" hangingPunct="1">
              <a:lnSpc>
                <a:spcPct val="120000"/>
              </a:lnSpc>
              <a:spcBef>
                <a:spcPct val="0"/>
              </a:spcBef>
            </a:pPr>
            <a:r>
              <a:rPr lang="zh-CN" altLang="en-US" sz="2600" smtClean="0">
                <a:latin typeface="宋体" panose="02010600030101010101" pitchFamily="2" charset="-122"/>
              </a:rPr>
              <a:t>信息在输入到计算机内部和从计算机内部送到外部时，都采用二进制编码，即都为数字化信号。</a:t>
            </a:r>
          </a:p>
          <a:p>
            <a:pPr eaLnBrk="1" hangingPunct="1">
              <a:lnSpc>
                <a:spcPct val="120000"/>
              </a:lnSpc>
              <a:spcBef>
                <a:spcPct val="0"/>
              </a:spcBef>
            </a:pPr>
            <a:r>
              <a:rPr lang="zh-CN" altLang="en-US" sz="2600" smtClean="0">
                <a:latin typeface="宋体" panose="02010600030101010101" pitchFamily="2" charset="-122"/>
              </a:rPr>
              <a:t>为了使表示各种媒体的信息具有通用性，能为各种计算机系统所识别，要制定出表示各种信息的代码标准。如对字符信息的表示有</a:t>
            </a:r>
            <a:r>
              <a:rPr lang="en-US" altLang="zh-CN" sz="2600" smtClean="0">
                <a:latin typeface="宋体" panose="02010600030101010101" pitchFamily="2" charset="-122"/>
              </a:rPr>
              <a:t>ASCII</a:t>
            </a:r>
            <a:r>
              <a:rPr lang="zh-CN" altLang="en-US" sz="2600" smtClean="0">
                <a:latin typeface="宋体" panose="02010600030101010101" pitchFamily="2" charset="-122"/>
              </a:rPr>
              <a:t>标准。</a:t>
            </a:r>
          </a:p>
        </p:txBody>
      </p:sp>
      <p:sp>
        <p:nvSpPr>
          <p:cNvPr id="4" name="日期占位符 3"/>
          <p:cNvSpPr>
            <a:spLocks noGrp="1"/>
          </p:cNvSpPr>
          <p:nvPr>
            <p:ph type="dt" sz="half" idx="10"/>
          </p:nvPr>
        </p:nvSpPr>
        <p:spPr/>
        <p:txBody>
          <a:bodyPr/>
          <a:lstStyle/>
          <a:p>
            <a:pPr>
              <a:defRPr/>
            </a:pPr>
            <a:fld id="{1CD28912-F813-4669-94AD-EF4CF13C102D}" type="datetime1">
              <a:rPr lang="zh-CN" altLang="en-US"/>
              <a:pPr>
                <a:defRPr/>
              </a:pPr>
              <a:t>2021/9/12</a:t>
            </a:fld>
            <a:endParaRPr lang="en-US" altLang="zh-CN"/>
          </a:p>
        </p:txBody>
      </p:sp>
      <p:sp>
        <p:nvSpPr>
          <p:cNvPr id="225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C76B57B-F8C3-490A-9D83-C0EBDF8643FC}" type="slidenum">
              <a:rPr lang="en-US" altLang="zh-CN" sz="1400">
                <a:solidFill>
                  <a:schemeClr val="bg2"/>
                </a:solidFill>
                <a:latin typeface="Tahoma" panose="020B0604030504040204" pitchFamily="34" charset="0"/>
              </a:rPr>
              <a:pPr/>
              <a:t>12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针式打印机结构框图</a:t>
            </a:r>
          </a:p>
        </p:txBody>
      </p:sp>
      <p:sp>
        <p:nvSpPr>
          <p:cNvPr id="8198"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A7D2BBED-5A16-4BFF-AC6B-2B41C09D519A}" type="datetime1">
              <a:rPr lang="zh-CN" altLang="en-US"/>
              <a:pPr>
                <a:defRPr/>
              </a:pPr>
              <a:t>2021/9/12</a:t>
            </a:fld>
            <a:endParaRPr lang="en-US" altLang="zh-CN"/>
          </a:p>
        </p:txBody>
      </p:sp>
      <p:sp>
        <p:nvSpPr>
          <p:cNvPr id="81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26838A7-2D35-44AB-9953-2BEB5E1436B7}" type="slidenum">
              <a:rPr lang="en-US" altLang="zh-CN" sz="1400">
                <a:solidFill>
                  <a:schemeClr val="bg2"/>
                </a:solidFill>
                <a:latin typeface="Tahoma" panose="020B0604030504040204" pitchFamily="34" charset="0"/>
              </a:rPr>
              <a:pPr/>
              <a:t>120</a:t>
            </a:fld>
            <a:endParaRPr lang="en-US" altLang="zh-CN" sz="1400">
              <a:solidFill>
                <a:schemeClr val="bg2"/>
              </a:solidFill>
              <a:latin typeface="Tahoma" panose="020B0604030504040204" pitchFamily="34" charset="0"/>
            </a:endParaRPr>
          </a:p>
        </p:txBody>
      </p:sp>
      <p:graphicFrame>
        <p:nvGraphicFramePr>
          <p:cNvPr id="8194" name="Object 6"/>
          <p:cNvGraphicFramePr>
            <a:graphicFrameLocks noChangeAspect="1"/>
          </p:cNvGraphicFramePr>
          <p:nvPr/>
        </p:nvGraphicFramePr>
        <p:xfrm>
          <a:off x="228600" y="974725"/>
          <a:ext cx="8686800" cy="5654675"/>
        </p:xfrm>
        <a:graphic>
          <a:graphicData uri="http://schemas.openxmlformats.org/presentationml/2006/ole">
            <mc:AlternateContent xmlns:mc="http://schemas.openxmlformats.org/markup-compatibility/2006">
              <mc:Choice xmlns:v="urn:schemas-microsoft-com:vml" Requires="v">
                <p:oleObj spid="_x0000_s8199" name="Picture2" r:id="rId3" imgW="3238500" imgH="2648712" progId="Word.Picture.8">
                  <p:embed/>
                </p:oleObj>
              </mc:Choice>
              <mc:Fallback>
                <p:oleObj name="Picture2" r:id="rId3" imgW="3238500" imgH="2648712"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74725"/>
                        <a:ext cx="8686800" cy="56546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打印头示意图</a:t>
            </a:r>
          </a:p>
        </p:txBody>
      </p:sp>
      <p:sp>
        <p:nvSpPr>
          <p:cNvPr id="125957"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00D91298-9575-4745-AD6E-081F720EA563}" type="datetime1">
              <a:rPr lang="zh-CN" altLang="en-US"/>
              <a:pPr>
                <a:defRPr/>
              </a:pPr>
              <a:t>2021/9/12</a:t>
            </a:fld>
            <a:endParaRPr lang="en-US" altLang="zh-CN"/>
          </a:p>
        </p:txBody>
      </p:sp>
      <p:sp>
        <p:nvSpPr>
          <p:cNvPr id="1259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5350653-FE1D-4C80-81F4-84365A650C4F}" type="slidenum">
              <a:rPr lang="en-US" altLang="zh-CN" sz="1400">
                <a:solidFill>
                  <a:schemeClr val="bg2"/>
                </a:solidFill>
                <a:latin typeface="Tahoma" panose="020B0604030504040204" pitchFamily="34" charset="0"/>
              </a:rPr>
              <a:pPr/>
              <a:t>121</a:t>
            </a:fld>
            <a:endParaRPr lang="en-US" altLang="zh-CN" sz="1400">
              <a:solidFill>
                <a:schemeClr val="bg2"/>
              </a:solidFill>
              <a:latin typeface="Tahoma" panose="020B0604030504040204" pitchFamily="34" charset="0"/>
            </a:endParaRPr>
          </a:p>
        </p:txBody>
      </p:sp>
      <p:pic>
        <p:nvPicPr>
          <p:cNvPr id="125958" name="Picture 4" descr="tu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315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80"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点阵字符的打印格式</a:t>
            </a:r>
          </a:p>
        </p:txBody>
      </p:sp>
      <p:sp>
        <p:nvSpPr>
          <p:cNvPr id="126981"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24521EF4-5D34-4CC3-9102-B56A77105BFA}" type="datetime1">
              <a:rPr lang="zh-CN" altLang="en-US"/>
              <a:pPr>
                <a:defRPr/>
              </a:pPr>
              <a:t>2021/9/12</a:t>
            </a:fld>
            <a:endParaRPr lang="en-US" altLang="zh-CN"/>
          </a:p>
        </p:txBody>
      </p:sp>
      <p:sp>
        <p:nvSpPr>
          <p:cNvPr id="1269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9E82CAD-0E78-47EC-B499-8CB74476DE04}" type="slidenum">
              <a:rPr lang="en-US" altLang="zh-CN" sz="1400">
                <a:solidFill>
                  <a:schemeClr val="bg2"/>
                </a:solidFill>
                <a:latin typeface="Tahoma" panose="020B0604030504040204" pitchFamily="34" charset="0"/>
              </a:rPr>
              <a:pPr/>
              <a:t>122</a:t>
            </a:fld>
            <a:endParaRPr lang="en-US" altLang="zh-CN" sz="1400">
              <a:solidFill>
                <a:schemeClr val="bg2"/>
              </a:solidFill>
              <a:latin typeface="Tahoma" panose="020B0604030504040204" pitchFamily="34" charset="0"/>
            </a:endParaRPr>
          </a:p>
        </p:txBody>
      </p:sp>
      <p:pic>
        <p:nvPicPr>
          <p:cNvPr id="126982" name="Picture 4" descr="tu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43000"/>
            <a:ext cx="5410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4"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3.</a:t>
            </a:r>
            <a:r>
              <a:rPr lang="en-US" altLang="zh-CN" smtClean="0">
                <a:latin typeface="宋体" panose="02010600030101010101" pitchFamily="2" charset="-122"/>
              </a:rPr>
              <a:t> </a:t>
            </a:r>
            <a:r>
              <a:rPr lang="zh-CN" altLang="en-US" smtClean="0">
                <a:latin typeface="宋体" panose="02010600030101010101" pitchFamily="2" charset="-122"/>
              </a:rPr>
              <a:t>激光打印机 </a:t>
            </a:r>
          </a:p>
        </p:txBody>
      </p:sp>
      <p:sp>
        <p:nvSpPr>
          <p:cNvPr id="128005" name="Rectangle 3"/>
          <p:cNvSpPr>
            <a:spLocks noGrp="1" noChangeArrowheads="1"/>
          </p:cNvSpPr>
          <p:nvPr>
            <p:ph idx="1"/>
          </p:nvPr>
        </p:nvSpPr>
        <p:spPr/>
        <p:txBody>
          <a:bodyPr/>
          <a:lstStyle/>
          <a:p>
            <a:pPr eaLnBrk="1" hangingPunct="1">
              <a:lnSpc>
                <a:spcPct val="120000"/>
              </a:lnSpc>
            </a:pPr>
            <a:r>
              <a:rPr lang="zh-CN" altLang="en-US" smtClean="0"/>
              <a:t>激光打印机采用将激光技术和照相技术结合的方式进行打印。其印字速度快、质量好、分辨率高、噪声小，能打印各种字符、图形、汉字、图表，在各种计算机系统中被广泛采用。</a:t>
            </a:r>
          </a:p>
        </p:txBody>
      </p:sp>
      <p:sp>
        <p:nvSpPr>
          <p:cNvPr id="4" name="日期占位符 3"/>
          <p:cNvSpPr>
            <a:spLocks noGrp="1"/>
          </p:cNvSpPr>
          <p:nvPr>
            <p:ph type="dt" sz="half" idx="10"/>
          </p:nvPr>
        </p:nvSpPr>
        <p:spPr/>
        <p:txBody>
          <a:bodyPr/>
          <a:lstStyle/>
          <a:p>
            <a:pPr>
              <a:defRPr/>
            </a:pPr>
            <a:fld id="{A89D11F3-353E-42B4-9A08-6D9EF3DF8B2B}" type="datetime1">
              <a:rPr lang="zh-CN" altLang="en-US"/>
              <a:pPr>
                <a:defRPr/>
              </a:pPr>
              <a:t>2021/9/12</a:t>
            </a:fld>
            <a:endParaRPr lang="en-US" altLang="zh-CN"/>
          </a:p>
        </p:txBody>
      </p:sp>
      <p:sp>
        <p:nvSpPr>
          <p:cNvPr id="1280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5195B22-63A0-49FB-9115-E9B2EAB888D1}" type="slidenum">
              <a:rPr lang="en-US" altLang="zh-CN" sz="1400">
                <a:solidFill>
                  <a:schemeClr val="bg2"/>
                </a:solidFill>
                <a:latin typeface="Tahoma" panose="020B0604030504040204" pitchFamily="34" charset="0"/>
              </a:rPr>
              <a:pPr/>
              <a:t>123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8" name="Rectangle 2"/>
          <p:cNvSpPr>
            <a:spLocks noGrp="1" noChangeArrowheads="1"/>
          </p:cNvSpPr>
          <p:nvPr>
            <p:ph type="title"/>
          </p:nvPr>
        </p:nvSpPr>
        <p:spPr>
          <a:xfrm>
            <a:off x="381000" y="228600"/>
            <a:ext cx="8001000" cy="533400"/>
          </a:xfrm>
        </p:spPr>
        <p:txBody>
          <a:bodyPr/>
          <a:lstStyle/>
          <a:p>
            <a:pPr eaLnBrk="1" hangingPunct="1"/>
            <a:r>
              <a:rPr lang="zh-CN" altLang="en-US" smtClean="0"/>
              <a:t>激光打印过程</a:t>
            </a:r>
          </a:p>
        </p:txBody>
      </p:sp>
      <p:sp>
        <p:nvSpPr>
          <p:cNvPr id="129029"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78A27C91-4343-457E-BAB0-FF41DF032AEF}" type="datetime1">
              <a:rPr lang="zh-CN" altLang="en-US"/>
              <a:pPr>
                <a:defRPr/>
              </a:pPr>
              <a:t>2021/9/12</a:t>
            </a:fld>
            <a:endParaRPr lang="en-US" altLang="zh-CN"/>
          </a:p>
        </p:txBody>
      </p:sp>
      <p:sp>
        <p:nvSpPr>
          <p:cNvPr id="129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B544AAA-004D-4407-8F0D-2B052B6CE9D4}" type="slidenum">
              <a:rPr lang="en-US" altLang="zh-CN" sz="1400">
                <a:solidFill>
                  <a:schemeClr val="bg2"/>
                </a:solidFill>
                <a:latin typeface="Tahoma" panose="020B0604030504040204" pitchFamily="34" charset="0"/>
              </a:rPr>
              <a:pPr/>
              <a:t>124</a:t>
            </a:fld>
            <a:endParaRPr lang="en-US" altLang="zh-CN" sz="1400">
              <a:solidFill>
                <a:schemeClr val="bg2"/>
              </a:solidFill>
              <a:latin typeface="Tahoma" panose="020B0604030504040204" pitchFamily="34" charset="0"/>
            </a:endParaRPr>
          </a:p>
        </p:txBody>
      </p:sp>
      <p:pic>
        <p:nvPicPr>
          <p:cNvPr id="129030" name="Picture 4" descr="tu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38200"/>
            <a:ext cx="81534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2" name="Rectangle 3"/>
          <p:cNvSpPr>
            <a:spLocks noGrp="1" noChangeArrowheads="1"/>
          </p:cNvSpPr>
          <p:nvPr>
            <p:ph idx="1"/>
          </p:nvPr>
        </p:nvSpPr>
        <p:spPr>
          <a:xfrm>
            <a:off x="685800" y="765175"/>
            <a:ext cx="7772400" cy="5635625"/>
          </a:xfrm>
        </p:spPr>
        <p:txBody>
          <a:bodyPr/>
          <a:lstStyle/>
          <a:p>
            <a:pPr eaLnBrk="1" hangingPunct="1">
              <a:lnSpc>
                <a:spcPct val="120000"/>
              </a:lnSpc>
            </a:pPr>
            <a:r>
              <a:rPr lang="en-US" altLang="zh-CN" smtClean="0">
                <a:latin typeface="宋体" panose="02010600030101010101" pitchFamily="2" charset="-122"/>
              </a:rPr>
              <a:t>(1)</a:t>
            </a:r>
            <a:r>
              <a:rPr lang="zh-CN" altLang="en-US" smtClean="0">
                <a:latin typeface="宋体" panose="02010600030101010101" pitchFamily="2" charset="-122"/>
              </a:rPr>
              <a:t>充电</a:t>
            </a:r>
          </a:p>
          <a:p>
            <a:pPr eaLnBrk="1" hangingPunct="1">
              <a:lnSpc>
                <a:spcPct val="120000"/>
              </a:lnSpc>
            </a:pPr>
            <a:r>
              <a:rPr lang="zh-CN" altLang="en-US" smtClean="0">
                <a:latin typeface="宋体" panose="02010600030101010101" pitchFamily="2" charset="-122"/>
              </a:rPr>
              <a:t>预先在暗处由充电电晕靠近感光鼓放电，使鼓面充以均匀电荷。</a:t>
            </a:r>
          </a:p>
        </p:txBody>
      </p:sp>
      <p:sp>
        <p:nvSpPr>
          <p:cNvPr id="4" name="日期占位符 3"/>
          <p:cNvSpPr>
            <a:spLocks noGrp="1"/>
          </p:cNvSpPr>
          <p:nvPr>
            <p:ph type="dt" sz="half" idx="10"/>
          </p:nvPr>
        </p:nvSpPr>
        <p:spPr/>
        <p:txBody>
          <a:bodyPr/>
          <a:lstStyle/>
          <a:p>
            <a:pPr>
              <a:defRPr/>
            </a:pPr>
            <a:fld id="{F8F00964-DCA5-42D2-B83B-9A959F15A5E1}" type="datetime1">
              <a:rPr lang="zh-CN" altLang="en-US"/>
              <a:pPr>
                <a:defRPr/>
              </a:pPr>
              <a:t>2021/9/12</a:t>
            </a:fld>
            <a:endParaRPr lang="en-US" altLang="zh-CN"/>
          </a:p>
        </p:txBody>
      </p:sp>
      <p:sp>
        <p:nvSpPr>
          <p:cNvPr id="1300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56BE1CE-324A-49F7-835B-6D63F314738D}" type="slidenum">
              <a:rPr lang="en-US" altLang="zh-CN" sz="1400">
                <a:solidFill>
                  <a:schemeClr val="bg2"/>
                </a:solidFill>
                <a:latin typeface="Tahoma" panose="020B0604030504040204" pitchFamily="34" charset="0"/>
              </a:rPr>
              <a:pPr/>
              <a:t>125</a:t>
            </a:fld>
            <a:endParaRPr lang="en-US" altLang="zh-CN" sz="1400">
              <a:solidFill>
                <a:schemeClr val="bg2"/>
              </a:solidFill>
              <a:latin typeface="Tahoma" panose="020B0604030504040204" pitchFamily="34" charset="0"/>
            </a:endParaRPr>
          </a:p>
        </p:txBody>
      </p:sp>
      <p:pic>
        <p:nvPicPr>
          <p:cNvPr id="1300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492375"/>
            <a:ext cx="7273925"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6" name="Rectangle 3"/>
          <p:cNvSpPr>
            <a:spLocks noGrp="1" noChangeArrowheads="1"/>
          </p:cNvSpPr>
          <p:nvPr>
            <p:ph idx="1"/>
          </p:nvPr>
        </p:nvSpPr>
        <p:spPr>
          <a:xfrm>
            <a:off x="395288" y="549275"/>
            <a:ext cx="8497887" cy="5775325"/>
          </a:xfrm>
        </p:spPr>
        <p:txBody>
          <a:bodyPr/>
          <a:lstStyle/>
          <a:p>
            <a:pPr eaLnBrk="1" hangingPunct="1">
              <a:lnSpc>
                <a:spcPct val="120000"/>
              </a:lnSpc>
              <a:spcBef>
                <a:spcPct val="0"/>
              </a:spcBef>
            </a:pPr>
            <a:r>
              <a:rPr lang="en-US" altLang="zh-CN" smtClean="0">
                <a:latin typeface="宋体" panose="02010600030101010101" pitchFamily="2" charset="-122"/>
              </a:rPr>
              <a:t>(2)</a:t>
            </a:r>
            <a:r>
              <a:rPr lang="zh-CN" altLang="en-US" smtClean="0">
                <a:latin typeface="宋体" panose="02010600030101010101" pitchFamily="2" charset="-122"/>
              </a:rPr>
              <a:t>曝光</a:t>
            </a:r>
          </a:p>
          <a:p>
            <a:pPr eaLnBrk="1" hangingPunct="1">
              <a:spcBef>
                <a:spcPct val="0"/>
              </a:spcBef>
            </a:pPr>
            <a:r>
              <a:rPr lang="zh-CN" altLang="en-US" smtClean="0">
                <a:latin typeface="宋体" panose="02010600030101010101" pitchFamily="2" charset="-122"/>
              </a:rPr>
              <a:t>主机输出的字符代码经接口送入激光打印机的缓冲存储器，通过字符发生器转换为字符点阵信息。调制驱动器在同步信号控制下，用字符点阵信息调制半导体激光器，使激光器发出载有字符信息的激光束。充有电荷的鼓面转到激光束照射处时，便进行曝光。由于激光束已按字符点阵信息调制，使鼓面上</a:t>
            </a:r>
            <a:r>
              <a:rPr lang="zh-CN" altLang="en-US" smtClean="0">
                <a:solidFill>
                  <a:srgbClr val="FFFF00"/>
                </a:solidFill>
                <a:latin typeface="宋体" panose="02010600030101010101" pitchFamily="2" charset="-122"/>
              </a:rPr>
              <a:t>不显示字符的部分被光照射，而显示字符的部分不被光照射</a:t>
            </a:r>
            <a:r>
              <a:rPr lang="zh-CN" altLang="en-US" smtClean="0">
                <a:latin typeface="宋体" panose="02010600030101010101" pitchFamily="2" charset="-122"/>
              </a:rPr>
              <a:t>。光照部分电阻下降，电荷消失，其它部位仍然保持静电荷，于是在鼓面形成一行静电潜像。转镜每转过一面，由同步信号控制重新调制激光束，并在旋转的鼓面上再次扫描，形成下一行静电潜像。</a:t>
            </a:r>
          </a:p>
        </p:txBody>
      </p:sp>
      <p:sp>
        <p:nvSpPr>
          <p:cNvPr id="3" name="日期占位符 3"/>
          <p:cNvSpPr>
            <a:spLocks noGrp="1"/>
          </p:cNvSpPr>
          <p:nvPr>
            <p:ph type="dt" sz="half" idx="10"/>
          </p:nvPr>
        </p:nvSpPr>
        <p:spPr/>
        <p:txBody>
          <a:bodyPr/>
          <a:lstStyle/>
          <a:p>
            <a:pPr>
              <a:defRPr/>
            </a:pPr>
            <a:fld id="{062AE38B-04F1-4E97-A912-FCF41B2F80B7}" type="datetime1">
              <a:rPr lang="zh-CN" altLang="en-US"/>
              <a:pPr>
                <a:defRPr/>
              </a:pPr>
              <a:t>2021/9/12</a:t>
            </a:fld>
            <a:endParaRPr lang="en-US" altLang="zh-CN"/>
          </a:p>
        </p:txBody>
      </p:sp>
      <p:sp>
        <p:nvSpPr>
          <p:cNvPr id="1310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516570F-280D-45F4-B12F-2CE64B806515}" type="slidenum">
              <a:rPr lang="en-US" altLang="zh-CN" sz="1400">
                <a:solidFill>
                  <a:schemeClr val="bg2"/>
                </a:solidFill>
                <a:latin typeface="Tahoma" panose="020B0604030504040204" pitchFamily="34" charset="0"/>
              </a:rPr>
              <a:pPr/>
              <a:t>126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100" name="Rectangle 2"/>
          <p:cNvSpPr>
            <a:spLocks noGrp="1" noChangeArrowheads="1"/>
          </p:cNvSpPr>
          <p:nvPr>
            <p:ph type="title"/>
          </p:nvPr>
        </p:nvSpPr>
        <p:spPr/>
        <p:txBody>
          <a:bodyPr/>
          <a:lstStyle/>
          <a:p>
            <a:pPr eaLnBrk="1" hangingPunct="1"/>
            <a:endParaRPr lang="zh-CN" altLang="zh-CN" smtClean="0"/>
          </a:p>
        </p:txBody>
      </p:sp>
      <p:sp>
        <p:nvSpPr>
          <p:cNvPr id="132101"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99A0661D-483A-4F36-BCD1-7CC470D8095F}" type="datetime1">
              <a:rPr lang="zh-CN" altLang="en-US"/>
              <a:pPr>
                <a:defRPr/>
              </a:pPr>
              <a:t>2021/9/12</a:t>
            </a:fld>
            <a:endParaRPr lang="en-US" altLang="zh-CN"/>
          </a:p>
        </p:txBody>
      </p:sp>
      <p:sp>
        <p:nvSpPr>
          <p:cNvPr id="1320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0C0DF4E-104F-47AD-A8FA-8AE4D6EC2208}" type="slidenum">
              <a:rPr lang="en-US" altLang="zh-CN" sz="1400">
                <a:solidFill>
                  <a:schemeClr val="bg2"/>
                </a:solidFill>
                <a:latin typeface="Tahoma" panose="020B0604030504040204" pitchFamily="34" charset="0"/>
              </a:rPr>
              <a:pPr/>
              <a:t>127</a:t>
            </a:fld>
            <a:endParaRPr lang="en-US" altLang="zh-CN" sz="1400">
              <a:solidFill>
                <a:schemeClr val="bg2"/>
              </a:solidFill>
              <a:latin typeface="Tahoma" panose="020B0604030504040204" pitchFamily="34" charset="0"/>
            </a:endParaRPr>
          </a:p>
        </p:txBody>
      </p:sp>
      <p:pic>
        <p:nvPicPr>
          <p:cNvPr id="13210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290638"/>
            <a:ext cx="8459788" cy="465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4" name="Rectangle 3"/>
          <p:cNvSpPr>
            <a:spLocks noGrp="1" noChangeArrowheads="1"/>
          </p:cNvSpPr>
          <p:nvPr>
            <p:ph idx="1"/>
          </p:nvPr>
        </p:nvSpPr>
        <p:spPr>
          <a:xfrm>
            <a:off x="323850" y="260350"/>
            <a:ext cx="8424863" cy="2447925"/>
          </a:xfrm>
        </p:spPr>
        <p:txBody>
          <a:bodyPr/>
          <a:lstStyle/>
          <a:p>
            <a:pPr eaLnBrk="1" hangingPunct="1">
              <a:lnSpc>
                <a:spcPct val="120000"/>
              </a:lnSpc>
              <a:spcBef>
                <a:spcPct val="0"/>
              </a:spcBef>
            </a:pPr>
            <a:r>
              <a:rPr lang="en-US" altLang="zh-CN" smtClean="0">
                <a:latin typeface="宋体" panose="02010600030101010101" pitchFamily="2" charset="-122"/>
              </a:rPr>
              <a:t>(3)</a:t>
            </a:r>
            <a:r>
              <a:rPr lang="zh-CN" altLang="en-US" smtClean="0">
                <a:latin typeface="宋体" panose="02010600030101010101" pitchFamily="2" charset="-122"/>
              </a:rPr>
              <a:t>显影</a:t>
            </a:r>
          </a:p>
          <a:p>
            <a:pPr eaLnBrk="1" hangingPunct="1">
              <a:lnSpc>
                <a:spcPct val="120000"/>
              </a:lnSpc>
              <a:spcBef>
                <a:spcPct val="0"/>
              </a:spcBef>
            </a:pPr>
            <a:r>
              <a:rPr lang="zh-CN" altLang="en-US" smtClean="0">
                <a:latin typeface="宋体" panose="02010600030101010101" pitchFamily="2" charset="-122"/>
              </a:rPr>
              <a:t>当载有静电潜像的感光鼓面转到显影处时，磁刷中带相反电荷的墨粉便按鼓面上静电分布的情况，被吸附在鼓面带有电荷的部位，从而在鼓面显影成可见的字符墨粉图像。</a:t>
            </a:r>
          </a:p>
        </p:txBody>
      </p:sp>
      <p:sp>
        <p:nvSpPr>
          <p:cNvPr id="4" name="日期占位符 3"/>
          <p:cNvSpPr>
            <a:spLocks noGrp="1"/>
          </p:cNvSpPr>
          <p:nvPr>
            <p:ph type="dt" sz="half" idx="10"/>
          </p:nvPr>
        </p:nvSpPr>
        <p:spPr/>
        <p:txBody>
          <a:bodyPr/>
          <a:lstStyle/>
          <a:p>
            <a:pPr>
              <a:defRPr/>
            </a:pPr>
            <a:fld id="{5304D9F9-D5A6-4DA3-8316-E4F03E1B488D}" type="datetime1">
              <a:rPr lang="zh-CN" altLang="en-US"/>
              <a:pPr>
                <a:defRPr/>
              </a:pPr>
              <a:t>2021/9/12</a:t>
            </a:fld>
            <a:endParaRPr lang="en-US" altLang="zh-CN"/>
          </a:p>
        </p:txBody>
      </p:sp>
      <p:sp>
        <p:nvSpPr>
          <p:cNvPr id="133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2B39DDF-AB16-4084-82D2-B416DA1C3951}" type="slidenum">
              <a:rPr lang="en-US" altLang="zh-CN" sz="1400">
                <a:solidFill>
                  <a:schemeClr val="bg2"/>
                </a:solidFill>
                <a:latin typeface="Tahoma" panose="020B0604030504040204" pitchFamily="34" charset="0"/>
              </a:rPr>
              <a:pPr/>
              <a:t>128</a:t>
            </a:fld>
            <a:endParaRPr lang="en-US" altLang="zh-CN" sz="1400">
              <a:solidFill>
                <a:schemeClr val="bg2"/>
              </a:solidFill>
              <a:latin typeface="Tahoma" panose="020B0604030504040204" pitchFamily="34" charset="0"/>
            </a:endParaRPr>
          </a:p>
        </p:txBody>
      </p:sp>
      <p:pic>
        <p:nvPicPr>
          <p:cNvPr id="1331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781300"/>
            <a:ext cx="65532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8" name="Rectangle 3"/>
          <p:cNvSpPr>
            <a:spLocks noGrp="1" noChangeArrowheads="1"/>
          </p:cNvSpPr>
          <p:nvPr>
            <p:ph idx="1"/>
          </p:nvPr>
        </p:nvSpPr>
        <p:spPr>
          <a:xfrm>
            <a:off x="250825" y="333375"/>
            <a:ext cx="8569325" cy="2447925"/>
          </a:xfrm>
        </p:spPr>
        <p:txBody>
          <a:bodyPr/>
          <a:lstStyle/>
          <a:p>
            <a:pPr eaLnBrk="1" hangingPunct="1">
              <a:lnSpc>
                <a:spcPct val="120000"/>
              </a:lnSpc>
              <a:spcBef>
                <a:spcPct val="0"/>
              </a:spcBef>
            </a:pPr>
            <a:r>
              <a:rPr lang="en-US" altLang="zh-CN" smtClean="0">
                <a:latin typeface="宋体" panose="02010600030101010101" pitchFamily="2" charset="-122"/>
              </a:rPr>
              <a:t>(4)</a:t>
            </a:r>
            <a:r>
              <a:rPr lang="zh-CN" altLang="en-US" smtClean="0">
                <a:latin typeface="宋体" panose="02010600030101010101" pitchFamily="2" charset="-122"/>
              </a:rPr>
              <a:t>转印</a:t>
            </a:r>
          </a:p>
          <a:p>
            <a:pPr eaLnBrk="1" hangingPunct="1">
              <a:lnSpc>
                <a:spcPct val="120000"/>
              </a:lnSpc>
              <a:spcBef>
                <a:spcPct val="0"/>
              </a:spcBef>
            </a:pPr>
            <a:r>
              <a:rPr lang="zh-CN" altLang="en-US" smtClean="0">
                <a:latin typeface="宋体" panose="02010600030101010101" pitchFamily="2" charset="-122"/>
              </a:rPr>
              <a:t>墨粉图像随鼓面转到转印处，在纸的背面用转印电晕放电，使纸面带上与墨粉极性相反的静电荷，于是墨粉便靠静电吸引而粘附到纸上，完成图像的转印。</a:t>
            </a:r>
          </a:p>
          <a:p>
            <a:pPr eaLnBrk="1" hangingPunct="1">
              <a:lnSpc>
                <a:spcPct val="120000"/>
              </a:lnSpc>
              <a:spcBef>
                <a:spcPct val="0"/>
              </a:spcBef>
            </a:pPr>
            <a:endParaRPr lang="en-US" altLang="zh-CN" smtClean="0"/>
          </a:p>
        </p:txBody>
      </p:sp>
      <p:sp>
        <p:nvSpPr>
          <p:cNvPr id="4" name="日期占位符 3"/>
          <p:cNvSpPr>
            <a:spLocks noGrp="1"/>
          </p:cNvSpPr>
          <p:nvPr>
            <p:ph type="dt" sz="half" idx="10"/>
          </p:nvPr>
        </p:nvSpPr>
        <p:spPr/>
        <p:txBody>
          <a:bodyPr/>
          <a:lstStyle/>
          <a:p>
            <a:pPr>
              <a:defRPr/>
            </a:pPr>
            <a:fld id="{47690B9B-B68C-42EC-811E-ED07AAF45E55}" type="datetime1">
              <a:rPr lang="zh-CN" altLang="en-US"/>
              <a:pPr>
                <a:defRPr/>
              </a:pPr>
              <a:t>2021/9/12</a:t>
            </a:fld>
            <a:endParaRPr lang="en-US" altLang="zh-CN"/>
          </a:p>
        </p:txBody>
      </p:sp>
      <p:sp>
        <p:nvSpPr>
          <p:cNvPr id="134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40561B0-3BEB-4CBF-A675-244DDAA5D8E5}" type="slidenum">
              <a:rPr lang="en-US" altLang="zh-CN" sz="1400">
                <a:solidFill>
                  <a:schemeClr val="bg2"/>
                </a:solidFill>
                <a:latin typeface="Tahoma" panose="020B0604030504040204" pitchFamily="34" charset="0"/>
              </a:rPr>
              <a:pPr/>
              <a:t>129</a:t>
            </a:fld>
            <a:endParaRPr lang="en-US" altLang="zh-CN" sz="1400">
              <a:solidFill>
                <a:schemeClr val="bg2"/>
              </a:solidFill>
              <a:latin typeface="Tahoma" panose="020B0604030504040204" pitchFamily="34" charset="0"/>
            </a:endParaRPr>
          </a:p>
        </p:txBody>
      </p:sp>
      <p:pic>
        <p:nvPicPr>
          <p:cNvPr id="1341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686050"/>
            <a:ext cx="6624638"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381000" y="381000"/>
            <a:ext cx="8001000" cy="609600"/>
          </a:xfrm>
        </p:spPr>
        <p:txBody>
          <a:bodyPr/>
          <a:lstStyle/>
          <a:p>
            <a:pPr eaLnBrk="1" hangingPunct="1"/>
            <a:r>
              <a:rPr lang="zh-CN" altLang="en-US" sz="3200" smtClean="0">
                <a:latin typeface="宋体" panose="02010600030101010101" pitchFamily="2" charset="-122"/>
              </a:rPr>
              <a:t>主机与外设间的传送格式</a:t>
            </a:r>
            <a:endParaRPr lang="zh-CN" altLang="en-US" sz="3200" smtClean="0">
              <a:latin typeface="宋体" panose="02010600030101010101" pitchFamily="2" charset="-122"/>
              <a:ea typeface="宋体" panose="02010600030101010101" pitchFamily="2" charset="-122"/>
            </a:endParaRPr>
          </a:p>
        </p:txBody>
      </p:sp>
      <p:sp>
        <p:nvSpPr>
          <p:cNvPr id="23557" name="Rectangle 3"/>
          <p:cNvSpPr>
            <a:spLocks noGrp="1" noChangeArrowheads="1"/>
          </p:cNvSpPr>
          <p:nvPr>
            <p:ph idx="1"/>
          </p:nvPr>
        </p:nvSpPr>
        <p:spPr>
          <a:xfrm>
            <a:off x="457200" y="1066800"/>
            <a:ext cx="8305800" cy="5334000"/>
          </a:xfrm>
        </p:spPr>
        <p:txBody>
          <a:bodyPr/>
          <a:lstStyle/>
          <a:p>
            <a:pPr eaLnBrk="1" hangingPunct="1">
              <a:lnSpc>
                <a:spcPct val="120000"/>
              </a:lnSpc>
            </a:pPr>
            <a:r>
              <a:rPr lang="en-US" altLang="zh-CN" smtClean="0">
                <a:latin typeface="宋体" panose="02010600030101010101" pitchFamily="2" charset="-122"/>
              </a:rPr>
              <a:t>1</a:t>
            </a:r>
            <a:r>
              <a:rPr lang="zh-CN" altLang="en-US" smtClean="0">
                <a:latin typeface="宋体" panose="02010600030101010101" pitchFamily="2" charset="-122"/>
              </a:rPr>
              <a:t>．</a:t>
            </a:r>
            <a:r>
              <a:rPr lang="zh-CN" altLang="en-US" smtClean="0">
                <a:solidFill>
                  <a:srgbClr val="FFFF00"/>
                </a:solidFill>
                <a:latin typeface="宋体" panose="02010600030101010101" pitchFamily="2" charset="-122"/>
              </a:rPr>
              <a:t>并行传送</a:t>
            </a:r>
          </a:p>
          <a:p>
            <a:pPr eaLnBrk="1" hangingPunct="1">
              <a:lnSpc>
                <a:spcPct val="120000"/>
              </a:lnSpc>
            </a:pPr>
            <a:r>
              <a:rPr lang="zh-CN" altLang="en-US" smtClean="0">
                <a:latin typeface="宋体" panose="02010600030101010101" pitchFamily="2" charset="-122"/>
              </a:rPr>
              <a:t>利用一组信号线，同时传送多位</a:t>
            </a:r>
            <a:r>
              <a:rPr lang="en-US" altLang="zh-CN" smtClean="0">
                <a:latin typeface="宋体" panose="02010600030101010101" pitchFamily="2" charset="-122"/>
              </a:rPr>
              <a:t>(</a:t>
            </a:r>
            <a:r>
              <a:rPr lang="zh-CN" altLang="en-US" smtClean="0">
                <a:latin typeface="宋体" panose="02010600030101010101" pitchFamily="2" charset="-122"/>
              </a:rPr>
              <a:t>一个字节或一个字</a:t>
            </a:r>
            <a:r>
              <a:rPr lang="en-US" altLang="zh-CN" smtClean="0">
                <a:latin typeface="宋体" panose="02010600030101010101" pitchFamily="2" charset="-122"/>
              </a:rPr>
              <a:t>)</a:t>
            </a:r>
            <a:r>
              <a:rPr lang="zh-CN" altLang="en-US" smtClean="0">
                <a:latin typeface="宋体" panose="02010600030101010101" pitchFamily="2" charset="-122"/>
              </a:rPr>
              <a:t>二进制信息的传送方式。</a:t>
            </a:r>
          </a:p>
          <a:p>
            <a:pPr eaLnBrk="1" hangingPunct="1">
              <a:lnSpc>
                <a:spcPct val="120000"/>
              </a:lnSpc>
            </a:pPr>
            <a:r>
              <a:rPr lang="zh-CN" altLang="en-US" smtClean="0">
                <a:latin typeface="宋体" panose="02010600030101010101" pitchFamily="2" charset="-122"/>
              </a:rPr>
              <a:t>并行传送方式多用于计算机系统内部以及计算机与一些近距离外设之间的数据交换。</a:t>
            </a:r>
          </a:p>
          <a:p>
            <a:pPr eaLnBrk="1" hangingPunct="1">
              <a:lnSpc>
                <a:spcPct val="120000"/>
              </a:lnSpc>
            </a:pPr>
            <a:r>
              <a:rPr lang="zh-CN" altLang="en-US" smtClean="0">
                <a:latin typeface="宋体" panose="02010600030101010101" pitchFamily="2" charset="-122"/>
              </a:rPr>
              <a:t>并行传送方式的特点是传送速度高，但硬件代价高。</a:t>
            </a:r>
          </a:p>
        </p:txBody>
      </p:sp>
      <p:sp>
        <p:nvSpPr>
          <p:cNvPr id="4" name="日期占位符 3"/>
          <p:cNvSpPr>
            <a:spLocks noGrp="1"/>
          </p:cNvSpPr>
          <p:nvPr>
            <p:ph type="dt" sz="half" idx="10"/>
          </p:nvPr>
        </p:nvSpPr>
        <p:spPr/>
        <p:txBody>
          <a:bodyPr/>
          <a:lstStyle/>
          <a:p>
            <a:pPr>
              <a:defRPr/>
            </a:pPr>
            <a:fld id="{B9EC9805-C9AA-459E-8486-1403C18EC51C}" type="datetime1">
              <a:rPr lang="zh-CN" altLang="en-US"/>
              <a:pPr>
                <a:defRPr/>
              </a:pPr>
              <a:t>2021/9/12</a:t>
            </a:fld>
            <a:endParaRPr lang="en-US" altLang="zh-CN"/>
          </a:p>
        </p:txBody>
      </p:sp>
      <p:sp>
        <p:nvSpPr>
          <p:cNvPr id="235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1EC7B69-7BB0-4F79-A4EB-474185E70DA2}" type="slidenum">
              <a:rPr lang="en-US" altLang="zh-CN" sz="1400">
                <a:solidFill>
                  <a:schemeClr val="bg2"/>
                </a:solidFill>
                <a:latin typeface="Tahoma" panose="020B0604030504040204" pitchFamily="34" charset="0"/>
              </a:rPr>
              <a:pPr/>
              <a:t>13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2" name="Rectangle 3"/>
          <p:cNvSpPr>
            <a:spLocks noGrp="1" noChangeArrowheads="1"/>
          </p:cNvSpPr>
          <p:nvPr>
            <p:ph idx="1"/>
          </p:nvPr>
        </p:nvSpPr>
        <p:spPr>
          <a:xfrm>
            <a:off x="685800" y="533400"/>
            <a:ext cx="7772400" cy="5486400"/>
          </a:xfrm>
        </p:spPr>
        <p:txBody>
          <a:bodyPr/>
          <a:lstStyle/>
          <a:p>
            <a:pPr eaLnBrk="1" hangingPunct="1">
              <a:lnSpc>
                <a:spcPct val="120000"/>
              </a:lnSpc>
              <a:spcBef>
                <a:spcPct val="0"/>
              </a:spcBef>
            </a:pPr>
            <a:r>
              <a:rPr lang="en-US" altLang="zh-CN" smtClean="0">
                <a:latin typeface="宋体" panose="02010600030101010101" pitchFamily="2" charset="-122"/>
              </a:rPr>
              <a:t>(5)</a:t>
            </a:r>
            <a:r>
              <a:rPr lang="zh-CN" altLang="en-US" smtClean="0">
                <a:latin typeface="宋体" panose="02010600030101010101" pitchFamily="2" charset="-122"/>
              </a:rPr>
              <a:t>分离    </a:t>
            </a:r>
          </a:p>
          <a:p>
            <a:pPr eaLnBrk="1" hangingPunct="1">
              <a:lnSpc>
                <a:spcPct val="120000"/>
              </a:lnSpc>
              <a:spcBef>
                <a:spcPct val="0"/>
              </a:spcBef>
            </a:pPr>
            <a:r>
              <a:rPr lang="zh-CN" altLang="en-US" smtClean="0">
                <a:latin typeface="宋体" panose="02010600030101010101" pitchFamily="2" charset="-122"/>
              </a:rPr>
              <a:t>在转印过程中，静电引力使纸紧贴鼓面。当感光鼓转至分离电晕处时，用电晕不断地向纸施放正、负电荷，消除纸与鼓面因正、负电荷所产生的相互吸引力，使纸离开鼓面。</a:t>
            </a:r>
          </a:p>
          <a:p>
            <a:pPr eaLnBrk="1" hangingPunct="1">
              <a:lnSpc>
                <a:spcPct val="120000"/>
              </a:lnSpc>
              <a:spcBef>
                <a:spcPct val="0"/>
              </a:spcBef>
            </a:pPr>
            <a:r>
              <a:rPr lang="en-US" altLang="zh-CN" smtClean="0">
                <a:latin typeface="宋体" panose="02010600030101010101" pitchFamily="2" charset="-122"/>
              </a:rPr>
              <a:t>(6)</a:t>
            </a:r>
            <a:r>
              <a:rPr lang="zh-CN" altLang="en-US" smtClean="0">
                <a:latin typeface="宋体" panose="02010600030101010101" pitchFamily="2" charset="-122"/>
              </a:rPr>
              <a:t>定影    </a:t>
            </a:r>
          </a:p>
          <a:p>
            <a:pPr eaLnBrk="1" hangingPunct="1">
              <a:lnSpc>
                <a:spcPct val="120000"/>
              </a:lnSpc>
              <a:spcBef>
                <a:spcPct val="0"/>
              </a:spcBef>
            </a:pPr>
            <a:r>
              <a:rPr lang="zh-CN" altLang="en-US" smtClean="0">
                <a:latin typeface="宋体" panose="02010600030101010101" pitchFamily="2" charset="-122"/>
              </a:rPr>
              <a:t>将分离后的纸送定影热辊。墨粉中含有树酯，纸接触到热辊时树酯被加热而溶化，使墨粉紧贴在纸上，同时使热辊挤压纸面。这样，经过热压处理，图像便牢牢地定影在纸上。</a:t>
            </a:r>
          </a:p>
        </p:txBody>
      </p:sp>
      <p:sp>
        <p:nvSpPr>
          <p:cNvPr id="3" name="日期占位符 3"/>
          <p:cNvSpPr>
            <a:spLocks noGrp="1"/>
          </p:cNvSpPr>
          <p:nvPr>
            <p:ph type="dt" sz="half" idx="10"/>
          </p:nvPr>
        </p:nvSpPr>
        <p:spPr/>
        <p:txBody>
          <a:bodyPr/>
          <a:lstStyle/>
          <a:p>
            <a:pPr>
              <a:defRPr/>
            </a:pPr>
            <a:fld id="{FFF5AAEB-9DE4-4BA7-9439-A62DAC5EFEC8}" type="datetime1">
              <a:rPr lang="zh-CN" altLang="en-US"/>
              <a:pPr>
                <a:defRPr/>
              </a:pPr>
              <a:t>2021/9/12</a:t>
            </a:fld>
            <a:endParaRPr lang="en-US" altLang="zh-CN"/>
          </a:p>
        </p:txBody>
      </p:sp>
      <p:sp>
        <p:nvSpPr>
          <p:cNvPr id="1351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4401F87-4CB9-4340-9D41-2EF3A13A27BC}" type="slidenum">
              <a:rPr lang="en-US" altLang="zh-CN" sz="1400">
                <a:solidFill>
                  <a:schemeClr val="bg2"/>
                </a:solidFill>
                <a:latin typeface="Tahoma" panose="020B0604030504040204" pitchFamily="34" charset="0"/>
              </a:rPr>
              <a:pPr/>
              <a:t>130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6" name="Rectangle 2"/>
          <p:cNvSpPr>
            <a:spLocks noGrp="1" noChangeArrowheads="1"/>
          </p:cNvSpPr>
          <p:nvPr>
            <p:ph type="title"/>
          </p:nvPr>
        </p:nvSpPr>
        <p:spPr/>
        <p:txBody>
          <a:bodyPr/>
          <a:lstStyle/>
          <a:p>
            <a:pPr eaLnBrk="1" hangingPunct="1"/>
            <a:endParaRPr lang="zh-CN" altLang="zh-CN" smtClean="0"/>
          </a:p>
        </p:txBody>
      </p:sp>
      <p:sp>
        <p:nvSpPr>
          <p:cNvPr id="136197"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ADCA9EE7-F3C3-4F05-B24B-4D17746C1051}" type="datetime1">
              <a:rPr lang="zh-CN" altLang="en-US"/>
              <a:pPr>
                <a:defRPr/>
              </a:pPr>
              <a:t>2021/9/12</a:t>
            </a:fld>
            <a:endParaRPr lang="en-US" altLang="zh-CN"/>
          </a:p>
        </p:txBody>
      </p:sp>
      <p:sp>
        <p:nvSpPr>
          <p:cNvPr id="136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8928E1B-54A4-42B2-A263-B204250F6657}" type="slidenum">
              <a:rPr lang="en-US" altLang="zh-CN" sz="1400">
                <a:solidFill>
                  <a:schemeClr val="bg2"/>
                </a:solidFill>
                <a:latin typeface="Tahoma" panose="020B0604030504040204" pitchFamily="34" charset="0"/>
              </a:rPr>
              <a:pPr/>
              <a:t>131</a:t>
            </a:fld>
            <a:endParaRPr lang="en-US" altLang="zh-CN" sz="1400">
              <a:solidFill>
                <a:schemeClr val="bg2"/>
              </a:solidFill>
              <a:latin typeface="Tahoma" panose="020B0604030504040204" pitchFamily="34" charset="0"/>
            </a:endParaRPr>
          </a:p>
        </p:txBody>
      </p:sp>
      <p:pic>
        <p:nvPicPr>
          <p:cNvPr id="1361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25538"/>
            <a:ext cx="8532812"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20" name="Rectangle 3"/>
          <p:cNvSpPr>
            <a:spLocks noGrp="1" noChangeArrowheads="1"/>
          </p:cNvSpPr>
          <p:nvPr>
            <p:ph idx="1"/>
          </p:nvPr>
        </p:nvSpPr>
        <p:spPr>
          <a:xfrm>
            <a:off x="685800" y="685800"/>
            <a:ext cx="7772400" cy="4648200"/>
          </a:xfrm>
        </p:spPr>
        <p:txBody>
          <a:bodyPr/>
          <a:lstStyle/>
          <a:p>
            <a:pPr eaLnBrk="1" hangingPunct="1">
              <a:lnSpc>
                <a:spcPct val="120000"/>
              </a:lnSpc>
            </a:pPr>
            <a:r>
              <a:rPr lang="en-US" altLang="zh-CN" smtClean="0">
                <a:latin typeface="宋体" panose="02010600030101010101" pitchFamily="2" charset="-122"/>
              </a:rPr>
              <a:t>(7)</a:t>
            </a:r>
            <a:r>
              <a:rPr lang="zh-CN" altLang="en-US" smtClean="0">
                <a:latin typeface="宋体" panose="02010600030101010101" pitchFamily="2" charset="-122"/>
              </a:rPr>
              <a:t>消电、清洁    </a:t>
            </a:r>
          </a:p>
          <a:p>
            <a:pPr eaLnBrk="1" hangingPunct="1">
              <a:lnSpc>
                <a:spcPct val="120000"/>
              </a:lnSpc>
            </a:pPr>
            <a:r>
              <a:rPr lang="zh-CN" altLang="en-US" smtClean="0">
                <a:latin typeface="宋体" panose="02010600030101010101" pitchFamily="2" charset="-122"/>
              </a:rPr>
              <a:t>完成转印后，感光鼓表面还留有残余的电荷和墨粉。当鼓面转到消电电晕处时，利用电晕向鼓面施放相反极性的电荷，使鼓面残留的电荷被中和掉。感光鼓再转到清扫刷处，刷去鼓面的残余墨粉。这样，感光鼓便恢复原来的状态，可开始新的一次打印过程。</a:t>
            </a:r>
          </a:p>
        </p:txBody>
      </p:sp>
      <p:sp>
        <p:nvSpPr>
          <p:cNvPr id="3" name="日期占位符 3"/>
          <p:cNvSpPr>
            <a:spLocks noGrp="1"/>
          </p:cNvSpPr>
          <p:nvPr>
            <p:ph type="dt" sz="half" idx="10"/>
          </p:nvPr>
        </p:nvSpPr>
        <p:spPr/>
        <p:txBody>
          <a:bodyPr/>
          <a:lstStyle/>
          <a:p>
            <a:pPr>
              <a:defRPr/>
            </a:pPr>
            <a:fld id="{43047119-7B1C-4E97-B4C9-E8FF089BF92A}" type="datetime1">
              <a:rPr lang="zh-CN" altLang="en-US"/>
              <a:pPr>
                <a:defRPr/>
              </a:pPr>
              <a:t>2021/9/12</a:t>
            </a:fld>
            <a:endParaRPr lang="en-US" altLang="zh-CN"/>
          </a:p>
        </p:txBody>
      </p:sp>
      <p:sp>
        <p:nvSpPr>
          <p:cNvPr id="1372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6664DB1-0DFF-429E-A696-BBB69423AEC6}" type="slidenum">
              <a:rPr lang="en-US" altLang="zh-CN" sz="1400">
                <a:solidFill>
                  <a:schemeClr val="bg2"/>
                </a:solidFill>
                <a:latin typeface="Tahoma" panose="020B0604030504040204" pitchFamily="34" charset="0"/>
              </a:rPr>
              <a:pPr/>
              <a:t>132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4" name="Rectangle 2"/>
          <p:cNvSpPr>
            <a:spLocks noGrp="1" noChangeArrowheads="1"/>
          </p:cNvSpPr>
          <p:nvPr>
            <p:ph type="title"/>
          </p:nvPr>
        </p:nvSpPr>
        <p:spPr/>
        <p:txBody>
          <a:bodyPr/>
          <a:lstStyle/>
          <a:p>
            <a:pPr eaLnBrk="1" hangingPunct="1"/>
            <a:endParaRPr lang="zh-CN" altLang="zh-CN" smtClean="0"/>
          </a:p>
        </p:txBody>
      </p:sp>
      <p:sp>
        <p:nvSpPr>
          <p:cNvPr id="138245"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F681FD8E-E328-4C14-95A4-6C217F9AA414}" type="datetime1">
              <a:rPr lang="zh-CN" altLang="en-US"/>
              <a:pPr>
                <a:defRPr/>
              </a:pPr>
              <a:t>2021/9/12</a:t>
            </a:fld>
            <a:endParaRPr lang="en-US" altLang="zh-CN"/>
          </a:p>
        </p:txBody>
      </p:sp>
      <p:sp>
        <p:nvSpPr>
          <p:cNvPr id="138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94FE7D9-7F7F-4F24-9404-9A85AE022CF8}" type="slidenum">
              <a:rPr lang="en-US" altLang="zh-CN" sz="1400">
                <a:solidFill>
                  <a:schemeClr val="bg2"/>
                </a:solidFill>
                <a:latin typeface="Tahoma" panose="020B0604030504040204" pitchFamily="34" charset="0"/>
              </a:rPr>
              <a:pPr/>
              <a:t>133</a:t>
            </a:fld>
            <a:endParaRPr lang="en-US" altLang="zh-CN" sz="1400">
              <a:solidFill>
                <a:schemeClr val="bg2"/>
              </a:solidFill>
              <a:latin typeface="Tahoma" panose="020B0604030504040204" pitchFamily="34" charset="0"/>
            </a:endParaRPr>
          </a:p>
        </p:txBody>
      </p:sp>
      <p:pic>
        <p:nvPicPr>
          <p:cNvPr id="1382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854075"/>
            <a:ext cx="81359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标题 1"/>
          <p:cNvSpPr>
            <a:spLocks noGrp="1"/>
          </p:cNvSpPr>
          <p:nvPr>
            <p:ph type="title"/>
          </p:nvPr>
        </p:nvSpPr>
        <p:spPr/>
        <p:txBody>
          <a:bodyPr/>
          <a:lstStyle/>
          <a:p>
            <a:r>
              <a:rPr lang="en-US" altLang="zh-CN" smtClean="0"/>
              <a:t>8.4 </a:t>
            </a:r>
            <a:r>
              <a:rPr lang="zh-CN" altLang="zh-CN" smtClean="0"/>
              <a:t>多媒体</a:t>
            </a:r>
            <a:r>
              <a:rPr lang="en-US" altLang="zh-CN" smtClean="0"/>
              <a:t>I/O</a:t>
            </a:r>
            <a:r>
              <a:rPr lang="zh-CN" altLang="zh-CN" smtClean="0"/>
              <a:t>设备</a:t>
            </a:r>
            <a:endParaRPr lang="zh-CN" altLang="en-US" smtClean="0"/>
          </a:p>
        </p:txBody>
      </p:sp>
      <p:sp>
        <p:nvSpPr>
          <p:cNvPr id="139267" name="内容占位符 2"/>
          <p:cNvSpPr>
            <a:spLocks noGrp="1"/>
          </p:cNvSpPr>
          <p:nvPr>
            <p:ph idx="1"/>
          </p:nvPr>
        </p:nvSpPr>
        <p:spPr/>
        <p:txBody>
          <a:bodyPr/>
          <a:lstStyle/>
          <a:p>
            <a:r>
              <a:rPr lang="zh-CN" altLang="zh-CN" smtClean="0"/>
              <a:t>随着计算机系统的发展，一般计算机都能够处理图像、音频、视频的信息。对于这些信息的输入和输出往往需要特殊的设备。</a:t>
            </a:r>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3926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E837866-254D-4E03-B80A-EF7C0F9D7142}" type="slidenum">
              <a:rPr lang="en-US" altLang="zh-CN" sz="1400">
                <a:solidFill>
                  <a:schemeClr val="bg2"/>
                </a:solidFill>
                <a:latin typeface="Tahoma" panose="020B0604030504040204" pitchFamily="34" charset="0"/>
              </a:rPr>
              <a:pPr/>
              <a:t>134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标题 1"/>
          <p:cNvSpPr>
            <a:spLocks noGrp="1"/>
          </p:cNvSpPr>
          <p:nvPr>
            <p:ph type="title"/>
          </p:nvPr>
        </p:nvSpPr>
        <p:spPr/>
        <p:txBody>
          <a:bodyPr/>
          <a:lstStyle/>
          <a:p>
            <a:r>
              <a:rPr lang="en-US" altLang="zh-CN" smtClean="0"/>
              <a:t>8.4.1 </a:t>
            </a:r>
            <a:r>
              <a:rPr lang="zh-CN" altLang="zh-CN" smtClean="0"/>
              <a:t>音频设备</a:t>
            </a:r>
            <a:endParaRPr lang="zh-CN" altLang="en-US" smtClean="0"/>
          </a:p>
        </p:txBody>
      </p:sp>
      <p:sp>
        <p:nvSpPr>
          <p:cNvPr id="140291" name="内容占位符 2"/>
          <p:cNvSpPr>
            <a:spLocks noGrp="1"/>
          </p:cNvSpPr>
          <p:nvPr>
            <p:ph idx="1"/>
          </p:nvPr>
        </p:nvSpPr>
        <p:spPr/>
        <p:txBody>
          <a:bodyPr/>
          <a:lstStyle/>
          <a:p>
            <a:r>
              <a:rPr lang="en-US" altLang="zh-CN" smtClean="0"/>
              <a:t>1. </a:t>
            </a:r>
            <a:r>
              <a:rPr lang="zh-CN" altLang="zh-CN" smtClean="0"/>
              <a:t>声卡</a:t>
            </a:r>
          </a:p>
          <a:p>
            <a:r>
              <a:rPr lang="zh-CN" altLang="zh-CN" smtClean="0"/>
              <a:t>声卡</a:t>
            </a:r>
            <a:r>
              <a:rPr lang="en-US" altLang="zh-CN" smtClean="0"/>
              <a:t> (Sound Card)</a:t>
            </a:r>
            <a:r>
              <a:rPr lang="zh-CN" altLang="zh-CN" smtClean="0"/>
              <a:t>也叫音频卡，是实现声波／数字信号相互转换的一种硬件。声卡的基本功能是把原始声音信号加以转换，输出到耳机、扬声器、扩音机、录音机等声响设备，或通过音乐设备数字接口</a:t>
            </a:r>
            <a:r>
              <a:rPr lang="en-US" altLang="zh-CN" smtClean="0"/>
              <a:t>(MIDI)</a:t>
            </a:r>
            <a:r>
              <a:rPr lang="zh-CN" altLang="zh-CN" smtClean="0"/>
              <a:t>使乐器发音。</a:t>
            </a:r>
          </a:p>
          <a:p>
            <a:r>
              <a:rPr lang="en-US" altLang="zh-CN" smtClean="0"/>
              <a:t>1</a:t>
            </a:r>
            <a:r>
              <a:rPr lang="zh-CN" altLang="zh-CN" smtClean="0"/>
              <a:t>）声卡的基本功能</a:t>
            </a:r>
          </a:p>
          <a:p>
            <a:r>
              <a:rPr lang="zh-CN" altLang="zh-CN" smtClean="0"/>
              <a:t>声卡的基本功能包括模拟声音的输入和输出功能、混频压缩功能、语音识别和合成功能、合成音乐功能。</a:t>
            </a:r>
          </a:p>
          <a:p>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4029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07DA824-AA55-4190-ADE6-CF57F8269324}" type="slidenum">
              <a:rPr lang="en-US" altLang="zh-CN" sz="1400">
                <a:solidFill>
                  <a:schemeClr val="bg2"/>
                </a:solidFill>
                <a:latin typeface="Tahoma" panose="020B0604030504040204" pitchFamily="34" charset="0"/>
              </a:rPr>
              <a:pPr/>
              <a:t>135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r>
              <a:rPr lang="en-US" altLang="zh-CN" smtClean="0"/>
              <a:t>2</a:t>
            </a:r>
            <a:r>
              <a:rPr lang="zh-CN" altLang="zh-CN" smtClean="0"/>
              <a:t>）声卡的工作原理和基本组成</a:t>
            </a:r>
            <a:endParaRPr lang="zh-CN" altLang="en-US" smtClean="0"/>
          </a:p>
        </p:txBody>
      </p:sp>
      <p:sp>
        <p:nvSpPr>
          <p:cNvPr id="141317" name="内容占位符 6"/>
          <p:cNvSpPr>
            <a:spLocks noGrp="1"/>
          </p:cNvSpPr>
          <p:nvPr>
            <p:ph idx="1"/>
          </p:nvPr>
        </p:nvSpPr>
        <p:spPr>
          <a:xfrm>
            <a:off x="685800" y="1125538"/>
            <a:ext cx="7772400" cy="5111750"/>
          </a:xfrm>
        </p:spPr>
        <p:txBody>
          <a:bodyPr/>
          <a:lstStyle/>
          <a:p>
            <a:pPr>
              <a:lnSpc>
                <a:spcPct val="150000"/>
              </a:lnSpc>
            </a:pPr>
            <a:r>
              <a:rPr lang="zh-CN" altLang="zh-CN" smtClean="0"/>
              <a:t>录音时，将声音模拟信号输入模</a:t>
            </a:r>
            <a:r>
              <a:rPr lang="en-US" altLang="zh-CN" smtClean="0"/>
              <a:t>/</a:t>
            </a:r>
            <a:r>
              <a:rPr lang="zh-CN" altLang="zh-CN" smtClean="0"/>
              <a:t>数转换器，模</a:t>
            </a:r>
            <a:r>
              <a:rPr lang="en-US" altLang="zh-CN" smtClean="0"/>
              <a:t>/</a:t>
            </a:r>
            <a:r>
              <a:rPr lang="zh-CN" altLang="zh-CN" smtClean="0"/>
              <a:t>数转换器将模拟信号转换为数字信号，再送到数字声音处理器中进行分析和处理，软件发出指令给控制单元，由控制单元对模</a:t>
            </a:r>
            <a:r>
              <a:rPr lang="en-US" altLang="zh-CN" smtClean="0"/>
              <a:t>/</a:t>
            </a:r>
            <a:r>
              <a:rPr lang="zh-CN" altLang="zh-CN" smtClean="0"/>
              <a:t>数转换器送来的数据进行处理。控制单元再将处理后的数字信号送到计算机的</a:t>
            </a:r>
            <a:r>
              <a:rPr lang="en-US" altLang="zh-CN" smtClean="0"/>
              <a:t>CPU</a:t>
            </a:r>
            <a:r>
              <a:rPr lang="zh-CN" altLang="zh-CN" smtClean="0"/>
              <a:t>中。</a:t>
            </a:r>
            <a:endParaRPr lang="en-US" altLang="zh-CN"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4131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309DBE0-02CA-4DBA-920A-33D0A7DED7EF}" type="slidenum">
              <a:rPr lang="en-US" altLang="zh-CN" sz="1400">
                <a:solidFill>
                  <a:schemeClr val="bg2"/>
                </a:solidFill>
                <a:latin typeface="Tahoma" panose="020B0604030504040204" pitchFamily="34" charset="0"/>
              </a:rPr>
              <a:pPr/>
              <a:t>136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en-US" altLang="zh-CN" smtClean="0"/>
              <a:t>2</a:t>
            </a:r>
            <a:r>
              <a:rPr lang="zh-CN" altLang="zh-CN" smtClean="0"/>
              <a:t>）声卡的工作原理和基本组成</a:t>
            </a:r>
            <a:endParaRPr lang="zh-CN" altLang="en-US" smtClean="0"/>
          </a:p>
        </p:txBody>
      </p:sp>
      <p:sp>
        <p:nvSpPr>
          <p:cNvPr id="142341" name="内容占位符 6"/>
          <p:cNvSpPr>
            <a:spLocks noGrp="1"/>
          </p:cNvSpPr>
          <p:nvPr>
            <p:ph idx="1"/>
          </p:nvPr>
        </p:nvSpPr>
        <p:spPr>
          <a:xfrm>
            <a:off x="685800" y="1219200"/>
            <a:ext cx="7772400" cy="5018088"/>
          </a:xfrm>
        </p:spPr>
        <p:txBody>
          <a:bodyPr/>
          <a:lstStyle/>
          <a:p>
            <a:pPr>
              <a:lnSpc>
                <a:spcPct val="150000"/>
              </a:lnSpc>
            </a:pPr>
            <a:r>
              <a:rPr lang="en-US" altLang="zh-CN" smtClean="0"/>
              <a:t>CPU</a:t>
            </a:r>
            <a:r>
              <a:rPr lang="zh-CN" altLang="zh-CN" smtClean="0"/>
              <a:t>启动播放程序，播放刚刚形成的波形文件，以检验录音的效果和正确性。音效处理单元将该数字信号送到数</a:t>
            </a:r>
            <a:r>
              <a:rPr lang="en-US" altLang="zh-CN" smtClean="0"/>
              <a:t>/</a:t>
            </a:r>
            <a:r>
              <a:rPr lang="zh-CN" altLang="zh-CN" smtClean="0"/>
              <a:t>模转换器，有数</a:t>
            </a:r>
            <a:r>
              <a:rPr lang="en-US" altLang="zh-CN" smtClean="0"/>
              <a:t>/</a:t>
            </a:r>
            <a:r>
              <a:rPr lang="zh-CN" altLang="zh-CN" smtClean="0"/>
              <a:t>模转换器将其转换为模拟信号，再经过滤波和放大，送到声卡的音频输出端口（</a:t>
            </a:r>
            <a:r>
              <a:rPr lang="en-US" altLang="zh-CN" smtClean="0"/>
              <a:t>LINE OUT</a:t>
            </a:r>
            <a:r>
              <a:rPr lang="zh-CN" altLang="zh-CN" smtClean="0"/>
              <a:t>）通过音箱或其他声音输出设备播放输入的声音。</a:t>
            </a:r>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4234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9EC0BA5-26F8-476F-B6EE-6BE0AE6A833C}" type="slidenum">
              <a:rPr lang="en-US" altLang="zh-CN" sz="1400">
                <a:solidFill>
                  <a:schemeClr val="bg2"/>
                </a:solidFill>
                <a:latin typeface="Tahoma" panose="020B0604030504040204" pitchFamily="34" charset="0"/>
              </a:rPr>
              <a:pPr/>
              <a:t>137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r>
              <a:rPr lang="en-US" altLang="zh-CN" smtClean="0"/>
              <a:t>2</a:t>
            </a:r>
            <a:r>
              <a:rPr lang="zh-CN" altLang="zh-CN" smtClean="0"/>
              <a:t>）声卡的工作原理和基本组成</a:t>
            </a:r>
            <a:endParaRPr lang="zh-CN" altLang="en-US" smtClean="0"/>
          </a:p>
        </p:txBody>
      </p:sp>
      <p:pic>
        <p:nvPicPr>
          <p:cNvPr id="143363"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988" y="2659856"/>
            <a:ext cx="5772150" cy="2981325"/>
          </a:xfrm>
        </p:spPr>
      </p:pic>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4336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239F974-3B41-4C3D-9586-56EEDAABE507}" type="slidenum">
              <a:rPr lang="en-US" altLang="zh-CN" sz="1400">
                <a:solidFill>
                  <a:schemeClr val="bg2"/>
                </a:solidFill>
                <a:latin typeface="Tahoma" panose="020B0604030504040204" pitchFamily="34" charset="0"/>
              </a:rPr>
              <a:pPr/>
              <a:t>138</a:t>
            </a:fld>
            <a:endParaRPr lang="en-US" altLang="zh-CN" sz="1400">
              <a:solidFill>
                <a:schemeClr val="bg2"/>
              </a:solidFill>
              <a:latin typeface="Tahoma" panose="020B0604030504040204" pitchFamily="34" charset="0"/>
            </a:endParaRPr>
          </a:p>
        </p:txBody>
      </p:sp>
      <p:sp>
        <p:nvSpPr>
          <p:cNvPr id="3" name="矩形 2"/>
          <p:cNvSpPr/>
          <p:nvPr/>
        </p:nvSpPr>
        <p:spPr>
          <a:xfrm>
            <a:off x="414338" y="1125538"/>
            <a:ext cx="8478837" cy="860425"/>
          </a:xfrm>
          <a:prstGeom prst="rect">
            <a:avLst/>
          </a:prstGeom>
        </p:spPr>
        <p:txBody>
          <a:bodyPr>
            <a:spAutoFit/>
          </a:bodyPr>
          <a:lstStyle/>
          <a:p>
            <a:pPr>
              <a:defRPr/>
            </a:pPr>
            <a:r>
              <a:rPr lang="zh-CN" altLang="zh-CN" sz="2500" b="1" kern="100" dirty="0">
                <a:cs typeface="Times New Roman" panose="02020603050405020304" pitchFamily="18" charset="0"/>
              </a:rPr>
              <a:t>声卡承担多路双向的信号转换任务，进出声卡的信号通路包括</a:t>
            </a:r>
            <a:r>
              <a:rPr lang="en-US" altLang="zh-CN" sz="2500" b="1" kern="100" dirty="0"/>
              <a:t>4</a:t>
            </a:r>
            <a:r>
              <a:rPr lang="zh-CN" altLang="zh-CN" sz="2500" b="1" kern="100" dirty="0">
                <a:cs typeface="Times New Roman" panose="02020603050405020304" pitchFamily="18" charset="0"/>
              </a:rPr>
              <a:t>种：模拟通路、脉宽</a:t>
            </a:r>
            <a:r>
              <a:rPr lang="en-US" altLang="zh-CN" sz="2500" b="1" kern="100" dirty="0"/>
              <a:t>PCM</a:t>
            </a:r>
            <a:r>
              <a:rPr lang="zh-CN" altLang="zh-CN" sz="2500" b="1" kern="100" dirty="0">
                <a:cs typeface="Times New Roman" panose="02020603050405020304" pitchFamily="18" charset="0"/>
              </a:rPr>
              <a:t>信号、光驱通路和双声道。</a:t>
            </a:r>
            <a:endParaRPr lang="zh-CN" altLang="en-US" sz="2500" b="1"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zh-CN" altLang="en-US" smtClean="0"/>
              <a:t>声卡基本电路框图</a:t>
            </a:r>
          </a:p>
        </p:txBody>
      </p:sp>
      <p:sp>
        <p:nvSpPr>
          <p:cNvPr id="144387" name="内容占位符 2"/>
          <p:cNvSpPr>
            <a:spLocks noGrp="1"/>
          </p:cNvSpPr>
          <p:nvPr>
            <p:ph idx="1"/>
          </p:nvPr>
        </p:nvSpPr>
        <p:spPr>
          <a:xfrm>
            <a:off x="539750" y="1058863"/>
            <a:ext cx="8135938" cy="5033962"/>
          </a:xfrm>
        </p:spPr>
        <p:txBody>
          <a:bodyPr>
            <a:normAutofit lnSpcReduction="10000"/>
          </a:bodyPr>
          <a:lstStyle/>
          <a:p>
            <a:r>
              <a:rPr lang="en-US" altLang="zh-CN" sz="2300" smtClean="0"/>
              <a:t>(1) </a:t>
            </a:r>
            <a:r>
              <a:rPr lang="zh-CN" altLang="zh-CN" sz="2300" smtClean="0"/>
              <a:t>数字声音处理器</a:t>
            </a:r>
            <a:r>
              <a:rPr lang="en-US" altLang="zh-CN" sz="2300" smtClean="0"/>
              <a:t>DSP</a:t>
            </a:r>
            <a:endParaRPr lang="zh-CN" altLang="zh-CN" sz="2300" smtClean="0"/>
          </a:p>
          <a:p>
            <a:r>
              <a:rPr lang="zh-CN" altLang="zh-CN" sz="2300" smtClean="0"/>
              <a:t>数字声音处理器</a:t>
            </a:r>
            <a:r>
              <a:rPr lang="en-US" altLang="zh-CN" sz="2300" smtClean="0"/>
              <a:t>DSP</a:t>
            </a:r>
            <a:r>
              <a:rPr lang="zh-CN" altLang="zh-CN" sz="2300" smtClean="0"/>
              <a:t>（</a:t>
            </a:r>
            <a:r>
              <a:rPr lang="en-US" altLang="zh-CN" sz="2300" smtClean="0"/>
              <a:t>Digital Sound Processor</a:t>
            </a:r>
            <a:r>
              <a:rPr lang="zh-CN" altLang="zh-CN" sz="2300" smtClean="0"/>
              <a:t>）是声卡的核心电路之一。包括执行</a:t>
            </a:r>
            <a:r>
              <a:rPr lang="en-US" altLang="zh-CN" sz="2300" smtClean="0"/>
              <a:t>8</a:t>
            </a:r>
            <a:r>
              <a:rPr lang="zh-CN" altLang="zh-CN" sz="2300" smtClean="0"/>
              <a:t>位或</a:t>
            </a:r>
            <a:r>
              <a:rPr lang="en-US" altLang="zh-CN" sz="2300" smtClean="0"/>
              <a:t>16</a:t>
            </a:r>
            <a:r>
              <a:rPr lang="zh-CN" altLang="zh-CN" sz="2300" smtClean="0"/>
              <a:t>位数字声音的录音和回放、执行压缩和还原、解释</a:t>
            </a:r>
            <a:r>
              <a:rPr lang="en-US" altLang="zh-CN" sz="2300" smtClean="0"/>
              <a:t>MPU</a:t>
            </a:r>
            <a:r>
              <a:rPr lang="zh-CN" altLang="zh-CN" sz="2300" smtClean="0"/>
              <a:t>和</a:t>
            </a:r>
            <a:r>
              <a:rPr lang="en-US" altLang="zh-CN" sz="2300" smtClean="0"/>
              <a:t>MIDI</a:t>
            </a:r>
            <a:r>
              <a:rPr lang="zh-CN" altLang="zh-CN" sz="2300" smtClean="0"/>
              <a:t>命令、建立主机与高级信号接口的联系通道、装载高级处理器代码、提供</a:t>
            </a:r>
            <a:r>
              <a:rPr lang="en-US" altLang="zh-CN" sz="2300" smtClean="0"/>
              <a:t>DAC</a:t>
            </a:r>
            <a:r>
              <a:rPr lang="zh-CN" altLang="zh-CN" sz="2300" smtClean="0"/>
              <a:t>音符控制和多种模式的</a:t>
            </a:r>
            <a:r>
              <a:rPr lang="en-US" altLang="zh-CN" sz="2300" smtClean="0"/>
              <a:t>DMA</a:t>
            </a:r>
            <a:r>
              <a:rPr lang="zh-CN" altLang="zh-CN" sz="2300" smtClean="0"/>
              <a:t>传输。</a:t>
            </a:r>
          </a:p>
          <a:p>
            <a:r>
              <a:rPr lang="en-US" altLang="zh-CN" sz="2300" smtClean="0"/>
              <a:t>(2) </a:t>
            </a:r>
            <a:r>
              <a:rPr lang="zh-CN" altLang="zh-CN" sz="2300" smtClean="0"/>
              <a:t>高级信号接口</a:t>
            </a:r>
          </a:p>
          <a:p>
            <a:r>
              <a:rPr lang="zh-CN" altLang="zh-CN" sz="2300" smtClean="0"/>
              <a:t>高级信号处理器（</a:t>
            </a:r>
            <a:r>
              <a:rPr lang="en-US" altLang="zh-CN" sz="2300" smtClean="0"/>
              <a:t>Advanced Signal Processor</a:t>
            </a:r>
            <a:r>
              <a:rPr lang="zh-CN" altLang="zh-CN" sz="2300" smtClean="0"/>
              <a:t>）完成声音信号的压缩、解压缩处理。增加特殊声效和传真</a:t>
            </a:r>
            <a:r>
              <a:rPr lang="en-US" altLang="zh-CN" sz="2300" smtClean="0"/>
              <a:t>MODEM</a:t>
            </a:r>
            <a:r>
              <a:rPr lang="zh-CN" altLang="zh-CN" sz="2300" smtClean="0"/>
              <a:t>等。</a:t>
            </a:r>
            <a:endParaRPr lang="en-US" altLang="zh-CN" sz="2300" smtClean="0"/>
          </a:p>
          <a:p>
            <a:r>
              <a:rPr lang="en-US" altLang="zh-CN" sz="2300" smtClean="0"/>
              <a:t>(3) </a:t>
            </a:r>
            <a:r>
              <a:rPr lang="zh-CN" altLang="en-US" sz="2300" smtClean="0"/>
              <a:t>混音芯片</a:t>
            </a:r>
          </a:p>
          <a:p>
            <a:r>
              <a:rPr lang="zh-CN" altLang="en-US" sz="2300" smtClean="0"/>
              <a:t>混音芯片（</a:t>
            </a:r>
            <a:r>
              <a:rPr lang="en-US" altLang="zh-CN" sz="2300" smtClean="0"/>
              <a:t>Mixer Chip</a:t>
            </a:r>
            <a:r>
              <a:rPr lang="zh-CN" altLang="en-US" sz="2300" smtClean="0"/>
              <a:t>）主要用来混合不同声源信号，控制音量。</a:t>
            </a:r>
          </a:p>
          <a:p>
            <a:endParaRPr lang="zh-CN" altLang="en-US" sz="2300"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dirty="0"/>
          </a:p>
        </p:txBody>
      </p:sp>
      <p:sp>
        <p:nvSpPr>
          <p:cNvPr id="1443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1B65187-2FC8-4F2D-95B1-F124CDEE93EE}" type="slidenum">
              <a:rPr lang="en-US" altLang="zh-CN" sz="1400">
                <a:solidFill>
                  <a:schemeClr val="bg2"/>
                </a:solidFill>
                <a:latin typeface="Tahoma" panose="020B0604030504040204" pitchFamily="34" charset="0"/>
              </a:rPr>
              <a:pPr/>
              <a:t>139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685800" y="685800"/>
            <a:ext cx="7772400" cy="5257800"/>
          </a:xfrm>
        </p:spPr>
        <p:txBody>
          <a:bodyPr/>
          <a:lstStyle/>
          <a:p>
            <a:pPr eaLnBrk="1" hangingPunct="1">
              <a:lnSpc>
                <a:spcPct val="120000"/>
              </a:lnSpc>
            </a:pPr>
            <a:r>
              <a:rPr lang="en-US" altLang="zh-CN" smtClean="0">
                <a:latin typeface="宋体" panose="02010600030101010101" pitchFamily="2" charset="-122"/>
              </a:rPr>
              <a:t>2</a:t>
            </a:r>
            <a:r>
              <a:rPr lang="zh-CN" altLang="en-US" smtClean="0">
                <a:latin typeface="宋体" panose="02010600030101010101" pitchFamily="2" charset="-122"/>
              </a:rPr>
              <a:t>．</a:t>
            </a:r>
            <a:r>
              <a:rPr lang="zh-CN" altLang="en-US" smtClean="0">
                <a:solidFill>
                  <a:srgbClr val="FFFF00"/>
                </a:solidFill>
                <a:latin typeface="宋体" panose="02010600030101010101" pitchFamily="2" charset="-122"/>
              </a:rPr>
              <a:t>串行传送</a:t>
            </a:r>
            <a:r>
              <a:rPr lang="zh-CN" altLang="en-US" smtClean="0">
                <a:latin typeface="宋体" panose="02010600030101010101" pitchFamily="2" charset="-122"/>
              </a:rPr>
              <a:t>    </a:t>
            </a:r>
          </a:p>
          <a:p>
            <a:pPr eaLnBrk="1" hangingPunct="1">
              <a:lnSpc>
                <a:spcPct val="120000"/>
              </a:lnSpc>
            </a:pPr>
            <a:r>
              <a:rPr lang="zh-CN" altLang="en-US" smtClean="0">
                <a:latin typeface="宋体" panose="02010600030101010101" pitchFamily="2" charset="-122"/>
              </a:rPr>
              <a:t>采用单根信号线</a:t>
            </a:r>
            <a:r>
              <a:rPr lang="en-US" altLang="zh-CN" smtClean="0">
                <a:latin typeface="宋体" panose="02010600030101010101" pitchFamily="2" charset="-122"/>
              </a:rPr>
              <a:t>(</a:t>
            </a:r>
            <a:r>
              <a:rPr lang="zh-CN" altLang="en-US" smtClean="0">
                <a:latin typeface="宋体" panose="02010600030101010101" pitchFamily="2" charset="-122"/>
              </a:rPr>
              <a:t>对公共地形成电位差</a:t>
            </a:r>
            <a:r>
              <a:rPr lang="en-US" altLang="zh-CN" smtClean="0">
                <a:latin typeface="宋体" panose="02010600030101010101" pitchFamily="2" charset="-122"/>
              </a:rPr>
              <a:t>)</a:t>
            </a:r>
            <a:r>
              <a:rPr lang="zh-CN" altLang="en-US" smtClean="0">
                <a:latin typeface="宋体" panose="02010600030101010101" pitchFamily="2" charset="-122"/>
              </a:rPr>
              <a:t>，或采用一对传送线</a:t>
            </a:r>
            <a:r>
              <a:rPr lang="en-US" altLang="zh-CN" smtClean="0">
                <a:latin typeface="宋体" panose="02010600030101010101" pitchFamily="2" charset="-122"/>
              </a:rPr>
              <a:t>(</a:t>
            </a:r>
            <a:r>
              <a:rPr lang="zh-CN" altLang="en-US" smtClean="0">
                <a:latin typeface="宋体" panose="02010600030101010101" pitchFamily="2" charset="-122"/>
              </a:rPr>
              <a:t>一根信号线，一根地线</a:t>
            </a:r>
            <a:r>
              <a:rPr lang="en-US" altLang="zh-CN" smtClean="0">
                <a:latin typeface="宋体" panose="02010600030101010101" pitchFamily="2" charset="-122"/>
              </a:rPr>
              <a:t>)</a:t>
            </a:r>
            <a:r>
              <a:rPr lang="zh-CN" altLang="en-US" smtClean="0">
                <a:latin typeface="宋体" panose="02010600030101010101" pitchFamily="2" charset="-122"/>
              </a:rPr>
              <a:t>，一次一位地串行发送数据信号。</a:t>
            </a:r>
          </a:p>
          <a:p>
            <a:pPr eaLnBrk="1" hangingPunct="1">
              <a:lnSpc>
                <a:spcPct val="120000"/>
              </a:lnSpc>
            </a:pPr>
            <a:r>
              <a:rPr lang="zh-CN" altLang="en-US" smtClean="0">
                <a:latin typeface="宋体" panose="02010600030101010101" pitchFamily="2" charset="-122"/>
              </a:rPr>
              <a:t>串行传送方式一般用于计算机与远距离设备交换信息的场合，如远程终端。</a:t>
            </a:r>
          </a:p>
          <a:p>
            <a:pPr eaLnBrk="1" hangingPunct="1">
              <a:lnSpc>
                <a:spcPct val="120000"/>
              </a:lnSpc>
            </a:pPr>
            <a:r>
              <a:rPr lang="zh-CN" altLang="en-US" smtClean="0">
                <a:latin typeface="宋体" panose="02010600030101010101" pitchFamily="2" charset="-122"/>
              </a:rPr>
              <a:t>串行传送方式的特点是传送速度较低，不过硬件成本也较低。</a:t>
            </a:r>
            <a:endParaRPr lang="zh-CN" altLang="en-US" smtClean="0"/>
          </a:p>
        </p:txBody>
      </p:sp>
      <p:sp>
        <p:nvSpPr>
          <p:cNvPr id="3" name="日期占位符 3"/>
          <p:cNvSpPr>
            <a:spLocks noGrp="1"/>
          </p:cNvSpPr>
          <p:nvPr>
            <p:ph type="dt" sz="half" idx="10"/>
          </p:nvPr>
        </p:nvSpPr>
        <p:spPr/>
        <p:txBody>
          <a:bodyPr/>
          <a:lstStyle/>
          <a:p>
            <a:pPr>
              <a:defRPr/>
            </a:pPr>
            <a:fld id="{36F639A6-96AD-4B8E-AF79-3CB6CF65CE78}" type="datetime1">
              <a:rPr lang="zh-CN" altLang="en-US"/>
              <a:pPr>
                <a:defRPr/>
              </a:pPr>
              <a:t>2021/9/12</a:t>
            </a:fld>
            <a:endParaRPr lang="en-US" altLang="zh-CN"/>
          </a:p>
        </p:txBody>
      </p:sp>
      <p:sp>
        <p:nvSpPr>
          <p:cNvPr id="24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9680426-F9F5-4C6E-8D93-5148D6EB0FD3}" type="slidenum">
              <a:rPr lang="en-US" altLang="zh-CN" sz="1400">
                <a:solidFill>
                  <a:schemeClr val="bg2"/>
                </a:solidFill>
                <a:latin typeface="Tahoma" panose="020B0604030504040204" pitchFamily="34" charset="0"/>
              </a:rPr>
              <a:pPr/>
              <a:t>14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标题 1"/>
          <p:cNvSpPr>
            <a:spLocks noGrp="1"/>
          </p:cNvSpPr>
          <p:nvPr>
            <p:ph type="title"/>
          </p:nvPr>
        </p:nvSpPr>
        <p:spPr/>
        <p:txBody>
          <a:bodyPr/>
          <a:lstStyle/>
          <a:p>
            <a:r>
              <a:rPr lang="zh-CN" altLang="en-US" smtClean="0"/>
              <a:t>声卡基本电路框图</a:t>
            </a:r>
          </a:p>
        </p:txBody>
      </p:sp>
      <p:sp>
        <p:nvSpPr>
          <p:cNvPr id="145411" name="内容占位符 2"/>
          <p:cNvSpPr>
            <a:spLocks noGrp="1"/>
          </p:cNvSpPr>
          <p:nvPr>
            <p:ph idx="1"/>
          </p:nvPr>
        </p:nvSpPr>
        <p:spPr>
          <a:xfrm>
            <a:off x="539750" y="981075"/>
            <a:ext cx="8135938" cy="5184775"/>
          </a:xfrm>
        </p:spPr>
        <p:txBody>
          <a:bodyPr>
            <a:normAutofit lnSpcReduction="10000"/>
          </a:bodyPr>
          <a:lstStyle/>
          <a:p>
            <a:r>
              <a:rPr lang="en-US" altLang="zh-CN" sz="2200" smtClean="0"/>
              <a:t>(4) FM</a:t>
            </a:r>
            <a:r>
              <a:rPr lang="zh-CN" altLang="zh-CN" sz="2200" smtClean="0"/>
              <a:t>合成器</a:t>
            </a:r>
          </a:p>
          <a:p>
            <a:r>
              <a:rPr lang="en-US" altLang="zh-CN" sz="2200" smtClean="0"/>
              <a:t>FM</a:t>
            </a:r>
            <a:r>
              <a:rPr lang="zh-CN" altLang="zh-CN" sz="2200" smtClean="0"/>
              <a:t>合成芯片的作用是将低频正弦波合成为声音。</a:t>
            </a:r>
          </a:p>
          <a:p>
            <a:r>
              <a:rPr lang="en-US" altLang="zh-CN" sz="2200" smtClean="0"/>
              <a:t>(5) </a:t>
            </a:r>
            <a:r>
              <a:rPr lang="zh-CN" altLang="zh-CN" sz="2200" smtClean="0"/>
              <a:t>波形合成表</a:t>
            </a:r>
            <a:r>
              <a:rPr lang="en-US" altLang="zh-CN" sz="2200" smtClean="0"/>
              <a:t>(ROM)</a:t>
            </a:r>
            <a:r>
              <a:rPr lang="zh-CN" altLang="zh-CN" sz="2200" smtClean="0"/>
              <a:t>和波表合成器芯片</a:t>
            </a:r>
          </a:p>
          <a:p>
            <a:r>
              <a:rPr lang="zh-CN" altLang="zh-CN" sz="2200" smtClean="0"/>
              <a:t>在波表</a:t>
            </a:r>
            <a:r>
              <a:rPr lang="en-US" altLang="zh-CN" sz="2200" smtClean="0"/>
              <a:t>ROM</a:t>
            </a:r>
            <a:r>
              <a:rPr lang="zh-CN" altLang="zh-CN" sz="2200" smtClean="0"/>
              <a:t>中存放有实际乐音的声音样本，供播放</a:t>
            </a:r>
            <a:r>
              <a:rPr lang="en-US" altLang="zh-CN" sz="2200" smtClean="0"/>
              <a:t>MIDI</a:t>
            </a:r>
            <a:r>
              <a:rPr lang="zh-CN" altLang="zh-CN" sz="2200" smtClean="0"/>
              <a:t>使用。一般的中高档声卡都采用波表方式，可以获得十分逼真的使用效果。波表合成芯片的功能是按照</a:t>
            </a:r>
            <a:r>
              <a:rPr lang="en-US" altLang="zh-CN" sz="2200" smtClean="0"/>
              <a:t>MIDI</a:t>
            </a:r>
            <a:r>
              <a:rPr lang="zh-CN" altLang="zh-CN" sz="2200" smtClean="0"/>
              <a:t>命令，读取波表</a:t>
            </a:r>
            <a:r>
              <a:rPr lang="en-US" altLang="zh-CN" sz="2200" smtClean="0"/>
              <a:t>ROM</a:t>
            </a:r>
            <a:r>
              <a:rPr lang="zh-CN" altLang="zh-CN" sz="2200" smtClean="0"/>
              <a:t>中的样本声音合成并转换成实际的乐音。 　</a:t>
            </a:r>
          </a:p>
          <a:p>
            <a:r>
              <a:rPr lang="en-US" altLang="zh-CN" sz="2200" smtClean="0"/>
              <a:t>(6) </a:t>
            </a:r>
            <a:r>
              <a:rPr lang="zh-CN" altLang="zh-CN" sz="2200" smtClean="0"/>
              <a:t>其他辅助元件</a:t>
            </a:r>
          </a:p>
          <a:p>
            <a:r>
              <a:rPr lang="zh-CN" altLang="zh-CN" sz="2200" smtClean="0"/>
              <a:t>声卡上的辅助元件主要有晶体振荡器、电容、运算放大器、功率放大器等。晶体振荡器用来产生声卡数字电路的工作频率。电容起到隔直流通交流的作用，所选用电容的品质对声卡的音质有很大影响。运算放大器用来放大从主音频处理芯片输出的能量较小的标准电平信号以减少输出时的干扰和衰减。功率放大器则主要接无源音箱，起到放大信号作用。</a:t>
            </a:r>
          </a:p>
          <a:p>
            <a:endParaRPr lang="zh-CN" altLang="en-US" sz="2200" smtClean="0"/>
          </a:p>
          <a:p>
            <a:endParaRPr lang="zh-CN" altLang="en-US" sz="2200"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dirty="0"/>
          </a:p>
        </p:txBody>
      </p:sp>
      <p:sp>
        <p:nvSpPr>
          <p:cNvPr id="1454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56B9DA0-123A-49E7-BA43-4E3825141680}" type="slidenum">
              <a:rPr lang="en-US" altLang="zh-CN" sz="1400">
                <a:solidFill>
                  <a:schemeClr val="bg2"/>
                </a:solidFill>
                <a:latin typeface="Tahoma" panose="020B0604030504040204" pitchFamily="34" charset="0"/>
              </a:rPr>
              <a:pPr/>
              <a:t>140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en-US" altLang="zh-CN" smtClean="0"/>
              <a:t>8.4.2 </a:t>
            </a:r>
            <a:r>
              <a:rPr lang="zh-CN" altLang="zh-CN" smtClean="0"/>
              <a:t>视频设备</a:t>
            </a:r>
            <a:endParaRPr lang="zh-CN" altLang="en-US" smtClean="0"/>
          </a:p>
        </p:txBody>
      </p:sp>
      <p:sp>
        <p:nvSpPr>
          <p:cNvPr id="146435" name="内容占位符 2"/>
          <p:cNvSpPr>
            <a:spLocks noGrp="1"/>
          </p:cNvSpPr>
          <p:nvPr>
            <p:ph idx="1"/>
          </p:nvPr>
        </p:nvSpPr>
        <p:spPr/>
        <p:txBody>
          <a:bodyPr/>
          <a:lstStyle/>
          <a:p>
            <a:r>
              <a:rPr lang="en-US" altLang="zh-CN" smtClean="0"/>
              <a:t>1. </a:t>
            </a:r>
            <a:r>
              <a:rPr lang="zh-CN" altLang="zh-CN" smtClean="0"/>
              <a:t>显卡</a:t>
            </a:r>
          </a:p>
          <a:p>
            <a:r>
              <a:rPr lang="zh-CN" altLang="zh-CN" smtClean="0"/>
              <a:t>显卡（也叫显示适配卡）是显示器与主机之间的接口电路，负责将主机发送的信号送给显示器。</a:t>
            </a:r>
            <a:endParaRPr lang="en-US" altLang="zh-CN" smtClean="0"/>
          </a:p>
          <a:p>
            <a:r>
              <a:rPr lang="zh-CN" altLang="zh-CN" smtClean="0"/>
              <a:t>显卡的主要部件有：图形处理单元（</a:t>
            </a:r>
            <a:r>
              <a:rPr lang="en-US" altLang="zh-CN" smtClean="0"/>
              <a:t>GPU</a:t>
            </a:r>
            <a:r>
              <a:rPr lang="zh-CN" altLang="zh-CN" smtClean="0"/>
              <a:t>）</a:t>
            </a:r>
            <a:r>
              <a:rPr lang="zh-CN" altLang="en-US" smtClean="0"/>
              <a:t>，</a:t>
            </a:r>
            <a:r>
              <a:rPr lang="zh-CN" altLang="zh-CN" smtClean="0"/>
              <a:t>显示缓存（简称显存）</a:t>
            </a:r>
            <a:r>
              <a:rPr lang="zh-CN" altLang="en-US" smtClean="0"/>
              <a:t>，</a:t>
            </a:r>
            <a:r>
              <a:rPr lang="zh-CN" altLang="zh-CN" smtClean="0"/>
              <a:t>显卡</a:t>
            </a:r>
            <a:r>
              <a:rPr lang="en-US" altLang="zh-CN" smtClean="0"/>
              <a:t>BIOS</a:t>
            </a:r>
            <a:r>
              <a:rPr lang="zh-CN" altLang="en-US" smtClean="0"/>
              <a:t>，</a:t>
            </a:r>
            <a:r>
              <a:rPr lang="zh-CN" altLang="zh-CN" smtClean="0"/>
              <a:t>数字模拟转换器（</a:t>
            </a:r>
            <a:r>
              <a:rPr lang="en-US" altLang="zh-CN" smtClean="0"/>
              <a:t>RAMDAC</a:t>
            </a:r>
            <a:r>
              <a:rPr lang="zh-CN" altLang="zh-CN" smtClean="0"/>
              <a:t>）</a:t>
            </a:r>
            <a:r>
              <a:rPr lang="zh-CN" altLang="en-US" smtClean="0"/>
              <a:t>，</a:t>
            </a:r>
            <a:r>
              <a:rPr lang="zh-CN" altLang="zh-CN" smtClean="0"/>
              <a:t>总线接口</a:t>
            </a:r>
            <a:r>
              <a:rPr lang="zh-CN" altLang="en-US" smtClean="0"/>
              <a:t>，</a:t>
            </a:r>
            <a:r>
              <a:rPr lang="zh-CN" altLang="zh-CN" smtClean="0"/>
              <a:t>输入输出接口</a:t>
            </a:r>
            <a:endParaRPr lang="en-US" altLang="zh-CN"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46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5665EE3-C164-4D4F-8A37-CD1FA79C847D}" type="slidenum">
              <a:rPr lang="en-US" altLang="zh-CN" sz="1400">
                <a:solidFill>
                  <a:schemeClr val="bg2"/>
                </a:solidFill>
                <a:latin typeface="Tahoma" panose="020B0604030504040204" pitchFamily="34" charset="0"/>
              </a:rPr>
              <a:pPr/>
              <a:t>141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r>
              <a:rPr lang="en-US" altLang="zh-CN" smtClean="0"/>
              <a:t>2. </a:t>
            </a:r>
            <a:r>
              <a:rPr lang="zh-CN" altLang="zh-CN" smtClean="0"/>
              <a:t>摄像头</a:t>
            </a:r>
            <a:br>
              <a:rPr lang="zh-CN" altLang="zh-CN" smtClean="0"/>
            </a:br>
            <a:endParaRPr lang="zh-CN" altLang="en-US" smtClean="0"/>
          </a:p>
        </p:txBody>
      </p:sp>
      <p:sp>
        <p:nvSpPr>
          <p:cNvPr id="147459" name="内容占位符 2"/>
          <p:cNvSpPr>
            <a:spLocks noGrp="1"/>
          </p:cNvSpPr>
          <p:nvPr>
            <p:ph idx="1"/>
          </p:nvPr>
        </p:nvSpPr>
        <p:spPr/>
        <p:txBody>
          <a:bodyPr/>
          <a:lstStyle/>
          <a:p>
            <a:r>
              <a:rPr lang="zh-CN" altLang="zh-CN" smtClean="0"/>
              <a:t>摄像头分为数字摄像头和模拟摄像头两大类。模拟摄像头捕捉到的视频信号必须经过特定的视频捕捉卡将模拟信号转换成数字模式，并加以压缩后才可以转换到计算机上运用。数字摄像头可以直接捕捉影像，然后通过串、并口或者</a:t>
            </a:r>
            <a:r>
              <a:rPr lang="en-US" altLang="zh-CN" smtClean="0"/>
              <a:t>USB</a:t>
            </a:r>
            <a:r>
              <a:rPr lang="zh-CN" altLang="zh-CN" smtClean="0"/>
              <a:t>接口传到计算机里。</a:t>
            </a:r>
          </a:p>
          <a:p>
            <a:r>
              <a:rPr lang="zh-CN" altLang="zh-CN" smtClean="0"/>
              <a:t>摄像头的主要结构和组件</a:t>
            </a:r>
            <a:r>
              <a:rPr lang="zh-CN" altLang="en-US" smtClean="0"/>
              <a:t>：</a:t>
            </a:r>
            <a:r>
              <a:rPr lang="zh-CN" altLang="zh-CN" smtClean="0"/>
              <a:t>镜头（</a:t>
            </a:r>
            <a:r>
              <a:rPr lang="en-US" altLang="zh-CN" smtClean="0"/>
              <a:t>LENS</a:t>
            </a:r>
            <a:r>
              <a:rPr lang="zh-CN" altLang="zh-CN" smtClean="0"/>
              <a:t>）</a:t>
            </a:r>
            <a:r>
              <a:rPr lang="zh-CN" altLang="en-US" smtClean="0"/>
              <a:t>，</a:t>
            </a:r>
            <a:r>
              <a:rPr lang="zh-CN" altLang="zh-CN" smtClean="0"/>
              <a:t>感光器件（</a:t>
            </a:r>
            <a:r>
              <a:rPr lang="en-US" altLang="zh-CN" smtClean="0"/>
              <a:t>SENSOR</a:t>
            </a:r>
            <a:r>
              <a:rPr lang="zh-CN" altLang="zh-CN" smtClean="0"/>
              <a:t>）</a:t>
            </a:r>
            <a:r>
              <a:rPr lang="zh-CN" altLang="en-US" smtClean="0"/>
              <a:t>，</a:t>
            </a:r>
            <a:r>
              <a:rPr lang="en-US" altLang="zh-CN" smtClean="0"/>
              <a:t>A/D</a:t>
            </a:r>
            <a:r>
              <a:rPr lang="zh-CN" altLang="zh-CN" smtClean="0"/>
              <a:t>转换器（</a:t>
            </a:r>
            <a:r>
              <a:rPr lang="en-US" altLang="zh-CN" smtClean="0"/>
              <a:t>Analog Digital Converter</a:t>
            </a:r>
            <a:r>
              <a:rPr lang="zh-CN" altLang="zh-CN" smtClean="0"/>
              <a:t>，</a:t>
            </a:r>
            <a:r>
              <a:rPr lang="en-US" altLang="zh-CN" smtClean="0"/>
              <a:t>ADC</a:t>
            </a:r>
            <a:r>
              <a:rPr lang="zh-CN" altLang="zh-CN" smtClean="0"/>
              <a:t>）</a:t>
            </a:r>
            <a:r>
              <a:rPr lang="zh-CN" altLang="en-US" smtClean="0"/>
              <a:t>，</a:t>
            </a:r>
            <a:r>
              <a:rPr lang="zh-CN" altLang="zh-CN" smtClean="0"/>
              <a:t>数字信号处理芯片（</a:t>
            </a:r>
            <a:r>
              <a:rPr lang="en-US" altLang="zh-CN" smtClean="0"/>
              <a:t>DSP</a:t>
            </a:r>
            <a:r>
              <a:rPr lang="zh-CN" altLang="zh-CN" smtClean="0"/>
              <a:t>）</a:t>
            </a:r>
            <a:r>
              <a:rPr lang="zh-CN" altLang="en-US" smtClean="0"/>
              <a:t>，</a:t>
            </a:r>
            <a:r>
              <a:rPr lang="zh-CN" altLang="zh-CN" smtClean="0"/>
              <a:t>电源</a:t>
            </a:r>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474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DB4485F-5985-4E1F-BD8D-8BD41E123914}" type="slidenum">
              <a:rPr lang="en-US" altLang="zh-CN" sz="1400">
                <a:solidFill>
                  <a:schemeClr val="bg2"/>
                </a:solidFill>
                <a:latin typeface="Tahoma" panose="020B0604030504040204" pitchFamily="34" charset="0"/>
              </a:rPr>
              <a:pPr/>
              <a:t>142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r>
              <a:rPr lang="en-US" altLang="zh-CN" smtClean="0"/>
              <a:t>3. </a:t>
            </a:r>
            <a:r>
              <a:rPr lang="zh-CN" altLang="zh-CN" smtClean="0"/>
              <a:t>投影机</a:t>
            </a:r>
            <a:br>
              <a:rPr lang="zh-CN" altLang="zh-CN" smtClean="0"/>
            </a:br>
            <a:endParaRPr lang="zh-CN" altLang="en-US" smtClean="0"/>
          </a:p>
        </p:txBody>
      </p:sp>
      <p:sp>
        <p:nvSpPr>
          <p:cNvPr id="148483" name="内容占位符 2"/>
          <p:cNvSpPr>
            <a:spLocks noGrp="1"/>
          </p:cNvSpPr>
          <p:nvPr>
            <p:ph idx="1"/>
          </p:nvPr>
        </p:nvSpPr>
        <p:spPr>
          <a:xfrm>
            <a:off x="685800" y="1295400"/>
            <a:ext cx="8062913" cy="4648200"/>
          </a:xfrm>
        </p:spPr>
        <p:txBody>
          <a:bodyPr/>
          <a:lstStyle/>
          <a:p>
            <a:r>
              <a:rPr lang="zh-CN" altLang="zh-CN" smtClean="0"/>
              <a:t>投影机又称投影仪，发展至今已形成三大系列</a:t>
            </a:r>
            <a:endParaRPr lang="en-US" altLang="zh-CN" smtClean="0"/>
          </a:p>
          <a:p>
            <a:pPr lvl="1"/>
            <a:r>
              <a:rPr lang="en-US" altLang="zh-CN" sz="2800" smtClean="0"/>
              <a:t>CRT</a:t>
            </a:r>
            <a:r>
              <a:rPr lang="zh-CN" altLang="zh-CN" sz="2800" smtClean="0"/>
              <a:t>（</a:t>
            </a:r>
            <a:r>
              <a:rPr lang="en-US" altLang="zh-CN" sz="2800" smtClean="0"/>
              <a:t>Cathode Ray Tube</a:t>
            </a:r>
            <a:r>
              <a:rPr lang="zh-CN" altLang="zh-CN" sz="2800" smtClean="0"/>
              <a:t>）阴极射线管投影机</a:t>
            </a:r>
            <a:endParaRPr lang="en-US" altLang="zh-CN" sz="2800" smtClean="0"/>
          </a:p>
          <a:p>
            <a:pPr lvl="1"/>
            <a:r>
              <a:rPr lang="en-US" altLang="zh-CN" sz="2800" smtClean="0"/>
              <a:t>LCD</a:t>
            </a:r>
            <a:r>
              <a:rPr lang="zh-CN" altLang="zh-CN" sz="2800" smtClean="0"/>
              <a:t>（</a:t>
            </a:r>
            <a:r>
              <a:rPr lang="en-US" altLang="zh-CN" sz="2800" smtClean="0"/>
              <a:t>Liquid Crystal Display</a:t>
            </a:r>
            <a:r>
              <a:rPr lang="zh-CN" altLang="zh-CN" sz="2800" smtClean="0"/>
              <a:t>）液晶投影机</a:t>
            </a:r>
            <a:endParaRPr lang="en-US" altLang="zh-CN" sz="2800" smtClean="0"/>
          </a:p>
          <a:p>
            <a:pPr lvl="1"/>
            <a:r>
              <a:rPr lang="en-US" altLang="zh-CN" sz="2800" smtClean="0"/>
              <a:t>DLP</a:t>
            </a:r>
            <a:r>
              <a:rPr lang="zh-CN" altLang="zh-CN" sz="2800" smtClean="0"/>
              <a:t>（</a:t>
            </a:r>
            <a:r>
              <a:rPr lang="en-US" altLang="zh-CN" sz="2800" smtClean="0"/>
              <a:t>Digital Lighting Process</a:t>
            </a:r>
            <a:r>
              <a:rPr lang="zh-CN" altLang="zh-CN" sz="2800" smtClean="0"/>
              <a:t>）数字光处理器投影机。可以直接连接显卡进行显示。</a:t>
            </a:r>
            <a:endParaRPr lang="zh-CN" altLang="en-US" sz="2800"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4848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79B1089-F347-4795-BDD7-D8D4AE6720E0}" type="slidenum">
              <a:rPr lang="en-US" altLang="zh-CN" sz="1400">
                <a:solidFill>
                  <a:schemeClr val="bg2"/>
                </a:solidFill>
                <a:latin typeface="Tahoma" panose="020B0604030504040204" pitchFamily="34" charset="0"/>
              </a:rPr>
              <a:pPr/>
              <a:t>143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标题 1"/>
          <p:cNvSpPr>
            <a:spLocks noGrp="1"/>
          </p:cNvSpPr>
          <p:nvPr>
            <p:ph type="title"/>
          </p:nvPr>
        </p:nvSpPr>
        <p:spPr/>
        <p:txBody>
          <a:bodyPr/>
          <a:lstStyle/>
          <a:p>
            <a:r>
              <a:rPr lang="en-US" altLang="zh-CN" smtClean="0"/>
              <a:t>8.4.3 </a:t>
            </a:r>
            <a:r>
              <a:rPr lang="zh-CN" altLang="zh-CN" smtClean="0"/>
              <a:t>图像设备</a:t>
            </a:r>
            <a:br>
              <a:rPr lang="zh-CN" altLang="zh-CN" smtClean="0"/>
            </a:br>
            <a:endParaRPr lang="zh-CN" altLang="en-US" smtClean="0"/>
          </a:p>
        </p:txBody>
      </p:sp>
      <p:sp>
        <p:nvSpPr>
          <p:cNvPr id="149507" name="内容占位符 2"/>
          <p:cNvSpPr>
            <a:spLocks noGrp="1"/>
          </p:cNvSpPr>
          <p:nvPr>
            <p:ph idx="1"/>
          </p:nvPr>
        </p:nvSpPr>
        <p:spPr/>
        <p:txBody>
          <a:bodyPr/>
          <a:lstStyle/>
          <a:p>
            <a:r>
              <a:rPr lang="zh-CN" altLang="zh-CN" smtClean="0"/>
              <a:t>图像设备指的是将现实图像转化为计算机能够存储和处理的设备或将数字图像显示出来的设备。</a:t>
            </a:r>
            <a:endParaRPr lang="en-US" altLang="zh-CN" smtClean="0"/>
          </a:p>
          <a:p>
            <a:r>
              <a:rPr lang="zh-CN" altLang="zh-CN" smtClean="0"/>
              <a:t>图像设备有扫描仪、数码相机、摄像头等。扫描仪（</a:t>
            </a:r>
            <a:r>
              <a:rPr lang="en-US" altLang="zh-CN" smtClean="0"/>
              <a:t>Scanner</a:t>
            </a:r>
            <a:r>
              <a:rPr lang="zh-CN" altLang="zh-CN" smtClean="0"/>
              <a:t>） 是最常见的数字化输入设备，它通过捕获图像并将之转换成计算机可以显示、编辑、存储与输出的电子文档形式。</a:t>
            </a:r>
          </a:p>
          <a:p>
            <a:r>
              <a:rPr lang="zh-CN" altLang="zh-CN" smtClean="0"/>
              <a:t>（</a:t>
            </a:r>
            <a:r>
              <a:rPr lang="en-US" altLang="zh-CN" smtClean="0"/>
              <a:t>1</a:t>
            </a:r>
            <a:r>
              <a:rPr lang="zh-CN" altLang="zh-CN" smtClean="0"/>
              <a:t>）</a:t>
            </a:r>
            <a:r>
              <a:rPr lang="en-US" altLang="zh-CN" smtClean="0"/>
              <a:t>CCD</a:t>
            </a:r>
            <a:r>
              <a:rPr lang="zh-CN" altLang="zh-CN" smtClean="0"/>
              <a:t>扫描仪</a:t>
            </a:r>
            <a:endParaRPr lang="en-US" altLang="zh-CN" smtClean="0"/>
          </a:p>
          <a:p>
            <a:r>
              <a:rPr lang="zh-CN" altLang="zh-CN" smtClean="0"/>
              <a:t>（</a:t>
            </a:r>
            <a:r>
              <a:rPr lang="en-US" altLang="zh-CN" smtClean="0"/>
              <a:t>2</a:t>
            </a:r>
            <a:r>
              <a:rPr lang="zh-CN" altLang="zh-CN" smtClean="0"/>
              <a:t>）</a:t>
            </a:r>
            <a:r>
              <a:rPr lang="en-US" altLang="zh-CN" smtClean="0"/>
              <a:t>CIS</a:t>
            </a:r>
            <a:r>
              <a:rPr lang="zh-CN" altLang="zh-CN" smtClean="0"/>
              <a:t>扫描仪</a:t>
            </a:r>
          </a:p>
          <a:p>
            <a:r>
              <a:rPr lang="zh-CN" altLang="zh-CN" smtClean="0"/>
              <a:t>（</a:t>
            </a:r>
            <a:r>
              <a:rPr lang="en-US" altLang="zh-CN" smtClean="0"/>
              <a:t>3</a:t>
            </a:r>
            <a:r>
              <a:rPr lang="zh-CN" altLang="zh-CN" smtClean="0"/>
              <a:t>）</a:t>
            </a:r>
            <a:r>
              <a:rPr lang="en-US" altLang="zh-CN" smtClean="0"/>
              <a:t>PMT</a:t>
            </a:r>
            <a:r>
              <a:rPr lang="zh-CN" altLang="zh-CN" smtClean="0"/>
              <a:t>扫描仪</a:t>
            </a:r>
          </a:p>
          <a:p>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4950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930FFEE-674C-428C-83E4-386011CF0476}" type="slidenum">
              <a:rPr lang="en-US" altLang="zh-CN" sz="1400">
                <a:solidFill>
                  <a:schemeClr val="bg2"/>
                </a:solidFill>
                <a:latin typeface="Tahoma" panose="020B0604030504040204" pitchFamily="34" charset="0"/>
              </a:rPr>
              <a:pPr/>
              <a:t>144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标题 1"/>
          <p:cNvSpPr>
            <a:spLocks noGrp="1"/>
          </p:cNvSpPr>
          <p:nvPr>
            <p:ph type="title"/>
          </p:nvPr>
        </p:nvSpPr>
        <p:spPr/>
        <p:txBody>
          <a:bodyPr/>
          <a:lstStyle/>
          <a:p>
            <a:r>
              <a:rPr lang="zh-CN" altLang="en-US" smtClean="0"/>
              <a:t>扫描仪主要工作原理</a:t>
            </a:r>
          </a:p>
        </p:txBody>
      </p:sp>
      <p:sp>
        <p:nvSpPr>
          <p:cNvPr id="150531" name="内容占位符 2"/>
          <p:cNvSpPr>
            <a:spLocks noGrp="1"/>
          </p:cNvSpPr>
          <p:nvPr>
            <p:ph idx="1"/>
          </p:nvPr>
        </p:nvSpPr>
        <p:spPr>
          <a:xfrm>
            <a:off x="914400" y="987425"/>
            <a:ext cx="7772400" cy="5256213"/>
          </a:xfrm>
        </p:spPr>
        <p:txBody>
          <a:bodyPr/>
          <a:lstStyle/>
          <a:p>
            <a:r>
              <a:rPr lang="zh-CN" altLang="zh-CN" smtClean="0"/>
              <a:t>扫描仪对原稿进行光学扫描，然后将光学图像传送到光电转换器中变为模拟电信号，又将模拟电信号变换成为数字电信号，最后通过计算机接口送至计算机中。</a:t>
            </a:r>
            <a:endParaRPr lang="en-US" altLang="zh-CN" smtClean="0"/>
          </a:p>
          <a:p>
            <a:r>
              <a:rPr lang="zh-CN" altLang="zh-CN" smtClean="0"/>
              <a:t>工作时发出的强光照射在稿件上，没有被吸收的光线将被反射到光学感应器上。光感应器接收到这些信号后，将这些信号传送到模数（</a:t>
            </a:r>
            <a:r>
              <a:rPr lang="en-US" altLang="zh-CN" smtClean="0"/>
              <a:t>A/D</a:t>
            </a:r>
            <a:r>
              <a:rPr lang="zh-CN" altLang="zh-CN" smtClean="0"/>
              <a:t>）转换器，模数转换器再将其转换成计算机能读取的信号，然后通过驱动程序转换成显示器上能看到的正确图像。</a:t>
            </a:r>
            <a:endParaRPr lang="en-US" altLang="zh-CN" smtClean="0"/>
          </a:p>
          <a:p>
            <a:r>
              <a:rPr lang="zh-CN" altLang="zh-CN" smtClean="0"/>
              <a:t>光电转换器件和模数（</a:t>
            </a:r>
            <a:r>
              <a:rPr lang="en-US" altLang="zh-CN" smtClean="0"/>
              <a:t>A/D</a:t>
            </a:r>
            <a:r>
              <a:rPr lang="zh-CN" altLang="zh-CN" smtClean="0"/>
              <a:t>）转换器是扫描仪的核心部件。</a:t>
            </a:r>
          </a:p>
          <a:p>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5053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4FDBAAB-6962-4C69-B078-670A213FAF9A}" type="slidenum">
              <a:rPr lang="en-US" altLang="zh-CN" sz="1400">
                <a:solidFill>
                  <a:schemeClr val="bg2"/>
                </a:solidFill>
                <a:latin typeface="Tahoma" panose="020B0604030504040204" pitchFamily="34" charset="0"/>
              </a:rPr>
              <a:pPr/>
              <a:t>145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标题 1"/>
          <p:cNvSpPr>
            <a:spLocks noGrp="1"/>
          </p:cNvSpPr>
          <p:nvPr>
            <p:ph type="title"/>
          </p:nvPr>
        </p:nvSpPr>
        <p:spPr/>
        <p:txBody>
          <a:bodyPr/>
          <a:lstStyle/>
          <a:p>
            <a:r>
              <a:rPr lang="zh-CN" altLang="zh-CN" smtClean="0"/>
              <a:t>（</a:t>
            </a:r>
            <a:r>
              <a:rPr lang="en-US" altLang="zh-CN" smtClean="0"/>
              <a:t>1</a:t>
            </a:r>
            <a:r>
              <a:rPr lang="zh-CN" altLang="zh-CN" smtClean="0"/>
              <a:t>）</a:t>
            </a:r>
            <a:r>
              <a:rPr lang="en-US" altLang="zh-CN" smtClean="0"/>
              <a:t>CCD</a:t>
            </a:r>
            <a:r>
              <a:rPr lang="zh-CN" altLang="zh-CN" smtClean="0"/>
              <a:t>扫描仪工作原理</a:t>
            </a:r>
            <a:br>
              <a:rPr lang="zh-CN" altLang="zh-CN" smtClean="0"/>
            </a:br>
            <a:endParaRPr lang="zh-CN" altLang="en-US" smtClean="0"/>
          </a:p>
        </p:txBody>
      </p:sp>
      <p:sp>
        <p:nvSpPr>
          <p:cNvPr id="151555" name="内容占位符 2"/>
          <p:cNvSpPr>
            <a:spLocks noGrp="1"/>
          </p:cNvSpPr>
          <p:nvPr>
            <p:ph idx="1"/>
          </p:nvPr>
        </p:nvSpPr>
        <p:spPr>
          <a:xfrm>
            <a:off x="685800" y="1052513"/>
            <a:ext cx="7772400" cy="4891087"/>
          </a:xfrm>
        </p:spPr>
        <p:txBody>
          <a:bodyPr/>
          <a:lstStyle/>
          <a:p>
            <a:r>
              <a:rPr lang="zh-CN" altLang="zh-CN" sz="2500" smtClean="0"/>
              <a:t>多数平板式扫描仪使用电荷耦合器</a:t>
            </a:r>
            <a:r>
              <a:rPr lang="en-US" altLang="zh-CN" sz="2500" smtClean="0"/>
              <a:t>(CCD)</a:t>
            </a:r>
            <a:r>
              <a:rPr lang="zh-CN" altLang="zh-CN" sz="2500" smtClean="0"/>
              <a:t>为光电转换元件，其形状像小型化的复印机，在上盖板的下面是放置原稿的平板玻璃。</a:t>
            </a:r>
            <a:endParaRPr lang="en-US" altLang="zh-CN" sz="2500" smtClean="0"/>
          </a:p>
          <a:p>
            <a:r>
              <a:rPr lang="zh-CN" altLang="zh-CN" sz="2500" smtClean="0"/>
              <a:t>开始扫描时，机内平行光源发出均匀光线照亮玻璃面板上的原稿，步进电机驱动扫描头在原稿下面移动。产生表示图像特征的反射光</a:t>
            </a:r>
            <a:r>
              <a:rPr lang="en-US" altLang="zh-CN" sz="2500" smtClean="0"/>
              <a:t>(</a:t>
            </a:r>
            <a:r>
              <a:rPr lang="zh-CN" altLang="zh-CN" sz="2500" smtClean="0"/>
              <a:t>反射稿</a:t>
            </a:r>
            <a:r>
              <a:rPr lang="en-US" altLang="zh-CN" sz="2500" smtClean="0"/>
              <a:t>)</a:t>
            </a:r>
            <a:r>
              <a:rPr lang="zh-CN" altLang="zh-CN" sz="2500" smtClean="0"/>
              <a:t>或透射光</a:t>
            </a:r>
            <a:r>
              <a:rPr lang="en-US" altLang="zh-CN" sz="2500" smtClean="0"/>
              <a:t>(</a:t>
            </a:r>
            <a:r>
              <a:rPr lang="zh-CN" altLang="zh-CN" sz="2500" smtClean="0"/>
              <a:t>透射稿</a:t>
            </a:r>
            <a:r>
              <a:rPr lang="en-US" altLang="zh-CN" sz="2500" smtClean="0"/>
              <a:t>)</a:t>
            </a:r>
            <a:r>
              <a:rPr lang="zh-CN" altLang="zh-CN" sz="2500" smtClean="0"/>
              <a:t>。</a:t>
            </a:r>
            <a:endParaRPr lang="en-US" altLang="zh-CN" sz="2500" smtClean="0"/>
          </a:p>
          <a:p>
            <a:r>
              <a:rPr lang="zh-CN" altLang="zh-CN" sz="2500" smtClean="0"/>
              <a:t>反射光经过玻璃板和一组镜头，分成红绿蓝</a:t>
            </a:r>
            <a:r>
              <a:rPr lang="en-US" altLang="zh-CN" sz="2500" smtClean="0"/>
              <a:t>3</a:t>
            </a:r>
            <a:r>
              <a:rPr lang="zh-CN" altLang="zh-CN" sz="2500" smtClean="0"/>
              <a:t>种颜色汇聚在</a:t>
            </a:r>
            <a:r>
              <a:rPr lang="en-US" altLang="zh-CN" sz="2500" smtClean="0"/>
              <a:t>CCD</a:t>
            </a:r>
            <a:r>
              <a:rPr lang="zh-CN" altLang="zh-CN" sz="2500" smtClean="0"/>
              <a:t>感光器件上，</a:t>
            </a:r>
            <a:r>
              <a:rPr lang="en-US" altLang="zh-CN" sz="2500" smtClean="0"/>
              <a:t>CCD</a:t>
            </a:r>
            <a:r>
              <a:rPr lang="zh-CN" altLang="zh-CN" sz="2500" smtClean="0"/>
              <a:t>将</a:t>
            </a:r>
            <a:r>
              <a:rPr lang="en-US" altLang="zh-CN" sz="2500" smtClean="0"/>
              <a:t>RGB</a:t>
            </a:r>
            <a:r>
              <a:rPr lang="zh-CN" altLang="zh-CN" sz="2500" smtClean="0"/>
              <a:t>光带转变为模拟电子信号，此信号又被</a:t>
            </a:r>
            <a:r>
              <a:rPr lang="en-US" altLang="zh-CN" sz="2500" smtClean="0"/>
              <a:t>A</a:t>
            </a:r>
            <a:r>
              <a:rPr lang="zh-CN" altLang="zh-CN" sz="2500" smtClean="0"/>
              <a:t>／</a:t>
            </a:r>
            <a:r>
              <a:rPr lang="en-US" altLang="zh-CN" sz="2500" smtClean="0"/>
              <a:t>D</a:t>
            </a:r>
            <a:r>
              <a:rPr lang="zh-CN" altLang="zh-CN" sz="2500" smtClean="0"/>
              <a:t>转换器转变为数字电子信号。最后通过</a:t>
            </a:r>
            <a:r>
              <a:rPr lang="en-US" altLang="zh-CN" sz="2500" smtClean="0"/>
              <a:t> USB</a:t>
            </a:r>
            <a:r>
              <a:rPr lang="zh-CN" altLang="zh-CN" sz="2500" smtClean="0"/>
              <a:t>等接口送至计算机。</a:t>
            </a:r>
          </a:p>
          <a:p>
            <a:endParaRPr lang="zh-CN" altLang="en-US" sz="2500"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5155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2767D41-1FBA-485F-870C-CC571F0705DE}" type="slidenum">
              <a:rPr lang="en-US" altLang="zh-CN" sz="1400">
                <a:solidFill>
                  <a:schemeClr val="bg2"/>
                </a:solidFill>
                <a:latin typeface="Tahoma" panose="020B0604030504040204" pitchFamily="34" charset="0"/>
              </a:rPr>
              <a:pPr/>
              <a:t>146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标题 1"/>
          <p:cNvSpPr>
            <a:spLocks noGrp="1"/>
          </p:cNvSpPr>
          <p:nvPr>
            <p:ph type="title"/>
          </p:nvPr>
        </p:nvSpPr>
        <p:spPr/>
        <p:txBody>
          <a:bodyPr/>
          <a:lstStyle/>
          <a:p>
            <a:r>
              <a:rPr lang="zh-CN" altLang="zh-CN" smtClean="0"/>
              <a:t>（</a:t>
            </a:r>
            <a:r>
              <a:rPr lang="en-US" altLang="zh-CN" smtClean="0"/>
              <a:t>1</a:t>
            </a:r>
            <a:r>
              <a:rPr lang="zh-CN" altLang="zh-CN" smtClean="0"/>
              <a:t>）</a:t>
            </a:r>
            <a:r>
              <a:rPr lang="en-US" altLang="zh-CN" smtClean="0"/>
              <a:t>CCD</a:t>
            </a:r>
            <a:r>
              <a:rPr lang="zh-CN" altLang="zh-CN" smtClean="0"/>
              <a:t>扫描仪工作原理</a:t>
            </a:r>
            <a:br>
              <a:rPr lang="zh-CN" altLang="zh-CN" smtClean="0"/>
            </a:br>
            <a:endParaRPr lang="zh-CN" altLang="en-US" smtClean="0"/>
          </a:p>
        </p:txBody>
      </p:sp>
      <p:pic>
        <p:nvPicPr>
          <p:cNvPr id="152579"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1484313"/>
            <a:ext cx="7085013" cy="4321175"/>
          </a:xfrm>
        </p:spPr>
      </p:pic>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5258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D48B6F7-5BB0-42B7-94B4-44D0DB15FFCD}" type="slidenum">
              <a:rPr lang="en-US" altLang="zh-CN" sz="1400">
                <a:solidFill>
                  <a:schemeClr val="bg2"/>
                </a:solidFill>
                <a:latin typeface="Tahoma" panose="020B0604030504040204" pitchFamily="34" charset="0"/>
              </a:rPr>
              <a:pPr/>
              <a:t>147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标题 1"/>
          <p:cNvSpPr>
            <a:spLocks noGrp="1"/>
          </p:cNvSpPr>
          <p:nvPr>
            <p:ph type="title"/>
          </p:nvPr>
        </p:nvSpPr>
        <p:spPr/>
        <p:txBody>
          <a:bodyPr/>
          <a:lstStyle/>
          <a:p>
            <a:r>
              <a:rPr lang="zh-CN" altLang="zh-CN" smtClean="0"/>
              <a:t>（</a:t>
            </a:r>
            <a:r>
              <a:rPr lang="en-US" altLang="zh-CN" smtClean="0"/>
              <a:t>2</a:t>
            </a:r>
            <a:r>
              <a:rPr lang="zh-CN" altLang="zh-CN" smtClean="0"/>
              <a:t>）</a:t>
            </a:r>
            <a:r>
              <a:rPr lang="en-US" altLang="zh-CN" smtClean="0"/>
              <a:t>CIS</a:t>
            </a:r>
            <a:r>
              <a:rPr lang="zh-CN" altLang="zh-CN" smtClean="0"/>
              <a:t>扫描仪工作原理</a:t>
            </a:r>
            <a:endParaRPr lang="zh-CN" altLang="en-US" smtClean="0"/>
          </a:p>
        </p:txBody>
      </p:sp>
      <p:sp>
        <p:nvSpPr>
          <p:cNvPr id="153603" name="内容占位符 2"/>
          <p:cNvSpPr>
            <a:spLocks noGrp="1"/>
          </p:cNvSpPr>
          <p:nvPr>
            <p:ph idx="1"/>
          </p:nvPr>
        </p:nvSpPr>
        <p:spPr/>
        <p:txBody>
          <a:bodyPr/>
          <a:lstStyle/>
          <a:p>
            <a:r>
              <a:rPr lang="zh-CN" altLang="zh-CN" smtClean="0"/>
              <a:t>绝大多数手持式扫描仪采用接触式图像传感器（</a:t>
            </a:r>
            <a:r>
              <a:rPr lang="en-US" altLang="zh-CN" smtClean="0"/>
              <a:t>CIS</a:t>
            </a:r>
            <a:r>
              <a:rPr lang="zh-CN" altLang="zh-CN" smtClean="0"/>
              <a:t>）技术。</a:t>
            </a:r>
            <a:endParaRPr lang="en-US" altLang="zh-CN" smtClean="0"/>
          </a:p>
          <a:p>
            <a:r>
              <a:rPr lang="en-US" altLang="zh-CN" smtClean="0"/>
              <a:t>CIS</a:t>
            </a:r>
            <a:r>
              <a:rPr lang="zh-CN" altLang="zh-CN" smtClean="0"/>
              <a:t>感光器件一般使用制造光敏电阻的硫化镉作感光材料。只能使用</a:t>
            </a:r>
            <a:r>
              <a:rPr lang="en-US" altLang="zh-CN" smtClean="0"/>
              <a:t>LED</a:t>
            </a:r>
            <a:r>
              <a:rPr lang="zh-CN" altLang="zh-CN" smtClean="0"/>
              <a:t>发光二极管阵列作为光源。</a:t>
            </a:r>
            <a:endParaRPr lang="en-US" altLang="zh-CN" smtClean="0"/>
          </a:p>
          <a:p>
            <a:r>
              <a:rPr lang="en-US" altLang="zh-CN" smtClean="0"/>
              <a:t>LIDE(LED In Direct Exposure</a:t>
            </a:r>
            <a:r>
              <a:rPr lang="zh-CN" altLang="zh-CN" smtClean="0"/>
              <a:t>二极管直接曝光</a:t>
            </a:r>
            <a:r>
              <a:rPr lang="en-US" altLang="zh-CN" smtClean="0"/>
              <a:t>)</a:t>
            </a:r>
            <a:r>
              <a:rPr lang="zh-CN" altLang="zh-CN" smtClean="0"/>
              <a:t>技术对二极管装置及引导光线的光导材料进行了改造，使二极管光源可以产生均匀并且亮度足够的光线用于扫描。</a:t>
            </a:r>
          </a:p>
          <a:p>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5360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DF6660B-5E96-4F24-AC4C-814C6E5B6BCC}" type="slidenum">
              <a:rPr lang="en-US" altLang="zh-CN" sz="1400">
                <a:solidFill>
                  <a:schemeClr val="bg2"/>
                </a:solidFill>
                <a:latin typeface="Tahoma" panose="020B0604030504040204" pitchFamily="34" charset="0"/>
              </a:rPr>
              <a:pPr/>
              <a:t>148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标题 1"/>
          <p:cNvSpPr>
            <a:spLocks noGrp="1"/>
          </p:cNvSpPr>
          <p:nvPr>
            <p:ph type="title"/>
          </p:nvPr>
        </p:nvSpPr>
        <p:spPr/>
        <p:txBody>
          <a:bodyPr/>
          <a:lstStyle/>
          <a:p>
            <a:r>
              <a:rPr lang="zh-CN" altLang="zh-CN" smtClean="0"/>
              <a:t>（</a:t>
            </a:r>
            <a:r>
              <a:rPr lang="en-US" altLang="zh-CN" smtClean="0"/>
              <a:t>2</a:t>
            </a:r>
            <a:r>
              <a:rPr lang="zh-CN" altLang="zh-CN" smtClean="0"/>
              <a:t>）</a:t>
            </a:r>
            <a:r>
              <a:rPr lang="en-US" altLang="zh-CN" smtClean="0"/>
              <a:t>CIS</a:t>
            </a:r>
            <a:r>
              <a:rPr lang="zh-CN" altLang="zh-CN" smtClean="0"/>
              <a:t>扫描仪工作原理</a:t>
            </a:r>
            <a:endParaRPr lang="zh-CN" altLang="en-US" smtClean="0"/>
          </a:p>
        </p:txBody>
      </p:sp>
      <p:sp>
        <p:nvSpPr>
          <p:cNvPr id="154627" name="内容占位符 2"/>
          <p:cNvSpPr>
            <a:spLocks noGrp="1"/>
          </p:cNvSpPr>
          <p:nvPr>
            <p:ph idx="1"/>
          </p:nvPr>
        </p:nvSpPr>
        <p:spPr>
          <a:xfrm>
            <a:off x="685800" y="1295400"/>
            <a:ext cx="7772400" cy="4941888"/>
          </a:xfrm>
        </p:spPr>
        <p:txBody>
          <a:bodyPr/>
          <a:lstStyle/>
          <a:p>
            <a:r>
              <a:rPr lang="en-US" altLang="zh-CN" smtClean="0"/>
              <a:t>LIDE</a:t>
            </a:r>
            <a:r>
              <a:rPr lang="zh-CN" altLang="zh-CN" smtClean="0"/>
              <a:t>通过接触式图像传感器</a:t>
            </a:r>
            <a:r>
              <a:rPr lang="en-US" altLang="zh-CN" smtClean="0"/>
              <a:t>CIS</a:t>
            </a:r>
            <a:r>
              <a:rPr lang="zh-CN" altLang="zh-CN" smtClean="0"/>
              <a:t>从近距离接触以</a:t>
            </a:r>
            <a:r>
              <a:rPr lang="en-US" altLang="zh-CN" smtClean="0"/>
              <a:t>1</a:t>
            </a:r>
            <a:r>
              <a:rPr lang="zh-CN" altLang="zh-CN" smtClean="0"/>
              <a:t>：</a:t>
            </a:r>
            <a:r>
              <a:rPr lang="en-US" altLang="zh-CN" smtClean="0"/>
              <a:t>1</a:t>
            </a:r>
            <a:r>
              <a:rPr lang="zh-CN" altLang="zh-CN" smtClean="0"/>
              <a:t>的比例对原稿进行扫描，不需要复杂的光学系统，这就使扫描仪的尺寸可以做的较小，同时也使扫描仪变得非常轻巧。</a:t>
            </a:r>
            <a:endParaRPr lang="en-US" altLang="zh-CN" smtClean="0"/>
          </a:p>
          <a:p>
            <a:r>
              <a:rPr lang="zh-CN" altLang="zh-CN" smtClean="0"/>
              <a:t>由于二极管光源及扫描头移动所需要的功耗极小，这类产品能够通过</a:t>
            </a:r>
            <a:r>
              <a:rPr lang="en-US" altLang="zh-CN" smtClean="0"/>
              <a:t>PC</a:t>
            </a:r>
            <a:r>
              <a:rPr lang="zh-CN" altLang="zh-CN" smtClean="0"/>
              <a:t>机的</a:t>
            </a:r>
            <a:r>
              <a:rPr lang="en-US" altLang="zh-CN" smtClean="0"/>
              <a:t>USB</a:t>
            </a:r>
            <a:r>
              <a:rPr lang="zh-CN" altLang="zh-CN" smtClean="0"/>
              <a:t>端口提供所需的电力。</a:t>
            </a:r>
            <a:endParaRPr lang="en-US" altLang="zh-CN" smtClean="0"/>
          </a:p>
          <a:p>
            <a:r>
              <a:rPr lang="zh-CN" altLang="zh-CN" smtClean="0"/>
              <a:t>笔式扫描仪出现于</a:t>
            </a:r>
            <a:r>
              <a:rPr lang="en-US" altLang="zh-CN" smtClean="0"/>
              <a:t>2000</a:t>
            </a:r>
            <a:r>
              <a:rPr lang="zh-CN" altLang="zh-CN" smtClean="0"/>
              <a:t>年左右，扫描宽度大约只有四号汉字大小，使用时，贴在纸上一行一行的扫描，配合相应的文字识别软件，可以用于文字识别。</a:t>
            </a:r>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5462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EAC9FF5-CFB7-4BD0-974F-64EC13E2173B}" type="slidenum">
              <a:rPr lang="en-US" altLang="zh-CN" sz="1400">
                <a:solidFill>
                  <a:schemeClr val="bg2"/>
                </a:solidFill>
                <a:latin typeface="Tahoma" panose="020B0604030504040204" pitchFamily="34" charset="0"/>
              </a:rPr>
              <a:pPr/>
              <a:t>149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11" name="Rectangle 12"/>
          <p:cNvSpPr>
            <a:spLocks noGrp="1" noChangeArrowheads="1"/>
          </p:cNvSpPr>
          <p:nvPr>
            <p:ph type="title"/>
          </p:nvPr>
        </p:nvSpPr>
        <p:spPr/>
        <p:txBody>
          <a:bodyPr/>
          <a:lstStyle/>
          <a:p>
            <a:pPr eaLnBrk="1" hangingPunct="1"/>
            <a:r>
              <a:rPr lang="zh-CN" altLang="en-US" smtClean="0">
                <a:latin typeface="宋体" panose="02010600030101010101" pitchFamily="2" charset="-122"/>
              </a:rPr>
              <a:t>调用</a:t>
            </a:r>
            <a:r>
              <a:rPr lang="en-US" altLang="zh-CN" smtClean="0">
                <a:latin typeface="宋体" panose="02010600030101010101" pitchFamily="2" charset="-122"/>
              </a:rPr>
              <a:t>I/O</a:t>
            </a:r>
            <a:r>
              <a:rPr lang="zh-CN" altLang="en-US" smtClean="0">
                <a:latin typeface="宋体" panose="02010600030101010101" pitchFamily="2" charset="-122"/>
              </a:rPr>
              <a:t>设备的层次</a:t>
            </a:r>
            <a:endParaRPr lang="zh-CN" altLang="en-US" smtClean="0"/>
          </a:p>
        </p:txBody>
      </p:sp>
      <p:sp>
        <p:nvSpPr>
          <p:cNvPr id="18" name="日期占位符 3"/>
          <p:cNvSpPr>
            <a:spLocks noGrp="1"/>
          </p:cNvSpPr>
          <p:nvPr>
            <p:ph type="dt" sz="half" idx="10"/>
          </p:nvPr>
        </p:nvSpPr>
        <p:spPr/>
        <p:txBody>
          <a:bodyPr/>
          <a:lstStyle/>
          <a:p>
            <a:pPr>
              <a:defRPr/>
            </a:pPr>
            <a:fld id="{407840CF-F5C2-41ED-B30E-0171D2CF67AD}" type="datetime1">
              <a:rPr lang="zh-CN" altLang="en-US"/>
              <a:pPr>
                <a:defRPr/>
              </a:pPr>
              <a:t>2021/9/12</a:t>
            </a:fld>
            <a:endParaRPr lang="en-US" altLang="zh-CN"/>
          </a:p>
        </p:txBody>
      </p:sp>
      <p:sp>
        <p:nvSpPr>
          <p:cNvPr id="256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CB1D194-191E-4E9E-9FFC-82C108E6350B}" type="slidenum">
              <a:rPr lang="en-US" altLang="zh-CN" sz="1400">
                <a:solidFill>
                  <a:schemeClr val="bg2"/>
                </a:solidFill>
                <a:latin typeface="Tahoma" panose="020B0604030504040204" pitchFamily="34" charset="0"/>
              </a:rPr>
              <a:pPr/>
              <a:t>15</a:t>
            </a:fld>
            <a:endParaRPr lang="en-US" altLang="zh-CN" sz="1400">
              <a:solidFill>
                <a:schemeClr val="bg2"/>
              </a:solidFill>
              <a:latin typeface="Tahoma" panose="020B0604030504040204" pitchFamily="34" charset="0"/>
            </a:endParaRPr>
          </a:p>
        </p:txBody>
      </p:sp>
      <p:sp>
        <p:nvSpPr>
          <p:cNvPr id="25604" name="Text Box 4"/>
          <p:cNvSpPr txBox="1">
            <a:spLocks noChangeArrowheads="1"/>
          </p:cNvSpPr>
          <p:nvPr/>
        </p:nvSpPr>
        <p:spPr bwMode="auto">
          <a:xfrm>
            <a:off x="2590800" y="1676400"/>
            <a:ext cx="1905000"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主机</a:t>
            </a:r>
          </a:p>
        </p:txBody>
      </p:sp>
      <p:sp>
        <p:nvSpPr>
          <p:cNvPr id="25605" name="Text Box 6"/>
          <p:cNvSpPr txBox="1">
            <a:spLocks noChangeArrowheads="1"/>
          </p:cNvSpPr>
          <p:nvPr/>
        </p:nvSpPr>
        <p:spPr bwMode="auto">
          <a:xfrm>
            <a:off x="2590800" y="2438400"/>
            <a:ext cx="1905000"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I/O</a:t>
            </a:r>
            <a:r>
              <a:rPr lang="zh-CN" altLang="en-US" sz="2000" b="1"/>
              <a:t>控制器</a:t>
            </a:r>
          </a:p>
        </p:txBody>
      </p:sp>
      <p:sp>
        <p:nvSpPr>
          <p:cNvPr id="25606" name="Text Box 7"/>
          <p:cNvSpPr txBox="1">
            <a:spLocks noChangeArrowheads="1"/>
          </p:cNvSpPr>
          <p:nvPr/>
        </p:nvSpPr>
        <p:spPr bwMode="auto">
          <a:xfrm>
            <a:off x="2590800" y="3276600"/>
            <a:ext cx="1905000"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I/O</a:t>
            </a:r>
            <a:r>
              <a:rPr lang="zh-CN" altLang="en-US" sz="2000" b="1"/>
              <a:t>接口</a:t>
            </a:r>
          </a:p>
        </p:txBody>
      </p:sp>
      <p:sp>
        <p:nvSpPr>
          <p:cNvPr id="25607" name="Text Box 8"/>
          <p:cNvSpPr txBox="1">
            <a:spLocks noChangeArrowheads="1"/>
          </p:cNvSpPr>
          <p:nvPr/>
        </p:nvSpPr>
        <p:spPr bwMode="auto">
          <a:xfrm>
            <a:off x="2590800" y="4038600"/>
            <a:ext cx="1905000"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I/O</a:t>
            </a:r>
            <a:r>
              <a:rPr lang="zh-CN" altLang="en-US" sz="2000" b="1"/>
              <a:t>设备</a:t>
            </a:r>
          </a:p>
        </p:txBody>
      </p:sp>
      <p:sp>
        <p:nvSpPr>
          <p:cNvPr id="25608" name="Line 9"/>
          <p:cNvSpPr>
            <a:spLocks noChangeShapeType="1"/>
          </p:cNvSpPr>
          <p:nvPr/>
        </p:nvSpPr>
        <p:spPr bwMode="auto">
          <a:xfrm>
            <a:off x="3505200" y="2133600"/>
            <a:ext cx="1588"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Line 10"/>
          <p:cNvSpPr>
            <a:spLocks noChangeShapeType="1"/>
          </p:cNvSpPr>
          <p:nvPr/>
        </p:nvSpPr>
        <p:spPr bwMode="auto">
          <a:xfrm>
            <a:off x="3505200" y="2895600"/>
            <a:ext cx="1588"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Line 11"/>
          <p:cNvSpPr>
            <a:spLocks noChangeShapeType="1"/>
          </p:cNvSpPr>
          <p:nvPr/>
        </p:nvSpPr>
        <p:spPr bwMode="auto">
          <a:xfrm>
            <a:off x="3505200" y="3733800"/>
            <a:ext cx="1588"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AutoShape 13"/>
          <p:cNvSpPr>
            <a:spLocks/>
          </p:cNvSpPr>
          <p:nvPr/>
        </p:nvSpPr>
        <p:spPr bwMode="auto">
          <a:xfrm>
            <a:off x="2057400" y="2590800"/>
            <a:ext cx="228600" cy="914400"/>
          </a:xfrm>
          <a:prstGeom prst="leftBrace">
            <a:avLst>
              <a:gd name="adj1" fmla="val 3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7661" name="Text Box 14"/>
          <p:cNvSpPr txBox="1">
            <a:spLocks noChangeArrowheads="1"/>
          </p:cNvSpPr>
          <p:nvPr/>
        </p:nvSpPr>
        <p:spPr bwMode="auto">
          <a:xfrm>
            <a:off x="533400" y="28194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I/O</a:t>
            </a:r>
            <a:r>
              <a:rPr lang="zh-CN" altLang="en-US" sz="2000" b="1"/>
              <a:t>适配器</a:t>
            </a:r>
          </a:p>
        </p:txBody>
      </p:sp>
      <p:sp>
        <p:nvSpPr>
          <p:cNvPr id="27662" name="Text Box 17"/>
          <p:cNvSpPr txBox="1">
            <a:spLocks noChangeArrowheads="1"/>
          </p:cNvSpPr>
          <p:nvPr/>
        </p:nvSpPr>
        <p:spPr bwMode="auto">
          <a:xfrm>
            <a:off x="5562600" y="1676400"/>
            <a:ext cx="1905000"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主机</a:t>
            </a:r>
          </a:p>
        </p:txBody>
      </p:sp>
      <p:sp>
        <p:nvSpPr>
          <p:cNvPr id="27663" name="Line 18"/>
          <p:cNvSpPr>
            <a:spLocks noChangeShapeType="1"/>
          </p:cNvSpPr>
          <p:nvPr/>
        </p:nvSpPr>
        <p:spPr bwMode="auto">
          <a:xfrm>
            <a:off x="6477000" y="2133600"/>
            <a:ext cx="1588"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4" name="Text Box 19"/>
          <p:cNvSpPr txBox="1">
            <a:spLocks noChangeArrowheads="1"/>
          </p:cNvSpPr>
          <p:nvPr/>
        </p:nvSpPr>
        <p:spPr bwMode="auto">
          <a:xfrm>
            <a:off x="5562600" y="2438400"/>
            <a:ext cx="1905000"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通用</a:t>
            </a:r>
            <a:r>
              <a:rPr lang="en-US" altLang="zh-CN" sz="2000" b="1"/>
              <a:t>I/O</a:t>
            </a:r>
            <a:r>
              <a:rPr lang="zh-CN" altLang="en-US" sz="2000" b="1"/>
              <a:t>接口</a:t>
            </a:r>
          </a:p>
        </p:txBody>
      </p:sp>
      <p:sp>
        <p:nvSpPr>
          <p:cNvPr id="27665" name="Text Box 20"/>
          <p:cNvSpPr txBox="1">
            <a:spLocks noChangeArrowheads="1"/>
          </p:cNvSpPr>
          <p:nvPr/>
        </p:nvSpPr>
        <p:spPr bwMode="auto">
          <a:xfrm>
            <a:off x="5562600" y="3352800"/>
            <a:ext cx="1905000"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I/O</a:t>
            </a:r>
            <a:r>
              <a:rPr lang="zh-CN" altLang="en-US" sz="2000" b="1"/>
              <a:t>控制器</a:t>
            </a:r>
          </a:p>
        </p:txBody>
      </p:sp>
      <p:sp>
        <p:nvSpPr>
          <p:cNvPr id="27666" name="Text Box 21"/>
          <p:cNvSpPr txBox="1">
            <a:spLocks noChangeArrowheads="1"/>
          </p:cNvSpPr>
          <p:nvPr/>
        </p:nvSpPr>
        <p:spPr bwMode="auto">
          <a:xfrm>
            <a:off x="5562600" y="3765550"/>
            <a:ext cx="1905000"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I/O</a:t>
            </a:r>
            <a:r>
              <a:rPr lang="zh-CN" altLang="en-US" sz="2000" b="1"/>
              <a:t>设备</a:t>
            </a:r>
          </a:p>
        </p:txBody>
      </p:sp>
      <p:sp>
        <p:nvSpPr>
          <p:cNvPr id="27667" name="Line 22"/>
          <p:cNvSpPr>
            <a:spLocks noChangeShapeType="1"/>
          </p:cNvSpPr>
          <p:nvPr/>
        </p:nvSpPr>
        <p:spPr bwMode="auto">
          <a:xfrm>
            <a:off x="6477000" y="2895600"/>
            <a:ext cx="3175"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wheel spokes="2"/>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60"/>
                                        </p:tgtEl>
                                        <p:attrNameLst>
                                          <p:attrName>style.visibility</p:attrName>
                                        </p:attrNameLst>
                                      </p:cBhvr>
                                      <p:to>
                                        <p:strVal val="visible"/>
                                      </p:to>
                                    </p:set>
                                    <p:animEffect transition="in" filter="box(in)">
                                      <p:cBhvr>
                                        <p:cTn id="7" dur="500"/>
                                        <p:tgtEl>
                                          <p:spTgt spid="2766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661"/>
                                        </p:tgtEl>
                                        <p:attrNameLst>
                                          <p:attrName>style.visibility</p:attrName>
                                        </p:attrNameLst>
                                      </p:cBhvr>
                                      <p:to>
                                        <p:strVal val="visible"/>
                                      </p:to>
                                    </p:set>
                                    <p:animEffect transition="in" filter="box(in)">
                                      <p:cBhvr>
                                        <p:cTn id="10" dur="500"/>
                                        <p:tgtEl>
                                          <p:spTgt spid="2766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7662"/>
                                        </p:tgtEl>
                                        <p:attrNameLst>
                                          <p:attrName>style.visibility</p:attrName>
                                        </p:attrNameLst>
                                      </p:cBhvr>
                                      <p:to>
                                        <p:strVal val="visible"/>
                                      </p:to>
                                    </p:set>
                                    <p:animEffect transition="in" filter="box(in)">
                                      <p:cBhvr>
                                        <p:cTn id="15" dur="500"/>
                                        <p:tgtEl>
                                          <p:spTgt spid="2766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7663"/>
                                        </p:tgtEl>
                                        <p:attrNameLst>
                                          <p:attrName>style.visibility</p:attrName>
                                        </p:attrNameLst>
                                      </p:cBhvr>
                                      <p:to>
                                        <p:strVal val="visible"/>
                                      </p:to>
                                    </p:set>
                                    <p:animEffect transition="in" filter="box(in)">
                                      <p:cBhvr>
                                        <p:cTn id="18" dur="500"/>
                                        <p:tgtEl>
                                          <p:spTgt spid="27663"/>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7664"/>
                                        </p:tgtEl>
                                        <p:attrNameLst>
                                          <p:attrName>style.visibility</p:attrName>
                                        </p:attrNameLst>
                                      </p:cBhvr>
                                      <p:to>
                                        <p:strVal val="visible"/>
                                      </p:to>
                                    </p:set>
                                    <p:animEffect transition="in" filter="box(in)">
                                      <p:cBhvr>
                                        <p:cTn id="21" dur="500"/>
                                        <p:tgtEl>
                                          <p:spTgt spid="2766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7665"/>
                                        </p:tgtEl>
                                        <p:attrNameLst>
                                          <p:attrName>style.visibility</p:attrName>
                                        </p:attrNameLst>
                                      </p:cBhvr>
                                      <p:to>
                                        <p:strVal val="visible"/>
                                      </p:to>
                                    </p:set>
                                    <p:animEffect transition="in" filter="box(in)">
                                      <p:cBhvr>
                                        <p:cTn id="24" dur="500"/>
                                        <p:tgtEl>
                                          <p:spTgt spid="27665"/>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7666"/>
                                        </p:tgtEl>
                                        <p:attrNameLst>
                                          <p:attrName>style.visibility</p:attrName>
                                        </p:attrNameLst>
                                      </p:cBhvr>
                                      <p:to>
                                        <p:strVal val="visible"/>
                                      </p:to>
                                    </p:set>
                                    <p:animEffect transition="in" filter="box(in)">
                                      <p:cBhvr>
                                        <p:cTn id="27" dur="500"/>
                                        <p:tgtEl>
                                          <p:spTgt spid="27666"/>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7667"/>
                                        </p:tgtEl>
                                        <p:attrNameLst>
                                          <p:attrName>style.visibility</p:attrName>
                                        </p:attrNameLst>
                                      </p:cBhvr>
                                      <p:to>
                                        <p:strVal val="visible"/>
                                      </p:to>
                                    </p:set>
                                    <p:animEffect transition="in" filter="box(in)">
                                      <p:cBhvr>
                                        <p:cTn id="30" dur="500"/>
                                        <p:tgtEl>
                                          <p:spTgt spid="2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0" grpId="0" animBg="1"/>
      <p:bldP spid="27661" grpId="0"/>
      <p:bldP spid="27662" grpId="0" animBg="1"/>
      <p:bldP spid="27663" grpId="0" animBg="1"/>
      <p:bldP spid="27664" grpId="0" animBg="1"/>
      <p:bldP spid="27665" grpId="0" animBg="1"/>
      <p:bldP spid="27666" grpId="0" animBg="1"/>
      <p:bldP spid="27667" grpId="0" animBg="1"/>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标题 1"/>
          <p:cNvSpPr>
            <a:spLocks noGrp="1"/>
          </p:cNvSpPr>
          <p:nvPr>
            <p:ph type="title"/>
          </p:nvPr>
        </p:nvSpPr>
        <p:spPr/>
        <p:txBody>
          <a:bodyPr/>
          <a:lstStyle/>
          <a:p>
            <a:r>
              <a:rPr lang="zh-CN" altLang="zh-CN" smtClean="0"/>
              <a:t>（</a:t>
            </a:r>
            <a:r>
              <a:rPr lang="en-US" altLang="zh-CN" smtClean="0"/>
              <a:t>3</a:t>
            </a:r>
            <a:r>
              <a:rPr lang="zh-CN" altLang="zh-CN" smtClean="0"/>
              <a:t>）</a:t>
            </a:r>
            <a:r>
              <a:rPr lang="en-US" altLang="zh-CN" smtClean="0"/>
              <a:t>PMT</a:t>
            </a:r>
            <a:r>
              <a:rPr lang="zh-CN" altLang="zh-CN" smtClean="0"/>
              <a:t>扫描仪工作原理</a:t>
            </a:r>
            <a:br>
              <a:rPr lang="zh-CN" altLang="zh-CN" smtClean="0"/>
            </a:br>
            <a:endParaRPr lang="zh-CN" altLang="en-US" smtClean="0"/>
          </a:p>
        </p:txBody>
      </p:sp>
      <p:sp>
        <p:nvSpPr>
          <p:cNvPr id="155651" name="内容占位符 2"/>
          <p:cNvSpPr>
            <a:spLocks noGrp="1"/>
          </p:cNvSpPr>
          <p:nvPr>
            <p:ph idx="1"/>
          </p:nvPr>
        </p:nvSpPr>
        <p:spPr>
          <a:xfrm>
            <a:off x="685800" y="1125538"/>
            <a:ext cx="7486650" cy="4818062"/>
          </a:xfrm>
        </p:spPr>
        <p:txBody>
          <a:bodyPr/>
          <a:lstStyle/>
          <a:p>
            <a:r>
              <a:rPr lang="zh-CN" altLang="zh-CN" sz="2500" smtClean="0"/>
              <a:t>滚筒式扫描仪采用光电倍增管</a:t>
            </a:r>
            <a:r>
              <a:rPr lang="en-US" altLang="zh-CN" sz="2500" smtClean="0"/>
              <a:t>(PMT)</a:t>
            </a:r>
            <a:r>
              <a:rPr lang="zh-CN" altLang="zh-CN" sz="2500" smtClean="0"/>
              <a:t>为作为光电转换元件。</a:t>
            </a:r>
            <a:endParaRPr lang="en-US" altLang="zh-CN" sz="2500" smtClean="0"/>
          </a:p>
          <a:p>
            <a:r>
              <a:rPr lang="zh-CN" altLang="zh-CN" sz="2500" smtClean="0"/>
              <a:t>它的主要组成部件有旋转电机、透明滚筒、机械传动机构、控制电路和成像装置等。</a:t>
            </a:r>
            <a:endParaRPr lang="en-US" altLang="zh-CN" sz="2500" smtClean="0"/>
          </a:p>
          <a:p>
            <a:r>
              <a:rPr lang="zh-CN" altLang="zh-CN" sz="2400" smtClean="0"/>
              <a:t>这类产品信号采集精度高，图像信息还原性好。几乎不受温度的影响，可以在任何环境中工作。而且它的输出信号在相当大范围内保持着高度的线性输出，使输出信号几乎不用做任何修正就可以获得准确的色彩还原。</a:t>
            </a:r>
            <a:endParaRPr lang="en-US" altLang="zh-CN" sz="2400" smtClean="0"/>
          </a:p>
          <a:p>
            <a:endParaRPr lang="en-US" altLang="zh-CN" sz="2500"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556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AC03461-7FBA-4022-A3E9-37770EEC2FE4}" type="slidenum">
              <a:rPr lang="en-US" altLang="zh-CN" sz="1400">
                <a:solidFill>
                  <a:schemeClr val="bg2"/>
                </a:solidFill>
                <a:latin typeface="Tahoma" panose="020B0604030504040204" pitchFamily="34" charset="0"/>
              </a:rPr>
              <a:pPr/>
              <a:t>150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标题 1"/>
          <p:cNvSpPr>
            <a:spLocks noGrp="1"/>
          </p:cNvSpPr>
          <p:nvPr>
            <p:ph type="title"/>
          </p:nvPr>
        </p:nvSpPr>
        <p:spPr/>
        <p:txBody>
          <a:bodyPr/>
          <a:lstStyle/>
          <a:p>
            <a:r>
              <a:rPr lang="zh-CN" altLang="zh-CN" smtClean="0"/>
              <a:t>（</a:t>
            </a:r>
            <a:r>
              <a:rPr lang="en-US" altLang="zh-CN" smtClean="0"/>
              <a:t>3</a:t>
            </a:r>
            <a:r>
              <a:rPr lang="zh-CN" altLang="zh-CN" smtClean="0"/>
              <a:t>）</a:t>
            </a:r>
            <a:r>
              <a:rPr lang="en-US" altLang="zh-CN" smtClean="0"/>
              <a:t>PMT</a:t>
            </a:r>
            <a:r>
              <a:rPr lang="zh-CN" altLang="zh-CN" smtClean="0"/>
              <a:t>扫描仪工作原理</a:t>
            </a:r>
            <a:endParaRPr lang="zh-CN" altLang="en-US" smtClean="0"/>
          </a:p>
        </p:txBody>
      </p:sp>
      <p:sp>
        <p:nvSpPr>
          <p:cNvPr id="156675" name="内容占位符 2"/>
          <p:cNvSpPr>
            <a:spLocks noGrp="1"/>
          </p:cNvSpPr>
          <p:nvPr>
            <p:ph idx="1"/>
          </p:nvPr>
        </p:nvSpPr>
        <p:spPr/>
        <p:txBody>
          <a:bodyPr/>
          <a:lstStyle/>
          <a:p>
            <a:r>
              <a:rPr lang="zh-CN" altLang="zh-CN" smtClean="0"/>
              <a:t>滚筒式扫描仪扫描图像时，将要扫描的原稿贴附在透明滚筒上，滚筒在步进电机的驱动下，高速旋转形成高速旋转柱面，同时，高强度的点光源光线从透明滚筒内部照射出来，投射到原稿上逐点对原稿进行扫描，并将透射和反射光线经由透镜、反射镜、半透明反射镜、红绿蓝滤色片所构成的光路将光线引导到光电倍增管进行放大，然后进行模／数转换进而获得每个扫描像素点的红</a:t>
            </a:r>
            <a:r>
              <a:rPr lang="en-US" altLang="zh-CN" smtClean="0"/>
              <a:t>(R)</a:t>
            </a:r>
            <a:r>
              <a:rPr lang="zh-CN" altLang="zh-CN" smtClean="0"/>
              <a:t>、绿</a:t>
            </a:r>
            <a:r>
              <a:rPr lang="en-US" altLang="zh-CN" smtClean="0"/>
              <a:t>(G)</a:t>
            </a:r>
            <a:r>
              <a:rPr lang="zh-CN" altLang="zh-CN" smtClean="0"/>
              <a:t>、蓝</a:t>
            </a:r>
            <a:r>
              <a:rPr lang="en-US" altLang="zh-CN" smtClean="0"/>
              <a:t>(B)</a:t>
            </a:r>
            <a:r>
              <a:rPr lang="zh-CN" altLang="zh-CN" smtClean="0"/>
              <a:t>三基色的分色值数字信号，并存储在计算机上，完成扫描任务。</a:t>
            </a:r>
            <a:endParaRPr lang="zh-CN" altLang="en-US" smtClean="0"/>
          </a:p>
          <a:p>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15667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ACF5510-55C0-4DEF-B707-932B2C303770}" type="slidenum">
              <a:rPr lang="en-US" altLang="zh-CN" sz="1400">
                <a:solidFill>
                  <a:schemeClr val="bg2"/>
                </a:solidFill>
                <a:latin typeface="Tahoma" panose="020B0604030504040204" pitchFamily="34" charset="0"/>
              </a:rPr>
              <a:pPr/>
              <a:t>151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381000" y="381000"/>
            <a:ext cx="8229600" cy="838200"/>
          </a:xfrm>
        </p:spPr>
        <p:txBody>
          <a:bodyPr/>
          <a:lstStyle/>
          <a:p>
            <a:pPr eaLnBrk="1" hangingPunct="1"/>
            <a:r>
              <a:rPr lang="zh-CN" altLang="en-US" smtClean="0">
                <a:latin typeface="宋体" panose="02010600030101010101" pitchFamily="2" charset="-122"/>
              </a:rPr>
              <a:t>主机对外设的控制四个层次</a:t>
            </a:r>
            <a:endParaRPr lang="zh-CN" altLang="en-US" smtClean="0"/>
          </a:p>
        </p:txBody>
      </p:sp>
      <p:sp>
        <p:nvSpPr>
          <p:cNvPr id="26629" name="Rectangle 3"/>
          <p:cNvSpPr>
            <a:spLocks noGrp="1" noChangeArrowheads="1"/>
          </p:cNvSpPr>
          <p:nvPr>
            <p:ph idx="1"/>
          </p:nvPr>
        </p:nvSpPr>
        <p:spPr/>
        <p:txBody>
          <a:bodyPr/>
          <a:lstStyle/>
          <a:p>
            <a:pPr eaLnBrk="1" hangingPunct="1"/>
            <a:endParaRPr lang="en-US" altLang="zh-CN" smtClean="0">
              <a:latin typeface="宋体" panose="02010600030101010101" pitchFamily="2" charset="-122"/>
            </a:endParaRPr>
          </a:p>
          <a:p>
            <a:pPr eaLnBrk="1" hangingPunct="1">
              <a:buFontTx/>
              <a:buNone/>
            </a:pPr>
            <a:r>
              <a:rPr lang="en-US" altLang="zh-CN" smtClean="0">
                <a:latin typeface="宋体" panose="02010600030101010101" pitchFamily="2" charset="-122"/>
              </a:rPr>
              <a:t>           I/O</a:t>
            </a:r>
            <a:r>
              <a:rPr lang="zh-CN" altLang="en-US" smtClean="0">
                <a:latin typeface="宋体" panose="02010600030101010101" pitchFamily="2" charset="-122"/>
              </a:rPr>
              <a:t>调用界面（命令）</a:t>
            </a:r>
            <a:br>
              <a:rPr lang="zh-CN" altLang="en-US" smtClean="0">
                <a:latin typeface="宋体" panose="02010600030101010101" pitchFamily="2" charset="-122"/>
              </a:rPr>
            </a:br>
            <a:r>
              <a:rPr lang="zh-CN" altLang="en-US" smtClean="0">
                <a:latin typeface="宋体" panose="02010600030101010101" pitchFamily="2" charset="-122"/>
              </a:rPr>
              <a:t>               ↓</a:t>
            </a:r>
          </a:p>
          <a:p>
            <a:pPr eaLnBrk="1" hangingPunct="1">
              <a:buFontTx/>
              <a:buNone/>
            </a:pPr>
            <a:r>
              <a:rPr lang="zh-CN" altLang="en-US" smtClean="0">
                <a:latin typeface="宋体" panose="02010600030101010101" pitchFamily="2" charset="-122"/>
              </a:rPr>
              <a:t>        设备驱动程序（操作系统）</a:t>
            </a:r>
          </a:p>
          <a:p>
            <a:pPr eaLnBrk="1" hangingPunct="1">
              <a:buFontTx/>
              <a:buNone/>
            </a:pPr>
            <a:r>
              <a:rPr lang="zh-CN" altLang="en-US" smtClean="0">
                <a:latin typeface="宋体" panose="02010600030101010101" pitchFamily="2" charset="-122"/>
              </a:rPr>
              <a:t>                 ↓               </a:t>
            </a:r>
          </a:p>
          <a:p>
            <a:pPr eaLnBrk="1" hangingPunct="1">
              <a:buFontTx/>
              <a:buNone/>
            </a:pPr>
            <a:r>
              <a:rPr lang="zh-CN" altLang="en-US" smtClean="0">
                <a:latin typeface="宋体" panose="02010600030101010101" pitchFamily="2" charset="-122"/>
              </a:rPr>
              <a:t>    设备控制程序（发出设备控制信号）</a:t>
            </a:r>
          </a:p>
          <a:p>
            <a:pPr eaLnBrk="1" hangingPunct="1">
              <a:buFontTx/>
              <a:buNone/>
            </a:pPr>
            <a:r>
              <a:rPr lang="zh-CN" altLang="en-US" smtClean="0">
                <a:latin typeface="宋体" panose="02010600030101010101" pitchFamily="2" charset="-122"/>
              </a:rPr>
              <a:t>                 ↓</a:t>
            </a:r>
            <a:br>
              <a:rPr lang="zh-CN" altLang="en-US" smtClean="0">
                <a:latin typeface="宋体" panose="02010600030101010101" pitchFamily="2" charset="-122"/>
              </a:rPr>
            </a:br>
            <a:r>
              <a:rPr lang="zh-CN" altLang="en-US" smtClean="0">
                <a:latin typeface="宋体" panose="02010600030101010101" pitchFamily="2" charset="-122"/>
              </a:rPr>
              <a:t>          设备的具体操作</a:t>
            </a:r>
          </a:p>
        </p:txBody>
      </p:sp>
      <p:sp>
        <p:nvSpPr>
          <p:cNvPr id="4" name="日期占位符 3"/>
          <p:cNvSpPr>
            <a:spLocks noGrp="1"/>
          </p:cNvSpPr>
          <p:nvPr>
            <p:ph type="dt" sz="half" idx="10"/>
          </p:nvPr>
        </p:nvSpPr>
        <p:spPr/>
        <p:txBody>
          <a:bodyPr/>
          <a:lstStyle/>
          <a:p>
            <a:pPr>
              <a:defRPr/>
            </a:pPr>
            <a:fld id="{60D4FC8D-5AF1-4D4F-BA97-9DB6F547F770}" type="datetime1">
              <a:rPr lang="zh-CN" altLang="en-US"/>
              <a:pPr>
                <a:defRPr/>
              </a:pPr>
              <a:t>2021/9/12</a:t>
            </a:fld>
            <a:endParaRPr lang="en-US" altLang="zh-CN"/>
          </a:p>
        </p:txBody>
      </p:sp>
      <p:sp>
        <p:nvSpPr>
          <p:cNvPr id="266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7802994-AEE1-4173-9700-44E3C35FB8FD}" type="slidenum">
              <a:rPr lang="en-US" altLang="zh-CN" sz="1400">
                <a:solidFill>
                  <a:schemeClr val="bg2"/>
                </a:solidFill>
                <a:latin typeface="Tahoma" panose="020B0604030504040204" pitchFamily="34" charset="0"/>
              </a:rPr>
              <a:pPr/>
              <a:t>16</a:t>
            </a:fld>
            <a:endParaRPr lang="en-US" altLang="zh-CN" sz="1400">
              <a:solidFill>
                <a:schemeClr val="bg2"/>
              </a:solidFill>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3" name="Rectangle 4"/>
          <p:cNvSpPr>
            <a:spLocks noGrp="1" noChangeArrowheads="1"/>
          </p:cNvSpPr>
          <p:nvPr>
            <p:ph type="title"/>
          </p:nvPr>
        </p:nvSpPr>
        <p:spPr>
          <a:xfrm>
            <a:off x="381000" y="381000"/>
            <a:ext cx="8229600" cy="838200"/>
          </a:xfrm>
          <a:noFill/>
        </p:spPr>
        <p:txBody>
          <a:bodyPr/>
          <a:lstStyle/>
          <a:p>
            <a:pPr eaLnBrk="1" hangingPunct="1"/>
            <a:r>
              <a:rPr lang="en-US" altLang="zh-CN" smtClean="0">
                <a:latin typeface="宋体" panose="02010600030101010101" pitchFamily="2" charset="-122"/>
              </a:rPr>
              <a:t>1</a:t>
            </a:r>
            <a:r>
              <a:rPr lang="zh-CN" altLang="en-US" smtClean="0">
                <a:latin typeface="宋体" panose="02010600030101010101" pitchFamily="2" charset="-122"/>
              </a:rPr>
              <a:t>．调用</a:t>
            </a:r>
            <a:r>
              <a:rPr lang="en-US" altLang="zh-CN" smtClean="0">
                <a:latin typeface="宋体" panose="02010600030101010101" pitchFamily="2" charset="-122"/>
              </a:rPr>
              <a:t>I/O</a:t>
            </a:r>
            <a:r>
              <a:rPr lang="zh-CN" altLang="en-US" smtClean="0">
                <a:latin typeface="宋体" panose="02010600030101010101" pitchFamily="2" charset="-122"/>
              </a:rPr>
              <a:t>设备的用户界面</a:t>
            </a:r>
          </a:p>
        </p:txBody>
      </p:sp>
      <p:sp>
        <p:nvSpPr>
          <p:cNvPr id="27652" name="Rectangle 3"/>
          <p:cNvSpPr>
            <a:spLocks noGrp="1" noChangeArrowheads="1"/>
          </p:cNvSpPr>
          <p:nvPr>
            <p:ph idx="1"/>
          </p:nvPr>
        </p:nvSpPr>
        <p:spPr>
          <a:xfrm>
            <a:off x="609600" y="1371600"/>
            <a:ext cx="7772400" cy="4267200"/>
          </a:xfrm>
        </p:spPr>
        <p:txBody>
          <a:bodyPr/>
          <a:lstStyle/>
          <a:p>
            <a:pPr eaLnBrk="1" hangingPunct="1">
              <a:lnSpc>
                <a:spcPct val="150000"/>
              </a:lnSpc>
            </a:pPr>
            <a:r>
              <a:rPr lang="zh-CN" altLang="en-US" smtClean="0">
                <a:latin typeface="宋体" panose="02010600030101010101" pitchFamily="2" charset="-122"/>
              </a:rPr>
              <a:t>用户界面一般由操作系统提供。操作系统屏蔽了各类外设的控制细节，提供了统一且方便的操作界面，便于用户编写</a:t>
            </a:r>
            <a:r>
              <a:rPr lang="en-US" altLang="zh-CN" smtClean="0">
                <a:latin typeface="宋体" panose="02010600030101010101" pitchFamily="2" charset="-122"/>
              </a:rPr>
              <a:t>I/O</a:t>
            </a:r>
            <a:r>
              <a:rPr lang="zh-CN" altLang="en-US" smtClean="0">
                <a:latin typeface="宋体" panose="02010600030101010101" pitchFamily="2" charset="-122"/>
              </a:rPr>
              <a:t>程序。</a:t>
            </a:r>
          </a:p>
        </p:txBody>
      </p:sp>
      <p:sp>
        <p:nvSpPr>
          <p:cNvPr id="4" name="日期占位符 3"/>
          <p:cNvSpPr>
            <a:spLocks noGrp="1"/>
          </p:cNvSpPr>
          <p:nvPr>
            <p:ph type="dt" sz="half" idx="10"/>
          </p:nvPr>
        </p:nvSpPr>
        <p:spPr/>
        <p:txBody>
          <a:bodyPr/>
          <a:lstStyle/>
          <a:p>
            <a:pPr>
              <a:defRPr/>
            </a:pPr>
            <a:fld id="{840DD33D-25D5-433C-9C33-C1E5DBADD39A}" type="datetime1">
              <a:rPr lang="zh-CN" altLang="en-US"/>
              <a:pPr>
                <a:defRPr/>
              </a:pPr>
              <a:t>2021/9/12</a:t>
            </a:fld>
            <a:endParaRPr lang="en-US" altLang="zh-CN"/>
          </a:p>
        </p:txBody>
      </p:sp>
      <p:sp>
        <p:nvSpPr>
          <p:cNvPr id="276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8E6F8EB-E96A-48BF-AD45-BDDCA9E80A0A}" type="slidenum">
              <a:rPr lang="en-US" altLang="zh-CN" sz="1400">
                <a:solidFill>
                  <a:schemeClr val="bg2"/>
                </a:solidFill>
                <a:latin typeface="Tahoma" panose="020B0604030504040204" pitchFamily="34" charset="0"/>
              </a:rPr>
              <a:pPr/>
              <a:t>17</a:t>
            </a:fld>
            <a:endParaRPr lang="en-US" altLang="zh-CN" sz="1400">
              <a:solidFill>
                <a:schemeClr val="bg2"/>
              </a:solidFill>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7" name="Rectangle 2052"/>
          <p:cNvSpPr>
            <a:spLocks noGrp="1" noChangeArrowheads="1"/>
          </p:cNvSpPr>
          <p:nvPr>
            <p:ph type="title"/>
          </p:nvPr>
        </p:nvSpPr>
        <p:spPr/>
        <p:txBody>
          <a:bodyPr/>
          <a:lstStyle/>
          <a:p>
            <a:pPr eaLnBrk="1" hangingPunct="1"/>
            <a:r>
              <a:rPr lang="en-US" altLang="zh-CN" smtClean="0">
                <a:latin typeface="宋体" panose="02010600030101010101" pitchFamily="2" charset="-122"/>
              </a:rPr>
              <a:t>2</a:t>
            </a:r>
            <a:r>
              <a:rPr lang="zh-CN" altLang="en-US" smtClean="0">
                <a:latin typeface="宋体" panose="02010600030101010101" pitchFamily="2" charset="-122"/>
              </a:rPr>
              <a:t>．设备驱动程序</a:t>
            </a:r>
          </a:p>
        </p:txBody>
      </p:sp>
      <p:sp>
        <p:nvSpPr>
          <p:cNvPr id="28676" name="Rectangle 2051"/>
          <p:cNvSpPr>
            <a:spLocks noGrp="1" noChangeArrowheads="1"/>
          </p:cNvSpPr>
          <p:nvPr>
            <p:ph idx="1"/>
          </p:nvPr>
        </p:nvSpPr>
        <p:spPr>
          <a:xfrm>
            <a:off x="395288" y="1196975"/>
            <a:ext cx="8280400" cy="5051425"/>
          </a:xfrm>
        </p:spPr>
        <p:txBody>
          <a:bodyPr/>
          <a:lstStyle/>
          <a:p>
            <a:pPr eaLnBrk="1" hangingPunct="1">
              <a:lnSpc>
                <a:spcPct val="120000"/>
              </a:lnSpc>
              <a:spcBef>
                <a:spcPct val="0"/>
              </a:spcBef>
            </a:pPr>
            <a:r>
              <a:rPr lang="zh-CN" altLang="en-US" sz="2600" smtClean="0">
                <a:latin typeface="宋体" panose="02010600030101010101" pitchFamily="2" charset="-122"/>
              </a:rPr>
              <a:t>设备驱动程序一般都提供若干子操作功能，应用系统通过软中断调用方式或通过自陷指令，通知操作系统为其完成服务。操作系统接收请求后，即执行有关命令，并在服务结束后，返回执行命令的状态结果。</a:t>
            </a:r>
          </a:p>
          <a:p>
            <a:pPr eaLnBrk="1" hangingPunct="1">
              <a:lnSpc>
                <a:spcPct val="120000"/>
              </a:lnSpc>
              <a:spcBef>
                <a:spcPct val="0"/>
              </a:spcBef>
            </a:pPr>
            <a:r>
              <a:rPr lang="zh-CN" altLang="en-US" sz="2600" smtClean="0">
                <a:latin typeface="宋体" panose="02010600030101010101" pitchFamily="2" charset="-122"/>
              </a:rPr>
              <a:t>在操作系统中，包含了若干个常用</a:t>
            </a:r>
            <a:r>
              <a:rPr lang="en-US" altLang="zh-CN" sz="2600" smtClean="0">
                <a:latin typeface="宋体" panose="02010600030101010101" pitchFamily="2" charset="-122"/>
              </a:rPr>
              <a:t>I/O</a:t>
            </a:r>
            <a:r>
              <a:rPr lang="zh-CN" altLang="en-US" sz="2600" smtClean="0">
                <a:latin typeface="宋体" panose="02010600030101010101" pitchFamily="2" charset="-122"/>
              </a:rPr>
              <a:t>设备驱动程序，操作系统负责提供安装这些驱动程序的接口，为系统扩充新的</a:t>
            </a:r>
            <a:r>
              <a:rPr lang="en-US" altLang="zh-CN" sz="2600" smtClean="0">
                <a:latin typeface="宋体" panose="02010600030101010101" pitchFamily="2" charset="-122"/>
              </a:rPr>
              <a:t>I/O</a:t>
            </a:r>
            <a:r>
              <a:rPr lang="zh-CN" altLang="en-US" sz="2600" smtClean="0">
                <a:latin typeface="宋体" panose="02010600030101010101" pitchFamily="2" charset="-122"/>
              </a:rPr>
              <a:t>设备提供了方便。</a:t>
            </a:r>
          </a:p>
          <a:p>
            <a:pPr eaLnBrk="1" hangingPunct="1">
              <a:lnSpc>
                <a:spcPct val="120000"/>
              </a:lnSpc>
              <a:spcBef>
                <a:spcPct val="0"/>
              </a:spcBef>
            </a:pPr>
            <a:r>
              <a:rPr lang="zh-CN" altLang="en-US" sz="2600" smtClean="0">
                <a:latin typeface="宋体" panose="02010600030101010101" pitchFamily="2" charset="-122"/>
              </a:rPr>
              <a:t>当系统安装的新的设备后，只要在操作系统一级安装相应的驱动程序，应用软件即可享用这个设备。</a:t>
            </a:r>
          </a:p>
        </p:txBody>
      </p:sp>
      <p:sp>
        <p:nvSpPr>
          <p:cNvPr id="4" name="日期占位符 3"/>
          <p:cNvSpPr>
            <a:spLocks noGrp="1"/>
          </p:cNvSpPr>
          <p:nvPr>
            <p:ph type="dt" sz="half" idx="10"/>
          </p:nvPr>
        </p:nvSpPr>
        <p:spPr/>
        <p:txBody>
          <a:bodyPr/>
          <a:lstStyle/>
          <a:p>
            <a:pPr>
              <a:defRPr/>
            </a:pPr>
            <a:fld id="{62613260-0F54-42B3-8414-807ADC0D9618}" type="datetime1">
              <a:rPr lang="zh-CN" altLang="en-US"/>
              <a:pPr>
                <a:defRPr/>
              </a:pPr>
              <a:t>2021/9/12</a:t>
            </a:fld>
            <a:endParaRPr lang="en-US" altLang="zh-CN"/>
          </a:p>
        </p:txBody>
      </p:sp>
      <p:sp>
        <p:nvSpPr>
          <p:cNvPr id="286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4CD162E-1627-4812-9AB3-7CE43A66F4ED}" type="slidenum">
              <a:rPr lang="en-US" altLang="zh-CN" sz="1400">
                <a:solidFill>
                  <a:schemeClr val="bg2"/>
                </a:solidFill>
                <a:latin typeface="Tahoma" panose="020B0604030504040204" pitchFamily="34" charset="0"/>
              </a:rPr>
              <a:pPr/>
              <a:t>18</a:t>
            </a:fld>
            <a:endParaRPr lang="en-US" altLang="zh-CN" sz="1400">
              <a:solidFill>
                <a:schemeClr val="bg2"/>
              </a:solidFill>
              <a:latin typeface="Tahoma" panose="020B0604030504040204" pitchFamily="34" charset="0"/>
            </a:endParaRPr>
          </a:p>
        </p:txBody>
      </p:sp>
    </p:spTree>
  </p:cSld>
  <p:clrMapOvr>
    <a:masterClrMapping/>
  </p:clrMapOvr>
  <p:transition spd="slow">
    <p:cover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1" name="Rectangle 4"/>
          <p:cNvSpPr>
            <a:spLocks noGrp="1" noChangeArrowheads="1"/>
          </p:cNvSpPr>
          <p:nvPr>
            <p:ph type="title"/>
          </p:nvPr>
        </p:nvSpPr>
        <p:spPr>
          <a:xfrm>
            <a:off x="533400" y="381000"/>
            <a:ext cx="8001000" cy="609600"/>
          </a:xfrm>
          <a:noFill/>
        </p:spPr>
        <p:txBody>
          <a:bodyPr/>
          <a:lstStyle/>
          <a:p>
            <a:pPr eaLnBrk="1" hangingPunct="1"/>
            <a:r>
              <a:rPr lang="en-US" altLang="zh-CN" smtClean="0">
                <a:latin typeface="隶书" panose="02010509060101010101" pitchFamily="49" charset="-122"/>
              </a:rPr>
              <a:t>3</a:t>
            </a:r>
            <a:r>
              <a:rPr lang="zh-CN" altLang="en-US" smtClean="0">
                <a:latin typeface="隶书" panose="02010509060101010101" pitchFamily="49" charset="-122"/>
              </a:rPr>
              <a:t>．设备控制程序</a:t>
            </a:r>
          </a:p>
        </p:txBody>
      </p:sp>
      <p:sp>
        <p:nvSpPr>
          <p:cNvPr id="29700" name="Rectangle 3"/>
          <p:cNvSpPr>
            <a:spLocks noGrp="1" noChangeArrowheads="1"/>
          </p:cNvSpPr>
          <p:nvPr>
            <p:ph idx="1"/>
          </p:nvPr>
        </p:nvSpPr>
        <p:spPr>
          <a:xfrm>
            <a:off x="685800" y="1052513"/>
            <a:ext cx="7918450" cy="4891087"/>
          </a:xfrm>
        </p:spPr>
        <p:txBody>
          <a:bodyPr/>
          <a:lstStyle/>
          <a:p>
            <a:pPr eaLnBrk="1" hangingPunct="1">
              <a:lnSpc>
                <a:spcPct val="120000"/>
              </a:lnSpc>
              <a:spcBef>
                <a:spcPct val="0"/>
              </a:spcBef>
            </a:pPr>
            <a:r>
              <a:rPr lang="zh-CN" altLang="en-US" smtClean="0">
                <a:latin typeface="宋体" panose="02010600030101010101" pitchFamily="2" charset="-122"/>
              </a:rPr>
              <a:t>设备控制程序就是驱动程序中的具体的对设备进行控制的程序。设备控制程序通过接口控制逻辑电路，发出控制命令字。命令字代码各位表达了要求</a:t>
            </a:r>
            <a:r>
              <a:rPr lang="en-US" altLang="zh-CN" smtClean="0">
                <a:latin typeface="宋体" panose="02010600030101010101" pitchFamily="2" charset="-122"/>
              </a:rPr>
              <a:t>I/O</a:t>
            </a:r>
            <a:r>
              <a:rPr lang="zh-CN" altLang="en-US" smtClean="0">
                <a:latin typeface="宋体" panose="02010600030101010101" pitchFamily="2" charset="-122"/>
              </a:rPr>
              <a:t>设备执行操作的控制代码，由硬件逻辑解释执行，发出控制外设的有关控制信号。</a:t>
            </a:r>
          </a:p>
          <a:p>
            <a:pPr eaLnBrk="1" hangingPunct="1">
              <a:lnSpc>
                <a:spcPct val="120000"/>
              </a:lnSpc>
              <a:spcBef>
                <a:spcPct val="0"/>
              </a:spcBef>
              <a:buFontTx/>
              <a:buNone/>
            </a:pPr>
            <a:r>
              <a:rPr lang="en-US" altLang="zh-CN" sz="3600" smtClean="0">
                <a:latin typeface="隶书" panose="02010509060101010101" pitchFamily="49" charset="-122"/>
                <a:ea typeface="隶书" panose="02010509060101010101" pitchFamily="49" charset="-122"/>
              </a:rPr>
              <a:t>4. I/O </a:t>
            </a:r>
            <a:r>
              <a:rPr lang="zh-CN" altLang="en-US" sz="3600" smtClean="0">
                <a:latin typeface="隶书" panose="02010509060101010101" pitchFamily="49" charset="-122"/>
                <a:ea typeface="隶书" panose="02010509060101010101" pitchFamily="49" charset="-122"/>
              </a:rPr>
              <a:t>设备的具体操作</a:t>
            </a:r>
          </a:p>
          <a:p>
            <a:pPr eaLnBrk="1" hangingPunct="1">
              <a:lnSpc>
                <a:spcPct val="120000"/>
              </a:lnSpc>
              <a:spcBef>
                <a:spcPct val="0"/>
              </a:spcBef>
            </a:pPr>
            <a:r>
              <a:rPr lang="en-US" altLang="zh-CN" smtClean="0">
                <a:latin typeface="宋体" panose="02010600030101010101" pitchFamily="2" charset="-122"/>
              </a:rPr>
              <a:t>I/O</a:t>
            </a:r>
            <a:r>
              <a:rPr lang="zh-CN" altLang="en-US" smtClean="0">
                <a:latin typeface="宋体" panose="02010600030101010101" pitchFamily="2" charset="-122"/>
              </a:rPr>
              <a:t>设备接收到控制器的控制信号后，根据控制信号执行有关操作。</a:t>
            </a:r>
          </a:p>
        </p:txBody>
      </p:sp>
      <p:sp>
        <p:nvSpPr>
          <p:cNvPr id="4" name="日期占位符 3"/>
          <p:cNvSpPr>
            <a:spLocks noGrp="1"/>
          </p:cNvSpPr>
          <p:nvPr>
            <p:ph type="dt" sz="half" idx="10"/>
          </p:nvPr>
        </p:nvSpPr>
        <p:spPr/>
        <p:txBody>
          <a:bodyPr/>
          <a:lstStyle/>
          <a:p>
            <a:pPr>
              <a:defRPr/>
            </a:pPr>
            <a:fld id="{E611D8E3-5142-4F67-91EC-6120D80F575E}" type="datetime1">
              <a:rPr lang="zh-CN" altLang="en-US"/>
              <a:pPr>
                <a:defRPr/>
              </a:pPr>
              <a:t>2021/9/12</a:t>
            </a:fld>
            <a:endParaRPr lang="en-US" altLang="zh-CN"/>
          </a:p>
        </p:txBody>
      </p:sp>
      <p:sp>
        <p:nvSpPr>
          <p:cNvPr id="296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7ADC096-EBAC-4708-A16A-9FA513766DB6}" type="slidenum">
              <a:rPr lang="en-US" altLang="zh-CN" sz="1400">
                <a:solidFill>
                  <a:schemeClr val="bg2"/>
                </a:solidFill>
                <a:latin typeface="Tahoma" panose="020B0604030504040204" pitchFamily="34" charset="0"/>
              </a:rPr>
              <a:pPr/>
              <a:t>19</a:t>
            </a:fld>
            <a:endParaRPr lang="en-US" altLang="zh-CN" sz="1400">
              <a:solidFill>
                <a:schemeClr val="bg2"/>
              </a:solidFill>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zh-CN" altLang="en-US" sz="4400" b="0" smtClean="0">
                <a:latin typeface="隶书" panose="02010509060101010101" pitchFamily="49" charset="-122"/>
              </a:rPr>
              <a:t>本章学习</a:t>
            </a:r>
            <a:r>
              <a:rPr lang="zh-CN" altLang="en-US" sz="4400" b="0" smtClean="0"/>
              <a:t>内容</a:t>
            </a:r>
          </a:p>
        </p:txBody>
      </p:sp>
      <p:sp>
        <p:nvSpPr>
          <p:cNvPr id="12293" name="Rectangle 3"/>
          <p:cNvSpPr>
            <a:spLocks noGrp="1" noChangeArrowheads="1"/>
          </p:cNvSpPr>
          <p:nvPr>
            <p:ph idx="1"/>
          </p:nvPr>
        </p:nvSpPr>
        <p:spPr/>
        <p:txBody>
          <a:bodyPr/>
          <a:lstStyle/>
          <a:p>
            <a:pPr eaLnBrk="1" hangingPunct="1">
              <a:lnSpc>
                <a:spcPct val="120000"/>
              </a:lnSpc>
            </a:pPr>
            <a:r>
              <a:rPr lang="en-US" altLang="zh-CN" sz="3200" smtClean="0">
                <a:latin typeface="宋体" panose="02010600030101010101" pitchFamily="2" charset="-122"/>
              </a:rPr>
              <a:t>I/O</a:t>
            </a:r>
            <a:r>
              <a:rPr lang="zh-CN" altLang="en-US" sz="3200" smtClean="0">
                <a:latin typeface="宋体" panose="02010600030101010101" pitchFamily="2" charset="-122"/>
              </a:rPr>
              <a:t>设备的基本概念</a:t>
            </a:r>
          </a:p>
          <a:p>
            <a:pPr eaLnBrk="1" hangingPunct="1">
              <a:lnSpc>
                <a:spcPct val="120000"/>
              </a:lnSpc>
            </a:pPr>
            <a:r>
              <a:rPr lang="zh-CN" altLang="en-US" sz="3200" smtClean="0">
                <a:latin typeface="宋体" panose="02010600030101010101" pitchFamily="2" charset="-122"/>
              </a:rPr>
              <a:t>键盘的基本工作原理</a:t>
            </a:r>
          </a:p>
          <a:p>
            <a:pPr eaLnBrk="1" hangingPunct="1">
              <a:lnSpc>
                <a:spcPct val="120000"/>
              </a:lnSpc>
            </a:pPr>
            <a:r>
              <a:rPr lang="zh-CN" altLang="en-US" sz="3200" smtClean="0">
                <a:latin typeface="宋体" panose="02010600030101010101" pitchFamily="2" charset="-122"/>
              </a:rPr>
              <a:t>显示器的基本工作原理</a:t>
            </a:r>
          </a:p>
          <a:p>
            <a:pPr eaLnBrk="1" hangingPunct="1">
              <a:lnSpc>
                <a:spcPct val="120000"/>
              </a:lnSpc>
            </a:pPr>
            <a:r>
              <a:rPr lang="zh-CN" altLang="en-US" sz="3200" smtClean="0">
                <a:latin typeface="宋体" panose="02010600030101010101" pitchFamily="2" charset="-122"/>
              </a:rPr>
              <a:t>打印机的分类和基本工作原理</a:t>
            </a:r>
            <a:endParaRPr lang="en-US" altLang="zh-CN" sz="3200" smtClean="0">
              <a:latin typeface="宋体" panose="02010600030101010101" pitchFamily="2" charset="-122"/>
            </a:endParaRPr>
          </a:p>
          <a:p>
            <a:pPr eaLnBrk="1" hangingPunct="1">
              <a:lnSpc>
                <a:spcPct val="120000"/>
              </a:lnSpc>
            </a:pPr>
            <a:r>
              <a:rPr lang="zh-CN" altLang="zh-CN" sz="3200" smtClean="0"/>
              <a:t>多媒体</a:t>
            </a:r>
            <a:r>
              <a:rPr lang="en-US" altLang="zh-CN" sz="3200" smtClean="0"/>
              <a:t>I/O</a:t>
            </a:r>
            <a:r>
              <a:rPr lang="zh-CN" altLang="zh-CN" sz="3200" smtClean="0"/>
              <a:t>设备</a:t>
            </a:r>
            <a:endParaRPr lang="zh-CN" altLang="en-US" sz="3200" smtClean="0">
              <a:latin typeface="宋体" panose="02010600030101010101" pitchFamily="2" charset="-122"/>
            </a:endParaRPr>
          </a:p>
        </p:txBody>
      </p:sp>
      <p:sp>
        <p:nvSpPr>
          <p:cNvPr id="4" name="日期占位符 3"/>
          <p:cNvSpPr>
            <a:spLocks noGrp="1"/>
          </p:cNvSpPr>
          <p:nvPr>
            <p:ph type="dt" sz="half" idx="10"/>
          </p:nvPr>
        </p:nvSpPr>
        <p:spPr/>
        <p:txBody>
          <a:bodyPr/>
          <a:lstStyle/>
          <a:p>
            <a:pPr>
              <a:defRPr/>
            </a:pPr>
            <a:fld id="{E1B59F8A-DB0A-441D-B1F6-CABBA1609C9A}" type="datetime1">
              <a:rPr lang="zh-CN" altLang="en-US"/>
              <a:pPr>
                <a:defRPr/>
              </a:pPr>
              <a:t>2021/9/12</a:t>
            </a:fld>
            <a:endParaRPr lang="en-US" altLang="zh-CN"/>
          </a:p>
        </p:txBody>
      </p:sp>
      <p:sp>
        <p:nvSpPr>
          <p:cNvPr id="12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DA64058-A603-4834-A932-5E9203B5C030}" type="slidenum">
              <a:rPr lang="en-US" altLang="zh-CN" sz="1400">
                <a:solidFill>
                  <a:schemeClr val="bg2"/>
                </a:solidFill>
                <a:latin typeface="Tahoma" panose="020B0604030504040204" pitchFamily="34" charset="0"/>
              </a:rPr>
              <a:pPr/>
              <a:t>2</a:t>
            </a:fld>
            <a:endParaRPr lang="en-US" altLang="zh-CN" sz="1400">
              <a:solidFill>
                <a:schemeClr val="bg2"/>
              </a:solidFill>
              <a:latin typeface="Tahoma" panose="020B0604030504040204"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altLang="zh-CN" sz="4000" smtClean="0">
                <a:latin typeface="宋体" panose="02010600030101010101" pitchFamily="2" charset="-122"/>
              </a:rPr>
              <a:t>8.2 </a:t>
            </a:r>
            <a:r>
              <a:rPr lang="zh-CN" altLang="en-US" sz="4000" smtClean="0">
                <a:latin typeface="宋体" panose="02010600030101010101" pitchFamily="2" charset="-122"/>
              </a:rPr>
              <a:t>输入设备</a:t>
            </a:r>
          </a:p>
        </p:txBody>
      </p:sp>
      <p:sp>
        <p:nvSpPr>
          <p:cNvPr id="30725" name="Rectangle 3"/>
          <p:cNvSpPr>
            <a:spLocks noGrp="1" noChangeArrowheads="1"/>
          </p:cNvSpPr>
          <p:nvPr>
            <p:ph idx="1"/>
          </p:nvPr>
        </p:nvSpPr>
        <p:spPr>
          <a:xfrm>
            <a:off x="457200" y="1371600"/>
            <a:ext cx="8229600" cy="4953000"/>
          </a:xfrm>
        </p:spPr>
        <p:txBody>
          <a:bodyPr/>
          <a:lstStyle/>
          <a:p>
            <a:pPr eaLnBrk="1" hangingPunct="1"/>
            <a:r>
              <a:rPr lang="zh-CN" altLang="en-US" smtClean="0">
                <a:latin typeface="宋体" panose="02010600030101010101" pitchFamily="2" charset="-122"/>
              </a:rPr>
              <a:t>输入设备主要完成输入程序、数据、操作命令、各种图形、图像、声音等信息。</a:t>
            </a:r>
            <a:endParaRPr lang="en-US" altLang="zh-CN" smtClean="0">
              <a:latin typeface="宋体" panose="02010600030101010101" pitchFamily="2" charset="-122"/>
            </a:endParaRPr>
          </a:p>
          <a:p>
            <a:pPr eaLnBrk="1" hangingPunct="1"/>
            <a:r>
              <a:rPr lang="zh-CN" altLang="en-US" smtClean="0">
                <a:latin typeface="宋体" panose="02010600030101010101" pitchFamily="2" charset="-122"/>
              </a:rPr>
              <a:t>键盘和鼠标是最常用的输入设备。</a:t>
            </a:r>
            <a:endParaRPr lang="en-US" altLang="zh-CN" smtClean="0">
              <a:latin typeface="宋体" panose="02010600030101010101" pitchFamily="2" charset="-122"/>
            </a:endParaRPr>
          </a:p>
          <a:p>
            <a:pPr eaLnBrk="1" hangingPunct="1"/>
            <a:r>
              <a:rPr lang="zh-CN" altLang="en-US" smtClean="0">
                <a:latin typeface="宋体" panose="02010600030101010101" pitchFamily="2" charset="-122"/>
              </a:rPr>
              <a:t>随着外部设备的发展，尤其是多媒体输入设备的发展又出现了诸如摄像头、摄像机、数码相机、扫描仪、触摸屏等设备。</a:t>
            </a:r>
          </a:p>
        </p:txBody>
      </p:sp>
      <p:sp>
        <p:nvSpPr>
          <p:cNvPr id="4" name="日期占位符 3"/>
          <p:cNvSpPr>
            <a:spLocks noGrp="1"/>
          </p:cNvSpPr>
          <p:nvPr>
            <p:ph type="dt" sz="half" idx="10"/>
          </p:nvPr>
        </p:nvSpPr>
        <p:spPr/>
        <p:txBody>
          <a:bodyPr/>
          <a:lstStyle/>
          <a:p>
            <a:pPr>
              <a:defRPr/>
            </a:pPr>
            <a:fld id="{69F648CB-6795-45BB-929D-44E66BCB68E8}" type="datetime1">
              <a:rPr lang="zh-CN" altLang="en-US"/>
              <a:pPr>
                <a:defRPr/>
              </a:pPr>
              <a:t>2021/9/12</a:t>
            </a:fld>
            <a:endParaRPr lang="en-US" altLang="zh-CN"/>
          </a:p>
        </p:txBody>
      </p:sp>
      <p:sp>
        <p:nvSpPr>
          <p:cNvPr id="30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6F26525-96D0-4A33-AE43-A30B4330E080}" type="slidenum">
              <a:rPr lang="en-US" altLang="zh-CN" sz="1400">
                <a:solidFill>
                  <a:schemeClr val="bg2"/>
                </a:solidFill>
                <a:latin typeface="Tahoma" panose="020B0604030504040204" pitchFamily="34" charset="0"/>
              </a:rPr>
              <a:pPr/>
              <a:t>20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a:xfrm>
            <a:off x="381000" y="381000"/>
            <a:ext cx="8001000" cy="609600"/>
          </a:xfrm>
        </p:spPr>
        <p:txBody>
          <a:bodyPr/>
          <a:lstStyle/>
          <a:p>
            <a:pPr eaLnBrk="1" hangingPunct="1"/>
            <a:r>
              <a:rPr lang="en-US" altLang="zh-CN" smtClean="0">
                <a:latin typeface="隶书" panose="02010509060101010101" pitchFamily="49" charset="-122"/>
              </a:rPr>
              <a:t>8.2.1  </a:t>
            </a:r>
            <a:r>
              <a:rPr lang="zh-CN" altLang="en-US" smtClean="0">
                <a:latin typeface="隶书" panose="02010509060101010101" pitchFamily="49" charset="-122"/>
              </a:rPr>
              <a:t>键 盘</a:t>
            </a:r>
          </a:p>
        </p:txBody>
      </p:sp>
      <p:sp>
        <p:nvSpPr>
          <p:cNvPr id="31748" name="Rectangle 3"/>
          <p:cNvSpPr>
            <a:spLocks noGrp="1" noChangeArrowheads="1"/>
          </p:cNvSpPr>
          <p:nvPr>
            <p:ph idx="1"/>
          </p:nvPr>
        </p:nvSpPr>
        <p:spPr/>
        <p:txBody>
          <a:bodyPr/>
          <a:lstStyle/>
          <a:p>
            <a:pPr eaLnBrk="1" hangingPunct="1">
              <a:lnSpc>
                <a:spcPct val="120000"/>
              </a:lnSpc>
              <a:spcBef>
                <a:spcPct val="0"/>
              </a:spcBef>
            </a:pPr>
            <a:r>
              <a:rPr lang="zh-CN" altLang="en-US" smtClean="0"/>
              <a:t>在计算机系统中，键盘是最基本、最常用的输入设备。通过键盘上的各个键，按某种规范向主机输入各种信息，如汉字、外文、数字等。</a:t>
            </a:r>
          </a:p>
          <a:p>
            <a:pPr eaLnBrk="1" hangingPunct="1">
              <a:lnSpc>
                <a:spcPct val="120000"/>
              </a:lnSpc>
              <a:spcBef>
                <a:spcPct val="0"/>
              </a:spcBef>
            </a:pPr>
            <a:r>
              <a:rPr lang="zh-CN" altLang="en-US" smtClean="0"/>
              <a:t>键盘由一组排列成阵列形式的按键开关组成。键盘上的按键包括</a:t>
            </a:r>
            <a:r>
              <a:rPr lang="zh-CN" altLang="en-US" smtClean="0">
                <a:solidFill>
                  <a:srgbClr val="FFC000"/>
                </a:solidFill>
              </a:rPr>
              <a:t>字符键和控制功能键</a:t>
            </a:r>
            <a:r>
              <a:rPr lang="zh-CN" altLang="en-US" smtClean="0"/>
              <a:t>两类。</a:t>
            </a:r>
          </a:p>
          <a:p>
            <a:pPr eaLnBrk="1" hangingPunct="1">
              <a:lnSpc>
                <a:spcPct val="120000"/>
              </a:lnSpc>
              <a:spcBef>
                <a:spcPct val="0"/>
              </a:spcBef>
            </a:pPr>
            <a:r>
              <a:rPr lang="zh-CN" altLang="en-US" smtClean="0">
                <a:solidFill>
                  <a:srgbClr val="FFFF00"/>
                </a:solidFill>
              </a:rPr>
              <a:t>字符键</a:t>
            </a:r>
            <a:r>
              <a:rPr lang="zh-CN" altLang="en-US" smtClean="0"/>
              <a:t>：包括字母、数字和一些特殊符号键。</a:t>
            </a:r>
          </a:p>
          <a:p>
            <a:pPr eaLnBrk="1" hangingPunct="1">
              <a:lnSpc>
                <a:spcPct val="120000"/>
              </a:lnSpc>
              <a:spcBef>
                <a:spcPct val="0"/>
              </a:spcBef>
            </a:pPr>
            <a:r>
              <a:rPr lang="zh-CN" altLang="en-US" smtClean="0">
                <a:solidFill>
                  <a:srgbClr val="FFFF00"/>
                </a:solidFill>
              </a:rPr>
              <a:t>控制功能键</a:t>
            </a:r>
            <a:r>
              <a:rPr lang="zh-CN" altLang="en-US" smtClean="0"/>
              <a:t>：产生控制字符的键（由软件系统定义功能），还有控制光标移动的光标控制键，用于插入或消除字符的编辑键等。</a:t>
            </a:r>
            <a:endParaRPr lang="zh-CN" altLang="en-US" smtClean="0">
              <a:latin typeface="宋体" panose="02010600030101010101" pitchFamily="2" charset="-122"/>
            </a:endParaRPr>
          </a:p>
          <a:p>
            <a:pPr eaLnBrk="1" hangingPunct="1"/>
            <a:endParaRPr lang="zh-CN" altLang="zh-CN" smtClean="0"/>
          </a:p>
        </p:txBody>
      </p:sp>
      <p:sp>
        <p:nvSpPr>
          <p:cNvPr id="5" name="日期占位符 3"/>
          <p:cNvSpPr>
            <a:spLocks noGrp="1"/>
          </p:cNvSpPr>
          <p:nvPr>
            <p:ph type="dt" sz="half" idx="10"/>
          </p:nvPr>
        </p:nvSpPr>
        <p:spPr/>
        <p:txBody>
          <a:bodyPr/>
          <a:lstStyle/>
          <a:p>
            <a:pPr>
              <a:defRPr/>
            </a:pPr>
            <a:fld id="{A2BA2D08-62E0-469F-8C2B-BFB92F5338F9}" type="datetime1">
              <a:rPr lang="zh-CN" altLang="en-US"/>
              <a:pPr>
                <a:defRPr/>
              </a:pPr>
              <a:t>2021/9/12</a:t>
            </a:fld>
            <a:endParaRPr lang="en-US" altLang="zh-CN"/>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A9DC5F5-8A34-4786-9E68-947BB6AA30B7}" type="slidenum">
              <a:rPr lang="en-US" altLang="zh-CN" sz="1400">
                <a:solidFill>
                  <a:schemeClr val="bg2"/>
                </a:solidFill>
                <a:latin typeface="Tahoma" panose="020B0604030504040204" pitchFamily="34" charset="0"/>
              </a:rPr>
              <a:pPr/>
              <a:t>21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4" name="Rectangle 2"/>
          <p:cNvSpPr>
            <a:spLocks noGrp="1" noChangeArrowheads="1"/>
          </p:cNvSpPr>
          <p:nvPr>
            <p:ph type="title"/>
          </p:nvPr>
        </p:nvSpPr>
        <p:spPr>
          <a:xfrm>
            <a:off x="381000" y="381000"/>
            <a:ext cx="8001000" cy="609600"/>
          </a:xfrm>
        </p:spPr>
        <p:txBody>
          <a:bodyPr/>
          <a:lstStyle/>
          <a:p>
            <a:pPr eaLnBrk="1" hangingPunct="1"/>
            <a:r>
              <a:rPr lang="en-US" altLang="zh-CN" smtClean="0">
                <a:latin typeface="隶书" panose="02010509060101010101" pitchFamily="49" charset="-122"/>
              </a:rPr>
              <a:t>8.2.1  </a:t>
            </a:r>
            <a:r>
              <a:rPr lang="zh-CN" altLang="en-US" smtClean="0">
                <a:latin typeface="隶书" panose="02010509060101010101" pitchFamily="49" charset="-122"/>
              </a:rPr>
              <a:t>键 盘</a:t>
            </a:r>
          </a:p>
        </p:txBody>
      </p:sp>
      <p:sp>
        <p:nvSpPr>
          <p:cNvPr id="32772"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A2BA2D08-62E0-469F-8C2B-BFB92F5338F9}" type="datetime1">
              <a:rPr lang="zh-CN" altLang="en-US"/>
              <a:pPr>
                <a:defRPr/>
              </a:pPr>
              <a:t>2021/9/12</a:t>
            </a:fld>
            <a:endParaRPr lang="en-US" altLang="zh-CN"/>
          </a:p>
        </p:txBody>
      </p:sp>
      <p:sp>
        <p:nvSpPr>
          <p:cNvPr id="327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B681E5B-FD8B-48EC-91A8-3E3CE1F2263A}" type="slidenum">
              <a:rPr lang="en-US" altLang="zh-CN" sz="1400">
                <a:solidFill>
                  <a:schemeClr val="bg2"/>
                </a:solidFill>
                <a:latin typeface="Tahoma" panose="020B0604030504040204" pitchFamily="34" charset="0"/>
              </a:rPr>
              <a:pPr/>
              <a:t>22</a:t>
            </a:fld>
            <a:endParaRPr lang="en-US" altLang="zh-CN" sz="1400">
              <a:solidFill>
                <a:schemeClr val="bg2"/>
              </a:solidFill>
              <a:latin typeface="Tahoma" panose="020B0604030504040204" pitchFamily="34" charset="0"/>
            </a:endParaRPr>
          </a:p>
        </p:txBody>
      </p:sp>
      <p:pic>
        <p:nvPicPr>
          <p:cNvPr id="32773" name="Picture 4" descr="tu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1250"/>
            <a:ext cx="9144000"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381000" y="381000"/>
            <a:ext cx="7924800" cy="609600"/>
          </a:xfrm>
        </p:spPr>
        <p:txBody>
          <a:bodyPr/>
          <a:lstStyle/>
          <a:p>
            <a:pPr eaLnBrk="1" hangingPunct="1"/>
            <a:r>
              <a:rPr lang="en-US" altLang="zh-CN" smtClean="0">
                <a:latin typeface="宋体" panose="02010600030101010101" pitchFamily="2" charset="-122"/>
              </a:rPr>
              <a:t>1.</a:t>
            </a:r>
            <a:r>
              <a:rPr lang="zh-CN" altLang="en-US" smtClean="0">
                <a:latin typeface="宋体" panose="02010600030101010101" pitchFamily="2" charset="-122"/>
              </a:rPr>
              <a:t>键盘的分类</a:t>
            </a:r>
          </a:p>
        </p:txBody>
      </p:sp>
      <p:sp>
        <p:nvSpPr>
          <p:cNvPr id="33798" name="Rectangle 21"/>
          <p:cNvSpPr>
            <a:spLocks noGrp="1" noChangeArrowheads="1"/>
          </p:cNvSpPr>
          <p:nvPr>
            <p:ph idx="1"/>
          </p:nvPr>
        </p:nvSpPr>
        <p:spPr/>
        <p:txBody>
          <a:bodyPr/>
          <a:lstStyle/>
          <a:p>
            <a:pPr eaLnBrk="1" hangingPunct="1"/>
            <a:r>
              <a:rPr lang="zh-CN" altLang="en-US" smtClean="0">
                <a:latin typeface="宋体" panose="02010600030101010101" pitchFamily="2" charset="-122"/>
              </a:rPr>
              <a:t>（</a:t>
            </a:r>
            <a:r>
              <a:rPr lang="en-US" altLang="zh-CN" smtClean="0">
                <a:latin typeface="宋体" panose="02010600030101010101" pitchFamily="2" charset="-122"/>
              </a:rPr>
              <a:t>1</a:t>
            </a:r>
            <a:r>
              <a:rPr lang="zh-CN" altLang="en-US" smtClean="0">
                <a:latin typeface="宋体" panose="02010600030101010101" pitchFamily="2" charset="-122"/>
              </a:rPr>
              <a:t>）</a:t>
            </a:r>
            <a:r>
              <a:rPr lang="en-US" altLang="zh-CN" smtClean="0">
                <a:latin typeface="宋体" panose="02010600030101010101" pitchFamily="2" charset="-122"/>
              </a:rPr>
              <a:t> </a:t>
            </a:r>
            <a:r>
              <a:rPr lang="zh-CN" altLang="en-US" smtClean="0">
                <a:latin typeface="宋体" panose="02010600030101010101" pitchFamily="2" charset="-122"/>
              </a:rPr>
              <a:t>按键的种类分</a:t>
            </a:r>
          </a:p>
        </p:txBody>
      </p:sp>
      <p:sp>
        <p:nvSpPr>
          <p:cNvPr id="20" name="日期占位符 3"/>
          <p:cNvSpPr>
            <a:spLocks noGrp="1"/>
          </p:cNvSpPr>
          <p:nvPr>
            <p:ph type="dt" sz="half" idx="10"/>
          </p:nvPr>
        </p:nvSpPr>
        <p:spPr/>
        <p:txBody>
          <a:bodyPr/>
          <a:lstStyle/>
          <a:p>
            <a:pPr>
              <a:defRPr/>
            </a:pPr>
            <a:fld id="{5FB71D75-98BF-454F-891E-EE7DD10678E7}" type="datetime1">
              <a:rPr lang="zh-CN" altLang="en-US"/>
              <a:pPr>
                <a:defRPr/>
              </a:pPr>
              <a:t>2021/9/12</a:t>
            </a:fld>
            <a:endParaRPr lang="en-US" altLang="zh-CN"/>
          </a:p>
        </p:txBody>
      </p:sp>
      <p:sp>
        <p:nvSpPr>
          <p:cNvPr id="337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4C80348-1FAA-46D0-BD48-79A32A2681E5}" type="slidenum">
              <a:rPr lang="en-US" altLang="zh-CN" sz="1400">
                <a:solidFill>
                  <a:schemeClr val="bg2"/>
                </a:solidFill>
                <a:latin typeface="Tahoma" panose="020B0604030504040204" pitchFamily="34" charset="0"/>
              </a:rPr>
              <a:pPr/>
              <a:t>23</a:t>
            </a:fld>
            <a:endParaRPr lang="en-US" altLang="zh-CN" sz="1400">
              <a:solidFill>
                <a:schemeClr val="bg2"/>
              </a:solidFill>
              <a:latin typeface="Tahoma" panose="020B0604030504040204" pitchFamily="34" charset="0"/>
            </a:endParaRPr>
          </a:p>
        </p:txBody>
      </p:sp>
      <p:grpSp>
        <p:nvGrpSpPr>
          <p:cNvPr id="33797" name="Group 6"/>
          <p:cNvGrpSpPr>
            <a:grpSpLocks/>
          </p:cNvGrpSpPr>
          <p:nvPr/>
        </p:nvGrpSpPr>
        <p:grpSpPr bwMode="auto">
          <a:xfrm>
            <a:off x="1981200" y="2133600"/>
            <a:ext cx="4038600" cy="3429000"/>
            <a:chOff x="1056" y="1824"/>
            <a:chExt cx="2544" cy="2160"/>
          </a:xfrm>
        </p:grpSpPr>
        <p:sp>
          <p:nvSpPr>
            <p:cNvPr id="33800" name="AutoShape 7"/>
            <p:cNvSpPr>
              <a:spLocks/>
            </p:cNvSpPr>
            <p:nvPr/>
          </p:nvSpPr>
          <p:spPr bwMode="auto">
            <a:xfrm>
              <a:off x="1056" y="2016"/>
              <a:ext cx="192" cy="1680"/>
            </a:xfrm>
            <a:prstGeom prst="leftBrace">
              <a:avLst>
                <a:gd name="adj1" fmla="val 7291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3801" name="Text Box 8"/>
            <p:cNvSpPr txBox="1">
              <a:spLocks noChangeArrowheads="1"/>
            </p:cNvSpPr>
            <p:nvPr/>
          </p:nvSpPr>
          <p:spPr bwMode="auto">
            <a:xfrm>
              <a:off x="1296" y="2016"/>
              <a:ext cx="6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接触式</a:t>
              </a:r>
            </a:p>
          </p:txBody>
        </p:sp>
        <p:sp>
          <p:nvSpPr>
            <p:cNvPr id="33802" name="Text Box 9"/>
            <p:cNvSpPr txBox="1">
              <a:spLocks noChangeArrowheads="1"/>
            </p:cNvSpPr>
            <p:nvPr/>
          </p:nvSpPr>
          <p:spPr bwMode="auto">
            <a:xfrm>
              <a:off x="1296" y="2688"/>
              <a:ext cx="8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无触点式</a:t>
              </a:r>
            </a:p>
          </p:txBody>
        </p:sp>
        <p:sp>
          <p:nvSpPr>
            <p:cNvPr id="33803" name="Text Box 10"/>
            <p:cNvSpPr txBox="1">
              <a:spLocks noChangeArrowheads="1"/>
            </p:cNvSpPr>
            <p:nvPr/>
          </p:nvSpPr>
          <p:spPr bwMode="auto">
            <a:xfrm>
              <a:off x="1296" y="3466"/>
              <a:ext cx="6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触摸式</a:t>
              </a:r>
            </a:p>
          </p:txBody>
        </p:sp>
        <p:sp>
          <p:nvSpPr>
            <p:cNvPr id="33804" name="AutoShape 11"/>
            <p:cNvSpPr>
              <a:spLocks/>
            </p:cNvSpPr>
            <p:nvPr/>
          </p:nvSpPr>
          <p:spPr bwMode="auto">
            <a:xfrm>
              <a:off x="2160" y="1872"/>
              <a:ext cx="144" cy="528"/>
            </a:xfrm>
            <a:prstGeom prst="leftBrace">
              <a:avLst>
                <a:gd name="adj1" fmla="val 3055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3805" name="Text Box 12"/>
            <p:cNvSpPr txBox="1">
              <a:spLocks noChangeArrowheads="1"/>
            </p:cNvSpPr>
            <p:nvPr/>
          </p:nvSpPr>
          <p:spPr bwMode="auto">
            <a:xfrm>
              <a:off x="2400" y="1824"/>
              <a:ext cx="12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机械触点式键</a:t>
              </a:r>
            </a:p>
          </p:txBody>
        </p:sp>
        <p:sp>
          <p:nvSpPr>
            <p:cNvPr id="33806" name="Text Box 13"/>
            <p:cNvSpPr txBox="1">
              <a:spLocks noChangeArrowheads="1"/>
            </p:cNvSpPr>
            <p:nvPr/>
          </p:nvSpPr>
          <p:spPr bwMode="auto">
            <a:xfrm>
              <a:off x="2400" y="2160"/>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干簧键</a:t>
              </a:r>
            </a:p>
          </p:txBody>
        </p:sp>
        <p:sp>
          <p:nvSpPr>
            <p:cNvPr id="33807" name="AutoShape 14"/>
            <p:cNvSpPr>
              <a:spLocks/>
            </p:cNvSpPr>
            <p:nvPr/>
          </p:nvSpPr>
          <p:spPr bwMode="auto">
            <a:xfrm>
              <a:off x="2160" y="2544"/>
              <a:ext cx="144" cy="528"/>
            </a:xfrm>
            <a:prstGeom prst="leftBrace">
              <a:avLst>
                <a:gd name="adj1" fmla="val 3055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3808" name="Text Box 15"/>
            <p:cNvSpPr txBox="1">
              <a:spLocks noChangeArrowheads="1"/>
            </p:cNvSpPr>
            <p:nvPr/>
          </p:nvSpPr>
          <p:spPr bwMode="auto">
            <a:xfrm>
              <a:off x="2400" y="2496"/>
              <a:ext cx="12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电容式键</a:t>
              </a:r>
            </a:p>
          </p:txBody>
        </p:sp>
        <p:sp>
          <p:nvSpPr>
            <p:cNvPr id="33809" name="Text Box 16"/>
            <p:cNvSpPr txBox="1">
              <a:spLocks noChangeArrowheads="1"/>
            </p:cNvSpPr>
            <p:nvPr/>
          </p:nvSpPr>
          <p:spPr bwMode="auto">
            <a:xfrm>
              <a:off x="2400" y="2832"/>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霍尔键</a:t>
              </a:r>
            </a:p>
          </p:txBody>
        </p:sp>
        <p:sp>
          <p:nvSpPr>
            <p:cNvPr id="33810" name="AutoShape 17"/>
            <p:cNvSpPr>
              <a:spLocks/>
            </p:cNvSpPr>
            <p:nvPr/>
          </p:nvSpPr>
          <p:spPr bwMode="auto">
            <a:xfrm>
              <a:off x="2160" y="3226"/>
              <a:ext cx="144" cy="72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3811" name="Text Box 18"/>
            <p:cNvSpPr txBox="1">
              <a:spLocks noChangeArrowheads="1"/>
            </p:cNvSpPr>
            <p:nvPr/>
          </p:nvSpPr>
          <p:spPr bwMode="auto">
            <a:xfrm>
              <a:off x="2400" y="3130"/>
              <a:ext cx="12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薄膜式</a:t>
              </a:r>
            </a:p>
          </p:txBody>
        </p:sp>
        <p:sp>
          <p:nvSpPr>
            <p:cNvPr id="33812" name="Text Box 19"/>
            <p:cNvSpPr txBox="1">
              <a:spLocks noChangeArrowheads="1"/>
            </p:cNvSpPr>
            <p:nvPr/>
          </p:nvSpPr>
          <p:spPr bwMode="auto">
            <a:xfrm>
              <a:off x="2400" y="3418"/>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感应式</a:t>
              </a:r>
            </a:p>
          </p:txBody>
        </p:sp>
        <p:sp>
          <p:nvSpPr>
            <p:cNvPr id="33813" name="Text Box 20"/>
            <p:cNvSpPr txBox="1">
              <a:spLocks noChangeArrowheads="1"/>
            </p:cNvSpPr>
            <p:nvPr/>
          </p:nvSpPr>
          <p:spPr bwMode="auto">
            <a:xfrm>
              <a:off x="2400" y="3754"/>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触摸屏</a:t>
              </a:r>
            </a:p>
          </p:txBody>
        </p:sp>
      </p:grpSp>
      <p:sp>
        <p:nvSpPr>
          <p:cNvPr id="33799" name="Text Box 22"/>
          <p:cNvSpPr txBox="1">
            <a:spLocks noChangeArrowheads="1"/>
          </p:cNvSpPr>
          <p:nvPr/>
        </p:nvSpPr>
        <p:spPr bwMode="auto">
          <a:xfrm>
            <a:off x="838200" y="3505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b="1"/>
              <a:t>键</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AFE134B7-FCA0-4653-83D9-8A11E7902BF1}" type="datetime1">
              <a:rPr lang="zh-CN" altLang="en-US"/>
              <a:pPr>
                <a:defRPr/>
              </a:pPr>
              <a:t>2021/9/12</a:t>
            </a:fld>
            <a:endParaRPr lang="en-US" altLang="zh-CN"/>
          </a:p>
        </p:txBody>
      </p:sp>
      <p:sp>
        <p:nvSpPr>
          <p:cNvPr id="348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EEC8275-49CC-465D-A67F-211F465A8F40}" type="slidenum">
              <a:rPr lang="en-US" altLang="zh-CN" sz="1400">
                <a:solidFill>
                  <a:schemeClr val="bg2"/>
                </a:solidFill>
                <a:latin typeface="Tahoma" panose="020B0604030504040204" pitchFamily="34" charset="0"/>
              </a:rPr>
              <a:pPr/>
              <a:t>24</a:t>
            </a:fld>
            <a:endParaRPr lang="en-US" altLang="zh-CN" sz="1400">
              <a:solidFill>
                <a:schemeClr val="bg2"/>
              </a:solidFill>
              <a:latin typeface="Tahoma" panose="020B0604030504040204" pitchFamily="34" charset="0"/>
            </a:endParaRPr>
          </a:p>
        </p:txBody>
      </p:sp>
      <p:pic>
        <p:nvPicPr>
          <p:cNvPr id="34820" name="Picture 6" descr="tu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3276600"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t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981200"/>
            <a:ext cx="4876800"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endParaRPr lang="zh-CN" altLang="zh-CN" smtClean="0"/>
          </a:p>
        </p:txBody>
      </p:sp>
      <p:pic>
        <p:nvPicPr>
          <p:cNvPr id="35846" name="Picture 5" descr="tu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133600"/>
            <a:ext cx="3657600" cy="2438400"/>
          </a:xfrm>
          <a:noFill/>
        </p:spPr>
      </p:pic>
      <p:sp>
        <p:nvSpPr>
          <p:cNvPr id="5" name="日期占位符 3"/>
          <p:cNvSpPr>
            <a:spLocks noGrp="1"/>
          </p:cNvSpPr>
          <p:nvPr>
            <p:ph type="dt" sz="half" idx="10"/>
          </p:nvPr>
        </p:nvSpPr>
        <p:spPr/>
        <p:txBody>
          <a:bodyPr/>
          <a:lstStyle/>
          <a:p>
            <a:pPr>
              <a:defRPr/>
            </a:pPr>
            <a:fld id="{E033A0EF-09EC-4DC6-B883-60742C7A0243}" type="datetime1">
              <a:rPr lang="zh-CN" altLang="en-US"/>
              <a:pPr>
                <a:defRPr/>
              </a:pPr>
              <a:t>2021/9/12</a:t>
            </a:fld>
            <a:endParaRPr lang="en-US" altLang="zh-CN"/>
          </a:p>
        </p:txBody>
      </p:sp>
      <p:sp>
        <p:nvSpPr>
          <p:cNvPr id="35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C75985E-3B7E-4AD9-A5A0-23B5263CA0CC}" type="slidenum">
              <a:rPr lang="en-US" altLang="zh-CN" sz="1400">
                <a:solidFill>
                  <a:schemeClr val="bg2"/>
                </a:solidFill>
                <a:latin typeface="Tahoma" panose="020B0604030504040204" pitchFamily="34" charset="0"/>
              </a:rPr>
              <a:pPr/>
              <a:t>25</a:t>
            </a:fld>
            <a:endParaRPr lang="en-US" altLang="zh-CN" sz="1400">
              <a:solidFill>
                <a:schemeClr val="bg2"/>
              </a:solidFill>
              <a:latin typeface="Tahoma" panose="020B0604030504040204" pitchFamily="34" charset="0"/>
            </a:endParaRPr>
          </a:p>
        </p:txBody>
      </p:sp>
      <p:pic>
        <p:nvPicPr>
          <p:cNvPr id="35845" name="Picture 4" descr="tu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219200"/>
            <a:ext cx="33591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381000" y="381000"/>
            <a:ext cx="7924800" cy="609600"/>
          </a:xfrm>
        </p:spPr>
        <p:txBody>
          <a:bodyPr/>
          <a:lstStyle/>
          <a:p>
            <a:pPr eaLnBrk="1" hangingPunct="1"/>
            <a:r>
              <a:rPr lang="zh-CN" altLang="en-US" smtClean="0">
                <a:latin typeface="宋体" panose="02010600030101010101" pitchFamily="2" charset="-122"/>
              </a:rPr>
              <a:t>键盘的分类</a:t>
            </a:r>
          </a:p>
        </p:txBody>
      </p:sp>
      <p:sp>
        <p:nvSpPr>
          <p:cNvPr id="36869" name="Rectangle 21"/>
          <p:cNvSpPr>
            <a:spLocks noGrp="1" noChangeArrowheads="1"/>
          </p:cNvSpPr>
          <p:nvPr>
            <p:ph idx="1"/>
          </p:nvPr>
        </p:nvSpPr>
        <p:spPr>
          <a:xfrm>
            <a:off x="685800" y="1052513"/>
            <a:ext cx="7772400" cy="4891087"/>
          </a:xfrm>
        </p:spPr>
        <p:txBody>
          <a:bodyPr/>
          <a:lstStyle/>
          <a:p>
            <a:pPr eaLnBrk="1" hangingPunct="1">
              <a:lnSpc>
                <a:spcPct val="110000"/>
              </a:lnSpc>
            </a:pPr>
            <a:r>
              <a:rPr lang="zh-CN" altLang="en-US" smtClean="0">
                <a:latin typeface="宋体" panose="02010600030101010101" pitchFamily="2" charset="-122"/>
              </a:rPr>
              <a:t>（</a:t>
            </a:r>
            <a:r>
              <a:rPr lang="en-US" altLang="zh-CN" smtClean="0">
                <a:latin typeface="宋体" panose="02010600030101010101" pitchFamily="2" charset="-122"/>
              </a:rPr>
              <a:t>2</a:t>
            </a:r>
            <a:r>
              <a:rPr lang="zh-CN" altLang="en-US" smtClean="0">
                <a:latin typeface="宋体" panose="02010600030101010101" pitchFamily="2" charset="-122"/>
              </a:rPr>
              <a:t>）按照键盘的接口分类</a:t>
            </a:r>
            <a:endParaRPr lang="en-US" altLang="zh-CN" smtClean="0">
              <a:latin typeface="宋体" panose="02010600030101010101" pitchFamily="2" charset="-122"/>
            </a:endParaRPr>
          </a:p>
          <a:p>
            <a:pPr eaLnBrk="1" hangingPunct="1">
              <a:lnSpc>
                <a:spcPct val="110000"/>
              </a:lnSpc>
            </a:pPr>
            <a:r>
              <a:rPr lang="en-US" altLang="zh-CN" smtClean="0"/>
              <a:t>AT</a:t>
            </a:r>
            <a:r>
              <a:rPr lang="zh-CN" altLang="en-US" smtClean="0"/>
              <a:t>接口、</a:t>
            </a:r>
            <a:r>
              <a:rPr lang="en-US" altLang="zh-CN" smtClean="0"/>
              <a:t>PS/2</a:t>
            </a:r>
            <a:r>
              <a:rPr lang="zh-CN" altLang="en-US" smtClean="0"/>
              <a:t>接口和最新的</a:t>
            </a:r>
            <a:r>
              <a:rPr lang="en-US" altLang="zh-CN" smtClean="0"/>
              <a:t>USB</a:t>
            </a:r>
            <a:r>
              <a:rPr lang="zh-CN" altLang="en-US" smtClean="0"/>
              <a:t>接口</a:t>
            </a:r>
            <a:endParaRPr lang="en-US" altLang="zh-CN" smtClean="0"/>
          </a:p>
          <a:p>
            <a:pPr eaLnBrk="1" hangingPunct="1">
              <a:lnSpc>
                <a:spcPct val="110000"/>
              </a:lnSpc>
            </a:pPr>
            <a:r>
              <a:rPr lang="zh-CN" altLang="en-US" smtClean="0"/>
              <a:t>现在的台式机多采用</a:t>
            </a:r>
            <a:r>
              <a:rPr lang="en-US" altLang="zh-CN" smtClean="0"/>
              <a:t>PS/2</a:t>
            </a:r>
            <a:r>
              <a:rPr lang="zh-CN" altLang="en-US" smtClean="0"/>
              <a:t>接口，且大多数主板都提供</a:t>
            </a:r>
            <a:r>
              <a:rPr lang="en-US" altLang="zh-CN" smtClean="0"/>
              <a:t>PS/2</a:t>
            </a:r>
            <a:r>
              <a:rPr lang="zh-CN" altLang="en-US" smtClean="0"/>
              <a:t>键盘接口。</a:t>
            </a:r>
            <a:endParaRPr lang="en-US" altLang="zh-CN" smtClean="0"/>
          </a:p>
          <a:p>
            <a:pPr eaLnBrk="1" hangingPunct="1">
              <a:lnSpc>
                <a:spcPct val="110000"/>
              </a:lnSpc>
            </a:pPr>
            <a:r>
              <a:rPr lang="en-US" altLang="zh-CN" smtClean="0"/>
              <a:t>AT</a:t>
            </a:r>
            <a:r>
              <a:rPr lang="zh-CN" altLang="en-US" smtClean="0"/>
              <a:t>接口键盘出现于早期机器，现在不用。</a:t>
            </a:r>
            <a:r>
              <a:rPr lang="en-US" altLang="zh-CN" smtClean="0"/>
              <a:t>USB</a:t>
            </a:r>
            <a:r>
              <a:rPr lang="zh-CN" altLang="en-US" smtClean="0"/>
              <a:t>作为新型的接口，也越来越普及。</a:t>
            </a:r>
            <a:endParaRPr lang="zh-CN" altLang="en-US" smtClean="0">
              <a:latin typeface="宋体" panose="02010600030101010101" pitchFamily="2" charset="-122"/>
            </a:endParaRPr>
          </a:p>
        </p:txBody>
      </p:sp>
      <p:sp>
        <p:nvSpPr>
          <p:cNvPr id="20" name="日期占位符 3"/>
          <p:cNvSpPr>
            <a:spLocks noGrp="1"/>
          </p:cNvSpPr>
          <p:nvPr>
            <p:ph type="dt" sz="half" idx="10"/>
          </p:nvPr>
        </p:nvSpPr>
        <p:spPr/>
        <p:txBody>
          <a:bodyPr/>
          <a:lstStyle/>
          <a:p>
            <a:pPr>
              <a:defRPr/>
            </a:pPr>
            <a:fld id="{5FB71D75-98BF-454F-891E-EE7DD10678E7}" type="datetime1">
              <a:rPr lang="zh-CN" altLang="en-US"/>
              <a:pPr>
                <a:defRPr/>
              </a:pPr>
              <a:t>2021/9/12</a:t>
            </a:fld>
            <a:endParaRPr lang="en-US" altLang="zh-CN"/>
          </a:p>
        </p:txBody>
      </p:sp>
      <p:sp>
        <p:nvSpPr>
          <p:cNvPr id="368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DAA6222-C08E-4365-AC5B-F0D9930DFD47}" type="slidenum">
              <a:rPr lang="en-US" altLang="zh-CN" sz="1400">
                <a:solidFill>
                  <a:schemeClr val="bg2"/>
                </a:solidFill>
                <a:latin typeface="Tahoma" panose="020B0604030504040204" pitchFamily="34" charset="0"/>
              </a:rPr>
              <a:pPr/>
              <a:t>26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381000" y="381000"/>
            <a:ext cx="7924800" cy="609600"/>
          </a:xfrm>
        </p:spPr>
        <p:txBody>
          <a:bodyPr/>
          <a:lstStyle/>
          <a:p>
            <a:pPr eaLnBrk="1" hangingPunct="1"/>
            <a:r>
              <a:rPr lang="zh-CN" altLang="en-US" smtClean="0">
                <a:latin typeface="宋体" panose="02010600030101010101" pitchFamily="2" charset="-122"/>
              </a:rPr>
              <a:t>键盘的分类</a:t>
            </a:r>
          </a:p>
        </p:txBody>
      </p:sp>
      <p:sp>
        <p:nvSpPr>
          <p:cNvPr id="37893" name="Rectangle 21"/>
          <p:cNvSpPr>
            <a:spLocks noGrp="1" noChangeArrowheads="1"/>
          </p:cNvSpPr>
          <p:nvPr>
            <p:ph idx="1"/>
          </p:nvPr>
        </p:nvSpPr>
        <p:spPr>
          <a:xfrm>
            <a:off x="468313" y="1052513"/>
            <a:ext cx="8134350" cy="4962525"/>
          </a:xfrm>
        </p:spPr>
        <p:txBody>
          <a:bodyPr/>
          <a:lstStyle/>
          <a:p>
            <a:pPr eaLnBrk="1" hangingPunct="1"/>
            <a:r>
              <a:rPr lang="zh-CN" altLang="en-US" smtClean="0">
                <a:latin typeface="宋体" panose="02010600030101010101" pitchFamily="2" charset="-122"/>
              </a:rPr>
              <a:t>（</a:t>
            </a:r>
            <a:r>
              <a:rPr lang="en-US" altLang="zh-CN" smtClean="0">
                <a:latin typeface="宋体" panose="02010600030101010101" pitchFamily="2" charset="-122"/>
              </a:rPr>
              <a:t>3</a:t>
            </a:r>
            <a:r>
              <a:rPr lang="zh-CN" altLang="en-US" smtClean="0">
                <a:latin typeface="宋体" panose="02010600030101010101" pitchFamily="2" charset="-122"/>
              </a:rPr>
              <a:t>）按键的数量分</a:t>
            </a:r>
            <a:endParaRPr lang="en-US" altLang="zh-CN" smtClean="0">
              <a:latin typeface="宋体" panose="02010600030101010101" pitchFamily="2" charset="-122"/>
            </a:endParaRPr>
          </a:p>
          <a:p>
            <a:pPr eaLnBrk="1" hangingPunct="1"/>
            <a:r>
              <a:rPr lang="zh-CN" altLang="zh-CN" smtClean="0"/>
              <a:t>键盘的按键数曾出现过</a:t>
            </a:r>
            <a:r>
              <a:rPr lang="en-US" altLang="zh-CN" smtClean="0"/>
              <a:t>83</a:t>
            </a:r>
            <a:r>
              <a:rPr lang="zh-CN" altLang="zh-CN" smtClean="0"/>
              <a:t>键、</a:t>
            </a:r>
            <a:r>
              <a:rPr lang="en-US" altLang="zh-CN" smtClean="0"/>
              <a:t>93</a:t>
            </a:r>
            <a:r>
              <a:rPr lang="zh-CN" altLang="zh-CN" smtClean="0"/>
              <a:t>键、</a:t>
            </a:r>
            <a:r>
              <a:rPr lang="en-US" altLang="zh-CN" smtClean="0"/>
              <a:t>96</a:t>
            </a:r>
            <a:r>
              <a:rPr lang="zh-CN" altLang="zh-CN" smtClean="0"/>
              <a:t>键、</a:t>
            </a:r>
            <a:r>
              <a:rPr lang="en-US" altLang="zh-CN" smtClean="0"/>
              <a:t>101</a:t>
            </a:r>
            <a:r>
              <a:rPr lang="zh-CN" altLang="zh-CN" smtClean="0"/>
              <a:t>键、</a:t>
            </a:r>
            <a:r>
              <a:rPr lang="en-US" altLang="zh-CN" smtClean="0"/>
              <a:t>102</a:t>
            </a:r>
            <a:r>
              <a:rPr lang="zh-CN" altLang="zh-CN" smtClean="0"/>
              <a:t>键、</a:t>
            </a:r>
            <a:r>
              <a:rPr lang="en-US" altLang="zh-CN" smtClean="0"/>
              <a:t>104</a:t>
            </a:r>
            <a:r>
              <a:rPr lang="zh-CN" altLang="zh-CN" smtClean="0"/>
              <a:t>键、</a:t>
            </a:r>
            <a:r>
              <a:rPr lang="en-US" altLang="zh-CN" smtClean="0"/>
              <a:t>107</a:t>
            </a:r>
            <a:r>
              <a:rPr lang="zh-CN" altLang="zh-CN" smtClean="0"/>
              <a:t>键等。</a:t>
            </a:r>
            <a:endParaRPr lang="en-US" altLang="zh-CN" smtClean="0"/>
          </a:p>
          <a:p>
            <a:pPr eaLnBrk="1" hangingPunct="1"/>
            <a:r>
              <a:rPr lang="en-US" altLang="zh-CN" smtClean="0"/>
              <a:t>104</a:t>
            </a:r>
            <a:r>
              <a:rPr lang="zh-CN" altLang="zh-CN" smtClean="0"/>
              <a:t>键的键盘是在</a:t>
            </a:r>
            <a:r>
              <a:rPr lang="en-US" altLang="zh-CN" smtClean="0"/>
              <a:t>101</a:t>
            </a:r>
            <a:r>
              <a:rPr lang="zh-CN" altLang="zh-CN" smtClean="0"/>
              <a:t>键键盘的基础上为</a:t>
            </a:r>
            <a:r>
              <a:rPr lang="en-US" altLang="zh-CN" smtClean="0"/>
              <a:t>WINDOWS 9X</a:t>
            </a:r>
            <a:r>
              <a:rPr lang="zh-CN" altLang="zh-CN" smtClean="0"/>
              <a:t>平台提供增加了三个快捷键（有两个是重复的），所以也被称为</a:t>
            </a:r>
            <a:r>
              <a:rPr lang="en-US" altLang="zh-CN" smtClean="0"/>
              <a:t>WINDOWS 9X</a:t>
            </a:r>
            <a:r>
              <a:rPr lang="zh-CN" altLang="zh-CN" smtClean="0"/>
              <a:t>键盘。</a:t>
            </a:r>
            <a:endParaRPr lang="en-US" altLang="zh-CN" smtClean="0"/>
          </a:p>
          <a:p>
            <a:pPr eaLnBrk="1" hangingPunct="1"/>
            <a:r>
              <a:rPr lang="zh-CN" altLang="zh-CN" smtClean="0"/>
              <a:t>在某些需要大量输入单一数字的系统中还有一种小型数字录入键盘，基本上就是将标准键盘的小键盘独立出来，以达到缩小体积、降低成本的目的。</a:t>
            </a:r>
          </a:p>
          <a:p>
            <a:pPr eaLnBrk="1" hangingPunct="1"/>
            <a:endParaRPr lang="zh-CN" altLang="en-US" smtClean="0">
              <a:latin typeface="宋体" panose="02010600030101010101" pitchFamily="2" charset="-122"/>
            </a:endParaRPr>
          </a:p>
        </p:txBody>
      </p:sp>
      <p:sp>
        <p:nvSpPr>
          <p:cNvPr id="20" name="日期占位符 3"/>
          <p:cNvSpPr>
            <a:spLocks noGrp="1"/>
          </p:cNvSpPr>
          <p:nvPr>
            <p:ph type="dt" sz="half" idx="10"/>
          </p:nvPr>
        </p:nvSpPr>
        <p:spPr/>
        <p:txBody>
          <a:bodyPr/>
          <a:lstStyle/>
          <a:p>
            <a:pPr>
              <a:defRPr/>
            </a:pPr>
            <a:fld id="{5FB71D75-98BF-454F-891E-EE7DD10678E7}" type="datetime1">
              <a:rPr lang="zh-CN" altLang="en-US"/>
              <a:pPr>
                <a:defRPr/>
              </a:pPr>
              <a:t>2021/9/12</a:t>
            </a:fld>
            <a:endParaRPr lang="en-US" altLang="zh-CN"/>
          </a:p>
        </p:txBody>
      </p:sp>
      <p:sp>
        <p:nvSpPr>
          <p:cNvPr id="378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2BC300B-C5A1-4DCF-8057-1C260DD36728}" type="slidenum">
              <a:rPr lang="en-US" altLang="zh-CN" sz="1400">
                <a:solidFill>
                  <a:schemeClr val="bg2"/>
                </a:solidFill>
                <a:latin typeface="Tahoma" panose="020B0604030504040204" pitchFamily="34" charset="0"/>
              </a:rPr>
              <a:pPr/>
              <a:t>27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a:xfrm>
            <a:off x="457200" y="533400"/>
            <a:ext cx="8153400" cy="5638800"/>
          </a:xfrm>
        </p:spPr>
        <p:txBody>
          <a:bodyPr/>
          <a:lstStyle/>
          <a:p>
            <a:pPr eaLnBrk="1" hangingPunct="1">
              <a:lnSpc>
                <a:spcPct val="120000"/>
              </a:lnSpc>
            </a:pPr>
            <a:r>
              <a:rPr lang="en-US" altLang="zh-CN" sz="3200" smtClean="0">
                <a:latin typeface="宋体" panose="02010600030101010101" pitchFamily="2" charset="-122"/>
              </a:rPr>
              <a:t>2.</a:t>
            </a:r>
            <a:r>
              <a:rPr lang="zh-CN" altLang="en-US" sz="3200" smtClean="0">
                <a:latin typeface="宋体" panose="02010600030101010101" pitchFamily="2" charset="-122"/>
              </a:rPr>
              <a:t>键码的产生方式</a:t>
            </a:r>
          </a:p>
          <a:p>
            <a:pPr eaLnBrk="1" hangingPunct="1">
              <a:lnSpc>
                <a:spcPct val="120000"/>
              </a:lnSpc>
            </a:pPr>
            <a:r>
              <a:rPr lang="zh-CN" altLang="en-US" smtClean="0">
                <a:latin typeface="宋体" panose="02010600030101010101" pitchFamily="2" charset="-122"/>
              </a:rPr>
              <a:t>⑴ </a:t>
            </a:r>
            <a:r>
              <a:rPr lang="zh-CN" altLang="en-US" smtClean="0">
                <a:solidFill>
                  <a:srgbClr val="FFFF00"/>
                </a:solidFill>
                <a:latin typeface="宋体" panose="02010600030101010101" pitchFamily="2" charset="-122"/>
              </a:rPr>
              <a:t>编码键盘</a:t>
            </a:r>
            <a:r>
              <a:rPr lang="zh-CN" altLang="en-US" smtClean="0">
                <a:latin typeface="宋体" panose="02010600030101010101" pitchFamily="2" charset="-122"/>
              </a:rPr>
              <a:t>：将按键产生的电信号输入到编码电路，由编码器产生对应按键的编码，即</a:t>
            </a:r>
            <a:r>
              <a:rPr lang="zh-CN" altLang="en-US" smtClean="0">
                <a:solidFill>
                  <a:srgbClr val="FFC000"/>
                </a:solidFill>
                <a:latin typeface="宋体" panose="02010600030101010101" pitchFamily="2" charset="-122"/>
              </a:rPr>
              <a:t>键码</a:t>
            </a:r>
            <a:r>
              <a:rPr lang="zh-CN" altLang="en-US" smtClean="0">
                <a:latin typeface="宋体" panose="02010600030101010101" pitchFamily="2" charset="-122"/>
              </a:rPr>
              <a:t>。</a:t>
            </a:r>
          </a:p>
        </p:txBody>
      </p:sp>
      <p:sp>
        <p:nvSpPr>
          <p:cNvPr id="28" name="日期占位符 3"/>
          <p:cNvSpPr>
            <a:spLocks noGrp="1"/>
          </p:cNvSpPr>
          <p:nvPr>
            <p:ph type="dt" sz="half" idx="10"/>
          </p:nvPr>
        </p:nvSpPr>
        <p:spPr/>
        <p:txBody>
          <a:bodyPr/>
          <a:lstStyle/>
          <a:p>
            <a:pPr>
              <a:defRPr/>
            </a:pPr>
            <a:fld id="{0AEAFA35-4642-4F7C-A9EF-AC1C475020A2}" type="datetime1">
              <a:rPr lang="zh-CN" altLang="en-US"/>
              <a:pPr>
                <a:defRPr/>
              </a:pPr>
              <a:t>2021/9/12</a:t>
            </a:fld>
            <a:endParaRPr lang="en-US" altLang="zh-CN"/>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3857068-844E-4616-B218-E11F4F3535AA}" type="slidenum">
              <a:rPr lang="en-US" altLang="zh-CN" sz="1400">
                <a:solidFill>
                  <a:schemeClr val="bg2"/>
                </a:solidFill>
                <a:latin typeface="Tahoma" panose="020B0604030504040204" pitchFamily="34" charset="0"/>
              </a:rPr>
              <a:pPr/>
              <a:t>28</a:t>
            </a:fld>
            <a:endParaRPr lang="en-US" altLang="zh-CN" sz="1400">
              <a:solidFill>
                <a:schemeClr val="bg2"/>
              </a:solidFill>
              <a:latin typeface="Tahoma" panose="020B0604030504040204" pitchFamily="34" charset="0"/>
            </a:endParaRPr>
          </a:p>
        </p:txBody>
      </p:sp>
      <p:grpSp>
        <p:nvGrpSpPr>
          <p:cNvPr id="38917" name="Group 36"/>
          <p:cNvGrpSpPr>
            <a:grpSpLocks/>
          </p:cNvGrpSpPr>
          <p:nvPr/>
        </p:nvGrpSpPr>
        <p:grpSpPr bwMode="auto">
          <a:xfrm>
            <a:off x="1371600" y="2362200"/>
            <a:ext cx="6248400" cy="3657600"/>
            <a:chOff x="864" y="1488"/>
            <a:chExt cx="3936" cy="2304"/>
          </a:xfrm>
        </p:grpSpPr>
        <p:sp>
          <p:nvSpPr>
            <p:cNvPr id="38918" name="Rectangle 5"/>
            <p:cNvSpPr>
              <a:spLocks noChangeArrowheads="1"/>
            </p:cNvSpPr>
            <p:nvPr/>
          </p:nvSpPr>
          <p:spPr bwMode="auto">
            <a:xfrm>
              <a:off x="2976" y="1632"/>
              <a:ext cx="576" cy="21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编</a:t>
              </a:r>
            </a:p>
            <a:p>
              <a:pPr algn="ctr" eaLnBrk="1" hangingPunct="1"/>
              <a:r>
                <a:rPr lang="zh-CN" altLang="en-US" b="1"/>
                <a:t>码</a:t>
              </a:r>
            </a:p>
            <a:p>
              <a:pPr algn="ctr" eaLnBrk="1" hangingPunct="1"/>
              <a:r>
                <a:rPr lang="zh-CN" altLang="en-US" b="1"/>
                <a:t>电</a:t>
              </a:r>
            </a:p>
            <a:p>
              <a:pPr algn="ctr" eaLnBrk="1" hangingPunct="1"/>
              <a:r>
                <a:rPr lang="zh-CN" altLang="en-US" b="1"/>
                <a:t>路</a:t>
              </a:r>
            </a:p>
          </p:txBody>
        </p:sp>
        <p:sp>
          <p:nvSpPr>
            <p:cNvPr id="38919" name="Line 7"/>
            <p:cNvSpPr>
              <a:spLocks noChangeShapeType="1"/>
            </p:cNvSpPr>
            <p:nvPr/>
          </p:nvSpPr>
          <p:spPr bwMode="auto">
            <a:xfrm>
              <a:off x="1488" y="1776"/>
              <a:ext cx="672"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Line 8"/>
            <p:cNvSpPr>
              <a:spLocks noChangeShapeType="1"/>
            </p:cNvSpPr>
            <p:nvPr/>
          </p:nvSpPr>
          <p:spPr bwMode="auto">
            <a:xfrm>
              <a:off x="2352" y="1776"/>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1" name="Line 9"/>
            <p:cNvSpPr>
              <a:spLocks noChangeShapeType="1"/>
            </p:cNvSpPr>
            <p:nvPr/>
          </p:nvSpPr>
          <p:spPr bwMode="auto">
            <a:xfrm>
              <a:off x="2112" y="168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2" name="Line 10"/>
            <p:cNvSpPr>
              <a:spLocks noChangeShapeType="1"/>
            </p:cNvSpPr>
            <p:nvPr/>
          </p:nvSpPr>
          <p:spPr bwMode="auto">
            <a:xfrm>
              <a:off x="2256" y="148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Text Box 11"/>
            <p:cNvSpPr txBox="1">
              <a:spLocks noChangeArrowheads="1"/>
            </p:cNvSpPr>
            <p:nvPr/>
          </p:nvSpPr>
          <p:spPr bwMode="auto">
            <a:xfrm>
              <a:off x="864" y="1536"/>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t>＋</a:t>
              </a:r>
              <a:r>
                <a:rPr lang="en-US" altLang="zh-CN" sz="1600" b="1"/>
                <a:t>Vc</a:t>
              </a:r>
            </a:p>
          </p:txBody>
        </p:sp>
        <p:sp>
          <p:nvSpPr>
            <p:cNvPr id="38924" name="Line 13"/>
            <p:cNvSpPr>
              <a:spLocks noChangeShapeType="1"/>
            </p:cNvSpPr>
            <p:nvPr/>
          </p:nvSpPr>
          <p:spPr bwMode="auto">
            <a:xfrm>
              <a:off x="1728" y="2160"/>
              <a:ext cx="432"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5" name="Line 14"/>
            <p:cNvSpPr>
              <a:spLocks noChangeShapeType="1"/>
            </p:cNvSpPr>
            <p:nvPr/>
          </p:nvSpPr>
          <p:spPr bwMode="auto">
            <a:xfrm>
              <a:off x="2352" y="2160"/>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6" name="Line 15"/>
            <p:cNvSpPr>
              <a:spLocks noChangeShapeType="1"/>
            </p:cNvSpPr>
            <p:nvPr/>
          </p:nvSpPr>
          <p:spPr bwMode="auto">
            <a:xfrm>
              <a:off x="2112" y="2064"/>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16"/>
            <p:cNvSpPr>
              <a:spLocks noChangeShapeType="1"/>
            </p:cNvSpPr>
            <p:nvPr/>
          </p:nvSpPr>
          <p:spPr bwMode="auto">
            <a:xfrm>
              <a:off x="2256" y="1872"/>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19"/>
            <p:cNvSpPr>
              <a:spLocks noChangeShapeType="1"/>
            </p:cNvSpPr>
            <p:nvPr/>
          </p:nvSpPr>
          <p:spPr bwMode="auto">
            <a:xfrm>
              <a:off x="1728" y="3552"/>
              <a:ext cx="432"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Line 20"/>
            <p:cNvSpPr>
              <a:spLocks noChangeShapeType="1"/>
            </p:cNvSpPr>
            <p:nvPr/>
          </p:nvSpPr>
          <p:spPr bwMode="auto">
            <a:xfrm>
              <a:off x="2352" y="3552"/>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21"/>
            <p:cNvSpPr>
              <a:spLocks noChangeShapeType="1"/>
            </p:cNvSpPr>
            <p:nvPr/>
          </p:nvSpPr>
          <p:spPr bwMode="auto">
            <a:xfrm>
              <a:off x="2112" y="345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1" name="Line 22"/>
            <p:cNvSpPr>
              <a:spLocks noChangeShapeType="1"/>
            </p:cNvSpPr>
            <p:nvPr/>
          </p:nvSpPr>
          <p:spPr bwMode="auto">
            <a:xfrm>
              <a:off x="2256" y="326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2" name="Text Box 24"/>
            <p:cNvSpPr txBox="1">
              <a:spLocks noChangeArrowheads="1"/>
            </p:cNvSpPr>
            <p:nvPr/>
          </p:nvSpPr>
          <p:spPr bwMode="auto">
            <a:xfrm>
              <a:off x="2064" y="2304"/>
              <a:ext cx="28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lnSpc>
                  <a:spcPct val="20000"/>
                </a:lnSpc>
                <a:spcBef>
                  <a:spcPct val="50000"/>
                </a:spcBef>
              </a:pPr>
              <a:r>
                <a:rPr lang="en-US" altLang="zh-CN" sz="1800" b="1"/>
                <a:t>.</a:t>
              </a:r>
            </a:p>
            <a:p>
              <a:pPr algn="ctr" eaLnBrk="1" hangingPunct="1">
                <a:lnSpc>
                  <a:spcPct val="20000"/>
                </a:lnSpc>
                <a:spcBef>
                  <a:spcPct val="50000"/>
                </a:spcBef>
              </a:pPr>
              <a:r>
                <a:rPr lang="en-US" altLang="zh-CN" sz="1800" b="1"/>
                <a:t>.</a:t>
              </a:r>
            </a:p>
            <a:p>
              <a:pPr algn="ctr" eaLnBrk="1" hangingPunct="1">
                <a:lnSpc>
                  <a:spcPct val="20000"/>
                </a:lnSpc>
                <a:spcBef>
                  <a:spcPct val="50000"/>
                </a:spcBef>
              </a:pPr>
              <a:r>
                <a:rPr lang="en-US" altLang="zh-CN" sz="1800" b="1"/>
                <a:t>.</a:t>
              </a:r>
            </a:p>
          </p:txBody>
        </p:sp>
        <p:sp>
          <p:nvSpPr>
            <p:cNvPr id="38933" name="Line 25"/>
            <p:cNvSpPr>
              <a:spLocks noChangeShapeType="1"/>
            </p:cNvSpPr>
            <p:nvPr/>
          </p:nvSpPr>
          <p:spPr bwMode="auto">
            <a:xfrm>
              <a:off x="3552" y="2256"/>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Line 26"/>
            <p:cNvSpPr>
              <a:spLocks noChangeShapeType="1"/>
            </p:cNvSpPr>
            <p:nvPr/>
          </p:nvSpPr>
          <p:spPr bwMode="auto">
            <a:xfrm>
              <a:off x="3552" y="2592"/>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5" name="Line 27"/>
            <p:cNvSpPr>
              <a:spLocks noChangeShapeType="1"/>
            </p:cNvSpPr>
            <p:nvPr/>
          </p:nvSpPr>
          <p:spPr bwMode="auto">
            <a:xfrm>
              <a:off x="3552" y="2928"/>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6" name="Line 29"/>
            <p:cNvSpPr>
              <a:spLocks noChangeShapeType="1"/>
            </p:cNvSpPr>
            <p:nvPr/>
          </p:nvSpPr>
          <p:spPr bwMode="auto">
            <a:xfrm>
              <a:off x="1728" y="3168"/>
              <a:ext cx="432"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7" name="Line 30"/>
            <p:cNvSpPr>
              <a:spLocks noChangeShapeType="1"/>
            </p:cNvSpPr>
            <p:nvPr/>
          </p:nvSpPr>
          <p:spPr bwMode="auto">
            <a:xfrm>
              <a:off x="2352" y="3168"/>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8" name="Line 31"/>
            <p:cNvSpPr>
              <a:spLocks noChangeShapeType="1"/>
            </p:cNvSpPr>
            <p:nvPr/>
          </p:nvSpPr>
          <p:spPr bwMode="auto">
            <a:xfrm>
              <a:off x="2112" y="307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9" name="Line 32"/>
            <p:cNvSpPr>
              <a:spLocks noChangeShapeType="1"/>
            </p:cNvSpPr>
            <p:nvPr/>
          </p:nvSpPr>
          <p:spPr bwMode="auto">
            <a:xfrm>
              <a:off x="2256" y="288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0" name="Text Box 34"/>
            <p:cNvSpPr txBox="1">
              <a:spLocks noChangeArrowheads="1"/>
            </p:cNvSpPr>
            <p:nvPr/>
          </p:nvSpPr>
          <p:spPr bwMode="auto">
            <a:xfrm>
              <a:off x="4416" y="2256"/>
              <a:ext cx="38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t>键码</a:t>
              </a:r>
            </a:p>
          </p:txBody>
        </p:sp>
        <p:sp>
          <p:nvSpPr>
            <p:cNvPr id="38941" name="Line 35"/>
            <p:cNvSpPr>
              <a:spLocks noChangeShapeType="1"/>
            </p:cNvSpPr>
            <p:nvPr/>
          </p:nvSpPr>
          <p:spPr bwMode="auto">
            <a:xfrm>
              <a:off x="1728" y="1776"/>
              <a:ext cx="0" cy="17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latin typeface="宋体" panose="02010600030101010101" pitchFamily="2" charset="-122"/>
              </a:rPr>
              <a:t>编码键盘存在的问题</a:t>
            </a:r>
            <a:br>
              <a:rPr lang="zh-CN" altLang="en-US" smtClean="0">
                <a:latin typeface="宋体" panose="02010600030101010101" pitchFamily="2" charset="-122"/>
              </a:rPr>
            </a:br>
            <a:endParaRPr lang="zh-CN" altLang="en-US" smtClean="0"/>
          </a:p>
        </p:txBody>
      </p:sp>
      <p:sp>
        <p:nvSpPr>
          <p:cNvPr id="39939" name="内容占位符 2"/>
          <p:cNvSpPr>
            <a:spLocks noGrp="1"/>
          </p:cNvSpPr>
          <p:nvPr>
            <p:ph idx="1"/>
          </p:nvPr>
        </p:nvSpPr>
        <p:spPr/>
        <p:txBody>
          <a:bodyPr/>
          <a:lstStyle/>
          <a:p>
            <a:pPr eaLnBrk="1" hangingPunct="1"/>
            <a:r>
              <a:rPr lang="zh-CN" altLang="en-US" smtClean="0">
                <a:latin typeface="宋体" panose="02010600030101010101" pitchFamily="2" charset="-122"/>
              </a:rPr>
              <a:t>① 当键的数量较多时，编码逻辑的成本较高。</a:t>
            </a:r>
          </a:p>
          <a:p>
            <a:pPr eaLnBrk="1" hangingPunct="1"/>
            <a:r>
              <a:rPr lang="zh-CN" altLang="en-US" smtClean="0">
                <a:latin typeface="宋体" panose="02010600030101010101" pitchFamily="2" charset="-122"/>
              </a:rPr>
              <a:t>② 直接编码产生键码的方法不够灵活，一旦编码逻辑电路固定，如果需要重新定义键名与键码，就不够方便。</a:t>
            </a:r>
            <a:endParaRPr lang="zh-CN" altLang="en-US" smtClean="0"/>
          </a:p>
          <a:p>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3994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99635AC-880F-4A47-AB2F-7E0BD1888F08}" type="slidenum">
              <a:rPr lang="en-US" altLang="zh-CN" sz="1400">
                <a:solidFill>
                  <a:schemeClr val="bg2"/>
                </a:solidFill>
                <a:latin typeface="Tahoma" panose="020B0604030504040204" pitchFamily="34" charset="0"/>
              </a:rPr>
              <a:pPr/>
              <a:t>29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sz="4000" smtClean="0">
                <a:latin typeface="宋体" panose="02010600030101010101" pitchFamily="2" charset="-122"/>
              </a:rPr>
              <a:t>8.1 I/O</a:t>
            </a:r>
            <a:r>
              <a:rPr lang="zh-CN" altLang="en-US" sz="4000" smtClean="0">
                <a:latin typeface="宋体" panose="02010600030101010101" pitchFamily="2" charset="-122"/>
              </a:rPr>
              <a:t>设备概述</a:t>
            </a:r>
          </a:p>
        </p:txBody>
      </p:sp>
      <p:sp>
        <p:nvSpPr>
          <p:cNvPr id="13317" name="Rectangle 3"/>
          <p:cNvSpPr>
            <a:spLocks noGrp="1" noChangeArrowheads="1"/>
          </p:cNvSpPr>
          <p:nvPr>
            <p:ph idx="1"/>
          </p:nvPr>
        </p:nvSpPr>
        <p:spPr>
          <a:xfrm>
            <a:off x="457200" y="1371600"/>
            <a:ext cx="8229600" cy="4953000"/>
          </a:xfrm>
        </p:spPr>
        <p:txBody>
          <a:bodyPr/>
          <a:lstStyle/>
          <a:p>
            <a:pPr eaLnBrk="1" hangingPunct="1">
              <a:lnSpc>
                <a:spcPct val="120000"/>
              </a:lnSpc>
            </a:pPr>
            <a:r>
              <a:rPr lang="en-US" altLang="zh-CN" smtClean="0">
                <a:solidFill>
                  <a:srgbClr val="FFFF00"/>
                </a:solidFill>
                <a:latin typeface="宋体" panose="02010600030101010101" pitchFamily="2" charset="-122"/>
              </a:rPr>
              <a:t>I/O</a:t>
            </a:r>
            <a:r>
              <a:rPr lang="zh-CN" altLang="en-US" smtClean="0">
                <a:solidFill>
                  <a:srgbClr val="FFFF00"/>
                </a:solidFill>
                <a:latin typeface="宋体" panose="02010600030101010101" pitchFamily="2" charset="-122"/>
              </a:rPr>
              <a:t>设备</a:t>
            </a:r>
            <a:r>
              <a:rPr lang="zh-CN" altLang="en-US" smtClean="0">
                <a:latin typeface="宋体" panose="02010600030101010101" pitchFamily="2" charset="-122"/>
              </a:rPr>
              <a:t>：实现计算机系统与外部世界之间进行信息交换或信息存储的装置。</a:t>
            </a:r>
          </a:p>
          <a:p>
            <a:pPr eaLnBrk="1" hangingPunct="1">
              <a:lnSpc>
                <a:spcPct val="120000"/>
              </a:lnSpc>
            </a:pPr>
            <a:r>
              <a:rPr lang="zh-CN" altLang="en-US" smtClean="0">
                <a:solidFill>
                  <a:srgbClr val="FFFF00"/>
                </a:solidFill>
                <a:latin typeface="宋体" panose="02010600030101010101" pitchFamily="2" charset="-122"/>
              </a:rPr>
              <a:t>输入设备</a:t>
            </a:r>
            <a:r>
              <a:rPr lang="zh-CN" altLang="en-US" smtClean="0">
                <a:latin typeface="宋体" panose="02010600030101010101" pitchFamily="2" charset="-122"/>
              </a:rPr>
              <a:t>：将现实世界各种形式表示的信息，转换为计算机所能识别、处理的信息形式并输入计算机。</a:t>
            </a:r>
          </a:p>
          <a:p>
            <a:pPr eaLnBrk="1" hangingPunct="1">
              <a:lnSpc>
                <a:spcPct val="120000"/>
              </a:lnSpc>
            </a:pPr>
            <a:r>
              <a:rPr lang="zh-CN" altLang="en-US" smtClean="0">
                <a:solidFill>
                  <a:srgbClr val="FFFF00"/>
                </a:solidFill>
                <a:latin typeface="宋体" panose="02010600030101010101" pitchFamily="2" charset="-122"/>
              </a:rPr>
              <a:t>输出设备</a:t>
            </a:r>
            <a:r>
              <a:rPr lang="zh-CN" altLang="en-US" smtClean="0">
                <a:latin typeface="宋体" panose="02010600030101010101" pitchFamily="2" charset="-122"/>
              </a:rPr>
              <a:t>：将计算机处理的结果，转换为适当的，以现实世界所能接受的信息形式输出出来，以便为人或其它系统所用。</a:t>
            </a:r>
          </a:p>
        </p:txBody>
      </p:sp>
      <p:sp>
        <p:nvSpPr>
          <p:cNvPr id="4" name="日期占位符 3"/>
          <p:cNvSpPr>
            <a:spLocks noGrp="1"/>
          </p:cNvSpPr>
          <p:nvPr>
            <p:ph type="dt" sz="half" idx="10"/>
          </p:nvPr>
        </p:nvSpPr>
        <p:spPr/>
        <p:txBody>
          <a:bodyPr/>
          <a:lstStyle/>
          <a:p>
            <a:pPr>
              <a:defRPr/>
            </a:pPr>
            <a:fld id="{69F648CB-6795-45BB-929D-44E66BCB68E8}" type="datetime1">
              <a:rPr lang="zh-CN" altLang="en-US"/>
              <a:pPr>
                <a:defRPr/>
              </a:pPr>
              <a:t>2021/9/12</a:t>
            </a:fld>
            <a:endParaRPr lang="en-US" altLang="zh-CN"/>
          </a:p>
        </p:txBody>
      </p:sp>
      <p:sp>
        <p:nvSpPr>
          <p:cNvPr id="133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D7733DC-050A-4E54-A705-022AECB33A66}" type="slidenum">
              <a:rPr lang="en-US" altLang="zh-CN" sz="1400">
                <a:solidFill>
                  <a:schemeClr val="bg2"/>
                </a:solidFill>
                <a:latin typeface="Tahoma" panose="020B0604030504040204" pitchFamily="34" charset="0"/>
              </a:rPr>
              <a:pPr/>
              <a:t>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4" name="Rectangle 3"/>
          <p:cNvSpPr>
            <a:spLocks noGrp="1" noChangeArrowheads="1"/>
          </p:cNvSpPr>
          <p:nvPr>
            <p:ph idx="1"/>
          </p:nvPr>
        </p:nvSpPr>
        <p:spPr>
          <a:xfrm>
            <a:off x="539750" y="404813"/>
            <a:ext cx="8064500" cy="5767387"/>
          </a:xfrm>
        </p:spPr>
        <p:txBody>
          <a:bodyPr/>
          <a:lstStyle/>
          <a:p>
            <a:pPr eaLnBrk="1" hangingPunct="1">
              <a:lnSpc>
                <a:spcPct val="120000"/>
              </a:lnSpc>
              <a:spcBef>
                <a:spcPct val="0"/>
              </a:spcBef>
            </a:pPr>
            <a:r>
              <a:rPr lang="en-US" altLang="zh-CN" smtClean="0">
                <a:latin typeface="宋体" panose="02010600030101010101" pitchFamily="2" charset="-122"/>
              </a:rPr>
              <a:t>⑵ </a:t>
            </a:r>
            <a:r>
              <a:rPr lang="zh-CN" altLang="en-US" smtClean="0">
                <a:solidFill>
                  <a:srgbClr val="FFFF00"/>
                </a:solidFill>
                <a:latin typeface="宋体" panose="02010600030101010101" pitchFamily="2" charset="-122"/>
              </a:rPr>
              <a:t>扫描式键盘</a:t>
            </a:r>
            <a:r>
              <a:rPr lang="zh-CN" altLang="en-US" smtClean="0">
                <a:latin typeface="宋体" panose="02010600030101010101" pitchFamily="2" charset="-122"/>
              </a:rPr>
              <a:t>：将键连接成矩阵，每个键位于某行、某列交点上，先通过扫描方法找到按下的键的行列位置，称为</a:t>
            </a:r>
            <a:r>
              <a:rPr lang="zh-CN" altLang="en-US" smtClean="0">
                <a:solidFill>
                  <a:srgbClr val="FFFF00"/>
                </a:solidFill>
                <a:latin typeface="宋体" panose="02010600030101010101" pitchFamily="2" charset="-122"/>
              </a:rPr>
              <a:t>位置码</a:t>
            </a:r>
            <a:r>
              <a:rPr lang="zh-CN" altLang="en-US" smtClean="0">
                <a:latin typeface="宋体" panose="02010600030101010101" pitchFamily="2" charset="-122"/>
              </a:rPr>
              <a:t>或</a:t>
            </a:r>
            <a:r>
              <a:rPr lang="zh-CN" altLang="en-US" smtClean="0">
                <a:solidFill>
                  <a:srgbClr val="FFFF00"/>
                </a:solidFill>
                <a:latin typeface="宋体" panose="02010600030101010101" pitchFamily="2" charset="-122"/>
              </a:rPr>
              <a:t>扫描码</a:t>
            </a:r>
            <a:r>
              <a:rPr lang="zh-CN" altLang="en-US" smtClean="0">
                <a:latin typeface="宋体" panose="02010600030101010101" pitchFamily="2" charset="-122"/>
              </a:rPr>
              <a:t>；再查表（用</a:t>
            </a:r>
            <a:r>
              <a:rPr lang="en-US" altLang="zh-CN" smtClean="0">
                <a:latin typeface="宋体" panose="02010600030101010101" pitchFamily="2" charset="-122"/>
              </a:rPr>
              <a:t>ROM</a:t>
            </a:r>
            <a:r>
              <a:rPr lang="zh-CN" altLang="en-US" smtClean="0">
                <a:latin typeface="宋体" panose="02010600030101010101" pitchFamily="2" charset="-122"/>
              </a:rPr>
              <a:t>构成或用软件实现）将位置码转换为键码。</a:t>
            </a:r>
          </a:p>
        </p:txBody>
      </p:sp>
      <p:sp>
        <p:nvSpPr>
          <p:cNvPr id="55" name="日期占位符 3"/>
          <p:cNvSpPr>
            <a:spLocks noGrp="1"/>
          </p:cNvSpPr>
          <p:nvPr>
            <p:ph type="dt" sz="half" idx="10"/>
          </p:nvPr>
        </p:nvSpPr>
        <p:spPr/>
        <p:txBody>
          <a:bodyPr/>
          <a:lstStyle/>
          <a:p>
            <a:pPr>
              <a:defRPr/>
            </a:pPr>
            <a:fld id="{3A25D9EB-5506-4672-A132-D8D034814C39}" type="datetime1">
              <a:rPr lang="zh-CN" altLang="en-US"/>
              <a:pPr>
                <a:defRPr/>
              </a:pPr>
              <a:t>2021/9/12</a:t>
            </a:fld>
            <a:endParaRPr lang="en-US" altLang="zh-CN"/>
          </a:p>
        </p:txBody>
      </p:sp>
      <p:sp>
        <p:nvSpPr>
          <p:cNvPr id="409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1F2E639-7724-4960-9D74-77E692811E12}" type="slidenum">
              <a:rPr lang="en-US" altLang="zh-CN" sz="1400">
                <a:solidFill>
                  <a:schemeClr val="bg2"/>
                </a:solidFill>
                <a:latin typeface="Tahoma" panose="020B0604030504040204" pitchFamily="34" charset="0"/>
              </a:rPr>
              <a:pPr/>
              <a:t>30</a:t>
            </a:fld>
            <a:endParaRPr lang="en-US" altLang="zh-CN" sz="1400">
              <a:solidFill>
                <a:schemeClr val="bg2"/>
              </a:solidFill>
              <a:latin typeface="Tahoma" panose="020B0604030504040204" pitchFamily="34" charset="0"/>
            </a:endParaRPr>
          </a:p>
        </p:txBody>
      </p:sp>
      <p:grpSp>
        <p:nvGrpSpPr>
          <p:cNvPr id="40965" name="Group 57"/>
          <p:cNvGrpSpPr>
            <a:grpSpLocks/>
          </p:cNvGrpSpPr>
          <p:nvPr/>
        </p:nvGrpSpPr>
        <p:grpSpPr bwMode="auto">
          <a:xfrm>
            <a:off x="2438400" y="2590800"/>
            <a:ext cx="4495800" cy="3530600"/>
            <a:chOff x="1536" y="1632"/>
            <a:chExt cx="2832" cy="2224"/>
          </a:xfrm>
        </p:grpSpPr>
        <p:sp>
          <p:nvSpPr>
            <p:cNvPr id="40966" name="Line 4"/>
            <p:cNvSpPr>
              <a:spLocks noChangeShapeType="1"/>
            </p:cNvSpPr>
            <p:nvPr/>
          </p:nvSpPr>
          <p:spPr bwMode="auto">
            <a:xfrm>
              <a:off x="1536" y="2295"/>
              <a:ext cx="25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7" name="Line 5"/>
            <p:cNvSpPr>
              <a:spLocks noChangeShapeType="1"/>
            </p:cNvSpPr>
            <p:nvPr/>
          </p:nvSpPr>
          <p:spPr bwMode="auto">
            <a:xfrm>
              <a:off x="2221" y="1974"/>
              <a:ext cx="0" cy="18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8" name="Line 6"/>
            <p:cNvSpPr>
              <a:spLocks noChangeShapeType="1"/>
            </p:cNvSpPr>
            <p:nvPr/>
          </p:nvSpPr>
          <p:spPr bwMode="auto">
            <a:xfrm>
              <a:off x="3419" y="1974"/>
              <a:ext cx="0" cy="18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9" name="Line 7"/>
            <p:cNvSpPr>
              <a:spLocks noChangeShapeType="1"/>
            </p:cNvSpPr>
            <p:nvPr/>
          </p:nvSpPr>
          <p:spPr bwMode="auto">
            <a:xfrm>
              <a:off x="2648" y="1974"/>
              <a:ext cx="0" cy="18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0970" name="Group 8"/>
            <p:cNvGrpSpPr>
              <a:grpSpLocks/>
            </p:cNvGrpSpPr>
            <p:nvPr/>
          </p:nvGrpSpPr>
          <p:grpSpPr bwMode="auto">
            <a:xfrm>
              <a:off x="2648" y="2055"/>
              <a:ext cx="257" cy="240"/>
              <a:chOff x="2160" y="816"/>
              <a:chExt cx="288" cy="288"/>
            </a:xfrm>
          </p:grpSpPr>
          <p:sp>
            <p:nvSpPr>
              <p:cNvPr id="41013" name="Line 9"/>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4" name="Line 10"/>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5" name="Line 11"/>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6" name="Line 12"/>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971" name="Group 13"/>
            <p:cNvGrpSpPr>
              <a:grpSpLocks/>
            </p:cNvGrpSpPr>
            <p:nvPr/>
          </p:nvGrpSpPr>
          <p:grpSpPr bwMode="auto">
            <a:xfrm>
              <a:off x="2221" y="2375"/>
              <a:ext cx="256" cy="240"/>
              <a:chOff x="2160" y="816"/>
              <a:chExt cx="288" cy="288"/>
            </a:xfrm>
          </p:grpSpPr>
          <p:sp>
            <p:nvSpPr>
              <p:cNvPr id="41009" name="Line 14"/>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0" name="Line 15"/>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1" name="Line 16"/>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2" name="Line 17"/>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972" name="Group 18"/>
            <p:cNvGrpSpPr>
              <a:grpSpLocks/>
            </p:cNvGrpSpPr>
            <p:nvPr/>
          </p:nvGrpSpPr>
          <p:grpSpPr bwMode="auto">
            <a:xfrm>
              <a:off x="2648" y="2375"/>
              <a:ext cx="257" cy="240"/>
              <a:chOff x="2160" y="816"/>
              <a:chExt cx="288" cy="288"/>
            </a:xfrm>
          </p:grpSpPr>
          <p:sp>
            <p:nvSpPr>
              <p:cNvPr id="41005" name="Line 19"/>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6" name="Line 20"/>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7" name="Line 21"/>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8" name="Line 22"/>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0973" name="Line 23"/>
            <p:cNvSpPr>
              <a:spLocks noChangeShapeType="1"/>
            </p:cNvSpPr>
            <p:nvPr/>
          </p:nvSpPr>
          <p:spPr bwMode="auto">
            <a:xfrm>
              <a:off x="3847" y="1974"/>
              <a:ext cx="0" cy="18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0974" name="Group 24"/>
            <p:cNvGrpSpPr>
              <a:grpSpLocks/>
            </p:cNvGrpSpPr>
            <p:nvPr/>
          </p:nvGrpSpPr>
          <p:grpSpPr bwMode="auto">
            <a:xfrm>
              <a:off x="3419" y="2375"/>
              <a:ext cx="256" cy="240"/>
              <a:chOff x="2160" y="816"/>
              <a:chExt cx="288" cy="288"/>
            </a:xfrm>
          </p:grpSpPr>
          <p:sp>
            <p:nvSpPr>
              <p:cNvPr id="41001" name="Line 25"/>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2" name="Line 26"/>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3" name="Line 27"/>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4" name="Line 28"/>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975" name="Group 29"/>
            <p:cNvGrpSpPr>
              <a:grpSpLocks/>
            </p:cNvGrpSpPr>
            <p:nvPr/>
          </p:nvGrpSpPr>
          <p:grpSpPr bwMode="auto">
            <a:xfrm>
              <a:off x="2221" y="3255"/>
              <a:ext cx="256" cy="241"/>
              <a:chOff x="2160" y="816"/>
              <a:chExt cx="288" cy="288"/>
            </a:xfrm>
          </p:grpSpPr>
          <p:sp>
            <p:nvSpPr>
              <p:cNvPr id="40997" name="Line 30"/>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8" name="Line 31"/>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9" name="Line 32"/>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0" name="Line 33"/>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0976" name="Rectangle 34"/>
            <p:cNvSpPr>
              <a:spLocks noChangeArrowheads="1"/>
            </p:cNvSpPr>
            <p:nvPr/>
          </p:nvSpPr>
          <p:spPr bwMode="auto">
            <a:xfrm>
              <a:off x="2178" y="1760"/>
              <a:ext cx="85" cy="20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0977" name="Line 35"/>
            <p:cNvSpPr>
              <a:spLocks noChangeShapeType="1"/>
            </p:cNvSpPr>
            <p:nvPr/>
          </p:nvSpPr>
          <p:spPr bwMode="auto">
            <a:xfrm>
              <a:off x="1536" y="2615"/>
              <a:ext cx="25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36"/>
            <p:cNvSpPr>
              <a:spLocks noChangeShapeType="1"/>
            </p:cNvSpPr>
            <p:nvPr/>
          </p:nvSpPr>
          <p:spPr bwMode="auto">
            <a:xfrm>
              <a:off x="1536" y="2935"/>
              <a:ext cx="25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Line 37"/>
            <p:cNvSpPr>
              <a:spLocks noChangeShapeType="1"/>
            </p:cNvSpPr>
            <p:nvPr/>
          </p:nvSpPr>
          <p:spPr bwMode="auto">
            <a:xfrm>
              <a:off x="1536" y="3496"/>
              <a:ext cx="25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AutoShape 38"/>
            <p:cNvSpPr>
              <a:spLocks noChangeArrowheads="1"/>
            </p:cNvSpPr>
            <p:nvPr/>
          </p:nvSpPr>
          <p:spPr bwMode="auto">
            <a:xfrm>
              <a:off x="4317" y="1632"/>
              <a:ext cx="51" cy="51"/>
            </a:xfrm>
            <a:prstGeom prst="flowChartConnector">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0981" name="Text Box 39"/>
            <p:cNvSpPr txBox="1">
              <a:spLocks noChangeArrowheads="1"/>
            </p:cNvSpPr>
            <p:nvPr/>
          </p:nvSpPr>
          <p:spPr bwMode="auto">
            <a:xfrm>
              <a:off x="1849" y="3615"/>
              <a:ext cx="3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15</a:t>
              </a:r>
            </a:p>
          </p:txBody>
        </p:sp>
        <p:sp>
          <p:nvSpPr>
            <p:cNvPr id="40982" name="Text Box 40"/>
            <p:cNvSpPr txBox="1">
              <a:spLocks noChangeArrowheads="1"/>
            </p:cNvSpPr>
            <p:nvPr/>
          </p:nvSpPr>
          <p:spPr bwMode="auto">
            <a:xfrm>
              <a:off x="2333" y="3615"/>
              <a:ext cx="30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14</a:t>
              </a:r>
            </a:p>
          </p:txBody>
        </p:sp>
        <p:sp>
          <p:nvSpPr>
            <p:cNvPr id="40983" name="Text Box 41"/>
            <p:cNvSpPr txBox="1">
              <a:spLocks noChangeArrowheads="1"/>
            </p:cNvSpPr>
            <p:nvPr/>
          </p:nvSpPr>
          <p:spPr bwMode="auto">
            <a:xfrm>
              <a:off x="3633" y="3615"/>
              <a:ext cx="17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0</a:t>
              </a:r>
            </a:p>
          </p:txBody>
        </p:sp>
        <p:sp>
          <p:nvSpPr>
            <p:cNvPr id="40984" name="Text Box 42"/>
            <p:cNvSpPr txBox="1">
              <a:spLocks noChangeArrowheads="1"/>
            </p:cNvSpPr>
            <p:nvPr/>
          </p:nvSpPr>
          <p:spPr bwMode="auto">
            <a:xfrm>
              <a:off x="3205" y="3615"/>
              <a:ext cx="17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1</a:t>
              </a:r>
            </a:p>
          </p:txBody>
        </p:sp>
        <p:sp>
          <p:nvSpPr>
            <p:cNvPr id="40985" name="Text Box 43"/>
            <p:cNvSpPr txBox="1">
              <a:spLocks noChangeArrowheads="1"/>
            </p:cNvSpPr>
            <p:nvPr/>
          </p:nvSpPr>
          <p:spPr bwMode="auto">
            <a:xfrm>
              <a:off x="1622" y="2055"/>
              <a:ext cx="17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0</a:t>
              </a:r>
            </a:p>
          </p:txBody>
        </p:sp>
        <p:sp>
          <p:nvSpPr>
            <p:cNvPr id="40986" name="Text Box 44"/>
            <p:cNvSpPr txBox="1">
              <a:spLocks noChangeArrowheads="1"/>
            </p:cNvSpPr>
            <p:nvPr/>
          </p:nvSpPr>
          <p:spPr bwMode="auto">
            <a:xfrm>
              <a:off x="1622" y="2375"/>
              <a:ext cx="17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1</a:t>
              </a:r>
            </a:p>
          </p:txBody>
        </p:sp>
        <p:sp>
          <p:nvSpPr>
            <p:cNvPr id="40987" name="Text Box 45"/>
            <p:cNvSpPr txBox="1">
              <a:spLocks noChangeArrowheads="1"/>
            </p:cNvSpPr>
            <p:nvPr/>
          </p:nvSpPr>
          <p:spPr bwMode="auto">
            <a:xfrm>
              <a:off x="1622" y="3255"/>
              <a:ext cx="17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7</a:t>
              </a:r>
            </a:p>
          </p:txBody>
        </p:sp>
        <p:sp>
          <p:nvSpPr>
            <p:cNvPr id="40988" name="Rectangle 47"/>
            <p:cNvSpPr>
              <a:spLocks noChangeArrowheads="1"/>
            </p:cNvSpPr>
            <p:nvPr/>
          </p:nvSpPr>
          <p:spPr bwMode="auto">
            <a:xfrm>
              <a:off x="2606" y="1760"/>
              <a:ext cx="85" cy="20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0989" name="Rectangle 48"/>
            <p:cNvSpPr>
              <a:spLocks noChangeArrowheads="1"/>
            </p:cNvSpPr>
            <p:nvPr/>
          </p:nvSpPr>
          <p:spPr bwMode="auto">
            <a:xfrm>
              <a:off x="3376" y="1760"/>
              <a:ext cx="85" cy="20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0990" name="Rectangle 49"/>
            <p:cNvSpPr>
              <a:spLocks noChangeArrowheads="1"/>
            </p:cNvSpPr>
            <p:nvPr/>
          </p:nvSpPr>
          <p:spPr bwMode="auto">
            <a:xfrm>
              <a:off x="3804" y="1760"/>
              <a:ext cx="85" cy="20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0991" name="Line 50"/>
            <p:cNvSpPr>
              <a:spLocks noChangeShapeType="1"/>
            </p:cNvSpPr>
            <p:nvPr/>
          </p:nvSpPr>
          <p:spPr bwMode="auto">
            <a:xfrm>
              <a:off x="2221" y="1675"/>
              <a:ext cx="0" cy="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51"/>
            <p:cNvSpPr>
              <a:spLocks noChangeShapeType="1"/>
            </p:cNvSpPr>
            <p:nvPr/>
          </p:nvSpPr>
          <p:spPr bwMode="auto">
            <a:xfrm>
              <a:off x="2221" y="1675"/>
              <a:ext cx="20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Line 52"/>
            <p:cNvSpPr>
              <a:spLocks noChangeShapeType="1"/>
            </p:cNvSpPr>
            <p:nvPr/>
          </p:nvSpPr>
          <p:spPr bwMode="auto">
            <a:xfrm>
              <a:off x="2648" y="1675"/>
              <a:ext cx="0" cy="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Line 53"/>
            <p:cNvSpPr>
              <a:spLocks noChangeShapeType="1"/>
            </p:cNvSpPr>
            <p:nvPr/>
          </p:nvSpPr>
          <p:spPr bwMode="auto">
            <a:xfrm>
              <a:off x="3419" y="1675"/>
              <a:ext cx="0" cy="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5" name="Line 54"/>
            <p:cNvSpPr>
              <a:spLocks noChangeShapeType="1"/>
            </p:cNvSpPr>
            <p:nvPr/>
          </p:nvSpPr>
          <p:spPr bwMode="auto">
            <a:xfrm>
              <a:off x="3847" y="1675"/>
              <a:ext cx="0" cy="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6" name="Text Box 56"/>
            <p:cNvSpPr txBox="1">
              <a:spLocks noChangeArrowheads="1"/>
            </p:cNvSpPr>
            <p:nvPr/>
          </p:nvSpPr>
          <p:spPr bwMode="auto">
            <a:xfrm>
              <a:off x="1584" y="2688"/>
              <a:ext cx="17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2</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solidFill>
                  <a:schemeClr val="tx1"/>
                </a:solidFill>
                <a:latin typeface="宋体" panose="02010600030101010101" pitchFamily="2" charset="-122"/>
              </a:rPr>
              <a:t>扫描式键盘的特点</a:t>
            </a:r>
            <a:endParaRPr lang="zh-CN" altLang="en-US" smtClean="0">
              <a:solidFill>
                <a:schemeClr val="tx1"/>
              </a:solidFill>
            </a:endParaRPr>
          </a:p>
        </p:txBody>
      </p:sp>
      <p:sp>
        <p:nvSpPr>
          <p:cNvPr id="41987" name="内容占位符 2"/>
          <p:cNvSpPr>
            <a:spLocks noGrp="1"/>
          </p:cNvSpPr>
          <p:nvPr>
            <p:ph idx="1"/>
          </p:nvPr>
        </p:nvSpPr>
        <p:spPr/>
        <p:txBody>
          <a:bodyPr/>
          <a:lstStyle/>
          <a:p>
            <a:pPr eaLnBrk="1" hangingPunct="1"/>
            <a:r>
              <a:rPr lang="en-US" altLang="zh-CN" smtClean="0">
                <a:latin typeface="宋体" panose="02010600030101010101" pitchFamily="2" charset="-122"/>
              </a:rPr>
              <a:t>① </a:t>
            </a:r>
            <a:r>
              <a:rPr lang="zh-CN" altLang="en-US" smtClean="0">
                <a:latin typeface="宋体" panose="02010600030101010101" pitchFamily="2" charset="-122"/>
              </a:rPr>
              <a:t>当键盘逻辑固定后，某一位置上的键就具有固定的位置码；</a:t>
            </a:r>
          </a:p>
          <a:p>
            <a:pPr eaLnBrk="1" hangingPunct="1"/>
            <a:r>
              <a:rPr lang="zh-CN" altLang="en-US" smtClean="0">
                <a:latin typeface="宋体" panose="02010600030101010101" pitchFamily="2" charset="-122"/>
              </a:rPr>
              <a:t>② 更换转换表的内容，即可重新定义键名与键码。</a:t>
            </a:r>
          </a:p>
          <a:p>
            <a:pPr eaLnBrk="1" hangingPunct="1"/>
            <a:r>
              <a:rPr lang="zh-CN" altLang="en-US" smtClean="0">
                <a:latin typeface="宋体" panose="02010600030101010101" pitchFamily="2" charset="-122"/>
              </a:rPr>
              <a:t>在通用键盘以及键的数量较多时，普遍采用扫描方式产生键码。</a:t>
            </a:r>
          </a:p>
          <a:p>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419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876B4A5-78DC-4301-9A7E-8920D5B6763B}" type="slidenum">
              <a:rPr lang="en-US" altLang="zh-CN" sz="1400">
                <a:solidFill>
                  <a:schemeClr val="bg2"/>
                </a:solidFill>
                <a:latin typeface="Tahoma" panose="020B0604030504040204" pitchFamily="34" charset="0"/>
              </a:rPr>
              <a:pPr/>
              <a:t>31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381000" y="381000"/>
            <a:ext cx="8001000" cy="685800"/>
          </a:xfrm>
        </p:spPr>
        <p:txBody>
          <a:bodyPr/>
          <a:lstStyle/>
          <a:p>
            <a:pPr eaLnBrk="1" hangingPunct="1"/>
            <a:r>
              <a:rPr lang="en-US" altLang="zh-CN" sz="4000" smtClean="0">
                <a:latin typeface="隶书" panose="02010509060101010101" pitchFamily="49" charset="-122"/>
              </a:rPr>
              <a:t>1</a:t>
            </a:r>
            <a:r>
              <a:rPr lang="zh-CN" altLang="en-US" sz="4000" smtClean="0">
                <a:latin typeface="隶书" panose="02010509060101010101" pitchFamily="49" charset="-122"/>
              </a:rPr>
              <a:t>）</a:t>
            </a:r>
            <a:r>
              <a:rPr lang="en-US" altLang="zh-CN" sz="4000" smtClean="0">
                <a:latin typeface="隶书" panose="02010509060101010101" pitchFamily="49" charset="-122"/>
              </a:rPr>
              <a:t>  </a:t>
            </a:r>
            <a:r>
              <a:rPr lang="zh-CN" altLang="en-US" sz="4000" smtClean="0">
                <a:latin typeface="隶书" panose="02010509060101010101" pitchFamily="49" charset="-122"/>
              </a:rPr>
              <a:t>硬件扫描键盘</a:t>
            </a:r>
          </a:p>
        </p:txBody>
      </p:sp>
      <p:sp>
        <p:nvSpPr>
          <p:cNvPr id="43013" name="Rectangle 3"/>
          <p:cNvSpPr>
            <a:spLocks noGrp="1" noChangeArrowheads="1"/>
          </p:cNvSpPr>
          <p:nvPr>
            <p:ph idx="1"/>
          </p:nvPr>
        </p:nvSpPr>
        <p:spPr>
          <a:xfrm>
            <a:off x="457200" y="1295400"/>
            <a:ext cx="8153400" cy="4953000"/>
          </a:xfrm>
        </p:spPr>
        <p:txBody>
          <a:bodyPr/>
          <a:lstStyle/>
          <a:p>
            <a:pPr eaLnBrk="1" hangingPunct="1">
              <a:lnSpc>
                <a:spcPct val="120000"/>
              </a:lnSpc>
            </a:pPr>
            <a:r>
              <a:rPr lang="zh-CN" altLang="en-US" smtClean="0">
                <a:latin typeface="宋体" panose="02010600030101010101" pitchFamily="2" charset="-122"/>
              </a:rPr>
              <a:t>在键盘上，各键的安装位置可根据操作的需要而定，但</a:t>
            </a:r>
            <a:r>
              <a:rPr lang="zh-CN" altLang="en-US" smtClean="0">
                <a:solidFill>
                  <a:srgbClr val="FFC000"/>
                </a:solidFill>
                <a:latin typeface="宋体" panose="02010600030101010101" pitchFamily="2" charset="-122"/>
              </a:rPr>
              <a:t>在电气连接</a:t>
            </a:r>
            <a:r>
              <a:rPr lang="zh-CN" altLang="en-US" smtClean="0">
                <a:latin typeface="宋体" panose="02010600030101010101" pitchFamily="2" charset="-122"/>
              </a:rPr>
              <a:t>上，可将各键连接成</a:t>
            </a:r>
            <a:r>
              <a:rPr lang="en-US" altLang="zh-CN" smtClean="0">
                <a:latin typeface="宋体" panose="02010600030101010101" pitchFamily="2" charset="-122"/>
              </a:rPr>
              <a:t>n</a:t>
            </a:r>
            <a:r>
              <a:rPr lang="zh-CN" altLang="en-US" smtClean="0">
                <a:latin typeface="宋体" panose="02010600030101010101" pitchFamily="2" charset="-122"/>
              </a:rPr>
              <a:t>行</a:t>
            </a:r>
            <a:r>
              <a:rPr lang="en-US" altLang="zh-CN" smtClean="0">
                <a:latin typeface="宋体" panose="02010600030101010101" pitchFamily="2" charset="-122"/>
              </a:rPr>
              <a:t>×m</a:t>
            </a:r>
            <a:r>
              <a:rPr lang="zh-CN" altLang="en-US" smtClean="0">
                <a:latin typeface="宋体" panose="02010600030101010101" pitchFamily="2" charset="-122"/>
              </a:rPr>
              <a:t>列的矩阵形式，每个键连接于某个行线与某个列线之间。通过硬件扫描或软件扫描，识别所按下的键的行列位置，得到位置码（扫描码）。</a:t>
            </a:r>
          </a:p>
          <a:p>
            <a:pPr eaLnBrk="1" hangingPunct="1">
              <a:lnSpc>
                <a:spcPct val="120000"/>
              </a:lnSpc>
            </a:pPr>
            <a:r>
              <a:rPr lang="zh-CN" altLang="en-US" smtClean="0">
                <a:latin typeface="宋体" panose="02010600030101010101" pitchFamily="2" charset="-122"/>
              </a:rPr>
              <a:t>如果由硬件逻辑实现扫描，这种键盘称为</a:t>
            </a:r>
            <a:r>
              <a:rPr lang="zh-CN" altLang="en-US" smtClean="0">
                <a:solidFill>
                  <a:srgbClr val="FFC000"/>
                </a:solidFill>
                <a:latin typeface="宋体" panose="02010600030101010101" pitchFamily="2" charset="-122"/>
              </a:rPr>
              <a:t>硬件扫描键盘</a:t>
            </a:r>
            <a:r>
              <a:rPr lang="zh-CN" altLang="en-US" smtClean="0">
                <a:latin typeface="宋体" panose="02010600030101010101" pitchFamily="2" charset="-122"/>
              </a:rPr>
              <a:t>，或称为</a:t>
            </a:r>
            <a:r>
              <a:rPr lang="zh-CN" altLang="en-US" smtClean="0">
                <a:solidFill>
                  <a:srgbClr val="FFC000"/>
                </a:solidFill>
                <a:latin typeface="宋体" panose="02010600030101010101" pitchFamily="2" charset="-122"/>
              </a:rPr>
              <a:t>电子扫描式编码键盘</a:t>
            </a:r>
            <a:r>
              <a:rPr lang="zh-CN" altLang="en-US" smtClean="0">
                <a:latin typeface="宋体" panose="02010600030101010101" pitchFamily="2" charset="-122"/>
              </a:rPr>
              <a:t>。所用的硬件逻辑可称为广义上的编码器。</a:t>
            </a:r>
          </a:p>
        </p:txBody>
      </p:sp>
      <p:sp>
        <p:nvSpPr>
          <p:cNvPr id="4" name="日期占位符 3"/>
          <p:cNvSpPr>
            <a:spLocks noGrp="1"/>
          </p:cNvSpPr>
          <p:nvPr>
            <p:ph type="dt" sz="half" idx="10"/>
          </p:nvPr>
        </p:nvSpPr>
        <p:spPr/>
        <p:txBody>
          <a:bodyPr/>
          <a:lstStyle/>
          <a:p>
            <a:pPr>
              <a:defRPr/>
            </a:pPr>
            <a:fld id="{D86FCDB4-7317-4055-B627-85C447A43171}" type="datetime1">
              <a:rPr lang="zh-CN" altLang="en-US"/>
              <a:pPr>
                <a:defRPr/>
              </a:pPr>
              <a:t>2021/9/12</a:t>
            </a:fld>
            <a:endParaRPr lang="en-US" altLang="zh-CN"/>
          </a:p>
        </p:txBody>
      </p:sp>
      <p:sp>
        <p:nvSpPr>
          <p:cNvPr id="43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7041BCF-8C27-42D5-A917-FDED7ECC4D3C}" type="slidenum">
              <a:rPr lang="en-US" altLang="zh-CN" sz="1400">
                <a:solidFill>
                  <a:schemeClr val="bg2"/>
                </a:solidFill>
                <a:latin typeface="Tahoma" panose="020B0604030504040204" pitchFamily="34" charset="0"/>
              </a:rPr>
              <a:pPr/>
              <a:t>32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 name="日期占位符 3"/>
          <p:cNvSpPr>
            <a:spLocks noGrp="1"/>
          </p:cNvSpPr>
          <p:nvPr>
            <p:ph type="dt" sz="half" idx="10"/>
          </p:nvPr>
        </p:nvSpPr>
        <p:spPr/>
        <p:txBody>
          <a:bodyPr/>
          <a:lstStyle/>
          <a:p>
            <a:pPr>
              <a:defRPr/>
            </a:pPr>
            <a:fld id="{0239C7F9-E0DA-4FB1-B312-61DAE1B1F5C8}" type="datetime1">
              <a:rPr lang="zh-CN" altLang="en-US"/>
              <a:pPr>
                <a:defRPr/>
              </a:pPr>
              <a:t>2021/9/12</a:t>
            </a:fld>
            <a:endParaRPr lang="en-US" altLang="zh-CN"/>
          </a:p>
        </p:txBody>
      </p:sp>
      <p:sp>
        <p:nvSpPr>
          <p:cNvPr id="44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3D356D1-8A1C-47C4-99A3-05293CB82387}" type="slidenum">
              <a:rPr lang="en-US" altLang="zh-CN" sz="1400">
                <a:solidFill>
                  <a:schemeClr val="bg2"/>
                </a:solidFill>
                <a:latin typeface="Tahoma" panose="020B0604030504040204" pitchFamily="34" charset="0"/>
              </a:rPr>
              <a:pPr/>
              <a:t>33</a:t>
            </a:fld>
            <a:endParaRPr lang="en-US" altLang="zh-CN" sz="1400">
              <a:solidFill>
                <a:schemeClr val="bg2"/>
              </a:solidFill>
              <a:latin typeface="Tahoma" panose="020B0604030504040204" pitchFamily="34" charset="0"/>
            </a:endParaRPr>
          </a:p>
        </p:txBody>
      </p:sp>
      <p:grpSp>
        <p:nvGrpSpPr>
          <p:cNvPr id="44036" name="Group 135"/>
          <p:cNvGrpSpPr>
            <a:grpSpLocks/>
          </p:cNvGrpSpPr>
          <p:nvPr/>
        </p:nvGrpSpPr>
        <p:grpSpPr bwMode="auto">
          <a:xfrm>
            <a:off x="900113" y="333375"/>
            <a:ext cx="7467600" cy="6223000"/>
            <a:chOff x="567" y="210"/>
            <a:chExt cx="4704" cy="3920"/>
          </a:xfrm>
        </p:grpSpPr>
        <p:sp>
          <p:nvSpPr>
            <p:cNvPr id="44046" name="Text Box 5"/>
            <p:cNvSpPr txBox="1">
              <a:spLocks noChangeArrowheads="1"/>
            </p:cNvSpPr>
            <p:nvPr/>
          </p:nvSpPr>
          <p:spPr bwMode="auto">
            <a:xfrm>
              <a:off x="1479" y="822"/>
              <a:ext cx="288" cy="16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3</a:t>
              </a:r>
            </a:p>
            <a:p>
              <a:pPr algn="ctr" eaLnBrk="1" hangingPunct="1">
                <a:spcBef>
                  <a:spcPct val="50000"/>
                </a:spcBef>
              </a:pPr>
              <a:r>
                <a:rPr lang="en-US" altLang="zh-CN" sz="2000" b="1"/>
                <a:t>︱</a:t>
              </a:r>
            </a:p>
            <a:p>
              <a:pPr algn="ctr" eaLnBrk="1" hangingPunct="1">
                <a:spcBef>
                  <a:spcPct val="50000"/>
                </a:spcBef>
              </a:pPr>
              <a:r>
                <a:rPr lang="en-US" altLang="zh-CN" sz="2000" b="1"/>
                <a:t>8</a:t>
              </a:r>
            </a:p>
            <a:p>
              <a:pPr algn="ctr" eaLnBrk="1" hangingPunct="1">
                <a:spcBef>
                  <a:spcPct val="50000"/>
                </a:spcBef>
              </a:pPr>
              <a:r>
                <a:rPr lang="zh-CN" altLang="en-US" sz="2000" b="1"/>
                <a:t>译码器</a:t>
              </a:r>
            </a:p>
          </p:txBody>
        </p:sp>
        <p:sp>
          <p:nvSpPr>
            <p:cNvPr id="44047" name="Line 6"/>
            <p:cNvSpPr>
              <a:spLocks noChangeShapeType="1"/>
            </p:cNvSpPr>
            <p:nvPr/>
          </p:nvSpPr>
          <p:spPr bwMode="auto">
            <a:xfrm>
              <a:off x="1767" y="1001"/>
              <a:ext cx="2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Text Box 7"/>
            <p:cNvSpPr txBox="1">
              <a:spLocks noChangeArrowheads="1"/>
            </p:cNvSpPr>
            <p:nvPr/>
          </p:nvSpPr>
          <p:spPr bwMode="auto">
            <a:xfrm>
              <a:off x="2295" y="2752"/>
              <a:ext cx="2160" cy="2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16 — 4 </a:t>
              </a:r>
              <a:r>
                <a:rPr lang="zh-CN" altLang="en-US" sz="2000" b="1"/>
                <a:t>编码器</a:t>
              </a:r>
            </a:p>
          </p:txBody>
        </p:sp>
        <p:sp>
          <p:nvSpPr>
            <p:cNvPr id="44049" name="Line 8"/>
            <p:cNvSpPr>
              <a:spLocks noChangeShapeType="1"/>
            </p:cNvSpPr>
            <p:nvPr/>
          </p:nvSpPr>
          <p:spPr bwMode="auto">
            <a:xfrm>
              <a:off x="2535" y="642"/>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Line 9"/>
            <p:cNvSpPr>
              <a:spLocks noChangeShapeType="1"/>
            </p:cNvSpPr>
            <p:nvPr/>
          </p:nvSpPr>
          <p:spPr bwMode="auto">
            <a:xfrm>
              <a:off x="3879" y="642"/>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10"/>
            <p:cNvSpPr>
              <a:spLocks noChangeShapeType="1"/>
            </p:cNvSpPr>
            <p:nvPr/>
          </p:nvSpPr>
          <p:spPr bwMode="auto">
            <a:xfrm>
              <a:off x="3015" y="642"/>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Text Box 11"/>
            <p:cNvSpPr txBox="1">
              <a:spLocks noChangeArrowheads="1"/>
            </p:cNvSpPr>
            <p:nvPr/>
          </p:nvSpPr>
          <p:spPr bwMode="auto">
            <a:xfrm>
              <a:off x="1383" y="3290"/>
              <a:ext cx="1440" cy="2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七位计数器</a:t>
              </a:r>
            </a:p>
          </p:txBody>
        </p:sp>
        <p:grpSp>
          <p:nvGrpSpPr>
            <p:cNvPr id="44053" name="Group 12"/>
            <p:cNvGrpSpPr>
              <a:grpSpLocks/>
            </p:cNvGrpSpPr>
            <p:nvPr/>
          </p:nvGrpSpPr>
          <p:grpSpPr bwMode="auto">
            <a:xfrm>
              <a:off x="3015" y="732"/>
              <a:ext cx="288" cy="269"/>
              <a:chOff x="2160" y="816"/>
              <a:chExt cx="288" cy="288"/>
            </a:xfrm>
          </p:grpSpPr>
          <p:sp>
            <p:nvSpPr>
              <p:cNvPr id="44137" name="Line 13"/>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8" name="Line 14"/>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9" name="Line 15"/>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40" name="Line 16"/>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4054" name="Group 17"/>
            <p:cNvGrpSpPr>
              <a:grpSpLocks/>
            </p:cNvGrpSpPr>
            <p:nvPr/>
          </p:nvGrpSpPr>
          <p:grpSpPr bwMode="auto">
            <a:xfrm>
              <a:off x="2535" y="1091"/>
              <a:ext cx="288" cy="269"/>
              <a:chOff x="2160" y="816"/>
              <a:chExt cx="288" cy="288"/>
            </a:xfrm>
          </p:grpSpPr>
          <p:sp>
            <p:nvSpPr>
              <p:cNvPr id="44133" name="Line 18"/>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4" name="Line 19"/>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 name="Line 20"/>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6" name="Line 21"/>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4055" name="Group 22"/>
            <p:cNvGrpSpPr>
              <a:grpSpLocks/>
            </p:cNvGrpSpPr>
            <p:nvPr/>
          </p:nvGrpSpPr>
          <p:grpSpPr bwMode="auto">
            <a:xfrm>
              <a:off x="3015" y="1091"/>
              <a:ext cx="288" cy="269"/>
              <a:chOff x="2160" y="816"/>
              <a:chExt cx="288" cy="288"/>
            </a:xfrm>
          </p:grpSpPr>
          <p:sp>
            <p:nvSpPr>
              <p:cNvPr id="44129" name="Line 23"/>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0" name="Line 24"/>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1" name="Line 25"/>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2" name="Line 26"/>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56" name="Line 27"/>
            <p:cNvSpPr>
              <a:spLocks noChangeShapeType="1"/>
            </p:cNvSpPr>
            <p:nvPr/>
          </p:nvSpPr>
          <p:spPr bwMode="auto">
            <a:xfrm>
              <a:off x="4359" y="642"/>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4057" name="Group 28"/>
            <p:cNvGrpSpPr>
              <a:grpSpLocks/>
            </p:cNvGrpSpPr>
            <p:nvPr/>
          </p:nvGrpSpPr>
          <p:grpSpPr bwMode="auto">
            <a:xfrm>
              <a:off x="3879" y="1091"/>
              <a:ext cx="288" cy="269"/>
              <a:chOff x="2160" y="816"/>
              <a:chExt cx="288" cy="288"/>
            </a:xfrm>
          </p:grpSpPr>
          <p:sp>
            <p:nvSpPr>
              <p:cNvPr id="44125" name="Line 29"/>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26" name="Line 30"/>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27" name="Line 31"/>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28" name="Line 32"/>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4058" name="Group 33"/>
            <p:cNvGrpSpPr>
              <a:grpSpLocks/>
            </p:cNvGrpSpPr>
            <p:nvPr/>
          </p:nvGrpSpPr>
          <p:grpSpPr bwMode="auto">
            <a:xfrm>
              <a:off x="2535" y="2078"/>
              <a:ext cx="288" cy="270"/>
              <a:chOff x="2160" y="816"/>
              <a:chExt cx="288" cy="288"/>
            </a:xfrm>
          </p:grpSpPr>
          <p:sp>
            <p:nvSpPr>
              <p:cNvPr id="44121" name="Line 34"/>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22" name="Line 35"/>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23" name="Line 36"/>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24" name="Line 37"/>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59" name="Rectangle 38"/>
            <p:cNvSpPr>
              <a:spLocks noChangeArrowheads="1"/>
            </p:cNvSpPr>
            <p:nvPr/>
          </p:nvSpPr>
          <p:spPr bwMode="auto">
            <a:xfrm>
              <a:off x="2487" y="402"/>
              <a:ext cx="96" cy="23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4060" name="Line 40"/>
            <p:cNvSpPr>
              <a:spLocks noChangeShapeType="1"/>
            </p:cNvSpPr>
            <p:nvPr/>
          </p:nvSpPr>
          <p:spPr bwMode="auto">
            <a:xfrm>
              <a:off x="1767" y="1360"/>
              <a:ext cx="2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41"/>
            <p:cNvSpPr>
              <a:spLocks noChangeShapeType="1"/>
            </p:cNvSpPr>
            <p:nvPr/>
          </p:nvSpPr>
          <p:spPr bwMode="auto">
            <a:xfrm>
              <a:off x="1767" y="1719"/>
              <a:ext cx="2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Line 42"/>
            <p:cNvSpPr>
              <a:spLocks noChangeShapeType="1"/>
            </p:cNvSpPr>
            <p:nvPr/>
          </p:nvSpPr>
          <p:spPr bwMode="auto">
            <a:xfrm>
              <a:off x="1767" y="2348"/>
              <a:ext cx="2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AutoShape 50"/>
            <p:cNvSpPr>
              <a:spLocks noChangeArrowheads="1"/>
            </p:cNvSpPr>
            <p:nvPr/>
          </p:nvSpPr>
          <p:spPr bwMode="auto">
            <a:xfrm>
              <a:off x="4887" y="258"/>
              <a:ext cx="57" cy="57"/>
            </a:xfrm>
            <a:prstGeom prst="flowChartConnector">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4064" name="Text Box 51"/>
            <p:cNvSpPr txBox="1">
              <a:spLocks noChangeArrowheads="1"/>
            </p:cNvSpPr>
            <p:nvPr/>
          </p:nvSpPr>
          <p:spPr bwMode="auto">
            <a:xfrm>
              <a:off x="5031" y="21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V</a:t>
              </a:r>
              <a:r>
                <a:rPr lang="en-US" altLang="zh-CN" sz="2000" b="1" baseline="-25000">
                  <a:latin typeface="宋体" panose="02010600030101010101" pitchFamily="2" charset="-122"/>
                </a:rPr>
                <a:t>C</a:t>
              </a:r>
            </a:p>
          </p:txBody>
        </p:sp>
        <p:sp>
          <p:nvSpPr>
            <p:cNvPr id="44065" name="Line 52"/>
            <p:cNvSpPr>
              <a:spLocks noChangeShapeType="1"/>
            </p:cNvSpPr>
            <p:nvPr/>
          </p:nvSpPr>
          <p:spPr bwMode="auto">
            <a:xfrm>
              <a:off x="1599" y="2482"/>
              <a:ext cx="0" cy="80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Line 53"/>
            <p:cNvSpPr>
              <a:spLocks noChangeShapeType="1"/>
            </p:cNvSpPr>
            <p:nvPr/>
          </p:nvSpPr>
          <p:spPr bwMode="auto">
            <a:xfrm>
              <a:off x="1503" y="2482"/>
              <a:ext cx="0" cy="80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7" name="Line 54"/>
            <p:cNvSpPr>
              <a:spLocks noChangeShapeType="1"/>
            </p:cNvSpPr>
            <p:nvPr/>
          </p:nvSpPr>
          <p:spPr bwMode="auto">
            <a:xfrm>
              <a:off x="1695" y="2482"/>
              <a:ext cx="0" cy="80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8" name="Text Box 59"/>
            <p:cNvSpPr txBox="1">
              <a:spLocks noChangeArrowheads="1"/>
            </p:cNvSpPr>
            <p:nvPr/>
          </p:nvSpPr>
          <p:spPr bwMode="auto">
            <a:xfrm>
              <a:off x="615" y="2662"/>
              <a:ext cx="624" cy="44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ROM</a:t>
              </a:r>
            </a:p>
          </p:txBody>
        </p:sp>
        <p:sp>
          <p:nvSpPr>
            <p:cNvPr id="44069" name="Line 60"/>
            <p:cNvSpPr>
              <a:spLocks noChangeShapeType="1"/>
            </p:cNvSpPr>
            <p:nvPr/>
          </p:nvSpPr>
          <p:spPr bwMode="auto">
            <a:xfrm>
              <a:off x="1239" y="2752"/>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61"/>
            <p:cNvSpPr>
              <a:spLocks noChangeShapeType="1"/>
            </p:cNvSpPr>
            <p:nvPr/>
          </p:nvSpPr>
          <p:spPr bwMode="auto">
            <a:xfrm>
              <a:off x="1239" y="2684"/>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Line 62"/>
            <p:cNvSpPr>
              <a:spLocks noChangeShapeType="1"/>
            </p:cNvSpPr>
            <p:nvPr/>
          </p:nvSpPr>
          <p:spPr bwMode="auto">
            <a:xfrm>
              <a:off x="1239" y="2819"/>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Text Box 63"/>
            <p:cNvSpPr txBox="1">
              <a:spLocks noChangeArrowheads="1"/>
            </p:cNvSpPr>
            <p:nvPr/>
          </p:nvSpPr>
          <p:spPr bwMode="auto">
            <a:xfrm>
              <a:off x="2247" y="3762"/>
              <a:ext cx="240" cy="35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&amp;</a:t>
              </a:r>
            </a:p>
          </p:txBody>
        </p:sp>
        <p:sp>
          <p:nvSpPr>
            <p:cNvPr id="44073" name="Line 67"/>
            <p:cNvSpPr>
              <a:spLocks noChangeShapeType="1"/>
            </p:cNvSpPr>
            <p:nvPr/>
          </p:nvSpPr>
          <p:spPr bwMode="auto">
            <a:xfrm>
              <a:off x="2487" y="4002"/>
              <a:ext cx="336"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4" name="Text Box 68"/>
            <p:cNvSpPr txBox="1">
              <a:spLocks noChangeArrowheads="1"/>
            </p:cNvSpPr>
            <p:nvPr/>
          </p:nvSpPr>
          <p:spPr bwMode="auto">
            <a:xfrm>
              <a:off x="2871" y="3906"/>
              <a:ext cx="72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latin typeface="宋体" panose="02010600030101010101" pitchFamily="2" charset="-122"/>
                </a:rPr>
                <a:t>计数脉冲</a:t>
              </a:r>
            </a:p>
          </p:txBody>
        </p:sp>
        <p:sp>
          <p:nvSpPr>
            <p:cNvPr id="44075" name="Line 69"/>
            <p:cNvSpPr>
              <a:spLocks noChangeShapeType="1"/>
            </p:cNvSpPr>
            <p:nvPr/>
          </p:nvSpPr>
          <p:spPr bwMode="auto">
            <a:xfrm>
              <a:off x="1863" y="387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70"/>
            <p:cNvSpPr>
              <a:spLocks noChangeShapeType="1"/>
            </p:cNvSpPr>
            <p:nvPr/>
          </p:nvSpPr>
          <p:spPr bwMode="auto">
            <a:xfrm flipV="1">
              <a:off x="1863" y="3543"/>
              <a:ext cx="0" cy="31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Text Box 73"/>
            <p:cNvSpPr txBox="1">
              <a:spLocks noChangeArrowheads="1"/>
            </p:cNvSpPr>
            <p:nvPr/>
          </p:nvSpPr>
          <p:spPr bwMode="auto">
            <a:xfrm>
              <a:off x="2247" y="2482"/>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15</a:t>
              </a:r>
            </a:p>
          </p:txBody>
        </p:sp>
        <p:sp>
          <p:nvSpPr>
            <p:cNvPr id="44078" name="Text Box 74"/>
            <p:cNvSpPr txBox="1">
              <a:spLocks noChangeArrowheads="1"/>
            </p:cNvSpPr>
            <p:nvPr/>
          </p:nvSpPr>
          <p:spPr bwMode="auto">
            <a:xfrm>
              <a:off x="2727" y="2482"/>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14</a:t>
              </a:r>
            </a:p>
          </p:txBody>
        </p:sp>
        <p:sp>
          <p:nvSpPr>
            <p:cNvPr id="44079" name="Text Box 75"/>
            <p:cNvSpPr txBox="1">
              <a:spLocks noChangeArrowheads="1"/>
            </p:cNvSpPr>
            <p:nvPr/>
          </p:nvSpPr>
          <p:spPr bwMode="auto">
            <a:xfrm>
              <a:off x="4119" y="2482"/>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0</a:t>
              </a:r>
            </a:p>
          </p:txBody>
        </p:sp>
        <p:sp>
          <p:nvSpPr>
            <p:cNvPr id="44080" name="Text Box 76"/>
            <p:cNvSpPr txBox="1">
              <a:spLocks noChangeArrowheads="1"/>
            </p:cNvSpPr>
            <p:nvPr/>
          </p:nvSpPr>
          <p:spPr bwMode="auto">
            <a:xfrm>
              <a:off x="3639" y="2482"/>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1</a:t>
              </a:r>
            </a:p>
          </p:txBody>
        </p:sp>
        <p:sp>
          <p:nvSpPr>
            <p:cNvPr id="44081" name="Text Box 77"/>
            <p:cNvSpPr txBox="1">
              <a:spLocks noChangeArrowheads="1"/>
            </p:cNvSpPr>
            <p:nvPr/>
          </p:nvSpPr>
          <p:spPr bwMode="auto">
            <a:xfrm>
              <a:off x="1863" y="732"/>
              <a:ext cx="19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0</a:t>
              </a:r>
            </a:p>
          </p:txBody>
        </p:sp>
        <p:sp>
          <p:nvSpPr>
            <p:cNvPr id="44082" name="Text Box 78"/>
            <p:cNvSpPr txBox="1">
              <a:spLocks noChangeArrowheads="1"/>
            </p:cNvSpPr>
            <p:nvPr/>
          </p:nvSpPr>
          <p:spPr bwMode="auto">
            <a:xfrm>
              <a:off x="1863" y="1091"/>
              <a:ext cx="19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1</a:t>
              </a:r>
            </a:p>
          </p:txBody>
        </p:sp>
        <p:sp>
          <p:nvSpPr>
            <p:cNvPr id="44083" name="Text Box 79"/>
            <p:cNvSpPr txBox="1">
              <a:spLocks noChangeArrowheads="1"/>
            </p:cNvSpPr>
            <p:nvPr/>
          </p:nvSpPr>
          <p:spPr bwMode="auto">
            <a:xfrm>
              <a:off x="1863" y="2078"/>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7</a:t>
              </a:r>
            </a:p>
          </p:txBody>
        </p:sp>
        <p:sp>
          <p:nvSpPr>
            <p:cNvPr id="44084" name="AutoShape 80"/>
            <p:cNvSpPr>
              <a:spLocks noChangeArrowheads="1"/>
            </p:cNvSpPr>
            <p:nvPr/>
          </p:nvSpPr>
          <p:spPr bwMode="auto">
            <a:xfrm>
              <a:off x="1671" y="2796"/>
              <a:ext cx="48" cy="45"/>
            </a:xfrm>
            <a:prstGeom prst="flowChartConnector">
              <a:avLst/>
            </a:prstGeom>
            <a:solidFill>
              <a:schemeClr val="tx1"/>
            </a:solidFill>
            <a:ln w="22225">
              <a:solidFill>
                <a:schemeClr val="tx1"/>
              </a:solidFill>
              <a:round/>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4085" name="AutoShape 81"/>
            <p:cNvSpPr>
              <a:spLocks noChangeArrowheads="1"/>
            </p:cNvSpPr>
            <p:nvPr/>
          </p:nvSpPr>
          <p:spPr bwMode="auto">
            <a:xfrm>
              <a:off x="1479" y="2662"/>
              <a:ext cx="48" cy="45"/>
            </a:xfrm>
            <a:prstGeom prst="flowChartConnector">
              <a:avLst/>
            </a:prstGeom>
            <a:solidFill>
              <a:schemeClr val="tx1"/>
            </a:solidFill>
            <a:ln w="22225">
              <a:solidFill>
                <a:schemeClr val="tx1"/>
              </a:solidFill>
              <a:round/>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4086" name="AutoShape 82"/>
            <p:cNvSpPr>
              <a:spLocks noChangeArrowheads="1"/>
            </p:cNvSpPr>
            <p:nvPr/>
          </p:nvSpPr>
          <p:spPr bwMode="auto">
            <a:xfrm>
              <a:off x="1575" y="2729"/>
              <a:ext cx="48" cy="45"/>
            </a:xfrm>
            <a:prstGeom prst="flowChartConnector">
              <a:avLst/>
            </a:prstGeom>
            <a:solidFill>
              <a:schemeClr val="tx1"/>
            </a:solidFill>
            <a:ln w="22225">
              <a:solidFill>
                <a:schemeClr val="tx1"/>
              </a:solidFill>
              <a:round/>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4087" name="Text Box 84"/>
            <p:cNvSpPr txBox="1">
              <a:spLocks noChangeArrowheads="1"/>
            </p:cNvSpPr>
            <p:nvPr/>
          </p:nvSpPr>
          <p:spPr bwMode="auto">
            <a:xfrm>
              <a:off x="567" y="2274"/>
              <a:ext cx="24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DB</a:t>
              </a:r>
            </a:p>
          </p:txBody>
        </p:sp>
        <p:sp>
          <p:nvSpPr>
            <p:cNvPr id="44088" name="Line 89"/>
            <p:cNvSpPr>
              <a:spLocks noChangeShapeType="1"/>
            </p:cNvSpPr>
            <p:nvPr/>
          </p:nvSpPr>
          <p:spPr bwMode="auto">
            <a:xfrm>
              <a:off x="2151" y="2898"/>
              <a:ext cx="0" cy="3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9" name="Line 90"/>
            <p:cNvSpPr>
              <a:spLocks noChangeShapeType="1"/>
            </p:cNvSpPr>
            <p:nvPr/>
          </p:nvSpPr>
          <p:spPr bwMode="auto">
            <a:xfrm>
              <a:off x="1239" y="2886"/>
              <a:ext cx="9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0" name="Line 91"/>
            <p:cNvSpPr>
              <a:spLocks noChangeShapeType="1"/>
            </p:cNvSpPr>
            <p:nvPr/>
          </p:nvSpPr>
          <p:spPr bwMode="auto">
            <a:xfrm>
              <a:off x="2103" y="2931"/>
              <a:ext cx="0" cy="3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1" name="Line 92"/>
            <p:cNvSpPr>
              <a:spLocks noChangeShapeType="1"/>
            </p:cNvSpPr>
            <p:nvPr/>
          </p:nvSpPr>
          <p:spPr bwMode="auto">
            <a:xfrm>
              <a:off x="1239" y="2931"/>
              <a:ext cx="8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2" name="Line 93"/>
            <p:cNvSpPr>
              <a:spLocks noChangeShapeType="1"/>
            </p:cNvSpPr>
            <p:nvPr/>
          </p:nvSpPr>
          <p:spPr bwMode="auto">
            <a:xfrm>
              <a:off x="2055" y="2976"/>
              <a:ext cx="0" cy="3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3" name="Line 94"/>
            <p:cNvSpPr>
              <a:spLocks noChangeShapeType="1"/>
            </p:cNvSpPr>
            <p:nvPr/>
          </p:nvSpPr>
          <p:spPr bwMode="auto">
            <a:xfrm>
              <a:off x="1239" y="2976"/>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4" name="Line 95"/>
            <p:cNvSpPr>
              <a:spLocks noChangeShapeType="1"/>
            </p:cNvSpPr>
            <p:nvPr/>
          </p:nvSpPr>
          <p:spPr bwMode="auto">
            <a:xfrm>
              <a:off x="2007" y="3021"/>
              <a:ext cx="0" cy="2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5" name="Line 96"/>
            <p:cNvSpPr>
              <a:spLocks noChangeShapeType="1"/>
            </p:cNvSpPr>
            <p:nvPr/>
          </p:nvSpPr>
          <p:spPr bwMode="auto">
            <a:xfrm>
              <a:off x="1239" y="3021"/>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6" name="Text Box 98"/>
            <p:cNvSpPr txBox="1">
              <a:spLocks noChangeArrowheads="1"/>
            </p:cNvSpPr>
            <p:nvPr/>
          </p:nvSpPr>
          <p:spPr bwMode="auto">
            <a:xfrm>
              <a:off x="2967" y="3282"/>
              <a:ext cx="1488" cy="2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符合比较</a:t>
              </a:r>
            </a:p>
          </p:txBody>
        </p:sp>
        <p:sp>
          <p:nvSpPr>
            <p:cNvPr id="44097" name="Line 99"/>
            <p:cNvSpPr>
              <a:spLocks noChangeShapeType="1"/>
            </p:cNvSpPr>
            <p:nvPr/>
          </p:nvSpPr>
          <p:spPr bwMode="auto">
            <a:xfrm>
              <a:off x="3831" y="2994"/>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8" name="Line 100"/>
            <p:cNvSpPr>
              <a:spLocks noChangeShapeType="1"/>
            </p:cNvSpPr>
            <p:nvPr/>
          </p:nvSpPr>
          <p:spPr bwMode="auto">
            <a:xfrm>
              <a:off x="3927" y="2994"/>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9" name="Line 101"/>
            <p:cNvSpPr>
              <a:spLocks noChangeShapeType="1"/>
            </p:cNvSpPr>
            <p:nvPr/>
          </p:nvSpPr>
          <p:spPr bwMode="auto">
            <a:xfrm>
              <a:off x="4023" y="2994"/>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0" name="Line 102"/>
            <p:cNvSpPr>
              <a:spLocks noChangeShapeType="1"/>
            </p:cNvSpPr>
            <p:nvPr/>
          </p:nvSpPr>
          <p:spPr bwMode="auto">
            <a:xfrm>
              <a:off x="4119" y="2994"/>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1" name="Text Box 103"/>
            <p:cNvSpPr txBox="1">
              <a:spLocks noChangeArrowheads="1"/>
            </p:cNvSpPr>
            <p:nvPr/>
          </p:nvSpPr>
          <p:spPr bwMode="auto">
            <a:xfrm>
              <a:off x="2583" y="3618"/>
              <a:ext cx="72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latin typeface="宋体" panose="02010600030101010101" pitchFamily="2" charset="-122"/>
                </a:rPr>
                <a:t>锁定信号</a:t>
              </a:r>
            </a:p>
          </p:txBody>
        </p:sp>
        <p:sp>
          <p:nvSpPr>
            <p:cNvPr id="44102" name="Line 104"/>
            <p:cNvSpPr>
              <a:spLocks noChangeShapeType="1"/>
            </p:cNvSpPr>
            <p:nvPr/>
          </p:nvSpPr>
          <p:spPr bwMode="auto">
            <a:xfrm>
              <a:off x="2007" y="3096"/>
              <a:ext cx="16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3" name="Line 105"/>
            <p:cNvSpPr>
              <a:spLocks noChangeShapeType="1"/>
            </p:cNvSpPr>
            <p:nvPr/>
          </p:nvSpPr>
          <p:spPr bwMode="auto">
            <a:xfrm>
              <a:off x="2055" y="3141"/>
              <a:ext cx="1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4" name="Line 106"/>
            <p:cNvSpPr>
              <a:spLocks noChangeShapeType="1"/>
            </p:cNvSpPr>
            <p:nvPr/>
          </p:nvSpPr>
          <p:spPr bwMode="auto">
            <a:xfrm>
              <a:off x="2103" y="3186"/>
              <a:ext cx="13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5" name="Line 107"/>
            <p:cNvSpPr>
              <a:spLocks noChangeShapeType="1"/>
            </p:cNvSpPr>
            <p:nvPr/>
          </p:nvSpPr>
          <p:spPr bwMode="auto">
            <a:xfrm>
              <a:off x="2151" y="3231"/>
              <a:ext cx="1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6" name="Line 108"/>
            <p:cNvSpPr>
              <a:spLocks noChangeShapeType="1"/>
            </p:cNvSpPr>
            <p:nvPr/>
          </p:nvSpPr>
          <p:spPr bwMode="auto">
            <a:xfrm>
              <a:off x="3639" y="309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7" name="Line 109"/>
            <p:cNvSpPr>
              <a:spLocks noChangeShapeType="1"/>
            </p:cNvSpPr>
            <p:nvPr/>
          </p:nvSpPr>
          <p:spPr bwMode="auto">
            <a:xfrm>
              <a:off x="3543" y="313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8" name="Line 110"/>
            <p:cNvSpPr>
              <a:spLocks noChangeShapeType="1"/>
            </p:cNvSpPr>
            <p:nvPr/>
          </p:nvSpPr>
          <p:spPr bwMode="auto">
            <a:xfrm>
              <a:off x="3447" y="318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9" name="Line 112"/>
            <p:cNvSpPr>
              <a:spLocks noChangeShapeType="1"/>
            </p:cNvSpPr>
            <p:nvPr/>
          </p:nvSpPr>
          <p:spPr bwMode="auto">
            <a:xfrm>
              <a:off x="2487" y="3858"/>
              <a:ext cx="1248"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0" name="Line 113"/>
            <p:cNvSpPr>
              <a:spLocks noChangeShapeType="1"/>
            </p:cNvSpPr>
            <p:nvPr/>
          </p:nvSpPr>
          <p:spPr bwMode="auto">
            <a:xfrm flipV="1">
              <a:off x="3735" y="3543"/>
              <a:ext cx="0" cy="31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1" name="Rectangle 115"/>
            <p:cNvSpPr>
              <a:spLocks noChangeArrowheads="1"/>
            </p:cNvSpPr>
            <p:nvPr/>
          </p:nvSpPr>
          <p:spPr bwMode="auto">
            <a:xfrm>
              <a:off x="2967" y="402"/>
              <a:ext cx="96" cy="23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4112" name="Rectangle 116"/>
            <p:cNvSpPr>
              <a:spLocks noChangeArrowheads="1"/>
            </p:cNvSpPr>
            <p:nvPr/>
          </p:nvSpPr>
          <p:spPr bwMode="auto">
            <a:xfrm>
              <a:off x="3831" y="402"/>
              <a:ext cx="96" cy="23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4113" name="Rectangle 117"/>
            <p:cNvSpPr>
              <a:spLocks noChangeArrowheads="1"/>
            </p:cNvSpPr>
            <p:nvPr/>
          </p:nvSpPr>
          <p:spPr bwMode="auto">
            <a:xfrm>
              <a:off x="4311" y="402"/>
              <a:ext cx="96" cy="23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4114" name="AutoShape 118"/>
            <p:cNvSpPr>
              <a:spLocks noChangeArrowheads="1"/>
            </p:cNvSpPr>
            <p:nvPr/>
          </p:nvSpPr>
          <p:spPr bwMode="auto">
            <a:xfrm>
              <a:off x="807" y="2082"/>
              <a:ext cx="240" cy="576"/>
            </a:xfrm>
            <a:prstGeom prst="upArrow">
              <a:avLst>
                <a:gd name="adj1" fmla="val 50000"/>
                <a:gd name="adj2" fmla="val 6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4115" name="Line 119"/>
            <p:cNvSpPr>
              <a:spLocks noChangeShapeType="1"/>
            </p:cNvSpPr>
            <p:nvPr/>
          </p:nvSpPr>
          <p:spPr bwMode="auto">
            <a:xfrm>
              <a:off x="2535" y="30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6" name="Line 120"/>
            <p:cNvSpPr>
              <a:spLocks noChangeShapeType="1"/>
            </p:cNvSpPr>
            <p:nvPr/>
          </p:nvSpPr>
          <p:spPr bwMode="auto">
            <a:xfrm>
              <a:off x="2535" y="306"/>
              <a:ext cx="2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7" name="Line 121"/>
            <p:cNvSpPr>
              <a:spLocks noChangeShapeType="1"/>
            </p:cNvSpPr>
            <p:nvPr/>
          </p:nvSpPr>
          <p:spPr bwMode="auto">
            <a:xfrm>
              <a:off x="3015" y="30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8" name="Line 122"/>
            <p:cNvSpPr>
              <a:spLocks noChangeShapeType="1"/>
            </p:cNvSpPr>
            <p:nvPr/>
          </p:nvSpPr>
          <p:spPr bwMode="auto">
            <a:xfrm>
              <a:off x="3879" y="30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9" name="Line 123"/>
            <p:cNvSpPr>
              <a:spLocks noChangeShapeType="1"/>
            </p:cNvSpPr>
            <p:nvPr/>
          </p:nvSpPr>
          <p:spPr bwMode="auto">
            <a:xfrm>
              <a:off x="4359" y="30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20" name="Line 128"/>
            <p:cNvSpPr>
              <a:spLocks noChangeShapeType="1"/>
            </p:cNvSpPr>
            <p:nvPr/>
          </p:nvSpPr>
          <p:spPr bwMode="auto">
            <a:xfrm>
              <a:off x="3342" y="3235"/>
              <a:ext cx="0" cy="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134"/>
          <p:cNvGrpSpPr>
            <a:grpSpLocks/>
          </p:cNvGrpSpPr>
          <p:nvPr/>
        </p:nvGrpSpPr>
        <p:grpSpPr bwMode="auto">
          <a:xfrm>
            <a:off x="6191250" y="1817688"/>
            <a:ext cx="381000" cy="355600"/>
            <a:chOff x="4694" y="1479"/>
            <a:chExt cx="240" cy="224"/>
          </a:xfrm>
        </p:grpSpPr>
        <p:sp>
          <p:nvSpPr>
            <p:cNvPr id="44042" name="Line 130"/>
            <p:cNvSpPr>
              <a:spLocks noChangeShapeType="1"/>
            </p:cNvSpPr>
            <p:nvPr/>
          </p:nvSpPr>
          <p:spPr bwMode="auto">
            <a:xfrm>
              <a:off x="4694" y="1479"/>
              <a:ext cx="9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Line 131"/>
            <p:cNvSpPr>
              <a:spLocks noChangeShapeType="1"/>
            </p:cNvSpPr>
            <p:nvPr/>
          </p:nvSpPr>
          <p:spPr bwMode="auto">
            <a:xfrm>
              <a:off x="4838" y="1613"/>
              <a:ext cx="9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32"/>
            <p:cNvSpPr>
              <a:spLocks noChangeShapeType="1"/>
            </p:cNvSpPr>
            <p:nvPr/>
          </p:nvSpPr>
          <p:spPr bwMode="auto">
            <a:xfrm>
              <a:off x="4785" y="1526"/>
              <a:ext cx="96" cy="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33"/>
            <p:cNvSpPr>
              <a:spLocks noChangeShapeType="1"/>
            </p:cNvSpPr>
            <p:nvPr/>
          </p:nvSpPr>
          <p:spPr bwMode="auto">
            <a:xfrm flipV="1">
              <a:off x="4833" y="1481"/>
              <a:ext cx="96" cy="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5032" name="Line 136"/>
          <p:cNvSpPr>
            <a:spLocks noChangeShapeType="1"/>
          </p:cNvSpPr>
          <p:nvPr/>
        </p:nvSpPr>
        <p:spPr bwMode="auto">
          <a:xfrm>
            <a:off x="6156325" y="1773238"/>
            <a:ext cx="17463" cy="2592387"/>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033" name="Line 137"/>
          <p:cNvSpPr>
            <a:spLocks noChangeShapeType="1"/>
          </p:cNvSpPr>
          <p:nvPr/>
        </p:nvSpPr>
        <p:spPr bwMode="auto">
          <a:xfrm>
            <a:off x="2771775" y="2155825"/>
            <a:ext cx="4608513"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034" name="Text Box 138"/>
          <p:cNvSpPr txBox="1">
            <a:spLocks noChangeArrowheads="1"/>
          </p:cNvSpPr>
          <p:nvPr/>
        </p:nvSpPr>
        <p:spPr bwMode="auto">
          <a:xfrm>
            <a:off x="7235825" y="4724400"/>
            <a:ext cx="1152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0001</a:t>
            </a:r>
          </a:p>
        </p:txBody>
      </p:sp>
      <p:sp>
        <p:nvSpPr>
          <p:cNvPr id="465035" name="Text Box 139"/>
          <p:cNvSpPr txBox="1">
            <a:spLocks noChangeArrowheads="1"/>
          </p:cNvSpPr>
          <p:nvPr/>
        </p:nvSpPr>
        <p:spPr bwMode="auto">
          <a:xfrm>
            <a:off x="1116013" y="2205038"/>
            <a:ext cx="1152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001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0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465033"/>
                                        </p:tgtEl>
                                        <p:attrNameLst>
                                          <p:attrName>style.visibility</p:attrName>
                                        </p:attrNameLst>
                                      </p:cBhvr>
                                      <p:to>
                                        <p:strVal val="visible"/>
                                      </p:to>
                                    </p:set>
                                    <p:anim calcmode="lin" valueType="num">
                                      <p:cBhvr>
                                        <p:cTn id="15" dur="500" fill="hold"/>
                                        <p:tgtEl>
                                          <p:spTgt spid="465033"/>
                                        </p:tgtEl>
                                        <p:attrNameLst>
                                          <p:attrName>ppt_x</p:attrName>
                                        </p:attrNameLst>
                                      </p:cBhvr>
                                      <p:tavLst>
                                        <p:tav tm="0">
                                          <p:val>
                                            <p:strVal val="#ppt_x-#ppt_w/2"/>
                                          </p:val>
                                        </p:tav>
                                        <p:tav tm="100000">
                                          <p:val>
                                            <p:strVal val="#ppt_x"/>
                                          </p:val>
                                        </p:tav>
                                      </p:tavLst>
                                    </p:anim>
                                    <p:anim calcmode="lin" valueType="num">
                                      <p:cBhvr>
                                        <p:cTn id="16" dur="500" fill="hold"/>
                                        <p:tgtEl>
                                          <p:spTgt spid="465033"/>
                                        </p:tgtEl>
                                        <p:attrNameLst>
                                          <p:attrName>ppt_y</p:attrName>
                                        </p:attrNameLst>
                                      </p:cBhvr>
                                      <p:tavLst>
                                        <p:tav tm="0">
                                          <p:val>
                                            <p:strVal val="#ppt_y"/>
                                          </p:val>
                                        </p:tav>
                                        <p:tav tm="100000">
                                          <p:val>
                                            <p:strVal val="#ppt_y"/>
                                          </p:val>
                                        </p:tav>
                                      </p:tavLst>
                                    </p:anim>
                                    <p:anim calcmode="lin" valueType="num">
                                      <p:cBhvr>
                                        <p:cTn id="17" dur="500" fill="hold"/>
                                        <p:tgtEl>
                                          <p:spTgt spid="465033"/>
                                        </p:tgtEl>
                                        <p:attrNameLst>
                                          <p:attrName>ppt_w</p:attrName>
                                        </p:attrNameLst>
                                      </p:cBhvr>
                                      <p:tavLst>
                                        <p:tav tm="0">
                                          <p:val>
                                            <p:fltVal val="0"/>
                                          </p:val>
                                        </p:tav>
                                        <p:tav tm="100000">
                                          <p:val>
                                            <p:strVal val="#ppt_w"/>
                                          </p:val>
                                        </p:tav>
                                      </p:tavLst>
                                    </p:anim>
                                    <p:anim calcmode="lin" valueType="num">
                                      <p:cBhvr>
                                        <p:cTn id="18" dur="500" fill="hold"/>
                                        <p:tgtEl>
                                          <p:spTgt spid="46503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465032"/>
                                        </p:tgtEl>
                                        <p:attrNameLst>
                                          <p:attrName>style.visibility</p:attrName>
                                        </p:attrNameLst>
                                      </p:cBhvr>
                                      <p:to>
                                        <p:strVal val="visible"/>
                                      </p:to>
                                    </p:set>
                                    <p:anim calcmode="lin" valueType="num">
                                      <p:cBhvr>
                                        <p:cTn id="23" dur="500" fill="hold"/>
                                        <p:tgtEl>
                                          <p:spTgt spid="465032"/>
                                        </p:tgtEl>
                                        <p:attrNameLst>
                                          <p:attrName>ppt_x</p:attrName>
                                        </p:attrNameLst>
                                      </p:cBhvr>
                                      <p:tavLst>
                                        <p:tav tm="0">
                                          <p:val>
                                            <p:strVal val="#ppt_x"/>
                                          </p:val>
                                        </p:tav>
                                        <p:tav tm="100000">
                                          <p:val>
                                            <p:strVal val="#ppt_x"/>
                                          </p:val>
                                        </p:tav>
                                      </p:tavLst>
                                    </p:anim>
                                    <p:anim calcmode="lin" valueType="num">
                                      <p:cBhvr>
                                        <p:cTn id="24" dur="500" fill="hold"/>
                                        <p:tgtEl>
                                          <p:spTgt spid="465032"/>
                                        </p:tgtEl>
                                        <p:attrNameLst>
                                          <p:attrName>ppt_y</p:attrName>
                                        </p:attrNameLst>
                                      </p:cBhvr>
                                      <p:tavLst>
                                        <p:tav tm="0">
                                          <p:val>
                                            <p:strVal val="#ppt_y-#ppt_h/2"/>
                                          </p:val>
                                        </p:tav>
                                        <p:tav tm="100000">
                                          <p:val>
                                            <p:strVal val="#ppt_y"/>
                                          </p:val>
                                        </p:tav>
                                      </p:tavLst>
                                    </p:anim>
                                    <p:anim calcmode="lin" valueType="num">
                                      <p:cBhvr>
                                        <p:cTn id="25" dur="500" fill="hold"/>
                                        <p:tgtEl>
                                          <p:spTgt spid="465032"/>
                                        </p:tgtEl>
                                        <p:attrNameLst>
                                          <p:attrName>ppt_w</p:attrName>
                                        </p:attrNameLst>
                                      </p:cBhvr>
                                      <p:tavLst>
                                        <p:tav tm="0">
                                          <p:val>
                                            <p:strVal val="#ppt_w"/>
                                          </p:val>
                                        </p:tav>
                                        <p:tav tm="100000">
                                          <p:val>
                                            <p:strVal val="#ppt_w"/>
                                          </p:val>
                                        </p:tav>
                                      </p:tavLst>
                                    </p:anim>
                                    <p:anim calcmode="lin" valueType="num">
                                      <p:cBhvr>
                                        <p:cTn id="26" dur="500" fill="hold"/>
                                        <p:tgtEl>
                                          <p:spTgt spid="465032"/>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5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032" grpId="0" animBg="1"/>
      <p:bldP spid="465033" grpId="0" animBg="1"/>
      <p:bldP spid="465034" grpId="0"/>
      <p:bldP spid="46503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a:xfrm>
            <a:off x="685800" y="333375"/>
            <a:ext cx="7772400" cy="5381625"/>
          </a:xfrm>
        </p:spPr>
        <p:txBody>
          <a:bodyPr/>
          <a:lstStyle/>
          <a:p>
            <a:pPr eaLnBrk="1" hangingPunct="1">
              <a:lnSpc>
                <a:spcPct val="120000"/>
              </a:lnSpc>
            </a:pPr>
            <a:r>
              <a:rPr lang="zh-CN" altLang="en-US" sz="2400" smtClean="0">
                <a:latin typeface="宋体" panose="02010600030101010101" pitchFamily="2" charset="-122"/>
              </a:rPr>
              <a:t>设将</a:t>
            </a:r>
            <a:r>
              <a:rPr lang="en-US" altLang="zh-CN" sz="2400" smtClean="0">
                <a:latin typeface="宋体" panose="02010600030101010101" pitchFamily="2" charset="-122"/>
              </a:rPr>
              <a:t>128</a:t>
            </a:r>
            <a:r>
              <a:rPr lang="zh-CN" altLang="en-US" sz="2400" smtClean="0">
                <a:latin typeface="宋体" panose="02010600030101010101" pitchFamily="2" charset="-122"/>
              </a:rPr>
              <a:t>个键排成</a:t>
            </a:r>
            <a:r>
              <a:rPr lang="en-US" altLang="zh-CN" sz="2400" smtClean="0">
                <a:latin typeface="宋体" panose="02010600030101010101" pitchFamily="2" charset="-122"/>
              </a:rPr>
              <a:t>8×16</a:t>
            </a:r>
            <a:r>
              <a:rPr lang="zh-CN" altLang="en-US" sz="2400" smtClean="0">
                <a:latin typeface="宋体" panose="02010600030101010101" pitchFamily="2" charset="-122"/>
              </a:rPr>
              <a:t>的矩阵。七位计数器从</a:t>
            </a:r>
            <a:r>
              <a:rPr lang="en-US" altLang="zh-CN" sz="2400" smtClean="0">
                <a:latin typeface="宋体" panose="02010600030101010101" pitchFamily="2" charset="-122"/>
              </a:rPr>
              <a:t>0000000</a:t>
            </a:r>
            <a:r>
              <a:rPr lang="zh-CN" altLang="en-US" sz="2400" smtClean="0">
                <a:latin typeface="宋体" panose="02010600030101010101" pitchFamily="2" charset="-122"/>
              </a:rPr>
              <a:t>开始计数，高</a:t>
            </a:r>
            <a:r>
              <a:rPr lang="en-US" altLang="zh-CN" sz="2400" smtClean="0">
                <a:latin typeface="宋体" panose="02010600030101010101" pitchFamily="2" charset="-122"/>
              </a:rPr>
              <a:t>3</a:t>
            </a:r>
            <a:r>
              <a:rPr lang="zh-CN" altLang="en-US" sz="2400" smtClean="0">
                <a:latin typeface="宋体" panose="02010600030101010101" pitchFamily="2" charset="-122"/>
              </a:rPr>
              <a:t>位用于选中行线</a:t>
            </a:r>
            <a:r>
              <a:rPr lang="en-US" altLang="zh-CN" sz="2400" smtClean="0">
                <a:latin typeface="宋体" panose="02010600030101010101" pitchFamily="2" charset="-122"/>
              </a:rPr>
              <a:t>X</a:t>
            </a:r>
            <a:r>
              <a:rPr lang="en-US" altLang="zh-CN" sz="2400" baseline="-25000" smtClean="0">
                <a:latin typeface="宋体" panose="02010600030101010101" pitchFamily="2" charset="-122"/>
              </a:rPr>
              <a:t>j</a:t>
            </a:r>
            <a:r>
              <a:rPr lang="zh-CN" altLang="en-US" sz="2400" smtClean="0">
                <a:latin typeface="宋体" panose="02010600030101010101" pitchFamily="2" charset="-122"/>
              </a:rPr>
              <a:t>，使</a:t>
            </a:r>
            <a:r>
              <a:rPr lang="en-US" altLang="zh-CN" sz="2400" smtClean="0">
                <a:latin typeface="宋体" panose="02010600030101010101" pitchFamily="2" charset="-122"/>
              </a:rPr>
              <a:t>X</a:t>
            </a:r>
            <a:r>
              <a:rPr lang="en-US" altLang="zh-CN" sz="2400" baseline="-25000" smtClean="0">
                <a:latin typeface="宋体" panose="02010600030101010101" pitchFamily="2" charset="-122"/>
              </a:rPr>
              <a:t>j</a:t>
            </a:r>
            <a:r>
              <a:rPr lang="zh-CN" altLang="en-US" sz="2400" smtClean="0">
                <a:latin typeface="宋体" panose="02010600030101010101" pitchFamily="2" charset="-122"/>
              </a:rPr>
              <a:t>＝</a:t>
            </a:r>
            <a:r>
              <a:rPr lang="en-US" altLang="zh-CN" sz="2400" smtClean="0">
                <a:latin typeface="宋体" panose="02010600030101010101" pitchFamily="2" charset="-122"/>
              </a:rPr>
              <a:t>0</a:t>
            </a:r>
            <a:r>
              <a:rPr lang="zh-CN" altLang="en-US" sz="2400" smtClean="0">
                <a:latin typeface="宋体" panose="02010600030101010101" pitchFamily="2" charset="-122"/>
              </a:rPr>
              <a:t>，低</a:t>
            </a:r>
            <a:r>
              <a:rPr lang="en-US" altLang="zh-CN" sz="2400" smtClean="0">
                <a:latin typeface="宋体" panose="02010600030101010101" pitchFamily="2" charset="-122"/>
              </a:rPr>
              <a:t>4</a:t>
            </a:r>
            <a:r>
              <a:rPr lang="zh-CN" altLang="en-US" sz="2400" smtClean="0">
                <a:latin typeface="宋体" panose="02010600030101010101" pitchFamily="2" charset="-122"/>
              </a:rPr>
              <a:t>位用于对列线</a:t>
            </a:r>
            <a:r>
              <a:rPr lang="en-US" altLang="zh-CN" sz="2400" smtClean="0">
                <a:latin typeface="宋体" panose="02010600030101010101" pitchFamily="2" charset="-122"/>
              </a:rPr>
              <a:t>Y</a:t>
            </a:r>
            <a:r>
              <a:rPr lang="en-US" altLang="zh-CN" sz="2400" baseline="-25000" smtClean="0">
                <a:latin typeface="宋体" panose="02010600030101010101" pitchFamily="2" charset="-122"/>
              </a:rPr>
              <a:t>i</a:t>
            </a:r>
            <a:r>
              <a:rPr lang="zh-CN" altLang="en-US" sz="2400" smtClean="0">
                <a:latin typeface="宋体" panose="02010600030101010101" pitchFamily="2" charset="-122"/>
              </a:rPr>
              <a:t>计数。</a:t>
            </a:r>
          </a:p>
          <a:p>
            <a:pPr eaLnBrk="1" hangingPunct="1">
              <a:lnSpc>
                <a:spcPct val="120000"/>
              </a:lnSpc>
            </a:pPr>
            <a:r>
              <a:rPr lang="zh-CN" altLang="en-US" sz="2400" smtClean="0">
                <a:latin typeface="宋体" panose="02010600030101010101" pitchFamily="2" charset="-122"/>
              </a:rPr>
              <a:t>当选中</a:t>
            </a:r>
            <a:r>
              <a:rPr lang="en-US" altLang="zh-CN" sz="2400" smtClean="0">
                <a:latin typeface="宋体" panose="02010600030101010101" pitchFamily="2" charset="-122"/>
              </a:rPr>
              <a:t>X</a:t>
            </a:r>
            <a:r>
              <a:rPr lang="en-US" altLang="zh-CN" sz="2400" baseline="-25000" smtClean="0">
                <a:latin typeface="宋体" panose="02010600030101010101" pitchFamily="2" charset="-122"/>
              </a:rPr>
              <a:t>j</a:t>
            </a:r>
            <a:r>
              <a:rPr lang="zh-CN" altLang="en-US" sz="2400" smtClean="0">
                <a:latin typeface="宋体" panose="02010600030101010101" pitchFamily="2" charset="-122"/>
              </a:rPr>
              <a:t>时，</a:t>
            </a:r>
            <a:r>
              <a:rPr lang="en-US" altLang="zh-CN" sz="2400" smtClean="0">
                <a:latin typeface="宋体" panose="02010600030101010101" pitchFamily="2" charset="-122"/>
              </a:rPr>
              <a:t>X</a:t>
            </a:r>
            <a:r>
              <a:rPr lang="en-US" altLang="zh-CN" sz="2400" baseline="-25000" smtClean="0">
                <a:latin typeface="宋体" panose="02010600030101010101" pitchFamily="2" charset="-122"/>
              </a:rPr>
              <a:t>j</a:t>
            </a:r>
            <a:r>
              <a:rPr lang="zh-CN" altLang="en-US" sz="2400" smtClean="0">
                <a:latin typeface="宋体" panose="02010600030101010101" pitchFamily="2" charset="-122"/>
              </a:rPr>
              <a:t>＝</a:t>
            </a:r>
            <a:r>
              <a:rPr lang="en-US" altLang="zh-CN" sz="2400" smtClean="0">
                <a:latin typeface="宋体" panose="02010600030101010101" pitchFamily="2" charset="-122"/>
              </a:rPr>
              <a:t>0</a:t>
            </a:r>
            <a:r>
              <a:rPr lang="zh-CN" altLang="en-US" sz="2400" smtClean="0">
                <a:latin typeface="宋体" panose="02010600030101010101" pitchFamily="2" charset="-122"/>
              </a:rPr>
              <a:t>，若该行的</a:t>
            </a:r>
            <a:r>
              <a:rPr lang="en-US" altLang="zh-CN" sz="2400" smtClean="0">
                <a:latin typeface="宋体" panose="02010600030101010101" pitchFamily="2" charset="-122"/>
              </a:rPr>
              <a:t>Y</a:t>
            </a:r>
            <a:r>
              <a:rPr lang="en-US" altLang="zh-CN" sz="2400" baseline="-25000" smtClean="0">
                <a:latin typeface="宋体" panose="02010600030101010101" pitchFamily="2" charset="-122"/>
              </a:rPr>
              <a:t>j</a:t>
            </a:r>
            <a:r>
              <a:rPr lang="zh-CN" altLang="en-US" sz="2400" smtClean="0">
                <a:latin typeface="宋体" panose="02010600030101010101" pitchFamily="2" charset="-122"/>
              </a:rPr>
              <a:t>列有键按下，则与低四位的计数值进行比较，当比较一致时，锁定信号输出为</a:t>
            </a:r>
            <a:r>
              <a:rPr lang="en-US" altLang="zh-CN" sz="2400" smtClean="0">
                <a:latin typeface="宋体" panose="02010600030101010101" pitchFamily="2" charset="-122"/>
              </a:rPr>
              <a:t>0</a:t>
            </a:r>
            <a:r>
              <a:rPr lang="zh-CN" altLang="en-US" sz="2400" smtClean="0">
                <a:latin typeface="宋体" panose="02010600030101010101" pitchFamily="2" charset="-122"/>
              </a:rPr>
              <a:t>，停止计数，这时所得的计数值就是行列的位置码，也称扫描码。以扫描码为地址访问</a:t>
            </a:r>
            <a:r>
              <a:rPr lang="en-US" altLang="zh-CN" sz="2400" smtClean="0">
                <a:latin typeface="宋体" panose="02010600030101010101" pitchFamily="2" charset="-122"/>
              </a:rPr>
              <a:t>ROM</a:t>
            </a:r>
            <a:r>
              <a:rPr lang="zh-CN" altLang="en-US" sz="2400" smtClean="0">
                <a:latin typeface="宋体" panose="02010600030101010101" pitchFamily="2" charset="-122"/>
              </a:rPr>
              <a:t>，就可以读出该键的键值。</a:t>
            </a:r>
          </a:p>
          <a:p>
            <a:pPr eaLnBrk="1" hangingPunct="1">
              <a:lnSpc>
                <a:spcPct val="120000"/>
              </a:lnSpc>
            </a:pPr>
            <a:r>
              <a:rPr lang="zh-CN" altLang="en-US" sz="2400" smtClean="0">
                <a:latin typeface="宋体" panose="02010600030101010101" pitchFamily="2" charset="-122"/>
              </a:rPr>
              <a:t>如：</a:t>
            </a:r>
          </a:p>
        </p:txBody>
      </p:sp>
      <p:sp>
        <p:nvSpPr>
          <p:cNvPr id="54" name="日期占位符 3"/>
          <p:cNvSpPr>
            <a:spLocks noGrp="1"/>
          </p:cNvSpPr>
          <p:nvPr>
            <p:ph type="dt" sz="half" idx="10"/>
          </p:nvPr>
        </p:nvSpPr>
        <p:spPr/>
        <p:txBody>
          <a:bodyPr/>
          <a:lstStyle/>
          <a:p>
            <a:pPr>
              <a:defRPr/>
            </a:pPr>
            <a:fld id="{3CFD68C3-BEB0-4D7A-82AC-8155E0FEF625}" type="datetime1">
              <a:rPr lang="zh-CN" altLang="en-US"/>
              <a:pPr>
                <a:defRPr/>
              </a:pPr>
              <a:t>2021/9/12</a:t>
            </a:fld>
            <a:endParaRPr lang="en-US" altLang="zh-CN"/>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ED21037-F0A8-48DA-944B-DB3ADA7AF89B}" type="slidenum">
              <a:rPr lang="en-US" altLang="zh-CN" sz="1400">
                <a:solidFill>
                  <a:schemeClr val="bg2"/>
                </a:solidFill>
                <a:latin typeface="Tahoma" panose="020B0604030504040204" pitchFamily="34" charset="0"/>
              </a:rPr>
              <a:pPr/>
              <a:t>34</a:t>
            </a:fld>
            <a:endParaRPr lang="en-US" altLang="zh-CN" sz="1400">
              <a:solidFill>
                <a:schemeClr val="bg2"/>
              </a:solidFill>
              <a:latin typeface="Tahoma" panose="020B0604030504040204" pitchFamily="34" charset="0"/>
            </a:endParaRPr>
          </a:p>
        </p:txBody>
      </p:sp>
      <p:graphicFrame>
        <p:nvGraphicFramePr>
          <p:cNvPr id="468089" name="Group 121"/>
          <p:cNvGraphicFramePr>
            <a:graphicFrameLocks noGrp="1"/>
          </p:cNvGraphicFramePr>
          <p:nvPr/>
        </p:nvGraphicFramePr>
        <p:xfrm>
          <a:off x="3657600" y="3505200"/>
          <a:ext cx="1905000" cy="2941638"/>
        </p:xfrm>
        <a:graphic>
          <a:graphicData uri="http://schemas.openxmlformats.org/drawingml/2006/table">
            <a:tbl>
              <a:tblPr/>
              <a:tblGrid>
                <a:gridCol w="609600"/>
                <a:gridCol w="609600"/>
                <a:gridCol w="685800"/>
              </a:tblGrid>
              <a:tr h="381000">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5" marB="45725"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X</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5" marB="45725"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000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0000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X</a:t>
                      </a:r>
                      <a:r>
                        <a:rPr kumimoji="1" lang="en-US" altLang="zh-CN" sz="1800" b="1" i="0" u="none" strike="noStrike" cap="none" normalizeH="0" baseline="-25000" smtClean="0">
                          <a:ln>
                            <a:noFill/>
                          </a:ln>
                          <a:solidFill>
                            <a:schemeClr val="tx1"/>
                          </a:solidFill>
                          <a:effectLst/>
                          <a:latin typeface="宋体" panose="02010600030101010101" pitchFamily="2" charset="-122"/>
                          <a:ea typeface="宋体" panose="02010600030101010101" pitchFamily="2" charset="-122"/>
                        </a:rPr>
                        <a:t>0</a:t>
                      </a:r>
                    </a:p>
                  </a:txBody>
                  <a:tcPr marT="45725" marB="45725"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5" marB="45725"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000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1111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5" marB="45725"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001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0000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X</a:t>
                      </a:r>
                      <a:r>
                        <a:rPr kumimoji="1" lang="en-US" altLang="zh-CN" sz="1800" b="1" i="0" u="none" strike="noStrike" cap="none" normalizeH="0" baseline="-25000" smtClean="0">
                          <a:ln>
                            <a:noFill/>
                          </a:ln>
                          <a:solidFill>
                            <a:schemeClr val="tx1"/>
                          </a:solidFill>
                          <a:effectLst/>
                          <a:latin typeface="宋体" panose="02010600030101010101" pitchFamily="2" charset="-122"/>
                          <a:ea typeface="宋体" panose="02010600030101010101" pitchFamily="2" charset="-122"/>
                        </a:rPr>
                        <a:t>1</a:t>
                      </a:r>
                    </a:p>
                  </a:txBody>
                  <a:tcPr marT="45725" marB="45725"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001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0001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5" marB="45725"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5" marB="45725"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001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defRPr kumimoji="1" sz="20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defRPr kumimoji="1" sz="16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defRPr kumimoji="1" sz="16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1111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08" name="AutoShape 84"/>
          <p:cNvSpPr>
            <a:spLocks/>
          </p:cNvSpPr>
          <p:nvPr/>
        </p:nvSpPr>
        <p:spPr bwMode="auto">
          <a:xfrm>
            <a:off x="4038600" y="4038600"/>
            <a:ext cx="152400" cy="838200"/>
          </a:xfrm>
          <a:prstGeom prst="leftBrace">
            <a:avLst>
              <a:gd name="adj1" fmla="val 458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5109" name="AutoShape 92"/>
          <p:cNvSpPr>
            <a:spLocks/>
          </p:cNvSpPr>
          <p:nvPr/>
        </p:nvSpPr>
        <p:spPr bwMode="auto">
          <a:xfrm>
            <a:off x="4038600" y="5181600"/>
            <a:ext cx="152400" cy="1143000"/>
          </a:xfrm>
          <a:prstGeom prst="leftBrace">
            <a:avLst>
              <a:gd name="adj1" fmla="val 625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5110" name="Text Box 93"/>
          <p:cNvSpPr txBox="1">
            <a:spLocks noChangeArrowheads="1"/>
          </p:cNvSpPr>
          <p:nvPr/>
        </p:nvSpPr>
        <p:spPr bwMode="auto">
          <a:xfrm>
            <a:off x="6096000" y="53340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latin typeface="宋体" panose="02010600030101010101" pitchFamily="2" charset="-122"/>
              </a:rPr>
              <a:t>X</a:t>
            </a:r>
            <a:r>
              <a:rPr lang="en-US" altLang="zh-CN" sz="1800" b="1" baseline="-25000">
                <a:latin typeface="宋体" panose="02010600030101010101" pitchFamily="2" charset="-122"/>
              </a:rPr>
              <a:t>1</a:t>
            </a:r>
            <a:r>
              <a:rPr lang="zh-CN" altLang="en-US" sz="1800" b="1">
                <a:latin typeface="宋体" panose="02010600030101010101" pitchFamily="2" charset="-122"/>
              </a:rPr>
              <a:t>行</a:t>
            </a:r>
            <a:r>
              <a:rPr lang="en-US" altLang="zh-CN" sz="1800" b="1">
                <a:latin typeface="宋体" panose="02010600030101010101" pitchFamily="2" charset="-122"/>
              </a:rPr>
              <a:t>Y</a:t>
            </a:r>
            <a:r>
              <a:rPr lang="en-US" altLang="zh-CN" sz="1800" b="1" baseline="-25000">
                <a:latin typeface="宋体" panose="02010600030101010101" pitchFamily="2" charset="-122"/>
              </a:rPr>
              <a:t>1</a:t>
            </a:r>
            <a:r>
              <a:rPr lang="zh-CN" altLang="en-US" sz="1800" b="1">
                <a:latin typeface="宋体" panose="02010600030101010101" pitchFamily="2" charset="-122"/>
              </a:rPr>
              <a:t>列有键按下</a:t>
            </a:r>
          </a:p>
        </p:txBody>
      </p:sp>
      <p:sp>
        <p:nvSpPr>
          <p:cNvPr id="45111" name="Line 94"/>
          <p:cNvSpPr>
            <a:spLocks noChangeShapeType="1"/>
          </p:cNvSpPr>
          <p:nvPr/>
        </p:nvSpPr>
        <p:spPr bwMode="auto">
          <a:xfrm flipH="1">
            <a:off x="5638800" y="55626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硬件扫描式键盘的逻辑组成</a:t>
            </a:r>
          </a:p>
        </p:txBody>
      </p:sp>
      <p:sp>
        <p:nvSpPr>
          <p:cNvPr id="1030"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799883DD-55BB-4AD8-9DDB-B197569EC062}" type="datetime1">
              <a:rPr lang="zh-CN" altLang="en-US"/>
              <a:pPr>
                <a:defRPr/>
              </a:pPr>
              <a:t>2021/9/12</a:t>
            </a:fld>
            <a:endParaRPr lang="en-US" altLang="zh-CN"/>
          </a:p>
        </p:txBody>
      </p:sp>
      <p:sp>
        <p:nvSpPr>
          <p:cNvPr id="10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D461977-DB33-4E11-AA59-ECE100536281}" type="slidenum">
              <a:rPr lang="en-US" altLang="zh-CN" sz="1400">
                <a:solidFill>
                  <a:schemeClr val="bg2"/>
                </a:solidFill>
                <a:latin typeface="Tahoma" panose="020B0604030504040204" pitchFamily="34" charset="0"/>
              </a:rPr>
              <a:pPr/>
              <a:t>35</a:t>
            </a:fld>
            <a:endParaRPr lang="en-US" altLang="zh-CN" sz="1400">
              <a:solidFill>
                <a:schemeClr val="bg2"/>
              </a:solidFill>
              <a:latin typeface="Tahoma" panose="020B0604030504040204" pitchFamily="34" charset="0"/>
            </a:endParaRPr>
          </a:p>
        </p:txBody>
      </p:sp>
      <p:graphicFrame>
        <p:nvGraphicFramePr>
          <p:cNvPr id="1026" name="Object 9"/>
          <p:cNvGraphicFramePr>
            <a:graphicFrameLocks noChangeAspect="1"/>
          </p:cNvGraphicFramePr>
          <p:nvPr/>
        </p:nvGraphicFramePr>
        <p:xfrm>
          <a:off x="76200" y="981075"/>
          <a:ext cx="8991600" cy="5116513"/>
        </p:xfrm>
        <a:graphic>
          <a:graphicData uri="http://schemas.openxmlformats.org/presentationml/2006/ole">
            <mc:AlternateContent xmlns:mc="http://schemas.openxmlformats.org/markup-compatibility/2006">
              <mc:Choice xmlns:v="urn:schemas-microsoft-com:vml" Requires="v">
                <p:oleObj spid="_x0000_s1031" name="Picture2" r:id="rId4" imgW="3953256" imgH="2247900" progId="Word.Picture.8">
                  <p:embed/>
                </p:oleObj>
              </mc:Choice>
              <mc:Fallback>
                <p:oleObj name="Picture2" r:id="rId4" imgW="3953256" imgH="22479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981075"/>
                        <a:ext cx="8991600" cy="51165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685800" y="533400"/>
            <a:ext cx="7772400" cy="5715000"/>
          </a:xfrm>
        </p:spPr>
        <p:txBody>
          <a:bodyPr>
            <a:normAutofit lnSpcReduction="10000"/>
          </a:bodyPr>
          <a:lstStyle/>
          <a:p>
            <a:pPr eaLnBrk="1" hangingPunct="1">
              <a:lnSpc>
                <a:spcPct val="120000"/>
              </a:lnSpc>
              <a:spcBef>
                <a:spcPct val="0"/>
              </a:spcBef>
            </a:pPr>
            <a:r>
              <a:rPr lang="zh-CN" altLang="en-US" sz="2600" smtClean="0">
                <a:solidFill>
                  <a:srgbClr val="FFFF00"/>
                </a:solidFill>
                <a:latin typeface="宋体" panose="02010600030101010101" pitchFamily="2" charset="-122"/>
              </a:rPr>
              <a:t>重键的处理</a:t>
            </a:r>
            <a:r>
              <a:rPr lang="zh-CN" altLang="en-US" sz="2600" smtClean="0">
                <a:latin typeface="宋体" panose="02010600030101010101" pitchFamily="2" charset="-122"/>
              </a:rPr>
              <a:t>：当快速按键时，有可能发生前一次按键的键码尚未送出，后面按键产生了新键码，造成键码的重叠混乱的情况。</a:t>
            </a:r>
            <a:endParaRPr lang="en-US" altLang="zh-CN" sz="2600" smtClean="0">
              <a:latin typeface="宋体" panose="02010600030101010101" pitchFamily="2" charset="-122"/>
            </a:endParaRPr>
          </a:p>
          <a:p>
            <a:pPr eaLnBrk="1" hangingPunct="1">
              <a:lnSpc>
                <a:spcPct val="120000"/>
              </a:lnSpc>
              <a:spcBef>
                <a:spcPct val="0"/>
              </a:spcBef>
            </a:pPr>
            <a:r>
              <a:rPr lang="zh-CN" altLang="en-US" sz="2600" smtClean="0">
                <a:latin typeface="宋体" panose="02010600030101010101" pitchFamily="2" charset="-122"/>
              </a:rPr>
              <a:t>可以依靠锁定信号来防止重键现象。在扫描找到第一次按键位置时，</a:t>
            </a:r>
            <a:r>
              <a:rPr lang="zh-CN" altLang="en-US" sz="2600" smtClean="0">
                <a:solidFill>
                  <a:srgbClr val="FFC000"/>
                </a:solidFill>
                <a:latin typeface="宋体" panose="02010600030101010101" pitchFamily="2" charset="-122"/>
              </a:rPr>
              <a:t>符合比较器输出锁定信号</a:t>
            </a:r>
            <a:r>
              <a:rPr lang="zh-CN" altLang="en-US" sz="2600" smtClean="0">
                <a:latin typeface="宋体" panose="02010600030101010101" pitchFamily="2" charset="-122"/>
              </a:rPr>
              <a:t>，使计数器停止计数，只认可第一次按键产生的键码。仅当键码送出之后，才解除对计数器的封锁，允许扫描识别后面按下的键。不过这种暂停扫描的方法只能防止两键重叠。</a:t>
            </a:r>
          </a:p>
          <a:p>
            <a:pPr eaLnBrk="1" hangingPunct="1">
              <a:lnSpc>
                <a:spcPct val="120000"/>
              </a:lnSpc>
              <a:spcBef>
                <a:spcPct val="0"/>
              </a:spcBef>
            </a:pPr>
            <a:r>
              <a:rPr lang="zh-CN" altLang="en-US" sz="2600" smtClean="0">
                <a:latin typeface="宋体" panose="02010600030101010101" pitchFamily="2" charset="-122"/>
              </a:rPr>
              <a:t>如果由于</a:t>
            </a:r>
            <a:r>
              <a:rPr lang="en-US" altLang="zh-CN" sz="2600" smtClean="0">
                <a:latin typeface="宋体" panose="02010600030101010101" pitchFamily="2" charset="-122"/>
              </a:rPr>
              <a:t>CPU</a:t>
            </a:r>
            <a:r>
              <a:rPr lang="zh-CN" altLang="en-US" sz="2600" smtClean="0">
                <a:latin typeface="宋体" panose="02010600030101010101" pitchFamily="2" charset="-122"/>
              </a:rPr>
              <a:t>延缓接收而发生多键重叠，中间的按键编码就会丢失。所以在功能更强的键盘中，采取</a:t>
            </a:r>
            <a:r>
              <a:rPr lang="zh-CN" altLang="en-US" sz="2600" smtClean="0">
                <a:solidFill>
                  <a:srgbClr val="FFC000"/>
                </a:solidFill>
                <a:latin typeface="宋体" panose="02010600030101010101" pitchFamily="2" charset="-122"/>
              </a:rPr>
              <a:t>存储多个键码</a:t>
            </a:r>
            <a:r>
              <a:rPr lang="zh-CN" altLang="en-US" sz="2600" smtClean="0">
                <a:latin typeface="宋体" panose="02010600030101010101" pitchFamily="2" charset="-122"/>
              </a:rPr>
              <a:t>的方法，来解决重键问题。</a:t>
            </a:r>
          </a:p>
        </p:txBody>
      </p:sp>
      <p:sp>
        <p:nvSpPr>
          <p:cNvPr id="3" name="日期占位符 3"/>
          <p:cNvSpPr>
            <a:spLocks noGrp="1"/>
          </p:cNvSpPr>
          <p:nvPr>
            <p:ph type="dt" sz="half" idx="10"/>
          </p:nvPr>
        </p:nvSpPr>
        <p:spPr/>
        <p:txBody>
          <a:bodyPr/>
          <a:lstStyle/>
          <a:p>
            <a:pPr>
              <a:defRPr/>
            </a:pPr>
            <a:fld id="{484A82A6-7C49-4444-B8EB-5D515B48CB81}" type="datetime1">
              <a:rPr lang="zh-CN" altLang="en-US"/>
              <a:pPr>
                <a:defRPr/>
              </a:pPr>
              <a:t>2021/9/12</a:t>
            </a:fld>
            <a:endParaRPr lang="en-US" altLang="zh-CN"/>
          </a:p>
        </p:txBody>
      </p:sp>
      <p:sp>
        <p:nvSpPr>
          <p:cNvPr id="46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F938A48-F285-4F0A-8096-DE010F644682}" type="slidenum">
              <a:rPr lang="en-US" altLang="zh-CN" sz="1400">
                <a:solidFill>
                  <a:schemeClr val="bg2"/>
                </a:solidFill>
                <a:latin typeface="Tahoma" panose="020B0604030504040204" pitchFamily="34" charset="0"/>
              </a:rPr>
              <a:pPr/>
              <a:t>36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a:xfrm>
            <a:off x="685800" y="609600"/>
            <a:ext cx="7772400" cy="5334000"/>
          </a:xfrm>
        </p:spPr>
        <p:txBody>
          <a:bodyPr/>
          <a:lstStyle/>
          <a:p>
            <a:pPr eaLnBrk="1" hangingPunct="1">
              <a:lnSpc>
                <a:spcPct val="120000"/>
              </a:lnSpc>
            </a:pPr>
            <a:r>
              <a:rPr lang="zh-CN" altLang="en-US" smtClean="0">
                <a:latin typeface="宋体" panose="02010600030101010101" pitchFamily="2" charset="-122"/>
              </a:rPr>
              <a:t>硬件扫描键盘的优点：</a:t>
            </a:r>
            <a:br>
              <a:rPr lang="zh-CN" altLang="en-US" smtClean="0">
                <a:latin typeface="宋体" panose="02010600030101010101" pitchFamily="2" charset="-122"/>
              </a:rPr>
            </a:br>
            <a:r>
              <a:rPr lang="zh-CN" altLang="en-US" smtClean="0">
                <a:latin typeface="宋体" panose="02010600030101010101" pitchFamily="2" charset="-122"/>
              </a:rPr>
              <a:t>不需要主机担负扫描任务。当键盘产生键码之后，才向主机发出中断请求，</a:t>
            </a:r>
            <a:r>
              <a:rPr lang="en-US" altLang="zh-CN" smtClean="0">
                <a:latin typeface="宋体" panose="02010600030101010101" pitchFamily="2" charset="-122"/>
              </a:rPr>
              <a:t>CPU</a:t>
            </a:r>
            <a:r>
              <a:rPr lang="zh-CN" altLang="en-US" smtClean="0">
                <a:latin typeface="宋体" panose="02010600030101010101" pitchFamily="2" charset="-122"/>
              </a:rPr>
              <a:t>以响应中断方式，接收随机按键产生的键码。</a:t>
            </a:r>
          </a:p>
          <a:p>
            <a:pPr eaLnBrk="1" hangingPunct="1">
              <a:lnSpc>
                <a:spcPct val="120000"/>
              </a:lnSpc>
            </a:pPr>
            <a:r>
              <a:rPr lang="zh-CN" altLang="en-US" smtClean="0">
                <a:latin typeface="宋体" panose="02010600030101010101" pitchFamily="2" charset="-122"/>
              </a:rPr>
              <a:t>现已很少用小规模集成电路来构成这种硬件扫描键盘，而是尽可能利用</a:t>
            </a:r>
            <a:r>
              <a:rPr lang="zh-CN" altLang="en-US" smtClean="0">
                <a:solidFill>
                  <a:srgbClr val="FFC000"/>
                </a:solidFill>
                <a:latin typeface="宋体" panose="02010600030101010101" pitchFamily="2" charset="-122"/>
              </a:rPr>
              <a:t>全集成化的键盘接口芯片</a:t>
            </a:r>
            <a:r>
              <a:rPr lang="zh-CN" altLang="en-US" smtClean="0">
                <a:latin typeface="宋体" panose="02010600030101010101" pitchFamily="2" charset="-122"/>
              </a:rPr>
              <a:t>，如</a:t>
            </a:r>
            <a:r>
              <a:rPr lang="en-US" altLang="zh-CN" smtClean="0">
                <a:latin typeface="宋体" panose="02010600030101010101" pitchFamily="2" charset="-122"/>
              </a:rPr>
              <a:t>Intel 8279</a:t>
            </a:r>
            <a:r>
              <a:rPr lang="zh-CN" altLang="en-US" smtClean="0">
                <a:latin typeface="宋体" panose="02010600030101010101" pitchFamily="2" charset="-122"/>
              </a:rPr>
              <a:t>。</a:t>
            </a:r>
          </a:p>
        </p:txBody>
      </p:sp>
      <p:sp>
        <p:nvSpPr>
          <p:cNvPr id="3" name="日期占位符 3"/>
          <p:cNvSpPr>
            <a:spLocks noGrp="1"/>
          </p:cNvSpPr>
          <p:nvPr>
            <p:ph type="dt" sz="half" idx="10"/>
          </p:nvPr>
        </p:nvSpPr>
        <p:spPr/>
        <p:txBody>
          <a:bodyPr/>
          <a:lstStyle/>
          <a:p>
            <a:pPr>
              <a:defRPr/>
            </a:pPr>
            <a:fld id="{3E53EBCE-0AED-4A14-BA3A-5C75CA6F564F}" type="datetime1">
              <a:rPr lang="zh-CN" altLang="en-US"/>
              <a:pPr>
                <a:defRPr/>
              </a:pPr>
              <a:t>2021/9/12</a:t>
            </a:fld>
            <a:endParaRPr lang="en-US" altLang="zh-CN"/>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9FC8BB6-4BB5-4186-A6EC-C8A09E42DAC2}" type="slidenum">
              <a:rPr lang="en-US" altLang="zh-CN" sz="1400">
                <a:solidFill>
                  <a:schemeClr val="bg2"/>
                </a:solidFill>
                <a:latin typeface="Tahoma" panose="020B0604030504040204" pitchFamily="34" charset="0"/>
              </a:rPr>
              <a:pPr/>
              <a:t>37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2</a:t>
            </a:r>
            <a:r>
              <a:rPr lang="zh-CN" altLang="en-US" smtClean="0">
                <a:latin typeface="隶书" panose="02010509060101010101" pitchFamily="49" charset="-122"/>
              </a:rPr>
              <a:t>）软件扫描键盘</a:t>
            </a:r>
          </a:p>
        </p:txBody>
      </p:sp>
      <p:sp>
        <p:nvSpPr>
          <p:cNvPr id="48133" name="Rectangle 3"/>
          <p:cNvSpPr>
            <a:spLocks noGrp="1" noChangeArrowheads="1"/>
          </p:cNvSpPr>
          <p:nvPr>
            <p:ph idx="1"/>
          </p:nvPr>
        </p:nvSpPr>
        <p:spPr/>
        <p:txBody>
          <a:bodyPr/>
          <a:lstStyle/>
          <a:p>
            <a:pPr eaLnBrk="1" hangingPunct="1">
              <a:lnSpc>
                <a:spcPct val="120000"/>
              </a:lnSpc>
            </a:pPr>
            <a:r>
              <a:rPr lang="zh-CN" altLang="en-US" smtClean="0">
                <a:solidFill>
                  <a:srgbClr val="FFFF00"/>
                </a:solidFill>
                <a:latin typeface="宋体" panose="02010600030101010101" pitchFamily="2" charset="-122"/>
              </a:rPr>
              <a:t>软件扫描键盘</a:t>
            </a:r>
            <a:r>
              <a:rPr lang="zh-CN" altLang="en-US" smtClean="0">
                <a:latin typeface="宋体" panose="02010600030101010101" pitchFamily="2" charset="-122"/>
              </a:rPr>
              <a:t>：通过执行键盘扫描程序对键盘矩阵进行扫描，以识别按键的行列位置。</a:t>
            </a:r>
          </a:p>
        </p:txBody>
      </p:sp>
      <p:sp>
        <p:nvSpPr>
          <p:cNvPr id="4" name="日期占位符 3"/>
          <p:cNvSpPr>
            <a:spLocks noGrp="1"/>
          </p:cNvSpPr>
          <p:nvPr>
            <p:ph type="dt" sz="half" idx="10"/>
          </p:nvPr>
        </p:nvSpPr>
        <p:spPr/>
        <p:txBody>
          <a:bodyPr/>
          <a:lstStyle/>
          <a:p>
            <a:pPr>
              <a:defRPr/>
            </a:pPr>
            <a:fld id="{9E5723C7-9004-4C0C-B086-BA361F9CDD1B}" type="datetime1">
              <a:rPr lang="zh-CN" altLang="en-US"/>
              <a:pPr>
                <a:defRPr/>
              </a:pPr>
              <a:t>2021/9/12</a:t>
            </a:fld>
            <a:endParaRPr lang="en-US" altLang="zh-CN"/>
          </a:p>
        </p:txBody>
      </p:sp>
      <p:sp>
        <p:nvSpPr>
          <p:cNvPr id="48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F394DC4-6DB4-4CCF-B0B9-7C685B6F3E7C}" type="slidenum">
              <a:rPr lang="en-US" altLang="zh-CN" sz="1400">
                <a:solidFill>
                  <a:schemeClr val="bg2"/>
                </a:solidFill>
                <a:latin typeface="Tahoma" panose="020B0604030504040204" pitchFamily="34" charset="0"/>
              </a:rPr>
              <a:pPr/>
              <a:t>38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381000" y="381000"/>
            <a:ext cx="8001000" cy="685800"/>
          </a:xfrm>
        </p:spPr>
        <p:txBody>
          <a:bodyPr/>
          <a:lstStyle/>
          <a:p>
            <a:pPr eaLnBrk="1" hangingPunct="1"/>
            <a:r>
              <a:rPr lang="en-US" altLang="zh-CN" smtClean="0">
                <a:latin typeface="宋体" panose="02010600030101010101" pitchFamily="2" charset="-122"/>
              </a:rPr>
              <a:t>⑴ </a:t>
            </a:r>
            <a:r>
              <a:rPr lang="zh-CN" altLang="en-US" smtClean="0">
                <a:latin typeface="宋体" panose="02010600030101010101" pitchFamily="2" charset="-122"/>
              </a:rPr>
              <a:t>谁执行键盘扫描程序</a:t>
            </a:r>
            <a:r>
              <a:rPr lang="en-US" altLang="zh-CN" smtClean="0">
                <a:latin typeface="宋体" panose="02010600030101010101" pitchFamily="2" charset="-122"/>
              </a:rPr>
              <a:t>?</a:t>
            </a:r>
            <a:endParaRPr lang="en-US" altLang="zh-CN" smtClean="0"/>
          </a:p>
        </p:txBody>
      </p:sp>
      <p:sp>
        <p:nvSpPr>
          <p:cNvPr id="605187" name="Rectangle 3"/>
          <p:cNvSpPr>
            <a:spLocks noGrp="1" noChangeArrowheads="1"/>
          </p:cNvSpPr>
          <p:nvPr>
            <p:ph idx="1"/>
          </p:nvPr>
        </p:nvSpPr>
        <p:spPr>
          <a:xfrm>
            <a:off x="685800" y="1295400"/>
            <a:ext cx="7773988" cy="4876800"/>
          </a:xfrm>
        </p:spPr>
        <p:txBody>
          <a:bodyPr/>
          <a:lstStyle/>
          <a:p>
            <a:pPr eaLnBrk="1" hangingPunct="1">
              <a:lnSpc>
                <a:spcPct val="120000"/>
              </a:lnSpc>
              <a:spcBef>
                <a:spcPct val="0"/>
              </a:spcBef>
            </a:pPr>
            <a:r>
              <a:rPr lang="en-US" altLang="zh-CN" sz="2600" smtClean="0">
                <a:latin typeface="宋体" panose="02010600030101010101" pitchFamily="2" charset="-122"/>
              </a:rPr>
              <a:t>① </a:t>
            </a:r>
            <a:r>
              <a:rPr lang="zh-CN" altLang="en-US" sz="2600" smtClean="0">
                <a:latin typeface="宋体" panose="02010600030101010101" pitchFamily="2" charset="-122"/>
              </a:rPr>
              <a:t>若对主机工作速度要求不高，可由</a:t>
            </a:r>
            <a:r>
              <a:rPr lang="en-US" altLang="zh-CN" sz="2600" smtClean="0">
                <a:latin typeface="宋体" panose="02010600030101010101" pitchFamily="2" charset="-122"/>
              </a:rPr>
              <a:t>CPU</a:t>
            </a:r>
            <a:r>
              <a:rPr lang="zh-CN" altLang="en-US" sz="2600" smtClean="0">
                <a:latin typeface="宋体" panose="02010600030101010101" pitchFamily="2" charset="-122"/>
              </a:rPr>
              <a:t>自己执行键盘扫描程序。按键时，键盘向主机提出中断请求，</a:t>
            </a:r>
            <a:r>
              <a:rPr lang="en-US" altLang="zh-CN" sz="2600" smtClean="0">
                <a:latin typeface="宋体" panose="02010600030101010101" pitchFamily="2" charset="-122"/>
              </a:rPr>
              <a:t>CPU</a:t>
            </a:r>
            <a:r>
              <a:rPr lang="zh-CN" altLang="en-US" sz="2600" smtClean="0">
                <a:latin typeface="宋体" panose="02010600030101010101" pitchFamily="2" charset="-122"/>
              </a:rPr>
              <a:t>响应后转去执行</a:t>
            </a:r>
            <a:r>
              <a:rPr lang="zh-CN" altLang="en-US" sz="2600" smtClean="0">
                <a:solidFill>
                  <a:srgbClr val="FFC000"/>
                </a:solidFill>
                <a:latin typeface="宋体" panose="02010600030101010101" pitchFamily="2" charset="-122"/>
              </a:rPr>
              <a:t>键盘中断处理程序</a:t>
            </a:r>
            <a:r>
              <a:rPr lang="zh-CN" altLang="en-US" sz="2600" smtClean="0">
                <a:latin typeface="宋体" panose="02010600030101010101" pitchFamily="2" charset="-122"/>
              </a:rPr>
              <a:t>，其中包含键盘扫描程序、键码转换程序及预处理程序等。</a:t>
            </a:r>
          </a:p>
          <a:p>
            <a:pPr eaLnBrk="1" hangingPunct="1">
              <a:lnSpc>
                <a:spcPct val="120000"/>
              </a:lnSpc>
              <a:spcBef>
                <a:spcPct val="0"/>
              </a:spcBef>
            </a:pPr>
            <a:r>
              <a:rPr lang="zh-CN" altLang="en-US" sz="2600" smtClean="0">
                <a:latin typeface="宋体" panose="02010600030101010101" pitchFamily="2" charset="-122"/>
              </a:rPr>
              <a:t>② 若对主机工作速度要求较高，希望尽量少占用</a:t>
            </a:r>
            <a:r>
              <a:rPr lang="en-US" altLang="zh-CN" sz="2600" smtClean="0">
                <a:latin typeface="宋体" panose="02010600030101010101" pitchFamily="2" charset="-122"/>
              </a:rPr>
              <a:t>CPU</a:t>
            </a:r>
            <a:r>
              <a:rPr lang="zh-CN" altLang="en-US" sz="2600" smtClean="0">
                <a:latin typeface="宋体" panose="02010600030101010101" pitchFamily="2" charset="-122"/>
              </a:rPr>
              <a:t>处理时间，可在键盘中设置一个</a:t>
            </a:r>
            <a:r>
              <a:rPr lang="zh-CN" altLang="en-US" sz="2600" smtClean="0">
                <a:solidFill>
                  <a:srgbClr val="FFC000"/>
                </a:solidFill>
                <a:latin typeface="宋体" panose="02010600030101010101" pitchFamily="2" charset="-122"/>
              </a:rPr>
              <a:t>单片机</a:t>
            </a:r>
            <a:r>
              <a:rPr lang="zh-CN" altLang="en-US" sz="2600" smtClean="0">
                <a:latin typeface="宋体" panose="02010600030101010101" pitchFamily="2" charset="-122"/>
              </a:rPr>
              <a:t>，由它负责执行键盘扫描程序、预处理程序，再向</a:t>
            </a:r>
            <a:r>
              <a:rPr lang="en-US" altLang="zh-CN" sz="2600" smtClean="0">
                <a:latin typeface="宋体" panose="02010600030101010101" pitchFamily="2" charset="-122"/>
              </a:rPr>
              <a:t>CPU</a:t>
            </a:r>
            <a:r>
              <a:rPr lang="zh-CN" altLang="en-US" sz="2600" smtClean="0">
                <a:latin typeface="宋体" panose="02010600030101010101" pitchFamily="2" charset="-122"/>
              </a:rPr>
              <a:t>申请中断送出扫描码。</a:t>
            </a:r>
          </a:p>
          <a:p>
            <a:pPr eaLnBrk="1" hangingPunct="1">
              <a:lnSpc>
                <a:spcPct val="120000"/>
              </a:lnSpc>
              <a:spcBef>
                <a:spcPct val="0"/>
              </a:spcBef>
            </a:pPr>
            <a:r>
              <a:rPr lang="zh-CN" altLang="en-US" sz="2600" smtClean="0">
                <a:latin typeface="宋体" panose="02010600030101010101" pitchFamily="2" charset="-122"/>
              </a:rPr>
              <a:t>现代计算机的通用键盘，大多采用第二种方案。</a:t>
            </a:r>
            <a:endParaRPr lang="zh-CN" altLang="en-US" sz="2600" smtClean="0"/>
          </a:p>
        </p:txBody>
      </p:sp>
      <p:sp>
        <p:nvSpPr>
          <p:cNvPr id="4" name="日期占位符 3"/>
          <p:cNvSpPr>
            <a:spLocks noGrp="1"/>
          </p:cNvSpPr>
          <p:nvPr>
            <p:ph type="dt" sz="half" idx="10"/>
          </p:nvPr>
        </p:nvSpPr>
        <p:spPr/>
        <p:txBody>
          <a:bodyPr/>
          <a:lstStyle/>
          <a:p>
            <a:pPr>
              <a:defRPr/>
            </a:pPr>
            <a:fld id="{8A33A1D0-329F-47E3-A381-2474DF8A4BF4}" type="datetime1">
              <a:rPr lang="zh-CN" altLang="en-US"/>
              <a:pPr>
                <a:defRPr/>
              </a:pPr>
              <a:t>2021/9/12</a:t>
            </a:fld>
            <a:endParaRPr lang="en-US" altLang="zh-CN"/>
          </a:p>
        </p:txBody>
      </p:sp>
      <p:sp>
        <p:nvSpPr>
          <p:cNvPr id="49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4AFE300-3D83-4F04-AA5F-3A00FA63ECFA}" type="slidenum">
              <a:rPr lang="en-US" altLang="zh-CN" sz="1400">
                <a:solidFill>
                  <a:schemeClr val="bg2"/>
                </a:solidFill>
                <a:latin typeface="Tahoma" panose="020B0604030504040204" pitchFamily="34" charset="0"/>
              </a:rPr>
              <a:pPr/>
              <a:t>39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5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5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5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endParaRPr lang="zh-CN" altLang="zh-CN" smtClean="0"/>
          </a:p>
        </p:txBody>
      </p:sp>
      <p:pic>
        <p:nvPicPr>
          <p:cNvPr id="14341" name="Picture 3" descr="w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3850" y="188913"/>
            <a:ext cx="8820150" cy="6546850"/>
          </a:xfrm>
          <a:noFill/>
        </p:spPr>
      </p:pic>
      <p:sp>
        <p:nvSpPr>
          <p:cNvPr id="4" name="日期占位符 3"/>
          <p:cNvSpPr>
            <a:spLocks noGrp="1"/>
          </p:cNvSpPr>
          <p:nvPr>
            <p:ph type="dt" sz="half" idx="10"/>
          </p:nvPr>
        </p:nvSpPr>
        <p:spPr/>
        <p:txBody>
          <a:bodyPr/>
          <a:lstStyle/>
          <a:p>
            <a:pPr>
              <a:defRPr/>
            </a:pPr>
            <a:fld id="{F71B59C3-910B-46EF-ACA5-2D5BC791C5A3}" type="datetime1">
              <a:rPr lang="zh-CN" altLang="en-US"/>
              <a:pPr>
                <a:defRPr/>
              </a:pPr>
              <a:t>2021/9/12</a:t>
            </a:fld>
            <a:endParaRPr lang="en-US" altLang="zh-CN"/>
          </a:p>
        </p:txBody>
      </p:sp>
      <p:sp>
        <p:nvSpPr>
          <p:cNvPr id="14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5901009-D2DE-4849-9FBE-C02BB694E7FC}" type="slidenum">
              <a:rPr lang="en-US" altLang="zh-CN" sz="1400">
                <a:solidFill>
                  <a:schemeClr val="bg2"/>
                </a:solidFill>
                <a:latin typeface="Tahoma" panose="020B0604030504040204" pitchFamily="34" charset="0"/>
              </a:rPr>
              <a:pPr/>
              <a:t>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81" name="Rectangle 4"/>
          <p:cNvSpPr>
            <a:spLocks noGrp="1" noChangeArrowheads="1"/>
          </p:cNvSpPr>
          <p:nvPr>
            <p:ph type="title"/>
          </p:nvPr>
        </p:nvSpPr>
        <p:spPr>
          <a:xfrm>
            <a:off x="381000" y="381000"/>
            <a:ext cx="8001000" cy="685800"/>
          </a:xfrm>
          <a:noFill/>
        </p:spPr>
        <p:txBody>
          <a:bodyPr/>
          <a:lstStyle/>
          <a:p>
            <a:pPr eaLnBrk="1" hangingPunct="1"/>
            <a:r>
              <a:rPr lang="en-US" altLang="zh-CN" smtClean="0">
                <a:latin typeface="宋体" panose="02010600030101010101" pitchFamily="2" charset="-122"/>
              </a:rPr>
              <a:t>⑵ </a:t>
            </a:r>
            <a:r>
              <a:rPr lang="zh-CN" altLang="en-US" smtClean="0">
                <a:latin typeface="宋体" panose="02010600030101010101" pitchFamily="2" charset="-122"/>
              </a:rPr>
              <a:t>如何进行软件扫描？</a:t>
            </a:r>
          </a:p>
        </p:txBody>
      </p:sp>
      <p:sp>
        <p:nvSpPr>
          <p:cNvPr id="50180" name="Rectangle 3"/>
          <p:cNvSpPr>
            <a:spLocks noGrp="1" noChangeArrowheads="1"/>
          </p:cNvSpPr>
          <p:nvPr>
            <p:ph idx="1"/>
          </p:nvPr>
        </p:nvSpPr>
        <p:spPr>
          <a:xfrm>
            <a:off x="685800" y="1219200"/>
            <a:ext cx="7772400" cy="4724400"/>
          </a:xfrm>
        </p:spPr>
        <p:txBody>
          <a:bodyPr/>
          <a:lstStyle/>
          <a:p>
            <a:pPr eaLnBrk="1" hangingPunct="1">
              <a:lnSpc>
                <a:spcPct val="120000"/>
              </a:lnSpc>
            </a:pPr>
            <a:r>
              <a:rPr lang="en-US" altLang="zh-CN" smtClean="0">
                <a:latin typeface="宋体" panose="02010600030101010101" pitchFamily="2" charset="-122"/>
              </a:rPr>
              <a:t>① </a:t>
            </a:r>
            <a:r>
              <a:rPr lang="zh-CN" altLang="en-US" smtClean="0">
                <a:latin typeface="宋体" panose="02010600030101010101" pitchFamily="2" charset="-122"/>
              </a:rPr>
              <a:t>逐行扫描</a:t>
            </a:r>
          </a:p>
          <a:p>
            <a:pPr eaLnBrk="1" hangingPunct="1">
              <a:lnSpc>
                <a:spcPct val="120000"/>
              </a:lnSpc>
            </a:pPr>
            <a:r>
              <a:rPr lang="zh-CN" altLang="en-US" smtClean="0">
                <a:latin typeface="宋体" panose="02010600030101010101" pitchFamily="2" charset="-122"/>
              </a:rPr>
              <a:t>② 行列扫描</a:t>
            </a:r>
          </a:p>
        </p:txBody>
      </p:sp>
      <p:sp>
        <p:nvSpPr>
          <p:cNvPr id="4" name="日期占位符 3"/>
          <p:cNvSpPr>
            <a:spLocks noGrp="1"/>
          </p:cNvSpPr>
          <p:nvPr>
            <p:ph type="dt" sz="half" idx="10"/>
          </p:nvPr>
        </p:nvSpPr>
        <p:spPr/>
        <p:txBody>
          <a:bodyPr/>
          <a:lstStyle/>
          <a:p>
            <a:pPr>
              <a:defRPr/>
            </a:pPr>
            <a:fld id="{6CDCFE88-A652-4B56-805D-F6B690A774C0}" type="datetime1">
              <a:rPr lang="zh-CN" altLang="en-US"/>
              <a:pPr>
                <a:defRPr/>
              </a:pPr>
              <a:t>2021/9/12</a:t>
            </a:fld>
            <a:endParaRPr lang="en-US" altLang="zh-CN"/>
          </a:p>
        </p:txBody>
      </p:sp>
      <p:sp>
        <p:nvSpPr>
          <p:cNvPr id="50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C33CB43-6FAD-46D0-87F1-623F9B0ABAD2}" type="slidenum">
              <a:rPr lang="en-US" altLang="zh-CN" sz="1400">
                <a:solidFill>
                  <a:schemeClr val="bg2"/>
                </a:solidFill>
                <a:latin typeface="Tahoma" panose="020B0604030504040204" pitchFamily="34" charset="0"/>
              </a:rPr>
              <a:pPr/>
              <a:t>40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1</a:t>
            </a:r>
            <a:r>
              <a:rPr lang="zh-CN" altLang="en-US" smtClean="0">
                <a:latin typeface="隶书" panose="02010509060101010101" pitchFamily="49" charset="-122"/>
              </a:rPr>
              <a:t>．逐行扫描法</a:t>
            </a:r>
          </a:p>
        </p:txBody>
      </p:sp>
      <p:sp>
        <p:nvSpPr>
          <p:cNvPr id="74" name="日期占位符 3"/>
          <p:cNvSpPr>
            <a:spLocks noGrp="1"/>
          </p:cNvSpPr>
          <p:nvPr>
            <p:ph type="dt" sz="half" idx="10"/>
          </p:nvPr>
        </p:nvSpPr>
        <p:spPr/>
        <p:txBody>
          <a:bodyPr/>
          <a:lstStyle/>
          <a:p>
            <a:pPr>
              <a:defRPr/>
            </a:pPr>
            <a:fld id="{D7FDA0F0-E06E-4143-9429-B45D2696001A}" type="datetime1">
              <a:rPr lang="zh-CN" altLang="en-US"/>
              <a:pPr>
                <a:defRPr/>
              </a:pPr>
              <a:t>2021/9/12</a:t>
            </a:fld>
            <a:endParaRPr lang="en-US" altLang="zh-CN"/>
          </a:p>
        </p:txBody>
      </p:sp>
      <p:sp>
        <p:nvSpPr>
          <p:cNvPr id="512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264516F-0BA1-4291-B702-DDF61F4FA4E5}" type="slidenum">
              <a:rPr lang="en-US" altLang="zh-CN" sz="1400">
                <a:solidFill>
                  <a:schemeClr val="bg2"/>
                </a:solidFill>
                <a:latin typeface="Tahoma" panose="020B0604030504040204" pitchFamily="34" charset="0"/>
              </a:rPr>
              <a:pPr/>
              <a:t>41</a:t>
            </a:fld>
            <a:endParaRPr lang="en-US" altLang="zh-CN" sz="1400">
              <a:solidFill>
                <a:schemeClr val="bg2"/>
              </a:solidFill>
              <a:latin typeface="Tahoma" panose="020B0604030504040204" pitchFamily="34" charset="0"/>
            </a:endParaRPr>
          </a:p>
        </p:txBody>
      </p:sp>
      <p:grpSp>
        <p:nvGrpSpPr>
          <p:cNvPr id="51205" name="Group 107"/>
          <p:cNvGrpSpPr>
            <a:grpSpLocks/>
          </p:cNvGrpSpPr>
          <p:nvPr/>
        </p:nvGrpSpPr>
        <p:grpSpPr bwMode="auto">
          <a:xfrm>
            <a:off x="539750" y="981075"/>
            <a:ext cx="7696200" cy="5538788"/>
            <a:chOff x="336" y="624"/>
            <a:chExt cx="4848" cy="3489"/>
          </a:xfrm>
        </p:grpSpPr>
        <p:sp>
          <p:nvSpPr>
            <p:cNvPr id="51217" name="Text Box 5"/>
            <p:cNvSpPr txBox="1">
              <a:spLocks noChangeArrowheads="1"/>
            </p:cNvSpPr>
            <p:nvPr/>
          </p:nvSpPr>
          <p:spPr bwMode="auto">
            <a:xfrm>
              <a:off x="1392" y="1236"/>
              <a:ext cx="288" cy="16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输出寄存器</a:t>
              </a:r>
            </a:p>
          </p:txBody>
        </p:sp>
        <p:sp>
          <p:nvSpPr>
            <p:cNvPr id="51218" name="Line 6"/>
            <p:cNvSpPr>
              <a:spLocks noChangeShapeType="1"/>
            </p:cNvSpPr>
            <p:nvPr/>
          </p:nvSpPr>
          <p:spPr bwMode="auto">
            <a:xfrm>
              <a:off x="1680" y="1415"/>
              <a:ext cx="2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9" name="Text Box 7"/>
            <p:cNvSpPr txBox="1">
              <a:spLocks noChangeArrowheads="1"/>
            </p:cNvSpPr>
            <p:nvPr/>
          </p:nvSpPr>
          <p:spPr bwMode="auto">
            <a:xfrm>
              <a:off x="2208" y="3166"/>
              <a:ext cx="2160" cy="2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输入寄存器</a:t>
              </a:r>
            </a:p>
          </p:txBody>
        </p:sp>
        <p:sp>
          <p:nvSpPr>
            <p:cNvPr id="51220" name="Line 8"/>
            <p:cNvSpPr>
              <a:spLocks noChangeShapeType="1"/>
            </p:cNvSpPr>
            <p:nvPr/>
          </p:nvSpPr>
          <p:spPr bwMode="auto">
            <a:xfrm>
              <a:off x="2448" y="1056"/>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1" name="Line 9"/>
            <p:cNvSpPr>
              <a:spLocks noChangeShapeType="1"/>
            </p:cNvSpPr>
            <p:nvPr/>
          </p:nvSpPr>
          <p:spPr bwMode="auto">
            <a:xfrm>
              <a:off x="3792" y="1056"/>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2" name="Line 10"/>
            <p:cNvSpPr>
              <a:spLocks noChangeShapeType="1"/>
            </p:cNvSpPr>
            <p:nvPr/>
          </p:nvSpPr>
          <p:spPr bwMode="auto">
            <a:xfrm>
              <a:off x="2928" y="1056"/>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223" name="Group 12"/>
            <p:cNvGrpSpPr>
              <a:grpSpLocks/>
            </p:cNvGrpSpPr>
            <p:nvPr/>
          </p:nvGrpSpPr>
          <p:grpSpPr bwMode="auto">
            <a:xfrm>
              <a:off x="2928" y="1146"/>
              <a:ext cx="288" cy="269"/>
              <a:chOff x="2160" y="816"/>
              <a:chExt cx="288" cy="288"/>
            </a:xfrm>
          </p:grpSpPr>
          <p:sp>
            <p:nvSpPr>
              <p:cNvPr id="51272" name="Line 13"/>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3" name="Line 14"/>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4" name="Line 15"/>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5" name="Line 16"/>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1224" name="Group 17"/>
            <p:cNvGrpSpPr>
              <a:grpSpLocks/>
            </p:cNvGrpSpPr>
            <p:nvPr/>
          </p:nvGrpSpPr>
          <p:grpSpPr bwMode="auto">
            <a:xfrm>
              <a:off x="2448" y="1505"/>
              <a:ext cx="288" cy="269"/>
              <a:chOff x="2160" y="816"/>
              <a:chExt cx="288" cy="288"/>
            </a:xfrm>
          </p:grpSpPr>
          <p:sp>
            <p:nvSpPr>
              <p:cNvPr id="51268" name="Line 18"/>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9" name="Line 19"/>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0" name="Line 20"/>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1" name="Line 21"/>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1225" name="Group 22"/>
            <p:cNvGrpSpPr>
              <a:grpSpLocks/>
            </p:cNvGrpSpPr>
            <p:nvPr/>
          </p:nvGrpSpPr>
          <p:grpSpPr bwMode="auto">
            <a:xfrm>
              <a:off x="2928" y="1505"/>
              <a:ext cx="288" cy="269"/>
              <a:chOff x="2160" y="816"/>
              <a:chExt cx="288" cy="288"/>
            </a:xfrm>
          </p:grpSpPr>
          <p:sp>
            <p:nvSpPr>
              <p:cNvPr id="51264" name="Line 23"/>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5" name="Line 24"/>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6" name="Line 25"/>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7" name="Line 26"/>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26" name="Line 27"/>
            <p:cNvSpPr>
              <a:spLocks noChangeShapeType="1"/>
            </p:cNvSpPr>
            <p:nvPr/>
          </p:nvSpPr>
          <p:spPr bwMode="auto">
            <a:xfrm>
              <a:off x="4272" y="1056"/>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227" name="Group 28"/>
            <p:cNvGrpSpPr>
              <a:grpSpLocks/>
            </p:cNvGrpSpPr>
            <p:nvPr/>
          </p:nvGrpSpPr>
          <p:grpSpPr bwMode="auto">
            <a:xfrm>
              <a:off x="3792" y="1505"/>
              <a:ext cx="288" cy="269"/>
              <a:chOff x="2160" y="816"/>
              <a:chExt cx="288" cy="288"/>
            </a:xfrm>
          </p:grpSpPr>
          <p:sp>
            <p:nvSpPr>
              <p:cNvPr id="51260" name="Line 29"/>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1" name="Line 30"/>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2" name="Line 31"/>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3" name="Line 32"/>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1228" name="Group 33"/>
            <p:cNvGrpSpPr>
              <a:grpSpLocks/>
            </p:cNvGrpSpPr>
            <p:nvPr/>
          </p:nvGrpSpPr>
          <p:grpSpPr bwMode="auto">
            <a:xfrm>
              <a:off x="2448" y="2492"/>
              <a:ext cx="288" cy="270"/>
              <a:chOff x="2160" y="816"/>
              <a:chExt cx="288" cy="288"/>
            </a:xfrm>
          </p:grpSpPr>
          <p:sp>
            <p:nvSpPr>
              <p:cNvPr id="51256" name="Line 34"/>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7" name="Line 35"/>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8" name="Line 36"/>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9" name="Line 37"/>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29" name="Rectangle 38"/>
            <p:cNvSpPr>
              <a:spLocks noChangeArrowheads="1"/>
            </p:cNvSpPr>
            <p:nvPr/>
          </p:nvSpPr>
          <p:spPr bwMode="auto">
            <a:xfrm>
              <a:off x="2400" y="816"/>
              <a:ext cx="96" cy="23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51230" name="Line 39"/>
            <p:cNvSpPr>
              <a:spLocks noChangeShapeType="1"/>
            </p:cNvSpPr>
            <p:nvPr/>
          </p:nvSpPr>
          <p:spPr bwMode="auto">
            <a:xfrm>
              <a:off x="1680" y="1774"/>
              <a:ext cx="2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1" name="Line 40"/>
            <p:cNvSpPr>
              <a:spLocks noChangeShapeType="1"/>
            </p:cNvSpPr>
            <p:nvPr/>
          </p:nvSpPr>
          <p:spPr bwMode="auto">
            <a:xfrm>
              <a:off x="1680" y="2133"/>
              <a:ext cx="2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2" name="Line 41"/>
            <p:cNvSpPr>
              <a:spLocks noChangeShapeType="1"/>
            </p:cNvSpPr>
            <p:nvPr/>
          </p:nvSpPr>
          <p:spPr bwMode="auto">
            <a:xfrm>
              <a:off x="1680" y="2762"/>
              <a:ext cx="2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3" name="AutoShape 42"/>
            <p:cNvSpPr>
              <a:spLocks noChangeArrowheads="1"/>
            </p:cNvSpPr>
            <p:nvPr/>
          </p:nvSpPr>
          <p:spPr bwMode="auto">
            <a:xfrm>
              <a:off x="4800" y="672"/>
              <a:ext cx="57" cy="57"/>
            </a:xfrm>
            <a:prstGeom prst="flowChartConnector">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51234" name="Text Box 43"/>
            <p:cNvSpPr txBox="1">
              <a:spLocks noChangeArrowheads="1"/>
            </p:cNvSpPr>
            <p:nvPr/>
          </p:nvSpPr>
          <p:spPr bwMode="auto">
            <a:xfrm>
              <a:off x="4944" y="62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V</a:t>
              </a:r>
              <a:r>
                <a:rPr lang="en-US" altLang="zh-CN" sz="2000" b="1" baseline="-25000">
                  <a:latin typeface="宋体" panose="02010600030101010101" pitchFamily="2" charset="-122"/>
                </a:rPr>
                <a:t>C</a:t>
              </a:r>
            </a:p>
          </p:txBody>
        </p:sp>
        <p:sp>
          <p:nvSpPr>
            <p:cNvPr id="51235" name="Text Box 56"/>
            <p:cNvSpPr txBox="1">
              <a:spLocks noChangeArrowheads="1"/>
            </p:cNvSpPr>
            <p:nvPr/>
          </p:nvSpPr>
          <p:spPr bwMode="auto">
            <a:xfrm>
              <a:off x="2160" y="2896"/>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15</a:t>
              </a:r>
            </a:p>
          </p:txBody>
        </p:sp>
        <p:sp>
          <p:nvSpPr>
            <p:cNvPr id="51236" name="Text Box 57"/>
            <p:cNvSpPr txBox="1">
              <a:spLocks noChangeArrowheads="1"/>
            </p:cNvSpPr>
            <p:nvPr/>
          </p:nvSpPr>
          <p:spPr bwMode="auto">
            <a:xfrm>
              <a:off x="2640" y="2896"/>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14</a:t>
              </a:r>
            </a:p>
          </p:txBody>
        </p:sp>
        <p:sp>
          <p:nvSpPr>
            <p:cNvPr id="51237" name="Text Box 58"/>
            <p:cNvSpPr txBox="1">
              <a:spLocks noChangeArrowheads="1"/>
            </p:cNvSpPr>
            <p:nvPr/>
          </p:nvSpPr>
          <p:spPr bwMode="auto">
            <a:xfrm>
              <a:off x="4032" y="2896"/>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0</a:t>
              </a:r>
            </a:p>
          </p:txBody>
        </p:sp>
        <p:sp>
          <p:nvSpPr>
            <p:cNvPr id="51238" name="Text Box 59"/>
            <p:cNvSpPr txBox="1">
              <a:spLocks noChangeArrowheads="1"/>
            </p:cNvSpPr>
            <p:nvPr/>
          </p:nvSpPr>
          <p:spPr bwMode="auto">
            <a:xfrm>
              <a:off x="3552" y="2896"/>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1</a:t>
              </a:r>
            </a:p>
          </p:txBody>
        </p:sp>
        <p:sp>
          <p:nvSpPr>
            <p:cNvPr id="51239" name="Text Box 60"/>
            <p:cNvSpPr txBox="1">
              <a:spLocks noChangeArrowheads="1"/>
            </p:cNvSpPr>
            <p:nvPr/>
          </p:nvSpPr>
          <p:spPr bwMode="auto">
            <a:xfrm>
              <a:off x="1776" y="1146"/>
              <a:ext cx="19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0</a:t>
              </a:r>
            </a:p>
          </p:txBody>
        </p:sp>
        <p:sp>
          <p:nvSpPr>
            <p:cNvPr id="51240" name="Text Box 61"/>
            <p:cNvSpPr txBox="1">
              <a:spLocks noChangeArrowheads="1"/>
            </p:cNvSpPr>
            <p:nvPr/>
          </p:nvSpPr>
          <p:spPr bwMode="auto">
            <a:xfrm>
              <a:off x="1776" y="1505"/>
              <a:ext cx="19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1</a:t>
              </a:r>
            </a:p>
          </p:txBody>
        </p:sp>
        <p:sp>
          <p:nvSpPr>
            <p:cNvPr id="51241" name="Text Box 62"/>
            <p:cNvSpPr txBox="1">
              <a:spLocks noChangeArrowheads="1"/>
            </p:cNvSpPr>
            <p:nvPr/>
          </p:nvSpPr>
          <p:spPr bwMode="auto">
            <a:xfrm>
              <a:off x="1776" y="2492"/>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7</a:t>
              </a:r>
            </a:p>
          </p:txBody>
        </p:sp>
        <p:sp>
          <p:nvSpPr>
            <p:cNvPr id="51242" name="Rectangle 91"/>
            <p:cNvSpPr>
              <a:spLocks noChangeArrowheads="1"/>
            </p:cNvSpPr>
            <p:nvPr/>
          </p:nvSpPr>
          <p:spPr bwMode="auto">
            <a:xfrm>
              <a:off x="2880" y="816"/>
              <a:ext cx="96" cy="23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51243" name="Rectangle 92"/>
            <p:cNvSpPr>
              <a:spLocks noChangeArrowheads="1"/>
            </p:cNvSpPr>
            <p:nvPr/>
          </p:nvSpPr>
          <p:spPr bwMode="auto">
            <a:xfrm>
              <a:off x="3744" y="816"/>
              <a:ext cx="96" cy="23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51244" name="Rectangle 93"/>
            <p:cNvSpPr>
              <a:spLocks noChangeArrowheads="1"/>
            </p:cNvSpPr>
            <p:nvPr/>
          </p:nvSpPr>
          <p:spPr bwMode="auto">
            <a:xfrm>
              <a:off x="4224" y="816"/>
              <a:ext cx="96" cy="23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51245" name="Line 95"/>
            <p:cNvSpPr>
              <a:spLocks noChangeShapeType="1"/>
            </p:cNvSpPr>
            <p:nvPr/>
          </p:nvSpPr>
          <p:spPr bwMode="auto">
            <a:xfrm>
              <a:off x="2448"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6" name="Line 96"/>
            <p:cNvSpPr>
              <a:spLocks noChangeShapeType="1"/>
            </p:cNvSpPr>
            <p:nvPr/>
          </p:nvSpPr>
          <p:spPr bwMode="auto">
            <a:xfrm>
              <a:off x="2448" y="720"/>
              <a:ext cx="2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7" name="Line 97"/>
            <p:cNvSpPr>
              <a:spLocks noChangeShapeType="1"/>
            </p:cNvSpPr>
            <p:nvPr/>
          </p:nvSpPr>
          <p:spPr bwMode="auto">
            <a:xfrm>
              <a:off x="2928"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8" name="Line 98"/>
            <p:cNvSpPr>
              <a:spLocks noChangeShapeType="1"/>
            </p:cNvSpPr>
            <p:nvPr/>
          </p:nvSpPr>
          <p:spPr bwMode="auto">
            <a:xfrm>
              <a:off x="3792"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9" name="Line 99"/>
            <p:cNvSpPr>
              <a:spLocks noChangeShapeType="1"/>
            </p:cNvSpPr>
            <p:nvPr/>
          </p:nvSpPr>
          <p:spPr bwMode="auto">
            <a:xfrm>
              <a:off x="4272" y="72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0" name="AutoShape 100"/>
            <p:cNvSpPr>
              <a:spLocks noChangeArrowheads="1"/>
            </p:cNvSpPr>
            <p:nvPr/>
          </p:nvSpPr>
          <p:spPr bwMode="auto">
            <a:xfrm>
              <a:off x="768" y="1968"/>
              <a:ext cx="624" cy="192"/>
            </a:xfrm>
            <a:prstGeom prst="rightArrow">
              <a:avLst>
                <a:gd name="adj1" fmla="val 50000"/>
                <a:gd name="adj2" fmla="val 8125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51251" name="Text Box 101"/>
            <p:cNvSpPr txBox="1">
              <a:spLocks noChangeArrowheads="1"/>
            </p:cNvSpPr>
            <p:nvPr/>
          </p:nvSpPr>
          <p:spPr bwMode="auto">
            <a:xfrm>
              <a:off x="336" y="1920"/>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CPU</a:t>
              </a:r>
              <a:endParaRPr lang="en-US" altLang="zh-CN" sz="2400" b="1" baseline="-25000">
                <a:latin typeface="宋体" panose="02010600030101010101" pitchFamily="2" charset="-122"/>
              </a:endParaRPr>
            </a:p>
          </p:txBody>
        </p:sp>
        <p:sp>
          <p:nvSpPr>
            <p:cNvPr id="51252" name="Text Box 102"/>
            <p:cNvSpPr txBox="1">
              <a:spLocks noChangeArrowheads="1"/>
            </p:cNvSpPr>
            <p:nvPr/>
          </p:nvSpPr>
          <p:spPr bwMode="auto">
            <a:xfrm>
              <a:off x="768" y="1728"/>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DB</a:t>
              </a:r>
              <a:endParaRPr lang="en-US" altLang="zh-CN" sz="2000" b="1" baseline="-25000">
                <a:latin typeface="宋体" panose="02010600030101010101" pitchFamily="2" charset="-122"/>
              </a:endParaRPr>
            </a:p>
          </p:txBody>
        </p:sp>
        <p:sp>
          <p:nvSpPr>
            <p:cNvPr id="51253" name="AutoShape 103"/>
            <p:cNvSpPr>
              <a:spLocks noChangeArrowheads="1"/>
            </p:cNvSpPr>
            <p:nvPr/>
          </p:nvSpPr>
          <p:spPr bwMode="auto">
            <a:xfrm>
              <a:off x="3168" y="3456"/>
              <a:ext cx="240" cy="384"/>
            </a:xfrm>
            <a:prstGeom prst="downArrow">
              <a:avLst>
                <a:gd name="adj1" fmla="val 50000"/>
                <a:gd name="adj2" fmla="val 4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51254" name="Text Box 104"/>
            <p:cNvSpPr txBox="1">
              <a:spLocks noChangeArrowheads="1"/>
            </p:cNvSpPr>
            <p:nvPr/>
          </p:nvSpPr>
          <p:spPr bwMode="auto">
            <a:xfrm>
              <a:off x="3120" y="3888"/>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CPU</a:t>
              </a:r>
              <a:endParaRPr lang="en-US" altLang="zh-CN" sz="2400" b="1" baseline="-25000">
                <a:latin typeface="宋体" panose="02010600030101010101" pitchFamily="2" charset="-122"/>
              </a:endParaRPr>
            </a:p>
          </p:txBody>
        </p:sp>
        <p:sp>
          <p:nvSpPr>
            <p:cNvPr id="51255" name="Text Box 105"/>
            <p:cNvSpPr txBox="1">
              <a:spLocks noChangeArrowheads="1"/>
            </p:cNvSpPr>
            <p:nvPr/>
          </p:nvSpPr>
          <p:spPr bwMode="auto">
            <a:xfrm>
              <a:off x="3504" y="355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DB</a:t>
              </a:r>
              <a:endParaRPr lang="en-US" altLang="zh-CN" sz="2000" b="1" baseline="-25000">
                <a:latin typeface="宋体" panose="02010600030101010101" pitchFamily="2" charset="-122"/>
              </a:endParaRPr>
            </a:p>
          </p:txBody>
        </p:sp>
      </p:grpSp>
      <p:sp>
        <p:nvSpPr>
          <p:cNvPr id="473196" name="Line 108"/>
          <p:cNvSpPr>
            <a:spLocks noChangeShapeType="1"/>
          </p:cNvSpPr>
          <p:nvPr/>
        </p:nvSpPr>
        <p:spPr bwMode="auto">
          <a:xfrm>
            <a:off x="2640013" y="2814638"/>
            <a:ext cx="45958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 name="Group 109"/>
          <p:cNvGrpSpPr>
            <a:grpSpLocks/>
          </p:cNvGrpSpPr>
          <p:nvPr/>
        </p:nvGrpSpPr>
        <p:grpSpPr bwMode="auto">
          <a:xfrm>
            <a:off x="6011863" y="2476500"/>
            <a:ext cx="381000" cy="355600"/>
            <a:chOff x="4694" y="1479"/>
            <a:chExt cx="240" cy="224"/>
          </a:xfrm>
        </p:grpSpPr>
        <p:sp>
          <p:nvSpPr>
            <p:cNvPr id="51213" name="Line 110"/>
            <p:cNvSpPr>
              <a:spLocks noChangeShapeType="1"/>
            </p:cNvSpPr>
            <p:nvPr/>
          </p:nvSpPr>
          <p:spPr bwMode="auto">
            <a:xfrm>
              <a:off x="4694" y="1479"/>
              <a:ext cx="9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4" name="Line 111"/>
            <p:cNvSpPr>
              <a:spLocks noChangeShapeType="1"/>
            </p:cNvSpPr>
            <p:nvPr/>
          </p:nvSpPr>
          <p:spPr bwMode="auto">
            <a:xfrm>
              <a:off x="4838" y="1613"/>
              <a:ext cx="9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Line 112"/>
            <p:cNvSpPr>
              <a:spLocks noChangeShapeType="1"/>
            </p:cNvSpPr>
            <p:nvPr/>
          </p:nvSpPr>
          <p:spPr bwMode="auto">
            <a:xfrm>
              <a:off x="4785" y="1526"/>
              <a:ext cx="96" cy="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6" name="Line 113"/>
            <p:cNvSpPr>
              <a:spLocks noChangeShapeType="1"/>
            </p:cNvSpPr>
            <p:nvPr/>
          </p:nvSpPr>
          <p:spPr bwMode="auto">
            <a:xfrm flipV="1">
              <a:off x="4833" y="1481"/>
              <a:ext cx="96" cy="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3202" name="Line 114"/>
          <p:cNvSpPr>
            <a:spLocks noChangeShapeType="1"/>
          </p:cNvSpPr>
          <p:nvPr/>
        </p:nvSpPr>
        <p:spPr bwMode="auto">
          <a:xfrm>
            <a:off x="6011863" y="2565400"/>
            <a:ext cx="0" cy="2447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203" name="Text Box 115"/>
          <p:cNvSpPr txBox="1">
            <a:spLocks noChangeArrowheads="1"/>
          </p:cNvSpPr>
          <p:nvPr/>
        </p:nvSpPr>
        <p:spPr bwMode="auto">
          <a:xfrm>
            <a:off x="7380288" y="2565400"/>
            <a:ext cx="433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0</a:t>
            </a:r>
          </a:p>
        </p:txBody>
      </p:sp>
      <p:sp>
        <p:nvSpPr>
          <p:cNvPr id="473204" name="Text Box 116"/>
          <p:cNvSpPr txBox="1">
            <a:spLocks noChangeArrowheads="1"/>
          </p:cNvSpPr>
          <p:nvPr/>
        </p:nvSpPr>
        <p:spPr bwMode="auto">
          <a:xfrm>
            <a:off x="6084888" y="3716338"/>
            <a:ext cx="433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0</a:t>
            </a:r>
          </a:p>
        </p:txBody>
      </p:sp>
      <p:sp>
        <p:nvSpPr>
          <p:cNvPr id="473205" name="Text Box 117"/>
          <p:cNvSpPr txBox="1">
            <a:spLocks noChangeArrowheads="1"/>
          </p:cNvSpPr>
          <p:nvPr/>
        </p:nvSpPr>
        <p:spPr bwMode="auto">
          <a:xfrm>
            <a:off x="1692275" y="1916113"/>
            <a:ext cx="3587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t>1011111</a:t>
            </a:r>
            <a:r>
              <a:rPr lang="en-US" altLang="zh-CN" sz="2000" b="1"/>
              <a:t>1</a:t>
            </a:r>
          </a:p>
        </p:txBody>
      </p:sp>
      <p:sp>
        <p:nvSpPr>
          <p:cNvPr id="473206" name="Text Box 118"/>
          <p:cNvSpPr txBox="1">
            <a:spLocks noChangeArrowheads="1"/>
          </p:cNvSpPr>
          <p:nvPr/>
        </p:nvSpPr>
        <p:spPr bwMode="auto">
          <a:xfrm>
            <a:off x="6011863" y="5661025"/>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t>1111111111111101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32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473196"/>
                                        </p:tgtEl>
                                        <p:attrNameLst>
                                          <p:attrName>style.visibility</p:attrName>
                                        </p:attrNameLst>
                                      </p:cBhvr>
                                      <p:to>
                                        <p:strVal val="visible"/>
                                      </p:to>
                                    </p:set>
                                    <p:anim calcmode="lin" valueType="num">
                                      <p:cBhvr>
                                        <p:cTn id="15" dur="500" fill="hold"/>
                                        <p:tgtEl>
                                          <p:spTgt spid="473196"/>
                                        </p:tgtEl>
                                        <p:attrNameLst>
                                          <p:attrName>ppt_x</p:attrName>
                                        </p:attrNameLst>
                                      </p:cBhvr>
                                      <p:tavLst>
                                        <p:tav tm="0">
                                          <p:val>
                                            <p:strVal val="#ppt_x-#ppt_w/2"/>
                                          </p:val>
                                        </p:tav>
                                        <p:tav tm="100000">
                                          <p:val>
                                            <p:strVal val="#ppt_x"/>
                                          </p:val>
                                        </p:tav>
                                      </p:tavLst>
                                    </p:anim>
                                    <p:anim calcmode="lin" valueType="num">
                                      <p:cBhvr>
                                        <p:cTn id="16" dur="500" fill="hold"/>
                                        <p:tgtEl>
                                          <p:spTgt spid="473196"/>
                                        </p:tgtEl>
                                        <p:attrNameLst>
                                          <p:attrName>ppt_y</p:attrName>
                                        </p:attrNameLst>
                                      </p:cBhvr>
                                      <p:tavLst>
                                        <p:tav tm="0">
                                          <p:val>
                                            <p:strVal val="#ppt_y"/>
                                          </p:val>
                                        </p:tav>
                                        <p:tav tm="100000">
                                          <p:val>
                                            <p:strVal val="#ppt_y"/>
                                          </p:val>
                                        </p:tav>
                                      </p:tavLst>
                                    </p:anim>
                                    <p:anim calcmode="lin" valueType="num">
                                      <p:cBhvr>
                                        <p:cTn id="17" dur="500" fill="hold"/>
                                        <p:tgtEl>
                                          <p:spTgt spid="473196"/>
                                        </p:tgtEl>
                                        <p:attrNameLst>
                                          <p:attrName>ppt_w</p:attrName>
                                        </p:attrNameLst>
                                      </p:cBhvr>
                                      <p:tavLst>
                                        <p:tav tm="0">
                                          <p:val>
                                            <p:fltVal val="0"/>
                                          </p:val>
                                        </p:tav>
                                        <p:tav tm="100000">
                                          <p:val>
                                            <p:strVal val="#ppt_w"/>
                                          </p:val>
                                        </p:tav>
                                      </p:tavLst>
                                    </p:anim>
                                    <p:anim calcmode="lin" valueType="num">
                                      <p:cBhvr>
                                        <p:cTn id="18" dur="500" fill="hold"/>
                                        <p:tgtEl>
                                          <p:spTgt spid="473196"/>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32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473202"/>
                                        </p:tgtEl>
                                        <p:attrNameLst>
                                          <p:attrName>style.visibility</p:attrName>
                                        </p:attrNameLst>
                                      </p:cBhvr>
                                      <p:to>
                                        <p:strVal val="visible"/>
                                      </p:to>
                                    </p:set>
                                    <p:anim calcmode="lin" valueType="num">
                                      <p:cBhvr>
                                        <p:cTn id="27" dur="500" fill="hold"/>
                                        <p:tgtEl>
                                          <p:spTgt spid="473202"/>
                                        </p:tgtEl>
                                        <p:attrNameLst>
                                          <p:attrName>ppt_x</p:attrName>
                                        </p:attrNameLst>
                                      </p:cBhvr>
                                      <p:tavLst>
                                        <p:tav tm="0">
                                          <p:val>
                                            <p:strVal val="#ppt_x"/>
                                          </p:val>
                                        </p:tav>
                                        <p:tav tm="100000">
                                          <p:val>
                                            <p:strVal val="#ppt_x"/>
                                          </p:val>
                                        </p:tav>
                                      </p:tavLst>
                                    </p:anim>
                                    <p:anim calcmode="lin" valueType="num">
                                      <p:cBhvr>
                                        <p:cTn id="28" dur="500" fill="hold"/>
                                        <p:tgtEl>
                                          <p:spTgt spid="473202"/>
                                        </p:tgtEl>
                                        <p:attrNameLst>
                                          <p:attrName>ppt_y</p:attrName>
                                        </p:attrNameLst>
                                      </p:cBhvr>
                                      <p:tavLst>
                                        <p:tav tm="0">
                                          <p:val>
                                            <p:strVal val="#ppt_y-#ppt_h/2"/>
                                          </p:val>
                                        </p:tav>
                                        <p:tav tm="100000">
                                          <p:val>
                                            <p:strVal val="#ppt_y"/>
                                          </p:val>
                                        </p:tav>
                                      </p:tavLst>
                                    </p:anim>
                                    <p:anim calcmode="lin" valueType="num">
                                      <p:cBhvr>
                                        <p:cTn id="29" dur="500" fill="hold"/>
                                        <p:tgtEl>
                                          <p:spTgt spid="473202"/>
                                        </p:tgtEl>
                                        <p:attrNameLst>
                                          <p:attrName>ppt_w</p:attrName>
                                        </p:attrNameLst>
                                      </p:cBhvr>
                                      <p:tavLst>
                                        <p:tav tm="0">
                                          <p:val>
                                            <p:strVal val="#ppt_w"/>
                                          </p:val>
                                        </p:tav>
                                        <p:tav tm="100000">
                                          <p:val>
                                            <p:strVal val="#ppt_w"/>
                                          </p:val>
                                        </p:tav>
                                      </p:tavLst>
                                    </p:anim>
                                    <p:anim calcmode="lin" valueType="num">
                                      <p:cBhvr>
                                        <p:cTn id="30" dur="500" fill="hold"/>
                                        <p:tgtEl>
                                          <p:spTgt spid="473202"/>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320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3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96" grpId="0" animBg="1"/>
      <p:bldP spid="473202" grpId="0" animBg="1"/>
      <p:bldP spid="473203" grpId="0"/>
      <p:bldP spid="473204" grpId="0"/>
      <p:bldP spid="473205" grpId="0"/>
      <p:bldP spid="473206"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 2</a:t>
            </a:r>
            <a:r>
              <a:rPr lang="zh-CN" altLang="en-US" smtClean="0">
                <a:latin typeface="隶书" panose="02010509060101010101" pitchFamily="49" charset="-122"/>
              </a:rPr>
              <a:t>．行列扫描法</a:t>
            </a:r>
          </a:p>
        </p:txBody>
      </p:sp>
      <p:sp>
        <p:nvSpPr>
          <p:cNvPr id="61" name="日期占位符 3"/>
          <p:cNvSpPr>
            <a:spLocks noGrp="1"/>
          </p:cNvSpPr>
          <p:nvPr>
            <p:ph type="dt" sz="half" idx="10"/>
          </p:nvPr>
        </p:nvSpPr>
        <p:spPr/>
        <p:txBody>
          <a:bodyPr/>
          <a:lstStyle/>
          <a:p>
            <a:pPr>
              <a:defRPr/>
            </a:pPr>
            <a:fld id="{87737F4F-8825-4786-B506-B9EB850F3A15}" type="datetime1">
              <a:rPr lang="zh-CN" altLang="en-US"/>
              <a:pPr>
                <a:defRPr/>
              </a:pPr>
              <a:t>2021/9/12</a:t>
            </a:fld>
            <a:endParaRPr lang="en-US" altLang="zh-CN"/>
          </a:p>
        </p:txBody>
      </p:sp>
      <p:sp>
        <p:nvSpPr>
          <p:cNvPr id="52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099058E-B6A2-4C5F-83DF-513FFDFE05FA}" type="slidenum">
              <a:rPr lang="en-US" altLang="zh-CN" sz="1400">
                <a:solidFill>
                  <a:schemeClr val="bg2"/>
                </a:solidFill>
                <a:latin typeface="Tahoma" panose="020B0604030504040204" pitchFamily="34" charset="0"/>
              </a:rPr>
              <a:pPr/>
              <a:t>42</a:t>
            </a:fld>
            <a:endParaRPr lang="en-US" altLang="zh-CN" sz="1400">
              <a:solidFill>
                <a:schemeClr val="bg2"/>
              </a:solidFill>
              <a:latin typeface="Tahoma" panose="020B0604030504040204" pitchFamily="34" charset="0"/>
            </a:endParaRPr>
          </a:p>
        </p:txBody>
      </p:sp>
      <p:grpSp>
        <p:nvGrpSpPr>
          <p:cNvPr id="52229" name="Group 66"/>
          <p:cNvGrpSpPr>
            <a:grpSpLocks/>
          </p:cNvGrpSpPr>
          <p:nvPr/>
        </p:nvGrpSpPr>
        <p:grpSpPr bwMode="auto">
          <a:xfrm>
            <a:off x="838200" y="1243013"/>
            <a:ext cx="6705600" cy="4852987"/>
            <a:chOff x="288" y="1056"/>
            <a:chExt cx="4224" cy="3057"/>
          </a:xfrm>
        </p:grpSpPr>
        <p:sp>
          <p:nvSpPr>
            <p:cNvPr id="52239" name="Text Box 5"/>
            <p:cNvSpPr txBox="1">
              <a:spLocks noChangeArrowheads="1"/>
            </p:cNvSpPr>
            <p:nvPr/>
          </p:nvSpPr>
          <p:spPr bwMode="auto">
            <a:xfrm>
              <a:off x="1344" y="1236"/>
              <a:ext cx="288" cy="16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双向寄存器</a:t>
              </a:r>
            </a:p>
          </p:txBody>
        </p:sp>
        <p:sp>
          <p:nvSpPr>
            <p:cNvPr id="52240" name="Line 6"/>
            <p:cNvSpPr>
              <a:spLocks noChangeShapeType="1"/>
            </p:cNvSpPr>
            <p:nvPr/>
          </p:nvSpPr>
          <p:spPr bwMode="auto">
            <a:xfrm>
              <a:off x="1632" y="1415"/>
              <a:ext cx="2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1" name="Text Box 7"/>
            <p:cNvSpPr txBox="1">
              <a:spLocks noChangeArrowheads="1"/>
            </p:cNvSpPr>
            <p:nvPr/>
          </p:nvSpPr>
          <p:spPr bwMode="auto">
            <a:xfrm>
              <a:off x="2160" y="3166"/>
              <a:ext cx="2160" cy="26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双向 寄存器</a:t>
              </a:r>
            </a:p>
          </p:txBody>
        </p:sp>
        <p:sp>
          <p:nvSpPr>
            <p:cNvPr id="52242" name="Line 8"/>
            <p:cNvSpPr>
              <a:spLocks noChangeShapeType="1"/>
            </p:cNvSpPr>
            <p:nvPr/>
          </p:nvSpPr>
          <p:spPr bwMode="auto">
            <a:xfrm>
              <a:off x="2400" y="1056"/>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3" name="Line 9"/>
            <p:cNvSpPr>
              <a:spLocks noChangeShapeType="1"/>
            </p:cNvSpPr>
            <p:nvPr/>
          </p:nvSpPr>
          <p:spPr bwMode="auto">
            <a:xfrm>
              <a:off x="3744" y="1056"/>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4" name="Line 10"/>
            <p:cNvSpPr>
              <a:spLocks noChangeShapeType="1"/>
            </p:cNvSpPr>
            <p:nvPr/>
          </p:nvSpPr>
          <p:spPr bwMode="auto">
            <a:xfrm>
              <a:off x="2880" y="1056"/>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2245" name="Group 11"/>
            <p:cNvGrpSpPr>
              <a:grpSpLocks/>
            </p:cNvGrpSpPr>
            <p:nvPr/>
          </p:nvGrpSpPr>
          <p:grpSpPr bwMode="auto">
            <a:xfrm>
              <a:off x="2880" y="1146"/>
              <a:ext cx="288" cy="269"/>
              <a:chOff x="2160" y="816"/>
              <a:chExt cx="288" cy="288"/>
            </a:xfrm>
          </p:grpSpPr>
          <p:sp>
            <p:nvSpPr>
              <p:cNvPr id="52283" name="Line 12"/>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4" name="Line 13"/>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5" name="Line 14"/>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6" name="Line 15"/>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246" name="Group 16"/>
            <p:cNvGrpSpPr>
              <a:grpSpLocks/>
            </p:cNvGrpSpPr>
            <p:nvPr/>
          </p:nvGrpSpPr>
          <p:grpSpPr bwMode="auto">
            <a:xfrm>
              <a:off x="2400" y="1505"/>
              <a:ext cx="288" cy="269"/>
              <a:chOff x="2160" y="816"/>
              <a:chExt cx="288" cy="288"/>
            </a:xfrm>
          </p:grpSpPr>
          <p:sp>
            <p:nvSpPr>
              <p:cNvPr id="52279" name="Line 17"/>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0" name="Line 18"/>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1" name="Line 19"/>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2" name="Line 20"/>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247" name="Group 21"/>
            <p:cNvGrpSpPr>
              <a:grpSpLocks/>
            </p:cNvGrpSpPr>
            <p:nvPr/>
          </p:nvGrpSpPr>
          <p:grpSpPr bwMode="auto">
            <a:xfrm>
              <a:off x="2880" y="1505"/>
              <a:ext cx="288" cy="269"/>
              <a:chOff x="2160" y="816"/>
              <a:chExt cx="288" cy="288"/>
            </a:xfrm>
          </p:grpSpPr>
          <p:sp>
            <p:nvSpPr>
              <p:cNvPr id="52275" name="Line 22"/>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6" name="Line 23"/>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7" name="Line 24"/>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8" name="Line 25"/>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48" name="Line 26"/>
            <p:cNvSpPr>
              <a:spLocks noChangeShapeType="1"/>
            </p:cNvSpPr>
            <p:nvPr/>
          </p:nvSpPr>
          <p:spPr bwMode="auto">
            <a:xfrm>
              <a:off x="4224" y="1056"/>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2249" name="Group 27"/>
            <p:cNvGrpSpPr>
              <a:grpSpLocks/>
            </p:cNvGrpSpPr>
            <p:nvPr/>
          </p:nvGrpSpPr>
          <p:grpSpPr bwMode="auto">
            <a:xfrm>
              <a:off x="3744" y="1505"/>
              <a:ext cx="288" cy="269"/>
              <a:chOff x="2160" y="816"/>
              <a:chExt cx="288" cy="288"/>
            </a:xfrm>
          </p:grpSpPr>
          <p:sp>
            <p:nvSpPr>
              <p:cNvPr id="52271" name="Line 28"/>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2" name="Line 29"/>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3" name="Line 30"/>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4" name="Line 31"/>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250" name="Group 32"/>
            <p:cNvGrpSpPr>
              <a:grpSpLocks/>
            </p:cNvGrpSpPr>
            <p:nvPr/>
          </p:nvGrpSpPr>
          <p:grpSpPr bwMode="auto">
            <a:xfrm>
              <a:off x="2400" y="2492"/>
              <a:ext cx="288" cy="270"/>
              <a:chOff x="2160" y="816"/>
              <a:chExt cx="288" cy="288"/>
            </a:xfrm>
          </p:grpSpPr>
          <p:sp>
            <p:nvSpPr>
              <p:cNvPr id="52267" name="Line 33"/>
              <p:cNvSpPr>
                <a:spLocks noChangeShapeType="1"/>
              </p:cNvSpPr>
              <p:nvPr/>
            </p:nvSpPr>
            <p:spPr bwMode="auto">
              <a:xfrm>
                <a:off x="2160"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8" name="Line 34"/>
              <p:cNvSpPr>
                <a:spLocks noChangeShapeType="1"/>
              </p:cNvSpPr>
              <p:nvPr/>
            </p:nvSpPr>
            <p:spPr bwMode="auto">
              <a:xfrm>
                <a:off x="2304" y="10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9" name="Line 35"/>
              <p:cNvSpPr>
                <a:spLocks noChangeShapeType="1"/>
              </p:cNvSpPr>
              <p:nvPr/>
            </p:nvSpPr>
            <p:spPr bwMode="auto">
              <a:xfrm>
                <a:off x="2304" y="86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0" name="Line 36"/>
              <p:cNvSpPr>
                <a:spLocks noChangeShapeType="1"/>
              </p:cNvSpPr>
              <p:nvPr/>
            </p:nvSpPr>
            <p:spPr bwMode="auto">
              <a:xfrm flipV="1">
                <a:off x="2352" y="8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51" name="Line 38"/>
            <p:cNvSpPr>
              <a:spLocks noChangeShapeType="1"/>
            </p:cNvSpPr>
            <p:nvPr/>
          </p:nvSpPr>
          <p:spPr bwMode="auto">
            <a:xfrm>
              <a:off x="1632" y="1774"/>
              <a:ext cx="2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2" name="Line 39"/>
            <p:cNvSpPr>
              <a:spLocks noChangeShapeType="1"/>
            </p:cNvSpPr>
            <p:nvPr/>
          </p:nvSpPr>
          <p:spPr bwMode="auto">
            <a:xfrm>
              <a:off x="1632" y="2133"/>
              <a:ext cx="2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3" name="Line 40"/>
            <p:cNvSpPr>
              <a:spLocks noChangeShapeType="1"/>
            </p:cNvSpPr>
            <p:nvPr/>
          </p:nvSpPr>
          <p:spPr bwMode="auto">
            <a:xfrm>
              <a:off x="1632" y="2762"/>
              <a:ext cx="2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Text Box 43"/>
            <p:cNvSpPr txBox="1">
              <a:spLocks noChangeArrowheads="1"/>
            </p:cNvSpPr>
            <p:nvPr/>
          </p:nvSpPr>
          <p:spPr bwMode="auto">
            <a:xfrm>
              <a:off x="2112" y="2896"/>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15</a:t>
              </a:r>
            </a:p>
          </p:txBody>
        </p:sp>
        <p:sp>
          <p:nvSpPr>
            <p:cNvPr id="52255" name="Text Box 44"/>
            <p:cNvSpPr txBox="1">
              <a:spLocks noChangeArrowheads="1"/>
            </p:cNvSpPr>
            <p:nvPr/>
          </p:nvSpPr>
          <p:spPr bwMode="auto">
            <a:xfrm>
              <a:off x="2592" y="2896"/>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14</a:t>
              </a:r>
            </a:p>
          </p:txBody>
        </p:sp>
        <p:sp>
          <p:nvSpPr>
            <p:cNvPr id="52256" name="Text Box 45"/>
            <p:cNvSpPr txBox="1">
              <a:spLocks noChangeArrowheads="1"/>
            </p:cNvSpPr>
            <p:nvPr/>
          </p:nvSpPr>
          <p:spPr bwMode="auto">
            <a:xfrm>
              <a:off x="3984" y="2896"/>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0</a:t>
              </a:r>
            </a:p>
          </p:txBody>
        </p:sp>
        <p:sp>
          <p:nvSpPr>
            <p:cNvPr id="52257" name="Text Box 46"/>
            <p:cNvSpPr txBox="1">
              <a:spLocks noChangeArrowheads="1"/>
            </p:cNvSpPr>
            <p:nvPr/>
          </p:nvSpPr>
          <p:spPr bwMode="auto">
            <a:xfrm>
              <a:off x="3504" y="2896"/>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Y</a:t>
              </a:r>
              <a:r>
                <a:rPr lang="en-US" altLang="zh-CN" sz="2000" b="1" baseline="-25000">
                  <a:latin typeface="宋体" panose="02010600030101010101" pitchFamily="2" charset="-122"/>
                </a:rPr>
                <a:t>1</a:t>
              </a:r>
            </a:p>
          </p:txBody>
        </p:sp>
        <p:sp>
          <p:nvSpPr>
            <p:cNvPr id="52258" name="Text Box 47"/>
            <p:cNvSpPr txBox="1">
              <a:spLocks noChangeArrowheads="1"/>
            </p:cNvSpPr>
            <p:nvPr/>
          </p:nvSpPr>
          <p:spPr bwMode="auto">
            <a:xfrm>
              <a:off x="1728" y="1146"/>
              <a:ext cx="19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0</a:t>
              </a:r>
            </a:p>
          </p:txBody>
        </p:sp>
        <p:sp>
          <p:nvSpPr>
            <p:cNvPr id="52259" name="Text Box 48"/>
            <p:cNvSpPr txBox="1">
              <a:spLocks noChangeArrowheads="1"/>
            </p:cNvSpPr>
            <p:nvPr/>
          </p:nvSpPr>
          <p:spPr bwMode="auto">
            <a:xfrm>
              <a:off x="1728" y="1505"/>
              <a:ext cx="19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1</a:t>
              </a:r>
            </a:p>
          </p:txBody>
        </p:sp>
        <p:sp>
          <p:nvSpPr>
            <p:cNvPr id="52260" name="Text Box 49"/>
            <p:cNvSpPr txBox="1">
              <a:spLocks noChangeArrowheads="1"/>
            </p:cNvSpPr>
            <p:nvPr/>
          </p:nvSpPr>
          <p:spPr bwMode="auto">
            <a:xfrm>
              <a:off x="1728" y="2492"/>
              <a:ext cx="1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X</a:t>
              </a:r>
              <a:r>
                <a:rPr lang="en-US" altLang="zh-CN" sz="2000" b="1" baseline="-25000">
                  <a:latin typeface="宋体" panose="02010600030101010101" pitchFamily="2" charset="-122"/>
                </a:rPr>
                <a:t>7</a:t>
              </a:r>
            </a:p>
          </p:txBody>
        </p:sp>
        <p:sp>
          <p:nvSpPr>
            <p:cNvPr id="52261" name="Text Box 59"/>
            <p:cNvSpPr txBox="1">
              <a:spLocks noChangeArrowheads="1"/>
            </p:cNvSpPr>
            <p:nvPr/>
          </p:nvSpPr>
          <p:spPr bwMode="auto">
            <a:xfrm>
              <a:off x="288" y="1920"/>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CPU</a:t>
              </a:r>
              <a:endParaRPr lang="en-US" altLang="zh-CN" sz="2400" b="1" baseline="-25000">
                <a:latin typeface="宋体" panose="02010600030101010101" pitchFamily="2" charset="-122"/>
              </a:endParaRPr>
            </a:p>
          </p:txBody>
        </p:sp>
        <p:sp>
          <p:nvSpPr>
            <p:cNvPr id="52262" name="Text Box 60"/>
            <p:cNvSpPr txBox="1">
              <a:spLocks noChangeArrowheads="1"/>
            </p:cNvSpPr>
            <p:nvPr/>
          </p:nvSpPr>
          <p:spPr bwMode="auto">
            <a:xfrm>
              <a:off x="720" y="1728"/>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DB</a:t>
              </a:r>
              <a:endParaRPr lang="en-US" altLang="zh-CN" sz="2000" b="1" baseline="-25000">
                <a:latin typeface="宋体" panose="02010600030101010101" pitchFamily="2" charset="-122"/>
              </a:endParaRPr>
            </a:p>
          </p:txBody>
        </p:sp>
        <p:sp>
          <p:nvSpPr>
            <p:cNvPr id="52263" name="Text Box 62"/>
            <p:cNvSpPr txBox="1">
              <a:spLocks noChangeArrowheads="1"/>
            </p:cNvSpPr>
            <p:nvPr/>
          </p:nvSpPr>
          <p:spPr bwMode="auto">
            <a:xfrm>
              <a:off x="3072" y="3888"/>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CPU</a:t>
              </a:r>
              <a:endParaRPr lang="en-US" altLang="zh-CN" sz="2400" b="1" baseline="-25000">
                <a:latin typeface="宋体" panose="02010600030101010101" pitchFamily="2" charset="-122"/>
              </a:endParaRPr>
            </a:p>
          </p:txBody>
        </p:sp>
        <p:sp>
          <p:nvSpPr>
            <p:cNvPr id="52264" name="Text Box 63"/>
            <p:cNvSpPr txBox="1">
              <a:spLocks noChangeArrowheads="1"/>
            </p:cNvSpPr>
            <p:nvPr/>
          </p:nvSpPr>
          <p:spPr bwMode="auto">
            <a:xfrm>
              <a:off x="3456" y="355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DB</a:t>
              </a:r>
              <a:endParaRPr lang="en-US" altLang="zh-CN" sz="2000" b="1" baseline="-25000">
                <a:latin typeface="宋体" panose="02010600030101010101" pitchFamily="2" charset="-122"/>
              </a:endParaRPr>
            </a:p>
          </p:txBody>
        </p:sp>
        <p:sp>
          <p:nvSpPr>
            <p:cNvPr id="52265" name="AutoShape 64"/>
            <p:cNvSpPr>
              <a:spLocks noChangeArrowheads="1"/>
            </p:cNvSpPr>
            <p:nvPr/>
          </p:nvSpPr>
          <p:spPr bwMode="auto">
            <a:xfrm>
              <a:off x="720" y="1968"/>
              <a:ext cx="624" cy="192"/>
            </a:xfrm>
            <a:prstGeom prst="leftRightArrow">
              <a:avLst>
                <a:gd name="adj1" fmla="val 50000"/>
                <a:gd name="adj2" fmla="val 6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52266" name="AutoShape 65"/>
            <p:cNvSpPr>
              <a:spLocks noChangeArrowheads="1"/>
            </p:cNvSpPr>
            <p:nvPr/>
          </p:nvSpPr>
          <p:spPr bwMode="auto">
            <a:xfrm>
              <a:off x="3120" y="3456"/>
              <a:ext cx="192" cy="384"/>
            </a:xfrm>
            <a:prstGeom prst="upDownArrow">
              <a:avLst>
                <a:gd name="adj1" fmla="val 50000"/>
                <a:gd name="adj2" fmla="val 4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475203" name="Text Box 67"/>
          <p:cNvSpPr txBox="1">
            <a:spLocks noChangeArrowheads="1"/>
          </p:cNvSpPr>
          <p:nvPr/>
        </p:nvSpPr>
        <p:spPr bwMode="auto">
          <a:xfrm>
            <a:off x="2411413" y="5157788"/>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t>0000000000000010</a:t>
            </a:r>
          </a:p>
        </p:txBody>
      </p:sp>
      <p:grpSp>
        <p:nvGrpSpPr>
          <p:cNvPr id="8" name="Group 68"/>
          <p:cNvGrpSpPr>
            <a:grpSpLocks/>
          </p:cNvGrpSpPr>
          <p:nvPr/>
        </p:nvGrpSpPr>
        <p:grpSpPr bwMode="auto">
          <a:xfrm>
            <a:off x="6300788" y="1989138"/>
            <a:ext cx="381000" cy="355600"/>
            <a:chOff x="4694" y="1479"/>
            <a:chExt cx="240" cy="224"/>
          </a:xfrm>
        </p:grpSpPr>
        <p:sp>
          <p:nvSpPr>
            <p:cNvPr id="52235" name="Line 69"/>
            <p:cNvSpPr>
              <a:spLocks noChangeShapeType="1"/>
            </p:cNvSpPr>
            <p:nvPr/>
          </p:nvSpPr>
          <p:spPr bwMode="auto">
            <a:xfrm>
              <a:off x="4694" y="1479"/>
              <a:ext cx="9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6" name="Line 70"/>
            <p:cNvSpPr>
              <a:spLocks noChangeShapeType="1"/>
            </p:cNvSpPr>
            <p:nvPr/>
          </p:nvSpPr>
          <p:spPr bwMode="auto">
            <a:xfrm>
              <a:off x="4838" y="1613"/>
              <a:ext cx="9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7" name="Line 71"/>
            <p:cNvSpPr>
              <a:spLocks noChangeShapeType="1"/>
            </p:cNvSpPr>
            <p:nvPr/>
          </p:nvSpPr>
          <p:spPr bwMode="auto">
            <a:xfrm>
              <a:off x="4785" y="1526"/>
              <a:ext cx="96" cy="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8" name="Line 72"/>
            <p:cNvSpPr>
              <a:spLocks noChangeShapeType="1"/>
            </p:cNvSpPr>
            <p:nvPr/>
          </p:nvSpPr>
          <p:spPr bwMode="auto">
            <a:xfrm flipV="1">
              <a:off x="4833" y="1481"/>
              <a:ext cx="96" cy="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5209" name="Line 73"/>
          <p:cNvSpPr>
            <a:spLocks noChangeShapeType="1"/>
          </p:cNvSpPr>
          <p:nvPr/>
        </p:nvSpPr>
        <p:spPr bwMode="auto">
          <a:xfrm flipH="1" flipV="1">
            <a:off x="6300788" y="1196975"/>
            <a:ext cx="23812" cy="33845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5212" name="Text Box 76"/>
          <p:cNvSpPr txBox="1">
            <a:spLocks noChangeArrowheads="1"/>
          </p:cNvSpPr>
          <p:nvPr/>
        </p:nvSpPr>
        <p:spPr bwMode="auto">
          <a:xfrm>
            <a:off x="1258888" y="2997200"/>
            <a:ext cx="35877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t>01000000</a:t>
            </a:r>
          </a:p>
        </p:txBody>
      </p:sp>
      <p:sp>
        <p:nvSpPr>
          <p:cNvPr id="475213" name="Line 77"/>
          <p:cNvSpPr>
            <a:spLocks noChangeShapeType="1"/>
          </p:cNvSpPr>
          <p:nvPr/>
        </p:nvSpPr>
        <p:spPr bwMode="auto">
          <a:xfrm>
            <a:off x="2987675" y="2371725"/>
            <a:ext cx="4464050"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52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475209"/>
                                        </p:tgtEl>
                                        <p:attrNameLst>
                                          <p:attrName>style.visibility</p:attrName>
                                        </p:attrNameLst>
                                      </p:cBhvr>
                                      <p:to>
                                        <p:strVal val="visible"/>
                                      </p:to>
                                    </p:set>
                                    <p:anim calcmode="lin" valueType="num">
                                      <p:cBhvr>
                                        <p:cTn id="15" dur="500" fill="hold"/>
                                        <p:tgtEl>
                                          <p:spTgt spid="475209"/>
                                        </p:tgtEl>
                                        <p:attrNameLst>
                                          <p:attrName>ppt_x</p:attrName>
                                        </p:attrNameLst>
                                      </p:cBhvr>
                                      <p:tavLst>
                                        <p:tav tm="0">
                                          <p:val>
                                            <p:strVal val="#ppt_x"/>
                                          </p:val>
                                        </p:tav>
                                        <p:tav tm="100000">
                                          <p:val>
                                            <p:strVal val="#ppt_x"/>
                                          </p:val>
                                        </p:tav>
                                      </p:tavLst>
                                    </p:anim>
                                    <p:anim calcmode="lin" valueType="num">
                                      <p:cBhvr>
                                        <p:cTn id="16" dur="500" fill="hold"/>
                                        <p:tgtEl>
                                          <p:spTgt spid="475209"/>
                                        </p:tgtEl>
                                        <p:attrNameLst>
                                          <p:attrName>ppt_y</p:attrName>
                                        </p:attrNameLst>
                                      </p:cBhvr>
                                      <p:tavLst>
                                        <p:tav tm="0">
                                          <p:val>
                                            <p:strVal val="#ppt_y+#ppt_h/2"/>
                                          </p:val>
                                        </p:tav>
                                        <p:tav tm="100000">
                                          <p:val>
                                            <p:strVal val="#ppt_y"/>
                                          </p:val>
                                        </p:tav>
                                      </p:tavLst>
                                    </p:anim>
                                    <p:anim calcmode="lin" valueType="num">
                                      <p:cBhvr>
                                        <p:cTn id="17" dur="500" fill="hold"/>
                                        <p:tgtEl>
                                          <p:spTgt spid="475209"/>
                                        </p:tgtEl>
                                        <p:attrNameLst>
                                          <p:attrName>ppt_w</p:attrName>
                                        </p:attrNameLst>
                                      </p:cBhvr>
                                      <p:tavLst>
                                        <p:tav tm="0">
                                          <p:val>
                                            <p:strVal val="#ppt_w"/>
                                          </p:val>
                                        </p:tav>
                                        <p:tav tm="100000">
                                          <p:val>
                                            <p:strVal val="#ppt_w"/>
                                          </p:val>
                                        </p:tav>
                                      </p:tavLst>
                                    </p:anim>
                                    <p:anim calcmode="lin" valueType="num">
                                      <p:cBhvr>
                                        <p:cTn id="18" dur="500" fill="hold"/>
                                        <p:tgtEl>
                                          <p:spTgt spid="47520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4" fill="hold" grpId="1" nodeType="clickEffect">
                                  <p:stCondLst>
                                    <p:cond delay="0"/>
                                  </p:stCondLst>
                                  <p:childTnLst>
                                    <p:anim calcmode="lin" valueType="num">
                                      <p:cBhvr additive="base">
                                        <p:cTn id="22" dur="500"/>
                                        <p:tgtEl>
                                          <p:spTgt spid="475203"/>
                                        </p:tgtEl>
                                        <p:attrNameLst>
                                          <p:attrName>ppt_x</p:attrName>
                                        </p:attrNameLst>
                                      </p:cBhvr>
                                      <p:tavLst>
                                        <p:tav tm="0">
                                          <p:val>
                                            <p:strVal val="ppt_x"/>
                                          </p:val>
                                        </p:tav>
                                        <p:tav tm="100000">
                                          <p:val>
                                            <p:strVal val="ppt_x"/>
                                          </p:val>
                                        </p:tav>
                                      </p:tavLst>
                                    </p:anim>
                                    <p:anim calcmode="lin" valueType="num">
                                      <p:cBhvr additive="base">
                                        <p:cTn id="23" dur="500"/>
                                        <p:tgtEl>
                                          <p:spTgt spid="475203"/>
                                        </p:tgtEl>
                                        <p:attrNameLst>
                                          <p:attrName>ppt_y</p:attrName>
                                        </p:attrNameLst>
                                      </p:cBhvr>
                                      <p:tavLst>
                                        <p:tav tm="0">
                                          <p:val>
                                            <p:strVal val="ppt_y"/>
                                          </p:val>
                                        </p:tav>
                                        <p:tav tm="100000">
                                          <p:val>
                                            <p:strVal val="1+ppt_h/2"/>
                                          </p:val>
                                        </p:tav>
                                      </p:tavLst>
                                    </p:anim>
                                    <p:set>
                                      <p:cBhvr>
                                        <p:cTn id="24" dur="1" fill="hold">
                                          <p:stCondLst>
                                            <p:cond delay="499"/>
                                          </p:stCondLst>
                                        </p:cTn>
                                        <p:tgtEl>
                                          <p:spTgt spid="475203"/>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4" fill="hold" grpId="1" nodeType="clickEffect">
                                  <p:stCondLst>
                                    <p:cond delay="0"/>
                                  </p:stCondLst>
                                  <p:childTnLst>
                                    <p:anim calcmode="lin" valueType="num">
                                      <p:cBhvr additive="base">
                                        <p:cTn id="28" dur="500"/>
                                        <p:tgtEl>
                                          <p:spTgt spid="475209"/>
                                        </p:tgtEl>
                                        <p:attrNameLst>
                                          <p:attrName>ppt_x</p:attrName>
                                        </p:attrNameLst>
                                      </p:cBhvr>
                                      <p:tavLst>
                                        <p:tav tm="0">
                                          <p:val>
                                            <p:strVal val="ppt_x"/>
                                          </p:val>
                                        </p:tav>
                                        <p:tav tm="100000">
                                          <p:val>
                                            <p:strVal val="ppt_x"/>
                                          </p:val>
                                        </p:tav>
                                      </p:tavLst>
                                    </p:anim>
                                    <p:anim calcmode="lin" valueType="num">
                                      <p:cBhvr additive="base">
                                        <p:cTn id="29" dur="500"/>
                                        <p:tgtEl>
                                          <p:spTgt spid="475209"/>
                                        </p:tgtEl>
                                        <p:attrNameLst>
                                          <p:attrName>ppt_y</p:attrName>
                                        </p:attrNameLst>
                                      </p:cBhvr>
                                      <p:tavLst>
                                        <p:tav tm="0">
                                          <p:val>
                                            <p:strVal val="ppt_y"/>
                                          </p:val>
                                        </p:tav>
                                        <p:tav tm="100000">
                                          <p:val>
                                            <p:strVal val="1+ppt_h/2"/>
                                          </p:val>
                                        </p:tav>
                                      </p:tavLst>
                                    </p:anim>
                                    <p:set>
                                      <p:cBhvr>
                                        <p:cTn id="30" dur="1" fill="hold">
                                          <p:stCondLst>
                                            <p:cond delay="499"/>
                                          </p:stCondLst>
                                        </p:cTn>
                                        <p:tgtEl>
                                          <p:spTgt spid="47520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52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475213"/>
                                        </p:tgtEl>
                                        <p:attrNameLst>
                                          <p:attrName>style.visibility</p:attrName>
                                        </p:attrNameLst>
                                      </p:cBhvr>
                                      <p:to>
                                        <p:strVal val="visible"/>
                                      </p:to>
                                    </p:set>
                                    <p:anim calcmode="lin" valueType="num">
                                      <p:cBhvr>
                                        <p:cTn id="39" dur="500" fill="hold"/>
                                        <p:tgtEl>
                                          <p:spTgt spid="475213"/>
                                        </p:tgtEl>
                                        <p:attrNameLst>
                                          <p:attrName>ppt_x</p:attrName>
                                        </p:attrNameLst>
                                      </p:cBhvr>
                                      <p:tavLst>
                                        <p:tav tm="0">
                                          <p:val>
                                            <p:strVal val="#ppt_x-#ppt_w/2"/>
                                          </p:val>
                                        </p:tav>
                                        <p:tav tm="100000">
                                          <p:val>
                                            <p:strVal val="#ppt_x"/>
                                          </p:val>
                                        </p:tav>
                                      </p:tavLst>
                                    </p:anim>
                                    <p:anim calcmode="lin" valueType="num">
                                      <p:cBhvr>
                                        <p:cTn id="40" dur="500" fill="hold"/>
                                        <p:tgtEl>
                                          <p:spTgt spid="475213"/>
                                        </p:tgtEl>
                                        <p:attrNameLst>
                                          <p:attrName>ppt_y</p:attrName>
                                        </p:attrNameLst>
                                      </p:cBhvr>
                                      <p:tavLst>
                                        <p:tav tm="0">
                                          <p:val>
                                            <p:strVal val="#ppt_y"/>
                                          </p:val>
                                        </p:tav>
                                        <p:tav tm="100000">
                                          <p:val>
                                            <p:strVal val="#ppt_y"/>
                                          </p:val>
                                        </p:tav>
                                      </p:tavLst>
                                    </p:anim>
                                    <p:anim calcmode="lin" valueType="num">
                                      <p:cBhvr>
                                        <p:cTn id="41" dur="500" fill="hold"/>
                                        <p:tgtEl>
                                          <p:spTgt spid="475213"/>
                                        </p:tgtEl>
                                        <p:attrNameLst>
                                          <p:attrName>ppt_w</p:attrName>
                                        </p:attrNameLst>
                                      </p:cBhvr>
                                      <p:tavLst>
                                        <p:tav tm="0">
                                          <p:val>
                                            <p:fltVal val="0"/>
                                          </p:val>
                                        </p:tav>
                                        <p:tav tm="100000">
                                          <p:val>
                                            <p:strVal val="#ppt_w"/>
                                          </p:val>
                                        </p:tav>
                                      </p:tavLst>
                                    </p:anim>
                                    <p:anim calcmode="lin" valueType="num">
                                      <p:cBhvr>
                                        <p:cTn id="42" dur="500" fill="hold"/>
                                        <p:tgtEl>
                                          <p:spTgt spid="4752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203" grpId="0"/>
      <p:bldP spid="475203" grpId="1"/>
      <p:bldP spid="475209" grpId="0" animBg="1"/>
      <p:bldP spid="475209" grpId="1" animBg="1"/>
      <p:bldP spid="475212" grpId="0"/>
      <p:bldP spid="475213"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381000" y="457200"/>
            <a:ext cx="8001000" cy="685800"/>
          </a:xfrm>
        </p:spPr>
        <p:txBody>
          <a:bodyPr/>
          <a:lstStyle/>
          <a:p>
            <a:pPr eaLnBrk="1" hangingPunct="1"/>
            <a:r>
              <a:rPr lang="en-US" altLang="zh-CN" smtClean="0">
                <a:latin typeface="隶书" panose="02010509060101010101" pitchFamily="49" charset="-122"/>
              </a:rPr>
              <a:t>IBM-PC/XT</a:t>
            </a:r>
            <a:r>
              <a:rPr lang="zh-CN" altLang="en-US" smtClean="0">
                <a:latin typeface="隶书" panose="02010509060101010101" pitchFamily="49" charset="-122"/>
              </a:rPr>
              <a:t>机的键盘工作原理</a:t>
            </a:r>
          </a:p>
        </p:txBody>
      </p:sp>
      <p:sp>
        <p:nvSpPr>
          <p:cNvPr id="2054"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F4798C83-9F50-4255-8C38-119F5673A02A}" type="datetime1">
              <a:rPr lang="zh-CN" altLang="en-US"/>
              <a:pPr>
                <a:defRPr/>
              </a:pPr>
              <a:t>2021/9/12</a:t>
            </a:fld>
            <a:endParaRPr lang="en-US" altLang="zh-CN"/>
          </a:p>
        </p:txBody>
      </p:sp>
      <p:sp>
        <p:nvSpPr>
          <p:cNvPr id="205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9D35F0A-F51E-465C-96DA-E48A5F0F05AC}" type="slidenum">
              <a:rPr lang="en-US" altLang="zh-CN" sz="1400">
                <a:solidFill>
                  <a:schemeClr val="bg2"/>
                </a:solidFill>
                <a:latin typeface="Tahoma" panose="020B0604030504040204" pitchFamily="34" charset="0"/>
              </a:rPr>
              <a:pPr/>
              <a:t>43</a:t>
            </a:fld>
            <a:endParaRPr lang="en-US" altLang="zh-CN" sz="1400">
              <a:solidFill>
                <a:schemeClr val="bg2"/>
              </a:solidFill>
              <a:latin typeface="Tahoma" panose="020B0604030504040204" pitchFamily="34" charset="0"/>
            </a:endParaRPr>
          </a:p>
        </p:txBody>
      </p:sp>
      <p:graphicFrame>
        <p:nvGraphicFramePr>
          <p:cNvPr id="2050" name="Object 4"/>
          <p:cNvGraphicFramePr>
            <a:graphicFrameLocks noChangeAspect="1"/>
          </p:cNvGraphicFramePr>
          <p:nvPr/>
        </p:nvGraphicFramePr>
        <p:xfrm>
          <a:off x="314325" y="1295400"/>
          <a:ext cx="8829675" cy="3951288"/>
        </p:xfrm>
        <a:graphic>
          <a:graphicData uri="http://schemas.openxmlformats.org/presentationml/2006/ole">
            <mc:AlternateContent xmlns:mc="http://schemas.openxmlformats.org/markup-compatibility/2006">
              <mc:Choice xmlns:v="urn:schemas-microsoft-com:vml" Requires="v">
                <p:oleObj spid="_x0000_s2055" name="Picture2" r:id="rId4" imgW="4296156" imgH="1924812" progId="Word.Picture.8">
                  <p:embed/>
                </p:oleObj>
              </mc:Choice>
              <mc:Fallback>
                <p:oleObj name="Picture2" r:id="rId4" imgW="4296156" imgH="1924812"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1295400"/>
                        <a:ext cx="8829675" cy="39512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a:xfrm>
            <a:off x="323850" y="476250"/>
            <a:ext cx="8134350" cy="5689600"/>
          </a:xfrm>
        </p:spPr>
        <p:txBody>
          <a:bodyPr/>
          <a:lstStyle/>
          <a:p>
            <a:pPr eaLnBrk="1" hangingPunct="1">
              <a:lnSpc>
                <a:spcPct val="120000"/>
              </a:lnSpc>
              <a:spcBef>
                <a:spcPct val="0"/>
              </a:spcBef>
            </a:pPr>
            <a:r>
              <a:rPr lang="en-US" altLang="zh-CN" smtClean="0">
                <a:latin typeface="宋体" panose="02010600030101010101" pitchFamily="2" charset="-122"/>
              </a:rPr>
              <a:t>1. </a:t>
            </a:r>
            <a:r>
              <a:rPr lang="zh-CN" altLang="en-US" smtClean="0">
                <a:latin typeface="宋体" panose="02010600030101010101" pitchFamily="2" charset="-122"/>
              </a:rPr>
              <a:t>键的种类和键盘阵列</a:t>
            </a:r>
          </a:p>
          <a:p>
            <a:pPr eaLnBrk="1" hangingPunct="1">
              <a:lnSpc>
                <a:spcPct val="120000"/>
              </a:lnSpc>
              <a:spcBef>
                <a:spcPct val="0"/>
              </a:spcBef>
            </a:pPr>
            <a:r>
              <a:rPr lang="zh-CN" altLang="en-US" smtClean="0">
                <a:latin typeface="宋体" panose="02010600030101010101" pitchFamily="2" charset="-122"/>
              </a:rPr>
              <a:t>电容式无触点式键。键盘中共有</a:t>
            </a:r>
            <a:r>
              <a:rPr lang="en-US" altLang="zh-CN" smtClean="0">
                <a:latin typeface="宋体" panose="02010600030101010101" pitchFamily="2" charset="-122"/>
              </a:rPr>
              <a:t>83</a:t>
            </a:r>
            <a:r>
              <a:rPr lang="zh-CN" altLang="en-US" smtClean="0">
                <a:latin typeface="宋体" panose="02010600030101010101" pitchFamily="2" charset="-122"/>
              </a:rPr>
              <a:t>～</a:t>
            </a:r>
            <a:r>
              <a:rPr lang="en-US" altLang="zh-CN" smtClean="0">
                <a:latin typeface="宋体" panose="02010600030101010101" pitchFamily="2" charset="-122"/>
              </a:rPr>
              <a:t>110</a:t>
            </a:r>
            <a:r>
              <a:rPr lang="zh-CN" altLang="en-US" smtClean="0">
                <a:latin typeface="宋体" panose="02010600030101010101" pitchFamily="2" charset="-122"/>
              </a:rPr>
              <a:t>个键，连接为</a:t>
            </a:r>
            <a:r>
              <a:rPr lang="en-US" altLang="zh-CN" smtClean="0">
                <a:latin typeface="宋体" panose="02010600030101010101" pitchFamily="2" charset="-122"/>
              </a:rPr>
              <a:t>16</a:t>
            </a:r>
            <a:r>
              <a:rPr lang="zh-CN" altLang="en-US" smtClean="0">
                <a:latin typeface="宋体" panose="02010600030101010101" pitchFamily="2" charset="-122"/>
              </a:rPr>
              <a:t>行</a:t>
            </a:r>
            <a:r>
              <a:rPr lang="en-US" altLang="zh-CN" smtClean="0">
                <a:latin typeface="宋体" panose="02010600030101010101" pitchFamily="2" charset="-122"/>
              </a:rPr>
              <a:t>×8</a:t>
            </a:r>
            <a:r>
              <a:rPr lang="zh-CN" altLang="en-US" smtClean="0">
                <a:latin typeface="宋体" panose="02010600030101010101" pitchFamily="2" charset="-122"/>
              </a:rPr>
              <a:t>列的阵列。</a:t>
            </a:r>
          </a:p>
          <a:p>
            <a:pPr eaLnBrk="1" hangingPunct="1">
              <a:lnSpc>
                <a:spcPct val="120000"/>
              </a:lnSpc>
              <a:spcBef>
                <a:spcPct val="0"/>
              </a:spcBef>
            </a:pPr>
            <a:r>
              <a:rPr lang="en-US" altLang="zh-CN" smtClean="0">
                <a:latin typeface="宋体" panose="02010600030101010101" pitchFamily="2" charset="-122"/>
              </a:rPr>
              <a:t>2. </a:t>
            </a:r>
            <a:r>
              <a:rPr lang="zh-CN" altLang="en-US" smtClean="0">
                <a:latin typeface="宋体" panose="02010600030101010101" pitchFamily="2" charset="-122"/>
              </a:rPr>
              <a:t>扫描方式</a:t>
            </a:r>
          </a:p>
          <a:p>
            <a:pPr eaLnBrk="1" hangingPunct="1">
              <a:lnSpc>
                <a:spcPct val="120000"/>
              </a:lnSpc>
              <a:spcBef>
                <a:spcPct val="0"/>
              </a:spcBef>
            </a:pPr>
            <a:r>
              <a:rPr lang="zh-CN" altLang="en-US" smtClean="0">
                <a:latin typeface="宋体" panose="02010600030101010101" pitchFamily="2" charset="-122"/>
              </a:rPr>
              <a:t>采用行列扫描法获得按键的扫描码。</a:t>
            </a:r>
          </a:p>
          <a:p>
            <a:pPr eaLnBrk="1" hangingPunct="1">
              <a:lnSpc>
                <a:spcPct val="120000"/>
              </a:lnSpc>
              <a:spcBef>
                <a:spcPct val="0"/>
              </a:spcBef>
            </a:pPr>
            <a:r>
              <a:rPr lang="en-US" altLang="zh-CN" smtClean="0">
                <a:latin typeface="宋体" panose="02010600030101010101" pitchFamily="2" charset="-122"/>
              </a:rPr>
              <a:t>3. </a:t>
            </a:r>
            <a:r>
              <a:rPr lang="zh-CN" altLang="en-US" smtClean="0">
                <a:latin typeface="宋体" panose="02010600030101010101" pitchFamily="2" charset="-122"/>
              </a:rPr>
              <a:t>扫描码的传输</a:t>
            </a:r>
          </a:p>
          <a:p>
            <a:pPr eaLnBrk="1" hangingPunct="1">
              <a:lnSpc>
                <a:spcPct val="120000"/>
              </a:lnSpc>
              <a:spcBef>
                <a:spcPct val="0"/>
              </a:spcBef>
            </a:pPr>
            <a:r>
              <a:rPr lang="zh-CN" altLang="en-US" smtClean="0">
                <a:latin typeface="宋体" panose="02010600030101010101" pitchFamily="2" charset="-122"/>
              </a:rPr>
              <a:t>键盘通过电缆与主机板上的键盘接口相连，采用</a:t>
            </a:r>
            <a:r>
              <a:rPr lang="en-US" altLang="zh-CN" smtClean="0">
                <a:latin typeface="宋体" panose="02010600030101010101" pitchFamily="2" charset="-122"/>
              </a:rPr>
              <a:t>Intel 8048</a:t>
            </a:r>
            <a:r>
              <a:rPr lang="zh-CN" altLang="en-US" smtClean="0">
                <a:latin typeface="宋体" panose="02010600030101010101" pitchFamily="2" charset="-122"/>
              </a:rPr>
              <a:t>单片机进行控制，以</a:t>
            </a:r>
            <a:r>
              <a:rPr lang="zh-CN" altLang="en-US" smtClean="0">
                <a:solidFill>
                  <a:srgbClr val="FFFF00"/>
                </a:solidFill>
                <a:latin typeface="宋体" panose="02010600030101010101" pitchFamily="2" charset="-122"/>
              </a:rPr>
              <a:t>串行方式</a:t>
            </a:r>
            <a:r>
              <a:rPr lang="zh-CN" altLang="en-US" smtClean="0">
                <a:latin typeface="宋体" panose="02010600030101010101" pitchFamily="2" charset="-122"/>
              </a:rPr>
              <a:t>将扫描码送往键盘接口。由接口中的</a:t>
            </a:r>
            <a:r>
              <a:rPr lang="zh-CN" altLang="en-US" smtClean="0">
                <a:solidFill>
                  <a:srgbClr val="FFC000"/>
                </a:solidFill>
                <a:latin typeface="宋体" panose="02010600030101010101" pitchFamily="2" charset="-122"/>
              </a:rPr>
              <a:t>移位寄存器</a:t>
            </a:r>
            <a:r>
              <a:rPr lang="zh-CN" altLang="en-US" smtClean="0">
                <a:latin typeface="宋体" panose="02010600030101010101" pitchFamily="2" charset="-122"/>
              </a:rPr>
              <a:t>将串行信号组装为并行信号，然后向</a:t>
            </a:r>
            <a:r>
              <a:rPr lang="en-US" altLang="zh-CN" smtClean="0">
                <a:latin typeface="宋体" panose="02010600030101010101" pitchFamily="2" charset="-122"/>
              </a:rPr>
              <a:t>CPU</a:t>
            </a:r>
            <a:r>
              <a:rPr lang="zh-CN" altLang="en-US" smtClean="0">
                <a:latin typeface="宋体" panose="02010600030101010101" pitchFamily="2" charset="-122"/>
              </a:rPr>
              <a:t>请求中断。</a:t>
            </a:r>
            <a:r>
              <a:rPr lang="en-US" altLang="zh-CN" smtClean="0">
                <a:latin typeface="宋体" panose="02010600030101010101" pitchFamily="2" charset="-122"/>
              </a:rPr>
              <a:t>CPU</a:t>
            </a:r>
            <a:r>
              <a:rPr lang="zh-CN" altLang="en-US" smtClean="0">
                <a:latin typeface="宋体" panose="02010600030101010101" pitchFamily="2" charset="-122"/>
              </a:rPr>
              <a:t>以并行方式从接口中读取按键的扫描码。</a:t>
            </a:r>
          </a:p>
        </p:txBody>
      </p:sp>
      <p:sp>
        <p:nvSpPr>
          <p:cNvPr id="3" name="日期占位符 3"/>
          <p:cNvSpPr>
            <a:spLocks noGrp="1"/>
          </p:cNvSpPr>
          <p:nvPr>
            <p:ph type="dt" sz="half" idx="10"/>
          </p:nvPr>
        </p:nvSpPr>
        <p:spPr/>
        <p:txBody>
          <a:bodyPr/>
          <a:lstStyle/>
          <a:p>
            <a:pPr>
              <a:defRPr/>
            </a:pPr>
            <a:fld id="{8C05421E-87CF-469D-83C6-EC512B3E8142}" type="datetime1">
              <a:rPr lang="zh-CN" altLang="en-US"/>
              <a:pPr>
                <a:defRPr/>
              </a:pPr>
              <a:t>2021/9/12</a:t>
            </a:fld>
            <a:endParaRPr lang="en-US" altLang="zh-CN"/>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0DB3577-1E9A-446D-BE55-4C3ADB0A0896}" type="slidenum">
              <a:rPr lang="en-US" altLang="zh-CN" sz="1400">
                <a:solidFill>
                  <a:schemeClr val="bg2"/>
                </a:solidFill>
                <a:latin typeface="Tahoma" panose="020B0604030504040204" pitchFamily="34" charset="0"/>
              </a:rPr>
              <a:pPr/>
              <a:t>44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6" name="Rectangle 3"/>
          <p:cNvSpPr>
            <a:spLocks noGrp="1" noChangeArrowheads="1"/>
          </p:cNvSpPr>
          <p:nvPr>
            <p:ph idx="1"/>
          </p:nvPr>
        </p:nvSpPr>
        <p:spPr>
          <a:xfrm>
            <a:off x="685800" y="685800"/>
            <a:ext cx="7772400" cy="5486400"/>
          </a:xfrm>
        </p:spPr>
        <p:txBody>
          <a:bodyPr/>
          <a:lstStyle/>
          <a:p>
            <a:pPr eaLnBrk="1" hangingPunct="1">
              <a:lnSpc>
                <a:spcPct val="120000"/>
              </a:lnSpc>
              <a:spcBef>
                <a:spcPct val="0"/>
              </a:spcBef>
            </a:pPr>
            <a:r>
              <a:rPr lang="en-US" altLang="zh-CN" smtClean="0">
                <a:latin typeface="宋体" panose="02010600030101010101" pitchFamily="2" charset="-122"/>
              </a:rPr>
              <a:t>4. </a:t>
            </a:r>
            <a:r>
              <a:rPr lang="zh-CN" altLang="en-US" smtClean="0">
                <a:latin typeface="宋体" panose="02010600030101010101" pitchFamily="2" charset="-122"/>
              </a:rPr>
              <a:t>控制方式</a:t>
            </a:r>
          </a:p>
          <a:p>
            <a:pPr eaLnBrk="1" hangingPunct="1">
              <a:lnSpc>
                <a:spcPct val="120000"/>
              </a:lnSpc>
              <a:spcBef>
                <a:spcPct val="0"/>
              </a:spcBef>
            </a:pPr>
            <a:r>
              <a:rPr lang="zh-CN" altLang="en-US" smtClean="0">
                <a:latin typeface="宋体" panose="02010600030101010101" pitchFamily="2" charset="-122"/>
              </a:rPr>
              <a:t>由</a:t>
            </a:r>
            <a:r>
              <a:rPr lang="en-US" altLang="zh-CN" smtClean="0">
                <a:latin typeface="宋体" panose="02010600030101010101" pitchFamily="2" charset="-122"/>
              </a:rPr>
              <a:t>8048</a:t>
            </a:r>
            <a:r>
              <a:rPr lang="zh-CN" altLang="en-US" smtClean="0">
                <a:latin typeface="宋体" panose="02010600030101010101" pitchFamily="2" charset="-122"/>
              </a:rPr>
              <a:t>输出计数信号控制行、列译码器。</a:t>
            </a:r>
          </a:p>
          <a:p>
            <a:pPr eaLnBrk="1" hangingPunct="1">
              <a:lnSpc>
                <a:spcPct val="120000"/>
              </a:lnSpc>
              <a:spcBef>
                <a:spcPct val="0"/>
              </a:spcBef>
            </a:pPr>
            <a:r>
              <a:rPr lang="zh-CN" altLang="en-US" smtClean="0">
                <a:latin typeface="宋体" panose="02010600030101010101" pitchFamily="2" charset="-122"/>
              </a:rPr>
              <a:t>① </a:t>
            </a:r>
            <a:r>
              <a:rPr lang="zh-CN" altLang="en-US" smtClean="0"/>
              <a:t>先</a:t>
            </a:r>
            <a:r>
              <a:rPr lang="zh-CN" altLang="en-US" smtClean="0">
                <a:latin typeface="宋体" panose="02010600030101010101" pitchFamily="2" charset="-122"/>
              </a:rPr>
              <a:t>逐列为</a:t>
            </a:r>
            <a:r>
              <a:rPr lang="zh-CN" altLang="en-US" smtClean="0">
                <a:latin typeface="Times New Roman" panose="02020603050405020304" pitchFamily="18" charset="0"/>
              </a:rPr>
              <a:t>“</a:t>
            </a:r>
            <a:r>
              <a:rPr lang="en-US" altLang="zh-CN" smtClean="0">
                <a:latin typeface="宋体" panose="02010600030101010101" pitchFamily="2" charset="-122"/>
              </a:rPr>
              <a:t>1</a:t>
            </a:r>
            <a:r>
              <a:rPr lang="en-US" altLang="zh-CN" smtClean="0">
                <a:latin typeface="Times New Roman" panose="02020603050405020304" pitchFamily="18" charset="0"/>
              </a:rPr>
              <a:t>”</a:t>
            </a:r>
            <a:r>
              <a:rPr lang="zh-CN" altLang="en-US" smtClean="0">
                <a:latin typeface="宋体" panose="02010600030101010101" pitchFamily="2" charset="-122"/>
              </a:rPr>
              <a:t>地步进扫描</a:t>
            </a:r>
          </a:p>
          <a:p>
            <a:pPr eaLnBrk="1" hangingPunct="1">
              <a:lnSpc>
                <a:spcPct val="120000"/>
              </a:lnSpc>
              <a:spcBef>
                <a:spcPct val="0"/>
              </a:spcBef>
            </a:pPr>
            <a:r>
              <a:rPr lang="zh-CN" altLang="en-US" smtClean="0">
                <a:latin typeface="宋体" panose="02010600030101010101" pitchFamily="2" charset="-122"/>
              </a:rPr>
              <a:t>当某列为</a:t>
            </a:r>
            <a:r>
              <a:rPr lang="zh-CN" altLang="en-US" smtClean="0">
                <a:latin typeface="Times New Roman" panose="02020603050405020304" pitchFamily="18" charset="0"/>
              </a:rPr>
              <a:t>“</a:t>
            </a:r>
            <a:r>
              <a:rPr lang="en-US" altLang="zh-CN" smtClean="0">
                <a:latin typeface="宋体" panose="02010600030101010101" pitchFamily="2" charset="-122"/>
              </a:rPr>
              <a:t>1</a:t>
            </a:r>
            <a:r>
              <a:rPr lang="en-US" altLang="zh-CN" smtClean="0">
                <a:latin typeface="Times New Roman" panose="02020603050405020304" pitchFamily="18" charset="0"/>
              </a:rPr>
              <a:t>”</a:t>
            </a:r>
            <a:r>
              <a:rPr lang="zh-CN" altLang="en-US" smtClean="0">
                <a:latin typeface="宋体" panose="02010600030101010101" pitchFamily="2" charset="-122"/>
              </a:rPr>
              <a:t>时，</a:t>
            </a:r>
          </a:p>
          <a:p>
            <a:pPr eaLnBrk="1" hangingPunct="1">
              <a:lnSpc>
                <a:spcPct val="120000"/>
              </a:lnSpc>
              <a:spcBef>
                <a:spcPct val="0"/>
              </a:spcBef>
            </a:pPr>
            <a:r>
              <a:rPr lang="zh-CN" altLang="en-US" smtClean="0">
                <a:latin typeface="宋体" panose="02010600030101010101" pitchFamily="2" charset="-122"/>
              </a:rPr>
              <a:t>若该列线上无键按下，则列线组输出为</a:t>
            </a:r>
            <a:r>
              <a:rPr lang="zh-CN" altLang="en-US" smtClean="0">
                <a:latin typeface="Times New Roman" panose="02020603050405020304" pitchFamily="18" charset="0"/>
              </a:rPr>
              <a:t>“</a:t>
            </a:r>
            <a:r>
              <a:rPr lang="en-US" altLang="zh-CN" smtClean="0">
                <a:latin typeface="宋体" panose="02010600030101010101" pitchFamily="2" charset="-122"/>
              </a:rPr>
              <a:t>0</a:t>
            </a:r>
            <a:r>
              <a:rPr lang="en-US" altLang="zh-CN" smtClean="0">
                <a:latin typeface="Times New Roman" panose="02020603050405020304" pitchFamily="18" charset="0"/>
              </a:rPr>
              <a:t>”</a:t>
            </a:r>
            <a:r>
              <a:rPr lang="zh-CN" altLang="en-US" smtClean="0">
                <a:latin typeface="宋体" panose="02010600030101010101" pitchFamily="2" charset="-122"/>
              </a:rPr>
              <a:t>；</a:t>
            </a:r>
          </a:p>
          <a:p>
            <a:pPr eaLnBrk="1" hangingPunct="1">
              <a:lnSpc>
                <a:spcPct val="120000"/>
              </a:lnSpc>
              <a:spcBef>
                <a:spcPct val="0"/>
              </a:spcBef>
            </a:pPr>
            <a:r>
              <a:rPr lang="zh-CN" altLang="en-US" smtClean="0">
                <a:latin typeface="宋体" panose="02010600030101010101" pitchFamily="2" charset="-122"/>
              </a:rPr>
              <a:t>若该列线上有键按下，则列线组输出为</a:t>
            </a:r>
            <a:r>
              <a:rPr lang="zh-CN" altLang="en-US" smtClean="0">
                <a:latin typeface="Times New Roman" panose="02020603050405020304" pitchFamily="18" charset="0"/>
              </a:rPr>
              <a:t>“</a:t>
            </a:r>
            <a:r>
              <a:rPr lang="en-US" altLang="zh-CN" smtClean="0">
                <a:latin typeface="宋体" panose="02010600030101010101" pitchFamily="2" charset="-122"/>
              </a:rPr>
              <a:t>1</a:t>
            </a:r>
            <a:r>
              <a:rPr lang="en-US" altLang="zh-CN" smtClean="0">
                <a:latin typeface="Times New Roman" panose="02020603050405020304" pitchFamily="18" charset="0"/>
              </a:rPr>
              <a:t>”</a:t>
            </a:r>
            <a:r>
              <a:rPr lang="zh-CN" altLang="en-US" smtClean="0">
                <a:latin typeface="宋体" panose="02010600030101010101" pitchFamily="2" charset="-122"/>
              </a:rPr>
              <a:t>。</a:t>
            </a:r>
          </a:p>
          <a:p>
            <a:pPr eaLnBrk="1" hangingPunct="1">
              <a:lnSpc>
                <a:spcPct val="120000"/>
              </a:lnSpc>
              <a:spcBef>
                <a:spcPct val="0"/>
              </a:spcBef>
            </a:pPr>
            <a:r>
              <a:rPr lang="zh-CN" altLang="en-US" smtClean="0">
                <a:latin typeface="宋体" panose="02010600030101010101" pitchFamily="2" charset="-122"/>
              </a:rPr>
              <a:t>每次扫描结果串行送入</a:t>
            </a:r>
            <a:r>
              <a:rPr lang="en-US" altLang="zh-CN" smtClean="0">
                <a:latin typeface="宋体" panose="02010600030101010101" pitchFamily="2" charset="-122"/>
              </a:rPr>
              <a:t>8048</a:t>
            </a:r>
            <a:r>
              <a:rPr lang="zh-CN" altLang="en-US" smtClean="0">
                <a:latin typeface="宋体" panose="02010600030101010101" pitchFamily="2" charset="-122"/>
              </a:rPr>
              <a:t>的</a:t>
            </a:r>
            <a:r>
              <a:rPr lang="en-US" altLang="zh-CN" smtClean="0">
                <a:latin typeface="宋体" panose="02010600030101010101" pitchFamily="2" charset="-122"/>
              </a:rPr>
              <a:t>T</a:t>
            </a:r>
            <a:r>
              <a:rPr lang="en-US" altLang="zh-CN" baseline="-25000" smtClean="0">
                <a:latin typeface="宋体" panose="02010600030101010101" pitchFamily="2" charset="-122"/>
              </a:rPr>
              <a:t>1</a:t>
            </a:r>
            <a:r>
              <a:rPr lang="zh-CN" altLang="en-US" smtClean="0">
                <a:latin typeface="宋体" panose="02010600030101010101" pitchFamily="2" charset="-122"/>
              </a:rPr>
              <a:t>端。若</a:t>
            </a:r>
            <a:r>
              <a:rPr lang="en-US" altLang="zh-CN" smtClean="0">
                <a:latin typeface="宋体" panose="02010600030101010101" pitchFamily="2" charset="-122"/>
              </a:rPr>
              <a:t>8048</a:t>
            </a:r>
            <a:r>
              <a:rPr lang="zh-CN" altLang="en-US" smtClean="0">
                <a:latin typeface="宋体" panose="02010600030101010101" pitchFamily="2" charset="-122"/>
              </a:rPr>
              <a:t>检测出某列为</a:t>
            </a:r>
            <a:r>
              <a:rPr lang="zh-CN" altLang="en-US" smtClean="0">
                <a:latin typeface="Times New Roman" panose="02020603050405020304" pitchFamily="18" charset="0"/>
              </a:rPr>
              <a:t>“</a:t>
            </a:r>
            <a:r>
              <a:rPr lang="en-US" altLang="zh-CN" smtClean="0">
                <a:latin typeface="宋体" panose="02010600030101010101" pitchFamily="2" charset="-122"/>
              </a:rPr>
              <a:t>1</a:t>
            </a:r>
            <a:r>
              <a:rPr lang="en-US" altLang="zh-CN" smtClean="0">
                <a:latin typeface="Times New Roman" panose="02020603050405020304" pitchFamily="18" charset="0"/>
              </a:rPr>
              <a:t>”</a:t>
            </a:r>
            <a:r>
              <a:rPr lang="zh-CN" altLang="en-US" smtClean="0">
                <a:latin typeface="宋体" panose="02010600030101010101" pitchFamily="2" charset="-122"/>
              </a:rPr>
              <a:t>时，键盘矩阵行线组输出也为</a:t>
            </a:r>
            <a:r>
              <a:rPr lang="zh-CN" altLang="en-US" smtClean="0">
                <a:latin typeface="Times New Roman" panose="02020603050405020304" pitchFamily="18" charset="0"/>
              </a:rPr>
              <a:t>“</a:t>
            </a:r>
            <a:r>
              <a:rPr lang="en-US" altLang="zh-CN" smtClean="0">
                <a:latin typeface="宋体" panose="02010600030101010101" pitchFamily="2" charset="-122"/>
              </a:rPr>
              <a:t>1</a:t>
            </a:r>
            <a:r>
              <a:rPr lang="en-US" altLang="zh-CN" smtClean="0">
                <a:latin typeface="Times New Roman" panose="02020603050405020304" pitchFamily="18" charset="0"/>
              </a:rPr>
              <a:t>”</a:t>
            </a:r>
            <a:r>
              <a:rPr lang="zh-CN" altLang="en-US" smtClean="0">
                <a:latin typeface="宋体" panose="02010600030101010101" pitchFamily="2" charset="-122"/>
              </a:rPr>
              <a:t>，即表明该列有键按下。</a:t>
            </a:r>
          </a:p>
        </p:txBody>
      </p:sp>
      <p:sp>
        <p:nvSpPr>
          <p:cNvPr id="3" name="日期占位符 3"/>
          <p:cNvSpPr>
            <a:spLocks noGrp="1"/>
          </p:cNvSpPr>
          <p:nvPr>
            <p:ph type="dt" sz="half" idx="10"/>
          </p:nvPr>
        </p:nvSpPr>
        <p:spPr/>
        <p:txBody>
          <a:bodyPr/>
          <a:lstStyle/>
          <a:p>
            <a:pPr>
              <a:defRPr/>
            </a:pPr>
            <a:fld id="{77357BB8-5B6A-4AFB-9C79-E4431ACA902C}" type="datetime1">
              <a:rPr lang="zh-CN" altLang="en-US"/>
              <a:pPr>
                <a:defRPr/>
              </a:pPr>
              <a:t>2021/9/12</a:t>
            </a:fld>
            <a:endParaRPr lang="en-US" altLang="zh-CN"/>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6FF54FC-F265-44D9-9C2D-4DE2681DBFD1}" type="slidenum">
              <a:rPr lang="en-US" altLang="zh-CN" sz="1400">
                <a:solidFill>
                  <a:schemeClr val="bg2"/>
                </a:solidFill>
                <a:latin typeface="Tahoma" panose="020B0604030504040204" pitchFamily="34" charset="0"/>
              </a:rPr>
              <a:pPr/>
              <a:t>45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0" name="Rectangle 3"/>
          <p:cNvSpPr>
            <a:spLocks noGrp="1" noChangeArrowheads="1"/>
          </p:cNvSpPr>
          <p:nvPr>
            <p:ph idx="1"/>
          </p:nvPr>
        </p:nvSpPr>
        <p:spPr>
          <a:xfrm>
            <a:off x="685800" y="609600"/>
            <a:ext cx="7772400" cy="5334000"/>
          </a:xfrm>
        </p:spPr>
        <p:txBody>
          <a:bodyPr/>
          <a:lstStyle/>
          <a:p>
            <a:pPr eaLnBrk="1" hangingPunct="1">
              <a:lnSpc>
                <a:spcPct val="120000"/>
              </a:lnSpc>
            </a:pPr>
            <a:r>
              <a:rPr lang="en-US" altLang="zh-CN" smtClean="0">
                <a:latin typeface="宋体" panose="02010600030101010101" pitchFamily="2" charset="-122"/>
              </a:rPr>
              <a:t>② </a:t>
            </a:r>
            <a:r>
              <a:rPr lang="zh-CN" altLang="en-US" smtClean="0"/>
              <a:t>再</a:t>
            </a:r>
            <a:r>
              <a:rPr lang="zh-CN" altLang="en-US" smtClean="0">
                <a:latin typeface="宋体" panose="02010600030101010101" pitchFamily="2" charset="-122"/>
              </a:rPr>
              <a:t>逐行为</a:t>
            </a:r>
            <a:r>
              <a:rPr lang="zh-CN" altLang="en-US" smtClean="0">
                <a:latin typeface="Times New Roman" panose="02020603050405020304" pitchFamily="18" charset="0"/>
              </a:rPr>
              <a:t>“</a:t>
            </a:r>
            <a:r>
              <a:rPr lang="en-US" altLang="zh-CN" smtClean="0">
                <a:latin typeface="宋体" panose="02010600030101010101" pitchFamily="2" charset="-122"/>
              </a:rPr>
              <a:t>1</a:t>
            </a:r>
            <a:r>
              <a:rPr lang="en-US" altLang="zh-CN" smtClean="0">
                <a:latin typeface="Times New Roman" panose="02020603050405020304" pitchFamily="18" charset="0"/>
              </a:rPr>
              <a:t>”</a:t>
            </a:r>
            <a:r>
              <a:rPr lang="zh-CN" altLang="en-US" smtClean="0">
                <a:latin typeface="宋体" panose="02010600030101010101" pitchFamily="2" charset="-122"/>
              </a:rPr>
              <a:t>地步进扫描</a:t>
            </a:r>
          </a:p>
          <a:p>
            <a:pPr eaLnBrk="1" hangingPunct="1">
              <a:lnSpc>
                <a:spcPct val="120000"/>
              </a:lnSpc>
            </a:pPr>
            <a:r>
              <a:rPr lang="zh-CN" altLang="en-US" smtClean="0">
                <a:latin typeface="宋体" panose="02010600030101010101" pitchFamily="2" charset="-122"/>
              </a:rPr>
              <a:t>由</a:t>
            </a:r>
            <a:r>
              <a:rPr lang="en-US" altLang="zh-CN" smtClean="0">
                <a:latin typeface="宋体" panose="02010600030101010101" pitchFamily="2" charset="-122"/>
              </a:rPr>
              <a:t>8048</a:t>
            </a:r>
            <a:r>
              <a:rPr lang="zh-CN" altLang="en-US" smtClean="0">
                <a:latin typeface="宋体" panose="02010600030101010101" pitchFamily="2" charset="-122"/>
              </a:rPr>
              <a:t>的</a:t>
            </a:r>
            <a:r>
              <a:rPr lang="en-US" altLang="zh-CN" smtClean="0">
                <a:latin typeface="宋体" panose="02010600030101010101" pitchFamily="2" charset="-122"/>
              </a:rPr>
              <a:t>T</a:t>
            </a:r>
            <a:r>
              <a:rPr lang="en-US" altLang="zh-CN" baseline="-30000" smtClean="0">
                <a:latin typeface="宋体" panose="02010600030101010101" pitchFamily="2" charset="-122"/>
              </a:rPr>
              <a:t>1</a:t>
            </a:r>
            <a:r>
              <a:rPr lang="zh-CN" altLang="en-US" smtClean="0">
                <a:latin typeface="宋体" panose="02010600030101010101" pitchFamily="2" charset="-122"/>
              </a:rPr>
              <a:t>端判断当哪一行为</a:t>
            </a:r>
            <a:r>
              <a:rPr lang="zh-CN" altLang="en-US" smtClean="0">
                <a:latin typeface="Times New Roman" panose="02020603050405020304" pitchFamily="18" charset="0"/>
              </a:rPr>
              <a:t>“</a:t>
            </a:r>
            <a:r>
              <a:rPr lang="en-US" altLang="zh-CN" smtClean="0">
                <a:latin typeface="宋体" panose="02010600030101010101" pitchFamily="2" charset="-122"/>
              </a:rPr>
              <a:t>1</a:t>
            </a:r>
            <a:r>
              <a:rPr lang="en-US" altLang="zh-CN" smtClean="0">
                <a:latin typeface="Times New Roman" panose="02020603050405020304" pitchFamily="18" charset="0"/>
              </a:rPr>
              <a:t>”</a:t>
            </a:r>
            <a:r>
              <a:rPr lang="zh-CN" altLang="en-US" smtClean="0">
                <a:latin typeface="宋体" panose="02010600030101010101" pitchFamily="2" charset="-122"/>
              </a:rPr>
              <a:t>时，列线组输出也为</a:t>
            </a:r>
            <a:r>
              <a:rPr lang="zh-CN" altLang="en-US" smtClean="0">
                <a:latin typeface="Times New Roman" panose="02020603050405020304" pitchFamily="18" charset="0"/>
              </a:rPr>
              <a:t>“</a:t>
            </a:r>
            <a:r>
              <a:rPr lang="en-US" altLang="zh-CN" smtClean="0">
                <a:latin typeface="宋体" panose="02010600030101010101" pitchFamily="2" charset="-122"/>
              </a:rPr>
              <a:t>1</a:t>
            </a:r>
            <a:r>
              <a:rPr lang="en-US" altLang="zh-CN" smtClean="0">
                <a:latin typeface="Times New Roman" panose="02020603050405020304" pitchFamily="18" charset="0"/>
              </a:rPr>
              <a:t>”</a:t>
            </a:r>
            <a:r>
              <a:rPr lang="zh-CN" altLang="en-US" smtClean="0">
                <a:latin typeface="宋体" panose="02010600030101010101" pitchFamily="2" charset="-122"/>
              </a:rPr>
              <a:t>，即判该行按了键。</a:t>
            </a:r>
          </a:p>
          <a:p>
            <a:pPr eaLnBrk="1" hangingPunct="1">
              <a:lnSpc>
                <a:spcPct val="120000"/>
              </a:lnSpc>
            </a:pPr>
            <a:r>
              <a:rPr lang="en-US" altLang="zh-CN" smtClean="0">
                <a:latin typeface="宋体" panose="02010600030101010101" pitchFamily="2" charset="-122"/>
              </a:rPr>
              <a:t>8048</a:t>
            </a:r>
            <a:r>
              <a:rPr lang="zh-CN" altLang="en-US" smtClean="0">
                <a:latin typeface="宋体" panose="02010600030101010101" pitchFamily="2" charset="-122"/>
              </a:rPr>
              <a:t>根据行、列的扫描结果确定按键位置，并由按键的行号和列号形成对应的扫描码（位置码）。</a:t>
            </a:r>
          </a:p>
        </p:txBody>
      </p:sp>
      <p:sp>
        <p:nvSpPr>
          <p:cNvPr id="3" name="日期占位符 3"/>
          <p:cNvSpPr>
            <a:spLocks noGrp="1"/>
          </p:cNvSpPr>
          <p:nvPr>
            <p:ph type="dt" sz="half" idx="10"/>
          </p:nvPr>
        </p:nvSpPr>
        <p:spPr/>
        <p:txBody>
          <a:bodyPr/>
          <a:lstStyle/>
          <a:p>
            <a:pPr>
              <a:defRPr/>
            </a:pPr>
            <a:fld id="{3E95F4D0-655C-404F-9806-8B51BAE6BAD7}" type="datetime1">
              <a:rPr lang="zh-CN" altLang="en-US"/>
              <a:pPr>
                <a:defRPr/>
              </a:pPr>
              <a:t>2021/9/12</a:t>
            </a:fld>
            <a:endParaRPr lang="en-US" altLang="zh-CN"/>
          </a:p>
        </p:txBody>
      </p:sp>
      <p:sp>
        <p:nvSpPr>
          <p:cNvPr id="55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7B8E51F-2F3A-4796-B451-23BFBAC60954}" type="slidenum">
              <a:rPr lang="en-US" altLang="zh-CN" sz="1400">
                <a:solidFill>
                  <a:schemeClr val="bg2"/>
                </a:solidFill>
                <a:latin typeface="Tahoma" panose="020B0604030504040204" pitchFamily="34" charset="0"/>
              </a:rPr>
              <a:pPr/>
              <a:t>46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4" name="Rectangle 3"/>
          <p:cNvSpPr>
            <a:spLocks noGrp="1" noChangeArrowheads="1"/>
          </p:cNvSpPr>
          <p:nvPr>
            <p:ph idx="1"/>
          </p:nvPr>
        </p:nvSpPr>
        <p:spPr>
          <a:xfrm>
            <a:off x="685800" y="838200"/>
            <a:ext cx="7924800" cy="5105400"/>
          </a:xfrm>
        </p:spPr>
        <p:txBody>
          <a:bodyPr/>
          <a:lstStyle/>
          <a:p>
            <a:pPr eaLnBrk="1" hangingPunct="1">
              <a:lnSpc>
                <a:spcPct val="120000"/>
              </a:lnSpc>
            </a:pPr>
            <a:r>
              <a:rPr lang="zh-CN" altLang="en-US" smtClean="0">
                <a:latin typeface="宋体" panose="02010600030101010101" pitchFamily="2" charset="-122"/>
              </a:rPr>
              <a:t>扫描码</a:t>
            </a:r>
          </a:p>
          <a:p>
            <a:pPr eaLnBrk="1" hangingPunct="1">
              <a:lnSpc>
                <a:spcPct val="120000"/>
              </a:lnSpc>
            </a:pPr>
            <a:r>
              <a:rPr lang="zh-CN" altLang="en-US" smtClean="0">
                <a:latin typeface="宋体" panose="02010600030101010101" pitchFamily="2" charset="-122"/>
              </a:rPr>
              <a:t>键盘向主机键盘接口输送的是扫描码。</a:t>
            </a:r>
          </a:p>
          <a:p>
            <a:pPr eaLnBrk="1" hangingPunct="1">
              <a:lnSpc>
                <a:spcPct val="120000"/>
              </a:lnSpc>
            </a:pPr>
            <a:endParaRPr lang="zh-CN" altLang="en-US" smtClean="0">
              <a:latin typeface="宋体" panose="02010600030101010101" pitchFamily="2" charset="-122"/>
            </a:endParaRPr>
          </a:p>
          <a:p>
            <a:pPr eaLnBrk="1" hangingPunct="1">
              <a:lnSpc>
                <a:spcPct val="120000"/>
              </a:lnSpc>
            </a:pPr>
            <a:r>
              <a:rPr lang="zh-CN" altLang="en-US" smtClean="0">
                <a:latin typeface="宋体" panose="02010600030101010101" pitchFamily="2" charset="-122"/>
              </a:rPr>
              <a:t>接通扫描码和断开扫描码</a:t>
            </a:r>
          </a:p>
          <a:p>
            <a:pPr eaLnBrk="1" hangingPunct="1">
              <a:lnSpc>
                <a:spcPct val="120000"/>
              </a:lnSpc>
            </a:pPr>
            <a:r>
              <a:rPr lang="zh-CN" altLang="en-US" smtClean="0">
                <a:latin typeface="宋体" panose="02010600030101010101" pitchFamily="2" charset="-122"/>
              </a:rPr>
              <a:t>当某键按下时，输出的数据称为</a:t>
            </a:r>
            <a:r>
              <a:rPr lang="zh-CN" altLang="en-US" smtClean="0">
                <a:solidFill>
                  <a:srgbClr val="FFFF00"/>
                </a:solidFill>
                <a:latin typeface="宋体" panose="02010600030101010101" pitchFamily="2" charset="-122"/>
              </a:rPr>
              <a:t>接通扫描码</a:t>
            </a:r>
            <a:r>
              <a:rPr lang="zh-CN" altLang="en-US" smtClean="0">
                <a:latin typeface="宋体" panose="02010600030101010101" pitchFamily="2" charset="-122"/>
              </a:rPr>
              <a:t>；而当该键松开时，输出的数据称为</a:t>
            </a:r>
            <a:r>
              <a:rPr lang="zh-CN" altLang="en-US" smtClean="0">
                <a:solidFill>
                  <a:srgbClr val="FFFF00"/>
                </a:solidFill>
                <a:latin typeface="宋体" panose="02010600030101010101" pitchFamily="2" charset="-122"/>
              </a:rPr>
              <a:t>断开扫描码</a:t>
            </a:r>
            <a:r>
              <a:rPr lang="zh-CN" altLang="en-US" smtClean="0">
                <a:latin typeface="宋体" panose="02010600030101010101" pitchFamily="2" charset="-122"/>
              </a:rPr>
              <a:t>。</a:t>
            </a:r>
          </a:p>
          <a:p>
            <a:pPr eaLnBrk="1" hangingPunct="1">
              <a:lnSpc>
                <a:spcPct val="120000"/>
              </a:lnSpc>
            </a:pPr>
            <a:r>
              <a:rPr lang="en-US" altLang="zh-CN" smtClean="0">
                <a:latin typeface="宋体" panose="02010600030101010101" pitchFamily="2" charset="-122"/>
              </a:rPr>
              <a:t>PC</a:t>
            </a:r>
            <a:r>
              <a:rPr lang="zh-CN" altLang="en-US" smtClean="0">
                <a:latin typeface="宋体" panose="02010600030101010101" pitchFamily="2" charset="-122"/>
              </a:rPr>
              <a:t>系列中不同机型的键盘，接通和断开的扫描码有所不同，因此不能互换使用。</a:t>
            </a:r>
          </a:p>
        </p:txBody>
      </p:sp>
      <p:sp>
        <p:nvSpPr>
          <p:cNvPr id="3" name="日期占位符 3"/>
          <p:cNvSpPr>
            <a:spLocks noGrp="1"/>
          </p:cNvSpPr>
          <p:nvPr>
            <p:ph type="dt" sz="half" idx="10"/>
          </p:nvPr>
        </p:nvSpPr>
        <p:spPr/>
        <p:txBody>
          <a:bodyPr/>
          <a:lstStyle/>
          <a:p>
            <a:pPr>
              <a:defRPr/>
            </a:pPr>
            <a:fld id="{5D90DC70-B89D-4769-92B4-ACEEDD9D5382}" type="datetime1">
              <a:rPr lang="zh-CN" altLang="en-US"/>
              <a:pPr>
                <a:defRPr/>
              </a:pPr>
              <a:t>2021/9/12</a:t>
            </a:fld>
            <a:endParaRPr lang="en-US" altLang="zh-CN"/>
          </a:p>
        </p:txBody>
      </p:sp>
      <p:sp>
        <p:nvSpPr>
          <p:cNvPr id="563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696C148-F6D5-4FC1-BA0D-A3520EB16FB9}" type="slidenum">
              <a:rPr lang="en-US" altLang="zh-CN" sz="1400">
                <a:solidFill>
                  <a:schemeClr val="bg2"/>
                </a:solidFill>
                <a:latin typeface="Tahoma" panose="020B0604030504040204" pitchFamily="34" charset="0"/>
              </a:rPr>
              <a:pPr/>
              <a:t>47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8" name="Rectangle 1027"/>
          <p:cNvSpPr>
            <a:spLocks noGrp="1" noChangeArrowheads="1"/>
          </p:cNvSpPr>
          <p:nvPr>
            <p:ph idx="1"/>
          </p:nvPr>
        </p:nvSpPr>
        <p:spPr>
          <a:xfrm>
            <a:off x="685800" y="620713"/>
            <a:ext cx="7772400" cy="5322887"/>
          </a:xfrm>
        </p:spPr>
        <p:txBody>
          <a:bodyPr/>
          <a:lstStyle/>
          <a:p>
            <a:pPr eaLnBrk="1" hangingPunct="1">
              <a:lnSpc>
                <a:spcPct val="120000"/>
              </a:lnSpc>
            </a:pPr>
            <a:r>
              <a:rPr lang="zh-CN" altLang="en-US" smtClean="0">
                <a:latin typeface="Times New Roman" panose="02020603050405020304" pitchFamily="18" charset="0"/>
              </a:rPr>
              <a:t>例如在</a:t>
            </a:r>
            <a:r>
              <a:rPr lang="en-US" altLang="zh-CN" smtClean="0">
                <a:latin typeface="Times New Roman" panose="02020603050405020304" pitchFamily="18" charset="0"/>
              </a:rPr>
              <a:t>PC/XT</a:t>
            </a:r>
            <a:r>
              <a:rPr lang="zh-CN" altLang="en-US" smtClean="0">
                <a:latin typeface="Times New Roman" panose="02020603050405020304" pitchFamily="18" charset="0"/>
              </a:rPr>
              <a:t>机键盘中，接通扫描码与键号（键位置）等值，用</a:t>
            </a:r>
            <a:r>
              <a:rPr lang="en-US" altLang="zh-CN" smtClean="0">
                <a:latin typeface="Times New Roman" panose="02020603050405020304" pitchFamily="18" charset="0"/>
              </a:rPr>
              <a:t>1</a:t>
            </a:r>
            <a:r>
              <a:rPr lang="zh-CN" altLang="en-US" smtClean="0">
                <a:latin typeface="Times New Roman" panose="02020603050405020304" pitchFamily="18" charset="0"/>
              </a:rPr>
              <a:t>个字节（两位十六进制数）表示，断开扫描码也是</a:t>
            </a:r>
            <a:r>
              <a:rPr lang="en-US" altLang="zh-CN" smtClean="0">
                <a:latin typeface="Times New Roman" panose="02020603050405020304" pitchFamily="18" charset="0"/>
              </a:rPr>
              <a:t>1</a:t>
            </a:r>
            <a:r>
              <a:rPr lang="zh-CN" altLang="en-US" smtClean="0">
                <a:latin typeface="Times New Roman" panose="02020603050405020304" pitchFamily="18" charset="0"/>
              </a:rPr>
              <a:t>个字节，其值为接通扫描码加上</a:t>
            </a:r>
            <a:r>
              <a:rPr lang="en-US" altLang="zh-CN" smtClean="0">
                <a:latin typeface="Times New Roman" panose="02020603050405020304" pitchFamily="18" charset="0"/>
              </a:rPr>
              <a:t>80H</a:t>
            </a:r>
            <a:r>
              <a:rPr lang="zh-CN" altLang="en-US" smtClean="0">
                <a:latin typeface="Times New Roman" panose="02020603050405020304" pitchFamily="18" charset="0"/>
              </a:rPr>
              <a:t>。</a:t>
            </a:r>
          </a:p>
          <a:p>
            <a:pPr eaLnBrk="1" hangingPunct="1">
              <a:lnSpc>
                <a:spcPct val="120000"/>
              </a:lnSpc>
            </a:pPr>
            <a:r>
              <a:rPr lang="zh-CN" altLang="en-US" smtClean="0">
                <a:latin typeface="Times New Roman" panose="02020603050405020304" pitchFamily="18" charset="0"/>
              </a:rPr>
              <a:t>如“</a:t>
            </a:r>
            <a:r>
              <a:rPr lang="en-US" altLang="zh-CN" smtClean="0">
                <a:latin typeface="Times New Roman" panose="02020603050405020304" pitchFamily="18" charset="0"/>
              </a:rPr>
              <a:t>M”</a:t>
            </a:r>
            <a:r>
              <a:rPr lang="zh-CN" altLang="en-US" smtClean="0">
                <a:latin typeface="Times New Roman" panose="02020603050405020304" pitchFamily="18" charset="0"/>
              </a:rPr>
              <a:t>键，键号为</a:t>
            </a:r>
            <a:r>
              <a:rPr lang="en-US" altLang="zh-CN" smtClean="0">
                <a:latin typeface="Times New Roman" panose="02020603050405020304" pitchFamily="18" charset="0"/>
              </a:rPr>
              <a:t>50</a:t>
            </a:r>
            <a:r>
              <a:rPr lang="zh-CN" altLang="en-US" smtClean="0">
                <a:latin typeface="Times New Roman" panose="02020603050405020304" pitchFamily="18" charset="0"/>
              </a:rPr>
              <a:t>（十进制），按下键后的接通码为</a:t>
            </a:r>
            <a:r>
              <a:rPr lang="en-US" altLang="zh-CN" smtClean="0">
                <a:latin typeface="Times New Roman" panose="02020603050405020304" pitchFamily="18" charset="0"/>
              </a:rPr>
              <a:t>32H</a:t>
            </a:r>
            <a:r>
              <a:rPr lang="zh-CN" altLang="en-US" smtClean="0">
                <a:latin typeface="Times New Roman" panose="02020603050405020304" pitchFamily="18" charset="0"/>
              </a:rPr>
              <a:t>。，键按下后又松开，则先输出</a:t>
            </a:r>
            <a:r>
              <a:rPr lang="en-US" altLang="zh-CN" smtClean="0">
                <a:latin typeface="Times New Roman" panose="02020603050405020304" pitchFamily="18" charset="0"/>
              </a:rPr>
              <a:t>32H</a:t>
            </a:r>
            <a:r>
              <a:rPr lang="zh-CN" altLang="en-US" smtClean="0">
                <a:latin typeface="Times New Roman" panose="02020603050405020304" pitchFamily="18" charset="0"/>
              </a:rPr>
              <a:t>，再输出</a:t>
            </a:r>
            <a:r>
              <a:rPr lang="en-US" altLang="zh-CN" smtClean="0">
                <a:latin typeface="Times New Roman" panose="02020603050405020304" pitchFamily="18" charset="0"/>
              </a:rPr>
              <a:t>B2H</a:t>
            </a:r>
            <a:r>
              <a:rPr lang="zh-CN" altLang="en-US" smtClean="0">
                <a:latin typeface="Times New Roman" panose="02020603050405020304" pitchFamily="18" charset="0"/>
              </a:rPr>
              <a:t>。</a:t>
            </a:r>
          </a:p>
          <a:p>
            <a:pPr eaLnBrk="1" hangingPunct="1">
              <a:lnSpc>
                <a:spcPct val="120000"/>
              </a:lnSpc>
            </a:pPr>
            <a:r>
              <a:rPr lang="en-US" altLang="zh-CN" smtClean="0">
                <a:latin typeface="Times New Roman" panose="02020603050405020304" pitchFamily="18" charset="0"/>
              </a:rPr>
              <a:t>PC/XT</a:t>
            </a:r>
            <a:r>
              <a:rPr lang="zh-CN" altLang="en-US" smtClean="0">
                <a:latin typeface="Times New Roman" panose="02020603050405020304" pitchFamily="18" charset="0"/>
              </a:rPr>
              <a:t>键盘的拍发速率固定为</a:t>
            </a:r>
            <a:r>
              <a:rPr lang="en-US" altLang="zh-CN" smtClean="0">
                <a:latin typeface="Times New Roman" panose="02020603050405020304" pitchFamily="18" charset="0"/>
              </a:rPr>
              <a:t>10</a:t>
            </a:r>
            <a:r>
              <a:rPr lang="zh-CN" altLang="en-US" smtClean="0">
                <a:latin typeface="Times New Roman" panose="02020603050405020304" pitchFamily="18" charset="0"/>
              </a:rPr>
              <a:t>次／秒，即当一个键按下</a:t>
            </a:r>
            <a:r>
              <a:rPr lang="en-US" altLang="zh-CN" smtClean="0">
                <a:latin typeface="Times New Roman" panose="02020603050405020304" pitchFamily="18" charset="0"/>
              </a:rPr>
              <a:t>0.5</a:t>
            </a:r>
            <a:r>
              <a:rPr lang="zh-CN" altLang="en-US" smtClean="0">
                <a:latin typeface="Times New Roman" panose="02020603050405020304" pitchFamily="18" charset="0"/>
              </a:rPr>
              <a:t>秒后仍不松开，将以</a:t>
            </a:r>
            <a:r>
              <a:rPr lang="en-US" altLang="zh-CN" smtClean="0">
                <a:latin typeface="Times New Roman" panose="02020603050405020304" pitchFamily="18" charset="0"/>
              </a:rPr>
              <a:t>10</a:t>
            </a:r>
            <a:r>
              <a:rPr lang="zh-CN" altLang="en-US" smtClean="0">
                <a:latin typeface="Times New Roman" panose="02020603050405020304" pitchFamily="18" charset="0"/>
              </a:rPr>
              <a:t>次／秒的速率重复输出该键的接通扫描码。 </a:t>
            </a:r>
          </a:p>
        </p:txBody>
      </p:sp>
      <p:sp>
        <p:nvSpPr>
          <p:cNvPr id="3" name="日期占位符 3"/>
          <p:cNvSpPr>
            <a:spLocks noGrp="1"/>
          </p:cNvSpPr>
          <p:nvPr>
            <p:ph type="dt" sz="half" idx="10"/>
          </p:nvPr>
        </p:nvSpPr>
        <p:spPr/>
        <p:txBody>
          <a:bodyPr/>
          <a:lstStyle/>
          <a:p>
            <a:pPr>
              <a:defRPr/>
            </a:pPr>
            <a:fld id="{3A1D684A-E786-43E8-B617-7F203F99D683}" type="datetime1">
              <a:rPr lang="zh-CN" altLang="en-US"/>
              <a:pPr>
                <a:defRPr/>
              </a:pPr>
              <a:t>2021/9/12</a:t>
            </a:fld>
            <a:endParaRPr lang="en-US" altLang="zh-CN"/>
          </a:p>
        </p:txBody>
      </p:sp>
      <p:sp>
        <p:nvSpPr>
          <p:cNvPr id="573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1B17DA0-FF7C-4E7E-8296-6235F946F4F1}" type="slidenum">
              <a:rPr lang="en-US" altLang="zh-CN" sz="1400">
                <a:solidFill>
                  <a:schemeClr val="bg2"/>
                </a:solidFill>
                <a:latin typeface="Tahoma" panose="020B0604030504040204" pitchFamily="34" charset="0"/>
              </a:rPr>
              <a:pPr/>
              <a:t>48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a:xfrm>
            <a:off x="381000" y="381000"/>
            <a:ext cx="8001000" cy="609600"/>
          </a:xfrm>
        </p:spPr>
        <p:txBody>
          <a:bodyPr/>
          <a:lstStyle/>
          <a:p>
            <a:pPr eaLnBrk="1" hangingPunct="1"/>
            <a:r>
              <a:rPr lang="en-US" altLang="zh-CN" smtClean="0">
                <a:latin typeface="隶书" panose="02010509060101010101" pitchFamily="49" charset="-122"/>
              </a:rPr>
              <a:t>8.2.2  </a:t>
            </a:r>
            <a:r>
              <a:rPr lang="zh-CN" altLang="en-US" smtClean="0">
                <a:latin typeface="隶书" panose="02010509060101010101" pitchFamily="49" charset="-122"/>
              </a:rPr>
              <a:t>鼠标</a:t>
            </a:r>
          </a:p>
        </p:txBody>
      </p:sp>
      <p:sp>
        <p:nvSpPr>
          <p:cNvPr id="58372" name="Rectangle 3"/>
          <p:cNvSpPr>
            <a:spLocks noGrp="1" noChangeArrowheads="1"/>
          </p:cNvSpPr>
          <p:nvPr>
            <p:ph idx="1"/>
          </p:nvPr>
        </p:nvSpPr>
        <p:spPr>
          <a:xfrm>
            <a:off x="685800" y="1196975"/>
            <a:ext cx="7772400" cy="4746625"/>
          </a:xfrm>
        </p:spPr>
        <p:txBody>
          <a:bodyPr/>
          <a:lstStyle/>
          <a:p>
            <a:pPr eaLnBrk="1" hangingPunct="1">
              <a:lnSpc>
                <a:spcPct val="120000"/>
              </a:lnSpc>
              <a:spcBef>
                <a:spcPct val="0"/>
              </a:spcBef>
            </a:pPr>
            <a:r>
              <a:rPr lang="zh-CN" altLang="en-US" smtClean="0"/>
              <a:t>鼠标是计算机系统中，仅次于键盘的最基本，最常用的输入设备。</a:t>
            </a:r>
            <a:endParaRPr lang="en-US" altLang="zh-CN" smtClean="0"/>
          </a:p>
          <a:p>
            <a:pPr eaLnBrk="1" hangingPunct="1">
              <a:lnSpc>
                <a:spcPct val="120000"/>
              </a:lnSpc>
              <a:spcBef>
                <a:spcPct val="0"/>
              </a:spcBef>
            </a:pPr>
            <a:r>
              <a:rPr lang="zh-CN" altLang="en-US" smtClean="0"/>
              <a:t>按下按键或移动位置可拾取信息和发送信息，故鼠标常被称为定点设备（</a:t>
            </a:r>
            <a:r>
              <a:rPr lang="en-US" altLang="zh-CN" smtClean="0"/>
              <a:t>Pointing Device</a:t>
            </a:r>
            <a:r>
              <a:rPr lang="zh-CN" altLang="en-US" smtClean="0"/>
              <a:t>）。</a:t>
            </a:r>
            <a:endParaRPr lang="en-US" altLang="zh-CN" smtClean="0"/>
          </a:p>
          <a:p>
            <a:pPr eaLnBrk="1" hangingPunct="1">
              <a:lnSpc>
                <a:spcPct val="120000"/>
              </a:lnSpc>
              <a:spcBef>
                <a:spcPct val="0"/>
              </a:spcBef>
            </a:pPr>
            <a:r>
              <a:rPr lang="zh-CN" altLang="en-US" smtClean="0"/>
              <a:t>随着</a:t>
            </a:r>
            <a:r>
              <a:rPr lang="en-US" altLang="zh-CN" smtClean="0"/>
              <a:t>GUI</a:t>
            </a:r>
            <a:r>
              <a:rPr lang="zh-CN" altLang="en-US" smtClean="0"/>
              <a:t>的普及，鼠标的使用也越来越频繁，在不同的计算机设备中衍生出滚轴鼠标（轨迹球）感应鼠标、操作杆等。</a:t>
            </a:r>
            <a:endParaRPr lang="zh-CN" altLang="zh-CN" smtClean="0"/>
          </a:p>
        </p:txBody>
      </p:sp>
      <p:sp>
        <p:nvSpPr>
          <p:cNvPr id="5" name="日期占位符 3"/>
          <p:cNvSpPr>
            <a:spLocks noGrp="1"/>
          </p:cNvSpPr>
          <p:nvPr>
            <p:ph type="dt" sz="half" idx="10"/>
          </p:nvPr>
        </p:nvSpPr>
        <p:spPr/>
        <p:txBody>
          <a:bodyPr/>
          <a:lstStyle/>
          <a:p>
            <a:pPr>
              <a:defRPr/>
            </a:pPr>
            <a:fld id="{A2BA2D08-62E0-469F-8C2B-BFB92F5338F9}" type="datetime1">
              <a:rPr lang="zh-CN" altLang="en-US"/>
              <a:pPr>
                <a:defRPr/>
              </a:pPr>
              <a:t>2021/9/12</a:t>
            </a:fld>
            <a:endParaRPr lang="en-US" altLang="zh-CN"/>
          </a:p>
        </p:txBody>
      </p:sp>
      <p:sp>
        <p:nvSpPr>
          <p:cNvPr id="58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8F45E0E-5D46-4F08-A925-DFF586B56966}" type="slidenum">
              <a:rPr lang="en-US" altLang="zh-CN" sz="1400">
                <a:solidFill>
                  <a:schemeClr val="bg2"/>
                </a:solidFill>
                <a:latin typeface="Tahoma" panose="020B0604030504040204" pitchFamily="34" charset="0"/>
              </a:rPr>
              <a:pPr/>
              <a:t>49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zh-CN" sz="4000" smtClean="0">
                <a:latin typeface="宋体" panose="02010600030101010101" pitchFamily="2" charset="-122"/>
              </a:rPr>
              <a:t>8.1 I/O</a:t>
            </a:r>
            <a:r>
              <a:rPr lang="zh-CN" altLang="en-US" sz="4000" smtClean="0">
                <a:latin typeface="宋体" panose="02010600030101010101" pitchFamily="2" charset="-122"/>
              </a:rPr>
              <a:t>设备概述</a:t>
            </a:r>
          </a:p>
        </p:txBody>
      </p:sp>
      <p:sp>
        <p:nvSpPr>
          <p:cNvPr id="15365" name="Rectangle 3"/>
          <p:cNvSpPr>
            <a:spLocks noGrp="1" noChangeArrowheads="1"/>
          </p:cNvSpPr>
          <p:nvPr>
            <p:ph idx="1"/>
          </p:nvPr>
        </p:nvSpPr>
        <p:spPr>
          <a:xfrm>
            <a:off x="457200" y="1371600"/>
            <a:ext cx="8229600" cy="4953000"/>
          </a:xfrm>
        </p:spPr>
        <p:txBody>
          <a:bodyPr/>
          <a:lstStyle/>
          <a:p>
            <a:pPr eaLnBrk="1" hangingPunct="1"/>
            <a:r>
              <a:rPr lang="zh-CN" altLang="en-US" smtClean="0">
                <a:latin typeface="宋体" panose="02010600030101010101" pitchFamily="2" charset="-122"/>
              </a:rPr>
              <a:t>在计算机发展初期，</a:t>
            </a:r>
            <a:r>
              <a:rPr lang="en-US" altLang="zh-CN" smtClean="0">
                <a:latin typeface="宋体" panose="02010600030101010101" pitchFamily="2" charset="-122"/>
              </a:rPr>
              <a:t>I/O</a:t>
            </a:r>
            <a:r>
              <a:rPr lang="zh-CN" altLang="en-US" smtClean="0">
                <a:latin typeface="宋体" panose="02010600030101010101" pitchFamily="2" charset="-122"/>
              </a:rPr>
              <a:t>设备的作用从功能上讲只是单纯地作用于信息形式的转换，并起输入或输出的作用。</a:t>
            </a:r>
          </a:p>
          <a:p>
            <a:pPr eaLnBrk="1" hangingPunct="1"/>
            <a:r>
              <a:rPr lang="zh-CN" altLang="en-US" smtClean="0">
                <a:latin typeface="宋体" panose="02010600030101010101" pitchFamily="2" charset="-122"/>
              </a:rPr>
              <a:t>随着计算机技术的发展与进步，现代计算机的外存储器，也同时具有</a:t>
            </a:r>
            <a:r>
              <a:rPr lang="en-US" altLang="zh-CN" smtClean="0">
                <a:latin typeface="宋体" panose="02010600030101010101" pitchFamily="2" charset="-122"/>
              </a:rPr>
              <a:t>I/O</a:t>
            </a:r>
            <a:r>
              <a:rPr lang="zh-CN" altLang="en-US" smtClean="0">
                <a:latin typeface="宋体" panose="02010600030101010101" pitchFamily="2" charset="-122"/>
              </a:rPr>
              <a:t>设备的功能。</a:t>
            </a:r>
          </a:p>
          <a:p>
            <a:pPr eaLnBrk="1" hangingPunct="1"/>
            <a:r>
              <a:rPr lang="zh-CN" altLang="en-US" smtClean="0">
                <a:solidFill>
                  <a:srgbClr val="FFFF00"/>
                </a:solidFill>
                <a:latin typeface="宋体" panose="02010600030101010101" pitchFamily="2" charset="-122"/>
              </a:rPr>
              <a:t>主机或处理机：</a:t>
            </a:r>
            <a:r>
              <a:rPr lang="en-US" altLang="zh-CN" smtClean="0">
                <a:latin typeface="宋体" panose="02010600030101010101" pitchFamily="2" charset="-122"/>
              </a:rPr>
              <a:t>CPU</a:t>
            </a:r>
            <a:r>
              <a:rPr lang="zh-CN" altLang="en-US" smtClean="0">
                <a:latin typeface="宋体" panose="02010600030101010101" pitchFamily="2" charset="-122"/>
              </a:rPr>
              <a:t>与内存等在系统中主要进行数据运算处理的部分。</a:t>
            </a:r>
          </a:p>
          <a:p>
            <a:pPr eaLnBrk="1" hangingPunct="1"/>
            <a:r>
              <a:rPr lang="zh-CN" altLang="en-US" smtClean="0">
                <a:solidFill>
                  <a:srgbClr val="FFFF00"/>
                </a:solidFill>
                <a:latin typeface="宋体" panose="02010600030101010101" pitchFamily="2" charset="-122"/>
              </a:rPr>
              <a:t>外设（外部设备或外围设备）</a:t>
            </a:r>
            <a:r>
              <a:rPr lang="zh-CN" altLang="en-US" smtClean="0">
                <a:latin typeface="宋体" panose="02010600030101010101" pitchFamily="2" charset="-122"/>
              </a:rPr>
              <a:t>：主机以外的系统中其余部分，如外存储器，</a:t>
            </a:r>
            <a:r>
              <a:rPr lang="en-US" altLang="zh-CN" smtClean="0">
                <a:latin typeface="宋体" panose="02010600030101010101" pitchFamily="2" charset="-122"/>
              </a:rPr>
              <a:t>I/O</a:t>
            </a:r>
            <a:r>
              <a:rPr lang="zh-CN" altLang="en-US" smtClean="0">
                <a:latin typeface="宋体" panose="02010600030101010101" pitchFamily="2" charset="-122"/>
              </a:rPr>
              <a:t>设备等。</a:t>
            </a:r>
          </a:p>
          <a:p>
            <a:pPr eaLnBrk="1" hangingPunct="1"/>
            <a:r>
              <a:rPr lang="zh-CN" altLang="en-US" smtClean="0">
                <a:latin typeface="宋体" panose="02010600030101010101" pitchFamily="2" charset="-122"/>
              </a:rPr>
              <a:t>传统意义上的</a:t>
            </a:r>
            <a:r>
              <a:rPr lang="en-US" altLang="zh-CN" smtClean="0">
                <a:latin typeface="宋体" panose="02010600030101010101" pitchFamily="2" charset="-122"/>
              </a:rPr>
              <a:t>I/O</a:t>
            </a:r>
            <a:r>
              <a:rPr lang="zh-CN" altLang="en-US" smtClean="0">
                <a:latin typeface="宋体" panose="02010600030101010101" pitchFamily="2" charset="-122"/>
              </a:rPr>
              <a:t>设备，只是外设的一个组成部分。</a:t>
            </a:r>
          </a:p>
        </p:txBody>
      </p:sp>
      <p:sp>
        <p:nvSpPr>
          <p:cNvPr id="4" name="日期占位符 3"/>
          <p:cNvSpPr>
            <a:spLocks noGrp="1"/>
          </p:cNvSpPr>
          <p:nvPr>
            <p:ph type="dt" sz="half" idx="10"/>
          </p:nvPr>
        </p:nvSpPr>
        <p:spPr/>
        <p:txBody>
          <a:bodyPr/>
          <a:lstStyle/>
          <a:p>
            <a:pPr>
              <a:defRPr/>
            </a:pPr>
            <a:fld id="{69F648CB-6795-45BB-929D-44E66BCB68E8}" type="datetime1">
              <a:rPr lang="zh-CN" altLang="en-US"/>
              <a:pPr>
                <a:defRPr/>
              </a:pPr>
              <a:t>2021/9/12</a:t>
            </a:fld>
            <a:endParaRPr lang="en-US" altLang="zh-CN"/>
          </a:p>
        </p:txBody>
      </p:sp>
      <p:sp>
        <p:nvSpPr>
          <p:cNvPr id="153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A920B76-6B59-4EA0-B6BA-670A92BB4605}" type="slidenum">
              <a:rPr lang="en-US" altLang="zh-CN" sz="1400">
                <a:solidFill>
                  <a:schemeClr val="bg2"/>
                </a:solidFill>
                <a:latin typeface="Tahoma" panose="020B0604030504040204" pitchFamily="34" charset="0"/>
              </a:rPr>
              <a:pPr/>
              <a:t>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mtClean="0"/>
              <a:t>1. </a:t>
            </a:r>
            <a:r>
              <a:rPr lang="zh-CN" altLang="zh-CN" smtClean="0"/>
              <a:t>鼠标的工作原理</a:t>
            </a:r>
            <a:endParaRPr lang="zh-CN" altLang="en-US" smtClean="0"/>
          </a:p>
        </p:txBody>
      </p:sp>
      <p:sp>
        <p:nvSpPr>
          <p:cNvPr id="3" name="内容占位符 2"/>
          <p:cNvSpPr>
            <a:spLocks noGrp="1"/>
          </p:cNvSpPr>
          <p:nvPr>
            <p:ph idx="1"/>
          </p:nvPr>
        </p:nvSpPr>
        <p:spPr>
          <a:xfrm>
            <a:off x="381000" y="1052513"/>
            <a:ext cx="8512175" cy="4891087"/>
          </a:xfrm>
        </p:spPr>
        <p:txBody>
          <a:bodyPr/>
          <a:lstStyle/>
          <a:p>
            <a:pPr>
              <a:defRPr/>
            </a:pPr>
            <a:r>
              <a:rPr lang="zh-CN" altLang="zh-CN" dirty="0"/>
              <a:t>鼠标是由位置采样机构、传感器和专用处理器芯片组成</a:t>
            </a:r>
            <a:r>
              <a:rPr lang="zh-CN" altLang="zh-CN" dirty="0" smtClean="0"/>
              <a:t>。</a:t>
            </a:r>
            <a:endParaRPr lang="en-US" altLang="zh-CN" dirty="0" smtClean="0"/>
          </a:p>
          <a:p>
            <a:pPr>
              <a:defRPr/>
            </a:pPr>
            <a:r>
              <a:rPr lang="zh-CN" altLang="zh-CN" dirty="0"/>
              <a:t>当鼠标相对桌面移动时，采样机构按</a:t>
            </a:r>
            <a:r>
              <a:rPr lang="en-US" altLang="zh-CN" dirty="0"/>
              <a:t>X</a:t>
            </a:r>
            <a:r>
              <a:rPr lang="zh-CN" altLang="zh-CN" dirty="0"/>
              <a:t>、</a:t>
            </a:r>
            <a:r>
              <a:rPr lang="en-US" altLang="zh-CN" dirty="0"/>
              <a:t>Y</a:t>
            </a:r>
            <a:r>
              <a:rPr lang="zh-CN" altLang="zh-CN" dirty="0"/>
              <a:t>相互垂直的方向将位置信息传递给</a:t>
            </a:r>
            <a:r>
              <a:rPr lang="en-US" altLang="zh-CN" dirty="0"/>
              <a:t>X</a:t>
            </a:r>
            <a:r>
              <a:rPr lang="zh-CN" altLang="zh-CN" dirty="0"/>
              <a:t>、</a:t>
            </a:r>
            <a:r>
              <a:rPr lang="en-US" altLang="zh-CN" dirty="0"/>
              <a:t>Y</a:t>
            </a:r>
            <a:r>
              <a:rPr lang="zh-CN" altLang="zh-CN" dirty="0"/>
              <a:t>方向的传感器，由传感器将它转换为脉冲输入给专用处理器</a:t>
            </a:r>
            <a:r>
              <a:rPr lang="zh-CN" altLang="zh-CN" dirty="0" smtClean="0"/>
              <a:t>，</a:t>
            </a:r>
            <a:endParaRPr lang="en-US" altLang="zh-CN" dirty="0" smtClean="0"/>
          </a:p>
          <a:p>
            <a:pPr marL="0" indent="0">
              <a:buFontTx/>
              <a:buNone/>
              <a:defRPr/>
            </a:pPr>
            <a:r>
              <a:rPr lang="en-US" altLang="zh-CN" dirty="0" smtClean="0"/>
              <a:t>   </a:t>
            </a:r>
            <a:r>
              <a:rPr lang="zh-CN" altLang="zh-CN" dirty="0" smtClean="0"/>
              <a:t>专用</a:t>
            </a:r>
            <a:r>
              <a:rPr lang="zh-CN" altLang="zh-CN" dirty="0"/>
              <a:t>处理器再将</a:t>
            </a:r>
            <a:r>
              <a:rPr lang="zh-CN" altLang="zh-CN" dirty="0" smtClean="0"/>
              <a:t>位移</a:t>
            </a:r>
            <a:endParaRPr lang="en-US" altLang="zh-CN" dirty="0" smtClean="0"/>
          </a:p>
          <a:p>
            <a:pPr marL="0" indent="0">
              <a:buFontTx/>
              <a:buNone/>
              <a:defRPr/>
            </a:pPr>
            <a:r>
              <a:rPr lang="en-US" altLang="zh-CN" dirty="0" smtClean="0"/>
              <a:t>   </a:t>
            </a:r>
            <a:r>
              <a:rPr lang="zh-CN" altLang="zh-CN" dirty="0" smtClean="0"/>
              <a:t>和</a:t>
            </a:r>
            <a:r>
              <a:rPr lang="en-US" altLang="zh-CN" dirty="0"/>
              <a:t>SW</a:t>
            </a:r>
            <a:r>
              <a:rPr lang="zh-CN" altLang="zh-CN" dirty="0"/>
              <a:t>鼠标按键</a:t>
            </a:r>
            <a:r>
              <a:rPr lang="zh-CN" altLang="zh-CN" dirty="0" smtClean="0"/>
              <a:t>状态</a:t>
            </a:r>
            <a:endParaRPr lang="en-US" altLang="zh-CN" dirty="0" smtClean="0"/>
          </a:p>
          <a:p>
            <a:pPr marL="0" indent="0">
              <a:buFontTx/>
              <a:buNone/>
              <a:defRPr/>
            </a:pPr>
            <a:r>
              <a:rPr lang="en-US" altLang="zh-CN" dirty="0" smtClean="0"/>
              <a:t>   </a:t>
            </a:r>
            <a:r>
              <a:rPr lang="zh-CN" altLang="zh-CN" dirty="0" smtClean="0"/>
              <a:t>组合</a:t>
            </a:r>
            <a:r>
              <a:rPr lang="zh-CN" altLang="zh-CN" dirty="0"/>
              <a:t>成数据格式</a:t>
            </a:r>
            <a:r>
              <a:rPr lang="zh-CN" altLang="zh-CN" dirty="0" smtClean="0"/>
              <a:t>，</a:t>
            </a:r>
            <a:endParaRPr lang="en-US" altLang="zh-CN" dirty="0" smtClean="0"/>
          </a:p>
          <a:p>
            <a:pPr marL="0" indent="0">
              <a:buFontTx/>
              <a:buNone/>
              <a:defRPr/>
            </a:pPr>
            <a:r>
              <a:rPr lang="en-US" altLang="zh-CN" dirty="0" smtClean="0"/>
              <a:t>   </a:t>
            </a:r>
            <a:r>
              <a:rPr lang="zh-CN" altLang="zh-CN" dirty="0" smtClean="0"/>
              <a:t>传送</a:t>
            </a:r>
            <a:r>
              <a:rPr lang="zh-CN" altLang="zh-CN" dirty="0"/>
              <a:t>至主机。</a:t>
            </a:r>
            <a:endParaRPr lang="zh-CN" altLang="en-US" dirty="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5939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5EE609F-586F-4BC5-84A0-48B4DCEB0A78}" type="slidenum">
              <a:rPr lang="en-US" altLang="zh-CN" sz="1400">
                <a:solidFill>
                  <a:schemeClr val="bg2"/>
                </a:solidFill>
                <a:latin typeface="Tahoma" panose="020B0604030504040204" pitchFamily="34" charset="0"/>
              </a:rPr>
              <a:pPr/>
              <a:t>50</a:t>
            </a:fld>
            <a:endParaRPr lang="en-US" altLang="zh-CN" sz="1400">
              <a:solidFill>
                <a:schemeClr val="bg2"/>
              </a:solidFill>
              <a:latin typeface="Tahoma" panose="020B0604030504040204" pitchFamily="34" charset="0"/>
            </a:endParaRPr>
          </a:p>
        </p:txBody>
      </p:sp>
      <p:pic>
        <p:nvPicPr>
          <p:cNvPr id="5939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8063" y="3332163"/>
            <a:ext cx="4217987"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zh-CN" smtClean="0"/>
              <a:t>鼠标的分类</a:t>
            </a:r>
            <a:endParaRPr lang="zh-CN" altLang="en-US" smtClean="0"/>
          </a:p>
        </p:txBody>
      </p:sp>
      <p:sp>
        <p:nvSpPr>
          <p:cNvPr id="60419" name="内容占位符 2"/>
          <p:cNvSpPr>
            <a:spLocks noGrp="1"/>
          </p:cNvSpPr>
          <p:nvPr>
            <p:ph idx="1"/>
          </p:nvPr>
        </p:nvSpPr>
        <p:spPr>
          <a:xfrm>
            <a:off x="685800" y="1295400"/>
            <a:ext cx="7558088" cy="4648200"/>
          </a:xfrm>
        </p:spPr>
        <p:txBody>
          <a:bodyPr/>
          <a:lstStyle/>
          <a:p>
            <a:pPr>
              <a:lnSpc>
                <a:spcPct val="150000"/>
              </a:lnSpc>
            </a:pPr>
            <a:r>
              <a:rPr lang="zh-CN" altLang="en-US" smtClean="0"/>
              <a:t>二键鼠标、三键鼠标、滚轴鼠标和感应鼠标</a:t>
            </a:r>
            <a:endParaRPr lang="en-US" altLang="zh-CN" smtClean="0"/>
          </a:p>
          <a:p>
            <a:pPr>
              <a:lnSpc>
                <a:spcPct val="150000"/>
              </a:lnSpc>
            </a:pPr>
            <a:r>
              <a:rPr lang="zh-CN" altLang="zh-CN" smtClean="0"/>
              <a:t>串口鼠标、</a:t>
            </a:r>
            <a:r>
              <a:rPr lang="en-US" altLang="zh-CN" smtClean="0"/>
              <a:t>PS/2</a:t>
            </a:r>
            <a:r>
              <a:rPr lang="zh-CN" altLang="zh-CN" smtClean="0"/>
              <a:t>鼠标、</a:t>
            </a:r>
            <a:r>
              <a:rPr lang="en-US" altLang="zh-CN" smtClean="0"/>
              <a:t>USB</a:t>
            </a:r>
            <a:r>
              <a:rPr lang="zh-CN" altLang="zh-CN" smtClean="0"/>
              <a:t>鼠标、无线鼠标</a:t>
            </a:r>
            <a:endParaRPr lang="en-US" altLang="zh-CN" smtClean="0"/>
          </a:p>
          <a:p>
            <a:pPr>
              <a:lnSpc>
                <a:spcPct val="150000"/>
              </a:lnSpc>
            </a:pPr>
            <a:r>
              <a:rPr lang="zh-CN" altLang="zh-CN" smtClean="0"/>
              <a:t>机械式鼠标、光机式鼠标、光电式鼠标和光学鼠标</a:t>
            </a:r>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604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5F3619E-2C89-49BA-AE5D-7EC011E8739B}" type="slidenum">
              <a:rPr lang="en-US" altLang="zh-CN" sz="1400">
                <a:solidFill>
                  <a:schemeClr val="bg2"/>
                </a:solidFill>
                <a:latin typeface="Tahoma" panose="020B0604030504040204" pitchFamily="34" charset="0"/>
              </a:rPr>
              <a:pPr/>
              <a:t>51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mtClean="0"/>
              <a:t>2. </a:t>
            </a:r>
            <a:r>
              <a:rPr lang="zh-CN" altLang="zh-CN" smtClean="0"/>
              <a:t>轨迹球和操作杆</a:t>
            </a:r>
            <a:endParaRPr lang="zh-CN" altLang="en-US" smtClean="0"/>
          </a:p>
        </p:txBody>
      </p:sp>
      <p:sp>
        <p:nvSpPr>
          <p:cNvPr id="61443" name="内容占位符 2"/>
          <p:cNvSpPr>
            <a:spLocks noGrp="1"/>
          </p:cNvSpPr>
          <p:nvPr>
            <p:ph idx="1"/>
          </p:nvPr>
        </p:nvSpPr>
        <p:spPr/>
        <p:txBody>
          <a:bodyPr/>
          <a:lstStyle/>
          <a:p>
            <a:r>
              <a:rPr lang="zh-CN" altLang="zh-CN" smtClean="0"/>
              <a:t>轨迹球工作原理与机电式鼠标完全相同，是鼠标的一种变形应用。常使用在笔记本计算机上。分辨率较高，更加灵敏和精确。可以节省大量桌面空间。</a:t>
            </a:r>
            <a:endParaRPr lang="en-US" altLang="zh-CN" smtClean="0"/>
          </a:p>
          <a:p>
            <a:r>
              <a:rPr lang="zh-CN" altLang="zh-CN" smtClean="0"/>
              <a:t>操作杆，又称为摇杆。只能产生运动方向信号，但可以通过软件定时查询方式产生脉冲序列，达到移动光标的目的。操作杆实际上是一个能在上下左右及四个斜向方向移动的操纵开关。该开关允许有</a:t>
            </a:r>
            <a:r>
              <a:rPr lang="en-US" altLang="zh-CN" smtClean="0"/>
              <a:t>9</a:t>
            </a:r>
            <a:r>
              <a:rPr lang="zh-CN" altLang="zh-CN" smtClean="0"/>
              <a:t>个状态。屏幕光标能在</a:t>
            </a:r>
            <a:r>
              <a:rPr lang="en-US" altLang="zh-CN" smtClean="0"/>
              <a:t>8</a:t>
            </a:r>
            <a:r>
              <a:rPr lang="zh-CN" altLang="zh-CN" smtClean="0"/>
              <a:t>个方向的一个方向上以恒定的速率改变。</a:t>
            </a:r>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614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8FB0B41-4CBE-4B43-88C4-5BF67154CA1B}" type="slidenum">
              <a:rPr lang="en-US" altLang="zh-CN" sz="1400">
                <a:solidFill>
                  <a:schemeClr val="bg2"/>
                </a:solidFill>
                <a:latin typeface="Tahoma" panose="020B0604030504040204" pitchFamily="34" charset="0"/>
              </a:rPr>
              <a:pPr/>
              <a:t>52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a:xfrm>
            <a:off x="381000" y="381000"/>
            <a:ext cx="8001000" cy="609600"/>
          </a:xfrm>
        </p:spPr>
        <p:txBody>
          <a:bodyPr/>
          <a:lstStyle/>
          <a:p>
            <a:pPr eaLnBrk="1" hangingPunct="1"/>
            <a:r>
              <a:rPr lang="en-US" altLang="zh-CN" smtClean="0">
                <a:latin typeface="隶书" panose="02010509060101010101" pitchFamily="49" charset="-122"/>
              </a:rPr>
              <a:t>8.2.3  </a:t>
            </a:r>
            <a:r>
              <a:rPr lang="zh-CN" altLang="en-US" smtClean="0">
                <a:latin typeface="隶书" panose="02010509060101010101" pitchFamily="49" charset="-122"/>
              </a:rPr>
              <a:t>触摸屏</a:t>
            </a:r>
          </a:p>
        </p:txBody>
      </p:sp>
      <p:sp>
        <p:nvSpPr>
          <p:cNvPr id="62468" name="Rectangle 3"/>
          <p:cNvSpPr>
            <a:spLocks noGrp="1" noChangeArrowheads="1"/>
          </p:cNvSpPr>
          <p:nvPr>
            <p:ph idx="1"/>
          </p:nvPr>
        </p:nvSpPr>
        <p:spPr/>
        <p:txBody>
          <a:bodyPr/>
          <a:lstStyle/>
          <a:p>
            <a:pPr eaLnBrk="1" hangingPunct="1">
              <a:lnSpc>
                <a:spcPct val="120000"/>
              </a:lnSpc>
              <a:spcBef>
                <a:spcPct val="0"/>
              </a:spcBef>
            </a:pPr>
            <a:r>
              <a:rPr lang="zh-CN" altLang="en-US" smtClean="0"/>
              <a:t>触摸屏由触摸检测部件和触摸屏控制器组成</a:t>
            </a:r>
            <a:endParaRPr lang="en-US" altLang="zh-CN" smtClean="0"/>
          </a:p>
          <a:p>
            <a:pPr eaLnBrk="1" hangingPunct="1">
              <a:lnSpc>
                <a:spcPct val="120000"/>
              </a:lnSpc>
              <a:spcBef>
                <a:spcPct val="0"/>
              </a:spcBef>
            </a:pPr>
            <a:r>
              <a:rPr lang="zh-CN" altLang="en-US" smtClean="0"/>
              <a:t>触摸检测部件安装在显示器屏幕前面，用于检测用户触摸位置，接受后送触摸屏控制器</a:t>
            </a:r>
            <a:endParaRPr lang="en-US" altLang="zh-CN" smtClean="0"/>
          </a:p>
          <a:p>
            <a:pPr eaLnBrk="1" hangingPunct="1">
              <a:lnSpc>
                <a:spcPct val="120000"/>
              </a:lnSpc>
              <a:spcBef>
                <a:spcPct val="0"/>
              </a:spcBef>
            </a:pPr>
            <a:r>
              <a:rPr lang="zh-CN" altLang="en-US" smtClean="0"/>
              <a:t>触摸屏控制器的主要作用是从触摸点检测装置上接收触摸信息，并将它转换成触点坐标，再送给主机，它同时能接收主机发来的命令并加以执行。 </a:t>
            </a:r>
            <a:endParaRPr lang="zh-CN" altLang="zh-CN" smtClean="0"/>
          </a:p>
        </p:txBody>
      </p:sp>
      <p:sp>
        <p:nvSpPr>
          <p:cNvPr id="5" name="日期占位符 3"/>
          <p:cNvSpPr>
            <a:spLocks noGrp="1"/>
          </p:cNvSpPr>
          <p:nvPr>
            <p:ph type="dt" sz="half" idx="10"/>
          </p:nvPr>
        </p:nvSpPr>
        <p:spPr/>
        <p:txBody>
          <a:bodyPr/>
          <a:lstStyle/>
          <a:p>
            <a:pPr>
              <a:defRPr/>
            </a:pPr>
            <a:fld id="{A2BA2D08-62E0-469F-8C2B-BFB92F5338F9}" type="datetime1">
              <a:rPr lang="zh-CN" altLang="en-US"/>
              <a:pPr>
                <a:defRPr/>
              </a:pPr>
              <a:t>2021/9/12</a:t>
            </a:fld>
            <a:endParaRPr lang="en-US" altLang="zh-CN"/>
          </a:p>
        </p:txBody>
      </p:sp>
      <p:sp>
        <p:nvSpPr>
          <p:cNvPr id="624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6688982-C47A-439A-9BFA-CD96379A427C}" type="slidenum">
              <a:rPr lang="en-US" altLang="zh-CN" sz="1400">
                <a:solidFill>
                  <a:schemeClr val="bg2"/>
                </a:solidFill>
                <a:latin typeface="Tahoma" panose="020B0604030504040204" pitchFamily="34" charset="0"/>
              </a:rPr>
              <a:pPr/>
              <a:t>53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mtClean="0"/>
              <a:t>1. </a:t>
            </a:r>
            <a:r>
              <a:rPr lang="zh-CN" altLang="zh-CN" smtClean="0"/>
              <a:t>触摸屏的分类及工作原理</a:t>
            </a:r>
            <a:endParaRPr lang="zh-CN" altLang="en-US" smtClean="0"/>
          </a:p>
        </p:txBody>
      </p:sp>
      <p:sp>
        <p:nvSpPr>
          <p:cNvPr id="63491" name="内容占位符 2"/>
          <p:cNvSpPr>
            <a:spLocks noGrp="1"/>
          </p:cNvSpPr>
          <p:nvPr>
            <p:ph idx="1"/>
          </p:nvPr>
        </p:nvSpPr>
        <p:spPr/>
        <p:txBody>
          <a:bodyPr/>
          <a:lstStyle/>
          <a:p>
            <a:r>
              <a:rPr lang="zh-CN" altLang="zh-CN" smtClean="0"/>
              <a:t>矢量压力传感技术触摸屏</a:t>
            </a:r>
            <a:endParaRPr lang="en-US" altLang="zh-CN" smtClean="0"/>
          </a:p>
          <a:p>
            <a:r>
              <a:rPr lang="zh-CN" altLang="zh-CN" smtClean="0"/>
              <a:t>电阻技术触摸屏</a:t>
            </a:r>
            <a:endParaRPr lang="en-US" altLang="zh-CN" smtClean="0"/>
          </a:p>
          <a:p>
            <a:r>
              <a:rPr lang="zh-CN" altLang="zh-CN" smtClean="0"/>
              <a:t>电容技术触摸屏</a:t>
            </a:r>
            <a:endParaRPr lang="en-US" altLang="zh-CN" smtClean="0"/>
          </a:p>
          <a:p>
            <a:r>
              <a:rPr lang="zh-CN" altLang="zh-CN" smtClean="0"/>
              <a:t>红外线技术触摸屏</a:t>
            </a:r>
            <a:endParaRPr lang="en-US" altLang="zh-CN" smtClean="0"/>
          </a:p>
          <a:p>
            <a:r>
              <a:rPr lang="zh-CN" altLang="zh-CN" smtClean="0"/>
              <a:t>表面声波技术触摸屏</a:t>
            </a:r>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6349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8B2954A-BC57-4B62-BF42-6D588804C0F3}" type="slidenum">
              <a:rPr lang="en-US" altLang="zh-CN" sz="1400">
                <a:solidFill>
                  <a:schemeClr val="bg2"/>
                </a:solidFill>
                <a:latin typeface="Tahoma" panose="020B0604030504040204" pitchFamily="34" charset="0"/>
              </a:rPr>
              <a:pPr/>
              <a:t>54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mtClean="0"/>
              <a:t>2. </a:t>
            </a:r>
            <a:r>
              <a:rPr lang="zh-CN" altLang="zh-CN" smtClean="0"/>
              <a:t>电阻式触摸屏</a:t>
            </a:r>
            <a:r>
              <a:rPr lang="zh-CN" altLang="en-US" smtClean="0"/>
              <a:t>工作原理</a:t>
            </a:r>
          </a:p>
        </p:txBody>
      </p:sp>
      <p:sp>
        <p:nvSpPr>
          <p:cNvPr id="64515" name="内容占位符 2"/>
          <p:cNvSpPr>
            <a:spLocks noGrp="1"/>
          </p:cNvSpPr>
          <p:nvPr>
            <p:ph idx="1"/>
          </p:nvPr>
        </p:nvSpPr>
        <p:spPr/>
        <p:txBody>
          <a:bodyPr/>
          <a:lstStyle/>
          <a:p>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6451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299DCD7-2589-4DC3-8855-ABF698F90D75}" type="slidenum">
              <a:rPr lang="en-US" altLang="zh-CN" sz="1400">
                <a:solidFill>
                  <a:schemeClr val="bg2"/>
                </a:solidFill>
                <a:latin typeface="Tahoma" panose="020B0604030504040204" pitchFamily="34" charset="0"/>
              </a:rPr>
              <a:pPr/>
              <a:t>55</a:t>
            </a:fld>
            <a:endParaRPr lang="en-US" altLang="zh-CN" sz="1400">
              <a:solidFill>
                <a:schemeClr val="bg2"/>
              </a:solidFill>
              <a:latin typeface="Tahoma" panose="020B0604030504040204" pitchFamily="34" charset="0"/>
            </a:endParaRPr>
          </a:p>
        </p:txBody>
      </p:sp>
      <p:grpSp>
        <p:nvGrpSpPr>
          <p:cNvPr id="64518" name="Group 110"/>
          <p:cNvGrpSpPr>
            <a:grpSpLocks/>
          </p:cNvGrpSpPr>
          <p:nvPr/>
        </p:nvGrpSpPr>
        <p:grpSpPr bwMode="auto">
          <a:xfrm>
            <a:off x="2895600" y="1295400"/>
            <a:ext cx="5205413" cy="5302250"/>
            <a:chOff x="0" y="0"/>
            <a:chExt cx="4116" cy="6541"/>
          </a:xfrm>
        </p:grpSpPr>
        <p:sp>
          <p:nvSpPr>
            <p:cNvPr id="64519" name="Text Box 107"/>
            <p:cNvSpPr txBox="1">
              <a:spLocks noChangeArrowheads="1"/>
            </p:cNvSpPr>
            <p:nvPr/>
          </p:nvSpPr>
          <p:spPr bwMode="auto">
            <a:xfrm>
              <a:off x="265" y="6025"/>
              <a:ext cx="3829"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900">
                  <a:latin typeface="等线" panose="02010600030101010101" pitchFamily="2" charset="-122"/>
                </a:rPr>
                <a:t>图</a:t>
              </a:r>
              <a:r>
                <a:rPr lang="en-US" altLang="zh-CN" sz="900">
                  <a:latin typeface="等线" panose="02010600030101010101" pitchFamily="2" charset="-122"/>
                </a:rPr>
                <a:t>8-5 </a:t>
              </a:r>
              <a:r>
                <a:rPr lang="zh-CN" altLang="en-US" sz="900">
                  <a:latin typeface="等线" panose="02010600030101010101" pitchFamily="2" charset="-122"/>
                </a:rPr>
                <a:t>电阻式触摸屏</a:t>
              </a:r>
              <a:endParaRPr lang="zh-CN" altLang="zh-CN"/>
            </a:p>
          </p:txBody>
        </p:sp>
        <p:pic>
          <p:nvPicPr>
            <p:cNvPr id="64520" name="Picture 109" descr="电阻触摸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116" cy="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t>3. </a:t>
            </a:r>
            <a:r>
              <a:rPr lang="zh-CN" altLang="zh-CN" smtClean="0"/>
              <a:t>电容式触摸屏</a:t>
            </a:r>
            <a:r>
              <a:rPr lang="zh-CN" altLang="en-US" smtClean="0"/>
              <a:t>工作原理</a:t>
            </a:r>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6554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D7ECC7E-363D-4636-81EA-AD8317BE4586}" type="slidenum">
              <a:rPr lang="en-US" altLang="zh-CN" sz="1400">
                <a:solidFill>
                  <a:schemeClr val="bg2"/>
                </a:solidFill>
                <a:latin typeface="Tahoma" panose="020B0604030504040204" pitchFamily="34" charset="0"/>
              </a:rPr>
              <a:pPr/>
              <a:t>56</a:t>
            </a:fld>
            <a:endParaRPr lang="en-US" altLang="zh-CN" sz="1400">
              <a:solidFill>
                <a:schemeClr val="bg2"/>
              </a:solidFill>
              <a:latin typeface="Tahoma" panose="020B0604030504040204" pitchFamily="34" charset="0"/>
            </a:endParaRPr>
          </a:p>
        </p:txBody>
      </p:sp>
      <p:pic>
        <p:nvPicPr>
          <p:cNvPr id="65541"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412875"/>
            <a:ext cx="6742112"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mtClean="0"/>
              <a:t>8.3 </a:t>
            </a:r>
            <a:r>
              <a:rPr lang="zh-CN" altLang="en-US" smtClean="0"/>
              <a:t>输出设备</a:t>
            </a:r>
          </a:p>
        </p:txBody>
      </p:sp>
      <p:sp>
        <p:nvSpPr>
          <p:cNvPr id="66563" name="内容占位符 2"/>
          <p:cNvSpPr>
            <a:spLocks noGrp="1"/>
          </p:cNvSpPr>
          <p:nvPr>
            <p:ph idx="1"/>
          </p:nvPr>
        </p:nvSpPr>
        <p:spPr/>
        <p:txBody>
          <a:bodyPr/>
          <a:lstStyle/>
          <a:p>
            <a:r>
              <a:rPr lang="zh-CN" altLang="zh-CN" smtClean="0"/>
              <a:t>计算机输出设备的功能是将计算机内部处理的结果，如编辑好的文稿，编写调试后的程序、设计好的工程图、处理过的图像、计算得到的数据等，由计算机二进制编码的形式转换为人类能够接受的各种媒体形式并输出。</a:t>
            </a:r>
            <a:endParaRPr lang="en-US" altLang="zh-CN" smtClean="0"/>
          </a:p>
          <a:p>
            <a:r>
              <a:rPr lang="zh-CN" altLang="zh-CN" smtClean="0"/>
              <a:t>常用的输出设备有显示设备、打印输出设备两大类。</a:t>
            </a:r>
            <a:endParaRPr lang="zh-CN" altLang="en-US" smtClean="0"/>
          </a:p>
        </p:txBody>
      </p:sp>
      <p:sp>
        <p:nvSpPr>
          <p:cNvPr id="4" name="日期占位符 3"/>
          <p:cNvSpPr>
            <a:spLocks noGrp="1"/>
          </p:cNvSpPr>
          <p:nvPr>
            <p:ph type="dt" sz="half" idx="10"/>
          </p:nvPr>
        </p:nvSpPr>
        <p:spPr/>
        <p:txBody>
          <a:bodyPr/>
          <a:lstStyle/>
          <a:p>
            <a:pPr>
              <a:defRPr/>
            </a:pPr>
            <a:fld id="{8C71525C-4424-4AA1-9D36-BBCDF43F0975}" type="datetime1">
              <a:rPr lang="zh-CN" altLang="en-US" smtClean="0"/>
              <a:pPr>
                <a:defRPr/>
              </a:pPr>
              <a:t>2021/9/12</a:t>
            </a:fld>
            <a:endParaRPr lang="en-US" altLang="zh-CN"/>
          </a:p>
        </p:txBody>
      </p:sp>
      <p:sp>
        <p:nvSpPr>
          <p:cNvPr id="6656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4F737E2-23B3-4C2C-8441-E11BABD4887F}" type="slidenum">
              <a:rPr lang="en-US" altLang="zh-CN" sz="1400">
                <a:solidFill>
                  <a:schemeClr val="bg2"/>
                </a:solidFill>
                <a:latin typeface="Tahoma" panose="020B0604030504040204" pitchFamily="34" charset="0"/>
              </a:rPr>
              <a:pPr/>
              <a:t>57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8.3.1  </a:t>
            </a:r>
            <a:r>
              <a:rPr lang="zh-CN" altLang="en-US" smtClean="0">
                <a:latin typeface="隶书" panose="02010509060101010101" pitchFamily="49" charset="-122"/>
              </a:rPr>
              <a:t>显示器</a:t>
            </a:r>
          </a:p>
        </p:txBody>
      </p:sp>
      <p:sp>
        <p:nvSpPr>
          <p:cNvPr id="67589" name="Rectangle 3"/>
          <p:cNvSpPr>
            <a:spLocks noGrp="1" noChangeArrowheads="1"/>
          </p:cNvSpPr>
          <p:nvPr>
            <p:ph idx="1"/>
          </p:nvPr>
        </p:nvSpPr>
        <p:spPr>
          <a:xfrm>
            <a:off x="685800" y="1295400"/>
            <a:ext cx="7772400" cy="4572000"/>
          </a:xfrm>
        </p:spPr>
        <p:txBody>
          <a:bodyPr/>
          <a:lstStyle/>
          <a:p>
            <a:pPr eaLnBrk="1" hangingPunct="1">
              <a:lnSpc>
                <a:spcPct val="150000"/>
              </a:lnSpc>
            </a:pPr>
            <a:r>
              <a:rPr lang="zh-CN" altLang="en-US" smtClean="0"/>
              <a:t>显示设备是计算机系统重要的输出设备之一。</a:t>
            </a:r>
          </a:p>
          <a:p>
            <a:pPr eaLnBrk="1" hangingPunct="1">
              <a:lnSpc>
                <a:spcPct val="150000"/>
              </a:lnSpc>
            </a:pPr>
            <a:r>
              <a:rPr lang="zh-CN" altLang="en-US" smtClean="0"/>
              <a:t>显示器屏幕上的字符、图形不能永久记录下来，一旦关机，屏幕上的信息也就消失了，所以显示器又称为</a:t>
            </a:r>
            <a:r>
              <a:rPr lang="zh-CN" altLang="en-US" smtClean="0">
                <a:latin typeface="Times New Roman" panose="02020603050405020304" pitchFamily="18" charset="0"/>
              </a:rPr>
              <a:t>“</a:t>
            </a:r>
            <a:r>
              <a:rPr lang="zh-CN" altLang="en-US" smtClean="0">
                <a:solidFill>
                  <a:srgbClr val="FFFF00"/>
                </a:solidFill>
              </a:rPr>
              <a:t>软拷贝</a:t>
            </a:r>
            <a:r>
              <a:rPr lang="zh-CN" altLang="en-US" smtClean="0">
                <a:latin typeface="Times New Roman" panose="02020603050405020304" pitchFamily="18" charset="0"/>
              </a:rPr>
              <a:t>”</a:t>
            </a:r>
            <a:r>
              <a:rPr lang="zh-CN" altLang="en-US" smtClean="0"/>
              <a:t>装置。</a:t>
            </a:r>
          </a:p>
        </p:txBody>
      </p:sp>
      <p:sp>
        <p:nvSpPr>
          <p:cNvPr id="4" name="日期占位符 3"/>
          <p:cNvSpPr>
            <a:spLocks noGrp="1"/>
          </p:cNvSpPr>
          <p:nvPr>
            <p:ph type="dt" sz="half" idx="10"/>
          </p:nvPr>
        </p:nvSpPr>
        <p:spPr/>
        <p:txBody>
          <a:bodyPr/>
          <a:lstStyle/>
          <a:p>
            <a:pPr>
              <a:defRPr/>
            </a:pPr>
            <a:fld id="{7839FB09-551E-46DB-8DCA-B4C76EB754FB}" type="datetime1">
              <a:rPr lang="zh-CN" altLang="en-US"/>
              <a:pPr>
                <a:defRPr/>
              </a:pPr>
              <a:t>2021/9/12</a:t>
            </a:fld>
            <a:endParaRPr lang="en-US" altLang="zh-CN"/>
          </a:p>
        </p:txBody>
      </p:sp>
      <p:sp>
        <p:nvSpPr>
          <p:cNvPr id="675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D5D9FA5-B012-4EC1-9D7B-270850EFBBA1}" type="slidenum">
              <a:rPr lang="en-US" altLang="zh-CN" sz="1400">
                <a:solidFill>
                  <a:schemeClr val="bg2"/>
                </a:solidFill>
                <a:latin typeface="Tahoma" panose="020B0604030504040204" pitchFamily="34" charset="0"/>
              </a:rPr>
              <a:pPr/>
              <a:t>58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zh-CN" altLang="en-US" smtClean="0"/>
              <a:t>显示设备子系统的硬件组成</a:t>
            </a:r>
          </a:p>
        </p:txBody>
      </p:sp>
      <p:sp>
        <p:nvSpPr>
          <p:cNvPr id="68613" name="Rectangle 3"/>
          <p:cNvSpPr>
            <a:spLocks noGrp="1" noChangeArrowheads="1"/>
          </p:cNvSpPr>
          <p:nvPr>
            <p:ph idx="1"/>
          </p:nvPr>
        </p:nvSpPr>
        <p:spPr/>
        <p:txBody>
          <a:bodyPr/>
          <a:lstStyle/>
          <a:p>
            <a:pPr eaLnBrk="1" hangingPunct="1">
              <a:lnSpc>
                <a:spcPct val="150000"/>
              </a:lnSpc>
            </a:pPr>
            <a:r>
              <a:rPr lang="zh-CN" altLang="en-US" smtClean="0"/>
              <a:t>包括显示器件（或称显示器）、控制器与接口。</a:t>
            </a:r>
          </a:p>
          <a:p>
            <a:pPr eaLnBrk="1" hangingPunct="1">
              <a:lnSpc>
                <a:spcPct val="150000"/>
              </a:lnSpc>
            </a:pPr>
            <a:r>
              <a:rPr lang="zh-CN" altLang="en-US" smtClean="0"/>
              <a:t>在微机系统中往往将控制器与接口合为一个整体，称为</a:t>
            </a:r>
            <a:r>
              <a:rPr lang="zh-CN" altLang="en-US" smtClean="0">
                <a:solidFill>
                  <a:srgbClr val="FFFF00"/>
                </a:solidFill>
              </a:rPr>
              <a:t>显示器适配卡</a:t>
            </a:r>
            <a:r>
              <a:rPr lang="zh-CN" altLang="en-US" smtClean="0"/>
              <a:t>。</a:t>
            </a:r>
          </a:p>
        </p:txBody>
      </p:sp>
      <p:sp>
        <p:nvSpPr>
          <p:cNvPr id="4" name="日期占位符 3"/>
          <p:cNvSpPr>
            <a:spLocks noGrp="1"/>
          </p:cNvSpPr>
          <p:nvPr>
            <p:ph type="dt" sz="half" idx="10"/>
          </p:nvPr>
        </p:nvSpPr>
        <p:spPr/>
        <p:txBody>
          <a:bodyPr/>
          <a:lstStyle/>
          <a:p>
            <a:pPr>
              <a:defRPr/>
            </a:pPr>
            <a:fld id="{8E264C35-F786-4617-8C0F-02896E5A26D4}" type="datetime1">
              <a:rPr lang="zh-CN" altLang="en-US"/>
              <a:pPr>
                <a:defRPr/>
              </a:pPr>
              <a:t>2021/9/12</a:t>
            </a:fld>
            <a:endParaRPr lang="en-US" altLang="zh-CN"/>
          </a:p>
        </p:txBody>
      </p:sp>
      <p:sp>
        <p:nvSpPr>
          <p:cNvPr id="686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6092F5F-A162-492E-84CF-75E31776D078}" type="slidenum">
              <a:rPr lang="en-US" altLang="zh-CN" sz="1400">
                <a:solidFill>
                  <a:schemeClr val="bg2"/>
                </a:solidFill>
                <a:latin typeface="Tahoma" panose="020B0604030504040204" pitchFamily="34" charset="0"/>
              </a:rPr>
              <a:pPr/>
              <a:t>59</a:t>
            </a:fld>
            <a:endParaRPr lang="en-US" altLang="zh-CN" sz="1400">
              <a:solidFill>
                <a:schemeClr val="bg2"/>
              </a:solidFill>
              <a:latin typeface="Tahoma" panose="020B0604030504040204" pitchFamily="34" charset="0"/>
            </a:endParaRPr>
          </a:p>
        </p:txBody>
      </p:sp>
      <p:sp>
        <p:nvSpPr>
          <p:cNvPr id="7" name="Rectangle 2"/>
          <p:cNvSpPr txBox="1">
            <a:spLocks noChangeArrowheads="1"/>
          </p:cNvSpPr>
          <p:nvPr/>
        </p:nvSpPr>
        <p:spPr bwMode="auto">
          <a:xfrm>
            <a:off x="450850" y="3451225"/>
            <a:ext cx="8001000" cy="838200"/>
          </a:xfrm>
          <a:prstGeom prst="rect">
            <a:avLst/>
          </a:prstGeom>
          <a:noFill/>
          <a:ln w="9525">
            <a:noFill/>
            <a:miter lim="800000"/>
            <a:headEnd/>
            <a:tailEnd/>
          </a:ln>
        </p:spPr>
        <p:txBody>
          <a:bodyPr/>
          <a:lstStyle/>
          <a:p>
            <a:pPr eaLnBrk="1" hangingPunct="1">
              <a:defRPr/>
            </a:pPr>
            <a:r>
              <a:rPr kumimoji="1" lang="zh-CN" altLang="en-US" sz="3600" b="1" kern="0">
                <a:solidFill>
                  <a:schemeClr val="tx2"/>
                </a:solidFill>
                <a:latin typeface="+mj-lt"/>
                <a:ea typeface="+mj-ea"/>
                <a:cs typeface="+mj-cs"/>
              </a:rPr>
              <a:t>显示设备子系统的软件组成</a:t>
            </a:r>
          </a:p>
        </p:txBody>
      </p:sp>
      <p:sp>
        <p:nvSpPr>
          <p:cNvPr id="8" name="Rectangle 3"/>
          <p:cNvSpPr txBox="1">
            <a:spLocks noChangeArrowheads="1"/>
          </p:cNvSpPr>
          <p:nvPr/>
        </p:nvSpPr>
        <p:spPr bwMode="auto">
          <a:xfrm>
            <a:off x="755650" y="4365625"/>
            <a:ext cx="7772400" cy="1412875"/>
          </a:xfrm>
          <a:prstGeom prst="rect">
            <a:avLst/>
          </a:prstGeom>
          <a:noFill/>
          <a:ln w="9525">
            <a:noFill/>
            <a:miter lim="800000"/>
            <a:headEnd/>
            <a:tailEnd/>
          </a:ln>
        </p:spPr>
        <p:txBody>
          <a:bodyPr/>
          <a:lstStyle/>
          <a:p>
            <a:pPr marL="342900" indent="-342900" eaLnBrk="1" hangingPunct="1">
              <a:lnSpc>
                <a:spcPct val="150000"/>
              </a:lnSpc>
              <a:spcBef>
                <a:spcPct val="20000"/>
              </a:spcBef>
              <a:buClr>
                <a:schemeClr val="accent1"/>
              </a:buClr>
              <a:buFontTx/>
              <a:buChar char="•"/>
              <a:defRPr/>
            </a:pPr>
            <a:r>
              <a:rPr kumimoji="1" lang="zh-CN" altLang="en-US" b="1" kern="0" dirty="0">
                <a:latin typeface="+mn-lt"/>
                <a:ea typeface="+mn-ea"/>
              </a:rPr>
              <a:t>包含在操作系统中的显示器驱动程序、提供专门图形功能的各种图形软件包等。</a:t>
            </a:r>
          </a:p>
          <a:p>
            <a:pPr marL="342900" indent="-342900" eaLnBrk="1" hangingPunct="1">
              <a:lnSpc>
                <a:spcPct val="150000"/>
              </a:lnSpc>
              <a:spcBef>
                <a:spcPct val="20000"/>
              </a:spcBef>
              <a:buClr>
                <a:schemeClr val="accent1"/>
              </a:buClr>
              <a:buFontTx/>
              <a:buChar char="•"/>
              <a:defRPr/>
            </a:pPr>
            <a:endParaRPr kumimoji="1" lang="en-US" altLang="zh-CN" b="1" kern="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90" name="Rectangle 7"/>
          <p:cNvSpPr>
            <a:spLocks noGrp="1" noChangeArrowheads="1"/>
          </p:cNvSpPr>
          <p:nvPr>
            <p:ph type="title"/>
          </p:nvPr>
        </p:nvSpPr>
        <p:spPr/>
        <p:txBody>
          <a:bodyPr/>
          <a:lstStyle/>
          <a:p>
            <a:pPr eaLnBrk="1" hangingPunct="1"/>
            <a:r>
              <a:rPr lang="en-US" altLang="zh-CN" smtClean="0">
                <a:latin typeface="宋体" panose="02010600030101010101" pitchFamily="2" charset="-122"/>
              </a:rPr>
              <a:t>1. </a:t>
            </a:r>
            <a:r>
              <a:rPr lang="zh-CN" altLang="en-US" smtClean="0">
                <a:latin typeface="宋体" panose="02010600030101010101" pitchFamily="2" charset="-122"/>
              </a:rPr>
              <a:t>输入设备</a:t>
            </a:r>
          </a:p>
        </p:txBody>
      </p:sp>
      <p:sp>
        <p:nvSpPr>
          <p:cNvPr id="16388" name="Rectangle 3"/>
          <p:cNvSpPr>
            <a:spLocks noGrp="1" noChangeArrowheads="1"/>
          </p:cNvSpPr>
          <p:nvPr>
            <p:ph idx="1"/>
          </p:nvPr>
        </p:nvSpPr>
        <p:spPr>
          <a:xfrm>
            <a:off x="457200" y="1295400"/>
            <a:ext cx="8001000" cy="4648200"/>
          </a:xfrm>
        </p:spPr>
        <p:txBody>
          <a:bodyPr/>
          <a:lstStyle/>
          <a:p>
            <a:pPr eaLnBrk="1" hangingPunct="1">
              <a:lnSpc>
                <a:spcPct val="120000"/>
              </a:lnSpc>
            </a:pPr>
            <a:r>
              <a:rPr lang="en-US" altLang="zh-CN" smtClean="0">
                <a:latin typeface="宋体" panose="02010600030101010101" pitchFamily="2" charset="-122"/>
              </a:rPr>
              <a:t>① </a:t>
            </a:r>
            <a:r>
              <a:rPr lang="zh-CN" altLang="en-US" smtClean="0">
                <a:latin typeface="宋体" panose="02010600030101010101" pitchFamily="2" charset="-122"/>
              </a:rPr>
              <a:t>字符输入设备：键盘、联机手写识别器等。</a:t>
            </a:r>
          </a:p>
          <a:p>
            <a:pPr eaLnBrk="1" hangingPunct="1">
              <a:lnSpc>
                <a:spcPct val="120000"/>
              </a:lnSpc>
            </a:pPr>
            <a:r>
              <a:rPr lang="zh-CN" altLang="en-US" smtClean="0">
                <a:latin typeface="宋体" panose="02010600030101010101" pitchFamily="2" charset="-122"/>
              </a:rPr>
              <a:t>② 图形输入设备：数字化仪、鼠标器、跟踪球、操纵杆等。</a:t>
            </a:r>
          </a:p>
          <a:p>
            <a:pPr eaLnBrk="1" hangingPunct="1">
              <a:lnSpc>
                <a:spcPct val="120000"/>
              </a:lnSpc>
            </a:pPr>
            <a:r>
              <a:rPr lang="zh-CN" altLang="en-US" smtClean="0">
                <a:latin typeface="宋体" panose="02010600030101010101" pitchFamily="2" charset="-122"/>
              </a:rPr>
              <a:t>③ 图像输入设备：摄像机、扫描仪等。</a:t>
            </a:r>
          </a:p>
          <a:p>
            <a:pPr eaLnBrk="1" hangingPunct="1">
              <a:lnSpc>
                <a:spcPct val="120000"/>
              </a:lnSpc>
            </a:pPr>
            <a:r>
              <a:rPr lang="zh-CN" altLang="en-US" smtClean="0">
                <a:latin typeface="宋体" panose="02010600030101010101" pitchFamily="2" charset="-122"/>
              </a:rPr>
              <a:t>④ 其它类型的设备：如数模转换、声音输入等。</a:t>
            </a:r>
          </a:p>
          <a:p>
            <a:pPr eaLnBrk="1" hangingPunct="1">
              <a:lnSpc>
                <a:spcPct val="120000"/>
              </a:lnSpc>
            </a:pPr>
            <a:r>
              <a:rPr lang="zh-CN" altLang="en-US" smtClean="0">
                <a:latin typeface="宋体" panose="02010600030101010101" pitchFamily="2" charset="-122"/>
              </a:rPr>
              <a:t>⑤ 特殊的输入设备：磁盘，磁带及光盘等。</a:t>
            </a:r>
          </a:p>
        </p:txBody>
      </p:sp>
      <p:sp>
        <p:nvSpPr>
          <p:cNvPr id="5" name="日期占位符 3"/>
          <p:cNvSpPr>
            <a:spLocks noGrp="1"/>
          </p:cNvSpPr>
          <p:nvPr>
            <p:ph type="dt" sz="half" idx="10"/>
          </p:nvPr>
        </p:nvSpPr>
        <p:spPr/>
        <p:txBody>
          <a:bodyPr/>
          <a:lstStyle/>
          <a:p>
            <a:pPr>
              <a:defRPr/>
            </a:pPr>
            <a:fld id="{B25899C2-7E50-40AA-85C5-CB13B7DDE0AE}" type="datetime1">
              <a:rPr lang="zh-CN" altLang="en-US"/>
              <a:pPr>
                <a:defRPr/>
              </a:pPr>
              <a:t>2021/9/12</a:t>
            </a:fld>
            <a:endParaRPr lang="en-US" altLang="zh-CN"/>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62F9A28-29BD-4948-85A7-8A1488C0DF0C}" type="slidenum">
              <a:rPr lang="en-US" altLang="zh-CN" sz="1400">
                <a:solidFill>
                  <a:schemeClr val="bg2"/>
                </a:solidFill>
                <a:latin typeface="Tahoma" panose="020B0604030504040204" pitchFamily="34" charset="0"/>
              </a:rPr>
              <a:pPr/>
              <a:t>6</a:t>
            </a:fld>
            <a:endParaRPr lang="en-US" altLang="zh-CN" sz="1400">
              <a:solidFill>
                <a:schemeClr val="bg2"/>
              </a:solidFill>
              <a:latin typeface="Tahoma" panose="020B0604030504040204" pitchFamily="34" charset="0"/>
            </a:endParaRPr>
          </a:p>
        </p:txBody>
      </p:sp>
      <p:sp>
        <p:nvSpPr>
          <p:cNvPr id="16389" name="Rectangle 5"/>
          <p:cNvSpPr>
            <a:spLocks noChangeArrowheads="1"/>
          </p:cNvSpPr>
          <p:nvPr/>
        </p:nvSpPr>
        <p:spPr bwMode="auto">
          <a:xfrm>
            <a:off x="2549525" y="1833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381000" y="304800"/>
            <a:ext cx="8001000" cy="533400"/>
          </a:xfrm>
        </p:spPr>
        <p:txBody>
          <a:bodyPr/>
          <a:lstStyle/>
          <a:p>
            <a:pPr eaLnBrk="1" hangingPunct="1"/>
            <a:r>
              <a:rPr lang="en-US" altLang="zh-CN" smtClean="0">
                <a:latin typeface="隶书" panose="02010509060101010101" pitchFamily="49" charset="-122"/>
              </a:rPr>
              <a:t> </a:t>
            </a:r>
            <a:r>
              <a:rPr lang="zh-CN" altLang="en-US" smtClean="0">
                <a:latin typeface="隶书" panose="02010509060101010101" pitchFamily="49" charset="-122"/>
              </a:rPr>
              <a:t>显示器件的分类</a:t>
            </a:r>
          </a:p>
        </p:txBody>
      </p:sp>
      <p:sp>
        <p:nvSpPr>
          <p:cNvPr id="69637" name="Rectangle 3"/>
          <p:cNvSpPr>
            <a:spLocks noGrp="1" noChangeArrowheads="1"/>
          </p:cNvSpPr>
          <p:nvPr>
            <p:ph idx="1"/>
          </p:nvPr>
        </p:nvSpPr>
        <p:spPr>
          <a:xfrm>
            <a:off x="304800" y="990600"/>
            <a:ext cx="8534400" cy="4800600"/>
          </a:xfrm>
        </p:spPr>
        <p:txBody>
          <a:bodyPr/>
          <a:lstStyle/>
          <a:p>
            <a:pPr eaLnBrk="1" hangingPunct="1">
              <a:lnSpc>
                <a:spcPct val="150000"/>
              </a:lnSpc>
            </a:pPr>
            <a:r>
              <a:rPr lang="en-US" altLang="zh-CN" sz="3200" smtClean="0">
                <a:latin typeface="宋体" panose="02010600030101010101" pitchFamily="2" charset="-122"/>
              </a:rPr>
              <a:t>(1) </a:t>
            </a:r>
            <a:r>
              <a:rPr lang="zh-CN" altLang="en-US" sz="3200" smtClean="0">
                <a:latin typeface="宋体" panose="02010600030101010101" pitchFamily="2" charset="-122"/>
              </a:rPr>
              <a:t>按器件形式分</a:t>
            </a:r>
          </a:p>
          <a:p>
            <a:pPr eaLnBrk="1" hangingPunct="1">
              <a:lnSpc>
                <a:spcPct val="150000"/>
              </a:lnSpc>
            </a:pPr>
            <a:r>
              <a:rPr lang="zh-CN" altLang="en-US" smtClean="0">
                <a:latin typeface="宋体" panose="02010600030101010101" pitchFamily="2" charset="-122"/>
              </a:rPr>
              <a:t>  阴极射线管</a:t>
            </a:r>
            <a:r>
              <a:rPr lang="en-US" altLang="zh-CN" smtClean="0">
                <a:latin typeface="宋体" panose="02010600030101010101" pitchFamily="2" charset="-122"/>
              </a:rPr>
              <a:t>(CRT)</a:t>
            </a:r>
            <a:r>
              <a:rPr lang="zh-CN" altLang="en-US" smtClean="0">
                <a:latin typeface="宋体" panose="02010600030101010101" pitchFamily="2" charset="-122"/>
              </a:rPr>
              <a:t>显示器</a:t>
            </a:r>
          </a:p>
          <a:p>
            <a:pPr eaLnBrk="1" hangingPunct="1">
              <a:lnSpc>
                <a:spcPct val="150000"/>
              </a:lnSpc>
            </a:pPr>
            <a:r>
              <a:rPr lang="zh-CN" altLang="en-US" smtClean="0">
                <a:latin typeface="宋体" panose="02010600030101010101" pitchFamily="2" charset="-122"/>
              </a:rPr>
              <a:t>  平板显示器</a:t>
            </a:r>
          </a:p>
        </p:txBody>
      </p:sp>
      <p:sp>
        <p:nvSpPr>
          <p:cNvPr id="4" name="日期占位符 3"/>
          <p:cNvSpPr>
            <a:spLocks noGrp="1"/>
          </p:cNvSpPr>
          <p:nvPr>
            <p:ph type="dt" sz="half" idx="10"/>
          </p:nvPr>
        </p:nvSpPr>
        <p:spPr/>
        <p:txBody>
          <a:bodyPr/>
          <a:lstStyle/>
          <a:p>
            <a:pPr>
              <a:defRPr/>
            </a:pPr>
            <a:fld id="{97BC8F5E-AA65-4768-BECA-05E47ED73D89}" type="datetime1">
              <a:rPr lang="zh-CN" altLang="en-US"/>
              <a:pPr>
                <a:defRPr/>
              </a:pPr>
              <a:t>2021/9/12</a:t>
            </a:fld>
            <a:endParaRPr lang="en-US" altLang="zh-CN"/>
          </a:p>
        </p:txBody>
      </p:sp>
      <p:sp>
        <p:nvSpPr>
          <p:cNvPr id="696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A3F0B3B-1B44-46DA-83B7-77C47EE9A86C}" type="slidenum">
              <a:rPr lang="en-US" altLang="zh-CN" sz="1400">
                <a:solidFill>
                  <a:schemeClr val="bg2"/>
                </a:solidFill>
                <a:latin typeface="Tahoma" panose="020B0604030504040204" pitchFamily="34" charset="0"/>
              </a:rPr>
              <a:pPr/>
              <a:t>60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381000" y="381000"/>
            <a:ext cx="8001000" cy="685800"/>
          </a:xfrm>
        </p:spPr>
        <p:txBody>
          <a:bodyPr/>
          <a:lstStyle/>
          <a:p>
            <a:pPr eaLnBrk="1" hangingPunct="1"/>
            <a:r>
              <a:rPr lang="en-US" altLang="zh-CN" smtClean="0">
                <a:latin typeface="宋体" panose="02010600030101010101" pitchFamily="2" charset="-122"/>
              </a:rPr>
              <a:t>(2) </a:t>
            </a:r>
            <a:r>
              <a:rPr lang="zh-CN" altLang="en-US" smtClean="0">
                <a:latin typeface="宋体" panose="02010600030101010101" pitchFamily="2" charset="-122"/>
              </a:rPr>
              <a:t>按发光原理分</a:t>
            </a:r>
            <a:endParaRPr lang="zh-CN" altLang="en-US" smtClean="0"/>
          </a:p>
        </p:txBody>
      </p:sp>
      <p:sp>
        <p:nvSpPr>
          <p:cNvPr id="70661" name="Rectangle 3"/>
          <p:cNvSpPr>
            <a:spLocks noGrp="1" noChangeArrowheads="1"/>
          </p:cNvSpPr>
          <p:nvPr>
            <p:ph idx="1"/>
          </p:nvPr>
        </p:nvSpPr>
        <p:spPr>
          <a:xfrm>
            <a:off x="685800" y="1143000"/>
            <a:ext cx="7772400" cy="5022850"/>
          </a:xfrm>
        </p:spPr>
        <p:txBody>
          <a:bodyPr/>
          <a:lstStyle/>
          <a:p>
            <a:pPr eaLnBrk="1" hangingPunct="1">
              <a:lnSpc>
                <a:spcPct val="120000"/>
              </a:lnSpc>
              <a:spcBef>
                <a:spcPct val="0"/>
              </a:spcBef>
            </a:pPr>
            <a:r>
              <a:rPr lang="zh-CN" altLang="en-US" sz="2600" smtClean="0">
                <a:solidFill>
                  <a:srgbClr val="FFFF00"/>
                </a:solidFill>
                <a:latin typeface="宋体" panose="02010600030101010101" pitchFamily="2" charset="-122"/>
              </a:rPr>
              <a:t>发光器件</a:t>
            </a:r>
            <a:r>
              <a:rPr lang="zh-CN" altLang="en-US" sz="2600" smtClean="0">
                <a:latin typeface="宋体" panose="02010600030101010101" pitchFamily="2" charset="-122"/>
              </a:rPr>
              <a:t>：外加电信号，发光器件将产生光辐射，从而发光。</a:t>
            </a:r>
          </a:p>
          <a:p>
            <a:pPr eaLnBrk="1" hangingPunct="1">
              <a:lnSpc>
                <a:spcPct val="120000"/>
              </a:lnSpc>
              <a:spcBef>
                <a:spcPct val="0"/>
              </a:spcBef>
            </a:pPr>
            <a:r>
              <a:rPr lang="zh-CN" altLang="en-US" sz="2600" smtClean="0">
                <a:latin typeface="宋体" panose="02010600030101010101" pitchFamily="2" charset="-122"/>
              </a:rPr>
              <a:t>如阴极射线管</a:t>
            </a:r>
            <a:r>
              <a:rPr lang="en-US" altLang="zh-CN" sz="2600" smtClean="0">
                <a:latin typeface="宋体" panose="02010600030101010101" pitchFamily="2" charset="-122"/>
              </a:rPr>
              <a:t>(CRT)</a:t>
            </a:r>
            <a:r>
              <a:rPr lang="zh-CN" altLang="en-US" sz="2600" smtClean="0">
                <a:latin typeface="宋体" panose="02010600030101010101" pitchFamily="2" charset="-122"/>
              </a:rPr>
              <a:t>、发光二极管</a:t>
            </a:r>
            <a:r>
              <a:rPr lang="en-US" altLang="zh-CN" sz="2600" smtClean="0">
                <a:latin typeface="宋体" panose="02010600030101010101" pitchFamily="2" charset="-122"/>
              </a:rPr>
              <a:t>(LED)</a:t>
            </a:r>
            <a:r>
              <a:rPr lang="zh-CN" altLang="en-US" sz="2600" smtClean="0">
                <a:latin typeface="宋体" panose="02010600030101010101" pitchFamily="2" charset="-122"/>
              </a:rPr>
              <a:t>、等离子显示器件</a:t>
            </a:r>
            <a:r>
              <a:rPr lang="en-US" altLang="zh-CN" sz="2600" smtClean="0">
                <a:latin typeface="宋体" panose="02010600030101010101" pitchFamily="2" charset="-122"/>
              </a:rPr>
              <a:t>(PDP)</a:t>
            </a:r>
            <a:r>
              <a:rPr lang="zh-CN" altLang="en-US" sz="2600" smtClean="0">
                <a:latin typeface="宋体" panose="02010600030101010101" pitchFamily="2" charset="-122"/>
              </a:rPr>
              <a:t>和场致发光板</a:t>
            </a:r>
            <a:r>
              <a:rPr lang="en-US" altLang="zh-CN" sz="2600" smtClean="0">
                <a:latin typeface="宋体" panose="02010600030101010101" pitchFamily="2" charset="-122"/>
              </a:rPr>
              <a:t>(ELD)</a:t>
            </a:r>
            <a:r>
              <a:rPr lang="zh-CN" altLang="en-US" sz="2600" smtClean="0">
                <a:latin typeface="宋体" panose="02010600030101010101" pitchFamily="2" charset="-122"/>
              </a:rPr>
              <a:t>等。</a:t>
            </a:r>
          </a:p>
          <a:p>
            <a:pPr eaLnBrk="1" hangingPunct="1">
              <a:lnSpc>
                <a:spcPct val="120000"/>
              </a:lnSpc>
              <a:spcBef>
                <a:spcPct val="0"/>
              </a:spcBef>
            </a:pPr>
            <a:r>
              <a:rPr lang="zh-CN" altLang="en-US" sz="2600" smtClean="0">
                <a:solidFill>
                  <a:srgbClr val="FFFF00"/>
                </a:solidFill>
                <a:latin typeface="宋体" panose="02010600030101010101" pitchFamily="2" charset="-122"/>
              </a:rPr>
              <a:t>光调制器件</a:t>
            </a:r>
            <a:r>
              <a:rPr lang="zh-CN" altLang="en-US" sz="2600" smtClean="0">
                <a:latin typeface="宋体" panose="02010600030101010101" pitchFamily="2" charset="-122"/>
              </a:rPr>
              <a:t>：器件本身不发光，工作时需另设光源。在外加电信号作用下，器件的局部区域的光特性发生变化，引起光线透过或反射，显示屏幕上收到器件形成的调制光，即随电信号而变化的光。</a:t>
            </a:r>
          </a:p>
          <a:p>
            <a:pPr eaLnBrk="1" hangingPunct="1">
              <a:lnSpc>
                <a:spcPct val="120000"/>
              </a:lnSpc>
              <a:spcBef>
                <a:spcPct val="0"/>
              </a:spcBef>
            </a:pPr>
            <a:r>
              <a:rPr lang="zh-CN" altLang="en-US" sz="2600" smtClean="0">
                <a:latin typeface="宋体" panose="02010600030101010101" pitchFamily="2" charset="-122"/>
              </a:rPr>
              <a:t>如液晶显示器</a:t>
            </a:r>
            <a:r>
              <a:rPr lang="en-US" altLang="zh-CN" sz="2600" smtClean="0">
                <a:latin typeface="宋体" panose="02010600030101010101" pitchFamily="2" charset="-122"/>
              </a:rPr>
              <a:t>(LCD)</a:t>
            </a:r>
            <a:r>
              <a:rPr lang="zh-CN" altLang="en-US" sz="2600" smtClean="0">
                <a:latin typeface="宋体" panose="02010600030101010101" pitchFamily="2" charset="-122"/>
              </a:rPr>
              <a:t>，电泳显示器</a:t>
            </a:r>
            <a:r>
              <a:rPr lang="en-US" altLang="zh-CN" sz="2600" smtClean="0">
                <a:latin typeface="宋体" panose="02010600030101010101" pitchFamily="2" charset="-122"/>
              </a:rPr>
              <a:t>(EPID)</a:t>
            </a:r>
            <a:r>
              <a:rPr lang="zh-CN" altLang="en-US" sz="2600" smtClean="0">
                <a:latin typeface="宋体" panose="02010600030101010101" pitchFamily="2" charset="-122"/>
              </a:rPr>
              <a:t>等。</a:t>
            </a:r>
            <a:endParaRPr lang="zh-CN" altLang="en-US" sz="2600" smtClean="0"/>
          </a:p>
        </p:txBody>
      </p:sp>
      <p:sp>
        <p:nvSpPr>
          <p:cNvPr id="4" name="日期占位符 3"/>
          <p:cNvSpPr>
            <a:spLocks noGrp="1"/>
          </p:cNvSpPr>
          <p:nvPr>
            <p:ph type="dt" sz="half" idx="10"/>
          </p:nvPr>
        </p:nvSpPr>
        <p:spPr/>
        <p:txBody>
          <a:bodyPr/>
          <a:lstStyle/>
          <a:p>
            <a:pPr>
              <a:defRPr/>
            </a:pPr>
            <a:fld id="{17BF6D4E-FE2D-4FAB-86E1-7CEBC5F53D52}" type="datetime1">
              <a:rPr lang="zh-CN" altLang="en-US"/>
              <a:pPr>
                <a:defRPr/>
              </a:pPr>
              <a:t>2021/9/12</a:t>
            </a:fld>
            <a:endParaRPr lang="en-US" altLang="zh-CN"/>
          </a:p>
        </p:txBody>
      </p:sp>
      <p:sp>
        <p:nvSpPr>
          <p:cNvPr id="706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F787926-4607-480B-BFB9-BA34F860071F}" type="slidenum">
              <a:rPr lang="en-US" altLang="zh-CN" sz="1400">
                <a:solidFill>
                  <a:schemeClr val="bg2"/>
                </a:solidFill>
                <a:latin typeface="Tahoma" panose="020B0604030504040204" pitchFamily="34" charset="0"/>
              </a:rPr>
              <a:pPr/>
              <a:t>61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en-US" altLang="zh-CN" smtClean="0">
                <a:latin typeface="宋体" panose="02010600030101010101" pitchFamily="2" charset="-122"/>
              </a:rPr>
              <a:t>(3) </a:t>
            </a:r>
            <a:r>
              <a:rPr lang="zh-CN" altLang="en-US" smtClean="0">
                <a:latin typeface="宋体" panose="02010600030101010101" pitchFamily="2" charset="-122"/>
              </a:rPr>
              <a:t>按显示方式分</a:t>
            </a:r>
            <a:endParaRPr lang="zh-CN" altLang="en-US" smtClean="0"/>
          </a:p>
        </p:txBody>
      </p:sp>
      <p:sp>
        <p:nvSpPr>
          <p:cNvPr id="71685" name="Rectangle 3"/>
          <p:cNvSpPr>
            <a:spLocks noGrp="1" noChangeArrowheads="1"/>
          </p:cNvSpPr>
          <p:nvPr>
            <p:ph idx="1"/>
          </p:nvPr>
        </p:nvSpPr>
        <p:spPr>
          <a:xfrm>
            <a:off x="685800" y="981075"/>
            <a:ext cx="7772400" cy="5256213"/>
          </a:xfrm>
        </p:spPr>
        <p:txBody>
          <a:bodyPr>
            <a:normAutofit lnSpcReduction="10000"/>
          </a:bodyPr>
          <a:lstStyle/>
          <a:p>
            <a:pPr eaLnBrk="1" hangingPunct="1">
              <a:lnSpc>
                <a:spcPct val="120000"/>
              </a:lnSpc>
              <a:spcBef>
                <a:spcPct val="0"/>
              </a:spcBef>
            </a:pPr>
            <a:r>
              <a:rPr lang="en-US" altLang="zh-CN" sz="2600" smtClean="0">
                <a:solidFill>
                  <a:srgbClr val="FFFF00"/>
                </a:solidFill>
              </a:rPr>
              <a:t>A. </a:t>
            </a:r>
            <a:r>
              <a:rPr lang="zh-CN" altLang="en-US" sz="2600" smtClean="0">
                <a:solidFill>
                  <a:srgbClr val="FFFF00"/>
                </a:solidFill>
              </a:rPr>
              <a:t>字符显示器</a:t>
            </a:r>
          </a:p>
          <a:p>
            <a:pPr eaLnBrk="1" hangingPunct="1">
              <a:lnSpc>
                <a:spcPct val="120000"/>
              </a:lnSpc>
              <a:spcBef>
                <a:spcPct val="0"/>
              </a:spcBef>
            </a:pPr>
            <a:r>
              <a:rPr lang="zh-CN" altLang="en-US" sz="2600" smtClean="0"/>
              <a:t>字符显示器只能显示字符。其屏幕被划分为若干字符行和字符列，显示时，将要显示的一帧字符转换为字符点阵后，控制显示器显示。</a:t>
            </a:r>
          </a:p>
          <a:p>
            <a:pPr eaLnBrk="1" hangingPunct="1">
              <a:lnSpc>
                <a:spcPct val="120000"/>
              </a:lnSpc>
              <a:spcBef>
                <a:spcPct val="0"/>
              </a:spcBef>
            </a:pPr>
            <a:r>
              <a:rPr lang="en-US" altLang="zh-CN" sz="2600" smtClean="0">
                <a:solidFill>
                  <a:srgbClr val="FFFF00"/>
                </a:solidFill>
              </a:rPr>
              <a:t>B. </a:t>
            </a:r>
            <a:r>
              <a:rPr lang="zh-CN" altLang="en-US" sz="2600" smtClean="0">
                <a:solidFill>
                  <a:srgbClr val="FFFF00"/>
                </a:solidFill>
              </a:rPr>
              <a:t>图形显示器</a:t>
            </a:r>
          </a:p>
          <a:p>
            <a:pPr eaLnBrk="1" hangingPunct="1">
              <a:lnSpc>
                <a:spcPct val="120000"/>
              </a:lnSpc>
              <a:spcBef>
                <a:spcPct val="0"/>
              </a:spcBef>
            </a:pPr>
            <a:r>
              <a:rPr lang="zh-CN" altLang="en-US" sz="2600" smtClean="0"/>
              <a:t>图形显示器用于显示由计算机按一定算法形成的点、线、面、阴影等。图形来自于主观世界，又称为主观图像。其屏幕被划分为几百或上千各水平点和垂直点，显示时，根据要显示的图形内容，直接控制要显示的点的位置，并可作平移、旋转、座标变换等处理。</a:t>
            </a:r>
          </a:p>
        </p:txBody>
      </p:sp>
      <p:sp>
        <p:nvSpPr>
          <p:cNvPr id="4" name="日期占位符 3"/>
          <p:cNvSpPr>
            <a:spLocks noGrp="1"/>
          </p:cNvSpPr>
          <p:nvPr>
            <p:ph type="dt" sz="half" idx="10"/>
          </p:nvPr>
        </p:nvSpPr>
        <p:spPr/>
        <p:txBody>
          <a:bodyPr/>
          <a:lstStyle/>
          <a:p>
            <a:pPr>
              <a:defRPr/>
            </a:pPr>
            <a:fld id="{BAF783F1-321B-41CA-A887-FD0937FD18F6}" type="datetime1">
              <a:rPr lang="zh-CN" altLang="en-US"/>
              <a:pPr>
                <a:defRPr/>
              </a:pPr>
              <a:t>2021/9/12</a:t>
            </a:fld>
            <a:endParaRPr lang="en-US" altLang="zh-CN"/>
          </a:p>
        </p:txBody>
      </p:sp>
      <p:sp>
        <p:nvSpPr>
          <p:cNvPr id="716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F5A52AF-040E-4F66-98AC-D06AE7B2A8F4}" type="slidenum">
              <a:rPr lang="en-US" altLang="zh-CN" sz="1400">
                <a:solidFill>
                  <a:schemeClr val="bg2"/>
                </a:solidFill>
                <a:latin typeface="Tahoma" panose="020B0604030504040204" pitchFamily="34" charset="0"/>
              </a:rPr>
              <a:pPr/>
              <a:t>62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8" name="Rectangle 2"/>
          <p:cNvSpPr>
            <a:spLocks noGrp="1" noChangeArrowheads="1"/>
          </p:cNvSpPr>
          <p:nvPr>
            <p:ph idx="1"/>
          </p:nvPr>
        </p:nvSpPr>
        <p:spPr>
          <a:xfrm>
            <a:off x="685800" y="914400"/>
            <a:ext cx="7772400" cy="5029200"/>
          </a:xfrm>
        </p:spPr>
        <p:txBody>
          <a:bodyPr/>
          <a:lstStyle/>
          <a:p>
            <a:pPr eaLnBrk="1" hangingPunct="1">
              <a:lnSpc>
                <a:spcPct val="150000"/>
              </a:lnSpc>
            </a:pPr>
            <a:r>
              <a:rPr lang="en-US" altLang="zh-CN" smtClean="0">
                <a:solidFill>
                  <a:srgbClr val="FFFF00"/>
                </a:solidFill>
              </a:rPr>
              <a:t>C. </a:t>
            </a:r>
            <a:r>
              <a:rPr lang="zh-CN" altLang="en-US" smtClean="0">
                <a:solidFill>
                  <a:srgbClr val="FFFF00"/>
                </a:solidFill>
              </a:rPr>
              <a:t>图像显示器</a:t>
            </a:r>
          </a:p>
          <a:p>
            <a:pPr eaLnBrk="1" hangingPunct="1">
              <a:lnSpc>
                <a:spcPct val="150000"/>
              </a:lnSpc>
            </a:pPr>
            <a:r>
              <a:rPr lang="zh-CN" altLang="en-US" smtClean="0"/>
              <a:t>图像显示器用于显示来自于客观世界的图像，如照片、自然景物、医学图像等。显示时，根据要显示的图像内容，直接控制要显示的点的位置，并具有灰度变换、窗口技术等图像增强功能。</a:t>
            </a:r>
          </a:p>
        </p:txBody>
      </p:sp>
      <p:sp>
        <p:nvSpPr>
          <p:cNvPr id="3" name="日期占位符 3"/>
          <p:cNvSpPr>
            <a:spLocks noGrp="1"/>
          </p:cNvSpPr>
          <p:nvPr>
            <p:ph type="dt" sz="half" idx="10"/>
          </p:nvPr>
        </p:nvSpPr>
        <p:spPr/>
        <p:txBody>
          <a:bodyPr/>
          <a:lstStyle/>
          <a:p>
            <a:pPr>
              <a:defRPr/>
            </a:pPr>
            <a:fld id="{F72D54C0-7D22-46CF-BF09-7324B8416AA4}" type="datetime1">
              <a:rPr lang="zh-CN" altLang="en-US"/>
              <a:pPr>
                <a:defRPr/>
              </a:pPr>
              <a:t>2021/9/12</a:t>
            </a:fld>
            <a:endParaRPr lang="en-US" altLang="zh-CN"/>
          </a:p>
        </p:txBody>
      </p:sp>
      <p:sp>
        <p:nvSpPr>
          <p:cNvPr id="727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E7CD21D-8923-43F8-9B10-6D04B6421D04}" type="slidenum">
              <a:rPr lang="en-US" altLang="zh-CN" sz="1400">
                <a:solidFill>
                  <a:schemeClr val="bg2"/>
                </a:solidFill>
                <a:latin typeface="Tahoma" panose="020B0604030504040204" pitchFamily="34" charset="0"/>
              </a:rPr>
              <a:pPr/>
              <a:t>63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a:xfrm>
            <a:off x="381000" y="381000"/>
            <a:ext cx="8001000" cy="609600"/>
          </a:xfrm>
        </p:spPr>
        <p:txBody>
          <a:bodyPr/>
          <a:lstStyle/>
          <a:p>
            <a:pPr eaLnBrk="1" hangingPunct="1"/>
            <a:r>
              <a:rPr lang="en-US" altLang="zh-CN" smtClean="0">
                <a:latin typeface="隶书" panose="02010509060101010101" pitchFamily="49" charset="-122"/>
              </a:rPr>
              <a:t>1. </a:t>
            </a:r>
            <a:r>
              <a:rPr lang="zh-CN" altLang="en-US" smtClean="0">
                <a:latin typeface="隶书" panose="02010509060101010101" pitchFamily="49" charset="-122"/>
              </a:rPr>
              <a:t>常见显卡标准 </a:t>
            </a:r>
          </a:p>
        </p:txBody>
      </p:sp>
      <p:sp>
        <p:nvSpPr>
          <p:cNvPr id="73733" name="Rectangle 3"/>
          <p:cNvSpPr>
            <a:spLocks noGrp="1" noChangeArrowheads="1"/>
          </p:cNvSpPr>
          <p:nvPr>
            <p:ph idx="1"/>
          </p:nvPr>
        </p:nvSpPr>
        <p:spPr>
          <a:xfrm>
            <a:off x="457200" y="1219200"/>
            <a:ext cx="8229600" cy="5181600"/>
          </a:xfrm>
        </p:spPr>
        <p:txBody>
          <a:bodyPr/>
          <a:lstStyle/>
          <a:p>
            <a:pPr eaLnBrk="1" hangingPunct="1">
              <a:lnSpc>
                <a:spcPct val="120000"/>
              </a:lnSpc>
              <a:spcBef>
                <a:spcPct val="0"/>
              </a:spcBef>
            </a:pPr>
            <a:r>
              <a:rPr lang="zh-CN" altLang="en-US" sz="2600" smtClean="0">
                <a:latin typeface="Times New Roman" panose="02020603050405020304" pitchFamily="18" charset="0"/>
              </a:rPr>
              <a:t>显卡是显示器与主机之间的接口电路，负责将主机发送的待显示信号送给显示器。</a:t>
            </a:r>
            <a:r>
              <a:rPr lang="zh-CN" altLang="en-US" sz="2600" smtClean="0">
                <a:latin typeface="宋体" panose="02010600030101010101" pitchFamily="2" charset="-122"/>
              </a:rPr>
              <a:t> </a:t>
            </a:r>
          </a:p>
          <a:p>
            <a:pPr eaLnBrk="1" hangingPunct="1">
              <a:lnSpc>
                <a:spcPct val="120000"/>
              </a:lnSpc>
              <a:spcBef>
                <a:spcPct val="0"/>
              </a:spcBef>
            </a:pPr>
            <a:r>
              <a:rPr lang="en-US" altLang="zh-CN" sz="2600" smtClean="0">
                <a:latin typeface="宋体" panose="02010600030101010101" pitchFamily="2" charset="-122"/>
              </a:rPr>
              <a:t>(1) </a:t>
            </a:r>
            <a:r>
              <a:rPr lang="zh-CN" altLang="en-US" sz="2600" smtClean="0">
                <a:solidFill>
                  <a:srgbClr val="FFFF00"/>
                </a:solidFill>
                <a:latin typeface="宋体" panose="02010600030101010101" pitchFamily="2" charset="-122"/>
              </a:rPr>
              <a:t>字符</a:t>
            </a:r>
            <a:r>
              <a:rPr lang="en-US" altLang="zh-CN" sz="2600" smtClean="0">
                <a:solidFill>
                  <a:srgbClr val="FFFF00"/>
                </a:solidFill>
                <a:latin typeface="宋体" panose="02010600030101010101" pitchFamily="2" charset="-122"/>
              </a:rPr>
              <a:t>/</a:t>
            </a:r>
            <a:r>
              <a:rPr lang="zh-CN" altLang="en-US" sz="2600" smtClean="0">
                <a:solidFill>
                  <a:srgbClr val="FFFF00"/>
                </a:solidFill>
                <a:latin typeface="宋体" panose="02010600030101010101" pitchFamily="2" charset="-122"/>
              </a:rPr>
              <a:t>数字方式</a:t>
            </a:r>
            <a:r>
              <a:rPr lang="zh-CN" altLang="en-US" sz="2600" smtClean="0">
                <a:latin typeface="宋体" panose="02010600030101010101" pitchFamily="2" charset="-122"/>
              </a:rPr>
              <a:t>（</a:t>
            </a:r>
            <a:r>
              <a:rPr lang="en-US" altLang="zh-CN" sz="2600" smtClean="0">
                <a:latin typeface="宋体" panose="02010600030101010101" pitchFamily="2" charset="-122"/>
              </a:rPr>
              <a:t>A/N</a:t>
            </a:r>
            <a:r>
              <a:rPr lang="zh-CN" altLang="en-US" sz="2600" smtClean="0">
                <a:latin typeface="宋体" panose="02010600030101010101" pitchFamily="2" charset="-122"/>
              </a:rPr>
              <a:t>方式、文本显示方式）</a:t>
            </a:r>
          </a:p>
          <a:p>
            <a:pPr eaLnBrk="1" hangingPunct="1">
              <a:lnSpc>
                <a:spcPct val="120000"/>
              </a:lnSpc>
              <a:spcBef>
                <a:spcPct val="0"/>
              </a:spcBef>
            </a:pPr>
            <a:r>
              <a:rPr lang="zh-CN" altLang="en-US" sz="2600" smtClean="0">
                <a:latin typeface="宋体" panose="02010600030101010101" pitchFamily="2" charset="-122"/>
              </a:rPr>
              <a:t>以字符为显示内容的基本单元。</a:t>
            </a:r>
          </a:p>
          <a:p>
            <a:pPr eaLnBrk="1" hangingPunct="1">
              <a:lnSpc>
                <a:spcPct val="120000"/>
              </a:lnSpc>
              <a:spcBef>
                <a:spcPct val="0"/>
              </a:spcBef>
            </a:pPr>
            <a:r>
              <a:rPr lang="zh-CN" altLang="en-US" sz="2600" smtClean="0">
                <a:latin typeface="宋体" panose="02010600030101010101" pitchFamily="2" charset="-122"/>
              </a:rPr>
              <a:t>由于字符是由点阵组成的，所以在显示过程中，需将字符的</a:t>
            </a:r>
            <a:r>
              <a:rPr lang="en-US" altLang="zh-CN" sz="2600" smtClean="0">
                <a:latin typeface="宋体" panose="02010600030101010101" pitchFamily="2" charset="-122"/>
              </a:rPr>
              <a:t>ASCII</a:t>
            </a:r>
            <a:r>
              <a:rPr lang="zh-CN" altLang="en-US" sz="2600" smtClean="0">
                <a:latin typeface="宋体" panose="02010600030101010101" pitchFamily="2" charset="-122"/>
              </a:rPr>
              <a:t>码转换为字符点阵代码。</a:t>
            </a:r>
          </a:p>
          <a:p>
            <a:pPr eaLnBrk="1" hangingPunct="1">
              <a:lnSpc>
                <a:spcPct val="120000"/>
              </a:lnSpc>
              <a:spcBef>
                <a:spcPct val="0"/>
              </a:spcBef>
            </a:pPr>
            <a:r>
              <a:rPr lang="en-US" altLang="zh-CN" sz="2600" smtClean="0">
                <a:latin typeface="宋体" panose="02010600030101010101" pitchFamily="2" charset="-122"/>
              </a:rPr>
              <a:t>MDA</a:t>
            </a:r>
            <a:r>
              <a:rPr lang="zh-CN" altLang="en-US" sz="2600" smtClean="0">
                <a:latin typeface="宋体" panose="02010600030101010101" pitchFamily="2" charset="-122"/>
              </a:rPr>
              <a:t>显示标准 </a:t>
            </a:r>
            <a:r>
              <a:rPr lang="en-US" altLang="zh-CN" sz="2600" smtClean="0">
                <a:latin typeface="宋体" panose="02010600030101010101" pitchFamily="2" charset="-122"/>
              </a:rPr>
              <a:t>(</a:t>
            </a:r>
            <a:r>
              <a:rPr lang="zh-CN" altLang="en-US" sz="2600" smtClean="0">
                <a:latin typeface="宋体" panose="02010600030101010101" pitchFamily="2" charset="-122"/>
              </a:rPr>
              <a:t>单色显示适配器标准</a:t>
            </a:r>
            <a:r>
              <a:rPr lang="en-US" altLang="zh-CN" sz="2600" smtClean="0">
                <a:latin typeface="宋体" panose="02010600030101010101" pitchFamily="2" charset="-122"/>
              </a:rPr>
              <a:t>)</a:t>
            </a:r>
          </a:p>
          <a:p>
            <a:pPr eaLnBrk="1" hangingPunct="1">
              <a:lnSpc>
                <a:spcPct val="120000"/>
              </a:lnSpc>
              <a:spcBef>
                <a:spcPct val="0"/>
              </a:spcBef>
            </a:pPr>
            <a:r>
              <a:rPr lang="zh-CN" altLang="en-US" sz="2600" smtClean="0">
                <a:latin typeface="宋体" panose="02010600030101010101" pitchFamily="2" charset="-122"/>
              </a:rPr>
              <a:t>字符显示规格为</a:t>
            </a:r>
            <a:r>
              <a:rPr lang="en-US" altLang="zh-CN" sz="2600" smtClean="0">
                <a:latin typeface="宋体" panose="02010600030101010101" pitchFamily="2" charset="-122"/>
              </a:rPr>
              <a:t>80</a:t>
            </a:r>
            <a:r>
              <a:rPr lang="zh-CN" altLang="en-US" sz="2600" smtClean="0">
                <a:latin typeface="宋体" panose="02010600030101010101" pitchFamily="2" charset="-122"/>
              </a:rPr>
              <a:t>列</a:t>
            </a:r>
            <a:r>
              <a:rPr lang="en-US" altLang="zh-CN" sz="2600" smtClean="0">
                <a:latin typeface="宋体" panose="02010600030101010101" pitchFamily="2" charset="-122"/>
              </a:rPr>
              <a:t>×25</a:t>
            </a:r>
            <a:r>
              <a:rPr lang="zh-CN" altLang="en-US" sz="2600" smtClean="0">
                <a:latin typeface="宋体" panose="02010600030101010101" pitchFamily="2" charset="-122"/>
              </a:rPr>
              <a:t>行，相应像素为</a:t>
            </a:r>
            <a:r>
              <a:rPr lang="en-US" altLang="zh-CN" sz="2600" smtClean="0">
                <a:latin typeface="宋体" panose="02010600030101010101" pitchFamily="2" charset="-122"/>
              </a:rPr>
              <a:t>720×350</a:t>
            </a:r>
            <a:r>
              <a:rPr lang="zh-CN" altLang="en-US" sz="2600" smtClean="0">
                <a:latin typeface="宋体" panose="02010600030101010101" pitchFamily="2" charset="-122"/>
              </a:rPr>
              <a:t>，字符框为</a:t>
            </a:r>
            <a:r>
              <a:rPr lang="en-US" altLang="zh-CN" sz="2600" smtClean="0">
                <a:latin typeface="宋体" panose="02010600030101010101" pitchFamily="2" charset="-122"/>
              </a:rPr>
              <a:t>9×14</a:t>
            </a:r>
            <a:r>
              <a:rPr lang="zh-CN" altLang="en-US" sz="2600" smtClean="0">
                <a:latin typeface="宋体" panose="02010600030101010101" pitchFamily="2" charset="-122"/>
              </a:rPr>
              <a:t>，而字符点阵为</a:t>
            </a:r>
            <a:r>
              <a:rPr lang="en-US" altLang="zh-CN" sz="2600" smtClean="0">
                <a:latin typeface="宋体" panose="02010600030101010101" pitchFamily="2" charset="-122"/>
              </a:rPr>
              <a:t>7×9</a:t>
            </a:r>
            <a:r>
              <a:rPr lang="zh-CN" altLang="en-US" sz="2600" smtClean="0">
                <a:latin typeface="宋体" panose="02010600030101010101" pitchFamily="2" charset="-122"/>
              </a:rPr>
              <a:t>。 </a:t>
            </a:r>
            <a:r>
              <a:rPr lang="en-US" altLang="zh-CN" sz="2600" smtClean="0">
                <a:latin typeface="宋体" panose="02010600030101010101" pitchFamily="2" charset="-122"/>
              </a:rPr>
              <a:t>MDA</a:t>
            </a:r>
            <a:r>
              <a:rPr lang="zh-CN" altLang="en-US" sz="2600" smtClean="0">
                <a:latin typeface="宋体" panose="02010600030101010101" pitchFamily="2" charset="-122"/>
              </a:rPr>
              <a:t>标准仅支持字符显示且为黑白方式。</a:t>
            </a:r>
          </a:p>
        </p:txBody>
      </p:sp>
      <p:sp>
        <p:nvSpPr>
          <p:cNvPr id="4" name="日期占位符 3"/>
          <p:cNvSpPr>
            <a:spLocks noGrp="1"/>
          </p:cNvSpPr>
          <p:nvPr>
            <p:ph type="dt" sz="half" idx="10"/>
          </p:nvPr>
        </p:nvSpPr>
        <p:spPr/>
        <p:txBody>
          <a:bodyPr/>
          <a:lstStyle/>
          <a:p>
            <a:pPr>
              <a:defRPr/>
            </a:pPr>
            <a:fld id="{FB01054F-D614-410D-9A6B-AD7C25E622D0}" type="datetime1">
              <a:rPr lang="zh-CN" altLang="en-US"/>
              <a:pPr>
                <a:defRPr/>
              </a:pPr>
              <a:t>2021/9/12</a:t>
            </a:fld>
            <a:endParaRPr lang="en-US" altLang="zh-CN"/>
          </a:p>
        </p:txBody>
      </p:sp>
      <p:sp>
        <p:nvSpPr>
          <p:cNvPr id="737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5754F24-BFF6-4BD3-9B96-22F9A2509945}" type="slidenum">
              <a:rPr lang="en-US" altLang="zh-CN" sz="1400">
                <a:solidFill>
                  <a:schemeClr val="bg2"/>
                </a:solidFill>
                <a:latin typeface="Tahoma" panose="020B0604030504040204" pitchFamily="34" charset="0"/>
              </a:rPr>
              <a:pPr/>
              <a:t>64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64" name="Rectangle 15"/>
          <p:cNvSpPr>
            <a:spLocks noGrp="1" noChangeArrowheads="1"/>
          </p:cNvSpPr>
          <p:nvPr>
            <p:ph type="title"/>
          </p:nvPr>
        </p:nvSpPr>
        <p:spPr/>
        <p:txBody>
          <a:bodyPr/>
          <a:lstStyle/>
          <a:p>
            <a:pPr eaLnBrk="1" hangingPunct="1"/>
            <a:r>
              <a:rPr lang="en-US" altLang="zh-CN" smtClean="0">
                <a:latin typeface="宋体" panose="02010600030101010101" pitchFamily="2" charset="-122"/>
              </a:rPr>
              <a:t> MDA</a:t>
            </a:r>
            <a:r>
              <a:rPr lang="zh-CN" altLang="en-US" smtClean="0">
                <a:latin typeface="宋体" panose="02010600030101010101" pitchFamily="2" charset="-122"/>
              </a:rPr>
              <a:t>显示标准</a:t>
            </a:r>
            <a:endParaRPr lang="zh-CN" altLang="en-US" smtClean="0"/>
          </a:p>
        </p:txBody>
      </p:sp>
      <p:sp>
        <p:nvSpPr>
          <p:cNvPr id="165" name="日期占位符 3"/>
          <p:cNvSpPr>
            <a:spLocks noGrp="1"/>
          </p:cNvSpPr>
          <p:nvPr>
            <p:ph type="dt" sz="half" idx="10"/>
          </p:nvPr>
        </p:nvSpPr>
        <p:spPr/>
        <p:txBody>
          <a:bodyPr/>
          <a:lstStyle/>
          <a:p>
            <a:pPr>
              <a:defRPr/>
            </a:pPr>
            <a:fld id="{EB60683E-DF91-46F6-9790-A97B85355AC8}" type="datetime1">
              <a:rPr lang="zh-CN" altLang="en-US"/>
              <a:pPr>
                <a:defRPr/>
              </a:pPr>
              <a:t>2021/9/12</a:t>
            </a:fld>
            <a:endParaRPr lang="en-US" altLang="zh-CN"/>
          </a:p>
        </p:txBody>
      </p:sp>
      <p:sp>
        <p:nvSpPr>
          <p:cNvPr id="747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ABB4C78-3E03-4A9C-ACD1-1A10C143D288}" type="slidenum">
              <a:rPr lang="en-US" altLang="zh-CN" sz="1400">
                <a:solidFill>
                  <a:schemeClr val="bg2"/>
                </a:solidFill>
                <a:latin typeface="Tahoma" panose="020B0604030504040204" pitchFamily="34" charset="0"/>
              </a:rPr>
              <a:pPr/>
              <a:t>65</a:t>
            </a:fld>
            <a:endParaRPr lang="en-US" altLang="zh-CN" sz="1400">
              <a:solidFill>
                <a:schemeClr val="bg2"/>
              </a:solidFill>
              <a:latin typeface="Tahoma" panose="020B0604030504040204" pitchFamily="34" charset="0"/>
            </a:endParaRPr>
          </a:p>
        </p:txBody>
      </p:sp>
      <p:sp>
        <p:nvSpPr>
          <p:cNvPr id="74756" name="AutoShape 7"/>
          <p:cNvSpPr>
            <a:spLocks/>
          </p:cNvSpPr>
          <p:nvPr/>
        </p:nvSpPr>
        <p:spPr bwMode="auto">
          <a:xfrm rot="5400000">
            <a:off x="3505200" y="533400"/>
            <a:ext cx="304800" cy="1828800"/>
          </a:xfrm>
          <a:prstGeom prst="leftBrace">
            <a:avLst>
              <a:gd name="adj1" fmla="val 50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74757" name="Text Box 8"/>
          <p:cNvSpPr txBox="1">
            <a:spLocks noChangeArrowheads="1"/>
          </p:cNvSpPr>
          <p:nvPr/>
        </p:nvSpPr>
        <p:spPr bwMode="auto">
          <a:xfrm>
            <a:off x="3733800" y="58674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9</a:t>
            </a:r>
          </a:p>
        </p:txBody>
      </p:sp>
      <p:sp>
        <p:nvSpPr>
          <p:cNvPr id="74758" name="AutoShape 9"/>
          <p:cNvSpPr>
            <a:spLocks/>
          </p:cNvSpPr>
          <p:nvPr/>
        </p:nvSpPr>
        <p:spPr bwMode="auto">
          <a:xfrm rot="-5400000">
            <a:off x="3771900" y="4457700"/>
            <a:ext cx="304800" cy="2514600"/>
          </a:xfrm>
          <a:prstGeom prst="leftBrace">
            <a:avLst>
              <a:gd name="adj1" fmla="val 6875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74759" name="Text Box 10"/>
          <p:cNvSpPr txBox="1">
            <a:spLocks noChangeArrowheads="1"/>
          </p:cNvSpPr>
          <p:nvPr/>
        </p:nvSpPr>
        <p:spPr bwMode="auto">
          <a:xfrm>
            <a:off x="3429000" y="8985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7</a:t>
            </a:r>
          </a:p>
        </p:txBody>
      </p:sp>
      <p:sp>
        <p:nvSpPr>
          <p:cNvPr id="74760" name="AutoShape 11"/>
          <p:cNvSpPr>
            <a:spLocks/>
          </p:cNvSpPr>
          <p:nvPr/>
        </p:nvSpPr>
        <p:spPr bwMode="auto">
          <a:xfrm>
            <a:off x="5334000" y="1752600"/>
            <a:ext cx="381000" cy="3657600"/>
          </a:xfrm>
          <a:prstGeom prst="rightBrace">
            <a:avLst>
              <a:gd name="adj1" fmla="val 80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74761" name="Text Box 12"/>
          <p:cNvSpPr txBox="1">
            <a:spLocks noChangeArrowheads="1"/>
          </p:cNvSpPr>
          <p:nvPr/>
        </p:nvSpPr>
        <p:spPr bwMode="auto">
          <a:xfrm>
            <a:off x="5867400" y="34290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14</a:t>
            </a:r>
          </a:p>
        </p:txBody>
      </p:sp>
      <p:sp>
        <p:nvSpPr>
          <p:cNvPr id="74762" name="AutoShape 13"/>
          <p:cNvSpPr>
            <a:spLocks/>
          </p:cNvSpPr>
          <p:nvPr/>
        </p:nvSpPr>
        <p:spPr bwMode="auto">
          <a:xfrm rot="10800000">
            <a:off x="2209800" y="1752600"/>
            <a:ext cx="381000" cy="2286000"/>
          </a:xfrm>
          <a:prstGeom prst="rightBrace">
            <a:avLst>
              <a:gd name="adj1" fmla="val 50000"/>
              <a:gd name="adj2" fmla="val 51435"/>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74763" name="Text Box 14"/>
          <p:cNvSpPr txBox="1">
            <a:spLocks noChangeArrowheads="1"/>
          </p:cNvSpPr>
          <p:nvPr/>
        </p:nvSpPr>
        <p:spPr bwMode="auto">
          <a:xfrm>
            <a:off x="1905000" y="28194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latin typeface="宋体" panose="02010600030101010101" pitchFamily="2" charset="-122"/>
              </a:rPr>
              <a:t>9</a:t>
            </a:r>
          </a:p>
        </p:txBody>
      </p:sp>
      <p:sp>
        <p:nvSpPr>
          <p:cNvPr id="74765" name="Text Box 16"/>
          <p:cNvSpPr txBox="1">
            <a:spLocks noChangeArrowheads="1"/>
          </p:cNvSpPr>
          <p:nvPr/>
        </p:nvSpPr>
        <p:spPr bwMode="auto">
          <a:xfrm>
            <a:off x="914400" y="2667000"/>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latin typeface="宋体" panose="02010600030101010101" pitchFamily="2" charset="-122"/>
              </a:rPr>
              <a:t>字符点阵</a:t>
            </a:r>
          </a:p>
        </p:txBody>
      </p:sp>
      <p:sp>
        <p:nvSpPr>
          <p:cNvPr id="74766" name="Text Box 17"/>
          <p:cNvSpPr txBox="1">
            <a:spLocks noChangeArrowheads="1"/>
          </p:cNvSpPr>
          <p:nvPr/>
        </p:nvSpPr>
        <p:spPr bwMode="auto">
          <a:xfrm>
            <a:off x="4648200" y="58674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latin typeface="宋体" panose="02010600030101010101" pitchFamily="2" charset="-122"/>
              </a:rPr>
              <a:t>字符框</a:t>
            </a:r>
          </a:p>
        </p:txBody>
      </p:sp>
      <p:graphicFrame>
        <p:nvGraphicFramePr>
          <p:cNvPr id="480437" name="Group 181"/>
          <p:cNvGraphicFramePr>
            <a:graphicFrameLocks noGrp="1"/>
          </p:cNvGraphicFramePr>
          <p:nvPr/>
        </p:nvGraphicFramePr>
        <p:xfrm>
          <a:off x="2667000" y="1698625"/>
          <a:ext cx="2514600" cy="3778250"/>
        </p:xfrm>
        <a:graphic>
          <a:graphicData uri="http://schemas.openxmlformats.org/drawingml/2006/table">
            <a:tbl>
              <a:tblPr/>
              <a:tblGrid>
                <a:gridCol w="279400">
                  <a:extLst>
                    <a:ext uri="{9D8B030D-6E8A-4147-A177-3AD203B41FA5}"/>
                  </a:extLst>
                </a:gridCol>
                <a:gridCol w="279400">
                  <a:extLst>
                    <a:ext uri="{9D8B030D-6E8A-4147-A177-3AD203B41FA5}"/>
                  </a:extLst>
                </a:gridCol>
                <a:gridCol w="279400">
                  <a:extLst>
                    <a:ext uri="{9D8B030D-6E8A-4147-A177-3AD203B41FA5}"/>
                  </a:extLst>
                </a:gridCol>
                <a:gridCol w="279400">
                  <a:extLst>
                    <a:ext uri="{9D8B030D-6E8A-4147-A177-3AD203B41FA5}"/>
                  </a:extLst>
                </a:gridCol>
                <a:gridCol w="279400">
                  <a:extLst>
                    <a:ext uri="{9D8B030D-6E8A-4147-A177-3AD203B41FA5}"/>
                  </a:extLst>
                </a:gridCol>
                <a:gridCol w="279400">
                  <a:extLst>
                    <a:ext uri="{9D8B030D-6E8A-4147-A177-3AD203B41FA5}"/>
                  </a:extLst>
                </a:gridCol>
                <a:gridCol w="279400">
                  <a:extLst>
                    <a:ext uri="{9D8B030D-6E8A-4147-A177-3AD203B41FA5}"/>
                  </a:extLst>
                </a:gridCol>
                <a:gridCol w="279400">
                  <a:extLst>
                    <a:ext uri="{9D8B030D-6E8A-4147-A177-3AD203B41FA5}"/>
                  </a:extLst>
                </a:gridCol>
                <a:gridCol w="279400">
                  <a:extLst>
                    <a:ext uri="{9D8B030D-6E8A-4147-A177-3AD203B41FA5}"/>
                  </a:extLst>
                </a:gridCol>
              </a:tblGrid>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31786">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2651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1" lang="zh-CN" altLang="zh-CN" sz="1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80" name="Rectangle 3"/>
          <p:cNvSpPr>
            <a:spLocks noGrp="1" noChangeArrowheads="1"/>
          </p:cNvSpPr>
          <p:nvPr>
            <p:ph idx="1"/>
          </p:nvPr>
        </p:nvSpPr>
        <p:spPr>
          <a:xfrm>
            <a:off x="685800" y="685800"/>
            <a:ext cx="7772400" cy="5257800"/>
          </a:xfrm>
        </p:spPr>
        <p:txBody>
          <a:bodyPr/>
          <a:lstStyle/>
          <a:p>
            <a:pPr eaLnBrk="1" hangingPunct="1">
              <a:lnSpc>
                <a:spcPct val="120000"/>
              </a:lnSpc>
              <a:spcBef>
                <a:spcPct val="0"/>
              </a:spcBef>
            </a:pPr>
            <a:r>
              <a:rPr lang="en-US" altLang="zh-CN" smtClean="0">
                <a:latin typeface="隶书" panose="02010509060101010101" pitchFamily="49" charset="-122"/>
              </a:rPr>
              <a:t>(2) </a:t>
            </a:r>
            <a:r>
              <a:rPr lang="zh-CN" altLang="en-US" smtClean="0">
                <a:solidFill>
                  <a:srgbClr val="FFFF00"/>
                </a:solidFill>
                <a:latin typeface="隶书" panose="02010509060101010101" pitchFamily="49" charset="-122"/>
              </a:rPr>
              <a:t>图形方式</a:t>
            </a:r>
            <a:r>
              <a:rPr lang="en-US" altLang="zh-CN" smtClean="0">
                <a:solidFill>
                  <a:srgbClr val="FFFF00"/>
                </a:solidFill>
                <a:latin typeface="隶书" panose="02010509060101010101" pitchFamily="49" charset="-122"/>
              </a:rPr>
              <a:t>(APA</a:t>
            </a:r>
            <a:r>
              <a:rPr lang="zh-CN" altLang="en-US" smtClean="0">
                <a:solidFill>
                  <a:srgbClr val="FFFF00"/>
                </a:solidFill>
                <a:latin typeface="隶书" panose="02010509060101010101" pitchFamily="49" charset="-122"/>
              </a:rPr>
              <a:t>方式</a:t>
            </a:r>
            <a:r>
              <a:rPr lang="en-US" altLang="zh-CN" smtClean="0">
                <a:solidFill>
                  <a:srgbClr val="FFFF00"/>
                </a:solidFill>
                <a:latin typeface="隶书" panose="02010509060101010101" pitchFamily="49" charset="-122"/>
              </a:rPr>
              <a:t>)</a:t>
            </a:r>
            <a:endParaRPr lang="en-US" altLang="zh-CN" smtClean="0">
              <a:solidFill>
                <a:srgbClr val="FFFF00"/>
              </a:solidFill>
              <a:latin typeface="宋体" panose="02010600030101010101" pitchFamily="2" charset="-122"/>
            </a:endParaRPr>
          </a:p>
          <a:p>
            <a:pPr eaLnBrk="1" hangingPunct="1">
              <a:lnSpc>
                <a:spcPct val="120000"/>
              </a:lnSpc>
              <a:spcBef>
                <a:spcPct val="0"/>
              </a:spcBef>
            </a:pPr>
            <a:r>
              <a:rPr lang="zh-CN" altLang="en-US" smtClean="0">
                <a:latin typeface="宋体" panose="02010600030101010101" pitchFamily="2" charset="-122"/>
              </a:rPr>
              <a:t>图形方式不如字符方式那样规整，图形信息更具随机性。不论是字符还是图形，字形上都由许多亮度不同的、或色彩不同的像点所组成。每一个像点称为一个像素</a:t>
            </a:r>
            <a:r>
              <a:rPr lang="en-US" altLang="zh-CN" smtClean="0">
                <a:latin typeface="宋体" panose="02010600030101010101" pitchFamily="2" charset="-122"/>
              </a:rPr>
              <a:t>(Pixel)</a:t>
            </a:r>
            <a:r>
              <a:rPr lang="zh-CN" altLang="en-US" smtClean="0">
                <a:latin typeface="宋体" panose="02010600030101010101" pitchFamily="2" charset="-122"/>
              </a:rPr>
              <a:t>，或称为像元。</a:t>
            </a:r>
          </a:p>
          <a:p>
            <a:pPr eaLnBrk="1" hangingPunct="1">
              <a:lnSpc>
                <a:spcPct val="120000"/>
              </a:lnSpc>
              <a:spcBef>
                <a:spcPct val="0"/>
              </a:spcBef>
            </a:pPr>
            <a:r>
              <a:rPr lang="zh-CN" altLang="en-US" smtClean="0">
                <a:latin typeface="宋体" panose="02010600030101010101" pitchFamily="2" charset="-122"/>
              </a:rPr>
              <a:t>图形显示标准有</a:t>
            </a:r>
            <a:r>
              <a:rPr lang="en-US" altLang="zh-CN" smtClean="0">
                <a:latin typeface="宋体" panose="02010600030101010101" pitchFamily="2" charset="-122"/>
              </a:rPr>
              <a:t>CGA</a:t>
            </a:r>
            <a:r>
              <a:rPr lang="zh-CN" altLang="en-US" smtClean="0">
                <a:latin typeface="宋体" panose="02010600030101010101" pitchFamily="2" charset="-122"/>
              </a:rPr>
              <a:t>、</a:t>
            </a:r>
            <a:r>
              <a:rPr lang="en-US" altLang="zh-CN" smtClean="0">
                <a:latin typeface="宋体" panose="02010600030101010101" pitchFamily="2" charset="-122"/>
              </a:rPr>
              <a:t>EGA</a:t>
            </a:r>
            <a:r>
              <a:rPr lang="zh-CN" altLang="en-US" smtClean="0">
                <a:latin typeface="宋体" panose="02010600030101010101" pitchFamily="2" charset="-122"/>
              </a:rPr>
              <a:t>、</a:t>
            </a:r>
            <a:r>
              <a:rPr lang="en-US" altLang="zh-CN" smtClean="0">
                <a:latin typeface="宋体" panose="02010600030101010101" pitchFamily="2" charset="-122"/>
              </a:rPr>
              <a:t>VGA</a:t>
            </a:r>
            <a:r>
              <a:rPr lang="zh-CN" altLang="en-US" smtClean="0">
                <a:latin typeface="宋体" panose="02010600030101010101" pitchFamily="2" charset="-122"/>
              </a:rPr>
              <a:t>、</a:t>
            </a:r>
            <a:r>
              <a:rPr lang="en-US" altLang="zh-CN" smtClean="0">
                <a:latin typeface="宋体" panose="02010600030101010101" pitchFamily="2" charset="-122"/>
              </a:rPr>
              <a:t>TVGA</a:t>
            </a:r>
            <a:r>
              <a:rPr lang="zh-CN" altLang="en-US" smtClean="0">
                <a:latin typeface="宋体" panose="02010600030101010101" pitchFamily="2" charset="-122"/>
              </a:rPr>
              <a:t>、</a:t>
            </a:r>
            <a:r>
              <a:rPr lang="en-US" altLang="zh-CN" smtClean="0">
                <a:latin typeface="宋体" panose="02010600030101010101" pitchFamily="2" charset="-122"/>
              </a:rPr>
              <a:t>XGA </a:t>
            </a:r>
            <a:r>
              <a:rPr lang="zh-CN" altLang="en-US" smtClean="0">
                <a:latin typeface="宋体" panose="02010600030101010101" pitchFamily="2" charset="-122"/>
              </a:rPr>
              <a:t>等标准。</a:t>
            </a:r>
          </a:p>
          <a:p>
            <a:pPr eaLnBrk="1" hangingPunct="1">
              <a:lnSpc>
                <a:spcPct val="120000"/>
              </a:lnSpc>
              <a:spcBef>
                <a:spcPct val="0"/>
              </a:spcBef>
            </a:pPr>
            <a:r>
              <a:rPr lang="zh-CN" altLang="en-US" smtClean="0">
                <a:latin typeface="宋体" panose="02010600030101010101" pitchFamily="2" charset="-122"/>
              </a:rPr>
              <a:t>这些标准分别规定了形式控制的字符规格或象素数及色彩数。</a:t>
            </a:r>
          </a:p>
        </p:txBody>
      </p:sp>
      <p:sp>
        <p:nvSpPr>
          <p:cNvPr id="3" name="日期占位符 3"/>
          <p:cNvSpPr>
            <a:spLocks noGrp="1"/>
          </p:cNvSpPr>
          <p:nvPr>
            <p:ph type="dt" sz="half" idx="10"/>
          </p:nvPr>
        </p:nvSpPr>
        <p:spPr/>
        <p:txBody>
          <a:bodyPr/>
          <a:lstStyle/>
          <a:p>
            <a:pPr>
              <a:defRPr/>
            </a:pPr>
            <a:fld id="{8E9CBC69-4605-421E-906D-5483A039DBD2}" type="datetime1">
              <a:rPr lang="zh-CN" altLang="en-US"/>
              <a:pPr>
                <a:defRPr/>
              </a:pPr>
              <a:t>2021/9/12</a:t>
            </a:fld>
            <a:endParaRPr lang="en-US" altLang="zh-CN"/>
          </a:p>
        </p:txBody>
      </p:sp>
      <p:sp>
        <p:nvSpPr>
          <p:cNvPr id="757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36780E3-DC7D-481F-95F5-D223FBB0697B}" type="slidenum">
              <a:rPr lang="en-US" altLang="zh-CN" sz="1400">
                <a:solidFill>
                  <a:schemeClr val="bg2"/>
                </a:solidFill>
                <a:latin typeface="Tahoma" panose="020B0604030504040204" pitchFamily="34" charset="0"/>
              </a:rPr>
              <a:pPr/>
              <a:t>66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381000" y="381000"/>
            <a:ext cx="8001000" cy="685800"/>
          </a:xfrm>
        </p:spPr>
        <p:txBody>
          <a:bodyPr/>
          <a:lstStyle/>
          <a:p>
            <a:pPr eaLnBrk="1" hangingPunct="1"/>
            <a:r>
              <a:rPr lang="en-US" altLang="zh-CN" smtClean="0">
                <a:latin typeface="隶书" panose="02010509060101010101" pitchFamily="49" charset="-122"/>
              </a:rPr>
              <a:t>2. CRT</a:t>
            </a:r>
            <a:r>
              <a:rPr lang="zh-CN" altLang="en-US" smtClean="0">
                <a:latin typeface="隶书" panose="02010509060101010101" pitchFamily="49" charset="-122"/>
              </a:rPr>
              <a:t>显示器</a:t>
            </a:r>
            <a:r>
              <a:rPr lang="zh-CN" altLang="en-US" smtClean="0">
                <a:latin typeface="宋体" panose="02010600030101010101" pitchFamily="2" charset="-122"/>
              </a:rPr>
              <a:t> </a:t>
            </a:r>
          </a:p>
        </p:txBody>
      </p:sp>
      <p:sp>
        <p:nvSpPr>
          <p:cNvPr id="76805" name="Rectangle 3"/>
          <p:cNvSpPr>
            <a:spLocks noGrp="1" noChangeArrowheads="1"/>
          </p:cNvSpPr>
          <p:nvPr>
            <p:ph idx="1"/>
          </p:nvPr>
        </p:nvSpPr>
        <p:spPr>
          <a:xfrm>
            <a:off x="533400" y="1295400"/>
            <a:ext cx="8153400" cy="5029200"/>
          </a:xfrm>
        </p:spPr>
        <p:txBody>
          <a:bodyPr/>
          <a:lstStyle/>
          <a:p>
            <a:pPr eaLnBrk="1" hangingPunct="1">
              <a:lnSpc>
                <a:spcPct val="120000"/>
              </a:lnSpc>
              <a:spcBef>
                <a:spcPct val="0"/>
              </a:spcBef>
            </a:pPr>
            <a:r>
              <a:rPr lang="en-US" altLang="zh-CN" smtClean="0">
                <a:latin typeface="宋体" panose="02010600030101010101" pitchFamily="2" charset="-122"/>
              </a:rPr>
              <a:t>CRT</a:t>
            </a:r>
            <a:r>
              <a:rPr lang="zh-CN" altLang="en-US" smtClean="0">
                <a:latin typeface="宋体" panose="02010600030101010101" pitchFamily="2" charset="-122"/>
              </a:rPr>
              <a:t>是目前应用最广泛的显示器件，它既可作为字符显示器，又可作为图像、图形显示器。</a:t>
            </a:r>
          </a:p>
          <a:p>
            <a:pPr eaLnBrk="1" hangingPunct="1">
              <a:lnSpc>
                <a:spcPct val="120000"/>
              </a:lnSpc>
              <a:spcBef>
                <a:spcPct val="0"/>
              </a:spcBef>
            </a:pPr>
            <a:r>
              <a:rPr lang="en-US" altLang="zh-CN" smtClean="0">
                <a:latin typeface="宋体" panose="02010600030101010101" pitchFamily="2" charset="-122"/>
              </a:rPr>
              <a:t>(1) CRT</a:t>
            </a:r>
            <a:r>
              <a:rPr lang="zh-CN" altLang="en-US" smtClean="0">
                <a:latin typeface="宋体" panose="02010600030101010101" pitchFamily="2" charset="-122"/>
              </a:rPr>
              <a:t>显示器的分类</a:t>
            </a:r>
          </a:p>
          <a:p>
            <a:pPr lvl="1" eaLnBrk="1" hangingPunct="1">
              <a:lnSpc>
                <a:spcPct val="120000"/>
              </a:lnSpc>
              <a:spcBef>
                <a:spcPct val="0"/>
              </a:spcBef>
            </a:pPr>
            <a:r>
              <a:rPr lang="zh-CN" altLang="en-US" sz="2800" smtClean="0">
                <a:latin typeface="宋体" panose="02010600030101010101" pitchFamily="2" charset="-122"/>
              </a:rPr>
              <a:t>球面</a:t>
            </a:r>
            <a:r>
              <a:rPr lang="zh-CN" altLang="en-US" sz="2800" smtClean="0">
                <a:solidFill>
                  <a:srgbClr val="FFC000"/>
                </a:solidFill>
                <a:latin typeface="宋体" panose="02010600030101010101" pitchFamily="2" charset="-122"/>
              </a:rPr>
              <a:t>显像管</a:t>
            </a:r>
            <a:r>
              <a:rPr lang="zh-CN" altLang="en-US" sz="2800" smtClean="0">
                <a:latin typeface="宋体" panose="02010600030101010101" pitchFamily="2" charset="-122"/>
              </a:rPr>
              <a:t> </a:t>
            </a:r>
          </a:p>
          <a:p>
            <a:pPr lvl="1" eaLnBrk="1" hangingPunct="1">
              <a:lnSpc>
                <a:spcPct val="120000"/>
              </a:lnSpc>
              <a:spcBef>
                <a:spcPct val="0"/>
              </a:spcBef>
            </a:pPr>
            <a:r>
              <a:rPr lang="zh-CN" altLang="en-US" sz="2800" smtClean="0">
                <a:latin typeface="宋体" panose="02010600030101010101" pitchFamily="2" charset="-122"/>
              </a:rPr>
              <a:t>平面直角显像管 </a:t>
            </a:r>
            <a:r>
              <a:rPr lang="en-US" altLang="zh-CN" sz="2800" smtClean="0">
                <a:latin typeface="宋体" panose="02010600030101010101" pitchFamily="2" charset="-122"/>
              </a:rPr>
              <a:t>(FST) </a:t>
            </a:r>
          </a:p>
          <a:p>
            <a:pPr lvl="1" eaLnBrk="1" hangingPunct="1">
              <a:lnSpc>
                <a:spcPct val="120000"/>
              </a:lnSpc>
              <a:spcBef>
                <a:spcPct val="0"/>
              </a:spcBef>
            </a:pPr>
            <a:r>
              <a:rPr lang="zh-CN" altLang="en-US" sz="2800" smtClean="0">
                <a:latin typeface="宋体" panose="02010600030101010101" pitchFamily="2" charset="-122"/>
              </a:rPr>
              <a:t>柱面显像管 </a:t>
            </a:r>
          </a:p>
          <a:p>
            <a:pPr lvl="1" eaLnBrk="1" hangingPunct="1">
              <a:lnSpc>
                <a:spcPct val="120000"/>
              </a:lnSpc>
              <a:spcBef>
                <a:spcPct val="0"/>
              </a:spcBef>
            </a:pPr>
            <a:r>
              <a:rPr lang="zh-CN" altLang="en-US" sz="2800" smtClean="0">
                <a:latin typeface="宋体" panose="02010600030101010101" pitchFamily="2" charset="-122"/>
              </a:rPr>
              <a:t>纯平显像管 </a:t>
            </a:r>
            <a:r>
              <a:rPr lang="en-US" altLang="zh-CN" sz="2800" smtClean="0">
                <a:latin typeface="宋体" panose="02010600030101010101" pitchFamily="2" charset="-122"/>
              </a:rPr>
              <a:t>(IFT) </a:t>
            </a:r>
          </a:p>
        </p:txBody>
      </p:sp>
      <p:sp>
        <p:nvSpPr>
          <p:cNvPr id="4" name="日期占位符 3"/>
          <p:cNvSpPr>
            <a:spLocks noGrp="1"/>
          </p:cNvSpPr>
          <p:nvPr>
            <p:ph type="dt" sz="half" idx="10"/>
          </p:nvPr>
        </p:nvSpPr>
        <p:spPr/>
        <p:txBody>
          <a:bodyPr/>
          <a:lstStyle/>
          <a:p>
            <a:pPr>
              <a:defRPr/>
            </a:pPr>
            <a:fld id="{7285F6BD-E5C1-416D-8043-BD3281A10CBC}" type="datetime1">
              <a:rPr lang="zh-CN" altLang="en-US"/>
              <a:pPr>
                <a:defRPr/>
              </a:pPr>
              <a:t>2021/9/12</a:t>
            </a:fld>
            <a:endParaRPr lang="en-US" altLang="zh-CN"/>
          </a:p>
        </p:txBody>
      </p:sp>
      <p:sp>
        <p:nvSpPr>
          <p:cNvPr id="76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AF32C8A-3A1D-444C-BCBA-C3DDCA260954}" type="slidenum">
              <a:rPr lang="en-US" altLang="zh-CN" sz="1400">
                <a:solidFill>
                  <a:schemeClr val="bg2"/>
                </a:solidFill>
                <a:latin typeface="Tahoma" panose="020B0604030504040204" pitchFamily="34" charset="0"/>
              </a:rPr>
              <a:pPr/>
              <a:t>67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8" name="Rectangle 3"/>
          <p:cNvSpPr>
            <a:spLocks noGrp="1" noChangeArrowheads="1"/>
          </p:cNvSpPr>
          <p:nvPr>
            <p:ph idx="1"/>
          </p:nvPr>
        </p:nvSpPr>
        <p:spPr>
          <a:xfrm>
            <a:off x="685800" y="762000"/>
            <a:ext cx="7772400" cy="5181600"/>
          </a:xfrm>
        </p:spPr>
        <p:txBody>
          <a:bodyPr/>
          <a:lstStyle/>
          <a:p>
            <a:pPr eaLnBrk="1" hangingPunct="1">
              <a:lnSpc>
                <a:spcPct val="150000"/>
              </a:lnSpc>
            </a:pPr>
            <a:r>
              <a:rPr lang="en-US" altLang="zh-CN" smtClean="0">
                <a:latin typeface="宋体" panose="02010600030101010101" pitchFamily="2" charset="-122"/>
              </a:rPr>
              <a:t>CRT</a:t>
            </a:r>
            <a:r>
              <a:rPr lang="zh-CN" altLang="en-US" smtClean="0">
                <a:latin typeface="宋体" panose="02010600030101010101" pitchFamily="2" charset="-122"/>
              </a:rPr>
              <a:t>是一个漏斗形的电真空器件，它由电子枪、荧光屏及偏转装置组成。</a:t>
            </a:r>
            <a:endParaRPr lang="zh-CN" altLang="en-US" smtClean="0"/>
          </a:p>
        </p:txBody>
      </p:sp>
      <p:sp>
        <p:nvSpPr>
          <p:cNvPr id="4" name="日期占位符 3"/>
          <p:cNvSpPr>
            <a:spLocks noGrp="1"/>
          </p:cNvSpPr>
          <p:nvPr>
            <p:ph type="dt" sz="half" idx="10"/>
          </p:nvPr>
        </p:nvSpPr>
        <p:spPr/>
        <p:txBody>
          <a:bodyPr/>
          <a:lstStyle/>
          <a:p>
            <a:pPr>
              <a:defRPr/>
            </a:pPr>
            <a:fld id="{A777A128-15A1-4C83-B07D-E57F6FFEBE02}" type="datetime1">
              <a:rPr lang="zh-CN" altLang="en-US"/>
              <a:pPr>
                <a:defRPr/>
              </a:pPr>
              <a:t>2021/9/12</a:t>
            </a:fld>
            <a:endParaRPr lang="en-US" altLang="zh-CN"/>
          </a:p>
        </p:txBody>
      </p:sp>
      <p:sp>
        <p:nvSpPr>
          <p:cNvPr id="778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C6255FB-9950-48E3-9226-1DAB9FBF38D7}" type="slidenum">
              <a:rPr lang="en-US" altLang="zh-CN" sz="1400">
                <a:solidFill>
                  <a:schemeClr val="bg2"/>
                </a:solidFill>
                <a:latin typeface="Tahoma" panose="020B0604030504040204" pitchFamily="34" charset="0"/>
              </a:rPr>
              <a:pPr/>
              <a:t>68</a:t>
            </a:fld>
            <a:endParaRPr lang="en-US" altLang="zh-CN" sz="1400">
              <a:solidFill>
                <a:schemeClr val="bg2"/>
              </a:solidFill>
              <a:latin typeface="Tahoma" panose="020B0604030504040204" pitchFamily="34" charset="0"/>
            </a:endParaRPr>
          </a:p>
        </p:txBody>
      </p:sp>
      <p:pic>
        <p:nvPicPr>
          <p:cNvPr id="77829" name="Picture 4" descr="tu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62200"/>
            <a:ext cx="5664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2" name="Rectangle 3"/>
          <p:cNvSpPr>
            <a:spLocks noGrp="1" noChangeArrowheads="1"/>
          </p:cNvSpPr>
          <p:nvPr>
            <p:ph idx="1"/>
          </p:nvPr>
        </p:nvSpPr>
        <p:spPr>
          <a:xfrm>
            <a:off x="685800" y="609600"/>
            <a:ext cx="7772400" cy="5486400"/>
          </a:xfrm>
        </p:spPr>
        <p:txBody>
          <a:bodyPr/>
          <a:lstStyle/>
          <a:p>
            <a:pPr eaLnBrk="1" hangingPunct="1">
              <a:lnSpc>
                <a:spcPct val="120000"/>
              </a:lnSpc>
              <a:spcBef>
                <a:spcPct val="0"/>
              </a:spcBef>
            </a:pPr>
            <a:r>
              <a:rPr lang="zh-CN" altLang="en-US" sz="2600" smtClean="0"/>
              <a:t>电子枪包括灯丝、阴极、控制</a:t>
            </a:r>
            <a:r>
              <a:rPr lang="en-US" altLang="zh-CN" sz="2600" smtClean="0"/>
              <a:t>(</a:t>
            </a:r>
            <a:r>
              <a:rPr lang="zh-CN" altLang="en-US" sz="2600" smtClean="0"/>
              <a:t>栅</a:t>
            </a:r>
            <a:r>
              <a:rPr lang="en-US" altLang="zh-CN" sz="2600" smtClean="0"/>
              <a:t>)</a:t>
            </a:r>
            <a:r>
              <a:rPr lang="zh-CN" altLang="en-US" sz="2600" smtClean="0"/>
              <a:t>极、第一阳极</a:t>
            </a:r>
            <a:r>
              <a:rPr lang="en-US" altLang="zh-CN" sz="2600" smtClean="0"/>
              <a:t>(</a:t>
            </a:r>
            <a:r>
              <a:rPr lang="zh-CN" altLang="en-US" sz="2600" smtClean="0"/>
              <a:t>加速阳极</a:t>
            </a:r>
            <a:r>
              <a:rPr lang="en-US" altLang="zh-CN" sz="2600" smtClean="0"/>
              <a:t>)</a:t>
            </a:r>
            <a:r>
              <a:rPr lang="zh-CN" altLang="en-US" sz="2600" smtClean="0"/>
              <a:t>、第二阳极</a:t>
            </a:r>
            <a:r>
              <a:rPr lang="en-US" altLang="zh-CN" sz="2600" smtClean="0"/>
              <a:t>(</a:t>
            </a:r>
            <a:r>
              <a:rPr lang="zh-CN" altLang="en-US" sz="2600" smtClean="0"/>
              <a:t>聚焦极</a:t>
            </a:r>
            <a:r>
              <a:rPr lang="en-US" altLang="zh-CN" sz="2600" smtClean="0"/>
              <a:t>)</a:t>
            </a:r>
            <a:r>
              <a:rPr lang="zh-CN" altLang="en-US" sz="2600" smtClean="0"/>
              <a:t>和第三阳极。当灯丝加热后，阴极受热而发射电子，电子的发射量和发射速度受控制极控制。电子经加速、聚焦而形成电子束，在第三阳极形成的均匀空间电位作用下，使电子束高速射到荧光屏上，荧光屏上的荧光粉受电子束的轰击产生亮点，其亮度取决于电子束的轰击速度、电子束电流强度和荧光粉的发光效率。电子束在偏转系统控制下，在荧光屏的不同位置产生光点，由这些光点可以组成各种所需的字符、图形和图像。</a:t>
            </a:r>
          </a:p>
        </p:txBody>
      </p:sp>
      <p:sp>
        <p:nvSpPr>
          <p:cNvPr id="3" name="日期占位符 3"/>
          <p:cNvSpPr>
            <a:spLocks noGrp="1"/>
          </p:cNvSpPr>
          <p:nvPr>
            <p:ph type="dt" sz="half" idx="10"/>
          </p:nvPr>
        </p:nvSpPr>
        <p:spPr/>
        <p:txBody>
          <a:bodyPr/>
          <a:lstStyle/>
          <a:p>
            <a:pPr>
              <a:defRPr/>
            </a:pPr>
            <a:fld id="{706C7009-5DE8-4233-9227-2E84AB4EB546}" type="datetime1">
              <a:rPr lang="zh-CN" altLang="en-US"/>
              <a:pPr>
                <a:defRPr/>
              </a:pPr>
              <a:t>2021/9/12</a:t>
            </a:fld>
            <a:endParaRPr lang="en-US" altLang="zh-CN"/>
          </a:p>
        </p:txBody>
      </p:sp>
      <p:sp>
        <p:nvSpPr>
          <p:cNvPr id="788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7B05268-7622-40C6-B050-6BDD4751FAB2}" type="slidenum">
              <a:rPr lang="en-US" altLang="zh-CN" sz="1400">
                <a:solidFill>
                  <a:schemeClr val="bg2"/>
                </a:solidFill>
                <a:latin typeface="Tahoma" panose="020B0604030504040204" pitchFamily="34" charset="0"/>
              </a:rPr>
              <a:pPr/>
              <a:t>69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381000" y="381000"/>
            <a:ext cx="8001000" cy="609600"/>
          </a:xfrm>
        </p:spPr>
        <p:txBody>
          <a:bodyPr/>
          <a:lstStyle/>
          <a:p>
            <a:pPr eaLnBrk="1" hangingPunct="1"/>
            <a:r>
              <a:rPr lang="en-US" altLang="zh-CN" smtClean="0">
                <a:latin typeface="隶书" panose="02010509060101010101" pitchFamily="49" charset="-122"/>
              </a:rPr>
              <a:t>2</a:t>
            </a:r>
            <a:r>
              <a:rPr lang="zh-CN" altLang="en-US" smtClean="0">
                <a:latin typeface="隶书" panose="02010509060101010101" pitchFamily="49" charset="-122"/>
              </a:rPr>
              <a:t>．输出设备</a:t>
            </a:r>
          </a:p>
        </p:txBody>
      </p:sp>
      <p:sp>
        <p:nvSpPr>
          <p:cNvPr id="17413" name="Rectangle 3"/>
          <p:cNvSpPr>
            <a:spLocks noGrp="1" noChangeArrowheads="1"/>
          </p:cNvSpPr>
          <p:nvPr>
            <p:ph idx="1"/>
          </p:nvPr>
        </p:nvSpPr>
        <p:spPr>
          <a:xfrm>
            <a:off x="685800" y="1143000"/>
            <a:ext cx="7772400" cy="4800600"/>
          </a:xfrm>
        </p:spPr>
        <p:txBody>
          <a:bodyPr/>
          <a:lstStyle/>
          <a:p>
            <a:pPr eaLnBrk="1" hangingPunct="1">
              <a:lnSpc>
                <a:spcPct val="120000"/>
              </a:lnSpc>
            </a:pPr>
            <a:r>
              <a:rPr lang="en-US" altLang="zh-CN" smtClean="0"/>
              <a:t>① </a:t>
            </a:r>
            <a:r>
              <a:rPr lang="zh-CN" altLang="en-US" smtClean="0"/>
              <a:t>字符输出设备：行式打印机、点阵式打印机、喷墨和激光打印机，显示器等。</a:t>
            </a:r>
          </a:p>
          <a:p>
            <a:pPr eaLnBrk="1" hangingPunct="1">
              <a:lnSpc>
                <a:spcPct val="120000"/>
              </a:lnSpc>
            </a:pPr>
            <a:r>
              <a:rPr lang="zh-CN" altLang="en-US" smtClean="0"/>
              <a:t>② 图形输出设备：绘图仪，显示器，喷墨及激光打印机等。</a:t>
            </a:r>
          </a:p>
          <a:p>
            <a:pPr eaLnBrk="1" hangingPunct="1">
              <a:lnSpc>
                <a:spcPct val="120000"/>
              </a:lnSpc>
            </a:pPr>
            <a:r>
              <a:rPr lang="zh-CN" altLang="en-US" smtClean="0"/>
              <a:t>③ 图像输出设备：显示器，喷墨及激光打印机等。</a:t>
            </a:r>
          </a:p>
          <a:p>
            <a:pPr eaLnBrk="1" hangingPunct="1">
              <a:lnSpc>
                <a:spcPct val="120000"/>
              </a:lnSpc>
            </a:pPr>
            <a:r>
              <a:rPr lang="zh-CN" altLang="en-US" smtClean="0"/>
              <a:t>④ 其它类型的设备：如声音输出设备等。</a:t>
            </a:r>
          </a:p>
          <a:p>
            <a:pPr eaLnBrk="1" hangingPunct="1">
              <a:lnSpc>
                <a:spcPct val="120000"/>
              </a:lnSpc>
            </a:pPr>
            <a:r>
              <a:rPr lang="zh-CN" altLang="en-US" smtClean="0"/>
              <a:t>⑤ 特殊的输出设备：磁盘，磁带等。</a:t>
            </a:r>
          </a:p>
        </p:txBody>
      </p:sp>
      <p:sp>
        <p:nvSpPr>
          <p:cNvPr id="4" name="日期占位符 3"/>
          <p:cNvSpPr>
            <a:spLocks noGrp="1"/>
          </p:cNvSpPr>
          <p:nvPr>
            <p:ph type="dt" sz="half" idx="10"/>
          </p:nvPr>
        </p:nvSpPr>
        <p:spPr/>
        <p:txBody>
          <a:bodyPr/>
          <a:lstStyle/>
          <a:p>
            <a:pPr>
              <a:defRPr/>
            </a:pPr>
            <a:fld id="{61713AB4-6783-4192-9DB2-277F4A99690F}" type="datetime1">
              <a:rPr lang="zh-CN" altLang="en-US"/>
              <a:pPr>
                <a:defRPr/>
              </a:pPr>
              <a:t>2021/9/12</a:t>
            </a:fld>
            <a:endParaRPr lang="en-US" altLang="zh-CN"/>
          </a:p>
        </p:txBody>
      </p:sp>
      <p:sp>
        <p:nvSpPr>
          <p:cNvPr id="17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2D21AE4-2D8B-4CFD-8A8A-293EEC231FF8}" type="slidenum">
              <a:rPr lang="en-US" altLang="zh-CN" sz="1400">
                <a:solidFill>
                  <a:schemeClr val="bg2"/>
                </a:solidFill>
                <a:latin typeface="Tahoma" panose="020B0604030504040204" pitchFamily="34" charset="0"/>
              </a:rPr>
              <a:pPr/>
              <a:t>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6" name="Rectangle 3"/>
          <p:cNvSpPr>
            <a:spLocks noGrp="1" noChangeArrowheads="1"/>
          </p:cNvSpPr>
          <p:nvPr>
            <p:ph idx="1"/>
          </p:nvPr>
        </p:nvSpPr>
        <p:spPr>
          <a:xfrm>
            <a:off x="457200" y="620713"/>
            <a:ext cx="8001000" cy="5322887"/>
          </a:xfrm>
        </p:spPr>
        <p:txBody>
          <a:bodyPr/>
          <a:lstStyle/>
          <a:p>
            <a:pPr eaLnBrk="1" hangingPunct="1">
              <a:lnSpc>
                <a:spcPct val="120000"/>
              </a:lnSpc>
            </a:pPr>
            <a:r>
              <a:rPr lang="zh-CN" altLang="en-US" smtClean="0">
                <a:latin typeface="宋体" panose="02010600030101010101" pitchFamily="2" charset="-122"/>
              </a:rPr>
              <a:t>彩色</a:t>
            </a:r>
            <a:r>
              <a:rPr lang="en-US" altLang="zh-CN" smtClean="0">
                <a:latin typeface="宋体" panose="02010600030101010101" pitchFamily="2" charset="-122"/>
              </a:rPr>
              <a:t>CRT</a:t>
            </a:r>
            <a:r>
              <a:rPr lang="zh-CN" altLang="en-US" smtClean="0">
                <a:latin typeface="宋体" panose="02010600030101010101" pitchFamily="2" charset="-122"/>
              </a:rPr>
              <a:t>与单色</a:t>
            </a:r>
            <a:r>
              <a:rPr lang="en-US" altLang="zh-CN" smtClean="0">
                <a:latin typeface="宋体" panose="02010600030101010101" pitchFamily="2" charset="-122"/>
              </a:rPr>
              <a:t>CRT</a:t>
            </a:r>
            <a:r>
              <a:rPr lang="zh-CN" altLang="en-US" smtClean="0">
                <a:latin typeface="宋体" panose="02010600030101010101" pitchFamily="2" charset="-122"/>
              </a:rPr>
              <a:t>其原理是相似的，只是对彩色</a:t>
            </a:r>
            <a:r>
              <a:rPr lang="en-US" altLang="zh-CN" smtClean="0">
                <a:latin typeface="宋体" panose="02010600030101010101" pitchFamily="2" charset="-122"/>
              </a:rPr>
              <a:t>CRT</a:t>
            </a:r>
            <a:r>
              <a:rPr lang="zh-CN" altLang="en-US" smtClean="0">
                <a:latin typeface="宋体" panose="02010600030101010101" pitchFamily="2" charset="-122"/>
              </a:rPr>
              <a:t>而言，通常用三个电子枪发射的电子束，经定色机构和亮读控制信号的控制下，分别触发红、绿、蓝三种颜色的荧光粉发光，按三基色迭加原理形成彩色图像。</a:t>
            </a:r>
          </a:p>
          <a:p>
            <a:pPr eaLnBrk="1" hangingPunct="1">
              <a:lnSpc>
                <a:spcPct val="120000"/>
              </a:lnSpc>
            </a:pPr>
            <a:r>
              <a:rPr lang="zh-CN" altLang="en-US" smtClean="0">
                <a:latin typeface="宋体" panose="02010600030101010101" pitchFamily="2" charset="-122"/>
              </a:rPr>
              <a:t>要使整个屏幕不断显示，就要让电子束不断地扫描冲击荧光屏。</a:t>
            </a:r>
          </a:p>
        </p:txBody>
      </p:sp>
      <p:sp>
        <p:nvSpPr>
          <p:cNvPr id="3" name="日期占位符 3"/>
          <p:cNvSpPr>
            <a:spLocks noGrp="1"/>
          </p:cNvSpPr>
          <p:nvPr>
            <p:ph type="dt" sz="half" idx="10"/>
          </p:nvPr>
        </p:nvSpPr>
        <p:spPr/>
        <p:txBody>
          <a:bodyPr/>
          <a:lstStyle/>
          <a:p>
            <a:pPr>
              <a:defRPr/>
            </a:pPr>
            <a:fld id="{A6138FE4-6208-4475-A4C5-68B6F29C0331}" type="datetime1">
              <a:rPr lang="zh-CN" altLang="en-US"/>
              <a:pPr>
                <a:defRPr/>
              </a:pPr>
              <a:t>2021/9/12</a:t>
            </a:fld>
            <a:endParaRPr lang="en-US" altLang="zh-CN"/>
          </a:p>
        </p:txBody>
      </p:sp>
      <p:sp>
        <p:nvSpPr>
          <p:cNvPr id="798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BD19F89-73CD-4F00-958C-48D2A63E1326}" type="slidenum">
              <a:rPr lang="en-US" altLang="zh-CN" sz="1400">
                <a:solidFill>
                  <a:schemeClr val="bg2"/>
                </a:solidFill>
                <a:latin typeface="Tahoma" panose="020B0604030504040204" pitchFamily="34" charset="0"/>
              </a:rPr>
              <a:pPr/>
              <a:t>70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381000" y="381000"/>
            <a:ext cx="8001000" cy="685800"/>
          </a:xfrm>
        </p:spPr>
        <p:txBody>
          <a:bodyPr/>
          <a:lstStyle/>
          <a:p>
            <a:pPr eaLnBrk="1" hangingPunct="1"/>
            <a:r>
              <a:rPr lang="zh-CN" altLang="en-US" smtClean="0">
                <a:latin typeface="宋体" panose="02010600030101010101" pitchFamily="2" charset="-122"/>
              </a:rPr>
              <a:t>彩色</a:t>
            </a:r>
            <a:r>
              <a:rPr lang="en-US" altLang="zh-CN" smtClean="0">
                <a:latin typeface="宋体" panose="02010600030101010101" pitchFamily="2" charset="-122"/>
              </a:rPr>
              <a:t>CRT</a:t>
            </a:r>
            <a:r>
              <a:rPr lang="zh-CN" altLang="en-US" smtClean="0">
                <a:latin typeface="宋体" panose="02010600030101010101" pitchFamily="2" charset="-122"/>
              </a:rPr>
              <a:t>结构示意图</a:t>
            </a:r>
          </a:p>
        </p:txBody>
      </p:sp>
      <p:sp>
        <p:nvSpPr>
          <p:cNvPr id="3078" name="Rectangle 3"/>
          <p:cNvSpPr>
            <a:spLocks noGrp="1" noChangeArrowheads="1"/>
          </p:cNvSpPr>
          <p:nvPr>
            <p:ph idx="1"/>
          </p:nvPr>
        </p:nvSpPr>
        <p:spPr/>
        <p:txBody>
          <a:bodyPr/>
          <a:lstStyle/>
          <a:p>
            <a:pPr eaLnBrk="1" hangingPunct="1"/>
            <a:endParaRPr lang="zh-CN" altLang="zh-CN" smtClean="0"/>
          </a:p>
        </p:txBody>
      </p:sp>
      <p:sp>
        <p:nvSpPr>
          <p:cNvPr id="6" name="日期占位符 3"/>
          <p:cNvSpPr>
            <a:spLocks noGrp="1"/>
          </p:cNvSpPr>
          <p:nvPr>
            <p:ph type="dt" sz="half" idx="10"/>
          </p:nvPr>
        </p:nvSpPr>
        <p:spPr/>
        <p:txBody>
          <a:bodyPr/>
          <a:lstStyle/>
          <a:p>
            <a:pPr>
              <a:defRPr/>
            </a:pPr>
            <a:fld id="{6B66C230-9D2C-4DFA-A35B-45FAAF595DAE}" type="datetime1">
              <a:rPr lang="zh-CN" altLang="en-US"/>
              <a:pPr>
                <a:defRPr/>
              </a:pPr>
              <a:t>2021/9/12</a:t>
            </a:fld>
            <a:endParaRPr lang="en-US" altLang="zh-CN"/>
          </a:p>
        </p:txBody>
      </p:sp>
      <p:sp>
        <p:nvSpPr>
          <p:cNvPr id="30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8D0C968-5C4F-486D-8647-BED0DE259812}" type="slidenum">
              <a:rPr lang="en-US" altLang="zh-CN" sz="1400">
                <a:solidFill>
                  <a:schemeClr val="bg2"/>
                </a:solidFill>
                <a:latin typeface="Tahoma" panose="020B0604030504040204" pitchFamily="34" charset="0"/>
              </a:rPr>
              <a:pPr/>
              <a:t>71</a:t>
            </a:fld>
            <a:endParaRPr lang="en-US" altLang="zh-CN" sz="1400">
              <a:solidFill>
                <a:schemeClr val="bg2"/>
              </a:solidFill>
              <a:latin typeface="Tahoma" panose="020B0604030504040204" pitchFamily="34" charset="0"/>
            </a:endParaRPr>
          </a:p>
        </p:txBody>
      </p:sp>
      <p:sp>
        <p:nvSpPr>
          <p:cNvPr id="3079" name="Rectangle 6"/>
          <p:cNvSpPr>
            <a:spLocks noChangeArrowheads="1"/>
          </p:cNvSpPr>
          <p:nvPr/>
        </p:nvSpPr>
        <p:spPr bwMode="auto">
          <a:xfrm>
            <a:off x="2205038" y="1843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3074" name="Object 5"/>
          <p:cNvGraphicFramePr>
            <a:graphicFrameLocks noChangeAspect="1"/>
          </p:cNvGraphicFramePr>
          <p:nvPr/>
        </p:nvGraphicFramePr>
        <p:xfrm>
          <a:off x="0" y="1219200"/>
          <a:ext cx="9144000" cy="5367338"/>
        </p:xfrm>
        <a:graphic>
          <a:graphicData uri="http://schemas.openxmlformats.org/presentationml/2006/ole">
            <mc:AlternateContent xmlns:mc="http://schemas.openxmlformats.org/markup-compatibility/2006">
              <mc:Choice xmlns:v="urn:schemas-microsoft-com:vml" Requires="v">
                <p:oleObj spid="_x0000_s3080" name="Picture2" r:id="rId4" imgW="4733544" imgH="2781300" progId="Word.Picture.8">
                  <p:embed/>
                </p:oleObj>
              </mc:Choice>
              <mc:Fallback>
                <p:oleObj name="Picture2" r:id="rId4" imgW="4733544" imgH="27813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19200"/>
                        <a:ext cx="9144000" cy="5367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p:txBody>
          <a:bodyPr/>
          <a:lstStyle/>
          <a:p>
            <a:pPr eaLnBrk="1" hangingPunct="1"/>
            <a:r>
              <a:rPr lang="en-US" altLang="zh-CN" smtClean="0">
                <a:latin typeface="宋体" panose="02010600030101010101" pitchFamily="2" charset="-122"/>
              </a:rPr>
              <a:t>(2) </a:t>
            </a:r>
            <a:r>
              <a:rPr lang="zh-CN" altLang="en-US" smtClean="0">
                <a:latin typeface="宋体" panose="02010600030101010101" pitchFamily="2" charset="-122"/>
              </a:rPr>
              <a:t>光栅扫描原理</a:t>
            </a:r>
          </a:p>
        </p:txBody>
      </p:sp>
      <p:sp>
        <p:nvSpPr>
          <p:cNvPr id="80901" name="Rectangle 3"/>
          <p:cNvSpPr>
            <a:spLocks noGrp="1" noChangeArrowheads="1"/>
          </p:cNvSpPr>
          <p:nvPr>
            <p:ph idx="1"/>
          </p:nvPr>
        </p:nvSpPr>
        <p:spPr>
          <a:xfrm>
            <a:off x="685800" y="1295400"/>
            <a:ext cx="7848600" cy="4572000"/>
          </a:xfrm>
        </p:spPr>
        <p:txBody>
          <a:bodyPr/>
          <a:lstStyle/>
          <a:p>
            <a:pPr eaLnBrk="1" hangingPunct="1">
              <a:lnSpc>
                <a:spcPct val="120000"/>
              </a:lnSpc>
            </a:pPr>
            <a:r>
              <a:rPr lang="en-US" altLang="zh-CN" smtClean="0">
                <a:latin typeface="宋体" panose="02010600030101010101" pitchFamily="2" charset="-122"/>
              </a:rPr>
              <a:t>CRT</a:t>
            </a:r>
            <a:r>
              <a:rPr lang="zh-CN" altLang="en-US" smtClean="0">
                <a:latin typeface="宋体" panose="02010600030101010101" pitchFamily="2" charset="-122"/>
              </a:rPr>
              <a:t>只需接收三种信号（视频信号</a:t>
            </a:r>
            <a:r>
              <a:rPr lang="en-US" altLang="zh-CN" smtClean="0">
                <a:latin typeface="宋体" panose="02010600030101010101" pitchFamily="2" charset="-122"/>
              </a:rPr>
              <a:t>IRGB</a:t>
            </a:r>
            <a:r>
              <a:rPr lang="zh-CN" altLang="en-US" smtClean="0">
                <a:latin typeface="宋体" panose="02010600030101010101" pitchFamily="2" charset="-122"/>
              </a:rPr>
              <a:t>、垂直同步信号</a:t>
            </a:r>
            <a:r>
              <a:rPr lang="en-US" altLang="zh-CN" smtClean="0">
                <a:latin typeface="宋体" panose="02010600030101010101" pitchFamily="2" charset="-122"/>
              </a:rPr>
              <a:t>VSYNC</a:t>
            </a:r>
            <a:r>
              <a:rPr lang="zh-CN" altLang="en-US" smtClean="0">
                <a:latin typeface="宋体" panose="02010600030101010101" pitchFamily="2" charset="-122"/>
              </a:rPr>
              <a:t>和水平同步信号</a:t>
            </a:r>
            <a:r>
              <a:rPr lang="en-US" altLang="zh-CN" smtClean="0">
                <a:latin typeface="宋体" panose="02010600030101010101" pitchFamily="2" charset="-122"/>
              </a:rPr>
              <a:t>HSYNC</a:t>
            </a:r>
            <a:r>
              <a:rPr lang="zh-CN" altLang="en-US" smtClean="0">
                <a:latin typeface="宋体" panose="02010600030101010101" pitchFamily="2" charset="-122"/>
              </a:rPr>
              <a:t>），就能在荧光屏的任意位置上控制电子束的亮度和色彩。</a:t>
            </a:r>
          </a:p>
          <a:p>
            <a:pPr eaLnBrk="1" hangingPunct="1">
              <a:lnSpc>
                <a:spcPct val="120000"/>
              </a:lnSpc>
            </a:pPr>
            <a:r>
              <a:rPr lang="zh-CN" altLang="en-US" smtClean="0">
                <a:solidFill>
                  <a:srgbClr val="FFC000"/>
                </a:solidFill>
                <a:latin typeface="宋体" panose="02010600030101010101" pitchFamily="2" charset="-122"/>
              </a:rPr>
              <a:t>垂直和水平同步信号产生的锯齿波扫描电流</a:t>
            </a:r>
            <a:r>
              <a:rPr lang="zh-CN" altLang="en-US" smtClean="0">
                <a:latin typeface="宋体" panose="02010600030101010101" pitchFamily="2" charset="-122"/>
              </a:rPr>
              <a:t>按时间分布的规律控制电子束，使其在屏幕上自左至右、自上至下有规律的移动。</a:t>
            </a:r>
          </a:p>
        </p:txBody>
      </p:sp>
      <p:sp>
        <p:nvSpPr>
          <p:cNvPr id="4" name="日期占位符 3"/>
          <p:cNvSpPr>
            <a:spLocks noGrp="1"/>
          </p:cNvSpPr>
          <p:nvPr>
            <p:ph type="dt" sz="half" idx="10"/>
          </p:nvPr>
        </p:nvSpPr>
        <p:spPr/>
        <p:txBody>
          <a:bodyPr/>
          <a:lstStyle/>
          <a:p>
            <a:pPr>
              <a:defRPr/>
            </a:pPr>
            <a:fld id="{16A0D513-C4D2-4A4F-A1D0-108B1F093815}" type="datetime1">
              <a:rPr lang="zh-CN" altLang="en-US"/>
              <a:pPr>
                <a:defRPr/>
              </a:pPr>
              <a:t>2021/9/12</a:t>
            </a:fld>
            <a:endParaRPr lang="en-US" altLang="zh-CN"/>
          </a:p>
        </p:txBody>
      </p:sp>
      <p:sp>
        <p:nvSpPr>
          <p:cNvPr id="808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6B9C1BB-C954-4BC9-A521-E84CA1DB6EFA}" type="slidenum">
              <a:rPr lang="en-US" altLang="zh-CN" sz="1400">
                <a:solidFill>
                  <a:schemeClr val="bg2"/>
                </a:solidFill>
                <a:latin typeface="Tahoma" panose="020B0604030504040204" pitchFamily="34" charset="0"/>
              </a:rPr>
              <a:pPr/>
              <a:t>72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endParaRPr lang="zh-CN" altLang="zh-CN" smtClean="0"/>
          </a:p>
        </p:txBody>
      </p:sp>
      <p:sp>
        <p:nvSpPr>
          <p:cNvPr id="4102" name="Rectangle 3"/>
          <p:cNvSpPr>
            <a:spLocks noGrp="1" noChangeArrowheads="1"/>
          </p:cNvSpPr>
          <p:nvPr>
            <p:ph idx="1"/>
          </p:nvPr>
        </p:nvSpPr>
        <p:spPr/>
        <p:txBody>
          <a:bodyPr/>
          <a:lstStyle/>
          <a:p>
            <a:pPr eaLnBrk="1" hangingPunct="1"/>
            <a:r>
              <a:rPr lang="zh-CN" altLang="en-US" smtClean="0">
                <a:solidFill>
                  <a:srgbClr val="FFC000"/>
                </a:solidFill>
                <a:latin typeface="宋体" panose="02010600030101010101" pitchFamily="2" charset="-122"/>
              </a:rPr>
              <a:t>水平扫描周期</a:t>
            </a:r>
            <a:endParaRPr lang="en-US" altLang="zh-CN" smtClean="0">
              <a:solidFill>
                <a:srgbClr val="FFC000"/>
              </a:solidFill>
              <a:latin typeface="宋体" panose="02010600030101010101" pitchFamily="2" charset="-122"/>
            </a:endParaRPr>
          </a:p>
          <a:p>
            <a:pPr eaLnBrk="1" hangingPunct="1"/>
            <a:r>
              <a:rPr lang="zh-CN" altLang="en-US" smtClean="0">
                <a:solidFill>
                  <a:srgbClr val="FFC000"/>
                </a:solidFill>
                <a:latin typeface="宋体" panose="02010600030101010101" pitchFamily="2" charset="-122"/>
              </a:rPr>
              <a:t>垂直扫描周期</a:t>
            </a:r>
            <a:endParaRPr lang="en-US" altLang="zh-CN" smtClean="0">
              <a:solidFill>
                <a:srgbClr val="FFC000"/>
              </a:solidFill>
              <a:latin typeface="宋体" panose="02010600030101010101" pitchFamily="2" charset="-122"/>
            </a:endParaRPr>
          </a:p>
          <a:p>
            <a:pPr eaLnBrk="1" hangingPunct="1"/>
            <a:r>
              <a:rPr lang="zh-CN" altLang="en-US" smtClean="0">
                <a:solidFill>
                  <a:srgbClr val="FFC000"/>
                </a:solidFill>
                <a:latin typeface="宋体" panose="02010600030101010101" pitchFamily="2" charset="-122"/>
              </a:rPr>
              <a:t>正扫和回扫</a:t>
            </a:r>
            <a:endParaRPr lang="zh-CN" altLang="zh-CN" smtClean="0">
              <a:solidFill>
                <a:srgbClr val="FFC000"/>
              </a:solidFill>
            </a:endParaRPr>
          </a:p>
        </p:txBody>
      </p:sp>
      <p:sp>
        <p:nvSpPr>
          <p:cNvPr id="11" name="日期占位符 3"/>
          <p:cNvSpPr>
            <a:spLocks noGrp="1"/>
          </p:cNvSpPr>
          <p:nvPr>
            <p:ph type="dt" sz="half" idx="10"/>
          </p:nvPr>
        </p:nvSpPr>
        <p:spPr/>
        <p:txBody>
          <a:bodyPr/>
          <a:lstStyle/>
          <a:p>
            <a:pPr>
              <a:defRPr/>
            </a:pPr>
            <a:fld id="{7130968C-CE64-43CD-9CA9-B29858D46D26}" type="datetime1">
              <a:rPr lang="zh-CN" altLang="en-US"/>
              <a:pPr>
                <a:defRPr/>
              </a:pPr>
              <a:t>2021/9/12</a:t>
            </a:fld>
            <a:endParaRPr lang="en-US" altLang="zh-CN"/>
          </a:p>
        </p:txBody>
      </p:sp>
      <p:sp>
        <p:nvSpPr>
          <p:cNvPr id="4100" name="灯片编号占位符 5"/>
          <p:cNvSpPr>
            <a:spLocks noGrp="1"/>
          </p:cNvSpPr>
          <p:nvPr>
            <p:ph type="sldNum" sz="quarter" idx="12"/>
          </p:nvPr>
        </p:nvSpPr>
        <p:spPr>
          <a:xfrm>
            <a:off x="4310063" y="6019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E58B179-3A66-4495-8CFA-611A07BF8F00}" type="slidenum">
              <a:rPr lang="en-US" altLang="zh-CN" sz="1400">
                <a:solidFill>
                  <a:schemeClr val="bg2"/>
                </a:solidFill>
                <a:latin typeface="Tahoma" panose="020B0604030504040204" pitchFamily="34" charset="0"/>
              </a:rPr>
              <a:pPr/>
              <a:t>73</a:t>
            </a:fld>
            <a:endParaRPr lang="en-US" altLang="zh-CN" sz="1400">
              <a:solidFill>
                <a:schemeClr val="bg2"/>
              </a:solidFill>
              <a:latin typeface="Tahoma" panose="020B0604030504040204" pitchFamily="34" charset="0"/>
            </a:endParaRPr>
          </a:p>
        </p:txBody>
      </p:sp>
      <p:graphicFrame>
        <p:nvGraphicFramePr>
          <p:cNvPr id="4098" name="Object 4"/>
          <p:cNvGraphicFramePr>
            <a:graphicFrameLocks noChangeAspect="1"/>
          </p:cNvGraphicFramePr>
          <p:nvPr/>
        </p:nvGraphicFramePr>
        <p:xfrm>
          <a:off x="3662363" y="404813"/>
          <a:ext cx="4510087" cy="6048375"/>
        </p:xfrm>
        <a:graphic>
          <a:graphicData uri="http://schemas.openxmlformats.org/presentationml/2006/ole">
            <mc:AlternateContent xmlns:mc="http://schemas.openxmlformats.org/markup-compatibility/2006">
              <mc:Choice xmlns:v="urn:schemas-microsoft-com:vml" Requires="v">
                <p:oleObj spid="_x0000_s4109" name="Picture2" r:id="rId4" imgW="2066544" imgH="2772156" progId="Word.Picture.8">
                  <p:embed/>
                </p:oleObj>
              </mc:Choice>
              <mc:Fallback>
                <p:oleObj name="Picture2" r:id="rId4" imgW="2066544" imgH="277215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2363" y="404813"/>
                        <a:ext cx="4510087" cy="60483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7301" name="Line 5"/>
          <p:cNvSpPr>
            <a:spLocks noChangeShapeType="1"/>
          </p:cNvSpPr>
          <p:nvPr/>
        </p:nvSpPr>
        <p:spPr bwMode="auto">
          <a:xfrm>
            <a:off x="3898900" y="1093788"/>
            <a:ext cx="3455988" cy="3508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7302" name="Line 6"/>
          <p:cNvSpPr>
            <a:spLocks noChangeShapeType="1"/>
          </p:cNvSpPr>
          <p:nvPr/>
        </p:nvSpPr>
        <p:spPr bwMode="auto">
          <a:xfrm>
            <a:off x="3875088" y="1412875"/>
            <a:ext cx="3455987" cy="35083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7303" name="Line 7"/>
          <p:cNvSpPr>
            <a:spLocks noChangeShapeType="1"/>
          </p:cNvSpPr>
          <p:nvPr/>
        </p:nvSpPr>
        <p:spPr bwMode="auto">
          <a:xfrm>
            <a:off x="3898900" y="5805488"/>
            <a:ext cx="3455988" cy="3508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7304" name="Line 8"/>
          <p:cNvSpPr>
            <a:spLocks noChangeShapeType="1"/>
          </p:cNvSpPr>
          <p:nvPr/>
        </p:nvSpPr>
        <p:spPr bwMode="auto">
          <a:xfrm>
            <a:off x="4041775" y="1412875"/>
            <a:ext cx="338455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7305" name="Line 9"/>
          <p:cNvSpPr>
            <a:spLocks noChangeShapeType="1"/>
          </p:cNvSpPr>
          <p:nvPr/>
        </p:nvSpPr>
        <p:spPr bwMode="auto">
          <a:xfrm>
            <a:off x="3970338" y="1757363"/>
            <a:ext cx="338455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7306" name="Line 10"/>
          <p:cNvSpPr>
            <a:spLocks noChangeShapeType="1"/>
          </p:cNvSpPr>
          <p:nvPr/>
        </p:nvSpPr>
        <p:spPr bwMode="auto">
          <a:xfrm>
            <a:off x="3898900" y="1052513"/>
            <a:ext cx="3382963" cy="5113337"/>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67301"/>
                                        </p:tgtEl>
                                        <p:attrNameLst>
                                          <p:attrName>style.visibility</p:attrName>
                                        </p:attrNameLst>
                                      </p:cBhvr>
                                      <p:to>
                                        <p:strVal val="visible"/>
                                      </p:to>
                                    </p:set>
                                    <p:anim calcmode="lin" valueType="num">
                                      <p:cBhvr>
                                        <p:cTn id="7" dur="500" fill="hold"/>
                                        <p:tgtEl>
                                          <p:spTgt spid="567301"/>
                                        </p:tgtEl>
                                        <p:attrNameLst>
                                          <p:attrName>ppt_x</p:attrName>
                                        </p:attrNameLst>
                                      </p:cBhvr>
                                      <p:tavLst>
                                        <p:tav tm="0">
                                          <p:val>
                                            <p:strVal val="#ppt_x-#ppt_w/2"/>
                                          </p:val>
                                        </p:tav>
                                        <p:tav tm="100000">
                                          <p:val>
                                            <p:strVal val="#ppt_x"/>
                                          </p:val>
                                        </p:tav>
                                      </p:tavLst>
                                    </p:anim>
                                    <p:anim calcmode="lin" valueType="num">
                                      <p:cBhvr>
                                        <p:cTn id="8" dur="500" fill="hold"/>
                                        <p:tgtEl>
                                          <p:spTgt spid="567301"/>
                                        </p:tgtEl>
                                        <p:attrNameLst>
                                          <p:attrName>ppt_y</p:attrName>
                                        </p:attrNameLst>
                                      </p:cBhvr>
                                      <p:tavLst>
                                        <p:tav tm="0">
                                          <p:val>
                                            <p:strVal val="#ppt_y"/>
                                          </p:val>
                                        </p:tav>
                                        <p:tav tm="100000">
                                          <p:val>
                                            <p:strVal val="#ppt_y"/>
                                          </p:val>
                                        </p:tav>
                                      </p:tavLst>
                                    </p:anim>
                                    <p:anim calcmode="lin" valueType="num">
                                      <p:cBhvr>
                                        <p:cTn id="9" dur="500" fill="hold"/>
                                        <p:tgtEl>
                                          <p:spTgt spid="567301"/>
                                        </p:tgtEl>
                                        <p:attrNameLst>
                                          <p:attrName>ppt_w</p:attrName>
                                        </p:attrNameLst>
                                      </p:cBhvr>
                                      <p:tavLst>
                                        <p:tav tm="0">
                                          <p:val>
                                            <p:fltVal val="0"/>
                                          </p:val>
                                        </p:tav>
                                        <p:tav tm="100000">
                                          <p:val>
                                            <p:strVal val="#ppt_w"/>
                                          </p:val>
                                        </p:tav>
                                      </p:tavLst>
                                    </p:anim>
                                    <p:anim calcmode="lin" valueType="num">
                                      <p:cBhvr>
                                        <p:cTn id="10" dur="500" fill="hold"/>
                                        <p:tgtEl>
                                          <p:spTgt spid="567301"/>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grpId="0" nodeType="clickEffect">
                                  <p:stCondLst>
                                    <p:cond delay="0"/>
                                  </p:stCondLst>
                                  <p:childTnLst>
                                    <p:set>
                                      <p:cBhvr>
                                        <p:cTn id="14" dur="1" fill="hold">
                                          <p:stCondLst>
                                            <p:cond delay="0"/>
                                          </p:stCondLst>
                                        </p:cTn>
                                        <p:tgtEl>
                                          <p:spTgt spid="567304"/>
                                        </p:tgtEl>
                                        <p:attrNameLst>
                                          <p:attrName>style.visibility</p:attrName>
                                        </p:attrNameLst>
                                      </p:cBhvr>
                                      <p:to>
                                        <p:strVal val="visible"/>
                                      </p:to>
                                    </p:set>
                                    <p:anim calcmode="lin" valueType="num">
                                      <p:cBhvr>
                                        <p:cTn id="15" dur="500" fill="hold"/>
                                        <p:tgtEl>
                                          <p:spTgt spid="567304"/>
                                        </p:tgtEl>
                                        <p:attrNameLst>
                                          <p:attrName>ppt_x</p:attrName>
                                        </p:attrNameLst>
                                      </p:cBhvr>
                                      <p:tavLst>
                                        <p:tav tm="0">
                                          <p:val>
                                            <p:strVal val="#ppt_x+#ppt_w/2"/>
                                          </p:val>
                                        </p:tav>
                                        <p:tav tm="100000">
                                          <p:val>
                                            <p:strVal val="#ppt_x"/>
                                          </p:val>
                                        </p:tav>
                                      </p:tavLst>
                                    </p:anim>
                                    <p:anim calcmode="lin" valueType="num">
                                      <p:cBhvr>
                                        <p:cTn id="16" dur="500" fill="hold"/>
                                        <p:tgtEl>
                                          <p:spTgt spid="567304"/>
                                        </p:tgtEl>
                                        <p:attrNameLst>
                                          <p:attrName>ppt_y</p:attrName>
                                        </p:attrNameLst>
                                      </p:cBhvr>
                                      <p:tavLst>
                                        <p:tav tm="0">
                                          <p:val>
                                            <p:strVal val="#ppt_y"/>
                                          </p:val>
                                        </p:tav>
                                        <p:tav tm="100000">
                                          <p:val>
                                            <p:strVal val="#ppt_y"/>
                                          </p:val>
                                        </p:tav>
                                      </p:tavLst>
                                    </p:anim>
                                    <p:anim calcmode="lin" valueType="num">
                                      <p:cBhvr>
                                        <p:cTn id="17" dur="500" fill="hold"/>
                                        <p:tgtEl>
                                          <p:spTgt spid="567304"/>
                                        </p:tgtEl>
                                        <p:attrNameLst>
                                          <p:attrName>ppt_w</p:attrName>
                                        </p:attrNameLst>
                                      </p:cBhvr>
                                      <p:tavLst>
                                        <p:tav tm="0">
                                          <p:val>
                                            <p:fltVal val="0"/>
                                          </p:val>
                                        </p:tav>
                                        <p:tav tm="100000">
                                          <p:val>
                                            <p:strVal val="#ppt_w"/>
                                          </p:val>
                                        </p:tav>
                                      </p:tavLst>
                                    </p:anim>
                                    <p:anim calcmode="lin" valueType="num">
                                      <p:cBhvr>
                                        <p:cTn id="18" dur="500" fill="hold"/>
                                        <p:tgtEl>
                                          <p:spTgt spid="567304"/>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567302"/>
                                        </p:tgtEl>
                                        <p:attrNameLst>
                                          <p:attrName>style.visibility</p:attrName>
                                        </p:attrNameLst>
                                      </p:cBhvr>
                                      <p:to>
                                        <p:strVal val="visible"/>
                                      </p:to>
                                    </p:set>
                                    <p:anim calcmode="lin" valueType="num">
                                      <p:cBhvr>
                                        <p:cTn id="23" dur="500" fill="hold"/>
                                        <p:tgtEl>
                                          <p:spTgt spid="567302"/>
                                        </p:tgtEl>
                                        <p:attrNameLst>
                                          <p:attrName>ppt_x</p:attrName>
                                        </p:attrNameLst>
                                      </p:cBhvr>
                                      <p:tavLst>
                                        <p:tav tm="0">
                                          <p:val>
                                            <p:strVal val="#ppt_x-#ppt_w/2"/>
                                          </p:val>
                                        </p:tav>
                                        <p:tav tm="100000">
                                          <p:val>
                                            <p:strVal val="#ppt_x"/>
                                          </p:val>
                                        </p:tav>
                                      </p:tavLst>
                                    </p:anim>
                                    <p:anim calcmode="lin" valueType="num">
                                      <p:cBhvr>
                                        <p:cTn id="24" dur="500" fill="hold"/>
                                        <p:tgtEl>
                                          <p:spTgt spid="567302"/>
                                        </p:tgtEl>
                                        <p:attrNameLst>
                                          <p:attrName>ppt_y</p:attrName>
                                        </p:attrNameLst>
                                      </p:cBhvr>
                                      <p:tavLst>
                                        <p:tav tm="0">
                                          <p:val>
                                            <p:strVal val="#ppt_y"/>
                                          </p:val>
                                        </p:tav>
                                        <p:tav tm="100000">
                                          <p:val>
                                            <p:strVal val="#ppt_y"/>
                                          </p:val>
                                        </p:tav>
                                      </p:tavLst>
                                    </p:anim>
                                    <p:anim calcmode="lin" valueType="num">
                                      <p:cBhvr>
                                        <p:cTn id="25" dur="500" fill="hold"/>
                                        <p:tgtEl>
                                          <p:spTgt spid="567302"/>
                                        </p:tgtEl>
                                        <p:attrNameLst>
                                          <p:attrName>ppt_w</p:attrName>
                                        </p:attrNameLst>
                                      </p:cBhvr>
                                      <p:tavLst>
                                        <p:tav tm="0">
                                          <p:val>
                                            <p:fltVal val="0"/>
                                          </p:val>
                                        </p:tav>
                                        <p:tav tm="100000">
                                          <p:val>
                                            <p:strVal val="#ppt_w"/>
                                          </p:val>
                                        </p:tav>
                                      </p:tavLst>
                                    </p:anim>
                                    <p:anim calcmode="lin" valueType="num">
                                      <p:cBhvr>
                                        <p:cTn id="26" dur="500" fill="hold"/>
                                        <p:tgtEl>
                                          <p:spTgt spid="567302"/>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2" fill="hold" grpId="0" nodeType="clickEffect">
                                  <p:stCondLst>
                                    <p:cond delay="0"/>
                                  </p:stCondLst>
                                  <p:childTnLst>
                                    <p:set>
                                      <p:cBhvr>
                                        <p:cTn id="30" dur="1" fill="hold">
                                          <p:stCondLst>
                                            <p:cond delay="0"/>
                                          </p:stCondLst>
                                        </p:cTn>
                                        <p:tgtEl>
                                          <p:spTgt spid="567305"/>
                                        </p:tgtEl>
                                        <p:attrNameLst>
                                          <p:attrName>style.visibility</p:attrName>
                                        </p:attrNameLst>
                                      </p:cBhvr>
                                      <p:to>
                                        <p:strVal val="visible"/>
                                      </p:to>
                                    </p:set>
                                    <p:anim calcmode="lin" valueType="num">
                                      <p:cBhvr>
                                        <p:cTn id="31" dur="500" fill="hold"/>
                                        <p:tgtEl>
                                          <p:spTgt spid="567305"/>
                                        </p:tgtEl>
                                        <p:attrNameLst>
                                          <p:attrName>ppt_x</p:attrName>
                                        </p:attrNameLst>
                                      </p:cBhvr>
                                      <p:tavLst>
                                        <p:tav tm="0">
                                          <p:val>
                                            <p:strVal val="#ppt_x+#ppt_w/2"/>
                                          </p:val>
                                        </p:tav>
                                        <p:tav tm="100000">
                                          <p:val>
                                            <p:strVal val="#ppt_x"/>
                                          </p:val>
                                        </p:tav>
                                      </p:tavLst>
                                    </p:anim>
                                    <p:anim calcmode="lin" valueType="num">
                                      <p:cBhvr>
                                        <p:cTn id="32" dur="500" fill="hold"/>
                                        <p:tgtEl>
                                          <p:spTgt spid="567305"/>
                                        </p:tgtEl>
                                        <p:attrNameLst>
                                          <p:attrName>ppt_y</p:attrName>
                                        </p:attrNameLst>
                                      </p:cBhvr>
                                      <p:tavLst>
                                        <p:tav tm="0">
                                          <p:val>
                                            <p:strVal val="#ppt_y"/>
                                          </p:val>
                                        </p:tav>
                                        <p:tav tm="100000">
                                          <p:val>
                                            <p:strVal val="#ppt_y"/>
                                          </p:val>
                                        </p:tav>
                                      </p:tavLst>
                                    </p:anim>
                                    <p:anim calcmode="lin" valueType="num">
                                      <p:cBhvr>
                                        <p:cTn id="33" dur="500" fill="hold"/>
                                        <p:tgtEl>
                                          <p:spTgt spid="567305"/>
                                        </p:tgtEl>
                                        <p:attrNameLst>
                                          <p:attrName>ppt_w</p:attrName>
                                        </p:attrNameLst>
                                      </p:cBhvr>
                                      <p:tavLst>
                                        <p:tav tm="0">
                                          <p:val>
                                            <p:fltVal val="0"/>
                                          </p:val>
                                        </p:tav>
                                        <p:tav tm="100000">
                                          <p:val>
                                            <p:strVal val="#ppt_w"/>
                                          </p:val>
                                        </p:tav>
                                      </p:tavLst>
                                    </p:anim>
                                    <p:anim calcmode="lin" valueType="num">
                                      <p:cBhvr>
                                        <p:cTn id="34" dur="500" fill="hold"/>
                                        <p:tgtEl>
                                          <p:spTgt spid="567305"/>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567303"/>
                                        </p:tgtEl>
                                        <p:attrNameLst>
                                          <p:attrName>style.visibility</p:attrName>
                                        </p:attrNameLst>
                                      </p:cBhvr>
                                      <p:to>
                                        <p:strVal val="visible"/>
                                      </p:to>
                                    </p:set>
                                    <p:anim calcmode="lin" valueType="num">
                                      <p:cBhvr>
                                        <p:cTn id="39" dur="500" fill="hold"/>
                                        <p:tgtEl>
                                          <p:spTgt spid="567303"/>
                                        </p:tgtEl>
                                        <p:attrNameLst>
                                          <p:attrName>ppt_x</p:attrName>
                                        </p:attrNameLst>
                                      </p:cBhvr>
                                      <p:tavLst>
                                        <p:tav tm="0">
                                          <p:val>
                                            <p:strVal val="#ppt_x-#ppt_w/2"/>
                                          </p:val>
                                        </p:tav>
                                        <p:tav tm="100000">
                                          <p:val>
                                            <p:strVal val="#ppt_x"/>
                                          </p:val>
                                        </p:tav>
                                      </p:tavLst>
                                    </p:anim>
                                    <p:anim calcmode="lin" valueType="num">
                                      <p:cBhvr>
                                        <p:cTn id="40" dur="500" fill="hold"/>
                                        <p:tgtEl>
                                          <p:spTgt spid="567303"/>
                                        </p:tgtEl>
                                        <p:attrNameLst>
                                          <p:attrName>ppt_y</p:attrName>
                                        </p:attrNameLst>
                                      </p:cBhvr>
                                      <p:tavLst>
                                        <p:tav tm="0">
                                          <p:val>
                                            <p:strVal val="#ppt_y"/>
                                          </p:val>
                                        </p:tav>
                                        <p:tav tm="100000">
                                          <p:val>
                                            <p:strVal val="#ppt_y"/>
                                          </p:val>
                                        </p:tav>
                                      </p:tavLst>
                                    </p:anim>
                                    <p:anim calcmode="lin" valueType="num">
                                      <p:cBhvr>
                                        <p:cTn id="41" dur="500" fill="hold"/>
                                        <p:tgtEl>
                                          <p:spTgt spid="567303"/>
                                        </p:tgtEl>
                                        <p:attrNameLst>
                                          <p:attrName>ppt_w</p:attrName>
                                        </p:attrNameLst>
                                      </p:cBhvr>
                                      <p:tavLst>
                                        <p:tav tm="0">
                                          <p:val>
                                            <p:fltVal val="0"/>
                                          </p:val>
                                        </p:tav>
                                        <p:tav tm="100000">
                                          <p:val>
                                            <p:strVal val="#ppt_w"/>
                                          </p:val>
                                        </p:tav>
                                      </p:tavLst>
                                    </p:anim>
                                    <p:anim calcmode="lin" valueType="num">
                                      <p:cBhvr>
                                        <p:cTn id="42" dur="500" fill="hold"/>
                                        <p:tgtEl>
                                          <p:spTgt spid="567303"/>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567306"/>
                                        </p:tgtEl>
                                        <p:attrNameLst>
                                          <p:attrName>style.visibility</p:attrName>
                                        </p:attrNameLst>
                                      </p:cBhvr>
                                      <p:to>
                                        <p:strVal val="visible"/>
                                      </p:to>
                                    </p:set>
                                    <p:anim calcmode="lin" valueType="num">
                                      <p:cBhvr>
                                        <p:cTn id="47" dur="500" fill="hold"/>
                                        <p:tgtEl>
                                          <p:spTgt spid="567306"/>
                                        </p:tgtEl>
                                        <p:attrNameLst>
                                          <p:attrName>ppt_x</p:attrName>
                                        </p:attrNameLst>
                                      </p:cBhvr>
                                      <p:tavLst>
                                        <p:tav tm="0">
                                          <p:val>
                                            <p:strVal val="#ppt_x"/>
                                          </p:val>
                                        </p:tav>
                                        <p:tav tm="100000">
                                          <p:val>
                                            <p:strVal val="#ppt_x"/>
                                          </p:val>
                                        </p:tav>
                                      </p:tavLst>
                                    </p:anim>
                                    <p:anim calcmode="lin" valueType="num">
                                      <p:cBhvr>
                                        <p:cTn id="48" dur="500" fill="hold"/>
                                        <p:tgtEl>
                                          <p:spTgt spid="567306"/>
                                        </p:tgtEl>
                                        <p:attrNameLst>
                                          <p:attrName>ppt_y</p:attrName>
                                        </p:attrNameLst>
                                      </p:cBhvr>
                                      <p:tavLst>
                                        <p:tav tm="0">
                                          <p:val>
                                            <p:strVal val="#ppt_y+#ppt_h/2"/>
                                          </p:val>
                                        </p:tav>
                                        <p:tav tm="100000">
                                          <p:val>
                                            <p:strVal val="#ppt_y"/>
                                          </p:val>
                                        </p:tav>
                                      </p:tavLst>
                                    </p:anim>
                                    <p:anim calcmode="lin" valueType="num">
                                      <p:cBhvr>
                                        <p:cTn id="49" dur="500" fill="hold"/>
                                        <p:tgtEl>
                                          <p:spTgt spid="567306"/>
                                        </p:tgtEl>
                                        <p:attrNameLst>
                                          <p:attrName>ppt_w</p:attrName>
                                        </p:attrNameLst>
                                      </p:cBhvr>
                                      <p:tavLst>
                                        <p:tav tm="0">
                                          <p:val>
                                            <p:strVal val="#ppt_w"/>
                                          </p:val>
                                        </p:tav>
                                        <p:tav tm="100000">
                                          <p:val>
                                            <p:strVal val="#ppt_w"/>
                                          </p:val>
                                        </p:tav>
                                      </p:tavLst>
                                    </p:anim>
                                    <p:anim calcmode="lin" valueType="num">
                                      <p:cBhvr>
                                        <p:cTn id="50" dur="500" fill="hold"/>
                                        <p:tgtEl>
                                          <p:spTgt spid="5673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1" grpId="0" animBg="1"/>
      <p:bldP spid="567302" grpId="0" animBg="1"/>
      <p:bldP spid="567303" grpId="0" animBg="1"/>
      <p:bldP spid="567304" grpId="0" animBg="1"/>
      <p:bldP spid="567305" grpId="0" animBg="1"/>
      <p:bldP spid="56730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p:txBody>
          <a:bodyPr/>
          <a:lstStyle/>
          <a:p>
            <a:pPr eaLnBrk="1" hangingPunct="1"/>
            <a:endParaRPr lang="zh-CN" altLang="zh-CN" smtClean="0">
              <a:latin typeface="宋体" panose="02010600030101010101" pitchFamily="2" charset="-122"/>
            </a:endParaRPr>
          </a:p>
        </p:txBody>
      </p:sp>
      <p:sp>
        <p:nvSpPr>
          <p:cNvPr id="81925" name="Rectangle 3"/>
          <p:cNvSpPr>
            <a:spLocks noGrp="1" noChangeArrowheads="1"/>
          </p:cNvSpPr>
          <p:nvPr>
            <p:ph idx="1"/>
          </p:nvPr>
        </p:nvSpPr>
        <p:spPr/>
        <p:txBody>
          <a:bodyPr/>
          <a:lstStyle/>
          <a:p>
            <a:pPr eaLnBrk="1" hangingPunct="1"/>
            <a:endParaRPr lang="zh-CN" altLang="zh-CN" smtClean="0"/>
          </a:p>
        </p:txBody>
      </p:sp>
      <p:sp>
        <p:nvSpPr>
          <p:cNvPr id="5" name="日期占位符 3"/>
          <p:cNvSpPr>
            <a:spLocks noGrp="1"/>
          </p:cNvSpPr>
          <p:nvPr>
            <p:ph type="dt" sz="half" idx="10"/>
          </p:nvPr>
        </p:nvSpPr>
        <p:spPr/>
        <p:txBody>
          <a:bodyPr/>
          <a:lstStyle/>
          <a:p>
            <a:pPr>
              <a:defRPr/>
            </a:pPr>
            <a:fld id="{00D03545-4F61-4DAC-97E1-5DA829EAA4A3}" type="datetime1">
              <a:rPr lang="zh-CN" altLang="en-US"/>
              <a:pPr>
                <a:defRPr/>
              </a:pPr>
              <a:t>2021/9/12</a:t>
            </a:fld>
            <a:endParaRPr lang="en-US" altLang="zh-CN"/>
          </a:p>
        </p:txBody>
      </p:sp>
      <p:sp>
        <p:nvSpPr>
          <p:cNvPr id="819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75063D7-EC89-4E24-9141-51C49C6B0B24}" type="slidenum">
              <a:rPr lang="en-US" altLang="zh-CN" sz="1400">
                <a:solidFill>
                  <a:schemeClr val="bg2"/>
                </a:solidFill>
                <a:latin typeface="Tahoma" panose="020B0604030504040204" pitchFamily="34" charset="0"/>
              </a:rPr>
              <a:pPr/>
              <a:t>74</a:t>
            </a:fld>
            <a:endParaRPr lang="en-US" altLang="zh-CN" sz="1400">
              <a:solidFill>
                <a:schemeClr val="bg2"/>
              </a:solidFill>
              <a:latin typeface="Tahoma" panose="020B0604030504040204" pitchFamily="34" charset="0"/>
            </a:endParaRPr>
          </a:p>
        </p:txBody>
      </p:sp>
      <p:pic>
        <p:nvPicPr>
          <p:cNvPr id="81926" name="Picture 4" descr="tu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762000"/>
            <a:ext cx="8636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pPr eaLnBrk="1" hangingPunct="1"/>
            <a:r>
              <a:rPr lang="zh-CN" altLang="en-US" smtClean="0">
                <a:solidFill>
                  <a:schemeClr val="tx1"/>
                </a:solidFill>
                <a:latin typeface="宋体" panose="02010600030101010101" pitchFamily="2" charset="-122"/>
              </a:rPr>
              <a:t>显示刷新</a:t>
            </a:r>
          </a:p>
        </p:txBody>
      </p:sp>
      <p:sp>
        <p:nvSpPr>
          <p:cNvPr id="82949" name="Rectangle 3"/>
          <p:cNvSpPr>
            <a:spLocks noGrp="1" noChangeArrowheads="1"/>
          </p:cNvSpPr>
          <p:nvPr>
            <p:ph idx="1"/>
          </p:nvPr>
        </p:nvSpPr>
        <p:spPr>
          <a:xfrm>
            <a:off x="685800" y="1295400"/>
            <a:ext cx="7772400" cy="4724400"/>
          </a:xfrm>
        </p:spPr>
        <p:txBody>
          <a:bodyPr/>
          <a:lstStyle/>
          <a:p>
            <a:pPr eaLnBrk="1" hangingPunct="1">
              <a:lnSpc>
                <a:spcPct val="120000"/>
              </a:lnSpc>
              <a:spcBef>
                <a:spcPct val="0"/>
              </a:spcBef>
            </a:pPr>
            <a:r>
              <a:rPr lang="en-US" altLang="zh-CN" smtClean="0">
                <a:latin typeface="宋体" panose="02010600030101010101" pitchFamily="2" charset="-122"/>
              </a:rPr>
              <a:t>CRT</a:t>
            </a:r>
            <a:r>
              <a:rPr lang="zh-CN" altLang="en-US" smtClean="0">
                <a:latin typeface="宋体" panose="02010600030101010101" pitchFamily="2" charset="-122"/>
              </a:rPr>
              <a:t>荧光屏发光是由电子束轰击荧光粉产生的，其发光亮度一般只能维持几十毫秒。为了使图像稳定地出现在屏幕上，并使人不感到目眩，电子束必须在图像消失变化前，不断地进行整个屏幕的重复扫描，这个过程叫做</a:t>
            </a:r>
            <a:r>
              <a:rPr lang="zh-CN" altLang="en-US" smtClean="0">
                <a:solidFill>
                  <a:srgbClr val="FFFF00"/>
                </a:solidFill>
                <a:latin typeface="宋体" panose="02010600030101010101" pitchFamily="2" charset="-122"/>
              </a:rPr>
              <a:t>刷新</a:t>
            </a:r>
            <a:r>
              <a:rPr lang="zh-CN" altLang="en-US" smtClean="0">
                <a:latin typeface="宋体" panose="02010600030101010101" pitchFamily="2" charset="-122"/>
              </a:rPr>
              <a:t>。</a:t>
            </a:r>
          </a:p>
          <a:p>
            <a:pPr eaLnBrk="1" hangingPunct="1">
              <a:lnSpc>
                <a:spcPct val="120000"/>
              </a:lnSpc>
              <a:spcBef>
                <a:spcPct val="0"/>
              </a:spcBef>
            </a:pPr>
            <a:r>
              <a:rPr lang="zh-CN" altLang="en-US" smtClean="0">
                <a:latin typeface="宋体" panose="02010600030101010101" pitchFamily="2" charset="-122"/>
              </a:rPr>
              <a:t>每秒刷新的次数叫做刷新频率也称</a:t>
            </a:r>
            <a:r>
              <a:rPr lang="zh-CN" altLang="en-US" smtClean="0">
                <a:solidFill>
                  <a:srgbClr val="FFFF00"/>
                </a:solidFill>
                <a:latin typeface="宋体" panose="02010600030101010101" pitchFamily="2" charset="-122"/>
              </a:rPr>
              <a:t>帧频</a:t>
            </a:r>
            <a:r>
              <a:rPr lang="zh-CN" altLang="en-US" smtClean="0">
                <a:latin typeface="宋体" panose="02010600030101010101" pitchFamily="2" charset="-122"/>
              </a:rPr>
              <a:t>，一般刷新频率大于</a:t>
            </a:r>
            <a:r>
              <a:rPr lang="en-US" altLang="zh-CN" smtClean="0">
                <a:latin typeface="宋体" panose="02010600030101010101" pitchFamily="2" charset="-122"/>
              </a:rPr>
              <a:t>30</a:t>
            </a:r>
            <a:r>
              <a:rPr lang="zh-CN" altLang="en-US" smtClean="0">
                <a:latin typeface="宋体" panose="02010600030101010101" pitchFamily="2" charset="-122"/>
              </a:rPr>
              <a:t>次</a:t>
            </a:r>
            <a:r>
              <a:rPr lang="en-US" altLang="zh-CN" smtClean="0">
                <a:latin typeface="宋体" panose="02010600030101010101" pitchFamily="2" charset="-122"/>
              </a:rPr>
              <a:t>/</a:t>
            </a:r>
            <a:r>
              <a:rPr lang="zh-CN" altLang="en-US" smtClean="0">
                <a:latin typeface="宋体" panose="02010600030101010101" pitchFamily="2" charset="-122"/>
              </a:rPr>
              <a:t>秒时，人眼就不会感到闪烁。在显示设备中，通常都采用电视标准，每秒刷新</a:t>
            </a:r>
            <a:r>
              <a:rPr lang="en-US" altLang="zh-CN" smtClean="0">
                <a:latin typeface="宋体" panose="02010600030101010101" pitchFamily="2" charset="-122"/>
              </a:rPr>
              <a:t>50</a:t>
            </a:r>
            <a:r>
              <a:rPr lang="zh-CN" altLang="en-US" smtClean="0">
                <a:latin typeface="宋体" panose="02010600030101010101" pitchFamily="2" charset="-122"/>
              </a:rPr>
              <a:t>帧</a:t>
            </a:r>
            <a:r>
              <a:rPr lang="en-US" altLang="zh-CN" smtClean="0">
                <a:latin typeface="宋体" panose="02010600030101010101" pitchFamily="2" charset="-122"/>
              </a:rPr>
              <a:t>(Frame)</a:t>
            </a:r>
            <a:r>
              <a:rPr lang="zh-CN" altLang="en-US" smtClean="0">
                <a:latin typeface="宋体" panose="02010600030101010101" pitchFamily="2" charset="-122"/>
              </a:rPr>
              <a:t>图像。</a:t>
            </a:r>
            <a:endParaRPr lang="zh-CN" altLang="en-US" smtClean="0"/>
          </a:p>
        </p:txBody>
      </p:sp>
      <p:sp>
        <p:nvSpPr>
          <p:cNvPr id="4" name="日期占位符 3"/>
          <p:cNvSpPr>
            <a:spLocks noGrp="1"/>
          </p:cNvSpPr>
          <p:nvPr>
            <p:ph type="dt" sz="half" idx="10"/>
          </p:nvPr>
        </p:nvSpPr>
        <p:spPr/>
        <p:txBody>
          <a:bodyPr/>
          <a:lstStyle/>
          <a:p>
            <a:pPr>
              <a:defRPr/>
            </a:pPr>
            <a:fld id="{7E8277A7-8234-4EF9-BFBD-ABC364DA6CFB}" type="datetime1">
              <a:rPr lang="zh-CN" altLang="en-US"/>
              <a:pPr>
                <a:defRPr/>
              </a:pPr>
              <a:t>2021/9/12</a:t>
            </a:fld>
            <a:endParaRPr lang="en-US" altLang="zh-CN"/>
          </a:p>
        </p:txBody>
      </p:sp>
      <p:sp>
        <p:nvSpPr>
          <p:cNvPr id="829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B329809-3A40-467D-8D85-876428FA3FED}" type="slidenum">
              <a:rPr lang="en-US" altLang="zh-CN" sz="1400">
                <a:solidFill>
                  <a:schemeClr val="bg2"/>
                </a:solidFill>
                <a:latin typeface="Tahoma" panose="020B0604030504040204" pitchFamily="34" charset="0"/>
              </a:rPr>
              <a:pPr/>
              <a:t>75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光栅扫描的两种方式</a:t>
            </a:r>
            <a:endParaRPr lang="zh-CN" altLang="en-US" smtClean="0">
              <a:solidFill>
                <a:srgbClr val="000000"/>
              </a:solidFill>
              <a:latin typeface="宋体" panose="02010600030101010101" pitchFamily="2" charset="-122"/>
              <a:cs typeface="Times New Roman" panose="02020603050405020304" pitchFamily="18" charset="0"/>
            </a:endParaRPr>
          </a:p>
        </p:txBody>
      </p:sp>
      <p:sp>
        <p:nvSpPr>
          <p:cNvPr id="69637" name="Rectangle 3"/>
          <p:cNvSpPr>
            <a:spLocks noGrp="1" noChangeArrowheads="1"/>
          </p:cNvSpPr>
          <p:nvPr>
            <p:ph idx="1"/>
          </p:nvPr>
        </p:nvSpPr>
        <p:spPr/>
        <p:txBody>
          <a:bodyPr/>
          <a:lstStyle/>
          <a:p>
            <a:pPr eaLnBrk="1" hangingPunct="1"/>
            <a:r>
              <a:rPr lang="zh-CN" altLang="en-US" smtClean="0">
                <a:solidFill>
                  <a:srgbClr val="FFC000"/>
                </a:solidFill>
                <a:latin typeface="宋体" panose="02010600030101010101" pitchFamily="2" charset="-122"/>
              </a:rPr>
              <a:t>扫描的线数</a:t>
            </a:r>
            <a:r>
              <a:rPr lang="zh-CN" altLang="en-US" smtClean="0">
                <a:latin typeface="宋体" panose="02010600030101010101" pitchFamily="2" charset="-122"/>
              </a:rPr>
              <a:t>由水平扫描的频率和垂直扫描的频率确定：</a:t>
            </a:r>
          </a:p>
          <a:p>
            <a:pPr eaLnBrk="1" hangingPunct="1"/>
            <a:r>
              <a:rPr lang="zh-CN" altLang="en-US" smtClean="0">
                <a:latin typeface="宋体" panose="02010600030101010101" pitchFamily="2" charset="-122"/>
              </a:rPr>
              <a:t>水平扫描频率</a:t>
            </a:r>
            <a:r>
              <a:rPr lang="en-US" altLang="zh-CN" smtClean="0">
                <a:latin typeface="宋体" panose="02010600030101010101" pitchFamily="2" charset="-122"/>
              </a:rPr>
              <a:t>÷</a:t>
            </a:r>
            <a:r>
              <a:rPr lang="zh-CN" altLang="en-US" smtClean="0">
                <a:latin typeface="宋体" panose="02010600030101010101" pitchFamily="2" charset="-122"/>
              </a:rPr>
              <a:t>垂直扫描频率＝扫描线数</a:t>
            </a:r>
          </a:p>
          <a:p>
            <a:pPr eaLnBrk="1" hangingPunct="1"/>
            <a:r>
              <a:rPr lang="zh-CN" altLang="en-US" smtClean="0">
                <a:latin typeface="宋体" panose="02010600030101010101" pitchFamily="2" charset="-122"/>
              </a:rPr>
              <a:t>垂直扫描周期</a:t>
            </a:r>
            <a:r>
              <a:rPr lang="en-US" altLang="zh-CN" smtClean="0">
                <a:latin typeface="宋体" panose="02010600030101010101" pitchFamily="2" charset="-122"/>
              </a:rPr>
              <a:t>÷</a:t>
            </a:r>
            <a:r>
              <a:rPr lang="zh-CN" altLang="en-US" smtClean="0">
                <a:latin typeface="宋体" panose="02010600030101010101" pitchFamily="2" charset="-122"/>
              </a:rPr>
              <a:t>水平扫描周期＝扫描线数</a:t>
            </a:r>
          </a:p>
          <a:p>
            <a:pPr eaLnBrk="1" hangingPunct="1"/>
            <a:endParaRPr lang="zh-CN" altLang="en-US" smtClean="0">
              <a:latin typeface="宋体" panose="02010600030101010101" pitchFamily="2" charset="-122"/>
            </a:endParaRPr>
          </a:p>
          <a:p>
            <a:pPr eaLnBrk="1" hangingPunct="1"/>
            <a:r>
              <a:rPr lang="zh-CN" altLang="en-US" smtClean="0">
                <a:solidFill>
                  <a:srgbClr val="FFC000"/>
                </a:solidFill>
                <a:latin typeface="宋体" panose="02010600030101010101" pitchFamily="2" charset="-122"/>
              </a:rPr>
              <a:t>增加屏幕上的扫描线数的方法：</a:t>
            </a:r>
          </a:p>
          <a:p>
            <a:pPr eaLnBrk="1" hangingPunct="1"/>
            <a:r>
              <a:rPr lang="zh-CN" altLang="en-US" smtClean="0">
                <a:solidFill>
                  <a:srgbClr val="FFC000"/>
                </a:solidFill>
                <a:latin typeface="宋体" panose="02010600030101010101" pitchFamily="2" charset="-122"/>
              </a:rPr>
              <a:t>提高水平扫描的频率或降低垂直扫描的频率</a:t>
            </a:r>
          </a:p>
        </p:txBody>
      </p:sp>
      <p:sp>
        <p:nvSpPr>
          <p:cNvPr id="4" name="日期占位符 3"/>
          <p:cNvSpPr>
            <a:spLocks noGrp="1"/>
          </p:cNvSpPr>
          <p:nvPr>
            <p:ph type="dt" sz="half" idx="10"/>
          </p:nvPr>
        </p:nvSpPr>
        <p:spPr/>
        <p:txBody>
          <a:bodyPr/>
          <a:lstStyle/>
          <a:p>
            <a:pPr>
              <a:defRPr/>
            </a:pPr>
            <a:fld id="{4203F4A7-CBE6-41EC-90D4-8F8FB823DF28}" type="datetime1">
              <a:rPr lang="zh-CN" altLang="en-US"/>
              <a:pPr>
                <a:defRPr/>
              </a:pPr>
              <a:t>2021/9/12</a:t>
            </a:fld>
            <a:endParaRPr lang="en-US" altLang="zh-CN"/>
          </a:p>
        </p:txBody>
      </p:sp>
      <p:sp>
        <p:nvSpPr>
          <p:cNvPr id="839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0203D49-5227-44D3-A163-C88F7BC27CC3}" type="slidenum">
              <a:rPr lang="en-US" altLang="zh-CN" sz="1400">
                <a:solidFill>
                  <a:schemeClr val="bg2"/>
                </a:solidFill>
                <a:latin typeface="Tahoma" panose="020B0604030504040204" pitchFamily="34" charset="0"/>
              </a:rPr>
              <a:pPr/>
              <a:t>76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9637">
                                            <p:txEl>
                                              <p:pRg st="5" end="5"/>
                                            </p:txEl>
                                          </p:spTgt>
                                        </p:tgtEl>
                                        <p:attrNameLst>
                                          <p:attrName>style.visibility</p:attrName>
                                        </p:attrNameLst>
                                      </p:cBhvr>
                                      <p:to>
                                        <p:strVal val="visible"/>
                                      </p:to>
                                    </p:set>
                                    <p:animEffect transition="in" filter="box(in)">
                                      <p:cBhvr>
                                        <p:cTn id="7" dur="500"/>
                                        <p:tgtEl>
                                          <p:spTgt spid="696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60" name="Rectangle 3"/>
          <p:cNvSpPr>
            <a:spLocks noGrp="1" noChangeArrowheads="1"/>
          </p:cNvSpPr>
          <p:nvPr>
            <p:ph idx="1"/>
          </p:nvPr>
        </p:nvSpPr>
        <p:spPr>
          <a:xfrm>
            <a:off x="685800" y="762000"/>
            <a:ext cx="7772400" cy="5562600"/>
          </a:xfrm>
        </p:spPr>
        <p:txBody>
          <a:bodyPr/>
          <a:lstStyle/>
          <a:p>
            <a:pPr eaLnBrk="1" hangingPunct="1">
              <a:lnSpc>
                <a:spcPct val="120000"/>
              </a:lnSpc>
            </a:pPr>
            <a:r>
              <a:rPr lang="en-US" altLang="zh-CN" smtClean="0">
                <a:latin typeface="宋体" panose="02010600030101010101" pitchFamily="2" charset="-122"/>
              </a:rPr>
              <a:t>① </a:t>
            </a:r>
            <a:r>
              <a:rPr lang="zh-CN" altLang="en-US" smtClean="0">
                <a:solidFill>
                  <a:srgbClr val="FFFF00"/>
                </a:solidFill>
                <a:latin typeface="宋体" panose="02010600030101010101" pitchFamily="2" charset="-122"/>
              </a:rPr>
              <a:t>逐行扫描</a:t>
            </a:r>
            <a:r>
              <a:rPr lang="zh-CN" altLang="en-US" smtClean="0">
                <a:latin typeface="宋体" panose="02010600030101010101" pitchFamily="2" charset="-122"/>
              </a:rPr>
              <a:t>：一行行连续扫描，一帧画面占一个垂直周期。</a:t>
            </a:r>
          </a:p>
          <a:p>
            <a:pPr eaLnBrk="1" hangingPunct="1">
              <a:lnSpc>
                <a:spcPct val="120000"/>
              </a:lnSpc>
            </a:pPr>
            <a:endParaRPr lang="zh-CN" altLang="en-US" smtClean="0">
              <a:latin typeface="宋体" panose="02010600030101010101" pitchFamily="2" charset="-122"/>
            </a:endParaRPr>
          </a:p>
          <a:p>
            <a:pPr eaLnBrk="1" hangingPunct="1">
              <a:lnSpc>
                <a:spcPct val="120000"/>
              </a:lnSpc>
            </a:pPr>
            <a:r>
              <a:rPr lang="zh-CN" altLang="en-US" smtClean="0">
                <a:latin typeface="宋体" panose="02010600030101010101" pitchFamily="2" charset="-122"/>
              </a:rPr>
              <a:t>② </a:t>
            </a:r>
            <a:r>
              <a:rPr lang="zh-CN" altLang="en-US" smtClean="0">
                <a:solidFill>
                  <a:srgbClr val="FFFF00"/>
                </a:solidFill>
                <a:latin typeface="宋体" panose="02010600030101010101" pitchFamily="2" charset="-122"/>
              </a:rPr>
              <a:t>隔行扫描</a:t>
            </a:r>
            <a:r>
              <a:rPr lang="zh-CN" altLang="en-US" smtClean="0">
                <a:latin typeface="宋体" panose="02010600030101010101" pitchFamily="2" charset="-122"/>
              </a:rPr>
              <a:t>：将一幅画面分为两场，两场的扫描线交错。第一场扫描奇数线，第二场扫描偶数数线。用两个垂直周期，扫完一帧画面。</a:t>
            </a:r>
            <a:endParaRPr lang="zh-CN" altLang="en-US" smtClean="0"/>
          </a:p>
        </p:txBody>
      </p:sp>
      <p:sp>
        <p:nvSpPr>
          <p:cNvPr id="3" name="日期占位符 3"/>
          <p:cNvSpPr>
            <a:spLocks noGrp="1"/>
          </p:cNvSpPr>
          <p:nvPr>
            <p:ph type="dt" sz="half" idx="10"/>
          </p:nvPr>
        </p:nvSpPr>
        <p:spPr/>
        <p:txBody>
          <a:bodyPr/>
          <a:lstStyle/>
          <a:p>
            <a:pPr>
              <a:defRPr/>
            </a:pPr>
            <a:fld id="{554696BA-A9D8-4B68-9C02-A8D0D8E4D765}" type="datetime1">
              <a:rPr lang="zh-CN" altLang="en-US"/>
              <a:pPr>
                <a:defRPr/>
              </a:pPr>
              <a:t>2021/9/12</a:t>
            </a:fld>
            <a:endParaRPr lang="en-US" altLang="zh-CN"/>
          </a:p>
        </p:txBody>
      </p:sp>
      <p:sp>
        <p:nvSpPr>
          <p:cNvPr id="849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BD66F34-1173-4537-B268-5665564935C9}" type="slidenum">
              <a:rPr lang="en-US" altLang="zh-CN" sz="1400">
                <a:solidFill>
                  <a:schemeClr val="bg2"/>
                </a:solidFill>
                <a:latin typeface="Tahoma" panose="020B0604030504040204" pitchFamily="34" charset="0"/>
              </a:rPr>
              <a:pPr/>
              <a:t>77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0660">
                                            <p:txEl>
                                              <p:pRg st="2" end="2"/>
                                            </p:txEl>
                                          </p:spTgt>
                                        </p:tgtEl>
                                        <p:attrNameLst>
                                          <p:attrName>style.visibility</p:attrName>
                                        </p:attrNameLst>
                                      </p:cBhvr>
                                      <p:to>
                                        <p:strVal val="visible"/>
                                      </p:to>
                                    </p:set>
                                    <p:animEffect transition="in" filter="box(in)">
                                      <p:cBhvr>
                                        <p:cTn id="7" dur="500"/>
                                        <p:tgtEl>
                                          <p:spTgt spid="706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Rectangle 1026"/>
          <p:cNvSpPr>
            <a:spLocks noGrp="1" noChangeArrowheads="1"/>
          </p:cNvSpPr>
          <p:nvPr>
            <p:ph type="title"/>
          </p:nvPr>
        </p:nvSpPr>
        <p:spPr/>
        <p:txBody>
          <a:bodyPr/>
          <a:lstStyle/>
          <a:p>
            <a:pPr eaLnBrk="1" hangingPunct="1"/>
            <a:r>
              <a:rPr lang="zh-CN" altLang="en-US" smtClean="0">
                <a:solidFill>
                  <a:schemeClr val="tx1"/>
                </a:solidFill>
                <a:latin typeface="宋体" panose="02010600030101010101" pitchFamily="2" charset="-122"/>
              </a:rPr>
              <a:t>逐行扫描与隔行扫描</a:t>
            </a:r>
          </a:p>
        </p:txBody>
      </p:sp>
      <p:sp>
        <p:nvSpPr>
          <p:cNvPr id="5126" name="Rectangle 1027"/>
          <p:cNvSpPr>
            <a:spLocks noGrp="1" noChangeArrowheads="1"/>
          </p:cNvSpPr>
          <p:nvPr>
            <p:ph idx="1"/>
          </p:nvPr>
        </p:nvSpPr>
        <p:spPr/>
        <p:txBody>
          <a:bodyPr/>
          <a:lstStyle/>
          <a:p>
            <a:pPr eaLnBrk="1" hangingPunct="1"/>
            <a:endParaRPr lang="zh-CN" altLang="zh-CN" smtClean="0"/>
          </a:p>
        </p:txBody>
      </p:sp>
      <p:sp>
        <p:nvSpPr>
          <p:cNvPr id="17" name="日期占位符 3"/>
          <p:cNvSpPr>
            <a:spLocks noGrp="1"/>
          </p:cNvSpPr>
          <p:nvPr>
            <p:ph type="dt" sz="half" idx="10"/>
          </p:nvPr>
        </p:nvSpPr>
        <p:spPr/>
        <p:txBody>
          <a:bodyPr/>
          <a:lstStyle/>
          <a:p>
            <a:pPr>
              <a:defRPr/>
            </a:pPr>
            <a:fld id="{248B98CD-BD37-470A-BA46-05DE892408E9}" type="datetime1">
              <a:rPr lang="zh-CN" altLang="en-US"/>
              <a:pPr>
                <a:defRPr/>
              </a:pPr>
              <a:t>2021/9/12</a:t>
            </a:fld>
            <a:endParaRPr lang="en-US" altLang="zh-CN"/>
          </a:p>
        </p:txBody>
      </p:sp>
      <p:sp>
        <p:nvSpPr>
          <p:cNvPr id="51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B673F66-F40F-4536-A6D3-2820B58685AB}" type="slidenum">
              <a:rPr lang="en-US" altLang="zh-CN" sz="1400">
                <a:solidFill>
                  <a:schemeClr val="bg2"/>
                </a:solidFill>
                <a:latin typeface="Tahoma" panose="020B0604030504040204" pitchFamily="34" charset="0"/>
              </a:rPr>
              <a:pPr/>
              <a:t>78</a:t>
            </a:fld>
            <a:endParaRPr lang="en-US" altLang="zh-CN" sz="1400">
              <a:solidFill>
                <a:schemeClr val="bg2"/>
              </a:solidFill>
              <a:latin typeface="Tahoma" panose="020B0604030504040204" pitchFamily="34" charset="0"/>
            </a:endParaRPr>
          </a:p>
        </p:txBody>
      </p:sp>
      <p:graphicFrame>
        <p:nvGraphicFramePr>
          <p:cNvPr id="5122" name="Object 1028"/>
          <p:cNvGraphicFramePr>
            <a:graphicFrameLocks noChangeAspect="1"/>
          </p:cNvGraphicFramePr>
          <p:nvPr/>
        </p:nvGraphicFramePr>
        <p:xfrm>
          <a:off x="0" y="1295400"/>
          <a:ext cx="9144000" cy="5253038"/>
        </p:xfrm>
        <a:graphic>
          <a:graphicData uri="http://schemas.openxmlformats.org/presentationml/2006/ole">
            <mc:AlternateContent xmlns:mc="http://schemas.openxmlformats.org/markup-compatibility/2006">
              <mc:Choice xmlns:v="urn:schemas-microsoft-com:vml" Requires="v">
                <p:oleObj spid="_x0000_s5139" name="位图图像" r:id="rId4" imgW="7411485" imgH="4258269" progId="Paint.Picture">
                  <p:embed/>
                </p:oleObj>
              </mc:Choice>
              <mc:Fallback>
                <p:oleObj name="位图图像" r:id="rId4" imgW="7411485" imgH="4258269" progId="Paint.Picture">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95400"/>
                        <a:ext cx="9144000" cy="525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0373" name="Line 1029"/>
          <p:cNvSpPr>
            <a:spLocks noChangeShapeType="1"/>
          </p:cNvSpPr>
          <p:nvPr/>
        </p:nvSpPr>
        <p:spPr bwMode="auto">
          <a:xfrm>
            <a:off x="5364163" y="1628775"/>
            <a:ext cx="3529012" cy="7207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0376" name="Line 1032"/>
          <p:cNvSpPr>
            <a:spLocks noChangeShapeType="1"/>
          </p:cNvSpPr>
          <p:nvPr/>
        </p:nvSpPr>
        <p:spPr bwMode="auto">
          <a:xfrm>
            <a:off x="5292725" y="2349500"/>
            <a:ext cx="3529013" cy="7207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0377" name="Line 1033"/>
          <p:cNvSpPr>
            <a:spLocks noChangeShapeType="1"/>
          </p:cNvSpPr>
          <p:nvPr/>
        </p:nvSpPr>
        <p:spPr bwMode="auto">
          <a:xfrm>
            <a:off x="5364163" y="3068638"/>
            <a:ext cx="3529012" cy="7207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0378" name="Line 1034"/>
          <p:cNvSpPr>
            <a:spLocks noChangeShapeType="1"/>
          </p:cNvSpPr>
          <p:nvPr/>
        </p:nvSpPr>
        <p:spPr bwMode="auto">
          <a:xfrm>
            <a:off x="5364163" y="3789363"/>
            <a:ext cx="3529012" cy="7207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0379" name="Line 1035"/>
          <p:cNvSpPr>
            <a:spLocks noChangeShapeType="1"/>
          </p:cNvSpPr>
          <p:nvPr/>
        </p:nvSpPr>
        <p:spPr bwMode="auto">
          <a:xfrm>
            <a:off x="5364163" y="4508500"/>
            <a:ext cx="3529012" cy="7207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0380" name="Line 1036"/>
          <p:cNvSpPr>
            <a:spLocks noChangeShapeType="1"/>
          </p:cNvSpPr>
          <p:nvPr/>
        </p:nvSpPr>
        <p:spPr bwMode="auto">
          <a:xfrm>
            <a:off x="5364163" y="5300663"/>
            <a:ext cx="1655762" cy="3603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0381" name="Line 1037"/>
          <p:cNvSpPr>
            <a:spLocks noChangeShapeType="1"/>
          </p:cNvSpPr>
          <p:nvPr/>
        </p:nvSpPr>
        <p:spPr bwMode="auto">
          <a:xfrm>
            <a:off x="7235825" y="1628775"/>
            <a:ext cx="1655763" cy="360363"/>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0382" name="Line 1038"/>
          <p:cNvSpPr>
            <a:spLocks noChangeShapeType="1"/>
          </p:cNvSpPr>
          <p:nvPr/>
        </p:nvSpPr>
        <p:spPr bwMode="auto">
          <a:xfrm>
            <a:off x="5364163" y="1989138"/>
            <a:ext cx="3529012" cy="72072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0383" name="Line 1039"/>
          <p:cNvSpPr>
            <a:spLocks noChangeShapeType="1"/>
          </p:cNvSpPr>
          <p:nvPr/>
        </p:nvSpPr>
        <p:spPr bwMode="auto">
          <a:xfrm>
            <a:off x="5292725" y="2708275"/>
            <a:ext cx="3529013" cy="72072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0384" name="Line 1040"/>
          <p:cNvSpPr>
            <a:spLocks noChangeShapeType="1"/>
          </p:cNvSpPr>
          <p:nvPr/>
        </p:nvSpPr>
        <p:spPr bwMode="auto">
          <a:xfrm>
            <a:off x="5292725" y="3429000"/>
            <a:ext cx="3529013" cy="72072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0385" name="Line 1041"/>
          <p:cNvSpPr>
            <a:spLocks noChangeShapeType="1"/>
          </p:cNvSpPr>
          <p:nvPr/>
        </p:nvSpPr>
        <p:spPr bwMode="auto">
          <a:xfrm>
            <a:off x="5292725" y="4149725"/>
            <a:ext cx="3529013" cy="72072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0386" name="Line 1042"/>
          <p:cNvSpPr>
            <a:spLocks noChangeShapeType="1"/>
          </p:cNvSpPr>
          <p:nvPr/>
        </p:nvSpPr>
        <p:spPr bwMode="auto">
          <a:xfrm>
            <a:off x="5292725" y="4868863"/>
            <a:ext cx="3529013" cy="72072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0373"/>
                                        </p:tgtEl>
                                        <p:attrNameLst>
                                          <p:attrName>style.visibility</p:attrName>
                                        </p:attrNameLst>
                                      </p:cBhvr>
                                      <p:to>
                                        <p:strVal val="visible"/>
                                      </p:to>
                                    </p:set>
                                    <p:anim calcmode="lin" valueType="num">
                                      <p:cBhvr>
                                        <p:cTn id="7" dur="500" fill="hold"/>
                                        <p:tgtEl>
                                          <p:spTgt spid="570373"/>
                                        </p:tgtEl>
                                        <p:attrNameLst>
                                          <p:attrName>ppt_x</p:attrName>
                                        </p:attrNameLst>
                                      </p:cBhvr>
                                      <p:tavLst>
                                        <p:tav tm="0">
                                          <p:val>
                                            <p:strVal val="#ppt_x-#ppt_w/2"/>
                                          </p:val>
                                        </p:tav>
                                        <p:tav tm="100000">
                                          <p:val>
                                            <p:strVal val="#ppt_x"/>
                                          </p:val>
                                        </p:tav>
                                      </p:tavLst>
                                    </p:anim>
                                    <p:anim calcmode="lin" valueType="num">
                                      <p:cBhvr>
                                        <p:cTn id="8" dur="500" fill="hold"/>
                                        <p:tgtEl>
                                          <p:spTgt spid="570373"/>
                                        </p:tgtEl>
                                        <p:attrNameLst>
                                          <p:attrName>ppt_y</p:attrName>
                                        </p:attrNameLst>
                                      </p:cBhvr>
                                      <p:tavLst>
                                        <p:tav tm="0">
                                          <p:val>
                                            <p:strVal val="#ppt_y"/>
                                          </p:val>
                                        </p:tav>
                                        <p:tav tm="100000">
                                          <p:val>
                                            <p:strVal val="#ppt_y"/>
                                          </p:val>
                                        </p:tav>
                                      </p:tavLst>
                                    </p:anim>
                                    <p:anim calcmode="lin" valueType="num">
                                      <p:cBhvr>
                                        <p:cTn id="9" dur="500" fill="hold"/>
                                        <p:tgtEl>
                                          <p:spTgt spid="570373"/>
                                        </p:tgtEl>
                                        <p:attrNameLst>
                                          <p:attrName>ppt_w</p:attrName>
                                        </p:attrNameLst>
                                      </p:cBhvr>
                                      <p:tavLst>
                                        <p:tav tm="0">
                                          <p:val>
                                            <p:fltVal val="0"/>
                                          </p:val>
                                        </p:tav>
                                        <p:tav tm="100000">
                                          <p:val>
                                            <p:strVal val="#ppt_w"/>
                                          </p:val>
                                        </p:tav>
                                      </p:tavLst>
                                    </p:anim>
                                    <p:anim calcmode="lin" valueType="num">
                                      <p:cBhvr>
                                        <p:cTn id="10" dur="500" fill="hold"/>
                                        <p:tgtEl>
                                          <p:spTgt spid="57037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70376"/>
                                        </p:tgtEl>
                                        <p:attrNameLst>
                                          <p:attrName>style.visibility</p:attrName>
                                        </p:attrNameLst>
                                      </p:cBhvr>
                                      <p:to>
                                        <p:strVal val="visible"/>
                                      </p:to>
                                    </p:set>
                                    <p:anim calcmode="lin" valueType="num">
                                      <p:cBhvr>
                                        <p:cTn id="15" dur="500" fill="hold"/>
                                        <p:tgtEl>
                                          <p:spTgt spid="570376"/>
                                        </p:tgtEl>
                                        <p:attrNameLst>
                                          <p:attrName>ppt_x</p:attrName>
                                        </p:attrNameLst>
                                      </p:cBhvr>
                                      <p:tavLst>
                                        <p:tav tm="0">
                                          <p:val>
                                            <p:strVal val="#ppt_x-#ppt_w/2"/>
                                          </p:val>
                                        </p:tav>
                                        <p:tav tm="100000">
                                          <p:val>
                                            <p:strVal val="#ppt_x"/>
                                          </p:val>
                                        </p:tav>
                                      </p:tavLst>
                                    </p:anim>
                                    <p:anim calcmode="lin" valueType="num">
                                      <p:cBhvr>
                                        <p:cTn id="16" dur="500" fill="hold"/>
                                        <p:tgtEl>
                                          <p:spTgt spid="570376"/>
                                        </p:tgtEl>
                                        <p:attrNameLst>
                                          <p:attrName>ppt_y</p:attrName>
                                        </p:attrNameLst>
                                      </p:cBhvr>
                                      <p:tavLst>
                                        <p:tav tm="0">
                                          <p:val>
                                            <p:strVal val="#ppt_y"/>
                                          </p:val>
                                        </p:tav>
                                        <p:tav tm="100000">
                                          <p:val>
                                            <p:strVal val="#ppt_y"/>
                                          </p:val>
                                        </p:tav>
                                      </p:tavLst>
                                    </p:anim>
                                    <p:anim calcmode="lin" valueType="num">
                                      <p:cBhvr>
                                        <p:cTn id="17" dur="500" fill="hold"/>
                                        <p:tgtEl>
                                          <p:spTgt spid="570376"/>
                                        </p:tgtEl>
                                        <p:attrNameLst>
                                          <p:attrName>ppt_w</p:attrName>
                                        </p:attrNameLst>
                                      </p:cBhvr>
                                      <p:tavLst>
                                        <p:tav tm="0">
                                          <p:val>
                                            <p:fltVal val="0"/>
                                          </p:val>
                                        </p:tav>
                                        <p:tav tm="100000">
                                          <p:val>
                                            <p:strVal val="#ppt_w"/>
                                          </p:val>
                                        </p:tav>
                                      </p:tavLst>
                                    </p:anim>
                                    <p:anim calcmode="lin" valueType="num">
                                      <p:cBhvr>
                                        <p:cTn id="18" dur="500" fill="hold"/>
                                        <p:tgtEl>
                                          <p:spTgt spid="570376"/>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570377"/>
                                        </p:tgtEl>
                                        <p:attrNameLst>
                                          <p:attrName>style.visibility</p:attrName>
                                        </p:attrNameLst>
                                      </p:cBhvr>
                                      <p:to>
                                        <p:strVal val="visible"/>
                                      </p:to>
                                    </p:set>
                                    <p:anim calcmode="lin" valueType="num">
                                      <p:cBhvr>
                                        <p:cTn id="23" dur="500" fill="hold"/>
                                        <p:tgtEl>
                                          <p:spTgt spid="570377"/>
                                        </p:tgtEl>
                                        <p:attrNameLst>
                                          <p:attrName>ppt_x</p:attrName>
                                        </p:attrNameLst>
                                      </p:cBhvr>
                                      <p:tavLst>
                                        <p:tav tm="0">
                                          <p:val>
                                            <p:strVal val="#ppt_x-#ppt_w/2"/>
                                          </p:val>
                                        </p:tav>
                                        <p:tav tm="100000">
                                          <p:val>
                                            <p:strVal val="#ppt_x"/>
                                          </p:val>
                                        </p:tav>
                                      </p:tavLst>
                                    </p:anim>
                                    <p:anim calcmode="lin" valueType="num">
                                      <p:cBhvr>
                                        <p:cTn id="24" dur="500" fill="hold"/>
                                        <p:tgtEl>
                                          <p:spTgt spid="570377"/>
                                        </p:tgtEl>
                                        <p:attrNameLst>
                                          <p:attrName>ppt_y</p:attrName>
                                        </p:attrNameLst>
                                      </p:cBhvr>
                                      <p:tavLst>
                                        <p:tav tm="0">
                                          <p:val>
                                            <p:strVal val="#ppt_y"/>
                                          </p:val>
                                        </p:tav>
                                        <p:tav tm="100000">
                                          <p:val>
                                            <p:strVal val="#ppt_y"/>
                                          </p:val>
                                        </p:tav>
                                      </p:tavLst>
                                    </p:anim>
                                    <p:anim calcmode="lin" valueType="num">
                                      <p:cBhvr>
                                        <p:cTn id="25" dur="500" fill="hold"/>
                                        <p:tgtEl>
                                          <p:spTgt spid="570377"/>
                                        </p:tgtEl>
                                        <p:attrNameLst>
                                          <p:attrName>ppt_w</p:attrName>
                                        </p:attrNameLst>
                                      </p:cBhvr>
                                      <p:tavLst>
                                        <p:tav tm="0">
                                          <p:val>
                                            <p:fltVal val="0"/>
                                          </p:val>
                                        </p:tav>
                                        <p:tav tm="100000">
                                          <p:val>
                                            <p:strVal val="#ppt_w"/>
                                          </p:val>
                                        </p:tav>
                                      </p:tavLst>
                                    </p:anim>
                                    <p:anim calcmode="lin" valueType="num">
                                      <p:cBhvr>
                                        <p:cTn id="26" dur="500" fill="hold"/>
                                        <p:tgtEl>
                                          <p:spTgt spid="570377"/>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570378"/>
                                        </p:tgtEl>
                                        <p:attrNameLst>
                                          <p:attrName>style.visibility</p:attrName>
                                        </p:attrNameLst>
                                      </p:cBhvr>
                                      <p:to>
                                        <p:strVal val="visible"/>
                                      </p:to>
                                    </p:set>
                                    <p:anim calcmode="lin" valueType="num">
                                      <p:cBhvr>
                                        <p:cTn id="31" dur="500" fill="hold"/>
                                        <p:tgtEl>
                                          <p:spTgt spid="570378"/>
                                        </p:tgtEl>
                                        <p:attrNameLst>
                                          <p:attrName>ppt_x</p:attrName>
                                        </p:attrNameLst>
                                      </p:cBhvr>
                                      <p:tavLst>
                                        <p:tav tm="0">
                                          <p:val>
                                            <p:strVal val="#ppt_x-#ppt_w/2"/>
                                          </p:val>
                                        </p:tav>
                                        <p:tav tm="100000">
                                          <p:val>
                                            <p:strVal val="#ppt_x"/>
                                          </p:val>
                                        </p:tav>
                                      </p:tavLst>
                                    </p:anim>
                                    <p:anim calcmode="lin" valueType="num">
                                      <p:cBhvr>
                                        <p:cTn id="32" dur="500" fill="hold"/>
                                        <p:tgtEl>
                                          <p:spTgt spid="570378"/>
                                        </p:tgtEl>
                                        <p:attrNameLst>
                                          <p:attrName>ppt_y</p:attrName>
                                        </p:attrNameLst>
                                      </p:cBhvr>
                                      <p:tavLst>
                                        <p:tav tm="0">
                                          <p:val>
                                            <p:strVal val="#ppt_y"/>
                                          </p:val>
                                        </p:tav>
                                        <p:tav tm="100000">
                                          <p:val>
                                            <p:strVal val="#ppt_y"/>
                                          </p:val>
                                        </p:tav>
                                      </p:tavLst>
                                    </p:anim>
                                    <p:anim calcmode="lin" valueType="num">
                                      <p:cBhvr>
                                        <p:cTn id="33" dur="500" fill="hold"/>
                                        <p:tgtEl>
                                          <p:spTgt spid="570378"/>
                                        </p:tgtEl>
                                        <p:attrNameLst>
                                          <p:attrName>ppt_w</p:attrName>
                                        </p:attrNameLst>
                                      </p:cBhvr>
                                      <p:tavLst>
                                        <p:tav tm="0">
                                          <p:val>
                                            <p:fltVal val="0"/>
                                          </p:val>
                                        </p:tav>
                                        <p:tav tm="100000">
                                          <p:val>
                                            <p:strVal val="#ppt_w"/>
                                          </p:val>
                                        </p:tav>
                                      </p:tavLst>
                                    </p:anim>
                                    <p:anim calcmode="lin" valueType="num">
                                      <p:cBhvr>
                                        <p:cTn id="34" dur="500" fill="hold"/>
                                        <p:tgtEl>
                                          <p:spTgt spid="570378"/>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570379"/>
                                        </p:tgtEl>
                                        <p:attrNameLst>
                                          <p:attrName>style.visibility</p:attrName>
                                        </p:attrNameLst>
                                      </p:cBhvr>
                                      <p:to>
                                        <p:strVal val="visible"/>
                                      </p:to>
                                    </p:set>
                                    <p:anim calcmode="lin" valueType="num">
                                      <p:cBhvr>
                                        <p:cTn id="39" dur="500" fill="hold"/>
                                        <p:tgtEl>
                                          <p:spTgt spid="570379"/>
                                        </p:tgtEl>
                                        <p:attrNameLst>
                                          <p:attrName>ppt_x</p:attrName>
                                        </p:attrNameLst>
                                      </p:cBhvr>
                                      <p:tavLst>
                                        <p:tav tm="0">
                                          <p:val>
                                            <p:strVal val="#ppt_x-#ppt_w/2"/>
                                          </p:val>
                                        </p:tav>
                                        <p:tav tm="100000">
                                          <p:val>
                                            <p:strVal val="#ppt_x"/>
                                          </p:val>
                                        </p:tav>
                                      </p:tavLst>
                                    </p:anim>
                                    <p:anim calcmode="lin" valueType="num">
                                      <p:cBhvr>
                                        <p:cTn id="40" dur="500" fill="hold"/>
                                        <p:tgtEl>
                                          <p:spTgt spid="570379"/>
                                        </p:tgtEl>
                                        <p:attrNameLst>
                                          <p:attrName>ppt_y</p:attrName>
                                        </p:attrNameLst>
                                      </p:cBhvr>
                                      <p:tavLst>
                                        <p:tav tm="0">
                                          <p:val>
                                            <p:strVal val="#ppt_y"/>
                                          </p:val>
                                        </p:tav>
                                        <p:tav tm="100000">
                                          <p:val>
                                            <p:strVal val="#ppt_y"/>
                                          </p:val>
                                        </p:tav>
                                      </p:tavLst>
                                    </p:anim>
                                    <p:anim calcmode="lin" valueType="num">
                                      <p:cBhvr>
                                        <p:cTn id="41" dur="500" fill="hold"/>
                                        <p:tgtEl>
                                          <p:spTgt spid="570379"/>
                                        </p:tgtEl>
                                        <p:attrNameLst>
                                          <p:attrName>ppt_w</p:attrName>
                                        </p:attrNameLst>
                                      </p:cBhvr>
                                      <p:tavLst>
                                        <p:tav tm="0">
                                          <p:val>
                                            <p:fltVal val="0"/>
                                          </p:val>
                                        </p:tav>
                                        <p:tav tm="100000">
                                          <p:val>
                                            <p:strVal val="#ppt_w"/>
                                          </p:val>
                                        </p:tav>
                                      </p:tavLst>
                                    </p:anim>
                                    <p:anim calcmode="lin" valueType="num">
                                      <p:cBhvr>
                                        <p:cTn id="42" dur="500" fill="hold"/>
                                        <p:tgtEl>
                                          <p:spTgt spid="570379"/>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570380"/>
                                        </p:tgtEl>
                                        <p:attrNameLst>
                                          <p:attrName>style.visibility</p:attrName>
                                        </p:attrNameLst>
                                      </p:cBhvr>
                                      <p:to>
                                        <p:strVal val="visible"/>
                                      </p:to>
                                    </p:set>
                                    <p:anim calcmode="lin" valueType="num">
                                      <p:cBhvr>
                                        <p:cTn id="47" dur="500" fill="hold"/>
                                        <p:tgtEl>
                                          <p:spTgt spid="570380"/>
                                        </p:tgtEl>
                                        <p:attrNameLst>
                                          <p:attrName>ppt_x</p:attrName>
                                        </p:attrNameLst>
                                      </p:cBhvr>
                                      <p:tavLst>
                                        <p:tav tm="0">
                                          <p:val>
                                            <p:strVal val="#ppt_x-#ppt_w/2"/>
                                          </p:val>
                                        </p:tav>
                                        <p:tav tm="100000">
                                          <p:val>
                                            <p:strVal val="#ppt_x"/>
                                          </p:val>
                                        </p:tav>
                                      </p:tavLst>
                                    </p:anim>
                                    <p:anim calcmode="lin" valueType="num">
                                      <p:cBhvr>
                                        <p:cTn id="48" dur="500" fill="hold"/>
                                        <p:tgtEl>
                                          <p:spTgt spid="570380"/>
                                        </p:tgtEl>
                                        <p:attrNameLst>
                                          <p:attrName>ppt_y</p:attrName>
                                        </p:attrNameLst>
                                      </p:cBhvr>
                                      <p:tavLst>
                                        <p:tav tm="0">
                                          <p:val>
                                            <p:strVal val="#ppt_y"/>
                                          </p:val>
                                        </p:tav>
                                        <p:tav tm="100000">
                                          <p:val>
                                            <p:strVal val="#ppt_y"/>
                                          </p:val>
                                        </p:tav>
                                      </p:tavLst>
                                    </p:anim>
                                    <p:anim calcmode="lin" valueType="num">
                                      <p:cBhvr>
                                        <p:cTn id="49" dur="500" fill="hold"/>
                                        <p:tgtEl>
                                          <p:spTgt spid="570380"/>
                                        </p:tgtEl>
                                        <p:attrNameLst>
                                          <p:attrName>ppt_w</p:attrName>
                                        </p:attrNameLst>
                                      </p:cBhvr>
                                      <p:tavLst>
                                        <p:tav tm="0">
                                          <p:val>
                                            <p:fltVal val="0"/>
                                          </p:val>
                                        </p:tav>
                                        <p:tav tm="100000">
                                          <p:val>
                                            <p:strVal val="#ppt_w"/>
                                          </p:val>
                                        </p:tav>
                                      </p:tavLst>
                                    </p:anim>
                                    <p:anim calcmode="lin" valueType="num">
                                      <p:cBhvr>
                                        <p:cTn id="50" dur="500" fill="hold"/>
                                        <p:tgtEl>
                                          <p:spTgt spid="570380"/>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570381"/>
                                        </p:tgtEl>
                                        <p:attrNameLst>
                                          <p:attrName>style.visibility</p:attrName>
                                        </p:attrNameLst>
                                      </p:cBhvr>
                                      <p:to>
                                        <p:strVal val="visible"/>
                                      </p:to>
                                    </p:set>
                                    <p:anim calcmode="lin" valueType="num">
                                      <p:cBhvr>
                                        <p:cTn id="55" dur="500" fill="hold"/>
                                        <p:tgtEl>
                                          <p:spTgt spid="570381"/>
                                        </p:tgtEl>
                                        <p:attrNameLst>
                                          <p:attrName>ppt_x</p:attrName>
                                        </p:attrNameLst>
                                      </p:cBhvr>
                                      <p:tavLst>
                                        <p:tav tm="0">
                                          <p:val>
                                            <p:strVal val="#ppt_x-#ppt_w/2"/>
                                          </p:val>
                                        </p:tav>
                                        <p:tav tm="100000">
                                          <p:val>
                                            <p:strVal val="#ppt_x"/>
                                          </p:val>
                                        </p:tav>
                                      </p:tavLst>
                                    </p:anim>
                                    <p:anim calcmode="lin" valueType="num">
                                      <p:cBhvr>
                                        <p:cTn id="56" dur="500" fill="hold"/>
                                        <p:tgtEl>
                                          <p:spTgt spid="570381"/>
                                        </p:tgtEl>
                                        <p:attrNameLst>
                                          <p:attrName>ppt_y</p:attrName>
                                        </p:attrNameLst>
                                      </p:cBhvr>
                                      <p:tavLst>
                                        <p:tav tm="0">
                                          <p:val>
                                            <p:strVal val="#ppt_y"/>
                                          </p:val>
                                        </p:tav>
                                        <p:tav tm="100000">
                                          <p:val>
                                            <p:strVal val="#ppt_y"/>
                                          </p:val>
                                        </p:tav>
                                      </p:tavLst>
                                    </p:anim>
                                    <p:anim calcmode="lin" valueType="num">
                                      <p:cBhvr>
                                        <p:cTn id="57" dur="500" fill="hold"/>
                                        <p:tgtEl>
                                          <p:spTgt spid="570381"/>
                                        </p:tgtEl>
                                        <p:attrNameLst>
                                          <p:attrName>ppt_w</p:attrName>
                                        </p:attrNameLst>
                                      </p:cBhvr>
                                      <p:tavLst>
                                        <p:tav tm="0">
                                          <p:val>
                                            <p:fltVal val="0"/>
                                          </p:val>
                                        </p:tav>
                                        <p:tav tm="100000">
                                          <p:val>
                                            <p:strVal val="#ppt_w"/>
                                          </p:val>
                                        </p:tav>
                                      </p:tavLst>
                                    </p:anim>
                                    <p:anim calcmode="lin" valueType="num">
                                      <p:cBhvr>
                                        <p:cTn id="58" dur="500" fill="hold"/>
                                        <p:tgtEl>
                                          <p:spTgt spid="570381"/>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570382"/>
                                        </p:tgtEl>
                                        <p:attrNameLst>
                                          <p:attrName>style.visibility</p:attrName>
                                        </p:attrNameLst>
                                      </p:cBhvr>
                                      <p:to>
                                        <p:strVal val="visible"/>
                                      </p:to>
                                    </p:set>
                                    <p:anim calcmode="lin" valueType="num">
                                      <p:cBhvr>
                                        <p:cTn id="63" dur="500" fill="hold"/>
                                        <p:tgtEl>
                                          <p:spTgt spid="570382"/>
                                        </p:tgtEl>
                                        <p:attrNameLst>
                                          <p:attrName>ppt_x</p:attrName>
                                        </p:attrNameLst>
                                      </p:cBhvr>
                                      <p:tavLst>
                                        <p:tav tm="0">
                                          <p:val>
                                            <p:strVal val="#ppt_x-#ppt_w/2"/>
                                          </p:val>
                                        </p:tav>
                                        <p:tav tm="100000">
                                          <p:val>
                                            <p:strVal val="#ppt_x"/>
                                          </p:val>
                                        </p:tav>
                                      </p:tavLst>
                                    </p:anim>
                                    <p:anim calcmode="lin" valueType="num">
                                      <p:cBhvr>
                                        <p:cTn id="64" dur="500" fill="hold"/>
                                        <p:tgtEl>
                                          <p:spTgt spid="570382"/>
                                        </p:tgtEl>
                                        <p:attrNameLst>
                                          <p:attrName>ppt_y</p:attrName>
                                        </p:attrNameLst>
                                      </p:cBhvr>
                                      <p:tavLst>
                                        <p:tav tm="0">
                                          <p:val>
                                            <p:strVal val="#ppt_y"/>
                                          </p:val>
                                        </p:tav>
                                        <p:tav tm="100000">
                                          <p:val>
                                            <p:strVal val="#ppt_y"/>
                                          </p:val>
                                        </p:tav>
                                      </p:tavLst>
                                    </p:anim>
                                    <p:anim calcmode="lin" valueType="num">
                                      <p:cBhvr>
                                        <p:cTn id="65" dur="500" fill="hold"/>
                                        <p:tgtEl>
                                          <p:spTgt spid="570382"/>
                                        </p:tgtEl>
                                        <p:attrNameLst>
                                          <p:attrName>ppt_w</p:attrName>
                                        </p:attrNameLst>
                                      </p:cBhvr>
                                      <p:tavLst>
                                        <p:tav tm="0">
                                          <p:val>
                                            <p:fltVal val="0"/>
                                          </p:val>
                                        </p:tav>
                                        <p:tav tm="100000">
                                          <p:val>
                                            <p:strVal val="#ppt_w"/>
                                          </p:val>
                                        </p:tav>
                                      </p:tavLst>
                                    </p:anim>
                                    <p:anim calcmode="lin" valueType="num">
                                      <p:cBhvr>
                                        <p:cTn id="66" dur="500" fill="hold"/>
                                        <p:tgtEl>
                                          <p:spTgt spid="570382"/>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570383"/>
                                        </p:tgtEl>
                                        <p:attrNameLst>
                                          <p:attrName>style.visibility</p:attrName>
                                        </p:attrNameLst>
                                      </p:cBhvr>
                                      <p:to>
                                        <p:strVal val="visible"/>
                                      </p:to>
                                    </p:set>
                                    <p:anim calcmode="lin" valueType="num">
                                      <p:cBhvr>
                                        <p:cTn id="71" dur="500" fill="hold"/>
                                        <p:tgtEl>
                                          <p:spTgt spid="570383"/>
                                        </p:tgtEl>
                                        <p:attrNameLst>
                                          <p:attrName>ppt_x</p:attrName>
                                        </p:attrNameLst>
                                      </p:cBhvr>
                                      <p:tavLst>
                                        <p:tav tm="0">
                                          <p:val>
                                            <p:strVal val="#ppt_x-#ppt_w/2"/>
                                          </p:val>
                                        </p:tav>
                                        <p:tav tm="100000">
                                          <p:val>
                                            <p:strVal val="#ppt_x"/>
                                          </p:val>
                                        </p:tav>
                                      </p:tavLst>
                                    </p:anim>
                                    <p:anim calcmode="lin" valueType="num">
                                      <p:cBhvr>
                                        <p:cTn id="72" dur="500" fill="hold"/>
                                        <p:tgtEl>
                                          <p:spTgt spid="570383"/>
                                        </p:tgtEl>
                                        <p:attrNameLst>
                                          <p:attrName>ppt_y</p:attrName>
                                        </p:attrNameLst>
                                      </p:cBhvr>
                                      <p:tavLst>
                                        <p:tav tm="0">
                                          <p:val>
                                            <p:strVal val="#ppt_y"/>
                                          </p:val>
                                        </p:tav>
                                        <p:tav tm="100000">
                                          <p:val>
                                            <p:strVal val="#ppt_y"/>
                                          </p:val>
                                        </p:tav>
                                      </p:tavLst>
                                    </p:anim>
                                    <p:anim calcmode="lin" valueType="num">
                                      <p:cBhvr>
                                        <p:cTn id="73" dur="500" fill="hold"/>
                                        <p:tgtEl>
                                          <p:spTgt spid="570383"/>
                                        </p:tgtEl>
                                        <p:attrNameLst>
                                          <p:attrName>ppt_w</p:attrName>
                                        </p:attrNameLst>
                                      </p:cBhvr>
                                      <p:tavLst>
                                        <p:tav tm="0">
                                          <p:val>
                                            <p:fltVal val="0"/>
                                          </p:val>
                                        </p:tav>
                                        <p:tav tm="100000">
                                          <p:val>
                                            <p:strVal val="#ppt_w"/>
                                          </p:val>
                                        </p:tav>
                                      </p:tavLst>
                                    </p:anim>
                                    <p:anim calcmode="lin" valueType="num">
                                      <p:cBhvr>
                                        <p:cTn id="74" dur="500" fill="hold"/>
                                        <p:tgtEl>
                                          <p:spTgt spid="570383"/>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8" fill="hold" grpId="0" nodeType="clickEffect">
                                  <p:stCondLst>
                                    <p:cond delay="0"/>
                                  </p:stCondLst>
                                  <p:childTnLst>
                                    <p:set>
                                      <p:cBhvr>
                                        <p:cTn id="78" dur="1" fill="hold">
                                          <p:stCondLst>
                                            <p:cond delay="0"/>
                                          </p:stCondLst>
                                        </p:cTn>
                                        <p:tgtEl>
                                          <p:spTgt spid="570384"/>
                                        </p:tgtEl>
                                        <p:attrNameLst>
                                          <p:attrName>style.visibility</p:attrName>
                                        </p:attrNameLst>
                                      </p:cBhvr>
                                      <p:to>
                                        <p:strVal val="visible"/>
                                      </p:to>
                                    </p:set>
                                    <p:anim calcmode="lin" valueType="num">
                                      <p:cBhvr>
                                        <p:cTn id="79" dur="500" fill="hold"/>
                                        <p:tgtEl>
                                          <p:spTgt spid="570384"/>
                                        </p:tgtEl>
                                        <p:attrNameLst>
                                          <p:attrName>ppt_x</p:attrName>
                                        </p:attrNameLst>
                                      </p:cBhvr>
                                      <p:tavLst>
                                        <p:tav tm="0">
                                          <p:val>
                                            <p:strVal val="#ppt_x-#ppt_w/2"/>
                                          </p:val>
                                        </p:tav>
                                        <p:tav tm="100000">
                                          <p:val>
                                            <p:strVal val="#ppt_x"/>
                                          </p:val>
                                        </p:tav>
                                      </p:tavLst>
                                    </p:anim>
                                    <p:anim calcmode="lin" valueType="num">
                                      <p:cBhvr>
                                        <p:cTn id="80" dur="500" fill="hold"/>
                                        <p:tgtEl>
                                          <p:spTgt spid="570384"/>
                                        </p:tgtEl>
                                        <p:attrNameLst>
                                          <p:attrName>ppt_y</p:attrName>
                                        </p:attrNameLst>
                                      </p:cBhvr>
                                      <p:tavLst>
                                        <p:tav tm="0">
                                          <p:val>
                                            <p:strVal val="#ppt_y"/>
                                          </p:val>
                                        </p:tav>
                                        <p:tav tm="100000">
                                          <p:val>
                                            <p:strVal val="#ppt_y"/>
                                          </p:val>
                                        </p:tav>
                                      </p:tavLst>
                                    </p:anim>
                                    <p:anim calcmode="lin" valueType="num">
                                      <p:cBhvr>
                                        <p:cTn id="81" dur="500" fill="hold"/>
                                        <p:tgtEl>
                                          <p:spTgt spid="570384"/>
                                        </p:tgtEl>
                                        <p:attrNameLst>
                                          <p:attrName>ppt_w</p:attrName>
                                        </p:attrNameLst>
                                      </p:cBhvr>
                                      <p:tavLst>
                                        <p:tav tm="0">
                                          <p:val>
                                            <p:fltVal val="0"/>
                                          </p:val>
                                        </p:tav>
                                        <p:tav tm="100000">
                                          <p:val>
                                            <p:strVal val="#ppt_w"/>
                                          </p:val>
                                        </p:tav>
                                      </p:tavLst>
                                    </p:anim>
                                    <p:anim calcmode="lin" valueType="num">
                                      <p:cBhvr>
                                        <p:cTn id="82" dur="500" fill="hold"/>
                                        <p:tgtEl>
                                          <p:spTgt spid="570384"/>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8" fill="hold" grpId="0" nodeType="clickEffect">
                                  <p:stCondLst>
                                    <p:cond delay="0"/>
                                  </p:stCondLst>
                                  <p:childTnLst>
                                    <p:set>
                                      <p:cBhvr>
                                        <p:cTn id="86" dur="1" fill="hold">
                                          <p:stCondLst>
                                            <p:cond delay="0"/>
                                          </p:stCondLst>
                                        </p:cTn>
                                        <p:tgtEl>
                                          <p:spTgt spid="570385"/>
                                        </p:tgtEl>
                                        <p:attrNameLst>
                                          <p:attrName>style.visibility</p:attrName>
                                        </p:attrNameLst>
                                      </p:cBhvr>
                                      <p:to>
                                        <p:strVal val="visible"/>
                                      </p:to>
                                    </p:set>
                                    <p:anim calcmode="lin" valueType="num">
                                      <p:cBhvr>
                                        <p:cTn id="87" dur="500" fill="hold"/>
                                        <p:tgtEl>
                                          <p:spTgt spid="570385"/>
                                        </p:tgtEl>
                                        <p:attrNameLst>
                                          <p:attrName>ppt_x</p:attrName>
                                        </p:attrNameLst>
                                      </p:cBhvr>
                                      <p:tavLst>
                                        <p:tav tm="0">
                                          <p:val>
                                            <p:strVal val="#ppt_x-#ppt_w/2"/>
                                          </p:val>
                                        </p:tav>
                                        <p:tav tm="100000">
                                          <p:val>
                                            <p:strVal val="#ppt_x"/>
                                          </p:val>
                                        </p:tav>
                                      </p:tavLst>
                                    </p:anim>
                                    <p:anim calcmode="lin" valueType="num">
                                      <p:cBhvr>
                                        <p:cTn id="88" dur="500" fill="hold"/>
                                        <p:tgtEl>
                                          <p:spTgt spid="570385"/>
                                        </p:tgtEl>
                                        <p:attrNameLst>
                                          <p:attrName>ppt_y</p:attrName>
                                        </p:attrNameLst>
                                      </p:cBhvr>
                                      <p:tavLst>
                                        <p:tav tm="0">
                                          <p:val>
                                            <p:strVal val="#ppt_y"/>
                                          </p:val>
                                        </p:tav>
                                        <p:tav tm="100000">
                                          <p:val>
                                            <p:strVal val="#ppt_y"/>
                                          </p:val>
                                        </p:tav>
                                      </p:tavLst>
                                    </p:anim>
                                    <p:anim calcmode="lin" valueType="num">
                                      <p:cBhvr>
                                        <p:cTn id="89" dur="500" fill="hold"/>
                                        <p:tgtEl>
                                          <p:spTgt spid="570385"/>
                                        </p:tgtEl>
                                        <p:attrNameLst>
                                          <p:attrName>ppt_w</p:attrName>
                                        </p:attrNameLst>
                                      </p:cBhvr>
                                      <p:tavLst>
                                        <p:tav tm="0">
                                          <p:val>
                                            <p:fltVal val="0"/>
                                          </p:val>
                                        </p:tav>
                                        <p:tav tm="100000">
                                          <p:val>
                                            <p:strVal val="#ppt_w"/>
                                          </p:val>
                                        </p:tav>
                                      </p:tavLst>
                                    </p:anim>
                                    <p:anim calcmode="lin" valueType="num">
                                      <p:cBhvr>
                                        <p:cTn id="90" dur="500" fill="hold"/>
                                        <p:tgtEl>
                                          <p:spTgt spid="570385"/>
                                        </p:tgtEl>
                                        <p:attrNameLst>
                                          <p:attrName>ppt_h</p:attrName>
                                        </p:attrNameLst>
                                      </p:cBhvr>
                                      <p:tavLst>
                                        <p:tav tm="0">
                                          <p:val>
                                            <p:strVal val="#ppt_h"/>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7" presetClass="entr" presetSubtype="8" fill="hold" grpId="0" nodeType="clickEffect">
                                  <p:stCondLst>
                                    <p:cond delay="0"/>
                                  </p:stCondLst>
                                  <p:childTnLst>
                                    <p:set>
                                      <p:cBhvr>
                                        <p:cTn id="94" dur="1" fill="hold">
                                          <p:stCondLst>
                                            <p:cond delay="0"/>
                                          </p:stCondLst>
                                        </p:cTn>
                                        <p:tgtEl>
                                          <p:spTgt spid="570386"/>
                                        </p:tgtEl>
                                        <p:attrNameLst>
                                          <p:attrName>style.visibility</p:attrName>
                                        </p:attrNameLst>
                                      </p:cBhvr>
                                      <p:to>
                                        <p:strVal val="visible"/>
                                      </p:to>
                                    </p:set>
                                    <p:anim calcmode="lin" valueType="num">
                                      <p:cBhvr>
                                        <p:cTn id="95" dur="500" fill="hold"/>
                                        <p:tgtEl>
                                          <p:spTgt spid="570386"/>
                                        </p:tgtEl>
                                        <p:attrNameLst>
                                          <p:attrName>ppt_x</p:attrName>
                                        </p:attrNameLst>
                                      </p:cBhvr>
                                      <p:tavLst>
                                        <p:tav tm="0">
                                          <p:val>
                                            <p:strVal val="#ppt_x-#ppt_w/2"/>
                                          </p:val>
                                        </p:tav>
                                        <p:tav tm="100000">
                                          <p:val>
                                            <p:strVal val="#ppt_x"/>
                                          </p:val>
                                        </p:tav>
                                      </p:tavLst>
                                    </p:anim>
                                    <p:anim calcmode="lin" valueType="num">
                                      <p:cBhvr>
                                        <p:cTn id="96" dur="500" fill="hold"/>
                                        <p:tgtEl>
                                          <p:spTgt spid="570386"/>
                                        </p:tgtEl>
                                        <p:attrNameLst>
                                          <p:attrName>ppt_y</p:attrName>
                                        </p:attrNameLst>
                                      </p:cBhvr>
                                      <p:tavLst>
                                        <p:tav tm="0">
                                          <p:val>
                                            <p:strVal val="#ppt_y"/>
                                          </p:val>
                                        </p:tav>
                                        <p:tav tm="100000">
                                          <p:val>
                                            <p:strVal val="#ppt_y"/>
                                          </p:val>
                                        </p:tav>
                                      </p:tavLst>
                                    </p:anim>
                                    <p:anim calcmode="lin" valueType="num">
                                      <p:cBhvr>
                                        <p:cTn id="97" dur="500" fill="hold"/>
                                        <p:tgtEl>
                                          <p:spTgt spid="570386"/>
                                        </p:tgtEl>
                                        <p:attrNameLst>
                                          <p:attrName>ppt_w</p:attrName>
                                        </p:attrNameLst>
                                      </p:cBhvr>
                                      <p:tavLst>
                                        <p:tav tm="0">
                                          <p:val>
                                            <p:fltVal val="0"/>
                                          </p:val>
                                        </p:tav>
                                        <p:tav tm="100000">
                                          <p:val>
                                            <p:strVal val="#ppt_w"/>
                                          </p:val>
                                        </p:tav>
                                      </p:tavLst>
                                    </p:anim>
                                    <p:anim calcmode="lin" valueType="num">
                                      <p:cBhvr>
                                        <p:cTn id="98" dur="500" fill="hold"/>
                                        <p:tgtEl>
                                          <p:spTgt spid="5703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3" grpId="0" animBg="1"/>
      <p:bldP spid="570376" grpId="0" animBg="1"/>
      <p:bldP spid="570377" grpId="0" animBg="1"/>
      <p:bldP spid="570378" grpId="0" animBg="1"/>
      <p:bldP spid="570379" grpId="0" animBg="1"/>
      <p:bldP spid="570380" grpId="0" animBg="1"/>
      <p:bldP spid="570381" grpId="0" animBg="1"/>
      <p:bldP spid="570382" grpId="0" animBg="1"/>
      <p:bldP spid="570383" grpId="0" animBg="1"/>
      <p:bldP spid="570384" grpId="0" animBg="1"/>
      <p:bldP spid="570385" grpId="0" animBg="1"/>
      <p:bldP spid="570386"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a:xfrm>
            <a:off x="381000" y="381000"/>
            <a:ext cx="8001000" cy="685800"/>
          </a:xfrm>
        </p:spPr>
        <p:txBody>
          <a:bodyPr/>
          <a:lstStyle/>
          <a:p>
            <a:pPr eaLnBrk="1" hangingPunct="1"/>
            <a:r>
              <a:rPr lang="en-US" altLang="zh-CN" smtClean="0">
                <a:latin typeface="隶书" panose="02010509060101010101" pitchFamily="49" charset="-122"/>
              </a:rPr>
              <a:t>(3)</a:t>
            </a:r>
            <a:r>
              <a:rPr lang="zh-CN" altLang="en-US" smtClean="0">
                <a:latin typeface="隶书" panose="02010509060101010101" pitchFamily="49" charset="-122"/>
              </a:rPr>
              <a:t>．</a:t>
            </a:r>
            <a:r>
              <a:rPr lang="en-US" altLang="zh-CN" smtClean="0">
                <a:latin typeface="隶书" panose="02010509060101010101" pitchFamily="49" charset="-122"/>
              </a:rPr>
              <a:t>CRT</a:t>
            </a:r>
            <a:r>
              <a:rPr lang="zh-CN" altLang="en-US" smtClean="0">
                <a:latin typeface="隶书" panose="02010509060101010101" pitchFamily="49" charset="-122"/>
              </a:rPr>
              <a:t>显示器的主要技术指标</a:t>
            </a:r>
          </a:p>
        </p:txBody>
      </p:sp>
      <p:sp>
        <p:nvSpPr>
          <p:cNvPr id="106501" name="Rectangle 3"/>
          <p:cNvSpPr>
            <a:spLocks noGrp="1" noChangeArrowheads="1"/>
          </p:cNvSpPr>
          <p:nvPr>
            <p:ph idx="1"/>
          </p:nvPr>
        </p:nvSpPr>
        <p:spPr>
          <a:xfrm>
            <a:off x="685800" y="981075"/>
            <a:ext cx="7772400" cy="5419725"/>
          </a:xfrm>
        </p:spPr>
        <p:txBody>
          <a:bodyPr/>
          <a:lstStyle/>
          <a:p>
            <a:pPr marL="0" indent="0" eaLnBrk="1" hangingPunct="1">
              <a:lnSpc>
                <a:spcPct val="120000"/>
              </a:lnSpc>
              <a:spcBef>
                <a:spcPct val="0"/>
              </a:spcBef>
              <a:buFontTx/>
              <a:buNone/>
              <a:defRPr/>
            </a:pPr>
            <a:r>
              <a:rPr lang="zh-CN" altLang="en-US" dirty="0" smtClean="0">
                <a:solidFill>
                  <a:srgbClr val="FFFF00"/>
                </a:solidFill>
                <a:latin typeface="宋体" panose="02010600030101010101" pitchFamily="2" charset="-122"/>
              </a:rPr>
              <a:t>点距</a:t>
            </a:r>
            <a:r>
              <a:rPr lang="en-US" altLang="zh-CN" dirty="0" smtClean="0">
                <a:latin typeface="宋体" panose="02010600030101010101" pitchFamily="2" charset="-122"/>
              </a:rPr>
              <a:t>(</a:t>
            </a:r>
            <a:r>
              <a:rPr lang="en-US" altLang="zh-CN" dirty="0" err="1" smtClean="0">
                <a:latin typeface="宋体" panose="02010600030101010101" pitchFamily="2" charset="-122"/>
              </a:rPr>
              <a:t>dotpitch</a:t>
            </a:r>
            <a:r>
              <a:rPr lang="en-US" altLang="zh-CN" dirty="0" smtClean="0">
                <a:latin typeface="宋体" panose="02010600030101010101" pitchFamily="2" charset="-122"/>
              </a:rPr>
              <a:t>)    </a:t>
            </a:r>
          </a:p>
          <a:p>
            <a:pPr eaLnBrk="1" hangingPunct="1">
              <a:lnSpc>
                <a:spcPct val="120000"/>
              </a:lnSpc>
              <a:spcBef>
                <a:spcPct val="0"/>
              </a:spcBef>
              <a:defRPr/>
            </a:pPr>
            <a:r>
              <a:rPr lang="zh-CN" altLang="en-US" dirty="0" smtClean="0">
                <a:latin typeface="宋体" panose="02010600030101010101" pitchFamily="2" charset="-122"/>
              </a:rPr>
              <a:t>点距是指</a:t>
            </a:r>
            <a:r>
              <a:rPr lang="en-US" altLang="zh-CN" dirty="0" smtClean="0">
                <a:latin typeface="宋体" panose="02010600030101010101" pitchFamily="2" charset="-122"/>
              </a:rPr>
              <a:t>CRT</a:t>
            </a:r>
            <a:r>
              <a:rPr lang="zh-CN" altLang="en-US" dirty="0" smtClean="0">
                <a:latin typeface="宋体" panose="02010600030101010101" pitchFamily="2" charset="-122"/>
              </a:rPr>
              <a:t>上呈三角形排列的红、绿、蓝三个像素点中心位置与相邻红、绿、蓝三点中心的距离。点距越小，同样大小的屏幕上的像素就越多，就可以显示更细腻的画面。</a:t>
            </a:r>
          </a:p>
          <a:p>
            <a:pPr eaLnBrk="1" hangingPunct="1">
              <a:lnSpc>
                <a:spcPct val="120000"/>
              </a:lnSpc>
              <a:spcBef>
                <a:spcPct val="0"/>
              </a:spcBef>
              <a:defRPr/>
            </a:pPr>
            <a:r>
              <a:rPr lang="zh-CN" altLang="en-US" dirty="0" smtClean="0">
                <a:latin typeface="宋体" panose="02010600030101010101" pitchFamily="2" charset="-122"/>
              </a:rPr>
              <a:t>目前最小的点距约为</a:t>
            </a:r>
            <a:r>
              <a:rPr lang="en-US" altLang="zh-CN" dirty="0" smtClean="0">
                <a:latin typeface="宋体" panose="02010600030101010101" pitchFamily="2" charset="-122"/>
              </a:rPr>
              <a:t>0.20mm</a:t>
            </a:r>
            <a:r>
              <a:rPr lang="zh-CN" altLang="en-US" dirty="0" smtClean="0">
                <a:latin typeface="宋体" panose="02010600030101010101" pitchFamily="2" charset="-122"/>
              </a:rPr>
              <a:t>，常见的</a:t>
            </a:r>
            <a:r>
              <a:rPr lang="en-US" altLang="zh-CN" dirty="0" smtClean="0">
                <a:latin typeface="宋体" panose="02010600030101010101" pitchFamily="2" charset="-122"/>
              </a:rPr>
              <a:t>CRT</a:t>
            </a:r>
            <a:r>
              <a:rPr lang="zh-CN" altLang="en-US" dirty="0" smtClean="0">
                <a:latin typeface="宋体" panose="02010600030101010101" pitchFamily="2" charset="-122"/>
              </a:rPr>
              <a:t>点距主要有</a:t>
            </a:r>
            <a:r>
              <a:rPr lang="en-US" altLang="zh-CN" dirty="0" smtClean="0">
                <a:latin typeface="宋体" panose="02010600030101010101" pitchFamily="2" charset="-122"/>
              </a:rPr>
              <a:t>0.39mm</a:t>
            </a:r>
            <a:r>
              <a:rPr lang="zh-CN" altLang="en-US" dirty="0" smtClean="0">
                <a:latin typeface="宋体" panose="02010600030101010101" pitchFamily="2" charset="-122"/>
              </a:rPr>
              <a:t>、</a:t>
            </a:r>
            <a:r>
              <a:rPr lang="en-US" altLang="zh-CN" dirty="0" smtClean="0">
                <a:latin typeface="宋体" panose="02010600030101010101" pitchFamily="2" charset="-122"/>
              </a:rPr>
              <a:t>0.3lmm</a:t>
            </a:r>
            <a:r>
              <a:rPr lang="zh-CN" altLang="en-US" dirty="0" smtClean="0">
                <a:latin typeface="宋体" panose="02010600030101010101" pitchFamily="2" charset="-122"/>
              </a:rPr>
              <a:t>、</a:t>
            </a:r>
            <a:r>
              <a:rPr lang="en-US" altLang="zh-CN" dirty="0" smtClean="0">
                <a:latin typeface="宋体" panose="02010600030101010101" pitchFamily="2" charset="-122"/>
              </a:rPr>
              <a:t>0.28mm</a:t>
            </a:r>
            <a:r>
              <a:rPr lang="zh-CN" altLang="en-US" dirty="0" smtClean="0">
                <a:latin typeface="宋体" panose="02010600030101010101" pitchFamily="2" charset="-122"/>
              </a:rPr>
              <a:t>和</a:t>
            </a:r>
            <a:r>
              <a:rPr lang="en-US" altLang="zh-CN" dirty="0" smtClean="0">
                <a:latin typeface="宋体" panose="02010600030101010101" pitchFamily="2" charset="-122"/>
              </a:rPr>
              <a:t>0.25mm</a:t>
            </a:r>
            <a:r>
              <a:rPr lang="zh-CN" altLang="en-US" dirty="0" smtClean="0">
                <a:latin typeface="宋体" panose="02010600030101010101" pitchFamily="2" charset="-122"/>
              </a:rPr>
              <a:t>。</a:t>
            </a:r>
          </a:p>
        </p:txBody>
      </p:sp>
      <p:sp>
        <p:nvSpPr>
          <p:cNvPr id="11" name="日期占位符 3"/>
          <p:cNvSpPr>
            <a:spLocks noGrp="1"/>
          </p:cNvSpPr>
          <p:nvPr>
            <p:ph type="dt" sz="half" idx="10"/>
          </p:nvPr>
        </p:nvSpPr>
        <p:spPr/>
        <p:txBody>
          <a:bodyPr/>
          <a:lstStyle/>
          <a:p>
            <a:pPr>
              <a:defRPr/>
            </a:pPr>
            <a:fld id="{22E47763-55DB-4909-BE4C-AA73803B7E72}" type="datetime1">
              <a:rPr lang="zh-CN" altLang="en-US"/>
              <a:pPr>
                <a:defRPr/>
              </a:pPr>
              <a:t>2021/9/12</a:t>
            </a:fld>
            <a:endParaRPr lang="en-US" altLang="zh-CN"/>
          </a:p>
        </p:txBody>
      </p:sp>
      <p:sp>
        <p:nvSpPr>
          <p:cNvPr id="860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FB3EFB7-F8AD-4370-A6E3-A704F67A2C57}" type="slidenum">
              <a:rPr lang="en-US" altLang="zh-CN" sz="1400">
                <a:solidFill>
                  <a:schemeClr val="bg2"/>
                </a:solidFill>
                <a:latin typeface="Tahoma" panose="020B0604030504040204" pitchFamily="34" charset="0"/>
              </a:rPr>
              <a:pPr/>
              <a:t>79</a:t>
            </a:fld>
            <a:endParaRPr lang="en-US" altLang="zh-CN" sz="1400">
              <a:solidFill>
                <a:schemeClr val="bg2"/>
              </a:solidFill>
              <a:latin typeface="Tahoma" panose="020B0604030504040204" pitchFamily="34" charset="0"/>
            </a:endParaRPr>
          </a:p>
        </p:txBody>
      </p:sp>
      <p:grpSp>
        <p:nvGrpSpPr>
          <p:cNvPr id="86022" name="Group 14"/>
          <p:cNvGrpSpPr>
            <a:grpSpLocks/>
          </p:cNvGrpSpPr>
          <p:nvPr/>
        </p:nvGrpSpPr>
        <p:grpSpPr bwMode="auto">
          <a:xfrm rot="240000">
            <a:off x="3276600" y="4648200"/>
            <a:ext cx="1676400" cy="1600200"/>
            <a:chOff x="2064" y="2928"/>
            <a:chExt cx="1056" cy="1008"/>
          </a:xfrm>
        </p:grpSpPr>
        <p:sp>
          <p:nvSpPr>
            <p:cNvPr id="86023" name="Oval 4"/>
            <p:cNvSpPr>
              <a:spLocks noChangeArrowheads="1"/>
            </p:cNvSpPr>
            <p:nvPr/>
          </p:nvSpPr>
          <p:spPr bwMode="auto">
            <a:xfrm>
              <a:off x="2304" y="2928"/>
              <a:ext cx="528" cy="528"/>
            </a:xfrm>
            <a:prstGeom prst="ellipse">
              <a:avLst/>
            </a:prstGeom>
            <a:solidFill>
              <a:srgbClr val="00FF00">
                <a:alpha val="50195"/>
              </a:srgbClr>
            </a:solidFill>
            <a:ln w="28575">
              <a:solidFill>
                <a:schemeClr val="tx1"/>
              </a:solidFill>
              <a:round/>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6024" name="Oval 6"/>
            <p:cNvSpPr>
              <a:spLocks noChangeArrowheads="1"/>
            </p:cNvSpPr>
            <p:nvPr/>
          </p:nvSpPr>
          <p:spPr bwMode="auto">
            <a:xfrm>
              <a:off x="2592" y="3360"/>
              <a:ext cx="528" cy="528"/>
            </a:xfrm>
            <a:prstGeom prst="ellipse">
              <a:avLst/>
            </a:prstGeom>
            <a:solidFill>
              <a:schemeClr val="accent1">
                <a:alpha val="50195"/>
              </a:schemeClr>
            </a:solidFill>
            <a:ln w="28575">
              <a:solidFill>
                <a:schemeClr val="tx1"/>
              </a:solidFill>
              <a:round/>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6025" name="Oval 5"/>
            <p:cNvSpPr>
              <a:spLocks noChangeArrowheads="1"/>
            </p:cNvSpPr>
            <p:nvPr/>
          </p:nvSpPr>
          <p:spPr bwMode="auto">
            <a:xfrm>
              <a:off x="2064" y="3408"/>
              <a:ext cx="528" cy="528"/>
            </a:xfrm>
            <a:prstGeom prst="ellipse">
              <a:avLst/>
            </a:prstGeom>
            <a:solidFill>
              <a:srgbClr val="FF0000">
                <a:alpha val="50195"/>
              </a:srgbClr>
            </a:solidFill>
            <a:ln w="28575">
              <a:solidFill>
                <a:schemeClr val="tx1"/>
              </a:solidFill>
              <a:round/>
              <a:headEnd/>
              <a:tailE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6026" name="Line 11"/>
            <p:cNvSpPr>
              <a:spLocks noChangeShapeType="1"/>
            </p:cNvSpPr>
            <p:nvPr/>
          </p:nvSpPr>
          <p:spPr bwMode="auto">
            <a:xfrm flipH="1">
              <a:off x="2352" y="3168"/>
              <a:ext cx="24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7" name="Line 12"/>
            <p:cNvSpPr>
              <a:spLocks noChangeShapeType="1"/>
            </p:cNvSpPr>
            <p:nvPr/>
          </p:nvSpPr>
          <p:spPr bwMode="auto">
            <a:xfrm flipV="1">
              <a:off x="2352" y="3648"/>
              <a:ext cx="528"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8" name="Line 13"/>
            <p:cNvSpPr>
              <a:spLocks noChangeShapeType="1"/>
            </p:cNvSpPr>
            <p:nvPr/>
          </p:nvSpPr>
          <p:spPr bwMode="auto">
            <a:xfrm>
              <a:off x="2592" y="3168"/>
              <a:ext cx="288"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3</a:t>
            </a:r>
            <a:r>
              <a:rPr lang="zh-CN" altLang="en-US" smtClean="0">
                <a:latin typeface="隶书" panose="02010509060101010101" pitchFamily="49" charset="-122"/>
              </a:rPr>
              <a:t>．外存储器</a:t>
            </a:r>
          </a:p>
        </p:txBody>
      </p:sp>
      <p:sp>
        <p:nvSpPr>
          <p:cNvPr id="18437" name="Rectangle 3"/>
          <p:cNvSpPr>
            <a:spLocks noGrp="1" noChangeArrowheads="1"/>
          </p:cNvSpPr>
          <p:nvPr>
            <p:ph idx="1"/>
          </p:nvPr>
        </p:nvSpPr>
        <p:spPr>
          <a:xfrm>
            <a:off x="685800" y="1143000"/>
            <a:ext cx="7848600" cy="4648200"/>
          </a:xfrm>
        </p:spPr>
        <p:txBody>
          <a:bodyPr/>
          <a:lstStyle/>
          <a:p>
            <a:pPr eaLnBrk="1" hangingPunct="1">
              <a:lnSpc>
                <a:spcPct val="120000"/>
              </a:lnSpc>
            </a:pPr>
            <a:r>
              <a:rPr lang="zh-CN" altLang="en-US" smtClean="0">
                <a:solidFill>
                  <a:srgbClr val="FFFF00"/>
                </a:solidFill>
                <a:latin typeface="宋体" panose="02010600030101010101" pitchFamily="2" charset="-122"/>
              </a:rPr>
              <a:t>外存储器</a:t>
            </a:r>
            <a:r>
              <a:rPr lang="zh-CN" altLang="en-US" smtClean="0">
                <a:latin typeface="宋体" panose="02010600030101010101" pitchFamily="2" charset="-122"/>
              </a:rPr>
              <a:t>：主机之外的一些存储器，它们都是存储器子系统的一部分，也是属于输入</a:t>
            </a:r>
            <a:r>
              <a:rPr lang="en-US" altLang="zh-CN" smtClean="0">
                <a:latin typeface="宋体" panose="02010600030101010101" pitchFamily="2" charset="-122"/>
              </a:rPr>
              <a:t>/</a:t>
            </a:r>
            <a:r>
              <a:rPr lang="zh-CN" altLang="en-US" smtClean="0">
                <a:latin typeface="宋体" panose="02010600030101010101" pitchFamily="2" charset="-122"/>
              </a:rPr>
              <a:t>输出设备。</a:t>
            </a:r>
          </a:p>
          <a:p>
            <a:pPr eaLnBrk="1" hangingPunct="1">
              <a:lnSpc>
                <a:spcPct val="120000"/>
              </a:lnSpc>
            </a:pPr>
            <a:r>
              <a:rPr lang="zh-CN" altLang="en-US" smtClean="0">
                <a:latin typeface="宋体" panose="02010600030101010101" pitchFamily="2" charset="-122"/>
              </a:rPr>
              <a:t>外存储器主要有：磁盘（包括软盘和</a:t>
            </a:r>
            <a:r>
              <a:rPr lang="zh-CN" altLang="en-US" smtClean="0">
                <a:solidFill>
                  <a:srgbClr val="FFC000"/>
                </a:solidFill>
                <a:latin typeface="宋体" panose="02010600030101010101" pitchFamily="2" charset="-122"/>
              </a:rPr>
              <a:t>硬盘</a:t>
            </a:r>
            <a:r>
              <a:rPr lang="zh-CN" altLang="en-US" smtClean="0">
                <a:latin typeface="宋体" panose="02010600030101010101" pitchFamily="2" charset="-122"/>
              </a:rPr>
              <a:t>）、磁带（多种规格）、光盘（只读的、一次性写入的以及可读写的），优盘等。</a:t>
            </a:r>
          </a:p>
          <a:p>
            <a:pPr eaLnBrk="1" hangingPunct="1">
              <a:lnSpc>
                <a:spcPct val="120000"/>
              </a:lnSpc>
            </a:pPr>
            <a:r>
              <a:rPr lang="zh-CN" altLang="en-US" smtClean="0">
                <a:latin typeface="宋体" panose="02010600030101010101" pitchFamily="2" charset="-122"/>
              </a:rPr>
              <a:t>外存储器的任务只是存储或读取数字代码形式的信息。一般不提供信息格式、码制的转换，所以是</a:t>
            </a:r>
            <a:r>
              <a:rPr lang="en-US" altLang="zh-CN" smtClean="0">
                <a:solidFill>
                  <a:srgbClr val="FFC000"/>
                </a:solidFill>
                <a:latin typeface="宋体" panose="02010600030101010101" pitchFamily="2" charset="-122"/>
              </a:rPr>
              <a:t>I/O</a:t>
            </a:r>
            <a:r>
              <a:rPr lang="zh-CN" altLang="en-US" smtClean="0">
                <a:solidFill>
                  <a:srgbClr val="FFC000"/>
                </a:solidFill>
                <a:latin typeface="宋体" panose="02010600030101010101" pitchFamily="2" charset="-122"/>
              </a:rPr>
              <a:t>设备中特殊的一类</a:t>
            </a:r>
            <a:r>
              <a:rPr lang="zh-CN" altLang="en-US" smtClean="0">
                <a:latin typeface="宋体" panose="02010600030101010101" pitchFamily="2" charset="-122"/>
              </a:rPr>
              <a:t>。</a:t>
            </a:r>
          </a:p>
        </p:txBody>
      </p:sp>
      <p:sp>
        <p:nvSpPr>
          <p:cNvPr id="4" name="日期占位符 3"/>
          <p:cNvSpPr>
            <a:spLocks noGrp="1"/>
          </p:cNvSpPr>
          <p:nvPr>
            <p:ph type="dt" sz="half" idx="10"/>
          </p:nvPr>
        </p:nvSpPr>
        <p:spPr/>
        <p:txBody>
          <a:bodyPr/>
          <a:lstStyle/>
          <a:p>
            <a:pPr>
              <a:defRPr/>
            </a:pPr>
            <a:fld id="{3C464354-34CE-4FBE-8050-BCC477D4781C}" type="datetime1">
              <a:rPr lang="zh-CN" altLang="en-US"/>
              <a:pPr>
                <a:defRPr/>
              </a:pPr>
              <a:t>2021/9/12</a:t>
            </a:fld>
            <a:endParaRPr lang="en-US" altLang="zh-CN"/>
          </a:p>
        </p:txBody>
      </p:sp>
      <p:sp>
        <p:nvSpPr>
          <p:cNvPr id="18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E02D61B-DA09-42FC-A2CF-FCDE7EFFDAA0}" type="slidenum">
              <a:rPr lang="en-US" altLang="zh-CN" sz="1400">
                <a:solidFill>
                  <a:schemeClr val="bg2"/>
                </a:solidFill>
                <a:latin typeface="Tahoma" panose="020B0604030504040204" pitchFamily="34" charset="0"/>
              </a:rPr>
              <a:pPr/>
              <a:t>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3"/>
          <p:cNvSpPr>
            <a:spLocks noGrp="1" noChangeArrowheads="1"/>
          </p:cNvSpPr>
          <p:nvPr>
            <p:ph idx="1"/>
          </p:nvPr>
        </p:nvSpPr>
        <p:spPr>
          <a:xfrm>
            <a:off x="685800" y="609600"/>
            <a:ext cx="7772400" cy="5715000"/>
          </a:xfrm>
        </p:spPr>
        <p:txBody>
          <a:bodyPr/>
          <a:lstStyle/>
          <a:p>
            <a:pPr marL="0" indent="0" eaLnBrk="1" hangingPunct="1">
              <a:buFontTx/>
              <a:buNone/>
              <a:defRPr/>
            </a:pPr>
            <a:r>
              <a:rPr lang="zh-CN" altLang="en-US" dirty="0" smtClean="0">
                <a:solidFill>
                  <a:srgbClr val="FFFF00"/>
                </a:solidFill>
                <a:latin typeface="宋体" panose="02010600030101010101" pitchFamily="2" charset="-122"/>
              </a:rPr>
              <a:t>分辨率</a:t>
            </a:r>
            <a:r>
              <a:rPr lang="en-US" altLang="zh-CN" dirty="0" smtClean="0">
                <a:latin typeface="宋体" panose="02010600030101010101" pitchFamily="2" charset="-122"/>
              </a:rPr>
              <a:t>(resolution)</a:t>
            </a:r>
          </a:p>
          <a:p>
            <a:pPr eaLnBrk="1" hangingPunct="1">
              <a:lnSpc>
                <a:spcPct val="120000"/>
              </a:lnSpc>
              <a:defRPr/>
            </a:pPr>
            <a:r>
              <a:rPr lang="zh-CN" altLang="en-US" dirty="0" smtClean="0">
                <a:latin typeface="宋体" panose="02010600030101010101" pitchFamily="2" charset="-122"/>
              </a:rPr>
              <a:t>分辨率也称清晰度，是指可以显示出的水平和垂直像素的个数，其值通常与显示标准相对应。在显示器的分辨率指标中常给出最高分辨率。</a:t>
            </a:r>
          </a:p>
          <a:p>
            <a:pPr eaLnBrk="1" hangingPunct="1">
              <a:lnSpc>
                <a:spcPct val="120000"/>
              </a:lnSpc>
              <a:defRPr/>
            </a:pPr>
            <a:r>
              <a:rPr lang="zh-CN" altLang="en-US" dirty="0" smtClean="0">
                <a:latin typeface="宋体" panose="02010600030101010101" pitchFamily="2" charset="-122"/>
              </a:rPr>
              <a:t>分辨率表示为：</a:t>
            </a:r>
            <a:r>
              <a:rPr lang="en-US" altLang="zh-CN" dirty="0" smtClean="0">
                <a:solidFill>
                  <a:srgbClr val="FFC000"/>
                </a:solidFill>
                <a:latin typeface="宋体" panose="02010600030101010101" pitchFamily="2" charset="-122"/>
              </a:rPr>
              <a:t>C</a:t>
            </a:r>
            <a:r>
              <a:rPr lang="zh-CN" altLang="en-US" dirty="0" smtClean="0">
                <a:solidFill>
                  <a:srgbClr val="FFC000"/>
                </a:solidFill>
                <a:latin typeface="宋体" panose="02010600030101010101" pitchFamily="2" charset="-122"/>
              </a:rPr>
              <a:t>列</a:t>
            </a:r>
            <a:r>
              <a:rPr lang="en-US" altLang="zh-CN" dirty="0" smtClean="0">
                <a:solidFill>
                  <a:srgbClr val="FFC000"/>
                </a:solidFill>
                <a:latin typeface="宋体" panose="02010600030101010101" pitchFamily="2" charset="-122"/>
              </a:rPr>
              <a:t>×L</a:t>
            </a:r>
            <a:r>
              <a:rPr lang="zh-CN" altLang="en-US" dirty="0" smtClean="0">
                <a:solidFill>
                  <a:srgbClr val="FFC000"/>
                </a:solidFill>
                <a:latin typeface="宋体" panose="02010600030101010101" pitchFamily="2" charset="-122"/>
              </a:rPr>
              <a:t>行</a:t>
            </a:r>
          </a:p>
          <a:p>
            <a:pPr eaLnBrk="1" hangingPunct="1">
              <a:lnSpc>
                <a:spcPct val="120000"/>
              </a:lnSpc>
              <a:defRPr/>
            </a:pPr>
            <a:r>
              <a:rPr lang="zh-CN" altLang="en-US" dirty="0" smtClean="0">
                <a:latin typeface="宋体" panose="02010600030101010101" pitchFamily="2" charset="-122"/>
              </a:rPr>
              <a:t>目前</a:t>
            </a:r>
            <a:r>
              <a:rPr lang="en-US" altLang="zh-CN" dirty="0" smtClean="0">
                <a:latin typeface="宋体" panose="02010600030101010101" pitchFamily="2" charset="-122"/>
              </a:rPr>
              <a:t>14</a:t>
            </a:r>
            <a:r>
              <a:rPr lang="zh-CN" altLang="en-US" dirty="0" smtClean="0">
                <a:latin typeface="宋体" panose="02010600030101010101" pitchFamily="2" charset="-122"/>
              </a:rPr>
              <a:t>英寸的显示器通常为</a:t>
            </a:r>
            <a:r>
              <a:rPr lang="en-US" altLang="zh-CN" dirty="0" smtClean="0">
                <a:latin typeface="宋体" panose="02010600030101010101" pitchFamily="2" charset="-122"/>
              </a:rPr>
              <a:t>1024×768(</a:t>
            </a:r>
            <a:r>
              <a:rPr lang="zh-CN" altLang="en-US" dirty="0" smtClean="0">
                <a:latin typeface="宋体" panose="02010600030101010101" pitchFamily="2" charset="-122"/>
              </a:rPr>
              <a:t>逐行扫描</a:t>
            </a:r>
            <a:r>
              <a:rPr lang="en-US" altLang="zh-CN" dirty="0" smtClean="0">
                <a:latin typeface="宋体" panose="02010600030101010101" pitchFamily="2" charset="-122"/>
              </a:rPr>
              <a:t>)</a:t>
            </a:r>
            <a:r>
              <a:rPr lang="zh-CN" altLang="en-US" dirty="0" smtClean="0">
                <a:latin typeface="宋体" panose="02010600030101010101" pitchFamily="2" charset="-122"/>
              </a:rPr>
              <a:t>，</a:t>
            </a:r>
            <a:r>
              <a:rPr lang="en-US" altLang="zh-CN" dirty="0" smtClean="0">
                <a:latin typeface="宋体" panose="02010600030101010101" pitchFamily="2" charset="-122"/>
              </a:rPr>
              <a:t>15</a:t>
            </a:r>
            <a:r>
              <a:rPr lang="zh-CN" altLang="en-US" dirty="0" smtClean="0">
                <a:latin typeface="宋体" panose="02010600030101010101" pitchFamily="2" charset="-122"/>
              </a:rPr>
              <a:t>英寸以上的显示器能达到</a:t>
            </a:r>
            <a:r>
              <a:rPr lang="en-US" altLang="zh-CN" dirty="0" smtClean="0">
                <a:latin typeface="宋体" panose="02010600030101010101" pitchFamily="2" charset="-122"/>
              </a:rPr>
              <a:t>1280×1024</a:t>
            </a:r>
            <a:r>
              <a:rPr lang="zh-CN" altLang="en-US" dirty="0" smtClean="0">
                <a:latin typeface="宋体" panose="02010600030101010101" pitchFamily="2" charset="-122"/>
              </a:rPr>
              <a:t>，</a:t>
            </a:r>
            <a:r>
              <a:rPr lang="en-US" altLang="zh-CN" dirty="0" smtClean="0">
                <a:latin typeface="宋体" panose="02010600030101010101" pitchFamily="2" charset="-122"/>
              </a:rPr>
              <a:t>1600×1280</a:t>
            </a:r>
            <a:r>
              <a:rPr lang="zh-CN" altLang="en-US" dirty="0" smtClean="0">
                <a:latin typeface="宋体" panose="02010600030101010101" pitchFamily="2" charset="-122"/>
              </a:rPr>
              <a:t>甚至更高。</a:t>
            </a:r>
          </a:p>
        </p:txBody>
      </p:sp>
      <p:sp>
        <p:nvSpPr>
          <p:cNvPr id="3" name="日期占位符 3"/>
          <p:cNvSpPr>
            <a:spLocks noGrp="1"/>
          </p:cNvSpPr>
          <p:nvPr>
            <p:ph type="dt" sz="half" idx="10"/>
          </p:nvPr>
        </p:nvSpPr>
        <p:spPr/>
        <p:txBody>
          <a:bodyPr/>
          <a:lstStyle/>
          <a:p>
            <a:pPr>
              <a:defRPr/>
            </a:pPr>
            <a:fld id="{8B5B2F6F-0E1C-479C-9BFE-9B14A8B3A1EF}" type="datetime1">
              <a:rPr lang="zh-CN" altLang="en-US"/>
              <a:pPr>
                <a:defRPr/>
              </a:pPr>
              <a:t>2021/9/12</a:t>
            </a:fld>
            <a:endParaRPr lang="en-US" altLang="zh-CN"/>
          </a:p>
        </p:txBody>
      </p:sp>
      <p:sp>
        <p:nvSpPr>
          <p:cNvPr id="87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9FE3552-1233-4D3A-AA21-DFF515D3A85A}" type="slidenum">
              <a:rPr lang="en-US" altLang="zh-CN" sz="1400">
                <a:solidFill>
                  <a:schemeClr val="bg2"/>
                </a:solidFill>
                <a:latin typeface="Tahoma" panose="020B0604030504040204" pitchFamily="34" charset="0"/>
              </a:rPr>
              <a:pPr/>
              <a:t>80</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8" name="Rectangle 3"/>
          <p:cNvSpPr>
            <a:spLocks noGrp="1" noChangeArrowheads="1"/>
          </p:cNvSpPr>
          <p:nvPr>
            <p:ph idx="1"/>
          </p:nvPr>
        </p:nvSpPr>
        <p:spPr>
          <a:xfrm>
            <a:off x="685800" y="476250"/>
            <a:ext cx="7772400" cy="5467350"/>
          </a:xfrm>
        </p:spPr>
        <p:txBody>
          <a:bodyPr/>
          <a:lstStyle/>
          <a:p>
            <a:pPr marL="0" indent="0" eaLnBrk="1" hangingPunct="1">
              <a:lnSpc>
                <a:spcPct val="120000"/>
              </a:lnSpc>
              <a:buFontTx/>
              <a:buNone/>
              <a:defRPr/>
            </a:pPr>
            <a:r>
              <a:rPr lang="zh-CN" altLang="en-US" dirty="0" smtClean="0">
                <a:solidFill>
                  <a:srgbClr val="FFFF00"/>
                </a:solidFill>
                <a:latin typeface="宋体" panose="02010600030101010101" pitchFamily="2" charset="-122"/>
              </a:rPr>
              <a:t>水平扫描频率</a:t>
            </a:r>
          </a:p>
          <a:p>
            <a:pPr eaLnBrk="1" hangingPunct="1">
              <a:lnSpc>
                <a:spcPct val="120000"/>
              </a:lnSpc>
              <a:defRPr/>
            </a:pPr>
            <a:r>
              <a:rPr lang="zh-CN" altLang="en-US" dirty="0" smtClean="0">
                <a:latin typeface="宋体" panose="02010600030101010101" pitchFamily="2" charset="-122"/>
              </a:rPr>
              <a:t>指显示器能同步锁定并正常显示的输入水平同步信号的频率。</a:t>
            </a:r>
          </a:p>
          <a:p>
            <a:pPr eaLnBrk="1" hangingPunct="1">
              <a:lnSpc>
                <a:spcPct val="120000"/>
              </a:lnSpc>
              <a:defRPr/>
            </a:pPr>
            <a:r>
              <a:rPr lang="zh-CN" altLang="en-US" dirty="0" smtClean="0">
                <a:latin typeface="宋体" panose="02010600030101010101" pitchFamily="2" charset="-122"/>
              </a:rPr>
              <a:t>只有水平扫描频率达到一定的指标后．才能实现高分辨率下的逐行显示，否则就只能做隔行显示。</a:t>
            </a:r>
          </a:p>
          <a:p>
            <a:pPr eaLnBrk="1" hangingPunct="1">
              <a:lnSpc>
                <a:spcPct val="120000"/>
              </a:lnSpc>
              <a:defRPr/>
            </a:pPr>
            <a:r>
              <a:rPr lang="zh-CN" altLang="en-US" dirty="0" smtClean="0">
                <a:latin typeface="宋体" panose="02010600030101010101" pitchFamily="2" charset="-122"/>
              </a:rPr>
              <a:t>从一定意义上讲，水平扫描频率的高低可决定分辨率的高低。</a:t>
            </a:r>
          </a:p>
          <a:p>
            <a:pPr eaLnBrk="1" hangingPunct="1">
              <a:lnSpc>
                <a:spcPct val="120000"/>
              </a:lnSpc>
              <a:defRPr/>
            </a:pPr>
            <a:r>
              <a:rPr lang="zh-CN" altLang="en-US" dirty="0" smtClean="0">
                <a:latin typeface="宋体" panose="02010600030101010101" pitchFamily="2" charset="-122"/>
              </a:rPr>
              <a:t>水平扫描频率一般为</a:t>
            </a:r>
            <a:r>
              <a:rPr lang="en-US" altLang="zh-CN" dirty="0" smtClean="0">
                <a:latin typeface="宋体" panose="02010600030101010101" pitchFamily="2" charset="-122"/>
              </a:rPr>
              <a:t>38kHz</a:t>
            </a:r>
            <a:r>
              <a:rPr lang="zh-CN" altLang="en-US" dirty="0" smtClean="0">
                <a:latin typeface="宋体" panose="02010600030101010101" pitchFamily="2" charset="-122"/>
              </a:rPr>
              <a:t>、</a:t>
            </a:r>
            <a:r>
              <a:rPr lang="en-US" altLang="zh-CN" dirty="0" smtClean="0">
                <a:latin typeface="宋体" panose="02010600030101010101" pitchFamily="2" charset="-122"/>
              </a:rPr>
              <a:t>48kHz</a:t>
            </a:r>
            <a:r>
              <a:rPr lang="zh-CN" altLang="en-US" dirty="0" smtClean="0">
                <a:latin typeface="宋体" panose="02010600030101010101" pitchFamily="2" charset="-122"/>
              </a:rPr>
              <a:t>、</a:t>
            </a:r>
            <a:r>
              <a:rPr lang="en-US" altLang="zh-CN" dirty="0" smtClean="0">
                <a:latin typeface="宋体" panose="02010600030101010101" pitchFamily="2" charset="-122"/>
              </a:rPr>
              <a:t>56kHz</a:t>
            </a:r>
            <a:r>
              <a:rPr lang="zh-CN" altLang="en-US" dirty="0" smtClean="0">
                <a:latin typeface="宋体" panose="02010600030101010101" pitchFamily="2" charset="-122"/>
              </a:rPr>
              <a:t>、</a:t>
            </a:r>
            <a:r>
              <a:rPr lang="en-US" altLang="zh-CN" dirty="0" smtClean="0">
                <a:latin typeface="宋体" panose="02010600030101010101" pitchFamily="2" charset="-122"/>
              </a:rPr>
              <a:t>66kHz</a:t>
            </a:r>
            <a:r>
              <a:rPr lang="zh-CN" altLang="en-US" dirty="0" smtClean="0">
                <a:latin typeface="宋体" panose="02010600030101010101" pitchFamily="2" charset="-122"/>
              </a:rPr>
              <a:t>、</a:t>
            </a:r>
            <a:r>
              <a:rPr lang="en-US" altLang="zh-CN" dirty="0" smtClean="0">
                <a:latin typeface="宋体" panose="02010600030101010101" pitchFamily="2" charset="-122"/>
              </a:rPr>
              <a:t>80kHz</a:t>
            </a:r>
            <a:r>
              <a:rPr lang="zh-CN" altLang="en-US" dirty="0" smtClean="0">
                <a:latin typeface="宋体" panose="02010600030101010101" pitchFamily="2" charset="-122"/>
              </a:rPr>
              <a:t>、</a:t>
            </a:r>
            <a:r>
              <a:rPr lang="en-US" altLang="zh-CN" dirty="0" smtClean="0">
                <a:latin typeface="宋体" panose="02010600030101010101" pitchFamily="2" charset="-122"/>
              </a:rPr>
              <a:t>120kHz</a:t>
            </a:r>
            <a:r>
              <a:rPr lang="zh-CN" altLang="en-US" dirty="0" smtClean="0">
                <a:latin typeface="宋体" panose="02010600030101010101" pitchFamily="2" charset="-122"/>
              </a:rPr>
              <a:t>。</a:t>
            </a:r>
          </a:p>
        </p:txBody>
      </p:sp>
      <p:sp>
        <p:nvSpPr>
          <p:cNvPr id="3" name="日期占位符 3"/>
          <p:cNvSpPr>
            <a:spLocks noGrp="1"/>
          </p:cNvSpPr>
          <p:nvPr>
            <p:ph type="dt" sz="half" idx="10"/>
          </p:nvPr>
        </p:nvSpPr>
        <p:spPr/>
        <p:txBody>
          <a:bodyPr/>
          <a:lstStyle/>
          <a:p>
            <a:pPr>
              <a:defRPr/>
            </a:pPr>
            <a:fld id="{B7E0EC7F-4F9D-4505-8F0E-D49F775FA7E1}" type="datetime1">
              <a:rPr lang="zh-CN" altLang="en-US"/>
              <a:pPr>
                <a:defRPr/>
              </a:pPr>
              <a:t>2021/9/12</a:t>
            </a:fld>
            <a:endParaRPr lang="en-US" altLang="zh-CN"/>
          </a:p>
        </p:txBody>
      </p:sp>
      <p:sp>
        <p:nvSpPr>
          <p:cNvPr id="880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8362CCA-69F4-43B1-A21F-C71B41734153}" type="slidenum">
              <a:rPr lang="en-US" altLang="zh-CN" sz="1400">
                <a:solidFill>
                  <a:schemeClr val="bg2"/>
                </a:solidFill>
                <a:latin typeface="Tahoma" panose="020B0604030504040204" pitchFamily="34" charset="0"/>
              </a:rPr>
              <a:pPr/>
              <a:t>81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2" name="Rectangle 3"/>
          <p:cNvSpPr>
            <a:spLocks noGrp="1" noChangeArrowheads="1"/>
          </p:cNvSpPr>
          <p:nvPr>
            <p:ph idx="1"/>
          </p:nvPr>
        </p:nvSpPr>
        <p:spPr>
          <a:xfrm>
            <a:off x="533400" y="533400"/>
            <a:ext cx="8153400" cy="5410200"/>
          </a:xfrm>
        </p:spPr>
        <p:txBody>
          <a:bodyPr/>
          <a:lstStyle/>
          <a:p>
            <a:pPr marL="0" indent="0" eaLnBrk="1" hangingPunct="1">
              <a:lnSpc>
                <a:spcPct val="120000"/>
              </a:lnSpc>
              <a:buFontTx/>
              <a:buNone/>
              <a:defRPr/>
            </a:pPr>
            <a:r>
              <a:rPr lang="zh-CN" altLang="en-US" dirty="0" smtClean="0">
                <a:solidFill>
                  <a:srgbClr val="FFFF00"/>
                </a:solidFill>
                <a:latin typeface="宋体" panose="02010600030101010101" pitchFamily="2" charset="-122"/>
              </a:rPr>
              <a:t>垂直扫描频率</a:t>
            </a:r>
          </a:p>
          <a:p>
            <a:pPr eaLnBrk="1" hangingPunct="1">
              <a:lnSpc>
                <a:spcPct val="120000"/>
              </a:lnSpc>
              <a:defRPr/>
            </a:pPr>
            <a:r>
              <a:rPr lang="zh-CN" altLang="en-US" dirty="0" smtClean="0">
                <a:latin typeface="宋体" panose="02010600030101010101" pitchFamily="2" charset="-122"/>
              </a:rPr>
              <a:t>垂直扫描频率即刷新频率，指显示器能适应的垂直同步信号的频率；这个参数决定了</a:t>
            </a:r>
            <a:r>
              <a:rPr lang="zh-CN" altLang="en-US" dirty="0" smtClean="0">
                <a:solidFill>
                  <a:srgbClr val="FFC000"/>
                </a:solidFill>
                <a:latin typeface="宋体" panose="02010600030101010101" pitchFamily="2" charset="-122"/>
              </a:rPr>
              <a:t>每秒所能显示的画面数</a:t>
            </a:r>
            <a:r>
              <a:rPr lang="zh-CN" altLang="en-US" dirty="0" smtClean="0">
                <a:latin typeface="宋体" panose="02010600030101010101" pitchFamily="2" charset="-122"/>
              </a:rPr>
              <a:t>。</a:t>
            </a:r>
          </a:p>
          <a:p>
            <a:pPr eaLnBrk="1" hangingPunct="1">
              <a:lnSpc>
                <a:spcPct val="120000"/>
              </a:lnSpc>
              <a:defRPr/>
            </a:pPr>
            <a:r>
              <a:rPr lang="zh-CN" altLang="en-US" dirty="0" smtClean="0">
                <a:latin typeface="宋体" panose="02010600030101010101" pitchFamily="2" charset="-122"/>
              </a:rPr>
              <a:t>每种显示标准都有一定的垂直同步频率，显示器应做到宽的垂直扫描频率以适应更多的显示标准。</a:t>
            </a:r>
          </a:p>
          <a:p>
            <a:pPr eaLnBrk="1" hangingPunct="1">
              <a:lnSpc>
                <a:spcPct val="120000"/>
              </a:lnSpc>
              <a:defRPr/>
            </a:pPr>
            <a:r>
              <a:rPr lang="zh-CN" altLang="en-US" dirty="0" smtClean="0">
                <a:latin typeface="宋体" panose="02010600030101010101" pitchFamily="2" charset="-122"/>
              </a:rPr>
              <a:t>一般来说，垂直扫描频率超过</a:t>
            </a:r>
            <a:r>
              <a:rPr lang="en-US" altLang="zh-CN" dirty="0" smtClean="0">
                <a:latin typeface="宋体" panose="02010600030101010101" pitchFamily="2" charset="-122"/>
              </a:rPr>
              <a:t>72Hz</a:t>
            </a:r>
            <a:r>
              <a:rPr lang="zh-CN" altLang="en-US" dirty="0" smtClean="0">
                <a:latin typeface="宋体" panose="02010600030101010101" pitchFamily="2" charset="-122"/>
              </a:rPr>
              <a:t>就无闪烁感。当前的显示器垂直扫描频率通常为</a:t>
            </a:r>
            <a:r>
              <a:rPr lang="en-US" altLang="zh-CN" dirty="0" smtClean="0">
                <a:latin typeface="宋体" panose="02010600030101010101" pitchFamily="2" charset="-122"/>
              </a:rPr>
              <a:t>45Hz</a:t>
            </a:r>
            <a:r>
              <a:rPr lang="zh-CN" altLang="en-US" dirty="0" smtClean="0">
                <a:latin typeface="宋体" panose="02010600030101010101" pitchFamily="2" charset="-122"/>
              </a:rPr>
              <a:t>到</a:t>
            </a:r>
            <a:r>
              <a:rPr lang="en-US" altLang="zh-CN" dirty="0" smtClean="0">
                <a:latin typeface="宋体" panose="02010600030101010101" pitchFamily="2" charset="-122"/>
              </a:rPr>
              <a:t>250Hz</a:t>
            </a:r>
            <a:r>
              <a:rPr lang="zh-CN" altLang="en-US" dirty="0" smtClean="0">
                <a:latin typeface="宋体" panose="02010600030101010101" pitchFamily="2" charset="-122"/>
              </a:rPr>
              <a:t>。</a:t>
            </a:r>
          </a:p>
        </p:txBody>
      </p:sp>
      <p:sp>
        <p:nvSpPr>
          <p:cNvPr id="3" name="日期占位符 3"/>
          <p:cNvSpPr>
            <a:spLocks noGrp="1"/>
          </p:cNvSpPr>
          <p:nvPr>
            <p:ph type="dt" sz="half" idx="10"/>
          </p:nvPr>
        </p:nvSpPr>
        <p:spPr/>
        <p:txBody>
          <a:bodyPr/>
          <a:lstStyle/>
          <a:p>
            <a:pPr>
              <a:defRPr/>
            </a:pPr>
            <a:fld id="{C35F6C9B-A23B-480D-9925-7C39EB503BFF}" type="datetime1">
              <a:rPr lang="zh-CN" altLang="en-US"/>
              <a:pPr>
                <a:defRPr/>
              </a:pPr>
              <a:t>2021/9/12</a:t>
            </a:fld>
            <a:endParaRPr lang="en-US" altLang="zh-CN"/>
          </a:p>
        </p:txBody>
      </p:sp>
      <p:sp>
        <p:nvSpPr>
          <p:cNvPr id="890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F889C11-38CF-46F3-B7C7-2AE8EBB6DB5E}" type="slidenum">
              <a:rPr lang="en-US" altLang="zh-CN" sz="1400">
                <a:solidFill>
                  <a:schemeClr val="bg2"/>
                </a:solidFill>
                <a:latin typeface="Tahoma" panose="020B0604030504040204" pitchFamily="34" charset="0"/>
              </a:rPr>
              <a:pPr/>
              <a:t>82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80" name="Rectangle 3"/>
          <p:cNvSpPr>
            <a:spLocks noGrp="1" noChangeArrowheads="1"/>
          </p:cNvSpPr>
          <p:nvPr>
            <p:ph idx="1"/>
          </p:nvPr>
        </p:nvSpPr>
        <p:spPr>
          <a:xfrm>
            <a:off x="685800" y="457200"/>
            <a:ext cx="7772400" cy="5486400"/>
          </a:xfrm>
        </p:spPr>
        <p:txBody>
          <a:bodyPr/>
          <a:lstStyle/>
          <a:p>
            <a:pPr eaLnBrk="1" hangingPunct="1">
              <a:lnSpc>
                <a:spcPct val="120000"/>
              </a:lnSpc>
            </a:pPr>
            <a:r>
              <a:rPr lang="zh-CN" altLang="en-US" smtClean="0"/>
              <a:t>例：</a:t>
            </a:r>
          </a:p>
          <a:p>
            <a:pPr eaLnBrk="1" hangingPunct="1">
              <a:lnSpc>
                <a:spcPct val="120000"/>
              </a:lnSpc>
            </a:pPr>
            <a:r>
              <a:rPr lang="zh-CN" altLang="en-US" smtClean="0">
                <a:latin typeface="Times New Roman" panose="02020603050405020304" pitchFamily="18" charset="0"/>
              </a:rPr>
              <a:t>设垂直扫描频率为</a:t>
            </a:r>
            <a:r>
              <a:rPr lang="en-US" altLang="zh-CN" smtClean="0">
                <a:latin typeface="Times New Roman" panose="02020603050405020304" pitchFamily="18" charset="0"/>
              </a:rPr>
              <a:t>72Hz</a:t>
            </a:r>
            <a:r>
              <a:rPr lang="zh-CN" altLang="en-US" smtClean="0">
                <a:latin typeface="Times New Roman" panose="02020603050405020304" pitchFamily="18" charset="0"/>
              </a:rPr>
              <a:t>，要达到</a:t>
            </a:r>
            <a:r>
              <a:rPr lang="en-US" altLang="zh-CN" smtClean="0">
                <a:latin typeface="Times New Roman" panose="02020603050405020304" pitchFamily="18" charset="0"/>
              </a:rPr>
              <a:t>1024×768</a:t>
            </a:r>
            <a:r>
              <a:rPr lang="zh-CN" altLang="en-US" smtClean="0">
                <a:latin typeface="Times New Roman" panose="02020603050405020304" pitchFamily="18" charset="0"/>
              </a:rPr>
              <a:t>的分辨率，</a:t>
            </a:r>
            <a:r>
              <a:rPr lang="zh-CN" altLang="en-US" smtClean="0">
                <a:solidFill>
                  <a:srgbClr val="FFC000"/>
                </a:solidFill>
                <a:latin typeface="Times New Roman" panose="02020603050405020304" pitchFamily="18" charset="0"/>
              </a:rPr>
              <a:t>水平扫描频率</a:t>
            </a:r>
            <a:r>
              <a:rPr lang="zh-CN" altLang="en-US" smtClean="0">
                <a:latin typeface="Times New Roman" panose="02020603050405020304" pitchFamily="18" charset="0"/>
              </a:rPr>
              <a:t>应达到</a:t>
            </a:r>
          </a:p>
          <a:p>
            <a:pPr eaLnBrk="1" hangingPunct="1">
              <a:lnSpc>
                <a:spcPct val="120000"/>
              </a:lnSpc>
            </a:pPr>
            <a:r>
              <a:rPr lang="en-US" altLang="zh-CN" smtClean="0">
                <a:latin typeface="Times New Roman" panose="02020603050405020304" pitchFamily="18" charset="0"/>
              </a:rPr>
              <a:t>768×72Hz</a:t>
            </a:r>
            <a:r>
              <a:rPr lang="zh-CN" altLang="en-US" smtClean="0">
                <a:latin typeface="Times New Roman" panose="02020603050405020304" pitchFamily="18" charset="0"/>
              </a:rPr>
              <a:t>＝</a:t>
            </a:r>
            <a:r>
              <a:rPr lang="en-US" altLang="zh-CN" smtClean="0">
                <a:latin typeface="Times New Roman" panose="02020603050405020304" pitchFamily="18" charset="0"/>
              </a:rPr>
              <a:t>55296Hz≈55.3KHz</a:t>
            </a:r>
          </a:p>
          <a:p>
            <a:pPr eaLnBrk="1" hangingPunct="1">
              <a:lnSpc>
                <a:spcPct val="120000"/>
              </a:lnSpc>
            </a:pPr>
            <a:r>
              <a:rPr lang="zh-CN" altLang="en-US" smtClean="0">
                <a:latin typeface="Times New Roman" panose="02020603050405020304" pitchFamily="18" charset="0"/>
              </a:rPr>
              <a:t>可见如果水平扫描频率为</a:t>
            </a:r>
            <a:r>
              <a:rPr lang="en-US" altLang="zh-CN" smtClean="0">
                <a:latin typeface="Times New Roman" panose="02020603050405020304" pitchFamily="18" charset="0"/>
              </a:rPr>
              <a:t>38KHz</a:t>
            </a:r>
            <a:r>
              <a:rPr lang="zh-CN" altLang="en-US" smtClean="0">
                <a:latin typeface="Times New Roman" panose="02020603050405020304" pitchFamily="18" charset="0"/>
              </a:rPr>
              <a:t>，则无法达到逐行扫描条件下的</a:t>
            </a:r>
            <a:r>
              <a:rPr lang="en-US" altLang="zh-CN" smtClean="0">
                <a:latin typeface="Times New Roman" panose="02020603050405020304" pitchFamily="18" charset="0"/>
              </a:rPr>
              <a:t>1024×768</a:t>
            </a:r>
            <a:r>
              <a:rPr lang="zh-CN" altLang="en-US" smtClean="0">
                <a:latin typeface="Times New Roman" panose="02020603050405020304" pitchFamily="18" charset="0"/>
              </a:rPr>
              <a:t>的分辨率，只能采用隔行扫描方式，才能支持</a:t>
            </a:r>
            <a:r>
              <a:rPr lang="en-US" altLang="zh-CN" smtClean="0">
                <a:latin typeface="Times New Roman" panose="02020603050405020304" pitchFamily="18" charset="0"/>
              </a:rPr>
              <a:t>1024×768</a:t>
            </a:r>
            <a:r>
              <a:rPr lang="zh-CN" altLang="en-US" smtClean="0">
                <a:latin typeface="Times New Roman" panose="02020603050405020304" pitchFamily="18" charset="0"/>
              </a:rPr>
              <a:t>的分辨率。</a:t>
            </a:r>
          </a:p>
        </p:txBody>
      </p:sp>
      <p:sp>
        <p:nvSpPr>
          <p:cNvPr id="3" name="日期占位符 3"/>
          <p:cNvSpPr>
            <a:spLocks noGrp="1"/>
          </p:cNvSpPr>
          <p:nvPr>
            <p:ph type="dt" sz="half" idx="10"/>
          </p:nvPr>
        </p:nvSpPr>
        <p:spPr/>
        <p:txBody>
          <a:bodyPr/>
          <a:lstStyle/>
          <a:p>
            <a:pPr>
              <a:defRPr/>
            </a:pPr>
            <a:fld id="{70753F35-F30E-49D1-9529-DFAE46E7A78B}" type="datetime1">
              <a:rPr lang="zh-CN" altLang="en-US"/>
              <a:pPr>
                <a:defRPr/>
              </a:pPr>
              <a:t>2021/9/12</a:t>
            </a:fld>
            <a:endParaRPr lang="en-US" altLang="zh-CN"/>
          </a:p>
        </p:txBody>
      </p:sp>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CD47B04-3303-46DC-9C6A-D5122660F531}" type="slidenum">
              <a:rPr lang="en-US" altLang="zh-CN" sz="1400">
                <a:solidFill>
                  <a:schemeClr val="bg2"/>
                </a:solidFill>
                <a:latin typeface="Tahoma" panose="020B0604030504040204" pitchFamily="34" charset="0"/>
              </a:rPr>
              <a:pPr/>
              <a:t>83</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5780">
                                            <p:txEl>
                                              <p:pRg st="2" end="2"/>
                                            </p:txEl>
                                          </p:spTgt>
                                        </p:tgtEl>
                                        <p:attrNameLst>
                                          <p:attrName>style.visibility</p:attrName>
                                        </p:attrNameLst>
                                      </p:cBhvr>
                                      <p:to>
                                        <p:strVal val="visible"/>
                                      </p:to>
                                    </p:set>
                                    <p:animEffect transition="in" filter="box(in)">
                                      <p:cBhvr>
                                        <p:cTn id="7" dur="500"/>
                                        <p:tgtEl>
                                          <p:spTgt spid="75780">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5780">
                                            <p:txEl>
                                              <p:pRg st="3" end="3"/>
                                            </p:txEl>
                                          </p:spTgt>
                                        </p:tgtEl>
                                        <p:attrNameLst>
                                          <p:attrName>style.visibility</p:attrName>
                                        </p:attrNameLst>
                                      </p:cBhvr>
                                      <p:to>
                                        <p:strVal val="visible"/>
                                      </p:to>
                                    </p:set>
                                    <p:animEffect transition="in" filter="box(in)">
                                      <p:cBhvr>
                                        <p:cTn id="10" dur="500"/>
                                        <p:tgtEl>
                                          <p:spTgt spid="757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4" name="Rectangle 3"/>
          <p:cNvSpPr>
            <a:spLocks noGrp="1" noChangeArrowheads="1"/>
          </p:cNvSpPr>
          <p:nvPr>
            <p:ph idx="1"/>
          </p:nvPr>
        </p:nvSpPr>
        <p:spPr>
          <a:xfrm>
            <a:off x="533400" y="533400"/>
            <a:ext cx="8382000" cy="6019800"/>
          </a:xfrm>
        </p:spPr>
        <p:txBody>
          <a:bodyPr/>
          <a:lstStyle/>
          <a:p>
            <a:pPr marL="0" indent="0" eaLnBrk="1" hangingPunct="1">
              <a:lnSpc>
                <a:spcPct val="120000"/>
              </a:lnSpc>
              <a:spcBef>
                <a:spcPct val="0"/>
              </a:spcBef>
              <a:buFontTx/>
              <a:buNone/>
              <a:defRPr/>
            </a:pPr>
            <a:r>
              <a:rPr lang="zh-CN" altLang="en-US" dirty="0" smtClean="0">
                <a:latin typeface="宋体" panose="02010600030101010101" pitchFamily="2" charset="-122"/>
              </a:rPr>
              <a:t>视频带宽</a:t>
            </a:r>
          </a:p>
          <a:p>
            <a:pPr eaLnBrk="1" hangingPunct="1">
              <a:lnSpc>
                <a:spcPct val="120000"/>
              </a:lnSpc>
              <a:spcBef>
                <a:spcPct val="0"/>
              </a:spcBef>
              <a:defRPr/>
            </a:pPr>
            <a:r>
              <a:rPr lang="zh-CN" altLang="en-US" dirty="0" smtClean="0">
                <a:latin typeface="宋体" panose="02010600030101010101" pitchFamily="2" charset="-122"/>
              </a:rPr>
              <a:t>指每秒钟电子枪扫过的图像点的个数，即单位时间内每条扫描线上显示的频点数总和。</a:t>
            </a:r>
          </a:p>
          <a:p>
            <a:pPr eaLnBrk="1" hangingPunct="1">
              <a:lnSpc>
                <a:spcPct val="120000"/>
              </a:lnSpc>
              <a:spcBef>
                <a:spcPct val="0"/>
              </a:spcBef>
              <a:defRPr/>
            </a:pPr>
            <a:r>
              <a:rPr lang="zh-CN" altLang="en-US" dirty="0" smtClean="0">
                <a:latin typeface="宋体" panose="02010600030101010101" pitchFamily="2" charset="-122"/>
              </a:rPr>
              <a:t>单位通常是</a:t>
            </a:r>
            <a:r>
              <a:rPr lang="en-US" altLang="zh-CN" dirty="0" smtClean="0">
                <a:latin typeface="宋体" panose="02010600030101010101" pitchFamily="2" charset="-122"/>
              </a:rPr>
              <a:t>MHz</a:t>
            </a:r>
          </a:p>
          <a:p>
            <a:pPr eaLnBrk="1" hangingPunct="1">
              <a:lnSpc>
                <a:spcPct val="120000"/>
              </a:lnSpc>
              <a:spcBef>
                <a:spcPct val="0"/>
              </a:spcBef>
              <a:defRPr/>
            </a:pPr>
            <a:r>
              <a:rPr lang="zh-CN" altLang="en-US" dirty="0" smtClean="0">
                <a:latin typeface="宋体" panose="02010600030101010101" pitchFamily="2" charset="-122"/>
              </a:rPr>
              <a:t>视频带宽的计算方法</a:t>
            </a:r>
          </a:p>
          <a:p>
            <a:pPr eaLnBrk="1" hangingPunct="1">
              <a:lnSpc>
                <a:spcPct val="120000"/>
              </a:lnSpc>
              <a:spcBef>
                <a:spcPct val="0"/>
              </a:spcBef>
              <a:defRPr/>
            </a:pPr>
            <a:r>
              <a:rPr lang="zh-CN" altLang="en-US" dirty="0" smtClean="0">
                <a:latin typeface="宋体" panose="02010600030101010101" pitchFamily="2" charset="-122"/>
              </a:rPr>
              <a:t>视频带宽＝行数</a:t>
            </a:r>
            <a:r>
              <a:rPr lang="en-US" altLang="zh-CN" dirty="0" smtClean="0">
                <a:latin typeface="宋体" panose="02010600030101010101" pitchFamily="2" charset="-122"/>
              </a:rPr>
              <a:t>×</a:t>
            </a:r>
            <a:r>
              <a:rPr lang="zh-CN" altLang="en-US" dirty="0" smtClean="0">
                <a:latin typeface="宋体" panose="02010600030101010101" pitchFamily="2" charset="-122"/>
              </a:rPr>
              <a:t>列数</a:t>
            </a:r>
            <a:r>
              <a:rPr lang="en-US" altLang="zh-CN" dirty="0" smtClean="0">
                <a:latin typeface="宋体" panose="02010600030101010101" pitchFamily="2" charset="-122"/>
              </a:rPr>
              <a:t>×</a:t>
            </a:r>
            <a:r>
              <a:rPr lang="zh-CN" altLang="en-US" dirty="0" smtClean="0">
                <a:latin typeface="宋体" panose="02010600030101010101" pitchFamily="2" charset="-122"/>
              </a:rPr>
              <a:t>垂直刷新频率</a:t>
            </a:r>
          </a:p>
          <a:p>
            <a:pPr eaLnBrk="1" hangingPunct="1">
              <a:lnSpc>
                <a:spcPct val="120000"/>
              </a:lnSpc>
              <a:spcBef>
                <a:spcPct val="0"/>
              </a:spcBef>
              <a:defRPr/>
            </a:pPr>
            <a:r>
              <a:rPr lang="zh-CN" altLang="en-US" dirty="0" smtClean="0">
                <a:latin typeface="宋体" panose="02010600030101010101" pitchFamily="2" charset="-122"/>
              </a:rPr>
              <a:t>实际应用时，带宽的计算公式中乘上一个</a:t>
            </a:r>
            <a:r>
              <a:rPr lang="en-US" altLang="zh-CN" dirty="0" smtClean="0">
                <a:latin typeface="宋体" panose="02010600030101010101" pitchFamily="2" charset="-122"/>
              </a:rPr>
              <a:t>1.3</a:t>
            </a:r>
            <a:r>
              <a:rPr lang="zh-CN" altLang="en-US" dirty="0" smtClean="0">
                <a:latin typeface="宋体" panose="02010600030101010101" pitchFamily="2" charset="-122"/>
              </a:rPr>
              <a:t>的参数。</a:t>
            </a:r>
          </a:p>
          <a:p>
            <a:pPr eaLnBrk="1" hangingPunct="1">
              <a:lnSpc>
                <a:spcPct val="120000"/>
              </a:lnSpc>
              <a:spcBef>
                <a:spcPct val="0"/>
              </a:spcBef>
              <a:defRPr/>
            </a:pPr>
            <a:r>
              <a:rPr lang="zh-CN" altLang="en-US" dirty="0" smtClean="0">
                <a:latin typeface="宋体" panose="02010600030101010101" pitchFamily="2" charset="-122"/>
              </a:rPr>
              <a:t>例如，一台在</a:t>
            </a:r>
            <a:r>
              <a:rPr lang="en-US" altLang="zh-CN" dirty="0" smtClean="0">
                <a:latin typeface="宋体" panose="02010600030101010101" pitchFamily="2" charset="-122"/>
              </a:rPr>
              <a:t>1280×768</a:t>
            </a:r>
            <a:r>
              <a:rPr lang="zh-CN" altLang="en-US" dirty="0" smtClean="0">
                <a:latin typeface="宋体" panose="02010600030101010101" pitchFamily="2" charset="-122"/>
              </a:rPr>
              <a:t>分辨率和</a:t>
            </a:r>
            <a:r>
              <a:rPr lang="en-US" altLang="zh-CN" dirty="0" smtClean="0">
                <a:latin typeface="宋体" panose="02010600030101010101" pitchFamily="2" charset="-122"/>
              </a:rPr>
              <a:t>85Hz</a:t>
            </a:r>
            <a:r>
              <a:rPr lang="zh-CN" altLang="en-US" dirty="0" smtClean="0">
                <a:latin typeface="宋体" panose="02010600030101010101" pitchFamily="2" charset="-122"/>
              </a:rPr>
              <a:t>刷新频率下正常显示的显示器，其视频带宽为：</a:t>
            </a:r>
            <a:r>
              <a:rPr lang="en-US" altLang="zh-CN" dirty="0" smtClean="0">
                <a:latin typeface="宋体" panose="02010600030101010101" pitchFamily="2" charset="-122"/>
              </a:rPr>
              <a:t>1280×768×85×1.3</a:t>
            </a:r>
            <a:r>
              <a:rPr lang="zh-CN" altLang="en-US" dirty="0" smtClean="0">
                <a:latin typeface="宋体" panose="02010600030101010101" pitchFamily="2" charset="-122"/>
              </a:rPr>
              <a:t>＝</a:t>
            </a:r>
            <a:r>
              <a:rPr lang="en-US" altLang="zh-CN" dirty="0" smtClean="0">
                <a:latin typeface="宋体" panose="02010600030101010101" pitchFamily="2" charset="-122"/>
              </a:rPr>
              <a:t>87MHz</a:t>
            </a:r>
            <a:r>
              <a:rPr lang="zh-CN" altLang="en-US" dirty="0" smtClean="0">
                <a:latin typeface="宋体" panose="02010600030101010101" pitchFamily="2" charset="-122"/>
              </a:rPr>
              <a:t>。</a:t>
            </a:r>
          </a:p>
        </p:txBody>
      </p:sp>
      <p:sp>
        <p:nvSpPr>
          <p:cNvPr id="3" name="日期占位符 3"/>
          <p:cNvSpPr>
            <a:spLocks noGrp="1"/>
          </p:cNvSpPr>
          <p:nvPr>
            <p:ph type="dt" sz="half" idx="10"/>
          </p:nvPr>
        </p:nvSpPr>
        <p:spPr/>
        <p:txBody>
          <a:bodyPr/>
          <a:lstStyle/>
          <a:p>
            <a:pPr>
              <a:defRPr/>
            </a:pPr>
            <a:fld id="{00232CBF-FC4E-4942-B414-C5C6F5E1C599}" type="datetime1">
              <a:rPr lang="zh-CN" altLang="en-US"/>
              <a:pPr>
                <a:defRPr/>
              </a:pPr>
              <a:t>2021/9/12</a:t>
            </a:fld>
            <a:endParaRPr lang="en-US" altLang="zh-CN"/>
          </a:p>
        </p:txBody>
      </p:sp>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B121254-4B21-4A52-88B3-1837754BBBF6}" type="slidenum">
              <a:rPr lang="en-US" altLang="zh-CN" sz="1400">
                <a:solidFill>
                  <a:schemeClr val="bg2"/>
                </a:solidFill>
                <a:latin typeface="Tahoma" panose="020B0604030504040204" pitchFamily="34" charset="0"/>
              </a:rPr>
              <a:pPr/>
              <a:t>84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2" name="Rectangle 3"/>
          <p:cNvSpPr>
            <a:spLocks noGrp="1" noChangeArrowheads="1"/>
          </p:cNvSpPr>
          <p:nvPr>
            <p:ph idx="1"/>
          </p:nvPr>
        </p:nvSpPr>
        <p:spPr>
          <a:xfrm>
            <a:off x="685800" y="914400"/>
            <a:ext cx="7772400" cy="5029200"/>
          </a:xfrm>
        </p:spPr>
        <p:txBody>
          <a:bodyPr/>
          <a:lstStyle/>
          <a:p>
            <a:pPr marL="0" indent="0" eaLnBrk="1" hangingPunct="1">
              <a:lnSpc>
                <a:spcPct val="150000"/>
              </a:lnSpc>
              <a:buFontTx/>
              <a:buNone/>
              <a:defRPr/>
            </a:pPr>
            <a:r>
              <a:rPr lang="zh-CN" altLang="en-US" dirty="0" smtClean="0">
                <a:latin typeface="宋体" panose="02010600030101010101" pitchFamily="2" charset="-122"/>
              </a:rPr>
              <a:t>显示范围</a:t>
            </a:r>
          </a:p>
          <a:p>
            <a:pPr eaLnBrk="1" hangingPunct="1">
              <a:lnSpc>
                <a:spcPct val="150000"/>
              </a:lnSpc>
              <a:defRPr/>
            </a:pPr>
            <a:r>
              <a:rPr lang="zh-CN" altLang="en-US" dirty="0" smtClean="0">
                <a:latin typeface="宋体" panose="02010600030101010101" pitchFamily="2" charset="-122"/>
              </a:rPr>
              <a:t>指屏幕上显示有效区，即屏幕上水平与垂直的尺寸：水平</a:t>
            </a:r>
            <a:r>
              <a:rPr lang="en-US" altLang="zh-CN" dirty="0" smtClean="0">
                <a:latin typeface="宋体" panose="02010600030101010101" pitchFamily="2" charset="-122"/>
              </a:rPr>
              <a:t>(mm)×</a:t>
            </a:r>
            <a:r>
              <a:rPr lang="zh-CN" altLang="en-US" dirty="0" smtClean="0">
                <a:latin typeface="宋体" panose="02010600030101010101" pitchFamily="2" charset="-122"/>
              </a:rPr>
              <a:t>垂直</a:t>
            </a:r>
            <a:r>
              <a:rPr lang="en-US" altLang="zh-CN" dirty="0" smtClean="0">
                <a:latin typeface="宋体" panose="02010600030101010101" pitchFamily="2" charset="-122"/>
              </a:rPr>
              <a:t>(mm)</a:t>
            </a:r>
          </a:p>
          <a:p>
            <a:pPr eaLnBrk="1" hangingPunct="1">
              <a:lnSpc>
                <a:spcPct val="150000"/>
              </a:lnSpc>
              <a:defRPr/>
            </a:pPr>
            <a:endParaRPr lang="en-US" altLang="zh-CN" dirty="0" smtClean="0">
              <a:latin typeface="宋体" panose="02010600030101010101" pitchFamily="2" charset="-122"/>
            </a:endParaRPr>
          </a:p>
          <a:p>
            <a:pPr eaLnBrk="1" hangingPunct="1">
              <a:lnSpc>
                <a:spcPct val="150000"/>
              </a:lnSpc>
              <a:defRPr/>
            </a:pPr>
            <a:r>
              <a:rPr lang="zh-CN" altLang="en-US" dirty="0" smtClean="0">
                <a:latin typeface="宋体" panose="02010600030101010101" pitchFamily="2" charset="-122"/>
              </a:rPr>
              <a:t>另外还常用屏幕对角线表示屏幕的尺寸，如</a:t>
            </a:r>
            <a:r>
              <a:rPr lang="en-US" altLang="zh-CN" dirty="0" smtClean="0">
                <a:latin typeface="宋体" panose="02010600030101010101" pitchFamily="2" charset="-122"/>
              </a:rPr>
              <a:t>14</a:t>
            </a:r>
            <a:r>
              <a:rPr lang="zh-CN" altLang="en-US" dirty="0" smtClean="0">
                <a:latin typeface="宋体" panose="02010600030101010101" pitchFamily="2" charset="-122"/>
              </a:rPr>
              <a:t>吋、</a:t>
            </a:r>
            <a:r>
              <a:rPr lang="en-US" altLang="zh-CN" dirty="0" smtClean="0">
                <a:latin typeface="宋体" panose="02010600030101010101" pitchFamily="2" charset="-122"/>
              </a:rPr>
              <a:t>15</a:t>
            </a:r>
            <a:r>
              <a:rPr lang="zh-CN" altLang="en-US" dirty="0" smtClean="0">
                <a:latin typeface="宋体" panose="02010600030101010101" pitchFamily="2" charset="-122"/>
              </a:rPr>
              <a:t>吋、</a:t>
            </a:r>
            <a:r>
              <a:rPr lang="en-US" altLang="zh-CN" dirty="0" smtClean="0">
                <a:latin typeface="宋体" panose="02010600030101010101" pitchFamily="2" charset="-122"/>
              </a:rPr>
              <a:t>17</a:t>
            </a:r>
            <a:r>
              <a:rPr lang="zh-CN" altLang="en-US" dirty="0" smtClean="0">
                <a:latin typeface="宋体" panose="02010600030101010101" pitchFamily="2" charset="-122"/>
              </a:rPr>
              <a:t>吋、</a:t>
            </a:r>
            <a:r>
              <a:rPr lang="en-US" altLang="zh-CN" dirty="0" smtClean="0">
                <a:latin typeface="宋体" panose="02010600030101010101" pitchFamily="2" charset="-122"/>
              </a:rPr>
              <a:t>19</a:t>
            </a:r>
            <a:r>
              <a:rPr lang="zh-CN" altLang="en-US" dirty="0" smtClean="0">
                <a:latin typeface="宋体" panose="02010600030101010101" pitchFamily="2" charset="-122"/>
              </a:rPr>
              <a:t>吋、</a:t>
            </a:r>
            <a:r>
              <a:rPr lang="en-US" altLang="zh-CN" dirty="0" smtClean="0">
                <a:latin typeface="宋体" panose="02010600030101010101" pitchFamily="2" charset="-122"/>
              </a:rPr>
              <a:t>20</a:t>
            </a:r>
            <a:r>
              <a:rPr lang="zh-CN" altLang="en-US" dirty="0" smtClean="0">
                <a:latin typeface="宋体" panose="02010600030101010101" pitchFamily="2" charset="-122"/>
              </a:rPr>
              <a:t>吋、</a:t>
            </a:r>
            <a:r>
              <a:rPr lang="en-US" altLang="zh-CN" dirty="0" smtClean="0">
                <a:latin typeface="宋体" panose="02010600030101010101" pitchFamily="2" charset="-122"/>
              </a:rPr>
              <a:t>21</a:t>
            </a:r>
            <a:r>
              <a:rPr lang="zh-CN" altLang="en-US" dirty="0" smtClean="0">
                <a:latin typeface="宋体" panose="02010600030101010101" pitchFamily="2" charset="-122"/>
              </a:rPr>
              <a:t>吋等。</a:t>
            </a:r>
          </a:p>
        </p:txBody>
      </p:sp>
      <p:sp>
        <p:nvSpPr>
          <p:cNvPr id="3" name="日期占位符 3"/>
          <p:cNvSpPr>
            <a:spLocks noGrp="1"/>
          </p:cNvSpPr>
          <p:nvPr>
            <p:ph type="dt" sz="half" idx="10"/>
          </p:nvPr>
        </p:nvSpPr>
        <p:spPr/>
        <p:txBody>
          <a:bodyPr/>
          <a:lstStyle/>
          <a:p>
            <a:pPr>
              <a:defRPr/>
            </a:pPr>
            <a:fld id="{9DD7C8E8-AA37-4CF8-866C-4FF5EE346363}" type="datetime1">
              <a:rPr lang="zh-CN" altLang="en-US"/>
              <a:pPr>
                <a:defRPr/>
              </a:pPr>
              <a:t>2021/9/12</a:t>
            </a:fld>
            <a:endParaRPr lang="en-US" altLang="zh-CN"/>
          </a:p>
        </p:txBody>
      </p:sp>
      <p:sp>
        <p:nvSpPr>
          <p:cNvPr id="921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ADC83FD-9B2F-4CFE-9C58-493A21DB625C}" type="slidenum">
              <a:rPr lang="en-US" altLang="zh-CN" sz="1400">
                <a:solidFill>
                  <a:schemeClr val="bg2"/>
                </a:solidFill>
                <a:latin typeface="Tahoma" panose="020B0604030504040204" pitchFamily="34" charset="0"/>
              </a:rPr>
              <a:pPr/>
              <a:t>85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6" name="Rectangle 1027"/>
          <p:cNvSpPr>
            <a:spLocks noGrp="1" noChangeArrowheads="1"/>
          </p:cNvSpPr>
          <p:nvPr>
            <p:ph idx="1"/>
          </p:nvPr>
        </p:nvSpPr>
        <p:spPr>
          <a:xfrm>
            <a:off x="685800" y="685800"/>
            <a:ext cx="7772400" cy="5715000"/>
          </a:xfrm>
        </p:spPr>
        <p:txBody>
          <a:bodyPr/>
          <a:lstStyle/>
          <a:p>
            <a:pPr marL="0" indent="0" eaLnBrk="1" hangingPunct="1">
              <a:lnSpc>
                <a:spcPct val="120000"/>
              </a:lnSpc>
              <a:buFontTx/>
              <a:buNone/>
              <a:defRPr/>
            </a:pPr>
            <a:r>
              <a:rPr lang="zh-CN" altLang="en-US" dirty="0" smtClean="0">
                <a:latin typeface="宋体" panose="02010600030101010101" pitchFamily="2" charset="-122"/>
              </a:rPr>
              <a:t>失真度</a:t>
            </a:r>
          </a:p>
          <a:p>
            <a:pPr eaLnBrk="1" hangingPunct="1">
              <a:lnSpc>
                <a:spcPct val="120000"/>
              </a:lnSpc>
              <a:defRPr/>
            </a:pPr>
            <a:r>
              <a:rPr lang="zh-CN" altLang="en-US" dirty="0" smtClean="0">
                <a:latin typeface="宋体" panose="02010600030101010101" pitchFamily="2" charset="-122"/>
              </a:rPr>
              <a:t>指屏幕上显示位置与规定偏离的程度，包括几何失真，线性失真等。几何失真包括枕形失真，桶形失真，梯形失真，平行四边形失真和倾斜失真等。</a:t>
            </a:r>
          </a:p>
          <a:p>
            <a:pPr eaLnBrk="1" hangingPunct="1">
              <a:lnSpc>
                <a:spcPct val="120000"/>
              </a:lnSpc>
              <a:defRPr/>
            </a:pPr>
            <a:r>
              <a:rPr lang="zh-CN" altLang="en-US" dirty="0" smtClean="0">
                <a:latin typeface="宋体" panose="02010600030101010101" pitchFamily="2" charset="-122"/>
              </a:rPr>
              <a:t>任何显示器在不同场合下都会有或多或少的失真，一般都提供人工调节手段</a:t>
            </a:r>
            <a:r>
              <a:rPr lang="en-US" altLang="zh-CN" dirty="0" smtClean="0">
                <a:latin typeface="宋体" panose="02010600030101010101" pitchFamily="2" charset="-122"/>
              </a:rPr>
              <a:t>(</a:t>
            </a:r>
            <a:r>
              <a:rPr lang="zh-CN" altLang="en-US" dirty="0" smtClean="0">
                <a:latin typeface="宋体" panose="02010600030101010101" pitchFamily="2" charset="-122"/>
              </a:rPr>
              <a:t>如在显示器上设置调节旋钮</a:t>
            </a:r>
            <a:r>
              <a:rPr lang="en-US" altLang="zh-CN" dirty="0" smtClean="0">
                <a:latin typeface="宋体" panose="02010600030101010101" pitchFamily="2" charset="-122"/>
              </a:rPr>
              <a:t>)</a:t>
            </a:r>
            <a:r>
              <a:rPr lang="zh-CN" altLang="en-US" dirty="0" smtClean="0">
                <a:latin typeface="宋体" panose="02010600030101010101" pitchFamily="2" charset="-122"/>
              </a:rPr>
              <a:t>。</a:t>
            </a:r>
            <a:endParaRPr lang="zh-CN" altLang="en-US" dirty="0" smtClean="0"/>
          </a:p>
        </p:txBody>
      </p:sp>
      <p:sp>
        <p:nvSpPr>
          <p:cNvPr id="3" name="日期占位符 3"/>
          <p:cNvSpPr>
            <a:spLocks noGrp="1"/>
          </p:cNvSpPr>
          <p:nvPr>
            <p:ph type="dt" sz="half" idx="10"/>
          </p:nvPr>
        </p:nvSpPr>
        <p:spPr/>
        <p:txBody>
          <a:bodyPr/>
          <a:lstStyle/>
          <a:p>
            <a:pPr>
              <a:defRPr/>
            </a:pPr>
            <a:fld id="{491E3216-E995-4DBB-A4AE-5D9415DD63B2}" type="datetime1">
              <a:rPr lang="zh-CN" altLang="en-US"/>
              <a:pPr>
                <a:defRPr/>
              </a:pPr>
              <a:t>2021/9/12</a:t>
            </a:fld>
            <a:endParaRPr lang="en-US" altLang="zh-CN"/>
          </a:p>
        </p:txBody>
      </p:sp>
      <p:sp>
        <p:nvSpPr>
          <p:cNvPr id="931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77FDFE9-4EA4-42CA-B017-FB999A3585A3}" type="slidenum">
              <a:rPr lang="en-US" altLang="zh-CN" sz="1400">
                <a:solidFill>
                  <a:schemeClr val="bg2"/>
                </a:solidFill>
                <a:latin typeface="Tahoma" panose="020B0604030504040204" pitchFamily="34" charset="0"/>
              </a:rPr>
              <a:pPr/>
              <a:t>86</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a:xfrm>
            <a:off x="381000" y="381000"/>
            <a:ext cx="8229600" cy="838200"/>
          </a:xfrm>
        </p:spPr>
        <p:txBody>
          <a:bodyPr/>
          <a:lstStyle/>
          <a:p>
            <a:pPr eaLnBrk="1" hangingPunct="1"/>
            <a:r>
              <a:rPr lang="en-US" altLang="zh-CN" smtClean="0">
                <a:latin typeface="隶书" panose="02010509060101010101" pitchFamily="49" charset="-122"/>
              </a:rPr>
              <a:t>(4) </a:t>
            </a:r>
            <a:r>
              <a:rPr lang="zh-CN" altLang="en-US" smtClean="0">
                <a:latin typeface="隶书" panose="02010509060101010101" pitchFamily="49" charset="-122"/>
              </a:rPr>
              <a:t>显示器的基本工作原理</a:t>
            </a:r>
          </a:p>
        </p:txBody>
      </p:sp>
      <p:sp>
        <p:nvSpPr>
          <p:cNvPr id="94213" name="Rectangle 3"/>
          <p:cNvSpPr>
            <a:spLocks noGrp="1" noChangeArrowheads="1"/>
          </p:cNvSpPr>
          <p:nvPr>
            <p:ph idx="1"/>
          </p:nvPr>
        </p:nvSpPr>
        <p:spPr/>
        <p:txBody>
          <a:bodyPr/>
          <a:lstStyle/>
          <a:p>
            <a:pPr eaLnBrk="1" hangingPunct="1">
              <a:lnSpc>
                <a:spcPct val="120000"/>
              </a:lnSpc>
            </a:pPr>
            <a:r>
              <a:rPr lang="zh-CN" altLang="en-US" smtClean="0">
                <a:latin typeface="宋体" panose="02010600030101010101" pitchFamily="2" charset="-122"/>
              </a:rPr>
              <a:t>在监视器上显示图像，实际上是在光栅扫描的过程中，将图像信号分解成按时间分布的视频信号去控制电子束在各条光栅位置上点的亮度和色彩。为使图像稳定且不消失，必须确保视频信号的发送规律在时间上与水平和垂直同步扫描电流保持一致，同时，要把一帧或多帧图像存放在</a:t>
            </a:r>
            <a:r>
              <a:rPr lang="zh-CN" altLang="en-US" smtClean="0">
                <a:solidFill>
                  <a:srgbClr val="FFC000"/>
                </a:solidFill>
                <a:latin typeface="宋体" panose="02010600030101010101" pitchFamily="2" charset="-122"/>
              </a:rPr>
              <a:t>显示缓存</a:t>
            </a:r>
            <a:r>
              <a:rPr lang="zh-CN" altLang="en-US" smtClean="0">
                <a:latin typeface="宋体" panose="02010600030101010101" pitchFamily="2" charset="-122"/>
              </a:rPr>
              <a:t>中，以帧频的速率用缓存的内容刷新屏幕。    </a:t>
            </a:r>
          </a:p>
        </p:txBody>
      </p:sp>
      <p:sp>
        <p:nvSpPr>
          <p:cNvPr id="4" name="日期占位符 3"/>
          <p:cNvSpPr>
            <a:spLocks noGrp="1"/>
          </p:cNvSpPr>
          <p:nvPr>
            <p:ph type="dt" sz="half" idx="10"/>
          </p:nvPr>
        </p:nvSpPr>
        <p:spPr/>
        <p:txBody>
          <a:bodyPr/>
          <a:lstStyle/>
          <a:p>
            <a:pPr>
              <a:defRPr/>
            </a:pPr>
            <a:fld id="{3A457C8A-1BB9-4C2A-8A55-E78B3823DD9D}" type="datetime1">
              <a:rPr lang="zh-CN" altLang="en-US"/>
              <a:pPr>
                <a:defRPr/>
              </a:pPr>
              <a:t>2021/9/12</a:t>
            </a:fld>
            <a:endParaRPr lang="en-US" altLang="zh-CN"/>
          </a:p>
        </p:txBody>
      </p:sp>
      <p:sp>
        <p:nvSpPr>
          <p:cNvPr id="94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259C91A-B1C2-4621-A613-D871089D60C9}" type="slidenum">
              <a:rPr lang="en-US" altLang="zh-CN" sz="1400">
                <a:solidFill>
                  <a:schemeClr val="bg2"/>
                </a:solidFill>
                <a:latin typeface="Tahoma" panose="020B0604030504040204" pitchFamily="34" charset="0"/>
              </a:rPr>
              <a:pPr/>
              <a:t>87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(5) </a:t>
            </a:r>
            <a:r>
              <a:rPr lang="zh-CN" altLang="en-US" smtClean="0">
                <a:latin typeface="隶书" panose="02010509060101010101" pitchFamily="49" charset="-122"/>
              </a:rPr>
              <a:t>显示缓存</a:t>
            </a:r>
            <a:r>
              <a:rPr lang="en-US" altLang="zh-CN" smtClean="0">
                <a:latin typeface="隶书" panose="02010509060101010101" pitchFamily="49" charset="-122"/>
              </a:rPr>
              <a:t>VRAM</a:t>
            </a:r>
            <a:r>
              <a:rPr lang="zh-CN" altLang="en-US" smtClean="0">
                <a:latin typeface="隶书" panose="02010509060101010101" pitchFamily="49" charset="-122"/>
              </a:rPr>
              <a:t>（</a:t>
            </a:r>
            <a:r>
              <a:rPr lang="en-US" altLang="zh-CN" smtClean="0">
                <a:latin typeface="隶书" panose="02010509060101010101" pitchFamily="49" charset="-122"/>
              </a:rPr>
              <a:t>Video RAM</a:t>
            </a:r>
            <a:r>
              <a:rPr lang="zh-CN" altLang="en-US" smtClean="0">
                <a:latin typeface="隶书" panose="02010509060101010101" pitchFamily="49" charset="-122"/>
              </a:rPr>
              <a:t>） </a:t>
            </a:r>
          </a:p>
        </p:txBody>
      </p:sp>
      <p:sp>
        <p:nvSpPr>
          <p:cNvPr id="95237" name="Rectangle 3"/>
          <p:cNvSpPr>
            <a:spLocks noGrp="1" noChangeArrowheads="1"/>
          </p:cNvSpPr>
          <p:nvPr>
            <p:ph idx="1"/>
          </p:nvPr>
        </p:nvSpPr>
        <p:spPr>
          <a:xfrm>
            <a:off x="533400" y="1295400"/>
            <a:ext cx="8077200" cy="5029200"/>
          </a:xfrm>
        </p:spPr>
        <p:txBody>
          <a:bodyPr/>
          <a:lstStyle/>
          <a:p>
            <a:pPr eaLnBrk="1" hangingPunct="1">
              <a:lnSpc>
                <a:spcPct val="120000"/>
              </a:lnSpc>
            </a:pPr>
            <a:r>
              <a:rPr lang="en-US" altLang="zh-CN" sz="3200" smtClean="0">
                <a:latin typeface="宋体" panose="02010600030101010101" pitchFamily="2" charset="-122"/>
              </a:rPr>
              <a:t>① </a:t>
            </a:r>
            <a:r>
              <a:rPr lang="zh-CN" altLang="en-US" sz="3200" smtClean="0">
                <a:latin typeface="宋体" panose="02010600030101010101" pitchFamily="2" charset="-122"/>
              </a:rPr>
              <a:t>字符显示</a:t>
            </a:r>
          </a:p>
          <a:p>
            <a:pPr algn="just" eaLnBrk="1" hangingPunct="1">
              <a:lnSpc>
                <a:spcPct val="120000"/>
              </a:lnSpc>
            </a:pPr>
            <a:r>
              <a:rPr lang="en-US" altLang="zh-CN" smtClean="0">
                <a:latin typeface="宋体" panose="02010600030101010101" pitchFamily="2" charset="-122"/>
              </a:rPr>
              <a:t>VRAM</a:t>
            </a:r>
            <a:r>
              <a:rPr lang="zh-CN" altLang="en-US" smtClean="0">
                <a:latin typeface="宋体" panose="02010600030101010101" pitchFamily="2" charset="-122"/>
              </a:rPr>
              <a:t>中存放的是</a:t>
            </a:r>
            <a:r>
              <a:rPr lang="zh-CN" altLang="en-US" smtClean="0">
                <a:solidFill>
                  <a:srgbClr val="FFFF00"/>
                </a:solidFill>
                <a:latin typeface="宋体" panose="02010600030101010101" pitchFamily="2" charset="-122"/>
              </a:rPr>
              <a:t>一帧</a:t>
            </a:r>
            <a:r>
              <a:rPr lang="zh-CN" altLang="en-US" smtClean="0">
                <a:latin typeface="宋体" panose="02010600030101010101" pitchFamily="2" charset="-122"/>
              </a:rPr>
              <a:t>待显示的字符代码。</a:t>
            </a:r>
          </a:p>
          <a:p>
            <a:pPr algn="just" eaLnBrk="1" hangingPunct="1">
              <a:lnSpc>
                <a:spcPct val="120000"/>
              </a:lnSpc>
            </a:pPr>
            <a:r>
              <a:rPr lang="zh-CN" altLang="en-US" smtClean="0">
                <a:latin typeface="宋体" panose="02010600030101010101" pitchFamily="2" charset="-122"/>
              </a:rPr>
              <a:t>一个屏幕被划分成若干字符行，每字符行又划分成若干字符列。 </a:t>
            </a:r>
            <a:r>
              <a:rPr lang="en-US" altLang="zh-CN" smtClean="0">
                <a:latin typeface="宋体" panose="02010600030101010101" pitchFamily="2" charset="-122"/>
              </a:rPr>
              <a:t>VRAM</a:t>
            </a:r>
            <a:r>
              <a:rPr lang="zh-CN" altLang="en-US" smtClean="0">
                <a:latin typeface="宋体" panose="02010600030101010101" pitchFamily="2" charset="-122"/>
              </a:rPr>
              <a:t>中字符排列次序与在屏幕上的显示位置密切相关。</a:t>
            </a:r>
          </a:p>
          <a:p>
            <a:pPr algn="just" eaLnBrk="1" hangingPunct="1">
              <a:lnSpc>
                <a:spcPct val="120000"/>
              </a:lnSpc>
            </a:pPr>
            <a:r>
              <a:rPr lang="zh-CN" altLang="en-US" smtClean="0">
                <a:latin typeface="宋体" panose="02010600030101010101" pitchFamily="2" charset="-122"/>
              </a:rPr>
              <a:t>屏幕显示字符的位置由字符行地址与字符列地址确定，而两者组成的字符行、列地址就是访问</a:t>
            </a:r>
            <a:r>
              <a:rPr lang="en-US" altLang="zh-CN" smtClean="0">
                <a:latin typeface="宋体" panose="02010600030101010101" pitchFamily="2" charset="-122"/>
              </a:rPr>
              <a:t>VRAM</a:t>
            </a:r>
            <a:r>
              <a:rPr lang="zh-CN" altLang="en-US" smtClean="0">
                <a:latin typeface="宋体" panose="02010600030101010101" pitchFamily="2" charset="-122"/>
              </a:rPr>
              <a:t>的实际地址。</a:t>
            </a:r>
          </a:p>
        </p:txBody>
      </p:sp>
      <p:sp>
        <p:nvSpPr>
          <p:cNvPr id="4" name="日期占位符 3"/>
          <p:cNvSpPr>
            <a:spLocks noGrp="1"/>
          </p:cNvSpPr>
          <p:nvPr>
            <p:ph type="dt" sz="half" idx="10"/>
          </p:nvPr>
        </p:nvSpPr>
        <p:spPr/>
        <p:txBody>
          <a:bodyPr/>
          <a:lstStyle/>
          <a:p>
            <a:pPr>
              <a:defRPr/>
            </a:pPr>
            <a:fld id="{F792F620-D942-4034-89D1-9297B2900B3B}" type="datetime1">
              <a:rPr lang="zh-CN" altLang="en-US"/>
              <a:pPr>
                <a:defRPr/>
              </a:pPr>
              <a:t>2021/9/12</a:t>
            </a:fld>
            <a:endParaRPr lang="en-US" altLang="zh-CN"/>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6EB8DAF-39FC-4E2B-AC8A-1DA07DDC7109}" type="slidenum">
              <a:rPr lang="en-US" altLang="zh-CN" sz="1400">
                <a:solidFill>
                  <a:schemeClr val="bg2"/>
                </a:solidFill>
                <a:latin typeface="Tahoma" panose="020B0604030504040204" pitchFamily="34" charset="0"/>
              </a:rPr>
              <a:pPr/>
              <a:t>88</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a:xfrm>
            <a:off x="381000" y="381000"/>
            <a:ext cx="8001000" cy="609600"/>
          </a:xfrm>
        </p:spPr>
        <p:txBody>
          <a:bodyPr/>
          <a:lstStyle/>
          <a:p>
            <a:pPr eaLnBrk="1" hangingPunct="1"/>
            <a:r>
              <a:rPr lang="en-US" altLang="zh-CN" smtClean="0">
                <a:latin typeface="隶书" panose="02010509060101010101" pitchFamily="49" charset="-122"/>
              </a:rPr>
              <a:t>② </a:t>
            </a:r>
            <a:r>
              <a:rPr lang="zh-CN" altLang="en-US" smtClean="0">
                <a:latin typeface="隶书" panose="02010509060101010101" pitchFamily="49" charset="-122"/>
              </a:rPr>
              <a:t>图形显示</a:t>
            </a:r>
            <a:endParaRPr lang="zh-CN" altLang="en-US" smtClean="0">
              <a:latin typeface="Arial" panose="020B0604020202020204" pitchFamily="34" charset="0"/>
              <a:cs typeface="Arial" panose="020B0604020202020204" pitchFamily="34" charset="0"/>
            </a:endParaRPr>
          </a:p>
        </p:txBody>
      </p:sp>
      <p:sp>
        <p:nvSpPr>
          <p:cNvPr id="96261" name="Rectangle 3"/>
          <p:cNvSpPr>
            <a:spLocks noGrp="1" noChangeArrowheads="1"/>
          </p:cNvSpPr>
          <p:nvPr>
            <p:ph idx="1"/>
          </p:nvPr>
        </p:nvSpPr>
        <p:spPr>
          <a:xfrm>
            <a:off x="457200" y="1125538"/>
            <a:ext cx="8229600" cy="5199062"/>
          </a:xfrm>
        </p:spPr>
        <p:txBody>
          <a:bodyPr/>
          <a:lstStyle/>
          <a:p>
            <a:pPr algn="just" eaLnBrk="1" hangingPunct="1">
              <a:lnSpc>
                <a:spcPct val="120000"/>
              </a:lnSpc>
            </a:pPr>
            <a:r>
              <a:rPr lang="zh-CN" altLang="en-US" smtClean="0">
                <a:latin typeface="宋体" panose="02010600030101010101" pitchFamily="2" charset="-122"/>
              </a:rPr>
              <a:t>采用图形显示时，</a:t>
            </a:r>
            <a:r>
              <a:rPr lang="en-US" altLang="zh-CN" smtClean="0">
                <a:latin typeface="宋体" panose="02010600030101010101" pitchFamily="2" charset="-122"/>
              </a:rPr>
              <a:t>VRAM</a:t>
            </a:r>
            <a:r>
              <a:rPr lang="zh-CN" altLang="en-US" smtClean="0">
                <a:latin typeface="宋体" panose="02010600030101010101" pitchFamily="2" charset="-122"/>
              </a:rPr>
              <a:t>存入的是一帧待显示的图形信息。</a:t>
            </a:r>
          </a:p>
          <a:p>
            <a:pPr algn="just" eaLnBrk="1" hangingPunct="1">
              <a:lnSpc>
                <a:spcPct val="120000"/>
              </a:lnSpc>
            </a:pPr>
            <a:r>
              <a:rPr lang="zh-CN" altLang="en-US" smtClean="0">
                <a:latin typeface="宋体" panose="02010600030101010101" pitchFamily="2" charset="-122"/>
              </a:rPr>
              <a:t>图形信息排列次序与在屏幕上显示位置密切相关。</a:t>
            </a:r>
          </a:p>
          <a:p>
            <a:pPr algn="just" eaLnBrk="1" hangingPunct="1">
              <a:lnSpc>
                <a:spcPct val="120000"/>
              </a:lnSpc>
            </a:pPr>
            <a:r>
              <a:rPr lang="zh-CN" altLang="en-US" smtClean="0">
                <a:latin typeface="宋体" panose="02010600030101010101" pitchFamily="2" charset="-122"/>
              </a:rPr>
              <a:t>一个屏幕被划分为几百至几千个水平点和几百至几千个垂直点。于是屏幕上显示的一个点位置由点行地址与点列地址确定。两者组合形成点的行列地址，即对应</a:t>
            </a:r>
            <a:r>
              <a:rPr lang="en-US" altLang="zh-CN" smtClean="0">
                <a:latin typeface="宋体" panose="02010600030101010101" pitchFamily="2" charset="-122"/>
              </a:rPr>
              <a:t>VRAM</a:t>
            </a:r>
            <a:r>
              <a:rPr lang="zh-CN" altLang="en-US" smtClean="0">
                <a:latin typeface="宋体" panose="02010600030101010101" pitchFamily="2" charset="-122"/>
              </a:rPr>
              <a:t>一个字节或字节中的相应位。</a:t>
            </a:r>
          </a:p>
          <a:p>
            <a:pPr eaLnBrk="1" hangingPunct="1">
              <a:lnSpc>
                <a:spcPct val="120000"/>
              </a:lnSpc>
            </a:pPr>
            <a:r>
              <a:rPr lang="zh-CN" altLang="en-US" smtClean="0">
                <a:latin typeface="宋体" panose="02010600030101010101" pitchFamily="2" charset="-122"/>
              </a:rPr>
              <a:t>由</a:t>
            </a:r>
            <a:r>
              <a:rPr lang="en-US" altLang="zh-CN" smtClean="0">
                <a:latin typeface="宋体" panose="02010600030101010101" pitchFamily="2" charset="-122"/>
              </a:rPr>
              <a:t>VRAM</a:t>
            </a:r>
            <a:r>
              <a:rPr lang="zh-CN" altLang="en-US" smtClean="0">
                <a:latin typeface="宋体" panose="02010600030101010101" pitchFamily="2" charset="-122"/>
              </a:rPr>
              <a:t>中取出的一个图形字节，不需要访问</a:t>
            </a:r>
            <a:r>
              <a:rPr lang="en-US" altLang="zh-CN" smtClean="0">
                <a:latin typeface="宋体" panose="02010600030101010101" pitchFamily="2" charset="-122"/>
              </a:rPr>
              <a:t>ROM</a:t>
            </a:r>
            <a:r>
              <a:rPr lang="zh-CN" altLang="en-US" smtClean="0">
                <a:latin typeface="宋体" panose="02010600030101010101" pitchFamily="2" charset="-122"/>
              </a:rPr>
              <a:t>而直接送入移位寄存器，然后串行输出视频信号。 </a:t>
            </a:r>
          </a:p>
        </p:txBody>
      </p:sp>
      <p:sp>
        <p:nvSpPr>
          <p:cNvPr id="4" name="日期占位符 3"/>
          <p:cNvSpPr>
            <a:spLocks noGrp="1"/>
          </p:cNvSpPr>
          <p:nvPr>
            <p:ph type="dt" sz="half" idx="10"/>
          </p:nvPr>
        </p:nvSpPr>
        <p:spPr/>
        <p:txBody>
          <a:bodyPr/>
          <a:lstStyle/>
          <a:p>
            <a:pPr>
              <a:defRPr/>
            </a:pPr>
            <a:fld id="{AB17DC18-9897-4839-B015-E4135BFE2E8E}" type="datetime1">
              <a:rPr lang="zh-CN" altLang="en-US"/>
              <a:pPr>
                <a:defRPr/>
              </a:pPr>
              <a:t>2021/9/12</a:t>
            </a:fld>
            <a:endParaRPr lang="en-US" altLang="zh-CN"/>
          </a:p>
        </p:txBody>
      </p:sp>
      <p:sp>
        <p:nvSpPr>
          <p:cNvPr id="962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F95BAA2-055A-4610-A6EC-1453508FE675}" type="slidenum">
              <a:rPr lang="en-US" altLang="zh-CN" sz="1400">
                <a:solidFill>
                  <a:schemeClr val="bg2"/>
                </a:solidFill>
                <a:latin typeface="Tahoma" panose="020B0604030504040204" pitchFamily="34" charset="0"/>
              </a:rPr>
              <a:pPr/>
              <a:t>89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smtClean="0">
                <a:latin typeface="宋体" panose="02010600030101010101" pitchFamily="2" charset="-122"/>
              </a:rPr>
              <a:t>4</a:t>
            </a:r>
            <a:r>
              <a:rPr lang="zh-CN" altLang="en-US" smtClean="0">
                <a:latin typeface="宋体" panose="02010600030101010101" pitchFamily="2" charset="-122"/>
              </a:rPr>
              <a:t>．终端设备</a:t>
            </a:r>
            <a:endParaRPr lang="zh-CN" altLang="en-US" sz="4400" smtClean="0">
              <a:latin typeface="宋体" panose="02010600030101010101" pitchFamily="2" charset="-122"/>
            </a:endParaRPr>
          </a:p>
        </p:txBody>
      </p:sp>
      <p:sp>
        <p:nvSpPr>
          <p:cNvPr id="19461" name="Rectangle 3"/>
          <p:cNvSpPr>
            <a:spLocks noGrp="1" noChangeArrowheads="1"/>
          </p:cNvSpPr>
          <p:nvPr>
            <p:ph idx="1"/>
          </p:nvPr>
        </p:nvSpPr>
        <p:spPr>
          <a:xfrm>
            <a:off x="685800" y="990600"/>
            <a:ext cx="8062913" cy="5257800"/>
          </a:xfrm>
        </p:spPr>
        <p:txBody>
          <a:bodyPr>
            <a:normAutofit lnSpcReduction="10000"/>
          </a:bodyPr>
          <a:lstStyle/>
          <a:p>
            <a:pPr eaLnBrk="1" hangingPunct="1">
              <a:lnSpc>
                <a:spcPct val="120000"/>
              </a:lnSpc>
              <a:spcBef>
                <a:spcPct val="0"/>
              </a:spcBef>
            </a:pPr>
            <a:r>
              <a:rPr lang="zh-CN" altLang="en-US" sz="2600" smtClean="0">
                <a:solidFill>
                  <a:srgbClr val="FFFF00"/>
                </a:solidFill>
                <a:latin typeface="宋体" panose="02010600030101010101" pitchFamily="2" charset="-122"/>
              </a:rPr>
              <a:t>终端设备</a:t>
            </a:r>
            <a:r>
              <a:rPr lang="zh-CN" altLang="en-US" sz="2600" smtClean="0">
                <a:latin typeface="宋体" panose="02010600030101010101" pitchFamily="2" charset="-122"/>
              </a:rPr>
              <a:t>：与计算机网络的用户一端相连接的设备。</a:t>
            </a:r>
          </a:p>
          <a:p>
            <a:pPr eaLnBrk="1" hangingPunct="1">
              <a:lnSpc>
                <a:spcPct val="120000"/>
              </a:lnSpc>
              <a:spcBef>
                <a:spcPct val="0"/>
              </a:spcBef>
            </a:pPr>
            <a:r>
              <a:rPr lang="zh-CN" altLang="en-US" sz="2600" smtClean="0">
                <a:latin typeface="宋体" panose="02010600030101010101" pitchFamily="2" charset="-122"/>
              </a:rPr>
              <a:t>在大型计算机系统中，通过通信线路连接到主机的输入输出装置也是一种终端设备。</a:t>
            </a:r>
          </a:p>
          <a:p>
            <a:pPr eaLnBrk="1" hangingPunct="1">
              <a:lnSpc>
                <a:spcPct val="120000"/>
              </a:lnSpc>
              <a:spcBef>
                <a:spcPct val="0"/>
              </a:spcBef>
            </a:pPr>
            <a:r>
              <a:rPr lang="zh-CN" altLang="en-US" sz="2600" smtClean="0">
                <a:latin typeface="宋体" panose="02010600030101010101" pitchFamily="2" charset="-122"/>
              </a:rPr>
              <a:t>终端在不同系统不同场合有不同的含义。</a:t>
            </a:r>
          </a:p>
          <a:p>
            <a:pPr eaLnBrk="1" hangingPunct="1">
              <a:lnSpc>
                <a:spcPct val="120000"/>
              </a:lnSpc>
              <a:spcBef>
                <a:spcPct val="0"/>
              </a:spcBef>
            </a:pPr>
            <a:r>
              <a:rPr lang="zh-CN" altLang="en-US" sz="2600" smtClean="0">
                <a:solidFill>
                  <a:srgbClr val="FFFF00"/>
                </a:solidFill>
                <a:latin typeface="宋体" panose="02010600030101010101" pitchFamily="2" charset="-122"/>
              </a:rPr>
              <a:t>智能终端</a:t>
            </a:r>
            <a:r>
              <a:rPr lang="zh-CN" altLang="en-US" sz="2600" smtClean="0">
                <a:latin typeface="宋体" panose="02010600030101010101" pitchFamily="2" charset="-122"/>
              </a:rPr>
              <a:t>：具有一定的数据处理能力的终端。</a:t>
            </a:r>
          </a:p>
          <a:p>
            <a:pPr eaLnBrk="1" hangingPunct="1">
              <a:lnSpc>
                <a:spcPct val="120000"/>
              </a:lnSpc>
              <a:spcBef>
                <a:spcPct val="0"/>
              </a:spcBef>
            </a:pPr>
            <a:r>
              <a:rPr lang="zh-CN" altLang="en-US" sz="2600" smtClean="0">
                <a:solidFill>
                  <a:srgbClr val="FFFF00"/>
                </a:solidFill>
                <a:latin typeface="宋体" panose="02010600030101010101" pitchFamily="2" charset="-122"/>
              </a:rPr>
              <a:t>哑终端</a:t>
            </a:r>
            <a:r>
              <a:rPr lang="zh-CN" altLang="en-US" sz="2600" smtClean="0">
                <a:latin typeface="宋体" panose="02010600030101010101" pitchFamily="2" charset="-122"/>
              </a:rPr>
              <a:t>：只负责输入输出的终端。</a:t>
            </a:r>
          </a:p>
          <a:p>
            <a:pPr eaLnBrk="1" hangingPunct="1">
              <a:lnSpc>
                <a:spcPct val="120000"/>
              </a:lnSpc>
              <a:spcBef>
                <a:spcPct val="0"/>
              </a:spcBef>
            </a:pPr>
            <a:r>
              <a:rPr lang="zh-CN" altLang="en-US" sz="2600" smtClean="0">
                <a:solidFill>
                  <a:srgbClr val="FFFF00"/>
                </a:solidFill>
                <a:latin typeface="宋体" panose="02010600030101010101" pitchFamily="2" charset="-122"/>
              </a:rPr>
              <a:t>本地终端</a:t>
            </a:r>
            <a:r>
              <a:rPr lang="zh-CN" altLang="en-US" sz="2600" smtClean="0">
                <a:latin typeface="宋体" panose="02010600030101010101" pitchFamily="2" charset="-122"/>
              </a:rPr>
              <a:t>：与主机距离较近的终端。如在一个计算中心的机房中的终端。</a:t>
            </a:r>
          </a:p>
          <a:p>
            <a:pPr eaLnBrk="1" hangingPunct="1">
              <a:lnSpc>
                <a:spcPct val="120000"/>
              </a:lnSpc>
              <a:spcBef>
                <a:spcPct val="0"/>
              </a:spcBef>
            </a:pPr>
            <a:r>
              <a:rPr lang="zh-CN" altLang="en-US" sz="2600" smtClean="0">
                <a:solidFill>
                  <a:srgbClr val="FFFF00"/>
                </a:solidFill>
                <a:latin typeface="宋体" panose="02010600030101010101" pitchFamily="2" charset="-122"/>
              </a:rPr>
              <a:t>远程终端</a:t>
            </a:r>
            <a:r>
              <a:rPr lang="zh-CN" altLang="en-US" sz="2600" smtClean="0">
                <a:latin typeface="宋体" panose="02010600030101010101" pitchFamily="2" charset="-122"/>
              </a:rPr>
              <a:t>：与主机距离较远的终端。远程终端往往要通过公共通信线路</a:t>
            </a:r>
            <a:r>
              <a:rPr lang="en-US" altLang="zh-CN" sz="2600" smtClean="0">
                <a:latin typeface="宋体" panose="02010600030101010101" pitchFamily="2" charset="-122"/>
              </a:rPr>
              <a:t>(</a:t>
            </a:r>
            <a:r>
              <a:rPr lang="zh-CN" altLang="en-US" sz="2600" smtClean="0">
                <a:latin typeface="宋体" panose="02010600030101010101" pitchFamily="2" charset="-122"/>
              </a:rPr>
              <a:t>如电话线</a:t>
            </a:r>
            <a:r>
              <a:rPr lang="en-US" altLang="zh-CN" sz="2600" smtClean="0">
                <a:latin typeface="宋体" panose="02010600030101010101" pitchFamily="2" charset="-122"/>
              </a:rPr>
              <a:t>)</a:t>
            </a:r>
            <a:r>
              <a:rPr lang="zh-CN" altLang="en-US" sz="2600" smtClean="0">
                <a:latin typeface="宋体" panose="02010600030101010101" pitchFamily="2" charset="-122"/>
              </a:rPr>
              <a:t>利用调制解调器与主机交换信息。</a:t>
            </a:r>
          </a:p>
        </p:txBody>
      </p:sp>
      <p:sp>
        <p:nvSpPr>
          <p:cNvPr id="4" name="日期占位符 3"/>
          <p:cNvSpPr>
            <a:spLocks noGrp="1"/>
          </p:cNvSpPr>
          <p:nvPr>
            <p:ph type="dt" sz="half" idx="10"/>
          </p:nvPr>
        </p:nvSpPr>
        <p:spPr/>
        <p:txBody>
          <a:bodyPr/>
          <a:lstStyle/>
          <a:p>
            <a:pPr>
              <a:defRPr/>
            </a:pPr>
            <a:fld id="{B60E2BC2-2FBE-4BFB-ADCB-96A815A2BFDD}" type="datetime1">
              <a:rPr lang="zh-CN" altLang="en-US"/>
              <a:pPr>
                <a:defRPr/>
              </a:pPr>
              <a:t>2021/9/12</a:t>
            </a:fld>
            <a:endParaRPr lang="en-US" altLang="zh-CN"/>
          </a:p>
        </p:txBody>
      </p:sp>
      <p:sp>
        <p:nvSpPr>
          <p:cNvPr id="194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7F18C28-D163-4C3F-A23F-D59B9E63FE4B}" type="slidenum">
              <a:rPr lang="en-US" altLang="zh-CN" sz="1400">
                <a:solidFill>
                  <a:schemeClr val="bg2"/>
                </a:solidFill>
                <a:latin typeface="Tahoma" panose="020B0604030504040204" pitchFamily="34" charset="0"/>
              </a:rPr>
              <a:pPr/>
              <a:t>9</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endParaRPr lang="zh-CN" altLang="zh-CN" smtClean="0"/>
          </a:p>
        </p:txBody>
      </p:sp>
      <p:sp>
        <p:nvSpPr>
          <p:cNvPr id="6150" name="Rectangle 3"/>
          <p:cNvSpPr>
            <a:spLocks noGrp="1" noChangeArrowheads="1"/>
          </p:cNvSpPr>
          <p:nvPr>
            <p:ph idx="1"/>
          </p:nvPr>
        </p:nvSpPr>
        <p:spPr/>
        <p:txBody>
          <a:bodyPr/>
          <a:lstStyle/>
          <a:p>
            <a:pPr eaLnBrk="1" hangingPunct="1"/>
            <a:endParaRPr lang="zh-CN" altLang="zh-CN" smtClean="0">
              <a:latin typeface="宋体" panose="02010600030101010101" pitchFamily="2" charset="-122"/>
            </a:endParaRPr>
          </a:p>
        </p:txBody>
      </p:sp>
      <p:sp>
        <p:nvSpPr>
          <p:cNvPr id="6" name="日期占位符 3"/>
          <p:cNvSpPr>
            <a:spLocks noGrp="1"/>
          </p:cNvSpPr>
          <p:nvPr>
            <p:ph type="dt" sz="half" idx="10"/>
          </p:nvPr>
        </p:nvSpPr>
        <p:spPr/>
        <p:txBody>
          <a:bodyPr/>
          <a:lstStyle/>
          <a:p>
            <a:pPr>
              <a:defRPr/>
            </a:pPr>
            <a:fld id="{83B58DD2-ED93-4CE5-8F4B-61B63B0344E1}" type="datetime1">
              <a:rPr lang="zh-CN" altLang="en-US"/>
              <a:pPr>
                <a:defRPr/>
              </a:pPr>
              <a:t>2021/9/12</a:t>
            </a:fld>
            <a:endParaRPr lang="en-US" altLang="zh-CN"/>
          </a:p>
        </p:txBody>
      </p:sp>
      <p:sp>
        <p:nvSpPr>
          <p:cNvPr id="61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F2EFE3F-643A-4F08-808C-FE3BBB7CD2F0}" type="slidenum">
              <a:rPr lang="en-US" altLang="zh-CN" sz="1400">
                <a:solidFill>
                  <a:schemeClr val="bg2"/>
                </a:solidFill>
                <a:latin typeface="Tahoma" panose="020B0604030504040204" pitchFamily="34" charset="0"/>
              </a:rPr>
              <a:pPr/>
              <a:t>90</a:t>
            </a:fld>
            <a:endParaRPr lang="en-US" altLang="zh-CN" sz="1400">
              <a:solidFill>
                <a:schemeClr val="bg2"/>
              </a:solidFill>
              <a:latin typeface="Tahoma" panose="020B0604030504040204" pitchFamily="34" charset="0"/>
            </a:endParaRPr>
          </a:p>
        </p:txBody>
      </p:sp>
      <p:sp>
        <p:nvSpPr>
          <p:cNvPr id="6151" name="Rectangle 6"/>
          <p:cNvSpPr>
            <a:spLocks noChangeArrowheads="1"/>
          </p:cNvSpPr>
          <p:nvPr/>
        </p:nvSpPr>
        <p:spPr bwMode="auto">
          <a:xfrm>
            <a:off x="1966913" y="2428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aphicFrame>
        <p:nvGraphicFramePr>
          <p:cNvPr id="6146" name="Object 5"/>
          <p:cNvGraphicFramePr>
            <a:graphicFrameLocks noChangeAspect="1"/>
          </p:cNvGraphicFramePr>
          <p:nvPr/>
        </p:nvGraphicFramePr>
        <p:xfrm>
          <a:off x="76200" y="1611313"/>
          <a:ext cx="9067800" cy="2847975"/>
        </p:xfrm>
        <a:graphic>
          <a:graphicData uri="http://schemas.openxmlformats.org/presentationml/2006/ole">
            <mc:AlternateContent xmlns:mc="http://schemas.openxmlformats.org/markup-compatibility/2006">
              <mc:Choice xmlns:v="urn:schemas-microsoft-com:vml" Requires="v">
                <p:oleObj spid="_x0000_s6152" name="Picture2" r:id="rId3" imgW="5210556" imgH="1638300" progId="Word.Picture.8">
                  <p:embed/>
                </p:oleObj>
              </mc:Choice>
              <mc:Fallback>
                <p:oleObj name="Picture2" r:id="rId3" imgW="5210556" imgH="16383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611313"/>
                        <a:ext cx="9067800" cy="28479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VRAM</a:t>
            </a:r>
            <a:r>
              <a:rPr lang="zh-CN" altLang="en-US" smtClean="0">
                <a:latin typeface="隶书" panose="02010509060101010101" pitchFamily="49" charset="-122"/>
              </a:rPr>
              <a:t>的容量</a:t>
            </a:r>
          </a:p>
        </p:txBody>
      </p:sp>
      <p:sp>
        <p:nvSpPr>
          <p:cNvPr id="97285" name="Rectangle 3"/>
          <p:cNvSpPr>
            <a:spLocks noGrp="1" noChangeArrowheads="1"/>
          </p:cNvSpPr>
          <p:nvPr>
            <p:ph idx="1"/>
          </p:nvPr>
        </p:nvSpPr>
        <p:spPr>
          <a:xfrm>
            <a:off x="685800" y="1125538"/>
            <a:ext cx="7772400" cy="5256212"/>
          </a:xfrm>
        </p:spPr>
        <p:txBody>
          <a:bodyPr/>
          <a:lstStyle/>
          <a:p>
            <a:pPr algn="just" eaLnBrk="1" hangingPunct="1">
              <a:lnSpc>
                <a:spcPct val="120000"/>
              </a:lnSpc>
              <a:spcBef>
                <a:spcPct val="0"/>
              </a:spcBef>
            </a:pPr>
            <a:r>
              <a:rPr lang="en-US" altLang="zh-CN" sz="2600" smtClean="0">
                <a:latin typeface="Times New Roman" panose="02020603050405020304" pitchFamily="18" charset="0"/>
              </a:rPr>
              <a:t>① </a:t>
            </a:r>
            <a:r>
              <a:rPr lang="zh-CN" altLang="en-US" sz="2600" smtClean="0">
                <a:latin typeface="Times New Roman" panose="02020603050405020304" pitchFamily="18" charset="0"/>
              </a:rPr>
              <a:t>字符显示方式下</a:t>
            </a:r>
          </a:p>
          <a:p>
            <a:pPr algn="just" eaLnBrk="1" hangingPunct="1">
              <a:lnSpc>
                <a:spcPct val="120000"/>
              </a:lnSpc>
              <a:spcBef>
                <a:spcPct val="0"/>
              </a:spcBef>
            </a:pPr>
            <a:r>
              <a:rPr lang="zh-CN" altLang="en-US" sz="2600" smtClean="0">
                <a:latin typeface="宋体" panose="02010600030101010101" pitchFamily="2" charset="-122"/>
              </a:rPr>
              <a:t>屏幕显示字符的行列规格就是表示</a:t>
            </a:r>
            <a:r>
              <a:rPr lang="en-US" altLang="zh-CN" sz="2600" smtClean="0">
                <a:latin typeface="宋体" panose="02010600030101010101" pitchFamily="2" charset="-122"/>
              </a:rPr>
              <a:t>VRAM</a:t>
            </a:r>
            <a:r>
              <a:rPr lang="zh-CN" altLang="en-US" sz="2600" smtClean="0">
                <a:latin typeface="宋体" panose="02010600030101010101" pitchFamily="2" charset="-122"/>
              </a:rPr>
              <a:t>的最小容量（单位为字节）。</a:t>
            </a:r>
          </a:p>
          <a:p>
            <a:pPr algn="just" eaLnBrk="1" hangingPunct="1">
              <a:lnSpc>
                <a:spcPct val="120000"/>
              </a:lnSpc>
              <a:spcBef>
                <a:spcPct val="0"/>
              </a:spcBef>
            </a:pPr>
            <a:r>
              <a:rPr lang="zh-CN" altLang="en-US" sz="2600" smtClean="0">
                <a:latin typeface="宋体" panose="02010600030101010101" pitchFamily="2" charset="-122"/>
              </a:rPr>
              <a:t>考虑到字符显示时要根据显示属性反映字符框的前景和背景色，存放</a:t>
            </a:r>
            <a:r>
              <a:rPr lang="zh-CN" altLang="en-US" sz="2600" smtClean="0">
                <a:solidFill>
                  <a:srgbClr val="FFC000"/>
                </a:solidFill>
                <a:latin typeface="宋体" panose="02010600030101010101" pitchFamily="2" charset="-122"/>
              </a:rPr>
              <a:t>一个字符代码</a:t>
            </a:r>
            <a:r>
              <a:rPr lang="zh-CN" altLang="en-US" sz="2600" smtClean="0">
                <a:latin typeface="宋体" panose="02010600030101010101" pitchFamily="2" charset="-122"/>
              </a:rPr>
              <a:t>（包括显示属性）要</a:t>
            </a:r>
            <a:r>
              <a:rPr lang="zh-CN" altLang="en-US" sz="2600" smtClean="0">
                <a:solidFill>
                  <a:srgbClr val="FFC000"/>
                </a:solidFill>
                <a:latin typeface="宋体" panose="02010600030101010101" pitchFamily="2" charset="-122"/>
              </a:rPr>
              <a:t>占</a:t>
            </a:r>
            <a:r>
              <a:rPr lang="en-US" altLang="zh-CN" sz="2600" smtClean="0">
                <a:solidFill>
                  <a:srgbClr val="FFC000"/>
                </a:solidFill>
                <a:latin typeface="宋体" panose="02010600030101010101" pitchFamily="2" charset="-122"/>
              </a:rPr>
              <a:t>VRAM</a:t>
            </a:r>
            <a:r>
              <a:rPr lang="zh-CN" altLang="en-US" sz="2600" smtClean="0">
                <a:solidFill>
                  <a:srgbClr val="FFC000"/>
                </a:solidFill>
                <a:latin typeface="宋体" panose="02010600030101010101" pitchFamily="2" charset="-122"/>
              </a:rPr>
              <a:t>两个字节</a:t>
            </a:r>
            <a:r>
              <a:rPr lang="zh-CN" altLang="en-US" sz="2600" smtClean="0">
                <a:latin typeface="宋体" panose="02010600030101010101" pitchFamily="2" charset="-122"/>
              </a:rPr>
              <a:t>。</a:t>
            </a:r>
          </a:p>
          <a:p>
            <a:pPr algn="just" eaLnBrk="1" hangingPunct="1">
              <a:lnSpc>
                <a:spcPct val="120000"/>
              </a:lnSpc>
              <a:spcBef>
                <a:spcPct val="0"/>
              </a:spcBef>
            </a:pPr>
            <a:r>
              <a:rPr lang="zh-CN" altLang="en-US" sz="2600" smtClean="0">
                <a:latin typeface="宋体" panose="02010600030101010101" pitchFamily="2" charset="-122"/>
              </a:rPr>
              <a:t>设</a:t>
            </a:r>
            <a:r>
              <a:rPr lang="en-US" altLang="zh-CN" sz="2600" smtClean="0">
                <a:latin typeface="宋体" panose="02010600030101010101" pitchFamily="2" charset="-122"/>
              </a:rPr>
              <a:t>VRAM</a:t>
            </a:r>
            <a:r>
              <a:rPr lang="zh-CN" altLang="en-US" sz="2600" smtClean="0">
                <a:latin typeface="宋体" panose="02010600030101010101" pitchFamily="2" charset="-122"/>
              </a:rPr>
              <a:t>容量为</a:t>
            </a:r>
            <a:r>
              <a:rPr lang="en-US" altLang="zh-CN" sz="2600" smtClean="0">
                <a:latin typeface="宋体" panose="02010600030101010101" pitchFamily="2" charset="-122"/>
              </a:rPr>
              <a:t>V</a:t>
            </a:r>
            <a:r>
              <a:rPr lang="zh-CN" altLang="en-US" sz="2600" smtClean="0">
                <a:latin typeface="宋体" panose="02010600030101010101" pitchFamily="2" charset="-122"/>
              </a:rPr>
              <a:t>，则</a:t>
            </a:r>
            <a:r>
              <a:rPr lang="en-US" altLang="zh-CN" sz="2600" smtClean="0">
                <a:latin typeface="宋体" panose="02010600030101010101" pitchFamily="2" charset="-122"/>
              </a:rPr>
              <a:t>VRAM</a:t>
            </a:r>
            <a:r>
              <a:rPr lang="zh-CN" altLang="en-US" sz="2600" smtClean="0">
                <a:latin typeface="宋体" panose="02010600030101010101" pitchFamily="2" charset="-122"/>
              </a:rPr>
              <a:t>的最小容量为：</a:t>
            </a:r>
          </a:p>
          <a:p>
            <a:pPr algn="just" eaLnBrk="1" hangingPunct="1">
              <a:lnSpc>
                <a:spcPct val="120000"/>
              </a:lnSpc>
              <a:spcBef>
                <a:spcPct val="0"/>
              </a:spcBef>
            </a:pPr>
            <a:r>
              <a:rPr lang="zh-CN" altLang="en-US" sz="2600" smtClean="0">
                <a:latin typeface="宋体" panose="02010600030101010101" pitchFamily="2" charset="-122"/>
              </a:rPr>
              <a:t>       </a:t>
            </a:r>
            <a:r>
              <a:rPr lang="en-US" altLang="zh-CN" sz="2600" smtClean="0">
                <a:latin typeface="宋体" panose="02010600030101010101" pitchFamily="2" charset="-122"/>
              </a:rPr>
              <a:t>V</a:t>
            </a:r>
            <a:r>
              <a:rPr lang="en-US" altLang="zh-CN" sz="2600" baseline="-30000" smtClean="0">
                <a:latin typeface="宋体" panose="02010600030101010101" pitchFamily="2" charset="-122"/>
              </a:rPr>
              <a:t>min</a:t>
            </a:r>
            <a:r>
              <a:rPr lang="zh-CN" altLang="en-US" sz="2600" smtClean="0">
                <a:latin typeface="宋体" panose="02010600030101010101" pitchFamily="2" charset="-122"/>
              </a:rPr>
              <a:t>＝</a:t>
            </a:r>
            <a:r>
              <a:rPr lang="en-US" altLang="zh-CN" sz="2600" smtClean="0">
                <a:latin typeface="宋体" panose="02010600030101010101" pitchFamily="2" charset="-122"/>
              </a:rPr>
              <a:t>2×N</a:t>
            </a:r>
            <a:r>
              <a:rPr lang="en-US" altLang="zh-CN" sz="2600" baseline="-30000" smtClean="0">
                <a:latin typeface="宋体" panose="02010600030101010101" pitchFamily="2" charset="-122"/>
              </a:rPr>
              <a:t>c</a:t>
            </a:r>
            <a:r>
              <a:rPr lang="en-US" altLang="zh-CN" sz="2600" smtClean="0">
                <a:latin typeface="宋体" panose="02010600030101010101" pitchFamily="2" charset="-122"/>
              </a:rPr>
              <a:t>×N</a:t>
            </a:r>
            <a:r>
              <a:rPr lang="en-US" altLang="zh-CN" sz="2600" baseline="-30000" smtClean="0">
                <a:latin typeface="宋体" panose="02010600030101010101" pitchFamily="2" charset="-122"/>
              </a:rPr>
              <a:t>r</a:t>
            </a:r>
            <a:endParaRPr lang="en-US" altLang="zh-CN" sz="2600" smtClean="0">
              <a:latin typeface="宋体" panose="02010600030101010101" pitchFamily="2" charset="-122"/>
            </a:endParaRPr>
          </a:p>
          <a:p>
            <a:pPr algn="just" eaLnBrk="1" hangingPunct="1">
              <a:lnSpc>
                <a:spcPct val="120000"/>
              </a:lnSpc>
              <a:spcBef>
                <a:spcPct val="0"/>
              </a:spcBef>
            </a:pPr>
            <a:r>
              <a:rPr lang="zh-CN" altLang="en-US" sz="2600" smtClean="0">
                <a:latin typeface="宋体" panose="02010600030101010101" pitchFamily="2" charset="-122"/>
              </a:rPr>
              <a:t>式中 </a:t>
            </a:r>
            <a:r>
              <a:rPr lang="en-US" altLang="zh-CN" sz="2600" smtClean="0">
                <a:latin typeface="宋体" panose="02010600030101010101" pitchFamily="2" charset="-122"/>
              </a:rPr>
              <a:t>N</a:t>
            </a:r>
            <a:r>
              <a:rPr lang="en-US" altLang="zh-CN" sz="2600" baseline="-30000" smtClean="0">
                <a:latin typeface="宋体" panose="02010600030101010101" pitchFamily="2" charset="-122"/>
              </a:rPr>
              <a:t>c</a:t>
            </a:r>
            <a:r>
              <a:rPr lang="en-US" altLang="zh-CN" sz="2600" smtClean="0">
                <a:latin typeface="Times New Roman" panose="02020603050405020304" pitchFamily="18" charset="0"/>
              </a:rPr>
              <a:t>——</a:t>
            </a:r>
            <a:r>
              <a:rPr lang="zh-CN" altLang="en-US" sz="2600" smtClean="0">
                <a:latin typeface="宋体" panose="02010600030101010101" pitchFamily="2" charset="-122"/>
              </a:rPr>
              <a:t>每帧字符列数</a:t>
            </a:r>
          </a:p>
          <a:p>
            <a:pPr algn="just" eaLnBrk="1" hangingPunct="1">
              <a:lnSpc>
                <a:spcPct val="120000"/>
              </a:lnSpc>
              <a:spcBef>
                <a:spcPct val="0"/>
              </a:spcBef>
            </a:pPr>
            <a:r>
              <a:rPr lang="zh-CN" altLang="en-US" sz="2600" smtClean="0">
                <a:latin typeface="宋体" panose="02010600030101010101" pitchFamily="2" charset="-122"/>
              </a:rPr>
              <a:t>     </a:t>
            </a:r>
            <a:r>
              <a:rPr lang="en-US" altLang="zh-CN" sz="2600" smtClean="0">
                <a:latin typeface="宋体" panose="02010600030101010101" pitchFamily="2" charset="-122"/>
              </a:rPr>
              <a:t>N</a:t>
            </a:r>
            <a:r>
              <a:rPr lang="en-US" altLang="zh-CN" sz="2600" baseline="-30000" smtClean="0">
                <a:latin typeface="宋体" panose="02010600030101010101" pitchFamily="2" charset="-122"/>
              </a:rPr>
              <a:t>r</a:t>
            </a:r>
            <a:r>
              <a:rPr lang="en-US" altLang="zh-CN" sz="2600" smtClean="0">
                <a:latin typeface="Times New Roman" panose="02020603050405020304" pitchFamily="18" charset="0"/>
              </a:rPr>
              <a:t>——</a:t>
            </a:r>
            <a:r>
              <a:rPr lang="zh-CN" altLang="en-US" sz="2600" smtClean="0">
                <a:latin typeface="宋体" panose="02010600030101010101" pitchFamily="2" charset="-122"/>
              </a:rPr>
              <a:t>每帧字符行数</a:t>
            </a:r>
          </a:p>
        </p:txBody>
      </p:sp>
      <p:sp>
        <p:nvSpPr>
          <p:cNvPr id="4" name="日期占位符 3"/>
          <p:cNvSpPr>
            <a:spLocks noGrp="1"/>
          </p:cNvSpPr>
          <p:nvPr>
            <p:ph type="dt" sz="half" idx="10"/>
          </p:nvPr>
        </p:nvSpPr>
        <p:spPr/>
        <p:txBody>
          <a:bodyPr/>
          <a:lstStyle/>
          <a:p>
            <a:pPr>
              <a:defRPr/>
            </a:pPr>
            <a:fld id="{58FFEDB3-20DA-4B80-B0BB-5643E4516E67}" type="datetime1">
              <a:rPr lang="zh-CN" altLang="en-US"/>
              <a:pPr>
                <a:defRPr/>
              </a:pPr>
              <a:t>2021/9/12</a:t>
            </a:fld>
            <a:endParaRPr lang="en-US" altLang="zh-CN"/>
          </a:p>
        </p:txBody>
      </p:sp>
      <p:sp>
        <p:nvSpPr>
          <p:cNvPr id="972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5DE701D-C591-48C5-95AE-8B7739651463}" type="slidenum">
              <a:rPr lang="en-US" altLang="zh-CN" sz="1400">
                <a:solidFill>
                  <a:schemeClr val="bg2"/>
                </a:solidFill>
                <a:latin typeface="Tahoma" panose="020B0604030504040204" pitchFamily="34" charset="0"/>
              </a:rPr>
              <a:pPr/>
              <a:t>91</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8" name="Rectangle 3"/>
          <p:cNvSpPr>
            <a:spLocks noGrp="1" noChangeArrowheads="1"/>
          </p:cNvSpPr>
          <p:nvPr>
            <p:ph idx="1"/>
          </p:nvPr>
        </p:nvSpPr>
        <p:spPr>
          <a:xfrm>
            <a:off x="685800" y="685800"/>
            <a:ext cx="7772400" cy="5257800"/>
          </a:xfrm>
        </p:spPr>
        <p:txBody>
          <a:bodyPr/>
          <a:lstStyle/>
          <a:p>
            <a:pPr eaLnBrk="1" hangingPunct="1">
              <a:lnSpc>
                <a:spcPct val="150000"/>
              </a:lnSpc>
            </a:pPr>
            <a:r>
              <a:rPr lang="zh-CN" altLang="en-US" smtClean="0">
                <a:latin typeface="Times New Roman" panose="02020603050405020304" pitchFamily="18" charset="0"/>
              </a:rPr>
              <a:t>若</a:t>
            </a:r>
            <a:r>
              <a:rPr lang="en-US" altLang="zh-CN" smtClean="0">
                <a:latin typeface="Times New Roman" panose="02020603050405020304" pitchFamily="18" charset="0"/>
              </a:rPr>
              <a:t>VRAM</a:t>
            </a:r>
            <a:r>
              <a:rPr lang="zh-CN" altLang="en-US" smtClean="0">
                <a:latin typeface="Times New Roman" panose="02020603050405020304" pitchFamily="18" charset="0"/>
              </a:rPr>
              <a:t>的实际容量大于</a:t>
            </a:r>
            <a:r>
              <a:rPr lang="en-US" altLang="zh-CN" smtClean="0">
                <a:latin typeface="Times New Roman" panose="02020603050405020304" pitchFamily="18" charset="0"/>
              </a:rPr>
              <a:t>V</a:t>
            </a:r>
            <a:r>
              <a:rPr lang="en-US" altLang="zh-CN" baseline="-30000" smtClean="0">
                <a:latin typeface="Times New Roman" panose="02020603050405020304" pitchFamily="18" charset="0"/>
              </a:rPr>
              <a:t>min</a:t>
            </a:r>
            <a:r>
              <a:rPr lang="zh-CN" altLang="en-US" smtClean="0">
                <a:latin typeface="Times New Roman" panose="02020603050405020304" pitchFamily="18" charset="0"/>
              </a:rPr>
              <a:t>，则</a:t>
            </a:r>
            <a:r>
              <a:rPr lang="en-US" altLang="zh-CN" smtClean="0">
                <a:latin typeface="Times New Roman" panose="02020603050405020304" pitchFamily="18" charset="0"/>
              </a:rPr>
              <a:t>VRAM</a:t>
            </a:r>
            <a:r>
              <a:rPr lang="zh-CN" altLang="en-US" smtClean="0">
                <a:latin typeface="Times New Roman" panose="02020603050405020304" pitchFamily="18" charset="0"/>
              </a:rPr>
              <a:t>可同时存放几帧的字符内容。</a:t>
            </a:r>
            <a:endParaRPr lang="en-US" altLang="zh-CN" smtClean="0">
              <a:latin typeface="Times New Roman" panose="02020603050405020304" pitchFamily="18" charset="0"/>
            </a:endParaRPr>
          </a:p>
          <a:p>
            <a:pPr eaLnBrk="1" hangingPunct="1">
              <a:lnSpc>
                <a:spcPct val="150000"/>
              </a:lnSpc>
            </a:pPr>
            <a:r>
              <a:rPr lang="zh-CN" altLang="en-US" smtClean="0">
                <a:latin typeface="Times New Roman" panose="02020603050405020304" pitchFamily="18" charset="0"/>
              </a:rPr>
              <a:t>如字符显示规格为</a:t>
            </a:r>
            <a:r>
              <a:rPr lang="en-US" altLang="zh-CN" smtClean="0">
                <a:latin typeface="Times New Roman" panose="02020603050405020304" pitchFamily="18" charset="0"/>
              </a:rPr>
              <a:t>80</a:t>
            </a:r>
            <a:r>
              <a:rPr lang="zh-CN" altLang="en-US" smtClean="0">
                <a:latin typeface="Times New Roman" panose="02020603050405020304" pitchFamily="18" charset="0"/>
              </a:rPr>
              <a:t>列</a:t>
            </a:r>
            <a:r>
              <a:rPr lang="en-US" altLang="zh-CN" smtClean="0">
                <a:latin typeface="Times New Roman" panose="02020603050405020304" pitchFamily="18" charset="0"/>
              </a:rPr>
              <a:t>×25</a:t>
            </a:r>
            <a:r>
              <a:rPr lang="zh-CN" altLang="en-US" smtClean="0">
                <a:latin typeface="Times New Roman" panose="02020603050405020304" pitchFamily="18" charset="0"/>
              </a:rPr>
              <a:t>行，</a:t>
            </a:r>
            <a:r>
              <a:rPr lang="en-US" altLang="zh-CN" smtClean="0">
                <a:latin typeface="Times New Roman" panose="02020603050405020304" pitchFamily="18" charset="0"/>
              </a:rPr>
              <a:t>VRAM</a:t>
            </a:r>
            <a:r>
              <a:rPr lang="zh-CN" altLang="en-US" smtClean="0">
                <a:latin typeface="Times New Roman" panose="02020603050405020304" pitchFamily="18" charset="0"/>
              </a:rPr>
              <a:t>最小容量</a:t>
            </a:r>
            <a:r>
              <a:rPr lang="en-US" altLang="zh-CN" smtClean="0">
                <a:latin typeface="Times New Roman" panose="02020603050405020304" pitchFamily="18" charset="0"/>
              </a:rPr>
              <a:t>V</a:t>
            </a:r>
            <a:r>
              <a:rPr lang="en-US" altLang="zh-CN" baseline="-30000" smtClean="0">
                <a:latin typeface="Times New Roman" panose="02020603050405020304" pitchFamily="18" charset="0"/>
              </a:rPr>
              <a:t>min</a:t>
            </a:r>
            <a:r>
              <a:rPr lang="zh-CN" altLang="en-US" smtClean="0">
                <a:latin typeface="Times New Roman" panose="02020603050405020304" pitchFamily="18" charset="0"/>
              </a:rPr>
              <a:t>为</a:t>
            </a:r>
            <a:r>
              <a:rPr lang="en-US" altLang="zh-CN" smtClean="0">
                <a:latin typeface="Times New Roman" panose="02020603050405020304" pitchFamily="18" charset="0"/>
              </a:rPr>
              <a:t>4KB</a:t>
            </a:r>
            <a:r>
              <a:rPr lang="zh-CN" altLang="en-US" smtClean="0">
                <a:latin typeface="Times New Roman" panose="02020603050405020304" pitchFamily="18" charset="0"/>
              </a:rPr>
              <a:t>。</a:t>
            </a:r>
            <a:endParaRPr lang="en-US" altLang="zh-CN" smtClean="0">
              <a:latin typeface="Times New Roman" panose="02020603050405020304" pitchFamily="18" charset="0"/>
            </a:endParaRPr>
          </a:p>
          <a:p>
            <a:pPr eaLnBrk="1" hangingPunct="1">
              <a:lnSpc>
                <a:spcPct val="150000"/>
              </a:lnSpc>
            </a:pPr>
            <a:r>
              <a:rPr lang="zh-CN" altLang="en-US" smtClean="0">
                <a:latin typeface="Times New Roman" panose="02020603050405020304" pitchFamily="18" charset="0"/>
              </a:rPr>
              <a:t>若</a:t>
            </a:r>
            <a:r>
              <a:rPr lang="en-US" altLang="zh-CN" smtClean="0">
                <a:latin typeface="Times New Roman" panose="02020603050405020304" pitchFamily="18" charset="0"/>
              </a:rPr>
              <a:t>VRAM</a:t>
            </a:r>
            <a:r>
              <a:rPr lang="zh-CN" altLang="en-US" smtClean="0">
                <a:latin typeface="Times New Roman" panose="02020603050405020304" pitchFamily="18" charset="0"/>
              </a:rPr>
              <a:t>实际装配</a:t>
            </a:r>
            <a:r>
              <a:rPr lang="en-US" altLang="zh-CN" smtClean="0">
                <a:latin typeface="Times New Roman" panose="02020603050405020304" pitchFamily="18" charset="0"/>
              </a:rPr>
              <a:t>16KB</a:t>
            </a:r>
            <a:r>
              <a:rPr lang="zh-CN" altLang="en-US" smtClean="0">
                <a:latin typeface="Times New Roman" panose="02020603050405020304" pitchFamily="18" charset="0"/>
              </a:rPr>
              <a:t>，则可存放</a:t>
            </a:r>
            <a:r>
              <a:rPr lang="en-US" altLang="zh-CN" smtClean="0">
                <a:latin typeface="Times New Roman" panose="02020603050405020304" pitchFamily="18" charset="0"/>
              </a:rPr>
              <a:t>4</a:t>
            </a:r>
            <a:r>
              <a:rPr lang="zh-CN" altLang="en-US" smtClean="0">
                <a:latin typeface="Times New Roman" panose="02020603050405020304" pitchFamily="18" charset="0"/>
              </a:rPr>
              <a:t>帧字符代码。这样，通过编程随意控制</a:t>
            </a:r>
            <a:r>
              <a:rPr lang="en-US" altLang="zh-CN" smtClean="0">
                <a:latin typeface="Times New Roman" panose="02020603050405020304" pitchFamily="18" charset="0"/>
              </a:rPr>
              <a:t>VRAM</a:t>
            </a:r>
            <a:r>
              <a:rPr lang="zh-CN" altLang="en-US" smtClean="0">
                <a:latin typeface="Times New Roman" panose="02020603050405020304" pitchFamily="18" charset="0"/>
              </a:rPr>
              <a:t>内各帧的指针，即可在屏幕上显示不同帧中的字符内容。 </a:t>
            </a:r>
          </a:p>
        </p:txBody>
      </p:sp>
      <p:sp>
        <p:nvSpPr>
          <p:cNvPr id="3" name="日期占位符 3"/>
          <p:cNvSpPr>
            <a:spLocks noGrp="1"/>
          </p:cNvSpPr>
          <p:nvPr>
            <p:ph type="dt" sz="half" idx="10"/>
          </p:nvPr>
        </p:nvSpPr>
        <p:spPr/>
        <p:txBody>
          <a:bodyPr/>
          <a:lstStyle/>
          <a:p>
            <a:pPr>
              <a:defRPr/>
            </a:pPr>
            <a:fld id="{47DF6844-03CA-4370-97FF-AFB2BD3E98E2}" type="datetime1">
              <a:rPr lang="zh-CN" altLang="en-US"/>
              <a:pPr>
                <a:defRPr/>
              </a:pPr>
              <a:t>2021/9/12</a:t>
            </a:fld>
            <a:endParaRPr lang="en-US" altLang="zh-CN"/>
          </a:p>
        </p:txBody>
      </p:sp>
      <p:sp>
        <p:nvSpPr>
          <p:cNvPr id="983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F0A694B-F246-475D-B35C-B10361387FD8}" type="slidenum">
              <a:rPr lang="en-US" altLang="zh-CN" sz="1400">
                <a:solidFill>
                  <a:schemeClr val="bg2"/>
                </a:solidFill>
                <a:latin typeface="Tahoma" panose="020B0604030504040204" pitchFamily="34" charset="0"/>
              </a:rPr>
              <a:pPr/>
              <a:t>92</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a:xfrm>
            <a:off x="609600" y="457200"/>
            <a:ext cx="7850188" cy="6019800"/>
          </a:xfrm>
        </p:spPr>
        <p:txBody>
          <a:bodyPr/>
          <a:lstStyle/>
          <a:p>
            <a:pPr eaLnBrk="1" hangingPunct="1">
              <a:lnSpc>
                <a:spcPct val="120000"/>
              </a:lnSpc>
              <a:spcBef>
                <a:spcPct val="0"/>
              </a:spcBef>
            </a:pPr>
            <a:r>
              <a:rPr lang="en-US" altLang="zh-CN" smtClean="0">
                <a:latin typeface="Times New Roman" panose="02020603050405020304" pitchFamily="18" charset="0"/>
              </a:rPr>
              <a:t>② </a:t>
            </a:r>
            <a:r>
              <a:rPr lang="zh-CN" altLang="en-US" smtClean="0">
                <a:latin typeface="Times New Roman" panose="02020603050405020304" pitchFamily="18" charset="0"/>
              </a:rPr>
              <a:t>图形显示方式下</a:t>
            </a:r>
          </a:p>
          <a:p>
            <a:pPr eaLnBrk="1" hangingPunct="1">
              <a:lnSpc>
                <a:spcPct val="120000"/>
              </a:lnSpc>
              <a:spcBef>
                <a:spcPct val="0"/>
              </a:spcBef>
            </a:pPr>
            <a:r>
              <a:rPr lang="en-US" altLang="zh-CN" smtClean="0">
                <a:latin typeface="宋体" panose="02010600030101010101" pitchFamily="2" charset="-122"/>
              </a:rPr>
              <a:t>VRAM</a:t>
            </a:r>
            <a:r>
              <a:rPr lang="zh-CN" altLang="en-US" smtClean="0">
                <a:latin typeface="Times New Roman" panose="02020603050405020304" pitchFamily="18" charset="0"/>
              </a:rPr>
              <a:t>的最小容量不仅取决于一帧内总点数，而且取决于</a:t>
            </a:r>
            <a:r>
              <a:rPr lang="zh-CN" altLang="en-US" smtClean="0">
                <a:solidFill>
                  <a:srgbClr val="FFC000"/>
                </a:solidFill>
                <a:latin typeface="Times New Roman" panose="02020603050405020304" pitchFamily="18" charset="0"/>
              </a:rPr>
              <a:t>每个点可选择的色彩数</a:t>
            </a:r>
            <a:r>
              <a:rPr lang="zh-CN" altLang="en-US" smtClean="0">
                <a:latin typeface="Times New Roman" panose="02020603050405020304" pitchFamily="18" charset="0"/>
              </a:rPr>
              <a:t>。</a:t>
            </a:r>
            <a:r>
              <a:rPr lang="zh-CN" altLang="en-US" smtClean="0">
                <a:latin typeface="宋体" panose="02010600030101010101" pitchFamily="2" charset="-122"/>
              </a:rPr>
              <a:t> </a:t>
            </a:r>
          </a:p>
          <a:p>
            <a:pPr algn="just" eaLnBrk="1" hangingPunct="1">
              <a:lnSpc>
                <a:spcPct val="120000"/>
              </a:lnSpc>
              <a:spcBef>
                <a:spcPct val="0"/>
              </a:spcBef>
            </a:pPr>
            <a:r>
              <a:rPr lang="en-US" altLang="zh-CN" smtClean="0">
                <a:latin typeface="宋体" panose="02010600030101010101" pitchFamily="2" charset="-122"/>
              </a:rPr>
              <a:t>VRAM</a:t>
            </a:r>
            <a:r>
              <a:rPr lang="zh-CN" altLang="en-US" smtClean="0">
                <a:latin typeface="宋体" panose="02010600030101010101" pitchFamily="2" charset="-122"/>
              </a:rPr>
              <a:t>容量与屏幕分辨率和点色彩数之间的关系，表示如下：</a:t>
            </a:r>
          </a:p>
          <a:p>
            <a:pPr algn="just" eaLnBrk="1" hangingPunct="1">
              <a:lnSpc>
                <a:spcPct val="120000"/>
              </a:lnSpc>
              <a:spcBef>
                <a:spcPct val="0"/>
              </a:spcBef>
            </a:pPr>
            <a:endParaRPr lang="zh-CN" altLang="en-US" smtClean="0">
              <a:latin typeface="宋体" panose="02010600030101010101" pitchFamily="2" charset="-122"/>
            </a:endParaRPr>
          </a:p>
          <a:p>
            <a:pPr algn="just" eaLnBrk="1" hangingPunct="1">
              <a:lnSpc>
                <a:spcPct val="120000"/>
              </a:lnSpc>
              <a:spcBef>
                <a:spcPct val="0"/>
              </a:spcBef>
            </a:pPr>
            <a:r>
              <a:rPr lang="en-US" altLang="zh-CN" smtClean="0">
                <a:solidFill>
                  <a:srgbClr val="FFC000"/>
                </a:solidFill>
                <a:latin typeface="宋体" panose="02010600030101010101" pitchFamily="2" charset="-122"/>
              </a:rPr>
              <a:t>N</a:t>
            </a:r>
            <a:r>
              <a:rPr lang="zh-CN" altLang="en-US" smtClean="0">
                <a:solidFill>
                  <a:srgbClr val="FFC000"/>
                </a:solidFill>
                <a:latin typeface="宋体" panose="02010600030101010101" pitchFamily="2" charset="-122"/>
              </a:rPr>
              <a:t>：每点的二进制位数，</a:t>
            </a:r>
            <a:r>
              <a:rPr lang="en-US" altLang="zh-CN" smtClean="0">
                <a:solidFill>
                  <a:srgbClr val="FFC000"/>
                </a:solidFill>
                <a:latin typeface="宋体" panose="02010600030101010101" pitchFamily="2" charset="-122"/>
              </a:rPr>
              <a:t>2</a:t>
            </a:r>
            <a:r>
              <a:rPr lang="en-US" altLang="zh-CN" baseline="30000" smtClean="0">
                <a:solidFill>
                  <a:srgbClr val="FFC000"/>
                </a:solidFill>
                <a:latin typeface="宋体" panose="02010600030101010101" pitchFamily="2" charset="-122"/>
              </a:rPr>
              <a:t>N</a:t>
            </a:r>
            <a:r>
              <a:rPr lang="zh-CN" altLang="en-US" smtClean="0">
                <a:solidFill>
                  <a:srgbClr val="FFC000"/>
                </a:solidFill>
                <a:latin typeface="宋体" panose="02010600030101010101" pitchFamily="2" charset="-122"/>
              </a:rPr>
              <a:t>即点的色彩数</a:t>
            </a:r>
            <a:r>
              <a:rPr lang="zh-CN" altLang="en-US" smtClean="0">
                <a:latin typeface="宋体" panose="02010600030101010101" pitchFamily="2" charset="-122"/>
              </a:rPr>
              <a:t>。</a:t>
            </a:r>
          </a:p>
          <a:p>
            <a:pPr algn="just" eaLnBrk="1" hangingPunct="1">
              <a:lnSpc>
                <a:spcPct val="120000"/>
              </a:lnSpc>
              <a:spcBef>
                <a:spcPct val="0"/>
              </a:spcBef>
            </a:pPr>
            <a:r>
              <a:rPr lang="zh-CN" altLang="en-US" smtClean="0">
                <a:latin typeface="宋体" panose="02010600030101010101" pitchFamily="2" charset="-122"/>
              </a:rPr>
              <a:t>例如，若</a:t>
            </a:r>
            <a:r>
              <a:rPr lang="en-US" altLang="zh-CN" smtClean="0">
                <a:latin typeface="宋体" panose="02010600030101010101" pitchFamily="2" charset="-122"/>
              </a:rPr>
              <a:t>VRAM</a:t>
            </a:r>
            <a:r>
              <a:rPr lang="zh-CN" altLang="en-US" smtClean="0">
                <a:latin typeface="宋体" panose="02010600030101010101" pitchFamily="2" charset="-122"/>
              </a:rPr>
              <a:t>为</a:t>
            </a:r>
            <a:r>
              <a:rPr lang="en-US" altLang="zh-CN" smtClean="0">
                <a:latin typeface="宋体" panose="02010600030101010101" pitchFamily="2" charset="-122"/>
              </a:rPr>
              <a:t>16KB</a:t>
            </a:r>
            <a:r>
              <a:rPr lang="zh-CN" altLang="en-US" smtClean="0">
                <a:latin typeface="宋体" panose="02010600030101010101" pitchFamily="2" charset="-122"/>
              </a:rPr>
              <a:t>，共有</a:t>
            </a:r>
            <a:r>
              <a:rPr lang="en-US" altLang="zh-CN" smtClean="0">
                <a:latin typeface="宋体" panose="02010600030101010101" pitchFamily="2" charset="-122"/>
              </a:rPr>
              <a:t>128000</a:t>
            </a:r>
            <a:r>
              <a:rPr lang="zh-CN" altLang="en-US" smtClean="0">
                <a:latin typeface="宋体" panose="02010600030101010101" pitchFamily="2" charset="-122"/>
              </a:rPr>
              <a:t>位，则在分辨率</a:t>
            </a:r>
            <a:r>
              <a:rPr lang="en-US" altLang="zh-CN" smtClean="0">
                <a:latin typeface="宋体" panose="02010600030101010101" pitchFamily="2" charset="-122"/>
              </a:rPr>
              <a:t>320×200</a:t>
            </a:r>
            <a:r>
              <a:rPr lang="zh-CN" altLang="en-US" smtClean="0">
                <a:latin typeface="宋体" panose="02010600030101010101" pitchFamily="2" charset="-122"/>
              </a:rPr>
              <a:t>规格下，</a:t>
            </a:r>
            <a:r>
              <a:rPr lang="en-US" altLang="zh-CN" smtClean="0">
                <a:latin typeface="宋体" panose="02010600030101010101" pitchFamily="2" charset="-122"/>
              </a:rPr>
              <a:t>N</a:t>
            </a:r>
            <a:r>
              <a:rPr lang="zh-CN" altLang="en-US" smtClean="0">
                <a:latin typeface="宋体" panose="02010600030101010101" pitchFamily="2" charset="-122"/>
              </a:rPr>
              <a:t>＝</a:t>
            </a:r>
            <a:r>
              <a:rPr lang="en-US" altLang="zh-CN" smtClean="0">
                <a:latin typeface="宋体" panose="02010600030101010101" pitchFamily="2" charset="-122"/>
              </a:rPr>
              <a:t>2</a:t>
            </a:r>
            <a:r>
              <a:rPr lang="zh-CN" altLang="en-US" smtClean="0">
                <a:latin typeface="宋体" panose="02010600030101010101" pitchFamily="2" charset="-122"/>
              </a:rPr>
              <a:t>，即每点有</a:t>
            </a:r>
            <a:r>
              <a:rPr lang="en-US" altLang="zh-CN" smtClean="0">
                <a:latin typeface="宋体" panose="02010600030101010101" pitchFamily="2" charset="-122"/>
              </a:rPr>
              <a:t>4</a:t>
            </a:r>
            <a:r>
              <a:rPr lang="zh-CN" altLang="en-US" smtClean="0">
                <a:latin typeface="宋体" panose="02010600030101010101" pitchFamily="2" charset="-122"/>
              </a:rPr>
              <a:t>种色彩可选。而在分辨率</a:t>
            </a:r>
            <a:r>
              <a:rPr lang="en-US" altLang="zh-CN" smtClean="0">
                <a:latin typeface="宋体" panose="02010600030101010101" pitchFamily="2" charset="-122"/>
              </a:rPr>
              <a:t>640×480</a:t>
            </a:r>
            <a:r>
              <a:rPr lang="zh-CN" altLang="en-US" smtClean="0">
                <a:latin typeface="宋体" panose="02010600030101010101" pitchFamily="2" charset="-122"/>
              </a:rPr>
              <a:t>规格下，</a:t>
            </a:r>
            <a:r>
              <a:rPr lang="en-US" altLang="zh-CN" smtClean="0">
                <a:latin typeface="宋体" panose="02010600030101010101" pitchFamily="2" charset="-122"/>
              </a:rPr>
              <a:t>N</a:t>
            </a:r>
            <a:r>
              <a:rPr lang="zh-CN" altLang="en-US" smtClean="0">
                <a:latin typeface="宋体" panose="02010600030101010101" pitchFamily="2" charset="-122"/>
              </a:rPr>
              <a:t>＝</a:t>
            </a:r>
            <a:r>
              <a:rPr lang="en-US" altLang="zh-CN" smtClean="0">
                <a:latin typeface="宋体" panose="02010600030101010101" pitchFamily="2" charset="-122"/>
              </a:rPr>
              <a:t>1</a:t>
            </a:r>
            <a:r>
              <a:rPr lang="zh-CN" altLang="en-US" smtClean="0">
                <a:latin typeface="宋体" panose="02010600030101010101" pitchFamily="2" charset="-122"/>
              </a:rPr>
              <a:t>，即每点仅有两种色彩可选择。</a:t>
            </a:r>
          </a:p>
        </p:txBody>
      </p:sp>
      <p:sp>
        <p:nvSpPr>
          <p:cNvPr id="5" name="日期占位符 3"/>
          <p:cNvSpPr>
            <a:spLocks noGrp="1"/>
          </p:cNvSpPr>
          <p:nvPr>
            <p:ph type="dt" sz="half" idx="10"/>
          </p:nvPr>
        </p:nvSpPr>
        <p:spPr/>
        <p:txBody>
          <a:bodyPr/>
          <a:lstStyle/>
          <a:p>
            <a:pPr>
              <a:defRPr/>
            </a:pPr>
            <a:fld id="{ABBBF488-0804-415C-9CE4-BED13ED4A5FA}" type="datetime1">
              <a:rPr lang="zh-CN" altLang="en-US"/>
              <a:pPr>
                <a:defRPr/>
              </a:pPr>
              <a:t>2021/9/12</a:t>
            </a:fld>
            <a:endParaRPr lang="en-US" altLang="zh-CN"/>
          </a:p>
        </p:txBody>
      </p:sp>
      <p:sp>
        <p:nvSpPr>
          <p:cNvPr id="71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24576DF-5122-4130-9576-11C79D24D9A9}" type="slidenum">
              <a:rPr lang="en-US" altLang="zh-CN" sz="1400">
                <a:solidFill>
                  <a:schemeClr val="bg2"/>
                </a:solidFill>
                <a:latin typeface="Tahoma" panose="020B0604030504040204" pitchFamily="34" charset="0"/>
              </a:rPr>
              <a:pPr/>
              <a:t>93</a:t>
            </a:fld>
            <a:endParaRPr lang="en-US" altLang="zh-CN" sz="1400">
              <a:solidFill>
                <a:schemeClr val="bg2"/>
              </a:solidFill>
              <a:latin typeface="Tahoma" panose="020B0604030504040204" pitchFamily="34" charset="0"/>
            </a:endParaRPr>
          </a:p>
        </p:txBody>
      </p:sp>
      <p:graphicFrame>
        <p:nvGraphicFramePr>
          <p:cNvPr id="7170" name="Object 4"/>
          <p:cNvGraphicFramePr>
            <a:graphicFrameLocks noChangeAspect="1"/>
          </p:cNvGraphicFramePr>
          <p:nvPr/>
        </p:nvGraphicFramePr>
        <p:xfrm>
          <a:off x="1116013" y="3081338"/>
          <a:ext cx="7065962" cy="534987"/>
        </p:xfrm>
        <a:graphic>
          <a:graphicData uri="http://schemas.openxmlformats.org/presentationml/2006/ole">
            <mc:AlternateContent xmlns:mc="http://schemas.openxmlformats.org/markup-compatibility/2006">
              <mc:Choice xmlns:v="urn:schemas-microsoft-com:vml" Requires="v">
                <p:oleObj spid="_x0000_s7174" name="公式" r:id="rId3" imgW="2529698" imgH="182833" progId="Equation.3">
                  <p:embed/>
                </p:oleObj>
              </mc:Choice>
              <mc:Fallback>
                <p:oleObj name="公式" r:id="rId3" imgW="2529698" imgH="18283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081338"/>
                        <a:ext cx="70659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20" name="Rectangle 2"/>
          <p:cNvSpPr>
            <a:spLocks noGrp="1" noChangeArrowheads="1"/>
          </p:cNvSpPr>
          <p:nvPr>
            <p:ph idx="1"/>
          </p:nvPr>
        </p:nvSpPr>
        <p:spPr>
          <a:xfrm>
            <a:off x="457200" y="476250"/>
            <a:ext cx="8229600" cy="5654675"/>
          </a:xfrm>
        </p:spPr>
        <p:txBody>
          <a:bodyPr/>
          <a:lstStyle/>
          <a:p>
            <a:pPr eaLnBrk="1" hangingPunct="1">
              <a:lnSpc>
                <a:spcPct val="120000"/>
              </a:lnSpc>
              <a:spcBef>
                <a:spcPct val="0"/>
              </a:spcBef>
            </a:pPr>
            <a:r>
              <a:rPr lang="zh-CN" altLang="en-US" sz="2600" smtClean="0">
                <a:latin typeface="宋体" panose="02010600030101010101" pitchFamily="2" charset="-122"/>
              </a:rPr>
              <a:t>例：</a:t>
            </a:r>
            <a:r>
              <a:rPr lang="zh-CN" altLang="en-US" sz="2600" smtClean="0">
                <a:latin typeface="Times New Roman" panose="02020603050405020304" pitchFamily="18" charset="0"/>
              </a:rPr>
              <a:t>设某计算机的显示存储器用</a:t>
            </a:r>
            <a:r>
              <a:rPr lang="en-US" altLang="zh-CN" sz="2600" smtClean="0">
                <a:latin typeface="Times New Roman" panose="02020603050405020304" pitchFamily="18" charset="0"/>
              </a:rPr>
              <a:t>DRAM</a:t>
            </a:r>
            <a:r>
              <a:rPr lang="zh-CN" altLang="en-US" sz="2600" smtClean="0">
                <a:latin typeface="Times New Roman" panose="02020603050405020304" pitchFamily="18" charset="0"/>
              </a:rPr>
              <a:t>芯片实现，若要求显示分辨率为</a:t>
            </a:r>
            <a:r>
              <a:rPr lang="en-US" altLang="zh-CN" sz="2600" smtClean="0">
                <a:latin typeface="Times New Roman" panose="02020603050405020304" pitchFamily="18" charset="0"/>
              </a:rPr>
              <a:t>1600×1200</a:t>
            </a:r>
            <a:r>
              <a:rPr lang="zh-CN" altLang="en-US" sz="2600" smtClean="0">
                <a:latin typeface="Times New Roman" panose="02020603050405020304" pitchFamily="18" charset="0"/>
              </a:rPr>
              <a:t>，颜色深度为</a:t>
            </a:r>
            <a:r>
              <a:rPr lang="en-US" altLang="zh-CN" sz="2600" smtClean="0">
                <a:latin typeface="Times New Roman" panose="02020603050405020304" pitchFamily="18" charset="0"/>
              </a:rPr>
              <a:t>24</a:t>
            </a:r>
            <a:r>
              <a:rPr lang="zh-CN" altLang="en-US" sz="2600" smtClean="0">
                <a:latin typeface="Times New Roman" panose="02020603050405020304" pitchFamily="18" charset="0"/>
              </a:rPr>
              <a:t>位，帧频为</a:t>
            </a:r>
            <a:r>
              <a:rPr lang="en-US" altLang="zh-CN" sz="2600" smtClean="0">
                <a:latin typeface="Times New Roman" panose="02020603050405020304" pitchFamily="18" charset="0"/>
              </a:rPr>
              <a:t>85Hz</a:t>
            </a:r>
            <a:r>
              <a:rPr lang="zh-CN" altLang="en-US" sz="2600" smtClean="0">
                <a:latin typeface="Times New Roman" panose="02020603050405020304" pitchFamily="18" charset="0"/>
              </a:rPr>
              <a:t>，显存总带宽的</a:t>
            </a:r>
            <a:r>
              <a:rPr lang="en-US" altLang="zh-CN" sz="2600" smtClean="0">
                <a:latin typeface="Times New Roman" panose="02020603050405020304" pitchFamily="18" charset="0"/>
              </a:rPr>
              <a:t>50%</a:t>
            </a:r>
            <a:r>
              <a:rPr lang="zh-CN" altLang="en-US" sz="2600" smtClean="0">
                <a:latin typeface="Times New Roman" panose="02020603050405020304" pitchFamily="18" charset="0"/>
              </a:rPr>
              <a:t>用来刷新屏幕，则需要的显存总带宽至少约多少？</a:t>
            </a:r>
          </a:p>
          <a:p>
            <a:pPr eaLnBrk="1" hangingPunct="1">
              <a:lnSpc>
                <a:spcPct val="120000"/>
              </a:lnSpc>
              <a:spcBef>
                <a:spcPct val="0"/>
              </a:spcBef>
            </a:pPr>
            <a:r>
              <a:rPr lang="zh-CN" altLang="en-US" sz="2600" smtClean="0">
                <a:latin typeface="Times New Roman" panose="02020603050405020304" pitchFamily="18" charset="0"/>
              </a:rPr>
              <a:t>解：</a:t>
            </a:r>
          </a:p>
          <a:p>
            <a:pPr eaLnBrk="1" hangingPunct="1">
              <a:lnSpc>
                <a:spcPct val="120000"/>
              </a:lnSpc>
              <a:spcBef>
                <a:spcPct val="0"/>
              </a:spcBef>
            </a:pPr>
            <a:r>
              <a:rPr lang="zh-CN" altLang="en-US" sz="2600" smtClean="0">
                <a:latin typeface="Times New Roman" panose="02020603050405020304" pitchFamily="18" charset="0"/>
              </a:rPr>
              <a:t>显存带宽</a:t>
            </a:r>
            <a:r>
              <a:rPr lang="en-US" altLang="zh-CN" sz="2600" smtClean="0">
                <a:latin typeface="Times New Roman" panose="02020603050405020304" pitchFamily="18" charset="0"/>
              </a:rPr>
              <a:t>= 1600×1200×24b×85Hz </a:t>
            </a:r>
            <a:br>
              <a:rPr lang="en-US" altLang="zh-CN" sz="2600" smtClean="0">
                <a:latin typeface="Times New Roman" panose="02020603050405020304" pitchFamily="18" charset="0"/>
              </a:rPr>
            </a:br>
            <a:r>
              <a:rPr lang="en-US" altLang="zh-CN" sz="2600" smtClean="0">
                <a:latin typeface="Times New Roman" panose="02020603050405020304" pitchFamily="18" charset="0"/>
              </a:rPr>
              <a:t>                = 3916.8</a:t>
            </a:r>
            <a:r>
              <a:rPr lang="en-US" altLang="zh-CN" sz="2600" smtClean="0">
                <a:solidFill>
                  <a:srgbClr val="FFC000"/>
                </a:solidFill>
                <a:latin typeface="Times New Roman" panose="02020603050405020304" pitchFamily="18" charset="0"/>
              </a:rPr>
              <a:t>Mbps</a:t>
            </a:r>
          </a:p>
          <a:p>
            <a:pPr eaLnBrk="1" hangingPunct="1">
              <a:lnSpc>
                <a:spcPct val="120000"/>
              </a:lnSpc>
              <a:spcBef>
                <a:spcPct val="0"/>
              </a:spcBef>
            </a:pPr>
            <a:r>
              <a:rPr lang="en-US" altLang="zh-CN" sz="2600" smtClean="0"/>
              <a:t>∵</a:t>
            </a:r>
            <a:r>
              <a:rPr lang="zh-CN" altLang="en-US" sz="2600" smtClean="0">
                <a:latin typeface="Times New Roman" panose="02020603050405020304" pitchFamily="18" charset="0"/>
              </a:rPr>
              <a:t>显存总带宽的</a:t>
            </a:r>
            <a:r>
              <a:rPr lang="en-US" altLang="zh-CN" sz="2600" smtClean="0">
                <a:latin typeface="Times New Roman" panose="02020603050405020304" pitchFamily="18" charset="0"/>
              </a:rPr>
              <a:t>50%</a:t>
            </a:r>
            <a:r>
              <a:rPr lang="zh-CN" altLang="en-US" sz="2600" smtClean="0">
                <a:latin typeface="Times New Roman" panose="02020603050405020304" pitchFamily="18" charset="0"/>
              </a:rPr>
              <a:t>用来刷新屏幕</a:t>
            </a:r>
          </a:p>
          <a:p>
            <a:pPr eaLnBrk="1" hangingPunct="1">
              <a:lnSpc>
                <a:spcPct val="120000"/>
              </a:lnSpc>
              <a:spcBef>
                <a:spcPct val="0"/>
              </a:spcBef>
            </a:pPr>
            <a:r>
              <a:rPr lang="zh-CN" altLang="en-US" sz="2600" smtClean="0"/>
              <a:t>∴</a:t>
            </a:r>
            <a:r>
              <a:rPr lang="zh-CN" altLang="en-US" sz="2600" smtClean="0">
                <a:latin typeface="Times New Roman" panose="02020603050405020304" pitchFamily="18" charset="0"/>
              </a:rPr>
              <a:t>需要的显存总带宽为：</a:t>
            </a:r>
          </a:p>
          <a:p>
            <a:pPr eaLnBrk="1" hangingPunct="1">
              <a:lnSpc>
                <a:spcPct val="120000"/>
              </a:lnSpc>
              <a:spcBef>
                <a:spcPct val="0"/>
              </a:spcBef>
            </a:pPr>
            <a:r>
              <a:rPr lang="zh-CN" altLang="en-US" sz="2600" smtClean="0">
                <a:latin typeface="Times New Roman" panose="02020603050405020304" pitchFamily="18" charset="0"/>
              </a:rPr>
              <a:t>  </a:t>
            </a:r>
            <a:r>
              <a:rPr lang="en-US" altLang="zh-CN" sz="2600" smtClean="0">
                <a:latin typeface="Times New Roman" panose="02020603050405020304" pitchFamily="18" charset="0"/>
              </a:rPr>
              <a:t>3916.8÷0.5 = 7833.6Mbps ≈ 7834Mbps</a:t>
            </a:r>
            <a:r>
              <a:rPr lang="zh-CN" altLang="en-US" sz="2600" smtClean="0">
                <a:latin typeface="Times New Roman" panose="02020603050405020304" pitchFamily="18" charset="0"/>
              </a:rPr>
              <a:t>。</a:t>
            </a:r>
          </a:p>
          <a:p>
            <a:pPr eaLnBrk="1" hangingPunct="1">
              <a:lnSpc>
                <a:spcPct val="120000"/>
              </a:lnSpc>
              <a:spcBef>
                <a:spcPct val="0"/>
              </a:spcBef>
            </a:pPr>
            <a:r>
              <a:rPr lang="zh-CN" altLang="en-US" sz="2600" smtClean="0">
                <a:latin typeface="Times New Roman" panose="02020603050405020304" pitchFamily="18" charset="0"/>
                <a:ea typeface="隶书" panose="02010509060101010101" pitchFamily="49" charset="-122"/>
              </a:rPr>
              <a:t>注意</a:t>
            </a:r>
            <a:r>
              <a:rPr lang="zh-CN" altLang="en-US" sz="2600" smtClean="0">
                <a:latin typeface="Times New Roman" panose="02020603050405020304" pitchFamily="18" charset="0"/>
              </a:rPr>
              <a:t>：题目中单位均为兆位</a:t>
            </a:r>
            <a:r>
              <a:rPr lang="en-US" altLang="zh-CN" sz="2600" smtClean="0">
                <a:latin typeface="Times New Roman" panose="02020603050405020304" pitchFamily="18" charset="0"/>
              </a:rPr>
              <a:t>/</a:t>
            </a:r>
            <a:r>
              <a:rPr lang="zh-CN" altLang="en-US" sz="2600" smtClean="0">
                <a:latin typeface="Times New Roman" panose="02020603050405020304" pitchFamily="18" charset="0"/>
              </a:rPr>
              <a:t>秒，而不是兆字节</a:t>
            </a:r>
            <a:r>
              <a:rPr lang="en-US" altLang="zh-CN" sz="2600" smtClean="0">
                <a:latin typeface="Times New Roman" panose="02020603050405020304" pitchFamily="18" charset="0"/>
              </a:rPr>
              <a:t>/</a:t>
            </a:r>
            <a:r>
              <a:rPr lang="zh-CN" altLang="en-US" sz="2600" smtClean="0">
                <a:latin typeface="Times New Roman" panose="02020603050405020304" pitchFamily="18" charset="0"/>
              </a:rPr>
              <a:t>秒</a:t>
            </a:r>
          </a:p>
        </p:txBody>
      </p:sp>
      <p:sp>
        <p:nvSpPr>
          <p:cNvPr id="3" name="日期占位符 3"/>
          <p:cNvSpPr>
            <a:spLocks noGrp="1"/>
          </p:cNvSpPr>
          <p:nvPr>
            <p:ph type="dt" sz="half" idx="10"/>
          </p:nvPr>
        </p:nvSpPr>
        <p:spPr/>
        <p:txBody>
          <a:bodyPr/>
          <a:lstStyle/>
          <a:p>
            <a:pPr>
              <a:defRPr/>
            </a:pPr>
            <a:fld id="{4573E5A2-2317-4C7E-A948-F7708055B8CD}" type="datetime1">
              <a:rPr lang="zh-CN" altLang="en-US"/>
              <a:pPr>
                <a:defRPr/>
              </a:pPr>
              <a:t>2021/9/12</a:t>
            </a:fld>
            <a:endParaRPr lang="en-US" altLang="zh-CN"/>
          </a:p>
        </p:txBody>
      </p:sp>
      <p:sp>
        <p:nvSpPr>
          <p:cNvPr id="993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EA2D232-85BD-4476-851B-38B771E36B8A}" type="slidenum">
              <a:rPr lang="en-US" altLang="zh-CN" sz="1400">
                <a:solidFill>
                  <a:schemeClr val="bg2"/>
                </a:solidFill>
                <a:latin typeface="Tahoma" panose="020B0604030504040204" pitchFamily="34" charset="0"/>
              </a:rPr>
              <a:pPr/>
              <a:t>94</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6020">
                                            <p:txEl>
                                              <p:pRg st="1" end="1"/>
                                            </p:txEl>
                                          </p:spTgt>
                                        </p:tgtEl>
                                        <p:attrNameLst>
                                          <p:attrName>style.visibility</p:attrName>
                                        </p:attrNameLst>
                                      </p:cBhvr>
                                      <p:to>
                                        <p:strVal val="visible"/>
                                      </p:to>
                                    </p:set>
                                    <p:animEffect transition="in" filter="box(in)">
                                      <p:cBhvr>
                                        <p:cTn id="7" dur="500"/>
                                        <p:tgtEl>
                                          <p:spTgt spid="86020">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6020">
                                            <p:txEl>
                                              <p:pRg st="2" end="2"/>
                                            </p:txEl>
                                          </p:spTgt>
                                        </p:tgtEl>
                                        <p:attrNameLst>
                                          <p:attrName>style.visibility</p:attrName>
                                        </p:attrNameLst>
                                      </p:cBhvr>
                                      <p:to>
                                        <p:strVal val="visible"/>
                                      </p:to>
                                    </p:set>
                                    <p:animEffect transition="in" filter="box(in)">
                                      <p:cBhvr>
                                        <p:cTn id="10" dur="500"/>
                                        <p:tgtEl>
                                          <p:spTgt spid="86020">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86020">
                                            <p:txEl>
                                              <p:pRg st="3" end="3"/>
                                            </p:txEl>
                                          </p:spTgt>
                                        </p:tgtEl>
                                        <p:attrNameLst>
                                          <p:attrName>style.visibility</p:attrName>
                                        </p:attrNameLst>
                                      </p:cBhvr>
                                      <p:to>
                                        <p:strVal val="visible"/>
                                      </p:to>
                                    </p:set>
                                    <p:animEffect transition="in" filter="box(in)">
                                      <p:cBhvr>
                                        <p:cTn id="15" dur="500"/>
                                        <p:tgtEl>
                                          <p:spTgt spid="86020">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86020">
                                            <p:txEl>
                                              <p:pRg st="4" end="4"/>
                                            </p:txEl>
                                          </p:spTgt>
                                        </p:tgtEl>
                                        <p:attrNameLst>
                                          <p:attrName>style.visibility</p:attrName>
                                        </p:attrNameLst>
                                      </p:cBhvr>
                                      <p:to>
                                        <p:strVal val="visible"/>
                                      </p:to>
                                    </p:set>
                                    <p:animEffect transition="in" filter="box(in)">
                                      <p:cBhvr>
                                        <p:cTn id="18" dur="500"/>
                                        <p:tgtEl>
                                          <p:spTgt spid="86020">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86020">
                                            <p:txEl>
                                              <p:pRg st="5" end="5"/>
                                            </p:txEl>
                                          </p:spTgt>
                                        </p:tgtEl>
                                        <p:attrNameLst>
                                          <p:attrName>style.visibility</p:attrName>
                                        </p:attrNameLst>
                                      </p:cBhvr>
                                      <p:to>
                                        <p:strVal val="visible"/>
                                      </p:to>
                                    </p:set>
                                    <p:animEffect transition="in" filter="box(in)">
                                      <p:cBhvr>
                                        <p:cTn id="21" dur="500"/>
                                        <p:tgtEl>
                                          <p:spTgt spid="86020">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86020">
                                            <p:txEl>
                                              <p:pRg st="6" end="6"/>
                                            </p:txEl>
                                          </p:spTgt>
                                        </p:tgtEl>
                                        <p:attrNameLst>
                                          <p:attrName>style.visibility</p:attrName>
                                        </p:attrNameLst>
                                      </p:cBhvr>
                                      <p:to>
                                        <p:strVal val="visible"/>
                                      </p:to>
                                    </p:set>
                                    <p:animEffect transition="in" filter="box(in)">
                                      <p:cBhvr>
                                        <p:cTn id="26" dur="500"/>
                                        <p:tgtEl>
                                          <p:spTgt spid="860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a:xfrm>
            <a:off x="381000" y="381000"/>
            <a:ext cx="8001000" cy="685800"/>
          </a:xfrm>
        </p:spPr>
        <p:txBody>
          <a:bodyPr/>
          <a:lstStyle/>
          <a:p>
            <a:pPr eaLnBrk="1" hangingPunct="1"/>
            <a:r>
              <a:rPr lang="en-US" altLang="zh-CN" smtClean="0">
                <a:latin typeface="隶书" panose="02010509060101010101" pitchFamily="49" charset="-122"/>
              </a:rPr>
              <a:t>3. </a:t>
            </a:r>
            <a:r>
              <a:rPr lang="zh-CN" altLang="en-US" smtClean="0">
                <a:latin typeface="隶书" panose="02010509060101010101" pitchFamily="49" charset="-122"/>
              </a:rPr>
              <a:t>液晶显示器</a:t>
            </a:r>
            <a:r>
              <a:rPr lang="zh-CN" altLang="en-US" smtClean="0"/>
              <a:t> </a:t>
            </a:r>
          </a:p>
        </p:txBody>
      </p:sp>
      <p:sp>
        <p:nvSpPr>
          <p:cNvPr id="100357" name="Rectangle 3"/>
          <p:cNvSpPr>
            <a:spLocks noGrp="1" noChangeArrowheads="1"/>
          </p:cNvSpPr>
          <p:nvPr>
            <p:ph idx="1"/>
          </p:nvPr>
        </p:nvSpPr>
        <p:spPr/>
        <p:txBody>
          <a:bodyPr/>
          <a:lstStyle/>
          <a:p>
            <a:pPr eaLnBrk="1" hangingPunct="1">
              <a:lnSpc>
                <a:spcPct val="120000"/>
              </a:lnSpc>
            </a:pPr>
            <a:r>
              <a:rPr lang="zh-CN" altLang="en-US" smtClean="0">
                <a:latin typeface="宋体" panose="02010600030101010101" pitchFamily="2" charset="-122"/>
              </a:rPr>
              <a:t>液晶显示器中所使用的液晶是一种介于固态和液态之间的物质，是具有规则性分子排列的有机化合物，如果把它加热会呈现透明状的液体状态，把它冷却则会出现结晶颗粒的混浊固体状态。正是由于它的这种特性，所以被称之为液晶（</a:t>
            </a:r>
            <a:r>
              <a:rPr lang="en-US" altLang="zh-CN" smtClean="0">
                <a:latin typeface="宋体" panose="02010600030101010101" pitchFamily="2" charset="-122"/>
              </a:rPr>
              <a:t>Liquid Crystal</a:t>
            </a:r>
            <a:r>
              <a:rPr lang="zh-CN" altLang="en-US" smtClean="0">
                <a:latin typeface="宋体" panose="02010600030101010101" pitchFamily="2" charset="-122"/>
              </a:rPr>
              <a:t>）。</a:t>
            </a:r>
            <a:r>
              <a:rPr lang="zh-CN" altLang="en-US" smtClean="0"/>
              <a:t> </a:t>
            </a:r>
          </a:p>
        </p:txBody>
      </p:sp>
      <p:sp>
        <p:nvSpPr>
          <p:cNvPr id="4" name="日期占位符 3"/>
          <p:cNvSpPr>
            <a:spLocks noGrp="1"/>
          </p:cNvSpPr>
          <p:nvPr>
            <p:ph type="dt" sz="half" idx="10"/>
          </p:nvPr>
        </p:nvSpPr>
        <p:spPr/>
        <p:txBody>
          <a:bodyPr/>
          <a:lstStyle/>
          <a:p>
            <a:pPr>
              <a:defRPr/>
            </a:pPr>
            <a:fld id="{BB0FAE3D-8165-47D5-94E6-602E23B6B26B}" type="datetime1">
              <a:rPr lang="zh-CN" altLang="en-US"/>
              <a:pPr>
                <a:defRPr/>
              </a:pPr>
              <a:t>2021/9/12</a:t>
            </a:fld>
            <a:endParaRPr lang="en-US" altLang="zh-CN"/>
          </a:p>
        </p:txBody>
      </p:sp>
      <p:sp>
        <p:nvSpPr>
          <p:cNvPr id="1003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45A7582-E839-417B-AE47-42EFBC8584B4}" type="slidenum">
              <a:rPr lang="en-US" altLang="zh-CN" sz="1400">
                <a:solidFill>
                  <a:schemeClr val="bg2"/>
                </a:solidFill>
                <a:latin typeface="Tahoma" panose="020B0604030504040204" pitchFamily="34" charset="0"/>
              </a:rPr>
              <a:pPr/>
              <a:t>95</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灯片编号占位符 1"/>
          <p:cNvSpPr>
            <a:spLocks noGrp="1"/>
          </p:cNvSpPr>
          <p:nvPr>
            <p:ph type="sldNum" sz="quarter" idx="12"/>
          </p:nvPr>
        </p:nvSpPr>
        <p:spPr>
          <a:xfrm>
            <a:off x="381000" y="60150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a:fld id="{E7A394F6-5AE4-423A-8235-04F8B9D4F77C}" type="slidenum">
              <a:rPr lang="zh-CN" altLang="en-US" sz="1400">
                <a:solidFill>
                  <a:schemeClr val="bg2"/>
                </a:solidFill>
                <a:latin typeface="Tahoma" panose="020B0604030504040204" pitchFamily="34" charset="0"/>
              </a:rPr>
              <a:pPr algn="l"/>
              <a:t>96</a:t>
            </a:fld>
            <a:endParaRPr lang="en-US" altLang="zh-CN" sz="1400">
              <a:solidFill>
                <a:schemeClr val="bg2"/>
              </a:solidFill>
              <a:latin typeface="Tahoma" panose="020B0604030504040204" pitchFamily="34" charset="0"/>
            </a:endParaRPr>
          </a:p>
        </p:txBody>
      </p:sp>
      <p:sp>
        <p:nvSpPr>
          <p:cNvPr id="58370" name="Rectangle 2"/>
          <p:cNvSpPr>
            <a:spLocks noGrp="1" noRot="1" noChangeArrowheads="1"/>
          </p:cNvSpPr>
          <p:nvPr>
            <p:ph type="title" idx="4294967295"/>
          </p:nvPr>
        </p:nvSpPr>
        <p:spPr>
          <a:xfrm>
            <a:off x="0" y="381000"/>
            <a:ext cx="8001000" cy="838200"/>
          </a:xfrm>
        </p:spPr>
        <p:txBody>
          <a:bodyPr/>
          <a:lstStyle/>
          <a:p>
            <a:pPr lvl="1">
              <a:defRPr/>
            </a:pPr>
            <a:r>
              <a:rPr lang="en-US" altLang="zh-CN" dirty="0" smtClean="0">
                <a:effectLst>
                  <a:outerShdw blurRad="38100" dist="38100" dir="2700000" algn="tl">
                    <a:srgbClr val="000000"/>
                  </a:outerShdw>
                </a:effectLst>
              </a:rPr>
              <a:t>(1) LCD</a:t>
            </a:r>
            <a:r>
              <a:rPr lang="zh-CN" altLang="en-US" dirty="0" smtClean="0">
                <a:effectLst>
                  <a:outerShdw blurRad="38100" dist="38100" dir="2700000" algn="tl">
                    <a:srgbClr val="000000"/>
                  </a:outerShdw>
                </a:effectLst>
              </a:rPr>
              <a:t>显示器基本原理</a:t>
            </a:r>
            <a:br>
              <a:rPr lang="zh-CN" altLang="en-US" dirty="0" smtClean="0">
                <a:effectLst>
                  <a:outerShdw blurRad="38100" dist="38100" dir="2700000" algn="tl">
                    <a:srgbClr val="000000"/>
                  </a:outerShdw>
                </a:effectLst>
              </a:rPr>
            </a:br>
            <a:endParaRPr lang="zh-CN" altLang="zh-CN" dirty="0"/>
          </a:p>
        </p:txBody>
      </p:sp>
      <p:sp>
        <p:nvSpPr>
          <p:cNvPr id="58371" name="Rectangle 3"/>
          <p:cNvSpPr>
            <a:spLocks noGrp="1" noChangeArrowheads="1"/>
          </p:cNvSpPr>
          <p:nvPr>
            <p:ph type="body" idx="4294967295"/>
          </p:nvPr>
        </p:nvSpPr>
        <p:spPr>
          <a:xfrm>
            <a:off x="0" y="1295400"/>
            <a:ext cx="7772400" cy="4648200"/>
          </a:xfrm>
        </p:spPr>
        <p:txBody>
          <a:bodyPr/>
          <a:lstStyle/>
          <a:p>
            <a:pPr>
              <a:lnSpc>
                <a:spcPct val="120000"/>
              </a:lnSpc>
              <a:defRPr/>
            </a:pPr>
            <a:r>
              <a:rPr lang="zh-CN" altLang="en-US" dirty="0" smtClean="0">
                <a:effectLst>
                  <a:outerShdw blurRad="38100" dist="38100" dir="2700000" algn="tl">
                    <a:srgbClr val="000000"/>
                  </a:outerShdw>
                </a:effectLst>
              </a:rPr>
              <a:t>液晶</a:t>
            </a:r>
            <a:r>
              <a:rPr lang="zh-CN" altLang="en-US" dirty="0">
                <a:effectLst>
                  <a:outerShdw blurRad="38100" dist="38100" dir="2700000" algn="tl">
                    <a:srgbClr val="000000"/>
                  </a:outerShdw>
                </a:effectLst>
              </a:rPr>
              <a:t>是一种介于液体和固体之间的特殊物质，它具有液体的流态性质和固体的光学性质。当液晶受到电压的影响时，就会改变它的物理性质而发生形变，此时通过它的光的折射角度就会发生变化，而产生色彩</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4" name="Rectangle 5"/>
          <p:cNvSpPr>
            <a:spLocks noGrp="1" noChangeArrowheads="1"/>
          </p:cNvSpPr>
          <p:nvPr>
            <p:ph type="title"/>
          </p:nvPr>
        </p:nvSpPr>
        <p:spPr>
          <a:noFill/>
        </p:spPr>
        <p:txBody>
          <a:bodyPr/>
          <a:lstStyle/>
          <a:p>
            <a:r>
              <a:rPr lang="en-US" altLang="zh-CN" smtClean="0"/>
              <a:t>LCD</a:t>
            </a:r>
            <a:r>
              <a:rPr lang="zh-CN" altLang="en-US" smtClean="0"/>
              <a:t>显示器</a:t>
            </a:r>
          </a:p>
        </p:txBody>
      </p:sp>
      <p:sp>
        <p:nvSpPr>
          <p:cNvPr id="102403" name="Rectangle 3"/>
          <p:cNvSpPr>
            <a:spLocks noGrp="1" noChangeArrowheads="1"/>
          </p:cNvSpPr>
          <p:nvPr>
            <p:ph idx="1"/>
          </p:nvPr>
        </p:nvSpPr>
        <p:spPr>
          <a:xfrm>
            <a:off x="685800" y="1371600"/>
            <a:ext cx="8001000" cy="4953000"/>
          </a:xfrm>
        </p:spPr>
        <p:txBody>
          <a:bodyPr/>
          <a:lstStyle/>
          <a:p>
            <a:pPr>
              <a:lnSpc>
                <a:spcPct val="150000"/>
              </a:lnSpc>
              <a:spcBef>
                <a:spcPct val="0"/>
              </a:spcBef>
            </a:pPr>
            <a:r>
              <a:rPr lang="en-US" altLang="zh-CN" smtClean="0"/>
              <a:t>LCD</a:t>
            </a:r>
            <a:r>
              <a:rPr lang="zh-CN" altLang="en-US" smtClean="0"/>
              <a:t>显示器的优点</a:t>
            </a:r>
          </a:p>
          <a:p>
            <a:pPr lvl="1">
              <a:lnSpc>
                <a:spcPct val="150000"/>
              </a:lnSpc>
              <a:spcBef>
                <a:spcPct val="0"/>
              </a:spcBef>
            </a:pPr>
            <a:r>
              <a:rPr lang="zh-CN" altLang="en-US" sz="2800" smtClean="0"/>
              <a:t>外观小巧精致，厚度只有6.5~8</a:t>
            </a:r>
            <a:r>
              <a:rPr lang="en-US" altLang="zh-CN" sz="2800" smtClean="0"/>
              <a:t>cm</a:t>
            </a:r>
            <a:r>
              <a:rPr lang="zh-CN" altLang="en-US" sz="2800" smtClean="0"/>
              <a:t>左右。</a:t>
            </a:r>
          </a:p>
          <a:p>
            <a:pPr lvl="1">
              <a:lnSpc>
                <a:spcPct val="150000"/>
              </a:lnSpc>
              <a:spcBef>
                <a:spcPct val="0"/>
              </a:spcBef>
            </a:pPr>
            <a:r>
              <a:rPr lang="zh-CN" altLang="en-US" sz="2800" smtClean="0"/>
              <a:t>不会产生</a:t>
            </a:r>
            <a:r>
              <a:rPr lang="en-US" altLang="zh-CN" sz="2800" smtClean="0"/>
              <a:t>CRT</a:t>
            </a:r>
            <a:r>
              <a:rPr lang="zh-CN" altLang="en-US" sz="2800" smtClean="0"/>
              <a:t>那样的因为刷新频率低而出现的闪烁现象</a:t>
            </a:r>
            <a:r>
              <a:rPr lang="zh-CN" altLang="en-US" sz="2800" smtClean="0">
                <a:latin typeface="宋体" panose="02010600030101010101" pitchFamily="2" charset="-122"/>
              </a:rPr>
              <a:t>。</a:t>
            </a:r>
            <a:endParaRPr lang="zh-CN" altLang="en-US" sz="2800" smtClean="0"/>
          </a:p>
          <a:p>
            <a:pPr lvl="1">
              <a:lnSpc>
                <a:spcPct val="150000"/>
              </a:lnSpc>
              <a:spcBef>
                <a:spcPct val="0"/>
              </a:spcBef>
            </a:pPr>
            <a:r>
              <a:rPr lang="zh-CN" altLang="en-US" sz="2800" smtClean="0"/>
              <a:t>工作电压低，功耗小，节约能源</a:t>
            </a:r>
            <a:r>
              <a:rPr lang="zh-CN" altLang="en-US" sz="2800" smtClean="0">
                <a:latin typeface="宋体" panose="02010600030101010101" pitchFamily="2" charset="-122"/>
              </a:rPr>
              <a:t>。</a:t>
            </a:r>
            <a:endParaRPr lang="zh-CN" altLang="en-US" sz="2800" smtClean="0"/>
          </a:p>
          <a:p>
            <a:pPr lvl="1">
              <a:lnSpc>
                <a:spcPct val="150000"/>
              </a:lnSpc>
              <a:spcBef>
                <a:spcPct val="0"/>
              </a:spcBef>
            </a:pPr>
            <a:r>
              <a:rPr lang="zh-CN" altLang="en-US" sz="2800" smtClean="0"/>
              <a:t>没有电磁辐射，对人体健康没有任何影响</a:t>
            </a:r>
            <a:r>
              <a:rPr lang="zh-CN" altLang="en-US" sz="2800" smtClean="0">
                <a:latin typeface="宋体" panose="02010600030101010101" pitchFamily="2" charset="-122"/>
              </a:rPr>
              <a:t>。</a:t>
            </a:r>
          </a:p>
        </p:txBody>
      </p:sp>
      <p:sp>
        <p:nvSpPr>
          <p:cNvPr id="102402" name="灯片编号占位符 3"/>
          <p:cNvSpPr>
            <a:spLocks noGrp="1"/>
          </p:cNvSpPr>
          <p:nvPr>
            <p:ph type="sldNum" sz="quarter" idx="12"/>
          </p:nvPr>
        </p:nvSpPr>
        <p:spPr>
          <a:xfrm>
            <a:off x="381000" y="60150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a:fld id="{B13AC828-47F5-4A65-A270-3B118C6AF3F3}" type="slidenum">
              <a:rPr lang="zh-CN" altLang="en-US" sz="1400">
                <a:solidFill>
                  <a:schemeClr val="bg2"/>
                </a:solidFill>
                <a:latin typeface="Tahoma" panose="020B0604030504040204" pitchFamily="34" charset="0"/>
              </a:rPr>
              <a:pPr algn="l"/>
              <a:t>97</a:t>
            </a:fld>
            <a:endParaRPr lang="en-US" altLang="zh-CN" sz="1400">
              <a:solidFill>
                <a:schemeClr val="bg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灯片编号占位符 1"/>
          <p:cNvSpPr>
            <a:spLocks noGrp="1"/>
          </p:cNvSpPr>
          <p:nvPr>
            <p:ph type="sldNum" sz="quarter" idx="12"/>
          </p:nvPr>
        </p:nvSpPr>
        <p:spPr>
          <a:xfrm>
            <a:off x="381000" y="60150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a:fld id="{27F30783-5DFA-4CA9-A96A-1C78EEC1EA0D}" type="slidenum">
              <a:rPr lang="zh-CN" altLang="en-US" sz="1400">
                <a:solidFill>
                  <a:schemeClr val="bg2"/>
                </a:solidFill>
                <a:latin typeface="Tahoma" panose="020B0604030504040204" pitchFamily="34" charset="0"/>
              </a:rPr>
              <a:pPr algn="l"/>
              <a:t>98</a:t>
            </a:fld>
            <a:endParaRPr lang="en-US" altLang="zh-CN" sz="1400">
              <a:solidFill>
                <a:schemeClr val="bg2"/>
              </a:solidFill>
              <a:latin typeface="Tahoma" panose="020B0604030504040204" pitchFamily="34" charset="0"/>
            </a:endParaRPr>
          </a:p>
        </p:txBody>
      </p:sp>
      <p:sp>
        <p:nvSpPr>
          <p:cNvPr id="103427" name="Rectangle 4"/>
          <p:cNvSpPr>
            <a:spLocks noGrp="1" noChangeArrowheads="1"/>
          </p:cNvSpPr>
          <p:nvPr>
            <p:ph type="body" idx="4294967295"/>
          </p:nvPr>
        </p:nvSpPr>
        <p:spPr>
          <a:xfrm>
            <a:off x="0" y="1341438"/>
            <a:ext cx="7772400" cy="4221162"/>
          </a:xfrm>
        </p:spPr>
        <p:txBody>
          <a:bodyPr/>
          <a:lstStyle/>
          <a:p>
            <a:pPr>
              <a:lnSpc>
                <a:spcPct val="150000"/>
              </a:lnSpc>
            </a:pPr>
            <a:r>
              <a:rPr lang="zh-CN" altLang="en-US" smtClean="0">
                <a:latin typeface="宋体" panose="02010600030101010101" pitchFamily="2" charset="-122"/>
              </a:rPr>
              <a:t>液晶显示器</a:t>
            </a:r>
            <a:r>
              <a:rPr lang="en-US" altLang="zh-CN" smtClean="0">
                <a:latin typeface="宋体" panose="02010600030101010101" pitchFamily="2" charset="-122"/>
              </a:rPr>
              <a:t>LCD(Liquid Crystal Display)</a:t>
            </a:r>
            <a:r>
              <a:rPr lang="zh-CN" altLang="en-US" smtClean="0">
                <a:latin typeface="宋体" panose="02010600030101010101" pitchFamily="2" charset="-122"/>
              </a:rPr>
              <a:t>是由六层薄板组成的平板式显示器。</a:t>
            </a:r>
          </a:p>
        </p:txBody>
      </p:sp>
      <p:pic>
        <p:nvPicPr>
          <p:cNvPr id="103428" name="Picture 5" descr="液晶"/>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413125"/>
            <a:ext cx="50292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30" name="Text Box 6"/>
          <p:cNvSpPr txBox="1">
            <a:spLocks noChangeArrowheads="1"/>
          </p:cNvSpPr>
          <p:nvPr/>
        </p:nvSpPr>
        <p:spPr bwMode="auto">
          <a:xfrm rot="-1934339">
            <a:off x="1371600" y="5089525"/>
            <a:ext cx="11430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反射层</a:t>
            </a:r>
          </a:p>
        </p:txBody>
      </p:sp>
      <p:sp>
        <p:nvSpPr>
          <p:cNvPr id="359431" name="Text Box 7"/>
          <p:cNvSpPr txBox="1">
            <a:spLocks noChangeArrowheads="1"/>
          </p:cNvSpPr>
          <p:nvPr/>
        </p:nvSpPr>
        <p:spPr bwMode="auto">
          <a:xfrm rot="-1928800">
            <a:off x="2133600" y="5089525"/>
            <a:ext cx="12954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水平极板</a:t>
            </a:r>
          </a:p>
        </p:txBody>
      </p:sp>
      <p:sp>
        <p:nvSpPr>
          <p:cNvPr id="359432" name="Text Box 8"/>
          <p:cNvSpPr txBox="1">
            <a:spLocks noChangeArrowheads="1"/>
          </p:cNvSpPr>
          <p:nvPr/>
        </p:nvSpPr>
        <p:spPr bwMode="auto">
          <a:xfrm rot="-1931568">
            <a:off x="3124200" y="5073650"/>
            <a:ext cx="1143000" cy="7016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水平网格线</a:t>
            </a:r>
          </a:p>
        </p:txBody>
      </p:sp>
      <p:sp>
        <p:nvSpPr>
          <p:cNvPr id="359433" name="Text Box 9"/>
          <p:cNvSpPr txBox="1">
            <a:spLocks noChangeArrowheads="1"/>
          </p:cNvSpPr>
          <p:nvPr/>
        </p:nvSpPr>
        <p:spPr bwMode="auto">
          <a:xfrm rot="-1934339">
            <a:off x="4038600" y="5089525"/>
            <a:ext cx="11430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液晶层</a:t>
            </a:r>
          </a:p>
        </p:txBody>
      </p:sp>
      <p:sp>
        <p:nvSpPr>
          <p:cNvPr id="359434" name="Text Box 10"/>
          <p:cNvSpPr txBox="1">
            <a:spLocks noChangeArrowheads="1"/>
          </p:cNvSpPr>
          <p:nvPr/>
        </p:nvSpPr>
        <p:spPr bwMode="auto">
          <a:xfrm rot="-1931568">
            <a:off x="4800600" y="5089525"/>
            <a:ext cx="1143000" cy="7016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垂直网格线</a:t>
            </a:r>
          </a:p>
        </p:txBody>
      </p:sp>
      <p:sp>
        <p:nvSpPr>
          <p:cNvPr id="359435" name="Text Box 11"/>
          <p:cNvSpPr txBox="1">
            <a:spLocks noChangeArrowheads="1"/>
          </p:cNvSpPr>
          <p:nvPr/>
        </p:nvSpPr>
        <p:spPr bwMode="auto">
          <a:xfrm rot="-1928800">
            <a:off x="5715000" y="5089525"/>
            <a:ext cx="12954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垂直极板</a:t>
            </a:r>
          </a:p>
        </p:txBody>
      </p:sp>
      <p:sp>
        <p:nvSpPr>
          <p:cNvPr id="103435" name="Line 12"/>
          <p:cNvSpPr>
            <a:spLocks noChangeShapeType="1"/>
          </p:cNvSpPr>
          <p:nvPr/>
        </p:nvSpPr>
        <p:spPr bwMode="auto">
          <a:xfrm flipH="1">
            <a:off x="6858000" y="4098925"/>
            <a:ext cx="685800" cy="1588"/>
          </a:xfrm>
          <a:prstGeom prst="line">
            <a:avLst/>
          </a:prstGeom>
          <a:noFill/>
          <a:ln w="76200" cap="sq">
            <a:solidFill>
              <a:srgbClr val="FFFF66"/>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59437" name="Text Box 13"/>
          <p:cNvSpPr txBox="1">
            <a:spLocks noChangeArrowheads="1"/>
          </p:cNvSpPr>
          <p:nvPr/>
        </p:nvSpPr>
        <p:spPr bwMode="auto">
          <a:xfrm>
            <a:off x="7696200" y="3549650"/>
            <a:ext cx="609600" cy="1311275"/>
          </a:xfrm>
          <a:prstGeom prst="rect">
            <a:avLst/>
          </a:prstGeom>
          <a:solidFill>
            <a:schemeClr val="bg1"/>
          </a:solidFill>
          <a:ln w="12700" cap="sq">
            <a:noFill/>
            <a:miter lim="800000"/>
            <a:headEnd type="none" w="sm" len="sm"/>
            <a:tailEnd type="none" w="sm" len="sm"/>
          </a:ln>
          <a:effectLst/>
        </p:spPr>
        <p:txBody>
          <a:bodyPr>
            <a:spAutoFit/>
          </a:bodyPr>
          <a:lstStyle/>
          <a:p>
            <a:pPr eaLnBrk="1" hangingPunct="1">
              <a:defRPr/>
            </a:pPr>
            <a:r>
              <a:rPr lang="zh-CN" altLang="en-US" sz="2000" b="1">
                <a:effectLst>
                  <a:outerShdw blurRad="38100" dist="38100" dir="2700000" algn="tl">
                    <a:srgbClr val="C0C0C0"/>
                  </a:outerShdw>
                </a:effectLst>
                <a:latin typeface="黑体" pitchFamily="49" charset="-122"/>
                <a:ea typeface="黑体" pitchFamily="49" charset="-122"/>
              </a:rPr>
              <a:t>观察方向</a:t>
            </a:r>
          </a:p>
        </p:txBody>
      </p:sp>
    </p:spTree>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r>
              <a:rPr lang="en-US" altLang="zh-CN" smtClean="0"/>
              <a:t>LCD</a:t>
            </a:r>
            <a:r>
              <a:rPr lang="zh-CN" altLang="en-US" smtClean="0"/>
              <a:t>显示器基本原理</a:t>
            </a:r>
          </a:p>
        </p:txBody>
      </p:sp>
      <p:sp>
        <p:nvSpPr>
          <p:cNvPr id="104452" name="Rectangle 3"/>
          <p:cNvSpPr>
            <a:spLocks noGrp="1" noChangeArrowheads="1"/>
          </p:cNvSpPr>
          <p:nvPr>
            <p:ph idx="1"/>
          </p:nvPr>
        </p:nvSpPr>
        <p:spPr>
          <a:xfrm>
            <a:off x="611188" y="1268413"/>
            <a:ext cx="7848600" cy="4559300"/>
          </a:xfrm>
        </p:spPr>
        <p:txBody>
          <a:bodyPr/>
          <a:lstStyle/>
          <a:p>
            <a:pPr>
              <a:lnSpc>
                <a:spcPct val="120000"/>
              </a:lnSpc>
              <a:spcBef>
                <a:spcPct val="0"/>
              </a:spcBef>
            </a:pPr>
            <a:r>
              <a:rPr lang="zh-CN" altLang="en-US" smtClean="0"/>
              <a:t>液晶材料由细长晶状颗粒构成，所有颗粒以螺旋形式排列，通过垂直极板的光穿过液晶时，其偏振方向旋转了</a:t>
            </a:r>
            <a:r>
              <a:rPr lang="en-US" altLang="zh-CN" smtClean="0"/>
              <a:t>90</a:t>
            </a:r>
            <a:r>
              <a:rPr lang="zh-CN" altLang="en-US" smtClean="0"/>
              <a:t>度，变成了水平方向。该光线穿过水平极板到达反射层，然后按原路返回，在显示器上看到亮点。</a:t>
            </a:r>
            <a:endParaRPr lang="zh-CN" altLang="en-US" smtClean="0">
              <a:latin typeface="宋体" panose="02010600030101010101" pitchFamily="2" charset="-122"/>
            </a:endParaRPr>
          </a:p>
        </p:txBody>
      </p:sp>
      <p:sp>
        <p:nvSpPr>
          <p:cNvPr id="104450" name="灯片编号占位符 3"/>
          <p:cNvSpPr>
            <a:spLocks noGrp="1"/>
          </p:cNvSpPr>
          <p:nvPr>
            <p:ph type="sldNum" sz="quarter" idx="12"/>
          </p:nvPr>
        </p:nvSpPr>
        <p:spPr>
          <a:xfrm>
            <a:off x="381000" y="60150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a:fld id="{EDC8CF4A-0F98-4AF5-AAA7-0DB02C3168E3}" type="slidenum">
              <a:rPr lang="zh-CN" altLang="en-US" sz="1400">
                <a:solidFill>
                  <a:schemeClr val="bg2"/>
                </a:solidFill>
                <a:latin typeface="Tahoma" panose="020B0604030504040204" pitchFamily="34" charset="0"/>
              </a:rPr>
              <a:pPr algn="l"/>
              <a:t>99</a:t>
            </a:fld>
            <a:endParaRPr lang="en-US" altLang="zh-CN" sz="1400">
              <a:solidFill>
                <a:schemeClr val="bg2"/>
              </a:solidFill>
              <a:latin typeface="Tahoma" panose="020B0604030504040204" pitchFamily="34" charset="0"/>
            </a:endParaRPr>
          </a:p>
        </p:txBody>
      </p:sp>
      <p:pic>
        <p:nvPicPr>
          <p:cNvPr id="104453" name="Picture 5" descr="液晶"/>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076700"/>
            <a:ext cx="50292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4662" name="Text Box 6"/>
          <p:cNvSpPr txBox="1">
            <a:spLocks noChangeArrowheads="1"/>
          </p:cNvSpPr>
          <p:nvPr/>
        </p:nvSpPr>
        <p:spPr bwMode="auto">
          <a:xfrm rot="-1934339">
            <a:off x="1371600" y="5638800"/>
            <a:ext cx="11430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反射层</a:t>
            </a:r>
          </a:p>
        </p:txBody>
      </p:sp>
      <p:sp>
        <p:nvSpPr>
          <p:cNvPr id="454663" name="Text Box 7"/>
          <p:cNvSpPr txBox="1">
            <a:spLocks noChangeArrowheads="1"/>
          </p:cNvSpPr>
          <p:nvPr/>
        </p:nvSpPr>
        <p:spPr bwMode="auto">
          <a:xfrm rot="-1928800">
            <a:off x="2133600" y="5638800"/>
            <a:ext cx="12954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水平极板</a:t>
            </a:r>
          </a:p>
        </p:txBody>
      </p:sp>
      <p:sp>
        <p:nvSpPr>
          <p:cNvPr id="454664" name="Text Box 8"/>
          <p:cNvSpPr txBox="1">
            <a:spLocks noChangeArrowheads="1"/>
          </p:cNvSpPr>
          <p:nvPr/>
        </p:nvSpPr>
        <p:spPr bwMode="auto">
          <a:xfrm rot="-1931568">
            <a:off x="3124200" y="5622925"/>
            <a:ext cx="1143000" cy="7016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水平网格线</a:t>
            </a:r>
          </a:p>
        </p:txBody>
      </p:sp>
      <p:sp>
        <p:nvSpPr>
          <p:cNvPr id="454665" name="Text Box 9"/>
          <p:cNvSpPr txBox="1">
            <a:spLocks noChangeArrowheads="1"/>
          </p:cNvSpPr>
          <p:nvPr/>
        </p:nvSpPr>
        <p:spPr bwMode="auto">
          <a:xfrm rot="-1934339">
            <a:off x="4038600" y="5638800"/>
            <a:ext cx="11430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液晶层</a:t>
            </a:r>
          </a:p>
        </p:txBody>
      </p:sp>
      <p:sp>
        <p:nvSpPr>
          <p:cNvPr id="454666" name="Text Box 10"/>
          <p:cNvSpPr txBox="1">
            <a:spLocks noChangeArrowheads="1"/>
          </p:cNvSpPr>
          <p:nvPr/>
        </p:nvSpPr>
        <p:spPr bwMode="auto">
          <a:xfrm rot="-1931568">
            <a:off x="4800600" y="5638800"/>
            <a:ext cx="1143000" cy="7016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垂直网格线</a:t>
            </a:r>
          </a:p>
        </p:txBody>
      </p:sp>
      <p:sp>
        <p:nvSpPr>
          <p:cNvPr id="454667" name="Text Box 11"/>
          <p:cNvSpPr txBox="1">
            <a:spLocks noChangeArrowheads="1"/>
          </p:cNvSpPr>
          <p:nvPr/>
        </p:nvSpPr>
        <p:spPr bwMode="auto">
          <a:xfrm rot="-1928800">
            <a:off x="5715000" y="5638800"/>
            <a:ext cx="1295400" cy="396875"/>
          </a:xfrm>
          <a:prstGeom prst="rect">
            <a:avLst/>
          </a:prstGeom>
          <a:solidFill>
            <a:schemeClr val="bg1"/>
          </a:solidFill>
          <a:ln w="12700" cap="sq">
            <a:noFill/>
            <a:miter lim="800000"/>
            <a:headEnd type="none" w="sm" len="sm"/>
            <a:tailEnd type="none" w="sm" len="sm"/>
          </a:ln>
          <a:effectLst/>
        </p:spPr>
        <p:txBody>
          <a:bodyPr>
            <a:spAutoFit/>
          </a:bodyPr>
          <a:lstStyle/>
          <a:p>
            <a:pPr algn="ctr" eaLnBrk="1" hangingPunct="1">
              <a:defRPr/>
            </a:pPr>
            <a:r>
              <a:rPr lang="zh-CN" altLang="en-US" sz="2000" b="1">
                <a:effectLst>
                  <a:outerShdw blurRad="38100" dist="38100" dir="2700000" algn="tl">
                    <a:srgbClr val="C0C0C0"/>
                  </a:outerShdw>
                </a:effectLst>
                <a:latin typeface="黑体" pitchFamily="49" charset="-122"/>
                <a:ea typeface="黑体" pitchFamily="49" charset="-122"/>
              </a:rPr>
              <a:t>垂直极板</a:t>
            </a:r>
          </a:p>
        </p:txBody>
      </p:sp>
      <p:sp>
        <p:nvSpPr>
          <p:cNvPr id="104460" name="Line 12"/>
          <p:cNvSpPr>
            <a:spLocks noChangeShapeType="1"/>
          </p:cNvSpPr>
          <p:nvPr/>
        </p:nvSpPr>
        <p:spPr bwMode="auto">
          <a:xfrm flipH="1">
            <a:off x="6858000" y="4648200"/>
            <a:ext cx="685800" cy="1588"/>
          </a:xfrm>
          <a:prstGeom prst="line">
            <a:avLst/>
          </a:prstGeom>
          <a:noFill/>
          <a:ln w="76200" cap="sq">
            <a:solidFill>
              <a:srgbClr val="FFFF66"/>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4669" name="Text Box 13"/>
          <p:cNvSpPr txBox="1">
            <a:spLocks noChangeArrowheads="1"/>
          </p:cNvSpPr>
          <p:nvPr/>
        </p:nvSpPr>
        <p:spPr bwMode="auto">
          <a:xfrm>
            <a:off x="7696200" y="4098925"/>
            <a:ext cx="609600" cy="1311275"/>
          </a:xfrm>
          <a:prstGeom prst="rect">
            <a:avLst/>
          </a:prstGeom>
          <a:solidFill>
            <a:schemeClr val="bg1"/>
          </a:solidFill>
          <a:ln w="12700" cap="sq">
            <a:noFill/>
            <a:miter lim="800000"/>
            <a:headEnd type="none" w="sm" len="sm"/>
            <a:tailEnd type="none" w="sm" len="sm"/>
          </a:ln>
          <a:effectLst/>
        </p:spPr>
        <p:txBody>
          <a:bodyPr>
            <a:spAutoFit/>
          </a:bodyPr>
          <a:lstStyle/>
          <a:p>
            <a:pPr eaLnBrk="1" hangingPunct="1">
              <a:defRPr/>
            </a:pPr>
            <a:r>
              <a:rPr lang="zh-CN" altLang="en-US" sz="2000" b="1">
                <a:effectLst>
                  <a:outerShdw blurRad="38100" dist="38100" dir="2700000" algn="tl">
                    <a:srgbClr val="C0C0C0"/>
                  </a:outerShdw>
                </a:effectLst>
                <a:latin typeface="黑体" pitchFamily="49" charset="-122"/>
                <a:ea typeface="黑体" pitchFamily="49" charset="-122"/>
              </a:rPr>
              <a:t>观察方向</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6108995</TotalTime>
  <Words>11621</Words>
  <Application>Microsoft Office PowerPoint</Application>
  <PresentationFormat>全屏显示(4:3)</PresentationFormat>
  <Paragraphs>1098</Paragraphs>
  <Slides>151</Slides>
  <Notes>65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151</vt:i4>
      </vt:variant>
    </vt:vector>
  </HeadingPairs>
  <TitlesOfParts>
    <vt:vector size="163" baseType="lpstr">
      <vt:lpstr>Times New Roman</vt:lpstr>
      <vt:lpstr>宋体</vt:lpstr>
      <vt:lpstr>Arial</vt:lpstr>
      <vt:lpstr>Tahoma</vt:lpstr>
      <vt:lpstr>隶书</vt:lpstr>
      <vt:lpstr>华文行楷</vt:lpstr>
      <vt:lpstr>等线</vt:lpstr>
      <vt:lpstr>黑体</vt:lpstr>
      <vt:lpstr>离子</vt:lpstr>
      <vt:lpstr>Microsoft Word 图片</vt:lpstr>
      <vt:lpstr>位图图像</vt:lpstr>
      <vt:lpstr>Microsoft 公式 3.0</vt:lpstr>
      <vt:lpstr>第 8 章  I/O设备 </vt:lpstr>
      <vt:lpstr>本章学习内容</vt:lpstr>
      <vt:lpstr>8.1 I/O设备概述</vt:lpstr>
      <vt:lpstr>PowerPoint 演示文稿</vt:lpstr>
      <vt:lpstr>8.1 I/O设备概述</vt:lpstr>
      <vt:lpstr>1. 输入设备</vt:lpstr>
      <vt:lpstr>2．输出设备</vt:lpstr>
      <vt:lpstr>3．外存储器</vt:lpstr>
      <vt:lpstr>4．终端设备</vt:lpstr>
      <vt:lpstr>5．其它含义的I/O设备</vt:lpstr>
      <vt:lpstr>外设的作用</vt:lpstr>
      <vt:lpstr>信息交换代码与传送格式</vt:lpstr>
      <vt:lpstr>主机与外设间的传送格式</vt:lpstr>
      <vt:lpstr>PowerPoint 演示文稿</vt:lpstr>
      <vt:lpstr>调用I/O设备的层次</vt:lpstr>
      <vt:lpstr>主机对外设的控制四个层次</vt:lpstr>
      <vt:lpstr>1．调用I/O设备的用户界面</vt:lpstr>
      <vt:lpstr>2．设备驱动程序</vt:lpstr>
      <vt:lpstr>3．设备控制程序</vt:lpstr>
      <vt:lpstr>8.2 输入设备</vt:lpstr>
      <vt:lpstr>8.2.1  键 盘</vt:lpstr>
      <vt:lpstr>8.2.1  键 盘</vt:lpstr>
      <vt:lpstr>1.键盘的分类</vt:lpstr>
      <vt:lpstr>PowerPoint 演示文稿</vt:lpstr>
      <vt:lpstr>PowerPoint 演示文稿</vt:lpstr>
      <vt:lpstr>键盘的分类</vt:lpstr>
      <vt:lpstr>键盘的分类</vt:lpstr>
      <vt:lpstr>PowerPoint 演示文稿</vt:lpstr>
      <vt:lpstr>编码键盘存在的问题 </vt:lpstr>
      <vt:lpstr>PowerPoint 演示文稿</vt:lpstr>
      <vt:lpstr>扫描式键盘的特点</vt:lpstr>
      <vt:lpstr>1）  硬件扫描键盘</vt:lpstr>
      <vt:lpstr>PowerPoint 演示文稿</vt:lpstr>
      <vt:lpstr>PowerPoint 演示文稿</vt:lpstr>
      <vt:lpstr>硬件扫描式键盘的逻辑组成</vt:lpstr>
      <vt:lpstr>PowerPoint 演示文稿</vt:lpstr>
      <vt:lpstr>PowerPoint 演示文稿</vt:lpstr>
      <vt:lpstr>2）软件扫描键盘</vt:lpstr>
      <vt:lpstr>⑴ 谁执行键盘扫描程序?</vt:lpstr>
      <vt:lpstr>⑵ 如何进行软件扫描？</vt:lpstr>
      <vt:lpstr>1．逐行扫描法</vt:lpstr>
      <vt:lpstr> 2．行列扫描法</vt:lpstr>
      <vt:lpstr>IBM-PC/XT机的键盘工作原理</vt:lpstr>
      <vt:lpstr>PowerPoint 演示文稿</vt:lpstr>
      <vt:lpstr>PowerPoint 演示文稿</vt:lpstr>
      <vt:lpstr>PowerPoint 演示文稿</vt:lpstr>
      <vt:lpstr>PowerPoint 演示文稿</vt:lpstr>
      <vt:lpstr>PowerPoint 演示文稿</vt:lpstr>
      <vt:lpstr>8.2.2  鼠标</vt:lpstr>
      <vt:lpstr>1. 鼠标的工作原理</vt:lpstr>
      <vt:lpstr>鼠标的分类</vt:lpstr>
      <vt:lpstr>2. 轨迹球和操作杆</vt:lpstr>
      <vt:lpstr>8.2.3  触摸屏</vt:lpstr>
      <vt:lpstr>1. 触摸屏的分类及工作原理</vt:lpstr>
      <vt:lpstr>2. 电阻式触摸屏工作原理</vt:lpstr>
      <vt:lpstr>3. 电容式触摸屏工作原理</vt:lpstr>
      <vt:lpstr>8.3 输出设备</vt:lpstr>
      <vt:lpstr>8.3.1  显示器</vt:lpstr>
      <vt:lpstr>显示设备子系统的硬件组成</vt:lpstr>
      <vt:lpstr> 显示器件的分类</vt:lpstr>
      <vt:lpstr>(2) 按发光原理分</vt:lpstr>
      <vt:lpstr>(3) 按显示方式分</vt:lpstr>
      <vt:lpstr>PowerPoint 演示文稿</vt:lpstr>
      <vt:lpstr>1. 常见显卡标准 </vt:lpstr>
      <vt:lpstr> MDA显示标准</vt:lpstr>
      <vt:lpstr>PowerPoint 演示文稿</vt:lpstr>
      <vt:lpstr>2. CRT显示器 </vt:lpstr>
      <vt:lpstr>PowerPoint 演示文稿</vt:lpstr>
      <vt:lpstr>PowerPoint 演示文稿</vt:lpstr>
      <vt:lpstr>PowerPoint 演示文稿</vt:lpstr>
      <vt:lpstr>彩色CRT结构示意图</vt:lpstr>
      <vt:lpstr>(2) 光栅扫描原理</vt:lpstr>
      <vt:lpstr>PowerPoint 演示文稿</vt:lpstr>
      <vt:lpstr>PowerPoint 演示文稿</vt:lpstr>
      <vt:lpstr>显示刷新</vt:lpstr>
      <vt:lpstr>光栅扫描的两种方式</vt:lpstr>
      <vt:lpstr>PowerPoint 演示文稿</vt:lpstr>
      <vt:lpstr>逐行扫描与隔行扫描</vt:lpstr>
      <vt:lpstr>(3)．CRT显示器的主要技术指标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显示器的基本工作原理</vt:lpstr>
      <vt:lpstr>(5) 显示缓存VRAM（Video RAM） </vt:lpstr>
      <vt:lpstr>② 图形显示</vt:lpstr>
      <vt:lpstr>PowerPoint 演示文稿</vt:lpstr>
      <vt:lpstr>VRAM的容量</vt:lpstr>
      <vt:lpstr>PowerPoint 演示文稿</vt:lpstr>
      <vt:lpstr>PowerPoint 演示文稿</vt:lpstr>
      <vt:lpstr>PowerPoint 演示文稿</vt:lpstr>
      <vt:lpstr>3. 液晶显示器 </vt:lpstr>
      <vt:lpstr>(1) LCD显示器基本原理 </vt:lpstr>
      <vt:lpstr>LCD显示器</vt:lpstr>
      <vt:lpstr>PowerPoint 演示文稿</vt:lpstr>
      <vt:lpstr>LCD显示器基本原理</vt:lpstr>
      <vt:lpstr>LCD显示器基本原理</vt:lpstr>
      <vt:lpstr>LCD显示器基本原理</vt:lpstr>
      <vt:lpstr>(2) 液晶显示器的技术指标 </vt:lpstr>
      <vt:lpstr>点距</vt:lpstr>
      <vt:lpstr>最佳分辨率（真实分辨率）</vt:lpstr>
      <vt:lpstr>PowerPoint 演示文稿</vt:lpstr>
      <vt:lpstr>刷新率 </vt:lpstr>
      <vt:lpstr>亮度 </vt:lpstr>
      <vt:lpstr>对比度 </vt:lpstr>
      <vt:lpstr>可视角度 </vt:lpstr>
      <vt:lpstr>响应时间 </vt:lpstr>
      <vt:lpstr>色彩数量 </vt:lpstr>
      <vt:lpstr>(3) PDP显示器</vt:lpstr>
      <vt:lpstr>8.3.2 打印机</vt:lpstr>
      <vt:lpstr>1. 概述 </vt:lpstr>
      <vt:lpstr>打印设备的分类</vt:lpstr>
      <vt:lpstr>PowerPoint 演示文稿</vt:lpstr>
      <vt:lpstr>PowerPoint 演示文稿</vt:lpstr>
      <vt:lpstr>PowerPoint 演示文稿</vt:lpstr>
      <vt:lpstr>2. 点阵针式打印机</vt:lpstr>
      <vt:lpstr>针式打印机结构框图</vt:lpstr>
      <vt:lpstr>打印头示意图</vt:lpstr>
      <vt:lpstr>点阵字符的打印格式</vt:lpstr>
      <vt:lpstr>3. 激光打印机 </vt:lpstr>
      <vt:lpstr>激光打印过程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 多媒体I/O设备</vt:lpstr>
      <vt:lpstr>8.4.1 音频设备</vt:lpstr>
      <vt:lpstr>2）声卡的工作原理和基本组成</vt:lpstr>
      <vt:lpstr>2）声卡的工作原理和基本组成</vt:lpstr>
      <vt:lpstr>2）声卡的工作原理和基本组成</vt:lpstr>
      <vt:lpstr>声卡基本电路框图</vt:lpstr>
      <vt:lpstr>声卡基本电路框图</vt:lpstr>
      <vt:lpstr>8.4.2 视频设备</vt:lpstr>
      <vt:lpstr>2. 摄像头 </vt:lpstr>
      <vt:lpstr>3. 投影机 </vt:lpstr>
      <vt:lpstr>8.4.3 图像设备 </vt:lpstr>
      <vt:lpstr>扫描仪主要工作原理</vt:lpstr>
      <vt:lpstr>（1）CCD扫描仪工作原理 </vt:lpstr>
      <vt:lpstr>（1）CCD扫描仪工作原理 </vt:lpstr>
      <vt:lpstr>（2）CIS扫描仪工作原理</vt:lpstr>
      <vt:lpstr>（2）CIS扫描仪工作原理</vt:lpstr>
      <vt:lpstr>（3）PMT扫描仪工作原理 </vt:lpstr>
      <vt:lpstr>（3）PMT扫描仪工作原理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Microsoft</cp:lastModifiedBy>
  <cp:revision>625</cp:revision>
  <cp:lastPrinted>1601-01-01T00:00:00Z</cp:lastPrinted>
  <dcterms:created xsi:type="dcterms:W3CDTF">1601-01-01T00:00:00Z</dcterms:created>
  <dcterms:modified xsi:type="dcterms:W3CDTF">2021-09-12T01:18:09Z</dcterms:modified>
</cp:coreProperties>
</file>